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97688" r:id="rId1"/>
  </p:sldMasterIdLst>
  <p:notesMasterIdLst>
    <p:notesMasterId r:id="rId32"/>
  </p:notesMasterIdLst>
  <p:handoutMasterIdLst>
    <p:handoutMasterId r:id="rId33"/>
  </p:handoutMasterIdLst>
  <p:sldIdLst>
    <p:sldId id="2393" r:id="rId2"/>
    <p:sldId id="2556" r:id="rId3"/>
    <p:sldId id="2559" r:id="rId4"/>
    <p:sldId id="2558" r:id="rId5"/>
    <p:sldId id="2456" r:id="rId6"/>
    <p:sldId id="2537" r:id="rId7"/>
    <p:sldId id="2555" r:id="rId8"/>
    <p:sldId id="2539" r:id="rId9"/>
    <p:sldId id="2500" r:id="rId10"/>
    <p:sldId id="2542" r:id="rId11"/>
    <p:sldId id="2502" r:id="rId12"/>
    <p:sldId id="2465" r:id="rId13"/>
    <p:sldId id="2486" r:id="rId14"/>
    <p:sldId id="2547" r:id="rId15"/>
    <p:sldId id="2499" r:id="rId16"/>
    <p:sldId id="2541" r:id="rId17"/>
    <p:sldId id="2552" r:id="rId18"/>
    <p:sldId id="2548" r:id="rId19"/>
    <p:sldId id="2521" r:id="rId20"/>
    <p:sldId id="2546" r:id="rId21"/>
    <p:sldId id="2553" r:id="rId22"/>
    <p:sldId id="2554" r:id="rId23"/>
    <p:sldId id="2519" r:id="rId24"/>
    <p:sldId id="2545" r:id="rId25"/>
    <p:sldId id="2422" r:id="rId26"/>
    <p:sldId id="2507" r:id="rId27"/>
    <p:sldId id="2480" r:id="rId28"/>
    <p:sldId id="2477" r:id="rId29"/>
    <p:sldId id="2478" r:id="rId30"/>
    <p:sldId id="2485" r:id="rId31"/>
  </p:sldIdLst>
  <p:sldSz cx="9906000" cy="6858000" type="A4"/>
  <p:notesSz cx="9866313" cy="6735763"/>
  <p:custDataLst>
    <p:tags r:id="rId3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表紙" id="{139B804F-BA5E-412B-97BB-E0E65AC91E2B}">
          <p14:sldIdLst>
            <p14:sldId id="2393"/>
            <p14:sldId id="2556"/>
            <p14:sldId id="2559"/>
            <p14:sldId id="2558"/>
            <p14:sldId id="2456"/>
          </p14:sldIdLst>
        </p14:section>
        <p14:section name="おこづかいゲーム" id="{EAB65D73-7E87-4A5A-8BFB-CC6857FAD74A}">
          <p14:sldIdLst>
            <p14:sldId id="2537"/>
            <p14:sldId id="2555"/>
            <p14:sldId id="2539"/>
            <p14:sldId id="2500"/>
            <p14:sldId id="2542"/>
            <p14:sldId id="2502"/>
            <p14:sldId id="2465"/>
            <p14:sldId id="2486"/>
          </p14:sldIdLst>
        </p14:section>
        <p14:section name="おこづかいゲーム　ふり返り" id="{108A1BCF-88F3-4EB3-9BCE-C281162D689F}">
          <p14:sldIdLst>
            <p14:sldId id="2547"/>
            <p14:sldId id="2499"/>
            <p14:sldId id="2541"/>
            <p14:sldId id="2552"/>
            <p14:sldId id="2548"/>
            <p14:sldId id="2521"/>
            <p14:sldId id="2546"/>
            <p14:sldId id="2553"/>
            <p14:sldId id="2554"/>
            <p14:sldId id="2519"/>
          </p14:sldIdLst>
        </p14:section>
        <p14:section name="まとめ" id="{463F4543-E2BB-4297-A310-E35560B0EE43}">
          <p14:sldIdLst>
            <p14:sldId id="2545"/>
            <p14:sldId id="2422"/>
            <p14:sldId id="2507"/>
            <p14:sldId id="2480"/>
            <p14:sldId id="2477"/>
            <p14:sldId id="2478"/>
            <p14:sldId id="2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orient="horz" pos="528" userDrawn="1">
          <p15:clr>
            <a:srgbClr val="A4A3A4"/>
          </p15:clr>
        </p15:guide>
        <p15:guide id="3" orient="horz" pos="4128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  <p15:guide id="6" orient="horz" pos="2352" userDrawn="1">
          <p15:clr>
            <a:srgbClr val="A4A3A4"/>
          </p15:clr>
        </p15:guide>
        <p15:guide id="7" orient="horz" pos="3264" userDrawn="1">
          <p15:clr>
            <a:srgbClr val="A4A3A4"/>
          </p15:clr>
        </p15:guide>
        <p15:guide id="8" pos="4704" userDrawn="1">
          <p15:clr>
            <a:srgbClr val="A4A3A4"/>
          </p15:clr>
        </p15:guide>
        <p15:guide id="9" pos="3120" userDrawn="1">
          <p15:clr>
            <a:srgbClr val="A4A3A4"/>
          </p15:clr>
        </p15:guide>
        <p15:guide id="10" userDrawn="1">
          <p15:clr>
            <a:srgbClr val="A4A3A4"/>
          </p15:clr>
        </p15:guide>
        <p15:guide id="11" pos="1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作成者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0100"/>
    <a:srgbClr val="FF00FF"/>
    <a:srgbClr val="D5EFFB"/>
    <a:srgbClr val="FBE5D6"/>
    <a:srgbClr val="FFFFFF"/>
    <a:srgbClr val="CCFFCC"/>
    <a:srgbClr val="FFEBFF"/>
    <a:srgbClr val="FF99FF"/>
    <a:srgbClr val="007BC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D475A-9888-417C-9233-496E91C1027B}" v="14" dt="2026-04-22T03:37:53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2340" y="444"/>
      </p:cViewPr>
      <p:guideLst>
        <p:guide orient="horz" pos="1440"/>
        <p:guide orient="horz" pos="528"/>
        <p:guide orient="horz" pos="4128"/>
        <p:guide orient="horz" pos="4320"/>
        <p:guide orient="horz" pos="2352"/>
        <p:guide orient="horz" pos="3264"/>
        <p:guide pos="4704"/>
        <p:guide pos="3120"/>
        <p:guide/>
        <p:guide pos="1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21"/>
        <p:guide pos="31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4276255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t" anchorCtr="0" compatLnSpc="1">
            <a:prstTxWarp prst="textNoShape">
              <a:avLst/>
            </a:prstTxWarp>
          </a:bodyPr>
          <a:lstStyle>
            <a:lvl1pPr defTabSz="905517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latin typeface="Meiryo UI" panose="020B0604030504040204" pitchFamily="50" charset="-128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7733" y="1"/>
            <a:ext cx="4276254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t" anchorCtr="0" compatLnSpc="1">
            <a:prstTxWarp prst="textNoShape">
              <a:avLst/>
            </a:prstTxWarp>
          </a:bodyPr>
          <a:lstStyle>
            <a:lvl1pPr algn="r" defTabSz="905517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latin typeface="Meiryo UI" panose="020B0604030504040204" pitchFamily="50" charset="-128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397621"/>
            <a:ext cx="4276255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b" anchorCtr="0" compatLnSpc="1">
            <a:prstTxWarp prst="textNoShape">
              <a:avLst/>
            </a:prstTxWarp>
          </a:bodyPr>
          <a:lstStyle>
            <a:lvl1pPr defTabSz="905517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latin typeface="Meiryo UI" panose="020B0604030504040204" pitchFamily="50" charset="-128"/>
            </a:endParaRP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7733" y="6397621"/>
            <a:ext cx="4276254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b" anchorCtr="0" compatLnSpc="1">
            <a:prstTxWarp prst="textNoShape">
              <a:avLst/>
            </a:prstTxWarp>
          </a:bodyPr>
          <a:lstStyle>
            <a:lvl1pPr algn="r" defTabSz="905517">
              <a:defRPr sz="1200" b="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7F3F5D5-D465-4B93-9CBF-4BF3275D7FE5}" type="slidenum">
              <a:rPr lang="ja-JP" altLang="en-US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0062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4276255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t" anchorCtr="0" compatLnSpc="1">
            <a:prstTxWarp prst="textNoShape">
              <a:avLst/>
            </a:prstTxWarp>
          </a:bodyPr>
          <a:lstStyle>
            <a:lvl1pPr defTabSz="905517">
              <a:defRPr sz="1200" b="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7733" y="1"/>
            <a:ext cx="4276254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t" anchorCtr="0" compatLnSpc="1">
            <a:prstTxWarp prst="textNoShape">
              <a:avLst/>
            </a:prstTxWarp>
          </a:bodyPr>
          <a:lstStyle>
            <a:lvl1pPr algn="r" defTabSz="905517">
              <a:defRPr sz="1200" b="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84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9663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936" y="3199353"/>
            <a:ext cx="7894446" cy="303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noProof="0"/>
              <a:t>Click to edit Master text styles</a:t>
            </a:r>
          </a:p>
          <a:p>
            <a:pPr lvl="1"/>
            <a:r>
              <a:rPr lang="en-GB" altLang="ja-JP" noProof="0"/>
              <a:t>Second level</a:t>
            </a:r>
          </a:p>
          <a:p>
            <a:pPr lvl="2"/>
            <a:r>
              <a:rPr lang="en-GB" altLang="ja-JP" noProof="0"/>
              <a:t>Third level</a:t>
            </a:r>
          </a:p>
          <a:p>
            <a:pPr lvl="3"/>
            <a:r>
              <a:rPr lang="en-GB" altLang="ja-JP" noProof="0"/>
              <a:t>Fourth level</a:t>
            </a:r>
          </a:p>
          <a:p>
            <a:pPr lvl="4"/>
            <a:r>
              <a:rPr lang="en-GB" altLang="ja-JP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397621"/>
            <a:ext cx="4276255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b" anchorCtr="0" compatLnSpc="1">
            <a:prstTxWarp prst="textNoShape">
              <a:avLst/>
            </a:prstTxWarp>
          </a:bodyPr>
          <a:lstStyle>
            <a:lvl1pPr defTabSz="905517">
              <a:defRPr sz="1200" b="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7733" y="6397621"/>
            <a:ext cx="4276254" cy="3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62" tIns="45633" rIns="91262" bIns="45633" numCol="1" anchor="b" anchorCtr="0" compatLnSpc="1">
            <a:prstTxWarp prst="textNoShape">
              <a:avLst/>
            </a:prstTxWarp>
          </a:bodyPr>
          <a:lstStyle>
            <a:lvl1pPr algn="r" defTabSz="905517">
              <a:defRPr sz="1200" b="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>
              <a:defRPr/>
            </a:pPr>
            <a:fld id="{B18171A9-AD9E-4674-A42D-487EAE8CAC45}" type="slidenum">
              <a:rPr lang="ja-JP" altLang="en-GB" smtClean="0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27403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ts val="18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Arial" pitchFamily="34" charset="0"/>
      </a:defRPr>
    </a:lvl1pPr>
    <a:lvl2pPr marL="457200" algn="l" rtl="0" eaLnBrk="0" fontAlgn="base" hangingPunct="0">
      <a:lnSpc>
        <a:spcPts val="18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Arial" pitchFamily="34" charset="0"/>
      </a:defRPr>
    </a:lvl2pPr>
    <a:lvl3pPr marL="914400" algn="l" rtl="0" eaLnBrk="0" fontAlgn="base" hangingPunct="0">
      <a:lnSpc>
        <a:spcPts val="18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Arial" pitchFamily="34" charset="0"/>
      </a:defRPr>
    </a:lvl3pPr>
    <a:lvl4pPr marL="1371600" algn="l" rtl="0" eaLnBrk="0" fontAlgn="base" hangingPunct="0">
      <a:lnSpc>
        <a:spcPts val="18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Arial" pitchFamily="34" charset="0"/>
      </a:defRPr>
    </a:lvl4pPr>
    <a:lvl5pPr marL="1828800" algn="l" rtl="0" eaLnBrk="0" fontAlgn="base" hangingPunct="0">
      <a:lnSpc>
        <a:spcPts val="18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Arial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0</a:t>
            </a:fld>
            <a:endParaRPr lang="en-GB" altLang="ja-JP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94CCA266-7E43-103B-63F4-9BB0294E6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D924FFB5-0222-AB9C-4D06-1C171A4AC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38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C21D4-024D-39EF-9B8D-7F5DB114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9B2658-CEB3-5242-23D1-1447A3E7D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DDE589-002E-F87C-F32F-257DF87C8B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10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A831F1D-934A-CD3A-22D1-B9500F969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81633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051AD-628A-1D12-8B8C-A2C3D911E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C701B7-878E-FB25-9675-3A00CA2570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21834B-6486-1DC3-67A1-B3EE42DF3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11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1B5CF96-B033-4D85-E5AA-CDABC831A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72769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8EB1D-B571-0A12-8BAC-6FB52BC4C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106E07-40F6-D572-3F29-E1A7109A1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38FA54-CA0C-456D-DD04-6255FC1CF1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12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2F436B3C-11AB-C3E3-23BE-B6AB53756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0355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171A9-AD9E-4674-A42D-487EAE8CAC45}" type="slidenum">
              <a:rPr lang="ja-JP" altLang="en-GB" smtClean="0"/>
              <a:pPr>
                <a:defRPr/>
              </a:pPr>
              <a:t>15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2039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171A9-AD9E-4674-A42D-487EAE8CAC45}" type="slidenum">
              <a:rPr lang="ja-JP" altLang="en-GB" smtClean="0"/>
              <a:pPr>
                <a:defRPr/>
              </a:pPr>
              <a:t>19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98344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2F82-65DA-997A-5896-CB154BAFD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DDE078B-B276-BA23-2A90-3A4CC8776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B1BD42-E886-6B2C-258E-60E571411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22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7AD89D7D-1B79-0EEF-97D0-B8C7CBA26B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06450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24</a:t>
            </a:fld>
            <a:endParaRPr lang="en-GB" altLang="ja-JP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AC8C6BF1-FF4C-FE9F-5459-F6915F2DD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6D0B1FA2-2099-5ED7-41B7-199D7DC87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517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171A9-AD9E-4674-A42D-487EAE8CAC45}" type="slidenum">
              <a:rPr lang="ja-JP" altLang="en-GB" smtClean="0"/>
              <a:pPr>
                <a:defRPr/>
              </a:pPr>
              <a:t>25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983096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26</a:t>
            </a:fld>
            <a:endParaRPr lang="en-GB" altLang="ja-JP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C03A40A9-5A19-D99C-B3C9-DFD84834B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71E624CC-3223-179F-7596-D173BC441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440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27</a:t>
            </a:fld>
            <a:endParaRPr lang="en-GB" altLang="ja-JP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96CA9372-84FC-C750-486C-5E503501C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5BEC6048-F610-CA16-E4D5-52251E165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514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72706-FDB6-D6DC-09DB-74F54DA7C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2E2A81-6FA7-3B16-E7E5-5692FBB54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18171A9-AD9E-4674-A42D-487EAE8CAC45}" type="slidenum">
              <a:rPr lang="ja-JP" altLang="en-GB" noProof="0" smtClean="0"/>
              <a:pPr lvl="0"/>
              <a:t>1</a:t>
            </a:fld>
            <a:endParaRPr lang="en-GB" altLang="ja-JP" noProof="0"/>
          </a:p>
        </p:txBody>
      </p:sp>
      <p:sp>
        <p:nvSpPr>
          <p:cNvPr id="9" name="スライド イメージ プレースホルダー 8">
            <a:extLst>
              <a:ext uri="{FF2B5EF4-FFF2-40B4-BE49-F238E27FC236}">
                <a16:creationId xmlns:a16="http://schemas.microsoft.com/office/drawing/2014/main" id="{06D0F873-839A-677F-D7FC-B30F5B01F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ノート プレースホルダー 9">
            <a:extLst>
              <a:ext uri="{FF2B5EF4-FFF2-40B4-BE49-F238E27FC236}">
                <a16:creationId xmlns:a16="http://schemas.microsoft.com/office/drawing/2014/main" id="{5D0AC289-A3D2-8DE5-5A80-7FFA04117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1410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28</a:t>
            </a:fld>
            <a:endParaRPr lang="en-GB" altLang="ja-JP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EFADD4F8-9404-6898-6979-A69A05EF2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E5AADA72-9FD9-B469-0E3B-2D46D07EE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83799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29</a:t>
            </a:fld>
            <a:endParaRPr lang="en-GB" altLang="ja-JP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B69E5B94-9BE8-8AF6-7182-E727DCA92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234B6B6F-7E41-5E34-F3C3-16B7010E8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251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62AF4-AB36-FF49-0E64-1186DD6D9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E938837-62FE-2BBC-6FF7-3F7D9A5D7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18171A9-AD9E-4674-A42D-487EAE8CAC45}" type="slidenum">
              <a:rPr lang="ja-JP" altLang="en-GB" noProof="0" smtClean="0"/>
              <a:pPr lvl="0"/>
              <a:t>2</a:t>
            </a:fld>
            <a:endParaRPr lang="en-GB" altLang="ja-JP" noProof="0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0737D329-7A39-A482-2C74-E64D7C670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B59F14A3-C8FA-F49B-906C-AB832E689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537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3</a:t>
            </a:fld>
            <a:endParaRPr lang="en-GB" altLang="ja-JP"/>
          </a:p>
        </p:txBody>
      </p:sp>
      <p:sp>
        <p:nvSpPr>
          <p:cNvPr id="6" name="スライド イメージ プレースホルダー 5">
            <a:extLst>
              <a:ext uri="{FF2B5EF4-FFF2-40B4-BE49-F238E27FC236}">
                <a16:creationId xmlns:a16="http://schemas.microsoft.com/office/drawing/2014/main" id="{0678ECB9-8816-EA28-6AFD-C3CC9642C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ノート プレースホルダー 6">
            <a:extLst>
              <a:ext uri="{FF2B5EF4-FFF2-40B4-BE49-F238E27FC236}">
                <a16:creationId xmlns:a16="http://schemas.microsoft.com/office/drawing/2014/main" id="{427C142C-198D-0526-344B-D06EF3522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975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1A5E7-8C18-CF40-D275-55CE3AAF9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C38BF1-0F6C-4FAB-78DF-13609CFCA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DBEECE-686F-C121-DB7C-276201FED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4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FEEBDD9C-7E44-87DF-0974-72202BD90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5977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81373-D6A2-5881-614B-135AA1B1B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2C3A9C9-E4A6-60CB-6DA1-D8BDF65CE3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E196A2A-66F6-6D54-541F-C20C8869F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6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DC70E8BE-EDC0-F051-FA6B-C0D0BBA7D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8290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45C14-4703-6552-C329-4195CE408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B98BC2D-8C64-A987-3521-D8145948C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021568-2466-FB5C-49C4-35AA971FA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7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36061F1F-94EB-5B1A-FB94-40EF4B3AE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3025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8AC53-0472-56E0-135C-43B56A7A5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31D171-D5F1-6806-F4BB-7B12168E1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4BF449-CE57-DC23-7DDA-1EC894368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8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05D49421-3930-B61F-8E96-8A53C53DDA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73625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7A654-DF04-F72B-D8DB-7BF921786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C679BBE-A306-B71E-8373-74EF74062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29BE80-8E98-D720-8C4D-0A1DD1A8BB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71A9-AD9E-4674-A42D-487EAE8CAC45}" type="slidenum">
              <a:rPr lang="ja-JP" altLang="en-GB" smtClean="0"/>
              <a:pPr/>
              <a:t>9</a:t>
            </a:fld>
            <a:endParaRPr lang="en-GB" altLang="ja-JP"/>
          </a:p>
        </p:txBody>
      </p:sp>
      <p:sp>
        <p:nvSpPr>
          <p:cNvPr id="7" name="スライド イメージ プレースホルダー 6">
            <a:extLst>
              <a:ext uri="{FF2B5EF4-FFF2-40B4-BE49-F238E27FC236}">
                <a16:creationId xmlns:a16="http://schemas.microsoft.com/office/drawing/2014/main" id="{9BB04365-37FC-6F5D-0E6A-05CBA0104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6172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9E9A366-C9A3-3C01-CC61-7BB58D5B2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099" y="0"/>
            <a:ext cx="9232901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7A6BED7-80E2-9FE2-E53D-35CA9C35D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879" b="33645"/>
          <a:stretch/>
        </p:blipFill>
        <p:spPr>
          <a:xfrm>
            <a:off x="152400" y="5791200"/>
            <a:ext cx="1828800" cy="901700"/>
          </a:xfrm>
          <a:prstGeom prst="rect">
            <a:avLst/>
          </a:prstGeom>
        </p:spPr>
      </p:pic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1D1F5650-2739-04E8-5C1F-35FC64A30005}"/>
              </a:ext>
            </a:extLst>
          </p:cNvPr>
          <p:cNvSpPr txBox="1">
            <a:spLocks/>
          </p:cNvSpPr>
          <p:nvPr userDrawn="1"/>
        </p:nvSpPr>
        <p:spPr>
          <a:xfrm>
            <a:off x="6953042" y="6611377"/>
            <a:ext cx="2951477" cy="24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82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© 202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６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J-FLEC All Rights Reserved.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0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7CD582EF-6E78-AED5-AC79-7E0160886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スライド番号プレースホルダー 2"/>
          <p:cNvSpPr txBox="1">
            <a:spLocks/>
          </p:cNvSpPr>
          <p:nvPr userDrawn="1"/>
        </p:nvSpPr>
        <p:spPr bwMode="auto">
          <a:xfrm>
            <a:off x="8944506" y="177800"/>
            <a:ext cx="7328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 kern="120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3E270-F4DB-4127-8219-AF245B16F882}" type="slidenum">
              <a:rPr kumimoji="1" lang="en-US" altLang="ja-JP" sz="2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10561A99-5271-07C6-D286-8D8A99A457D1}"/>
              </a:ext>
            </a:extLst>
          </p:cNvPr>
          <p:cNvSpPr txBox="1">
            <a:spLocks/>
          </p:cNvSpPr>
          <p:nvPr userDrawn="1"/>
        </p:nvSpPr>
        <p:spPr>
          <a:xfrm>
            <a:off x="6953042" y="6611377"/>
            <a:ext cx="2951477" cy="24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82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© 202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６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J-FLEC All Rights Reserved.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745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68D926F-6BFD-D0A1-32E4-CF63358B940C}"/>
              </a:ext>
            </a:extLst>
          </p:cNvPr>
          <p:cNvSpPr/>
          <p:nvPr userDrawn="1"/>
        </p:nvSpPr>
        <p:spPr>
          <a:xfrm>
            <a:off x="95251" y="57150"/>
            <a:ext cx="9715496" cy="686368"/>
          </a:xfrm>
          <a:custGeom>
            <a:avLst/>
            <a:gdLst>
              <a:gd name="connsiteX0" fmla="*/ 8455619 w 8727292"/>
              <a:gd name="connsiteY0" fmla="*/ 0 h 543507"/>
              <a:gd name="connsiteX1" fmla="*/ 8727292 w 8727292"/>
              <a:gd name="connsiteY1" fmla="*/ 271673 h 543507"/>
              <a:gd name="connsiteX2" fmla="*/ 8455619 w 8727292"/>
              <a:gd name="connsiteY2" fmla="*/ 543346 h 543507"/>
              <a:gd name="connsiteX3" fmla="*/ 8454022 w 8727292"/>
              <a:gd name="connsiteY3" fmla="*/ 543185 h 543507"/>
              <a:gd name="connsiteX4" fmla="*/ 274867 w 8727292"/>
              <a:gd name="connsiteY4" fmla="*/ 543185 h 543507"/>
              <a:gd name="connsiteX5" fmla="*/ 271673 w 8727292"/>
              <a:gd name="connsiteY5" fmla="*/ 543507 h 543507"/>
              <a:gd name="connsiteX6" fmla="*/ 0 w 8727292"/>
              <a:gd name="connsiteY6" fmla="*/ 271834 h 543507"/>
              <a:gd name="connsiteX7" fmla="*/ 216922 w 8727292"/>
              <a:gd name="connsiteY7" fmla="*/ 5681 h 543507"/>
              <a:gd name="connsiteX8" fmla="*/ 271673 w 8727292"/>
              <a:gd name="connsiteY8" fmla="*/ 161 h 543507"/>
              <a:gd name="connsiteX9" fmla="*/ 271673 w 8727292"/>
              <a:gd name="connsiteY9" fmla="*/ 161 h 543507"/>
              <a:gd name="connsiteX10" fmla="*/ 271673 w 8727292"/>
              <a:gd name="connsiteY10" fmla="*/ 161 h 543507"/>
              <a:gd name="connsiteX11" fmla="*/ 8454022 w 8727292"/>
              <a:gd name="connsiteY11" fmla="*/ 161 h 5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27292" h="543507">
                <a:moveTo>
                  <a:pt x="8455619" y="0"/>
                </a:moveTo>
                <a:cubicBezTo>
                  <a:pt x="8605660" y="0"/>
                  <a:pt x="8727292" y="121632"/>
                  <a:pt x="8727292" y="271673"/>
                </a:cubicBezTo>
                <a:cubicBezTo>
                  <a:pt x="8727292" y="421714"/>
                  <a:pt x="8605660" y="543346"/>
                  <a:pt x="8455619" y="543346"/>
                </a:cubicBezTo>
                <a:lnTo>
                  <a:pt x="8454022" y="543185"/>
                </a:lnTo>
                <a:lnTo>
                  <a:pt x="274867" y="543185"/>
                </a:lnTo>
                <a:lnTo>
                  <a:pt x="271673" y="543507"/>
                </a:lnTo>
                <a:cubicBezTo>
                  <a:pt x="121632" y="543507"/>
                  <a:pt x="0" y="421875"/>
                  <a:pt x="0" y="271834"/>
                </a:cubicBezTo>
                <a:cubicBezTo>
                  <a:pt x="0" y="140548"/>
                  <a:pt x="93125" y="31013"/>
                  <a:pt x="216922" y="5681"/>
                </a:cubicBezTo>
                <a:lnTo>
                  <a:pt x="271673" y="161"/>
                </a:lnTo>
                <a:lnTo>
                  <a:pt x="271673" y="161"/>
                </a:lnTo>
                <a:lnTo>
                  <a:pt x="271673" y="161"/>
                </a:lnTo>
                <a:lnTo>
                  <a:pt x="8454022" y="161"/>
                </a:lnTo>
                <a:close/>
              </a:path>
            </a:pathLst>
          </a:custGeom>
          <a:solidFill>
            <a:srgbClr val="007B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108000" bIns="0" rtlCol="0" anchor="ctr">
            <a:noAutofit/>
          </a:bodyPr>
          <a:lstStyle/>
          <a:p>
            <a:pPr marL="1022350" indent="-1014413" algn="ctr"/>
            <a:endParaRPr kumimoji="1" lang="ja-JP" altLang="en-US" sz="2600" b="1">
              <a:ln w="0"/>
              <a:solidFill>
                <a:schemeClr val="bg1"/>
              </a:solidFill>
              <a:effectLst>
                <a:outerShdw dist="19050" sx="1000" sy="1000" algn="tl" rotWithShape="0">
                  <a:schemeClr val="dk1">
                    <a:alpha val="40000"/>
                  </a:scheme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AF2959-57BD-D199-0545-6F2619CF4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40" y="298734"/>
            <a:ext cx="825500" cy="2032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 bwMode="auto">
          <a:xfrm>
            <a:off x="8944507" y="177800"/>
            <a:ext cx="732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 kern="120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3E270-F4DB-4127-8219-AF245B16F882}" type="slidenum">
              <a:rPr kumimoji="1" lang="en-US" altLang="ja-JP" sz="20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 sz="20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063B0CB-DC5A-C577-2675-91CF388EA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095" y="150050"/>
            <a:ext cx="533455" cy="504000"/>
          </a:xfrm>
          <a:prstGeom prst="rect">
            <a:avLst/>
          </a:prstGeom>
        </p:spPr>
      </p:pic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1A6C8FD7-F2E0-78FB-7474-F3A6DD3CF3A1}"/>
              </a:ext>
            </a:extLst>
          </p:cNvPr>
          <p:cNvSpPr txBox="1">
            <a:spLocks/>
          </p:cNvSpPr>
          <p:nvPr userDrawn="1"/>
        </p:nvSpPr>
        <p:spPr>
          <a:xfrm>
            <a:off x="6953042" y="6611377"/>
            <a:ext cx="2951477" cy="24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82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© 202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６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J-FLEC All Rights Reserved.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7911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E5297C21-5DFB-3D18-B09C-7E51797640F1}"/>
              </a:ext>
            </a:extLst>
          </p:cNvPr>
          <p:cNvSpPr txBox="1">
            <a:spLocks/>
          </p:cNvSpPr>
          <p:nvPr userDrawn="1"/>
        </p:nvSpPr>
        <p:spPr>
          <a:xfrm>
            <a:off x="6953042" y="6611377"/>
            <a:ext cx="2951477" cy="24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82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© 202</a:t>
            </a:r>
            <a:r>
              <a: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６</a:t>
            </a:r>
            <a:r>
              <a:rPr kumimoji="1" lang="en-US" altLang="ja-JP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J-FLEC All Rights Reserved.</a:t>
            </a:r>
            <a:endParaRPr kumimoji="1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45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9897" y="0"/>
            <a:ext cx="401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D33E270-F4DB-4127-8219-AF245B16F882}" type="slidenum">
              <a:rPr kumimoji="1" lang="en-US" altLang="ja-JP" b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1" lang="en-US" altLang="ja-JP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7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183" r:id="rId1"/>
    <p:sldLayoutId id="2147498180" r:id="rId2"/>
    <p:sldLayoutId id="2147498181" r:id="rId3"/>
    <p:sldLayoutId id="2147498182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Tw Cen MT" pitchFamily="34" charset="0"/>
          <a:ea typeface="HGPｺﾞｼｯｸE" pitchFamily="50" charset="-128"/>
        </a:defRPr>
      </a:lvl5pPr>
      <a:lvl6pPr marL="4571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6pPr>
      <a:lvl7pPr marL="9143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7pPr>
      <a:lvl8pPr marL="137159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8pPr>
      <a:lvl9pPr marL="18287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2600">
          <a:solidFill>
            <a:schemeClr val="bg1"/>
          </a:solidFill>
          <a:latin typeface="Arial" charset="0"/>
          <a:ea typeface="HGPｺﾞｼｯｸE" pitchFamily="50" charset="-128"/>
        </a:defRPr>
      </a:lvl9pPr>
    </p:titleStyle>
    <p:bodyStyle>
      <a:lvl1pPr marL="342898" indent="-342898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46" indent="-285749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93" indent="-22859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91" indent="-22859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88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85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83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80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77" indent="-22859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12" Type="http://schemas.openxmlformats.org/officeDocument/2006/relationships/image" Target="../media/image1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18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19" Type="http://schemas.openxmlformats.org/officeDocument/2006/relationships/image" Target="../media/image55.png"/><Relationship Id="rId4" Type="http://schemas.openxmlformats.org/officeDocument/2006/relationships/image" Target="../media/image23.png"/><Relationship Id="rId9" Type="http://schemas.openxmlformats.org/officeDocument/2006/relationships/image" Target="../media/image47.png"/><Relationship Id="rId1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プレースホルダー 9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lvl1pPr marL="342898" indent="-34289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46" indent="-28574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2993" indent="-22859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191" indent="-22859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388" indent="-22859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585" indent="-22859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783" indent="-22859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8980" indent="-22859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177" indent="-22859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ja-JP" altLang="en-US" b="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0" y="2430435"/>
            <a:ext cx="5624052" cy="28705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noProof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おこづかいから学ぶ</a:t>
            </a:r>
            <a:endParaRPr kumimoji="1" lang="en-US" altLang="ja-JP" sz="4000" kern="0" noProof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noProof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お金の話</a:t>
            </a:r>
            <a:endParaRPr kumimoji="1" lang="en-US" altLang="ja-JP" sz="36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507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D7FCB-DCBA-56A0-6E49-76F7C72C6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EB603A25-28C7-8DC2-7516-EE58B9BA4D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ゲームのあそびかた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46DE28-B0AC-5E1E-55E3-ED6746226FBC}"/>
              </a:ext>
            </a:extLst>
          </p:cNvPr>
          <p:cNvSpPr txBox="1"/>
          <p:nvPr/>
        </p:nvSpPr>
        <p:spPr>
          <a:xfrm>
            <a:off x="230777" y="796928"/>
            <a:ext cx="9444446" cy="239103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circleNumDbPlain" startAt="3"/>
            </a:pP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クラス全員が、読み上げられたゲームカードの内容を、</a:t>
            </a:r>
            <a:br>
              <a:rPr kumimoji="1" lang="en-US" altLang="ja-JP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</a:b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それぞれ自分用のおこづかい帳に記入します。</a:t>
            </a:r>
            <a:br>
              <a:rPr kumimoji="1" lang="en-US" altLang="ja-JP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</a:b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全員の記入が終わったら、次のペアまたは班の代表がゲームカードを</a:t>
            </a:r>
            <a:r>
              <a:rPr kumimoji="1" lang="en-US" altLang="ja-JP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1</a:t>
            </a: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枚引き、②～③を繰り返します。</a:t>
            </a:r>
            <a:endParaRPr lang="en-US" altLang="ja-JP" sz="260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F00D04B-27BB-74A6-43FC-BAD520051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49829"/>
              </p:ext>
            </p:extLst>
          </p:nvPr>
        </p:nvGraphicFramePr>
        <p:xfrm>
          <a:off x="406052" y="3371353"/>
          <a:ext cx="9093895" cy="1798668"/>
        </p:xfrm>
        <a:graphic>
          <a:graphicData uri="http://schemas.openxmlformats.org/drawingml/2006/table">
            <a:tbl>
              <a:tblPr firstRow="1" firstCol="1" bandRow="1"/>
              <a:tblGrid>
                <a:gridCol w="831548">
                  <a:extLst>
                    <a:ext uri="{9D8B030D-6E8A-4147-A177-3AD203B41FA5}">
                      <a16:colId xmlns:a16="http://schemas.microsoft.com/office/drawing/2014/main" val="2980676711"/>
                    </a:ext>
                  </a:extLst>
                </a:gridCol>
                <a:gridCol w="829905">
                  <a:extLst>
                    <a:ext uri="{9D8B030D-6E8A-4147-A177-3AD203B41FA5}">
                      <a16:colId xmlns:a16="http://schemas.microsoft.com/office/drawing/2014/main" val="795715140"/>
                    </a:ext>
                  </a:extLst>
                </a:gridCol>
                <a:gridCol w="1966309">
                  <a:extLst>
                    <a:ext uri="{9D8B030D-6E8A-4147-A177-3AD203B41FA5}">
                      <a16:colId xmlns:a16="http://schemas.microsoft.com/office/drawing/2014/main" val="2013359272"/>
                    </a:ext>
                  </a:extLst>
                </a:gridCol>
                <a:gridCol w="1456940">
                  <a:extLst>
                    <a:ext uri="{9D8B030D-6E8A-4147-A177-3AD203B41FA5}">
                      <a16:colId xmlns:a16="http://schemas.microsoft.com/office/drawing/2014/main" val="4186103431"/>
                    </a:ext>
                  </a:extLst>
                </a:gridCol>
                <a:gridCol w="1457983">
                  <a:extLst>
                    <a:ext uri="{9D8B030D-6E8A-4147-A177-3AD203B41FA5}">
                      <a16:colId xmlns:a16="http://schemas.microsoft.com/office/drawing/2014/main" val="161560887"/>
                    </a:ext>
                  </a:extLst>
                </a:gridCol>
                <a:gridCol w="1457983">
                  <a:extLst>
                    <a:ext uri="{9D8B030D-6E8A-4147-A177-3AD203B41FA5}">
                      <a16:colId xmlns:a16="http://schemas.microsoft.com/office/drawing/2014/main" val="3441914889"/>
                    </a:ext>
                  </a:extLst>
                </a:gridCol>
                <a:gridCol w="1093227">
                  <a:extLst>
                    <a:ext uri="{9D8B030D-6E8A-4147-A177-3AD203B41FA5}">
                      <a16:colId xmlns:a16="http://schemas.microsoft.com/office/drawing/2014/main" val="181879222"/>
                    </a:ext>
                  </a:extLst>
                </a:gridCol>
              </a:tblGrid>
              <a:tr h="9550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日付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種類</a:t>
                      </a:r>
                      <a:endParaRPr lang="ja-JP" alt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どうしてもらった・</a:t>
                      </a:r>
                      <a:endParaRPr lang="ja-JP" alt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alt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何に使った</a:t>
                      </a:r>
                      <a:endParaRPr lang="ja-JP" alt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入った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お金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出た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お金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残った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お金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メモ</a:t>
                      </a:r>
                      <a:endParaRPr lang="ja-JP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77688"/>
                  </a:ext>
                </a:extLst>
              </a:tr>
              <a:tr h="4218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8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おこづかい</a:t>
                      </a:r>
                      <a:endParaRPr lang="ja-JP" altLang="ja-JP" sz="11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1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2000</a:t>
                      </a:r>
                      <a:endParaRPr lang="ja-JP" altLang="ja-JP" sz="1400" kern="10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809075"/>
                  </a:ext>
                </a:extLst>
              </a:tr>
              <a:tr h="4218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4/</a:t>
                      </a:r>
                      <a:r>
                        <a:rPr lang="ja-JP" sz="1800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</a:t>
                      </a:r>
                      <a:endParaRPr lang="ja-JP" sz="14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b="1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◎</a:t>
                      </a:r>
                      <a:endParaRPr lang="ja-JP" sz="14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b="1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えんぴつ</a:t>
                      </a:r>
                      <a:endParaRPr lang="ja-JP" sz="14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1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4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b="1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１００</a:t>
                      </a:r>
                      <a:endParaRPr lang="ja-JP" sz="14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b="1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１９００</a:t>
                      </a:r>
                      <a:endParaRPr lang="ja-JP" sz="14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 dirty="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91910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EDAEEC-FB23-A6D2-4030-6E9FF890967D}"/>
              </a:ext>
            </a:extLst>
          </p:cNvPr>
          <p:cNvSpPr txBox="1"/>
          <p:nvPr/>
        </p:nvSpPr>
        <p:spPr>
          <a:xfrm>
            <a:off x="135526" y="5353407"/>
            <a:ext cx="9656174" cy="1268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※"/>
            </a:pPr>
            <a:r>
              <a:rPr kumimoji="1"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「残ったお金」が足りない場合は、お金が入るまでニーズ・ウォンツが出ても、買い物は</a:t>
            </a:r>
            <a:br>
              <a:rPr kumimoji="1" lang="en-US" altLang="ja-JP" sz="18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18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できない。どっきりが出ても、お金は減らない（出たカードの「どうしてもらった・何に使った」を記入し、「出たお金」に「／」を引く）。</a:t>
            </a:r>
            <a:endParaRPr kumimoji="1" lang="en-US" altLang="ja-JP" sz="180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BBA88-AB29-1735-F032-0909FC96C73B}"/>
              </a:ext>
            </a:extLst>
          </p:cNvPr>
          <p:cNvSpPr txBox="1"/>
          <p:nvPr/>
        </p:nvSpPr>
        <p:spPr>
          <a:xfrm>
            <a:off x="7222066" y="737659"/>
            <a:ext cx="1071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ないよう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572E54-E2A0-1EB6-F17C-80FD581F7D64}"/>
              </a:ext>
            </a:extLst>
          </p:cNvPr>
          <p:cNvSpPr txBox="1"/>
          <p:nvPr/>
        </p:nvSpPr>
        <p:spPr>
          <a:xfrm>
            <a:off x="2099733" y="2476531"/>
            <a:ext cx="70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E453C6-790D-9EDD-8C11-EB839DA4C63F}"/>
              </a:ext>
            </a:extLst>
          </p:cNvPr>
          <p:cNvSpPr txBox="1"/>
          <p:nvPr/>
        </p:nvSpPr>
        <p:spPr>
          <a:xfrm>
            <a:off x="4679782" y="2476531"/>
            <a:ext cx="546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1C738B-D310-A154-A082-59FAAEBAC3FB}"/>
              </a:ext>
            </a:extLst>
          </p:cNvPr>
          <p:cNvSpPr txBox="1"/>
          <p:nvPr/>
        </p:nvSpPr>
        <p:spPr>
          <a:xfrm>
            <a:off x="6680200" y="1896582"/>
            <a:ext cx="70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はん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969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6D180-3ED9-7781-BE12-DF99D6D1E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C5684836-772E-4DB5-F751-85D5889E6B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ゲームのあそびかた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80464D-255A-C71C-F308-452F2775A9E8}"/>
              </a:ext>
            </a:extLst>
          </p:cNvPr>
          <p:cNvSpPr txBox="1"/>
          <p:nvPr/>
        </p:nvSpPr>
        <p:spPr>
          <a:xfrm>
            <a:off x="570345" y="812726"/>
            <a:ext cx="8765309" cy="2567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 startAt="4"/>
            </a:pPr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全てのペアまたは班が「ゲームカード」を引いたら、自分が買ったものや残ったお金、にこにこポイントをもとに自分の満足度を確認し、おこづかいの使い方をふり返りましょう。</a:t>
            </a:r>
            <a:endParaRPr kumimoji="1" lang="ja-JP" altLang="en-US" sz="2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074" name="Picture 2" descr="話し合う子供たちのイラスト">
            <a:extLst>
              <a:ext uri="{FF2B5EF4-FFF2-40B4-BE49-F238E27FC236}">
                <a16:creationId xmlns:a16="http://schemas.microsoft.com/office/drawing/2014/main" id="{7A5C7D4F-5E85-E046-89B3-EC60619D9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" y="3967725"/>
            <a:ext cx="3272981" cy="27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D2561B-5517-16F5-DF9D-EE5B637EA952}"/>
              </a:ext>
            </a:extLst>
          </p:cNvPr>
          <p:cNvSpPr txBox="1"/>
          <p:nvPr/>
        </p:nvSpPr>
        <p:spPr>
          <a:xfrm>
            <a:off x="4049486" y="3429000"/>
            <a:ext cx="5628904" cy="2145268"/>
          </a:xfrm>
          <a:prstGeom prst="wedgeRoundRectCallout">
            <a:avLst>
              <a:gd name="adj1" fmla="val -64033"/>
              <a:gd name="adj2" fmla="val 2984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おこづかいの使い方によって、</a:t>
            </a:r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「にこにこポイント」がもらえるよ。</a:t>
            </a:r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どうしたらもらえるかは、</a:t>
            </a:r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お買い物が終わってからのおたのしみ。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A6772C-0206-155B-96FC-CC4B408C539E}"/>
              </a:ext>
            </a:extLst>
          </p:cNvPr>
          <p:cNvSpPr txBox="1"/>
          <p:nvPr/>
        </p:nvSpPr>
        <p:spPr>
          <a:xfrm>
            <a:off x="3738919" y="740925"/>
            <a:ext cx="80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DE0EB7-47DC-7183-3FB3-B755518E08D8}"/>
              </a:ext>
            </a:extLst>
          </p:cNvPr>
          <p:cNvSpPr txBox="1"/>
          <p:nvPr/>
        </p:nvSpPr>
        <p:spPr>
          <a:xfrm>
            <a:off x="4534781" y="2002458"/>
            <a:ext cx="1044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かくにん</a:t>
            </a:r>
          </a:p>
        </p:txBody>
      </p:sp>
    </p:spTree>
    <p:extLst>
      <p:ext uri="{BB962C8B-B14F-4D97-AF65-F5344CB8AC3E}">
        <p14:creationId xmlns:p14="http://schemas.microsoft.com/office/powerpoint/2010/main" val="15906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AF255-C23C-40B9-1835-B9FE0AFC4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828C4E6-0641-324D-BDA5-E5F4F9AF78EB}"/>
              </a:ext>
            </a:extLst>
          </p:cNvPr>
          <p:cNvSpPr/>
          <p:nvPr/>
        </p:nvSpPr>
        <p:spPr>
          <a:xfrm>
            <a:off x="209805" y="1057444"/>
            <a:ext cx="9551712" cy="53147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5720" rIns="0" bIns="45720" rtlCol="0" anchor="ctr"/>
          <a:lstStyle/>
          <a:p>
            <a:pPr marL="342900" indent="-3429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おこづかいを２</a:t>
            </a:r>
            <a:r>
              <a:rPr kumimoji="1" lang="en-US" altLang="ja-JP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000</a:t>
            </a: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円持っている状態で、ゲームをスタート。</a:t>
            </a:r>
            <a:endParaRPr kumimoji="1" lang="en-US" altLang="ja-JP" sz="2000">
              <a:solidFill>
                <a:schemeClr val="tx1"/>
              </a:solidFill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marL="342900" indent="-3429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ペアまたは班の代表</a:t>
            </a:r>
            <a:r>
              <a:rPr kumimoji="1" lang="en-US" altLang="ja-JP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1</a:t>
            </a: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人がゲームカードを１枚引き、大きな声で内容を読み上げる。</a:t>
            </a:r>
            <a:endParaRPr kumimoji="1" lang="en-US" altLang="ja-JP" sz="2000">
              <a:solidFill>
                <a:schemeClr val="tx1"/>
              </a:solidFill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marL="342900" indent="-3429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circleNumDbPlain"/>
            </a:pP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クラス全員が、読み上げられたゲームカードの内容を、それぞれ自分用の</a:t>
            </a:r>
            <a:br>
              <a:rPr kumimoji="1" lang="en-US" altLang="ja-JP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</a:b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おこづかい帳に記入する。全員の記入が終わったら、次のペアまたは班の代表がゲームカードを</a:t>
            </a:r>
            <a:r>
              <a:rPr kumimoji="1" lang="en-US" altLang="ja-JP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1</a:t>
            </a: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枚引き、②～③を繰り返す。</a:t>
            </a:r>
            <a:endParaRPr lang="en-US" altLang="ja-JP" sz="2000">
              <a:solidFill>
                <a:schemeClr val="tx1"/>
              </a:solidFill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marL="285750" indent="-28575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※"/>
            </a:pPr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「残ったお金」が足りない場合は、お金が入るまで、ニーズ・ウォンツが出ても買い物は</a:t>
            </a:r>
            <a:br>
              <a:rPr kumimoji="1" lang="en-US" altLang="ja-JP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できない。どっきりが出ても、お金は減らない（出たカードの「どうしてもらった・何に</a:t>
            </a:r>
            <a:br>
              <a:rPr kumimoji="1" lang="en-US" altLang="ja-JP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使った」を記入し、「出たお金」に「／」を引く）。</a:t>
            </a:r>
          </a:p>
          <a:p>
            <a:pPr marL="342900" indent="-3429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circleNumDbPlain" startAt="4"/>
            </a:pP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全てのペアまたは班がゲームカードをひいたら、ゲームは終わり。</a:t>
            </a:r>
            <a:br>
              <a:rPr kumimoji="1" lang="en-US" altLang="ja-JP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自分が買ったものや残ったお金、にこにこポイントをもとに自分の満足度を確認し、</a:t>
            </a:r>
            <a:br>
              <a:rPr kumimoji="1" lang="en-US" altLang="ja-JP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おこづかいの使い方をふり返る。</a:t>
            </a:r>
            <a:endParaRPr kumimoji="1" lang="en-US" altLang="ja-JP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8F5B8128-936B-47B4-509C-6F6DEEBAB06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ゲームのあそびかた（まとめ）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1F33810-4A56-44BF-61D5-30A211E4DFB7}"/>
              </a:ext>
            </a:extLst>
          </p:cNvPr>
          <p:cNvSpPr txBox="1"/>
          <p:nvPr/>
        </p:nvSpPr>
        <p:spPr>
          <a:xfrm>
            <a:off x="4224864" y="1050249"/>
            <a:ext cx="939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じょうたい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153591-C8DC-F46E-99D3-7FCF0A5BFF36}"/>
              </a:ext>
            </a:extLst>
          </p:cNvPr>
          <p:cNvSpPr txBox="1"/>
          <p:nvPr/>
        </p:nvSpPr>
        <p:spPr>
          <a:xfrm>
            <a:off x="1752600" y="1549782"/>
            <a:ext cx="516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14200B-7B96-4968-0EAD-47F0A4375CF7}"/>
              </a:ext>
            </a:extLst>
          </p:cNvPr>
          <p:cNvSpPr txBox="1"/>
          <p:nvPr/>
        </p:nvSpPr>
        <p:spPr>
          <a:xfrm>
            <a:off x="5291666" y="1570130"/>
            <a:ext cx="516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まい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DF0410-2806-C332-7EE2-B16B981B7EEB}"/>
              </a:ext>
            </a:extLst>
          </p:cNvPr>
          <p:cNvSpPr txBox="1"/>
          <p:nvPr/>
        </p:nvSpPr>
        <p:spPr>
          <a:xfrm>
            <a:off x="5528734" y="2101892"/>
            <a:ext cx="939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ないよう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7A83B8-7E96-FDBF-E6F9-B5B4BB214463}"/>
              </a:ext>
            </a:extLst>
          </p:cNvPr>
          <p:cNvSpPr txBox="1"/>
          <p:nvPr/>
        </p:nvSpPr>
        <p:spPr>
          <a:xfrm>
            <a:off x="4301068" y="2999360"/>
            <a:ext cx="49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く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166CAA-DDDB-388E-04C0-8BD68A477FEF}"/>
              </a:ext>
            </a:extLst>
          </p:cNvPr>
          <p:cNvSpPr txBox="1"/>
          <p:nvPr/>
        </p:nvSpPr>
        <p:spPr>
          <a:xfrm>
            <a:off x="4124834" y="3963028"/>
            <a:ext cx="49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5761ED-CE91-8688-E197-1949D86C62A5}"/>
              </a:ext>
            </a:extLst>
          </p:cNvPr>
          <p:cNvSpPr txBox="1"/>
          <p:nvPr/>
        </p:nvSpPr>
        <p:spPr>
          <a:xfrm>
            <a:off x="2533224" y="4836870"/>
            <a:ext cx="49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6C5478-5871-10F6-FFCB-5696FB1B0100}"/>
              </a:ext>
            </a:extLst>
          </p:cNvPr>
          <p:cNvSpPr txBox="1"/>
          <p:nvPr/>
        </p:nvSpPr>
        <p:spPr>
          <a:xfrm>
            <a:off x="8726557" y="5302779"/>
            <a:ext cx="1009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かくにん</a:t>
            </a:r>
          </a:p>
        </p:txBody>
      </p:sp>
    </p:spTree>
    <p:extLst>
      <p:ext uri="{BB962C8B-B14F-4D97-AF65-F5344CB8AC3E}">
        <p14:creationId xmlns:p14="http://schemas.microsoft.com/office/powerpoint/2010/main" val="298198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0B40B-1659-D6CF-0946-4DB5DCBE4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E4935FDB-5989-3C51-E448-845F98C5184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ゲームカード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9F5B36C-B4BB-64BD-06D8-6A82E52D5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81361"/>
              </p:ext>
            </p:extLst>
          </p:nvPr>
        </p:nvGraphicFramePr>
        <p:xfrm>
          <a:off x="143135" y="873125"/>
          <a:ext cx="9619730" cy="57070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2815">
                  <a:extLst>
                    <a:ext uri="{9D8B030D-6E8A-4147-A177-3AD203B41FA5}">
                      <a16:colId xmlns:a16="http://schemas.microsoft.com/office/drawing/2014/main" val="1553091037"/>
                    </a:ext>
                  </a:extLst>
                </a:gridCol>
                <a:gridCol w="7876915">
                  <a:extLst>
                    <a:ext uri="{9D8B030D-6E8A-4147-A177-3AD203B41FA5}">
                      <a16:colId xmlns:a16="http://schemas.microsoft.com/office/drawing/2014/main" val="667552672"/>
                    </a:ext>
                  </a:extLst>
                </a:gridCol>
              </a:tblGrid>
              <a:tr h="1465555">
                <a:tc>
                  <a:txBody>
                    <a:bodyPr/>
                    <a:lstStyle/>
                    <a:p>
                      <a:r>
                        <a:rPr kumimoji="1" lang="ja-JP" altLang="en-US" sz="2200" b="1">
                          <a:solidFill>
                            <a:schemeClr val="accent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◎</a:t>
                      </a:r>
                      <a:endParaRPr kumimoji="1" lang="ja-JP" alt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必要なもの。お金があれば必ず買う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marR="0" lvl="0" indent="-342900" algn="l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おこづかい帳の「どうしてもらった・何に使った」の欄にカードの内容を</a:t>
                      </a:r>
                      <a:b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書き、「出たお金」に金額を記入</a:t>
                      </a:r>
                      <a:endParaRPr kumimoji="1" lang="ja-JP" altLang="en-US" sz="18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303976"/>
                  </a:ext>
                </a:extLst>
              </a:tr>
              <a:tr h="1486960">
                <a:tc>
                  <a:txBody>
                    <a:bodyPr/>
                    <a:lstStyle/>
                    <a:p>
                      <a:r>
                        <a:rPr kumimoji="1" lang="ja-JP" altLang="en-US" sz="2200" b="1">
                          <a:solidFill>
                            <a:srgbClr val="FF00FF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ほしいもの。買うかどうかを、ペアや班ではなく自分で決める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marR="0" lvl="0" indent="-342900" algn="l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おこづかい帳の「どうしてもらった・何に使った」の欄にカードの内容を</a:t>
                      </a:r>
                      <a:b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書き、買う場合は「出たお金」に金額を記入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marR="0" lvl="0" indent="-342900" algn="l" defTabSz="9143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買わない場合は、「出たお金」に「</a:t>
                      </a:r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円」と記入</a:t>
                      </a:r>
                      <a:endParaRPr kumimoji="1" lang="ja-JP" altLang="en-US" sz="18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304978"/>
                  </a:ext>
                </a:extLst>
              </a:tr>
              <a:tr h="1203730">
                <a:tc>
                  <a:txBody>
                    <a:bodyPr/>
                    <a:lstStyle/>
                    <a:p>
                      <a:r>
                        <a:rPr kumimoji="1" lang="ja-JP" altLang="en-US" sz="22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☆</a:t>
                      </a:r>
                      <a:endParaRPr kumimoji="1" lang="ja-JP" alt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お金がもらえるイベント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おこづかい帳の「どうしてもらった・何に使った」の欄にカードの内容を</a:t>
                      </a:r>
                      <a:b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書き、もらったお金を「入ったお金」に記入</a:t>
                      </a:r>
                      <a:endParaRPr kumimoji="1" lang="ja-JP" altLang="en-US" sz="18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54521"/>
                  </a:ext>
                </a:extLst>
              </a:tr>
              <a:tr h="1203730">
                <a:tc>
                  <a:txBody>
                    <a:bodyPr/>
                    <a:lstStyle/>
                    <a:p>
                      <a:r>
                        <a:rPr kumimoji="1" lang="en-US" altLang="ja-JP" sz="2200" b="1">
                          <a:solidFill>
                            <a:srgbClr val="00B05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×</a:t>
                      </a:r>
                      <a:endParaRPr kumimoji="1" lang="ja-JP" altLang="en-US" sz="2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お金が減ってしまうイベント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おこづかい帳の「どうしてもらった・何に使った」の欄にカードの内容を</a:t>
                      </a:r>
                      <a:br>
                        <a:rPr kumimoji="1" lang="en-US" altLang="ja-JP" sz="18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書き、減ったお金を「出たお金」に記入</a:t>
                      </a:r>
                      <a:endParaRPr kumimoji="1" lang="ja-JP" altLang="en-US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122149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F337F6-8B9F-DE38-4BA6-F163683F2476}"/>
              </a:ext>
            </a:extLst>
          </p:cNvPr>
          <p:cNvSpPr txBox="1"/>
          <p:nvPr/>
        </p:nvSpPr>
        <p:spPr>
          <a:xfrm>
            <a:off x="6998584" y="1274326"/>
            <a:ext cx="80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DD16A8-C47F-106B-8E00-3B886A52E03C}"/>
              </a:ext>
            </a:extLst>
          </p:cNvPr>
          <p:cNvSpPr txBox="1"/>
          <p:nvPr/>
        </p:nvSpPr>
        <p:spPr>
          <a:xfrm>
            <a:off x="6998584" y="2651506"/>
            <a:ext cx="80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D8FF7F-D345-0C6C-186E-FC67B67D1F67}"/>
              </a:ext>
            </a:extLst>
          </p:cNvPr>
          <p:cNvSpPr txBox="1"/>
          <p:nvPr/>
        </p:nvSpPr>
        <p:spPr>
          <a:xfrm>
            <a:off x="6998584" y="4325027"/>
            <a:ext cx="80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115697-793F-B388-2FCA-91AB00EF698E}"/>
              </a:ext>
            </a:extLst>
          </p:cNvPr>
          <p:cNvSpPr txBox="1"/>
          <p:nvPr/>
        </p:nvSpPr>
        <p:spPr>
          <a:xfrm>
            <a:off x="6998584" y="5609087"/>
            <a:ext cx="80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991779-6A06-4336-311B-01B1D61E4AC6}"/>
              </a:ext>
            </a:extLst>
          </p:cNvPr>
          <p:cNvSpPr txBox="1"/>
          <p:nvPr/>
        </p:nvSpPr>
        <p:spPr>
          <a:xfrm>
            <a:off x="8360064" y="1274326"/>
            <a:ext cx="94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ないよう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F6B76C-D6B1-D390-A68F-782F8B0C2238}"/>
              </a:ext>
            </a:extLst>
          </p:cNvPr>
          <p:cNvSpPr txBox="1"/>
          <p:nvPr/>
        </p:nvSpPr>
        <p:spPr>
          <a:xfrm>
            <a:off x="8360064" y="2651506"/>
            <a:ext cx="94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ないよう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3CB4842-E68A-0932-970E-842F75DB5DFB}"/>
              </a:ext>
            </a:extLst>
          </p:cNvPr>
          <p:cNvSpPr txBox="1"/>
          <p:nvPr/>
        </p:nvSpPr>
        <p:spPr>
          <a:xfrm>
            <a:off x="8360064" y="4325027"/>
            <a:ext cx="94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ないよう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B26561-0842-C82A-E378-A3D42F7627E0}"/>
              </a:ext>
            </a:extLst>
          </p:cNvPr>
          <p:cNvSpPr txBox="1"/>
          <p:nvPr/>
        </p:nvSpPr>
        <p:spPr>
          <a:xfrm>
            <a:off x="8360064" y="5609087"/>
            <a:ext cx="94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ないよう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BC2B12-E25F-A6BB-6014-D91F13081144}"/>
              </a:ext>
            </a:extLst>
          </p:cNvPr>
          <p:cNvSpPr txBox="1"/>
          <p:nvPr/>
        </p:nvSpPr>
        <p:spPr>
          <a:xfrm>
            <a:off x="2793982" y="6044369"/>
            <a:ext cx="511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CED6BE-0F93-4309-3FCD-F829A8982D39}"/>
              </a:ext>
            </a:extLst>
          </p:cNvPr>
          <p:cNvSpPr txBox="1"/>
          <p:nvPr/>
        </p:nvSpPr>
        <p:spPr>
          <a:xfrm>
            <a:off x="2877110" y="5231569"/>
            <a:ext cx="511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322B597-1955-CAB7-83AA-830F39866DEF}"/>
              </a:ext>
            </a:extLst>
          </p:cNvPr>
          <p:cNvSpPr txBox="1"/>
          <p:nvPr/>
        </p:nvSpPr>
        <p:spPr>
          <a:xfrm>
            <a:off x="5147735" y="3078888"/>
            <a:ext cx="897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きんがく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71A90F-34B6-3D13-C765-1AEF7A32D4EF}"/>
              </a:ext>
            </a:extLst>
          </p:cNvPr>
          <p:cNvSpPr txBox="1"/>
          <p:nvPr/>
        </p:nvSpPr>
        <p:spPr>
          <a:xfrm>
            <a:off x="4064001" y="1698821"/>
            <a:ext cx="85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きんがく</a:t>
            </a:r>
          </a:p>
        </p:txBody>
      </p:sp>
      <p:pic>
        <p:nvPicPr>
          <p:cNvPr id="15" name="図 1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729C04F3-CD2A-BEDA-8037-E6F9CF871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9" y="1407748"/>
            <a:ext cx="965659" cy="348710"/>
          </a:xfrm>
          <a:prstGeom prst="rect">
            <a:avLst/>
          </a:prstGeom>
        </p:spPr>
      </p:pic>
      <p:pic>
        <p:nvPicPr>
          <p:cNvPr id="16" name="図 15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84DA997-DA37-40C3-60BE-C23604603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7" y="2947616"/>
            <a:ext cx="1183222" cy="478923"/>
          </a:xfrm>
          <a:prstGeom prst="rect">
            <a:avLst/>
          </a:prstGeom>
        </p:spPr>
      </p:pic>
      <p:pic>
        <p:nvPicPr>
          <p:cNvPr id="17" name="図 16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04DCE18D-64C1-1755-D2BC-4DFC50889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94" y="4478915"/>
            <a:ext cx="1155049" cy="450751"/>
          </a:xfrm>
          <a:prstGeom prst="rect">
            <a:avLst/>
          </a:prstGeom>
        </p:spPr>
      </p:pic>
      <p:pic>
        <p:nvPicPr>
          <p:cNvPr id="19" name="図 18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E10D74F0-FAF8-FC94-4674-B8F02E391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51" y="5676476"/>
            <a:ext cx="1070534" cy="5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0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B4421F9-F7C7-92D1-2017-FC81B04D22B3}"/>
              </a:ext>
            </a:extLst>
          </p:cNvPr>
          <p:cNvSpPr/>
          <p:nvPr/>
        </p:nvSpPr>
        <p:spPr>
          <a:xfrm>
            <a:off x="0" y="2430435"/>
            <a:ext cx="5624052" cy="1991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noProof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おこづかいゲーム</a:t>
            </a:r>
            <a:endParaRPr kumimoji="1" lang="en-US" altLang="ja-JP" sz="4000" kern="0" noProof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ふり返り</a:t>
            </a:r>
            <a:endParaRPr kumimoji="1" lang="en-US" altLang="ja-JP" sz="36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51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15503-B21F-C7BF-96FD-73A6F701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5EFB3FF-8090-DA06-57B7-C2DC392247A5}"/>
              </a:ext>
            </a:extLst>
          </p:cNvPr>
          <p:cNvSpPr/>
          <p:nvPr/>
        </p:nvSpPr>
        <p:spPr>
          <a:xfrm>
            <a:off x="148413" y="812513"/>
            <a:ext cx="9591869" cy="246633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おこづかい帳の内容をもとに、</a:t>
            </a:r>
            <a:r>
              <a:rPr kumimoji="1" lang="en-US" altLang="ja-JP" sz="27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7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にこにこポイント</a:t>
            </a:r>
            <a:r>
              <a:rPr kumimoji="1" lang="en-US" altLang="ja-JP" sz="27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を計算</a:t>
            </a:r>
            <a:b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してみましょう。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457200" indent="-4572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商品を買わなかったり、残ったお金が足りなくて買えなかった場合は、</a:t>
            </a:r>
            <a:r>
              <a:rPr kumimoji="1" lang="ja-JP" altLang="en-US" sz="27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「種類」の欄の記号に取り消し線</a:t>
            </a: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を引きます。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04138084-AF97-CBB6-73C9-FC813B26F7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ゲームのふり返り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A0A33E72-C2C8-9848-9E39-26BA60FD1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01628"/>
              </p:ext>
            </p:extLst>
          </p:nvPr>
        </p:nvGraphicFramePr>
        <p:xfrm>
          <a:off x="3793007" y="3465115"/>
          <a:ext cx="5842500" cy="2766638"/>
        </p:xfrm>
        <a:graphic>
          <a:graphicData uri="http://schemas.openxmlformats.org/drawingml/2006/table">
            <a:tbl>
              <a:tblPr firstRow="1" firstCol="1" bandRow="1"/>
              <a:tblGrid>
                <a:gridCol w="540000">
                  <a:extLst>
                    <a:ext uri="{9D8B030D-6E8A-4147-A177-3AD203B41FA5}">
                      <a16:colId xmlns:a16="http://schemas.microsoft.com/office/drawing/2014/main" val="107444832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68435697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754280751"/>
                    </a:ext>
                  </a:extLst>
                </a:gridCol>
                <a:gridCol w="709710">
                  <a:extLst>
                    <a:ext uri="{9D8B030D-6E8A-4147-A177-3AD203B41FA5}">
                      <a16:colId xmlns:a16="http://schemas.microsoft.com/office/drawing/2014/main" val="793789942"/>
                    </a:ext>
                  </a:extLst>
                </a:gridCol>
                <a:gridCol w="709710">
                  <a:extLst>
                    <a:ext uri="{9D8B030D-6E8A-4147-A177-3AD203B41FA5}">
                      <a16:colId xmlns:a16="http://schemas.microsoft.com/office/drawing/2014/main" val="3686943720"/>
                    </a:ext>
                  </a:extLst>
                </a:gridCol>
                <a:gridCol w="709710">
                  <a:extLst>
                    <a:ext uri="{9D8B030D-6E8A-4147-A177-3AD203B41FA5}">
                      <a16:colId xmlns:a16="http://schemas.microsoft.com/office/drawing/2014/main" val="1809094986"/>
                    </a:ext>
                  </a:extLst>
                </a:gridCol>
                <a:gridCol w="861720">
                  <a:extLst>
                    <a:ext uri="{9D8B030D-6E8A-4147-A177-3AD203B41FA5}">
                      <a16:colId xmlns:a16="http://schemas.microsoft.com/office/drawing/2014/main" val="1258815760"/>
                    </a:ext>
                  </a:extLst>
                </a:gridCol>
              </a:tblGrid>
              <a:tr h="6136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日付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種類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どうしてもらった・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何に使った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入った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お金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出た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お金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残った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お金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メモ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57690"/>
                  </a:ext>
                </a:extLst>
              </a:tr>
              <a:tr h="3304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4/5</a:t>
                      </a: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○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アイス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８００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6739675"/>
                  </a:ext>
                </a:extLst>
              </a:tr>
              <a:tr h="3871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4/6</a:t>
                      </a: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strike="dblStrike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○</a:t>
                      </a:r>
                      <a:endParaRPr lang="ja-JP" sz="16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カプセルトイ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０</a:t>
                      </a:r>
                      <a:endParaRPr lang="ja-JP" sz="16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８００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やらない</a:t>
                      </a: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581763"/>
                  </a:ext>
                </a:extLst>
              </a:tr>
              <a:tr h="3304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4/7</a:t>
                      </a: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×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植木ばち</a:t>
                      </a:r>
                      <a:r>
                        <a:rPr lang="ja-JP" altLang="en-US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われ</a:t>
                      </a: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た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５</a:t>
                      </a: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454081"/>
                  </a:ext>
                </a:extLst>
              </a:tr>
              <a:tr h="3304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4/8</a:t>
                      </a: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◎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お茶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</a:t>
                      </a: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364992"/>
                  </a:ext>
                </a:extLst>
              </a:tr>
              <a:tr h="774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4/9</a:t>
                      </a:r>
                      <a:endParaRPr lang="ja-JP" sz="14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600" b="1" strike="dblStrike" kern="100">
                          <a:solidFill>
                            <a:srgbClr val="D101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〇</a:t>
                      </a:r>
                      <a:endParaRPr lang="ja-JP" sz="1600" kern="100">
                        <a:solidFill>
                          <a:srgbClr val="D101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シール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solidFill>
                            <a:srgbClr val="FF0000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1600" kern="10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600" b="1" kern="10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１００</a:t>
                      </a:r>
                      <a:endParaRPr lang="ja-JP" sz="1600" kern="10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お金が</a:t>
                      </a:r>
                      <a:br>
                        <a:rPr lang="en-US" altLang="ja-JP" sz="1400" b="1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</a:b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足りない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1032" marR="610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234123"/>
                  </a:ext>
                </a:extLst>
              </a:tr>
            </a:tbl>
          </a:graphicData>
        </a:graphic>
      </p:graphicFrame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8826BD8-D200-7F7B-4412-BEF0773BD5DE}"/>
              </a:ext>
            </a:extLst>
          </p:cNvPr>
          <p:cNvSpPr/>
          <p:nvPr/>
        </p:nvSpPr>
        <p:spPr>
          <a:xfrm>
            <a:off x="7336995" y="5468104"/>
            <a:ext cx="720475" cy="763649"/>
          </a:xfrm>
          <a:prstGeom prst="rect">
            <a:avLst/>
          </a:prstGeom>
          <a:noFill/>
          <a:ln w="38100">
            <a:solidFill>
              <a:srgbClr val="D101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角丸四角形 8">
            <a:extLst>
              <a:ext uri="{FF2B5EF4-FFF2-40B4-BE49-F238E27FC236}">
                <a16:creationId xmlns:a16="http://schemas.microsoft.com/office/drawing/2014/main" id="{02E97A0C-41AE-8266-C300-59C789F1107B}"/>
              </a:ext>
            </a:extLst>
          </p:cNvPr>
          <p:cNvSpPr/>
          <p:nvPr/>
        </p:nvSpPr>
        <p:spPr>
          <a:xfrm>
            <a:off x="116664" y="3990975"/>
            <a:ext cx="3608670" cy="1329522"/>
          </a:xfrm>
          <a:prstGeom prst="wedgeRoundRectCallout">
            <a:avLst>
              <a:gd name="adj1" fmla="val 35340"/>
              <a:gd name="adj2" fmla="val 69182"/>
              <a:gd name="adj3" fmla="val 16667"/>
            </a:avLst>
          </a:prstGeom>
          <a:solidFill>
            <a:srgbClr val="CCFFCC"/>
          </a:solidFill>
        </p:spPr>
        <p:txBody>
          <a:bodyPr wrap="none" rtlCol="0" anchor="ctr">
            <a:no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「出たお金」が０円だったり、</a:t>
            </a:r>
            <a:endParaRPr kumimoji="1" lang="en-US" altLang="ja-JP" sz="20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斜線（／）が引いてあるところは</a:t>
            </a:r>
            <a:endParaRPr kumimoji="1" lang="en-US" altLang="ja-JP" sz="20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◎や○に取り消し線を引こう。</a:t>
            </a:r>
            <a:endParaRPr kumimoji="1" lang="en-US" altLang="ja-JP" sz="20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26" name="Picture 2" descr="勉強をする男の子のイラスト">
            <a:extLst>
              <a:ext uri="{FF2B5EF4-FFF2-40B4-BE49-F238E27FC236}">
                <a16:creationId xmlns:a16="http://schemas.microsoft.com/office/drawing/2014/main" id="{0F73A43D-96E2-B755-E6D2-DE8BDE6B7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475987"/>
            <a:ext cx="1255588" cy="12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56209B5-8AC6-2E1D-253B-64F906DF3268}"/>
              </a:ext>
            </a:extLst>
          </p:cNvPr>
          <p:cNvSpPr/>
          <p:nvPr/>
        </p:nvSpPr>
        <p:spPr>
          <a:xfrm>
            <a:off x="7336995" y="4381640"/>
            <a:ext cx="720475" cy="415956"/>
          </a:xfrm>
          <a:prstGeom prst="rect">
            <a:avLst/>
          </a:prstGeom>
          <a:noFill/>
          <a:ln w="38100">
            <a:solidFill>
              <a:srgbClr val="D101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F21154-1D1D-6385-F1EB-67D6B03FCFC5}"/>
              </a:ext>
            </a:extLst>
          </p:cNvPr>
          <p:cNvSpPr txBox="1"/>
          <p:nvPr/>
        </p:nvSpPr>
        <p:spPr>
          <a:xfrm>
            <a:off x="2943426" y="720465"/>
            <a:ext cx="98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ないよう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371AD8-B38F-F4A8-7B41-E7CE421F80C1}"/>
              </a:ext>
            </a:extLst>
          </p:cNvPr>
          <p:cNvSpPr txBox="1"/>
          <p:nvPr/>
        </p:nvSpPr>
        <p:spPr>
          <a:xfrm>
            <a:off x="3368243" y="2609688"/>
            <a:ext cx="98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らん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rgbClr val="D101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21B39A-AA4C-6073-E348-DDD4F11BA2FC}"/>
              </a:ext>
            </a:extLst>
          </p:cNvPr>
          <p:cNvSpPr txBox="1"/>
          <p:nvPr/>
        </p:nvSpPr>
        <p:spPr>
          <a:xfrm>
            <a:off x="-33868" y="4334857"/>
            <a:ext cx="985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しゃせん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61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D2B33-2E25-38A3-BCB5-169B80D96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91D68A8-78B8-3EAC-F51B-F8F2DF24B7CC}"/>
              </a:ext>
            </a:extLst>
          </p:cNvPr>
          <p:cNvSpPr/>
          <p:nvPr/>
        </p:nvSpPr>
        <p:spPr>
          <a:xfrm>
            <a:off x="65592" y="819206"/>
            <a:ext cx="9707058" cy="11334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取り消し線の引いていない、「◎」と「○」の数を数えます。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にこにこポイント計算シート</a:t>
            </a:r>
            <a: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に、数えた結果を書きましょう。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24AD049D-0753-658D-DD7D-8A782813407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ゲームのふり返り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150EB82-33FC-B592-90C1-6365EAE06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80015"/>
              </p:ext>
            </p:extLst>
          </p:nvPr>
        </p:nvGraphicFramePr>
        <p:xfrm>
          <a:off x="1075045" y="2118168"/>
          <a:ext cx="7755910" cy="1657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7955">
                  <a:extLst>
                    <a:ext uri="{9D8B030D-6E8A-4147-A177-3AD203B41FA5}">
                      <a16:colId xmlns:a16="http://schemas.microsoft.com/office/drawing/2014/main" val="3267683678"/>
                    </a:ext>
                  </a:extLst>
                </a:gridCol>
                <a:gridCol w="3877955">
                  <a:extLst>
                    <a:ext uri="{9D8B030D-6E8A-4147-A177-3AD203B41FA5}">
                      <a16:colId xmlns:a16="http://schemas.microsoft.com/office/drawing/2014/main" val="11627800"/>
                    </a:ext>
                  </a:extLst>
                </a:gridCol>
              </a:tblGrid>
              <a:tr h="55246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カードの種類</a:t>
                      </a:r>
                    </a:p>
                  </a:txBody>
                  <a:tcPr anchor="ctr"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もらえる</a:t>
                      </a:r>
                    </a:p>
                  </a:txBody>
                  <a:tcPr anchor="ctr"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75716"/>
                  </a:ext>
                </a:extLst>
              </a:tr>
              <a:tr h="552465">
                <a:tc>
                  <a:txBody>
                    <a:bodyPr/>
                    <a:lstStyle/>
                    <a:p>
                      <a:endParaRPr kumimoji="1" lang="ja-JP" altLang="en-US" sz="240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１個につき、２</a:t>
                      </a:r>
                      <a:endParaRPr kumimoji="1" lang="ja-JP" altLang="en-US" sz="240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50304"/>
                  </a:ext>
                </a:extLst>
              </a:tr>
              <a:tr h="552465">
                <a:tc>
                  <a:txBody>
                    <a:bodyPr/>
                    <a:lstStyle/>
                    <a:p>
                      <a:endParaRPr kumimoji="1" lang="ja-JP" altLang="en-US" sz="2400" b="1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　　１個につき、１</a:t>
                      </a:r>
                      <a:endParaRPr kumimoji="1" lang="ja-JP" altLang="en-US" sz="2400" b="1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863306"/>
                  </a:ext>
                </a:extLst>
              </a:tr>
            </a:tbl>
          </a:graphicData>
        </a:graphic>
      </p:graphicFrame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7D205A44-C24D-A77C-9BF7-BDE860082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72710"/>
              </p:ext>
            </p:extLst>
          </p:nvPr>
        </p:nvGraphicFramePr>
        <p:xfrm>
          <a:off x="248400" y="3942107"/>
          <a:ext cx="9358745" cy="2419352"/>
        </p:xfrm>
        <a:graphic>
          <a:graphicData uri="http://schemas.openxmlformats.org/drawingml/2006/table">
            <a:tbl>
              <a:tblPr firstRow="1" firstCol="1" bandRow="1"/>
              <a:tblGrid>
                <a:gridCol w="1391818">
                  <a:extLst>
                    <a:ext uri="{9D8B030D-6E8A-4147-A177-3AD203B41FA5}">
                      <a16:colId xmlns:a16="http://schemas.microsoft.com/office/drawing/2014/main" val="3881652720"/>
                    </a:ext>
                  </a:extLst>
                </a:gridCol>
                <a:gridCol w="1864982">
                  <a:extLst>
                    <a:ext uri="{9D8B030D-6E8A-4147-A177-3AD203B41FA5}">
                      <a16:colId xmlns:a16="http://schemas.microsoft.com/office/drawing/2014/main" val="942105072"/>
                    </a:ext>
                  </a:extLst>
                </a:gridCol>
                <a:gridCol w="2473373">
                  <a:extLst>
                    <a:ext uri="{9D8B030D-6E8A-4147-A177-3AD203B41FA5}">
                      <a16:colId xmlns:a16="http://schemas.microsoft.com/office/drawing/2014/main" val="2054783169"/>
                    </a:ext>
                  </a:extLst>
                </a:gridCol>
                <a:gridCol w="1556242">
                  <a:extLst>
                    <a:ext uri="{9D8B030D-6E8A-4147-A177-3AD203B41FA5}">
                      <a16:colId xmlns:a16="http://schemas.microsoft.com/office/drawing/2014/main" val="3875017904"/>
                    </a:ext>
                  </a:extLst>
                </a:gridCol>
                <a:gridCol w="2072330">
                  <a:extLst>
                    <a:ext uri="{9D8B030D-6E8A-4147-A177-3AD203B41FA5}">
                      <a16:colId xmlns:a16="http://schemas.microsoft.com/office/drawing/2014/main" val="1212835364"/>
                    </a:ext>
                  </a:extLst>
                </a:gridCol>
              </a:tblGrid>
              <a:tr h="604838">
                <a:tc gridSpan="5"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pc="-1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計算しよう（基本ポイント）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78955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個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altLang="ja-JP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×</a:t>
                      </a: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　＝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38306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個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×</a:t>
                      </a: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　＝</a:t>
                      </a:r>
                      <a:endParaRPr lang="ja-JP" alt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069679"/>
                  </a:ext>
                </a:extLst>
              </a:tr>
              <a:tr h="6048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合計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＋　　　　　＝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62156"/>
                  </a:ext>
                </a:extLst>
              </a:tr>
            </a:tbl>
          </a:graphicData>
        </a:graphic>
      </p:graphicFrame>
      <p:pic>
        <p:nvPicPr>
          <p:cNvPr id="20" name="図 19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7B80F6D-BF27-88C7-015D-F29258A63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375" y="3352626"/>
            <a:ext cx="1413424" cy="275790"/>
          </a:xfrm>
          <a:prstGeom prst="rect">
            <a:avLst/>
          </a:prstGeom>
        </p:spPr>
      </p:pic>
      <p:pic>
        <p:nvPicPr>
          <p:cNvPr id="21" name="図 20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25F63849-7B73-425E-FAC1-474FBECAA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375" y="2826553"/>
            <a:ext cx="1413424" cy="275790"/>
          </a:xfrm>
          <a:prstGeom prst="rect">
            <a:avLst/>
          </a:prstGeom>
        </p:spPr>
      </p:pic>
      <p:pic>
        <p:nvPicPr>
          <p:cNvPr id="22" name="図 2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55561053-EF75-4505-DA65-52915BC3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467" y="2283641"/>
            <a:ext cx="1413424" cy="275790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27E13C3-ED0B-70CF-EF02-BE9CAACB9DA8}"/>
              </a:ext>
            </a:extLst>
          </p:cNvPr>
          <p:cNvGrpSpPr/>
          <p:nvPr/>
        </p:nvGrpSpPr>
        <p:grpSpPr>
          <a:xfrm>
            <a:off x="2411345" y="3276621"/>
            <a:ext cx="1297051" cy="398631"/>
            <a:chOff x="1645070" y="4106554"/>
            <a:chExt cx="895434" cy="254000"/>
          </a:xfrm>
        </p:grpSpPr>
        <p:sp>
          <p:nvSpPr>
            <p:cNvPr id="28" name="タイトル 32">
              <a:extLst>
                <a:ext uri="{FF2B5EF4-FFF2-40B4-BE49-F238E27FC236}">
                  <a16:creationId xmlns:a16="http://schemas.microsoft.com/office/drawing/2014/main" id="{F1F3DC8C-B71A-455F-1940-C6D4A1AC31EA}"/>
                </a:ext>
              </a:extLst>
            </p:cNvPr>
            <p:cNvSpPr txBox="1">
              <a:spLocks/>
            </p:cNvSpPr>
            <p:nvPr/>
          </p:nvSpPr>
          <p:spPr>
            <a:xfrm>
              <a:off x="2262534" y="417695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9" name="図 28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A94F436-FBF0-AD77-B1FE-8575BAB3E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5070" y="4106554"/>
              <a:ext cx="622300" cy="254000"/>
            </a:xfrm>
            <a:prstGeom prst="rect">
              <a:avLst/>
            </a:prstGeom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1594CB2-68D2-6AF5-7FFC-EC116A009FA4}"/>
              </a:ext>
            </a:extLst>
          </p:cNvPr>
          <p:cNvGrpSpPr/>
          <p:nvPr/>
        </p:nvGrpSpPr>
        <p:grpSpPr>
          <a:xfrm>
            <a:off x="2431982" y="2801421"/>
            <a:ext cx="1255777" cy="275790"/>
            <a:chOff x="1683170" y="3605541"/>
            <a:chExt cx="812884" cy="177800"/>
          </a:xfrm>
        </p:grpSpPr>
        <p:sp>
          <p:nvSpPr>
            <p:cNvPr id="31" name="タイトル 32">
              <a:extLst>
                <a:ext uri="{FF2B5EF4-FFF2-40B4-BE49-F238E27FC236}">
                  <a16:creationId xmlns:a16="http://schemas.microsoft.com/office/drawing/2014/main" id="{7536AED1-34B0-2E45-81CC-5161F09C9D2E}"/>
                </a:ext>
              </a:extLst>
            </p:cNvPr>
            <p:cNvSpPr txBox="1">
              <a:spLocks/>
            </p:cNvSpPr>
            <p:nvPr/>
          </p:nvSpPr>
          <p:spPr>
            <a:xfrm>
              <a:off x="2218084" y="363720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◎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2" name="図 31" descr="アイコン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E2B27B5-2997-180F-F819-55553DBBC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3170" y="3605541"/>
              <a:ext cx="546100" cy="177800"/>
            </a:xfrm>
            <a:prstGeom prst="rect">
              <a:avLst/>
            </a:prstGeom>
          </p:spPr>
        </p:pic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11CC1A3-B23D-66FE-668B-E661F17980EB}"/>
              </a:ext>
            </a:extLst>
          </p:cNvPr>
          <p:cNvSpPr txBox="1"/>
          <p:nvPr/>
        </p:nvSpPr>
        <p:spPr>
          <a:xfrm>
            <a:off x="5676325" y="2670445"/>
            <a:ext cx="480469" cy="169277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/>
          <a:p>
            <a:r>
              <a:rPr kumimoji="1"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</a:p>
        </p:txBody>
      </p:sp>
      <p:sp>
        <p:nvSpPr>
          <p:cNvPr id="43" name="円/楕円 192">
            <a:extLst>
              <a:ext uri="{FF2B5EF4-FFF2-40B4-BE49-F238E27FC236}">
                <a16:creationId xmlns:a16="http://schemas.microsoft.com/office/drawing/2014/main" id="{81DF569F-DEAE-FECA-13AD-5C80102B23C7}"/>
              </a:ext>
            </a:extLst>
          </p:cNvPr>
          <p:cNvSpPr>
            <a:spLocks noChangeAspect="1"/>
          </p:cNvSpPr>
          <p:nvPr/>
        </p:nvSpPr>
        <p:spPr>
          <a:xfrm>
            <a:off x="6044525" y="4693400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</a:t>
            </a:r>
            <a:endParaRPr kumimoji="1" lang="ja-JP" altLang="en-US" sz="2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円/楕円 194">
            <a:extLst>
              <a:ext uri="{FF2B5EF4-FFF2-40B4-BE49-F238E27FC236}">
                <a16:creationId xmlns:a16="http://schemas.microsoft.com/office/drawing/2014/main" id="{5046E69A-C5CC-5C64-8D34-9369F6C5777C}"/>
              </a:ext>
            </a:extLst>
          </p:cNvPr>
          <p:cNvSpPr>
            <a:spLocks noChangeAspect="1"/>
          </p:cNvSpPr>
          <p:nvPr/>
        </p:nvSpPr>
        <p:spPr>
          <a:xfrm>
            <a:off x="6044525" y="5283131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</a:t>
            </a:r>
            <a:endParaRPr kumimoji="1" lang="ja-JP" altLang="en-US" sz="2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円/楕円 196">
            <a:extLst>
              <a:ext uri="{FF2B5EF4-FFF2-40B4-BE49-F238E27FC236}">
                <a16:creationId xmlns:a16="http://schemas.microsoft.com/office/drawing/2014/main" id="{1EAA0494-65F3-F1B8-657F-D5E067E9DBB2}"/>
              </a:ext>
            </a:extLst>
          </p:cNvPr>
          <p:cNvSpPr>
            <a:spLocks noChangeAspect="1"/>
          </p:cNvSpPr>
          <p:nvPr/>
        </p:nvSpPr>
        <p:spPr>
          <a:xfrm>
            <a:off x="6044525" y="5871379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</a:t>
            </a:r>
            <a:endParaRPr kumimoji="1" lang="ja-JP" altLang="en-US" sz="2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円/楕円 197">
            <a:extLst>
              <a:ext uri="{FF2B5EF4-FFF2-40B4-BE49-F238E27FC236}">
                <a16:creationId xmlns:a16="http://schemas.microsoft.com/office/drawing/2014/main" id="{2532B3E4-0323-44C5-1402-791BCAE0B102}"/>
              </a:ext>
            </a:extLst>
          </p:cNvPr>
          <p:cNvSpPr>
            <a:spLocks noChangeAspect="1"/>
          </p:cNvSpPr>
          <p:nvPr/>
        </p:nvSpPr>
        <p:spPr>
          <a:xfrm>
            <a:off x="4121270" y="5871379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</a:t>
            </a:r>
          </a:p>
        </p:txBody>
      </p:sp>
      <p:sp>
        <p:nvSpPr>
          <p:cNvPr id="50" name="円/楕円 198">
            <a:extLst>
              <a:ext uri="{FF2B5EF4-FFF2-40B4-BE49-F238E27FC236}">
                <a16:creationId xmlns:a16="http://schemas.microsoft.com/office/drawing/2014/main" id="{39119430-44BD-8B95-7983-AF9392780133}"/>
              </a:ext>
            </a:extLst>
          </p:cNvPr>
          <p:cNvSpPr>
            <a:spLocks noChangeAspect="1"/>
          </p:cNvSpPr>
          <p:nvPr/>
        </p:nvSpPr>
        <p:spPr>
          <a:xfrm>
            <a:off x="5035338" y="5871379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</a:t>
            </a:r>
          </a:p>
        </p:txBody>
      </p:sp>
      <p:pic>
        <p:nvPicPr>
          <p:cNvPr id="53" name="図 5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6682CB10-A206-42C7-4AE8-4CCCFEC1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45" y="4765714"/>
            <a:ext cx="1413424" cy="275790"/>
          </a:xfrm>
          <a:prstGeom prst="rect">
            <a:avLst/>
          </a:prstGeom>
        </p:spPr>
      </p:pic>
      <p:pic>
        <p:nvPicPr>
          <p:cNvPr id="54" name="図 53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31C7EC74-2DEA-9C4C-67A2-AB4EF534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45" y="5303161"/>
            <a:ext cx="1413424" cy="275790"/>
          </a:xfrm>
          <a:prstGeom prst="rect">
            <a:avLst/>
          </a:prstGeom>
        </p:spPr>
      </p:pic>
      <p:pic>
        <p:nvPicPr>
          <p:cNvPr id="55" name="図 54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7600B9EA-8A82-F6EF-E887-329021CE9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45" y="5840608"/>
            <a:ext cx="1413424" cy="275790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A3CC7E-76AD-337E-B033-9D1806ED7131}"/>
              </a:ext>
            </a:extLst>
          </p:cNvPr>
          <p:cNvGrpSpPr/>
          <p:nvPr/>
        </p:nvGrpSpPr>
        <p:grpSpPr>
          <a:xfrm>
            <a:off x="352631" y="5236358"/>
            <a:ext cx="1297051" cy="398631"/>
            <a:chOff x="1645070" y="4106554"/>
            <a:chExt cx="895434" cy="254000"/>
          </a:xfrm>
        </p:grpSpPr>
        <p:sp>
          <p:nvSpPr>
            <p:cNvPr id="4" name="タイトル 32">
              <a:extLst>
                <a:ext uri="{FF2B5EF4-FFF2-40B4-BE49-F238E27FC236}">
                  <a16:creationId xmlns:a16="http://schemas.microsoft.com/office/drawing/2014/main" id="{49D9C316-2B27-AF26-A589-A861AA90AA58}"/>
                </a:ext>
              </a:extLst>
            </p:cNvPr>
            <p:cNvSpPr txBox="1">
              <a:spLocks/>
            </p:cNvSpPr>
            <p:nvPr/>
          </p:nvSpPr>
          <p:spPr>
            <a:xfrm>
              <a:off x="2262534" y="417695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" name="図 4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2A6F1A0-62C1-D8DC-ED0C-41CAA5AE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5070" y="4106554"/>
              <a:ext cx="622300" cy="254000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E12B333-3C0F-AD9D-EE19-E4A618FDEF4D}"/>
              </a:ext>
            </a:extLst>
          </p:cNvPr>
          <p:cNvGrpSpPr/>
          <p:nvPr/>
        </p:nvGrpSpPr>
        <p:grpSpPr>
          <a:xfrm>
            <a:off x="373268" y="4761158"/>
            <a:ext cx="1255777" cy="275790"/>
            <a:chOff x="1683170" y="3605541"/>
            <a:chExt cx="812884" cy="177800"/>
          </a:xfrm>
        </p:grpSpPr>
        <p:sp>
          <p:nvSpPr>
            <p:cNvPr id="9" name="タイトル 32">
              <a:extLst>
                <a:ext uri="{FF2B5EF4-FFF2-40B4-BE49-F238E27FC236}">
                  <a16:creationId xmlns:a16="http://schemas.microsoft.com/office/drawing/2014/main" id="{3785E6B1-10B4-1763-12FA-85F76A5ACD18}"/>
                </a:ext>
              </a:extLst>
            </p:cNvPr>
            <p:cNvSpPr txBox="1">
              <a:spLocks/>
            </p:cNvSpPr>
            <p:nvPr/>
          </p:nvSpPr>
          <p:spPr>
            <a:xfrm>
              <a:off x="2218084" y="363720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◎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図 9" descr="アイコン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D5976B-F12D-724C-7FDF-20AF47E87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3170" y="3605541"/>
              <a:ext cx="546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07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FA512-A155-930D-3132-41CB56068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8B7B5575-7726-1036-F328-09DDE58B80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にこにこポイントの計算（記入例）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5D52DDBB-28CE-AD8E-E073-B771D84F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855" y="1220445"/>
            <a:ext cx="9308290" cy="28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角丸四角形 8">
            <a:extLst>
              <a:ext uri="{FF2B5EF4-FFF2-40B4-BE49-F238E27FC236}">
                <a16:creationId xmlns:a16="http://schemas.microsoft.com/office/drawing/2014/main" id="{44F300E1-5780-DB30-1624-379CE15486D0}"/>
              </a:ext>
            </a:extLst>
          </p:cNvPr>
          <p:cNvSpPr/>
          <p:nvPr/>
        </p:nvSpPr>
        <p:spPr>
          <a:xfrm>
            <a:off x="1220381" y="4511609"/>
            <a:ext cx="7465237" cy="1723288"/>
          </a:xfrm>
          <a:prstGeom prst="roundRect">
            <a:avLst/>
          </a:prstGeom>
          <a:solidFill>
            <a:srgbClr val="CCFFCC"/>
          </a:solidFill>
        </p:spPr>
        <p:txBody>
          <a:bodyPr wrap="none" rtlCol="0" anchor="ctr">
            <a:no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例えば、ニーズが３個、ウォンツが５個の場合は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６＋５＝１１にこにこポイントになります。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0328BF9-2C30-41F8-CF7C-3A6B3F4E6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4679"/>
              </p:ext>
            </p:extLst>
          </p:nvPr>
        </p:nvGraphicFramePr>
        <p:xfrm>
          <a:off x="248400" y="1380142"/>
          <a:ext cx="9358745" cy="2419352"/>
        </p:xfrm>
        <a:graphic>
          <a:graphicData uri="http://schemas.openxmlformats.org/drawingml/2006/table">
            <a:tbl>
              <a:tblPr firstRow="1" firstCol="1" bandRow="1"/>
              <a:tblGrid>
                <a:gridCol w="1890951">
                  <a:extLst>
                    <a:ext uri="{9D8B030D-6E8A-4147-A177-3AD203B41FA5}">
                      <a16:colId xmlns:a16="http://schemas.microsoft.com/office/drawing/2014/main" val="3881652720"/>
                    </a:ext>
                  </a:extLst>
                </a:gridCol>
                <a:gridCol w="1846053">
                  <a:extLst>
                    <a:ext uri="{9D8B030D-6E8A-4147-A177-3AD203B41FA5}">
                      <a16:colId xmlns:a16="http://schemas.microsoft.com/office/drawing/2014/main" val="942105072"/>
                    </a:ext>
                  </a:extLst>
                </a:gridCol>
                <a:gridCol w="1993169">
                  <a:extLst>
                    <a:ext uri="{9D8B030D-6E8A-4147-A177-3AD203B41FA5}">
                      <a16:colId xmlns:a16="http://schemas.microsoft.com/office/drawing/2014/main" val="2054783169"/>
                    </a:ext>
                  </a:extLst>
                </a:gridCol>
                <a:gridCol w="1556242">
                  <a:extLst>
                    <a:ext uri="{9D8B030D-6E8A-4147-A177-3AD203B41FA5}">
                      <a16:colId xmlns:a16="http://schemas.microsoft.com/office/drawing/2014/main" val="3875017904"/>
                    </a:ext>
                  </a:extLst>
                </a:gridCol>
                <a:gridCol w="2072330">
                  <a:extLst>
                    <a:ext uri="{9D8B030D-6E8A-4147-A177-3AD203B41FA5}">
                      <a16:colId xmlns:a16="http://schemas.microsoft.com/office/drawing/2014/main" val="1212835364"/>
                    </a:ext>
                  </a:extLst>
                </a:gridCol>
              </a:tblGrid>
              <a:tr h="604838">
                <a:tc gridSpan="5"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spc="-15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計算しよう（基本ポイント）の記入例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578955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4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３</a:t>
                      </a: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個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altLang="ja-JP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×</a:t>
                      </a: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　＝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</a:t>
                      </a:r>
                      <a:r>
                        <a:rPr lang="ja-JP" altLang="en-US" sz="24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６</a:t>
                      </a:r>
                      <a:endParaRPr lang="ja-JP" sz="2000" kern="100">
                        <a:solidFill>
                          <a:srgbClr val="D101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38306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4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５</a:t>
                      </a: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個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×</a:t>
                      </a: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　＝</a:t>
                      </a:r>
                      <a:endParaRPr lang="ja-JP" alt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</a:t>
                      </a:r>
                      <a:r>
                        <a:rPr lang="ja-JP" altLang="en-US" sz="24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５</a:t>
                      </a:r>
                      <a:endParaRPr lang="ja-JP" sz="2000" kern="100">
                        <a:solidFill>
                          <a:srgbClr val="D101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069679"/>
                  </a:ext>
                </a:extLst>
              </a:tr>
              <a:tr h="6048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合計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＋　　　　　＝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</a:t>
                      </a:r>
                      <a:r>
                        <a:rPr lang="ja-JP" altLang="en-US" sz="24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１１</a:t>
                      </a:r>
                      <a:endParaRPr lang="ja-JP" sz="2000" kern="100">
                        <a:solidFill>
                          <a:srgbClr val="D101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62156"/>
                  </a:ext>
                </a:extLst>
              </a:tr>
            </a:tbl>
          </a:graphicData>
        </a:graphic>
      </p:graphicFrame>
      <p:sp>
        <p:nvSpPr>
          <p:cNvPr id="4" name="円/楕円 192">
            <a:extLst>
              <a:ext uri="{FF2B5EF4-FFF2-40B4-BE49-F238E27FC236}">
                <a16:creationId xmlns:a16="http://schemas.microsoft.com/office/drawing/2014/main" id="{EC3DC4B5-5EE8-69BE-2C6B-0B539D229A11}"/>
              </a:ext>
            </a:extLst>
          </p:cNvPr>
          <p:cNvSpPr>
            <a:spLocks noChangeAspect="1"/>
          </p:cNvSpPr>
          <p:nvPr/>
        </p:nvSpPr>
        <p:spPr>
          <a:xfrm>
            <a:off x="6044525" y="2131435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</a:t>
            </a:r>
            <a:endParaRPr kumimoji="1" lang="ja-JP" altLang="en-US" sz="2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円/楕円 194">
            <a:extLst>
              <a:ext uri="{FF2B5EF4-FFF2-40B4-BE49-F238E27FC236}">
                <a16:creationId xmlns:a16="http://schemas.microsoft.com/office/drawing/2014/main" id="{05A42D17-2F21-37E1-8C03-A1A0A2113B23}"/>
              </a:ext>
            </a:extLst>
          </p:cNvPr>
          <p:cNvSpPr>
            <a:spLocks noChangeAspect="1"/>
          </p:cNvSpPr>
          <p:nvPr/>
        </p:nvSpPr>
        <p:spPr>
          <a:xfrm>
            <a:off x="6044525" y="2711823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</a:t>
            </a:r>
            <a:endParaRPr kumimoji="1" lang="ja-JP" altLang="en-US" sz="2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円/楕円 196">
            <a:extLst>
              <a:ext uri="{FF2B5EF4-FFF2-40B4-BE49-F238E27FC236}">
                <a16:creationId xmlns:a16="http://schemas.microsoft.com/office/drawing/2014/main" id="{14ADC6BD-7DDE-8FD6-972B-34CB120CAFEE}"/>
              </a:ext>
            </a:extLst>
          </p:cNvPr>
          <p:cNvSpPr>
            <a:spLocks noChangeAspect="1"/>
          </p:cNvSpPr>
          <p:nvPr/>
        </p:nvSpPr>
        <p:spPr>
          <a:xfrm>
            <a:off x="6044525" y="3294028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</a:t>
            </a:r>
            <a:endParaRPr kumimoji="1" lang="ja-JP" altLang="en-US" sz="24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円/楕円 197">
            <a:extLst>
              <a:ext uri="{FF2B5EF4-FFF2-40B4-BE49-F238E27FC236}">
                <a16:creationId xmlns:a16="http://schemas.microsoft.com/office/drawing/2014/main" id="{33F1FF3F-BB5C-E15C-2060-5374380DF5E2}"/>
              </a:ext>
            </a:extLst>
          </p:cNvPr>
          <p:cNvSpPr>
            <a:spLocks noChangeAspect="1"/>
          </p:cNvSpPr>
          <p:nvPr/>
        </p:nvSpPr>
        <p:spPr>
          <a:xfrm>
            <a:off x="4121270" y="3294028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</a:t>
            </a:r>
          </a:p>
        </p:txBody>
      </p:sp>
      <p:sp>
        <p:nvSpPr>
          <p:cNvPr id="9" name="円/楕円 198">
            <a:extLst>
              <a:ext uri="{FF2B5EF4-FFF2-40B4-BE49-F238E27FC236}">
                <a16:creationId xmlns:a16="http://schemas.microsoft.com/office/drawing/2014/main" id="{A0186FBF-24EB-214B-D627-8D2E9F6ED8F3}"/>
              </a:ext>
            </a:extLst>
          </p:cNvPr>
          <p:cNvSpPr>
            <a:spLocks noChangeAspect="1"/>
          </p:cNvSpPr>
          <p:nvPr/>
        </p:nvSpPr>
        <p:spPr>
          <a:xfrm>
            <a:off x="5035338" y="3294028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</a:t>
            </a:r>
          </a:p>
        </p:txBody>
      </p:sp>
      <p:pic>
        <p:nvPicPr>
          <p:cNvPr id="10" name="図 9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B1B44AE8-707D-490D-DB75-D3D98A813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45" y="2174550"/>
            <a:ext cx="1413424" cy="275790"/>
          </a:xfrm>
          <a:prstGeom prst="rect">
            <a:avLst/>
          </a:prstGeom>
        </p:spPr>
      </p:pic>
      <p:pic>
        <p:nvPicPr>
          <p:cNvPr id="11" name="図 10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600D1C5-F27B-F57D-20E0-AB21CFC0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45" y="2754938"/>
            <a:ext cx="1413424" cy="275790"/>
          </a:xfrm>
          <a:prstGeom prst="rect">
            <a:avLst/>
          </a:prstGeom>
        </p:spPr>
      </p:pic>
      <p:pic>
        <p:nvPicPr>
          <p:cNvPr id="12" name="図 1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D55787B5-700D-3803-3C67-81EDC2E2A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45" y="3337143"/>
            <a:ext cx="1413424" cy="275790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111D85E-6D96-F957-F5CC-C1F4147876B4}"/>
              </a:ext>
            </a:extLst>
          </p:cNvPr>
          <p:cNvGrpSpPr/>
          <p:nvPr/>
        </p:nvGrpSpPr>
        <p:grpSpPr>
          <a:xfrm>
            <a:off x="561382" y="2158737"/>
            <a:ext cx="1255777" cy="275790"/>
            <a:chOff x="1683170" y="3605541"/>
            <a:chExt cx="812884" cy="177800"/>
          </a:xfrm>
        </p:grpSpPr>
        <p:sp>
          <p:nvSpPr>
            <p:cNvPr id="20" name="タイトル 32">
              <a:extLst>
                <a:ext uri="{FF2B5EF4-FFF2-40B4-BE49-F238E27FC236}">
                  <a16:creationId xmlns:a16="http://schemas.microsoft.com/office/drawing/2014/main" id="{05E7DB92-0962-D9F7-D889-D2B0DC518967}"/>
                </a:ext>
              </a:extLst>
            </p:cNvPr>
            <p:cNvSpPr txBox="1">
              <a:spLocks/>
            </p:cNvSpPr>
            <p:nvPr/>
          </p:nvSpPr>
          <p:spPr>
            <a:xfrm>
              <a:off x="2218084" y="363720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◎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1" name="図 20" descr="アイコン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4387B33-1D2E-2AB9-3021-6D7D3353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170" y="3605541"/>
              <a:ext cx="546100" cy="177800"/>
            </a:xfrm>
            <a:prstGeom prst="rect">
              <a:avLst/>
            </a:prstGeom>
          </p:spPr>
        </p:pic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1EDA500-D683-8333-3B39-F98027692675}"/>
              </a:ext>
            </a:extLst>
          </p:cNvPr>
          <p:cNvGrpSpPr/>
          <p:nvPr/>
        </p:nvGrpSpPr>
        <p:grpSpPr>
          <a:xfrm>
            <a:off x="540745" y="2699343"/>
            <a:ext cx="1297051" cy="398631"/>
            <a:chOff x="1645070" y="4106554"/>
            <a:chExt cx="895434" cy="254000"/>
          </a:xfrm>
        </p:grpSpPr>
        <p:sp>
          <p:nvSpPr>
            <p:cNvPr id="23" name="タイトル 32">
              <a:extLst>
                <a:ext uri="{FF2B5EF4-FFF2-40B4-BE49-F238E27FC236}">
                  <a16:creationId xmlns:a16="http://schemas.microsoft.com/office/drawing/2014/main" id="{A794D267-3E89-199A-67F4-4D40A4F039F1}"/>
                </a:ext>
              </a:extLst>
            </p:cNvPr>
            <p:cNvSpPr txBox="1">
              <a:spLocks/>
            </p:cNvSpPr>
            <p:nvPr/>
          </p:nvSpPr>
          <p:spPr>
            <a:xfrm>
              <a:off x="2262534" y="417695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4" name="図 23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16D7AA6-D983-0C7C-9313-69174F1B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5070" y="4106554"/>
              <a:ext cx="6223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59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95C04-DCA0-B53A-3291-A78BA8A25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884C679-EB9C-B5B9-09DA-DC229CA86A15}"/>
              </a:ext>
            </a:extLst>
          </p:cNvPr>
          <p:cNvSpPr/>
          <p:nvPr/>
        </p:nvSpPr>
        <p:spPr>
          <a:xfrm>
            <a:off x="186097" y="785138"/>
            <a:ext cx="9533806" cy="120995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次のカードが出た場合は、おこづかいの使い方によって</a:t>
            </a:r>
            <a:b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にこにこポイントがたまる場合があります。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068C10C7-C00E-7442-F49A-D49F61A2F1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特別なカードのポイント（ニーズ）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D5224D-4A8A-9519-6413-7E536090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" y="4940955"/>
            <a:ext cx="1843281" cy="167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5FA44D-0ADC-F60C-A41B-D8EB4C3126F5}"/>
              </a:ext>
            </a:extLst>
          </p:cNvPr>
          <p:cNvSpPr txBox="1"/>
          <p:nvPr/>
        </p:nvSpPr>
        <p:spPr>
          <a:xfrm>
            <a:off x="1743367" y="5188799"/>
            <a:ext cx="7950425" cy="1223881"/>
          </a:xfrm>
          <a:prstGeom prst="wedgeRoundRectCallout">
            <a:avLst>
              <a:gd name="adj1" fmla="val -53354"/>
              <a:gd name="adj2" fmla="val 1942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環境のことを考えて買い物をする、</a:t>
            </a:r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必要なものはまとめて買うなど、様々な工夫ができるね。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F09078B3-7FE2-F0C3-1C78-9C4D722FF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83862"/>
              </p:ext>
            </p:extLst>
          </p:nvPr>
        </p:nvGraphicFramePr>
        <p:xfrm>
          <a:off x="334674" y="2090496"/>
          <a:ext cx="9236652" cy="2975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884">
                  <a:extLst>
                    <a:ext uri="{9D8B030D-6E8A-4147-A177-3AD203B41FA5}">
                      <a16:colId xmlns:a16="http://schemas.microsoft.com/office/drawing/2014/main" val="431738917"/>
                    </a:ext>
                  </a:extLst>
                </a:gridCol>
                <a:gridCol w="7191768">
                  <a:extLst>
                    <a:ext uri="{9D8B030D-6E8A-4147-A177-3AD203B41FA5}">
                      <a16:colId xmlns:a16="http://schemas.microsoft.com/office/drawing/2014/main" val="2141507827"/>
                    </a:ext>
                  </a:extLst>
                </a:gridCol>
              </a:tblGrid>
              <a:tr h="430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カードの種類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01270"/>
                  </a:ext>
                </a:extLst>
              </a:tr>
              <a:tr h="1082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ja-JP" altLang="en-US" sz="2000" b="1" i="0" u="none" strike="noStrike">
                        <a:solidFill>
                          <a:schemeClr val="accent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算数のノートを</a:t>
                      </a:r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冊買う。</a:t>
                      </a:r>
                      <a:br>
                        <a:rPr lang="en-US" altLang="ja-JP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エコマークなし：</a:t>
                      </a:r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</a:t>
                      </a: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　エコマークつき：</a:t>
                      </a:r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342900" indent="-34290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2000" b="1" i="0" u="none" strike="noStrike">
                          <a:solidFill>
                            <a:schemeClr val="accent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エコマークつきのノートを買った人は</a:t>
                      </a:r>
                      <a:r>
                        <a:rPr lang="ja-JP" altLang="en-US" sz="2400" b="1" i="0" u="none" strike="noStrike">
                          <a:solidFill>
                            <a:schemeClr val="accent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＋２</a:t>
                      </a:r>
                      <a:endParaRPr lang="ja-JP" altLang="en-US" sz="2000" b="1" i="0" u="none" strike="noStrike">
                        <a:solidFill>
                          <a:schemeClr val="accent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5479022"/>
                  </a:ext>
                </a:extLst>
              </a:tr>
              <a:tr h="1082000">
                <a:tc>
                  <a:txBody>
                    <a:bodyPr/>
                    <a:lstStyle/>
                    <a:p>
                      <a:pPr marL="0" marR="0" lvl="0" indent="0" algn="ctr" defTabSz="914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395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ポケットティッシュを買う。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個：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　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個セット：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342900" indent="-34290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2000" b="1" i="0" u="none" strike="noStrike" dirty="0">
                          <a:solidFill>
                            <a:schemeClr val="accent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３個セットを買った人は</a:t>
                      </a:r>
                      <a:r>
                        <a:rPr lang="ja-JP" altLang="en-US" sz="2400" b="1" i="0" u="none" strike="noStrike" dirty="0">
                          <a:solidFill>
                            <a:schemeClr val="accent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＋２</a:t>
                      </a:r>
                      <a:endParaRPr lang="ja-JP" altLang="en-US" sz="2000" b="1" i="0" u="none" strike="noStrike" dirty="0">
                        <a:solidFill>
                          <a:schemeClr val="accent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1849628"/>
                  </a:ext>
                </a:extLst>
              </a:tr>
            </a:tbl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2F2C2F0-D8EF-A1A3-7D9E-CD05909B8333}"/>
              </a:ext>
            </a:extLst>
          </p:cNvPr>
          <p:cNvGrpSpPr/>
          <p:nvPr/>
        </p:nvGrpSpPr>
        <p:grpSpPr>
          <a:xfrm>
            <a:off x="789448" y="3128545"/>
            <a:ext cx="1255777" cy="275790"/>
            <a:chOff x="1683170" y="3605541"/>
            <a:chExt cx="812884" cy="177800"/>
          </a:xfrm>
        </p:grpSpPr>
        <p:sp>
          <p:nvSpPr>
            <p:cNvPr id="7" name="タイトル 32">
              <a:extLst>
                <a:ext uri="{FF2B5EF4-FFF2-40B4-BE49-F238E27FC236}">
                  <a16:creationId xmlns:a16="http://schemas.microsoft.com/office/drawing/2014/main" id="{38418931-141D-33F2-D25E-35215BB21F43}"/>
                </a:ext>
              </a:extLst>
            </p:cNvPr>
            <p:cNvSpPr txBox="1">
              <a:spLocks/>
            </p:cNvSpPr>
            <p:nvPr/>
          </p:nvSpPr>
          <p:spPr>
            <a:xfrm>
              <a:off x="2218084" y="363720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◎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9" name="図 8" descr="アイコン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47A91FA-E207-2BA7-26EF-7E204FFD8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170" y="3605541"/>
              <a:ext cx="546100" cy="177800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FEB25E8-F0E7-ECE7-524E-860C2CF30CF8}"/>
              </a:ext>
            </a:extLst>
          </p:cNvPr>
          <p:cNvGrpSpPr/>
          <p:nvPr/>
        </p:nvGrpSpPr>
        <p:grpSpPr>
          <a:xfrm>
            <a:off x="789448" y="4373560"/>
            <a:ext cx="1255777" cy="275790"/>
            <a:chOff x="1683170" y="3605541"/>
            <a:chExt cx="812884" cy="177800"/>
          </a:xfrm>
        </p:grpSpPr>
        <p:sp>
          <p:nvSpPr>
            <p:cNvPr id="11" name="タイトル 32">
              <a:extLst>
                <a:ext uri="{FF2B5EF4-FFF2-40B4-BE49-F238E27FC236}">
                  <a16:creationId xmlns:a16="http://schemas.microsoft.com/office/drawing/2014/main" id="{3C534C6C-968E-A6DA-32C6-BBAB55D16E4F}"/>
                </a:ext>
              </a:extLst>
            </p:cNvPr>
            <p:cNvSpPr txBox="1">
              <a:spLocks/>
            </p:cNvSpPr>
            <p:nvPr/>
          </p:nvSpPr>
          <p:spPr>
            <a:xfrm>
              <a:off x="2218084" y="363720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◎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2" name="図 11" descr="アイコン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0546BE-D177-BAD0-5753-3C5E21076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3170" y="3605541"/>
              <a:ext cx="546100" cy="177800"/>
            </a:xfrm>
            <a:prstGeom prst="rect">
              <a:avLst/>
            </a:prstGeom>
          </p:spPr>
        </p:pic>
      </p:grpSp>
      <p:pic>
        <p:nvPicPr>
          <p:cNvPr id="13" name="図 1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371349E8-9100-407D-7659-AB677B52F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790" y="3669144"/>
            <a:ext cx="1413424" cy="275790"/>
          </a:xfrm>
          <a:prstGeom prst="rect">
            <a:avLst/>
          </a:prstGeom>
        </p:spPr>
      </p:pic>
      <p:pic>
        <p:nvPicPr>
          <p:cNvPr id="14" name="図 13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5A2B2680-C89A-EE7D-EAA7-5B0F8B05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58" y="4695050"/>
            <a:ext cx="1413424" cy="27579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701AA5-E3B6-13C0-E04C-7919FD1921F3}"/>
              </a:ext>
            </a:extLst>
          </p:cNvPr>
          <p:cNvSpPr txBox="1"/>
          <p:nvPr/>
        </p:nvSpPr>
        <p:spPr>
          <a:xfrm>
            <a:off x="1680389" y="5168220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かんきょう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EFCA19-28CC-49F4-9C4A-37BFE0FB7C80}"/>
              </a:ext>
            </a:extLst>
          </p:cNvPr>
          <p:cNvSpPr txBox="1"/>
          <p:nvPr/>
        </p:nvSpPr>
        <p:spPr>
          <a:xfrm>
            <a:off x="4134674" y="2448113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さつ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04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1D86D-EB38-75D4-B627-7CB2FE77F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BE9C3377-E123-CC71-B2E7-9F85754239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特別なカードのポイント（ウォンツ）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A3289C8-04B6-3CCD-B786-E5187D8A8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42238"/>
              </p:ext>
            </p:extLst>
          </p:nvPr>
        </p:nvGraphicFramePr>
        <p:xfrm>
          <a:off x="247840" y="839935"/>
          <a:ext cx="9379487" cy="4363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4008">
                  <a:extLst>
                    <a:ext uri="{9D8B030D-6E8A-4147-A177-3AD203B41FA5}">
                      <a16:colId xmlns:a16="http://schemas.microsoft.com/office/drawing/2014/main" val="431738917"/>
                    </a:ext>
                  </a:extLst>
                </a:gridCol>
                <a:gridCol w="7515479">
                  <a:extLst>
                    <a:ext uri="{9D8B030D-6E8A-4147-A177-3AD203B41FA5}">
                      <a16:colId xmlns:a16="http://schemas.microsoft.com/office/drawing/2014/main" val="2141507827"/>
                    </a:ext>
                  </a:extLst>
                </a:gridCol>
              </a:tblGrid>
              <a:tr h="431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カードの種類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01270"/>
                  </a:ext>
                </a:extLst>
              </a:tr>
              <a:tr h="11946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おばあちゃんのお見舞いにお菓子を買う。おばあちゃんの大好物はお団子。おせんべい：</a:t>
                      </a:r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　お団子：３</a:t>
                      </a:r>
                      <a:r>
                        <a:rPr lang="en-US" altLang="ja-JP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00</a:t>
                      </a: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342900" indent="-34290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2000" b="1" i="0" u="none" strike="noStrike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お団子を買った人は</a:t>
                      </a:r>
                      <a:r>
                        <a:rPr lang="ja-JP" altLang="en-US" sz="2400" b="1" i="0" u="none" strike="noStrike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＋２</a:t>
                      </a:r>
                      <a:endParaRPr lang="ja-JP" altLang="en-US" sz="2000" b="1" i="0" u="none" strike="noStrike">
                        <a:solidFill>
                          <a:srgbClr val="FF00FF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3357916"/>
                  </a:ext>
                </a:extLst>
              </a:tr>
              <a:tr h="733643">
                <a:tc>
                  <a:txBody>
                    <a:bodyPr/>
                    <a:lstStyle/>
                    <a:p>
                      <a:pPr marL="0" marR="0" lvl="0" indent="0" algn="ctr" defTabSz="914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災害にあった地域への募金活動をしていた。募金する？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342900" indent="-34290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2000" b="1" i="0" u="none" strike="noStrike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募金をした人は</a:t>
                      </a:r>
                      <a:r>
                        <a:rPr lang="ja-JP" altLang="en-US" sz="2400" b="1" i="0" u="none" strike="noStrike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＋２</a:t>
                      </a:r>
                      <a:endParaRPr lang="ja-JP" altLang="en-US" sz="2000" b="1" i="0" u="none" strike="noStrike">
                        <a:solidFill>
                          <a:srgbClr val="FF00FF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7595376"/>
                  </a:ext>
                </a:extLst>
              </a:tr>
              <a:tr h="119460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チョコを買う。好きなキャラクターのチョコ：</a:t>
                      </a:r>
                      <a:r>
                        <a:rPr lang="en-US" altLang="ja-JP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b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フェアトレードラベルの付いているチョコ：３００円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342900" indent="-34290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フェアトレードラベルのチョコを買った人は</a:t>
                      </a:r>
                      <a:r>
                        <a:rPr lang="ja-JP" altLang="en-US" sz="24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＋２</a:t>
                      </a:r>
                      <a:endParaRPr lang="ja-JP" altLang="en-US" sz="2000" b="1" i="0" u="none" strike="noStrike" dirty="0">
                        <a:solidFill>
                          <a:srgbClr val="FF00FF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1363540"/>
                  </a:ext>
                </a:extLst>
              </a:tr>
            </a:tbl>
          </a:graphicData>
        </a:graphic>
      </p:graphicFrame>
      <p:pic>
        <p:nvPicPr>
          <p:cNvPr id="5" name="Picture 2" descr="指で数を数える男の子のイラスト（1）">
            <a:extLst>
              <a:ext uri="{FF2B5EF4-FFF2-40B4-BE49-F238E27FC236}">
                <a16:creationId xmlns:a16="http://schemas.microsoft.com/office/drawing/2014/main" id="{A3221566-29B3-5719-502E-FF87971E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3" y="5243920"/>
            <a:ext cx="1440996" cy="131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39A1BD-7818-6173-D06B-03408E5932A3}"/>
              </a:ext>
            </a:extLst>
          </p:cNvPr>
          <p:cNvSpPr txBox="1"/>
          <p:nvPr/>
        </p:nvSpPr>
        <p:spPr>
          <a:xfrm>
            <a:off x="1854200" y="5331346"/>
            <a:ext cx="7061865" cy="1223881"/>
          </a:xfrm>
          <a:prstGeom prst="wedgeRoundRectCallout">
            <a:avLst>
              <a:gd name="adj1" fmla="val -55355"/>
              <a:gd name="adj2" fmla="val -6025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自分のまわりの人や、困っている人のことを考えた</a:t>
            </a:r>
            <a:br>
              <a:rPr kumimoji="1" lang="en-US" altLang="ja-JP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おこづかいの使い方もあるね。</a:t>
            </a:r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6E7D171-A86A-A579-C721-D8B33023CE9C}"/>
              </a:ext>
            </a:extLst>
          </p:cNvPr>
          <p:cNvGrpSpPr/>
          <p:nvPr/>
        </p:nvGrpSpPr>
        <p:grpSpPr>
          <a:xfrm>
            <a:off x="557149" y="1803427"/>
            <a:ext cx="1297051" cy="398631"/>
            <a:chOff x="1645070" y="4106554"/>
            <a:chExt cx="895434" cy="254000"/>
          </a:xfrm>
        </p:grpSpPr>
        <p:sp>
          <p:nvSpPr>
            <p:cNvPr id="8" name="タイトル 32">
              <a:extLst>
                <a:ext uri="{FF2B5EF4-FFF2-40B4-BE49-F238E27FC236}">
                  <a16:creationId xmlns:a16="http://schemas.microsoft.com/office/drawing/2014/main" id="{4793B450-1F58-585E-DCA2-8C545AAEA5E6}"/>
                </a:ext>
              </a:extLst>
            </p:cNvPr>
            <p:cNvSpPr txBox="1">
              <a:spLocks/>
            </p:cNvSpPr>
            <p:nvPr/>
          </p:nvSpPr>
          <p:spPr>
            <a:xfrm>
              <a:off x="2262534" y="417695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図 9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3C26A59-2EBE-AFF4-EC98-05A9C13C6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070" y="4106554"/>
              <a:ext cx="622300" cy="254000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CE69B40-0A2E-A74B-3374-9CAA2ABFE234}"/>
              </a:ext>
            </a:extLst>
          </p:cNvPr>
          <p:cNvGrpSpPr/>
          <p:nvPr/>
        </p:nvGrpSpPr>
        <p:grpSpPr>
          <a:xfrm>
            <a:off x="557149" y="3037530"/>
            <a:ext cx="1297051" cy="398631"/>
            <a:chOff x="1645070" y="4106554"/>
            <a:chExt cx="895434" cy="254000"/>
          </a:xfrm>
        </p:grpSpPr>
        <p:sp>
          <p:nvSpPr>
            <p:cNvPr id="12" name="タイトル 32">
              <a:extLst>
                <a:ext uri="{FF2B5EF4-FFF2-40B4-BE49-F238E27FC236}">
                  <a16:creationId xmlns:a16="http://schemas.microsoft.com/office/drawing/2014/main" id="{364829F3-01EE-4549-6D34-F6AD21A4D6C6}"/>
                </a:ext>
              </a:extLst>
            </p:cNvPr>
            <p:cNvSpPr txBox="1">
              <a:spLocks/>
            </p:cNvSpPr>
            <p:nvPr/>
          </p:nvSpPr>
          <p:spPr>
            <a:xfrm>
              <a:off x="2262534" y="417695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3" name="図 12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EA6B59C3-97DD-E000-D62E-A9F4D39B4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070" y="4106554"/>
              <a:ext cx="622300" cy="254000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5440699-B535-22A6-87FE-8F226B0B8518}"/>
              </a:ext>
            </a:extLst>
          </p:cNvPr>
          <p:cNvGrpSpPr/>
          <p:nvPr/>
        </p:nvGrpSpPr>
        <p:grpSpPr>
          <a:xfrm>
            <a:off x="557149" y="4303660"/>
            <a:ext cx="1297051" cy="398631"/>
            <a:chOff x="1645070" y="4106554"/>
            <a:chExt cx="895434" cy="254000"/>
          </a:xfrm>
        </p:grpSpPr>
        <p:sp>
          <p:nvSpPr>
            <p:cNvPr id="15" name="タイトル 32">
              <a:extLst>
                <a:ext uri="{FF2B5EF4-FFF2-40B4-BE49-F238E27FC236}">
                  <a16:creationId xmlns:a16="http://schemas.microsoft.com/office/drawing/2014/main" id="{5D711644-A284-E20F-D314-45827C6C514C}"/>
                </a:ext>
              </a:extLst>
            </p:cNvPr>
            <p:cNvSpPr txBox="1">
              <a:spLocks/>
            </p:cNvSpPr>
            <p:nvPr/>
          </p:nvSpPr>
          <p:spPr>
            <a:xfrm>
              <a:off x="2262534" y="417695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6" name="図 15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24D4806-5AA5-4719-926B-15058A108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070" y="4106554"/>
              <a:ext cx="622300" cy="254000"/>
            </a:xfrm>
            <a:prstGeom prst="rect">
              <a:avLst/>
            </a:prstGeom>
          </p:spPr>
        </p:pic>
      </p:grpSp>
      <p:pic>
        <p:nvPicPr>
          <p:cNvPr id="17" name="図 1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38B77E25-8992-DA9E-4A95-4B4CC9B41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060" y="2414526"/>
            <a:ext cx="1413424" cy="275790"/>
          </a:xfrm>
          <a:prstGeom prst="rect">
            <a:avLst/>
          </a:prstGeom>
        </p:spPr>
      </p:pic>
      <p:pic>
        <p:nvPicPr>
          <p:cNvPr id="18" name="図 17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4CEA9FAE-7D48-6B0B-5080-3B4C6EA23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524" y="3417929"/>
            <a:ext cx="1413424" cy="275790"/>
          </a:xfrm>
          <a:prstGeom prst="rect">
            <a:avLst/>
          </a:prstGeom>
        </p:spPr>
      </p:pic>
      <p:pic>
        <p:nvPicPr>
          <p:cNvPr id="19" name="図 1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B0FA4D1F-0A39-D8E9-C655-7DFBA7B1D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391" y="4881317"/>
            <a:ext cx="1413424" cy="27579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8CE36B-DF05-F9AF-4DF8-E88ED31D4108}"/>
              </a:ext>
            </a:extLst>
          </p:cNvPr>
          <p:cNvSpPr txBox="1"/>
          <p:nvPr/>
        </p:nvSpPr>
        <p:spPr>
          <a:xfrm>
            <a:off x="4753108" y="5334445"/>
            <a:ext cx="558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こま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C0BEC9-36F1-A393-CEF0-CED21DCC3397}"/>
              </a:ext>
            </a:extLst>
          </p:cNvPr>
          <p:cNvSpPr txBox="1"/>
          <p:nvPr/>
        </p:nvSpPr>
        <p:spPr>
          <a:xfrm>
            <a:off x="2185799" y="2662675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さいがい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DC50CE7-4D70-4DEF-4A04-E0F9030BEC02}"/>
              </a:ext>
            </a:extLst>
          </p:cNvPr>
          <p:cNvSpPr txBox="1"/>
          <p:nvPr/>
        </p:nvSpPr>
        <p:spPr>
          <a:xfrm>
            <a:off x="3623333" y="2662675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ちいき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4009E6B-7335-8192-B9D8-FB8524677C3C}"/>
              </a:ext>
            </a:extLst>
          </p:cNvPr>
          <p:cNvSpPr txBox="1"/>
          <p:nvPr/>
        </p:nvSpPr>
        <p:spPr>
          <a:xfrm>
            <a:off x="4650616" y="2662675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ぼきん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7A8541-9DFA-7473-29FF-767C8C7E235E}"/>
              </a:ext>
            </a:extLst>
          </p:cNvPr>
          <p:cNvSpPr txBox="1"/>
          <p:nvPr/>
        </p:nvSpPr>
        <p:spPr>
          <a:xfrm>
            <a:off x="7044130" y="2662675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ぼきん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BF543F2-F24B-DACE-E547-380904CB13A7}"/>
              </a:ext>
            </a:extLst>
          </p:cNvPr>
          <p:cNvSpPr txBox="1"/>
          <p:nvPr/>
        </p:nvSpPr>
        <p:spPr>
          <a:xfrm>
            <a:off x="2176562" y="3136571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ぼきん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44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A1E13-C66F-6429-C5B2-4A5178CD0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タイトル 1">
            <a:extLst>
              <a:ext uri="{FF2B5EF4-FFF2-40B4-BE49-F238E27FC236}">
                <a16:creationId xmlns:a16="http://schemas.microsoft.com/office/drawing/2014/main" id="{1210A926-5E0B-68A3-8553-E4D4D743D905}"/>
              </a:ext>
            </a:extLst>
          </p:cNvPr>
          <p:cNvSpPr txBox="1">
            <a:spLocks/>
          </p:cNvSpPr>
          <p:nvPr/>
        </p:nvSpPr>
        <p:spPr bwMode="auto">
          <a:xfrm>
            <a:off x="253500" y="1752600"/>
            <a:ext cx="9423900" cy="1175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 cmpd="dbl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246" tIns="45622" rIns="91246" bIns="45622" anchor="ctr" anchorCtr="0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071563" marR="0" lvl="0" indent="7938" algn="l" defTabSz="1273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日本の　お金（お札・硬貨）は　何種類ある？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BC450B35-B78F-8C7D-B718-C04527FAFFFD}"/>
              </a:ext>
            </a:extLst>
          </p:cNvPr>
          <p:cNvSpPr/>
          <p:nvPr/>
        </p:nvSpPr>
        <p:spPr>
          <a:xfrm>
            <a:off x="475877" y="1845441"/>
            <a:ext cx="900000" cy="961216"/>
          </a:xfrm>
          <a:prstGeom prst="ellipse">
            <a:avLst/>
          </a:prstGeom>
          <a:solidFill>
            <a:srgbClr val="BB4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？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8B44683E-9A8D-2732-BBCE-A09C0AEFF961}"/>
              </a:ext>
            </a:extLst>
          </p:cNvPr>
          <p:cNvSpPr/>
          <p:nvPr/>
        </p:nvSpPr>
        <p:spPr>
          <a:xfrm>
            <a:off x="2797799" y="991489"/>
            <a:ext cx="4114800" cy="609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クイズ</a:t>
            </a:r>
          </a:p>
        </p:txBody>
      </p:sp>
      <p:sp>
        <p:nvSpPr>
          <p:cNvPr id="32" name="テキスト ボックス 5">
            <a:extLst>
              <a:ext uri="{FF2B5EF4-FFF2-40B4-BE49-F238E27FC236}">
                <a16:creationId xmlns:a16="http://schemas.microsoft.com/office/drawing/2014/main" id="{42B57571-9B05-755C-C70F-D9738E0E652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クイズ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1026" name="Picture 2" descr="財布からお金を取り出す人のイラスト（女性）">
            <a:extLst>
              <a:ext uri="{FF2B5EF4-FFF2-40B4-BE49-F238E27FC236}">
                <a16:creationId xmlns:a16="http://schemas.microsoft.com/office/drawing/2014/main" id="{C57AF156-8832-4169-4D0E-7AE680FBE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44" y="3678382"/>
            <a:ext cx="2093037" cy="270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7E3F220-BDBA-CC91-EF47-71323376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686">
            <a:off x="6157848" y="5134171"/>
            <a:ext cx="1509501" cy="142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400524-8F8D-279A-021F-D9AE2E51719C}"/>
              </a:ext>
            </a:extLst>
          </p:cNvPr>
          <p:cNvSpPr txBox="1"/>
          <p:nvPr/>
        </p:nvSpPr>
        <p:spPr>
          <a:xfrm>
            <a:off x="1670545" y="3474093"/>
            <a:ext cx="5718796" cy="1941197"/>
          </a:xfrm>
          <a:prstGeom prst="cloudCallout">
            <a:avLst>
              <a:gd name="adj1" fmla="val 36412"/>
              <a:gd name="adj2" fmla="val 61770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見たことがあるお金を</a:t>
            </a: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思い出してみよう！</a:t>
            </a: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110238-3211-7E47-F38C-98CC7D931B4D}"/>
              </a:ext>
            </a:extLst>
          </p:cNvPr>
          <p:cNvSpPr txBox="1"/>
          <p:nvPr/>
        </p:nvSpPr>
        <p:spPr>
          <a:xfrm>
            <a:off x="4551716" y="1850582"/>
            <a:ext cx="80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こうか</a:t>
            </a:r>
          </a:p>
        </p:txBody>
      </p:sp>
    </p:spTree>
    <p:extLst>
      <p:ext uri="{BB962C8B-B14F-4D97-AF65-F5344CB8AC3E}">
        <p14:creationId xmlns:p14="http://schemas.microsoft.com/office/powerpoint/2010/main" val="265091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502C3-47F2-0B3F-FE8F-C988065F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16526A40-34D9-A1E8-9E2C-887FDEB441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特別なカードのポイント（ウォンツ）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9C62AFF-26CD-8E4F-43FB-13BE5F946225}"/>
              </a:ext>
            </a:extLst>
          </p:cNvPr>
          <p:cNvSpPr/>
          <p:nvPr/>
        </p:nvSpPr>
        <p:spPr>
          <a:xfrm>
            <a:off x="93521" y="765373"/>
            <a:ext cx="9533806" cy="128292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「お祭り」のカードが出た場合は、商品を複数個買うことが</a:t>
            </a:r>
            <a:b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できるため、追加でポイントがもらえる場合があります。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97FF5ED-1F45-CC80-EB63-136726840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59206"/>
              </p:ext>
            </p:extLst>
          </p:nvPr>
        </p:nvGraphicFramePr>
        <p:xfrm>
          <a:off x="250359" y="2189708"/>
          <a:ext cx="9376968" cy="4266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934">
                  <a:extLst>
                    <a:ext uri="{9D8B030D-6E8A-4147-A177-3AD203B41FA5}">
                      <a16:colId xmlns:a16="http://schemas.microsoft.com/office/drawing/2014/main" val="431738917"/>
                    </a:ext>
                  </a:extLst>
                </a:gridCol>
                <a:gridCol w="7715034">
                  <a:extLst>
                    <a:ext uri="{9D8B030D-6E8A-4147-A177-3AD203B41FA5}">
                      <a16:colId xmlns:a16="http://schemas.microsoft.com/office/drawing/2014/main" val="2141507827"/>
                    </a:ext>
                  </a:extLst>
                </a:gridCol>
              </a:tblGrid>
              <a:tr h="517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カードの種類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内容</a:t>
                      </a:r>
                    </a:p>
                  </a:txBody>
                  <a:tcPr anchor="ctr"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01270"/>
                  </a:ext>
                </a:extLst>
              </a:tr>
              <a:tr h="3694020">
                <a:tc>
                  <a:txBody>
                    <a:bodyPr/>
                    <a:lstStyle/>
                    <a:p>
                      <a:pPr marL="0" marR="0" lvl="0" indent="0" algn="ctr" defTabSz="9143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2000" b="1" i="0" u="none" strike="noStrike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お祭りで遊ぶ。（いくつ選んでもよい）</a:t>
                      </a:r>
                      <a:b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わたあめ：</a:t>
                      </a:r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　わなげ</a:t>
                      </a:r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:200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　たこやき：</a:t>
                      </a:r>
                      <a:r>
                        <a:rPr lang="en-US" altLang="ja-JP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300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lang="en-US" alt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342900" indent="-34290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商品を複数買った場合に、</a:t>
                      </a:r>
                      <a:r>
                        <a:rPr lang="en-US" altLang="ja-JP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lang="ja-JP" altLang="en-US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個目から</a:t>
                      </a:r>
                      <a:r>
                        <a:rPr lang="ja-JP" altLang="en-US" sz="24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＋１</a:t>
                      </a:r>
                      <a:endParaRPr lang="en-US" altLang="ja-JP" sz="2000" b="1" i="0" u="none" strike="noStrike" dirty="0">
                        <a:solidFill>
                          <a:srgbClr val="FF00FF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342900" indent="-34290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endParaRPr lang="en-US" altLang="ja-JP" sz="2000" b="1" i="0" u="none" strike="noStrike" dirty="0">
                        <a:solidFill>
                          <a:srgbClr val="FF00FF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</a:t>
                      </a:r>
                      <a:r>
                        <a:rPr lang="ja-JP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例：わたあめとたこやき（合計</a:t>
                      </a: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lang="ja-JP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つ）</a:t>
                      </a:r>
                      <a:b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→＋１</a:t>
                      </a:r>
                      <a:endParaRPr lang="en-US" altLang="ja-JP" sz="2000" b="1" i="0" u="none" strike="noStrike" dirty="0">
                        <a:solidFill>
                          <a:srgbClr val="FF00FF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indent="0" algn="l" fontAlgn="ctr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ja-JP" altLang="en-US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</a:t>
                      </a:r>
                      <a:r>
                        <a:rPr lang="ja-JP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例：わなげとたこやき</a:t>
                      </a:r>
                      <a: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lang="ja-JP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個（合計３つ）</a:t>
                      </a:r>
                      <a:br>
                        <a:rPr lang="en-US" altLang="ja-JP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lang="ja-JP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　</a:t>
                      </a:r>
                      <a:r>
                        <a:rPr lang="ja-JP" altLang="en-US" sz="2000" b="1" i="0" u="none" strike="noStrike" dirty="0">
                          <a:solidFill>
                            <a:srgbClr val="FF00FF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→＋２</a:t>
                      </a:r>
                      <a:endParaRPr lang="en-US" altLang="ja-JP" sz="2000" b="1" i="0" u="none" strike="noStrike" dirty="0">
                        <a:solidFill>
                          <a:srgbClr val="FF00FF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6957989"/>
                  </a:ext>
                </a:extLst>
              </a:tr>
            </a:tbl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4CD20E8-52A6-A43E-1BEF-53904AF32952}"/>
              </a:ext>
            </a:extLst>
          </p:cNvPr>
          <p:cNvGrpSpPr/>
          <p:nvPr/>
        </p:nvGrpSpPr>
        <p:grpSpPr>
          <a:xfrm>
            <a:off x="501733" y="4141760"/>
            <a:ext cx="1297051" cy="398631"/>
            <a:chOff x="1645070" y="4106554"/>
            <a:chExt cx="895434" cy="254000"/>
          </a:xfrm>
        </p:grpSpPr>
        <p:sp>
          <p:nvSpPr>
            <p:cNvPr id="7" name="タイトル 32">
              <a:extLst>
                <a:ext uri="{FF2B5EF4-FFF2-40B4-BE49-F238E27FC236}">
                  <a16:creationId xmlns:a16="http://schemas.microsoft.com/office/drawing/2014/main" id="{792A89E2-806E-EC9B-DCB7-569779065488}"/>
                </a:ext>
              </a:extLst>
            </p:cNvPr>
            <p:cNvSpPr txBox="1">
              <a:spLocks/>
            </p:cNvSpPr>
            <p:nvPr/>
          </p:nvSpPr>
          <p:spPr>
            <a:xfrm>
              <a:off x="2262534" y="4176954"/>
              <a:ext cx="277970" cy="11591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755934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1350" kern="12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  <a:cs typeface="+mj-cs"/>
                </a:defRPr>
              </a:lvl1pPr>
            </a:lstStyle>
            <a:p>
              <a:pPr algn="ctr"/>
              <a:r>
                <a:rPr lang="en-US" altLang="ja-JP" sz="1400" spc="-15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○</a:t>
              </a:r>
              <a:endParaRPr lang="ja-JP" altLang="en-US" sz="1400" spc="-15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図 7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257E56B-392B-145B-113C-0C00D5F82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070" y="4106554"/>
              <a:ext cx="622300" cy="254000"/>
            </a:xfrm>
            <a:prstGeom prst="rect">
              <a:avLst/>
            </a:prstGeom>
          </p:spPr>
        </p:pic>
      </p:grpSp>
      <p:pic>
        <p:nvPicPr>
          <p:cNvPr id="9" name="図 8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C041D35D-6B25-B55E-A576-F754F22F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164" y="5237137"/>
            <a:ext cx="1413424" cy="275790"/>
          </a:xfrm>
          <a:prstGeom prst="rect">
            <a:avLst/>
          </a:prstGeom>
        </p:spPr>
      </p:pic>
      <p:pic>
        <p:nvPicPr>
          <p:cNvPr id="10" name="図 9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ACE218AA-F038-AE79-2514-74C15D76E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164" y="6169612"/>
            <a:ext cx="1413424" cy="275790"/>
          </a:xfrm>
          <a:prstGeom prst="rect">
            <a:avLst/>
          </a:prstGeom>
        </p:spPr>
      </p:pic>
      <p:pic>
        <p:nvPicPr>
          <p:cNvPr id="11" name="図 10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E65D65B9-7F72-0FAA-0781-F16D1ED93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01" y="3848691"/>
            <a:ext cx="1413424" cy="27579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6772A4-113F-7F10-654F-88A05B0F3647}"/>
              </a:ext>
            </a:extLst>
          </p:cNvPr>
          <p:cNvSpPr txBox="1"/>
          <p:nvPr/>
        </p:nvSpPr>
        <p:spPr>
          <a:xfrm>
            <a:off x="6449131" y="709958"/>
            <a:ext cx="98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ふくすう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D118E1B-74AA-8EEA-37FB-A381BCCD6CAE}"/>
              </a:ext>
            </a:extLst>
          </p:cNvPr>
          <p:cNvSpPr txBox="1"/>
          <p:nvPr/>
        </p:nvSpPr>
        <p:spPr>
          <a:xfrm>
            <a:off x="2730743" y="3542971"/>
            <a:ext cx="112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>
                <a:solidFill>
                  <a:srgbClr val="FF00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ふくすう</a:t>
            </a:r>
            <a:endParaRPr kumimoji="1" lang="ja-JP" altLang="en-US" sz="14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0536-0C58-BB03-D7B7-124AD5F7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32F6672B-2655-8205-43A5-0492D86D88F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にこにこポイントの計算（特別なカード）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DE41CF2-F99B-B0E6-6845-3DE7B397C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374220"/>
              </p:ext>
            </p:extLst>
          </p:nvPr>
        </p:nvGraphicFramePr>
        <p:xfrm>
          <a:off x="157065" y="2109488"/>
          <a:ext cx="9496427" cy="2154312"/>
        </p:xfrm>
        <a:graphic>
          <a:graphicData uri="http://schemas.openxmlformats.org/drawingml/2006/table">
            <a:tbl>
              <a:tblPr firstRow="1" firstCol="1" bandRow="1"/>
              <a:tblGrid>
                <a:gridCol w="1582738">
                  <a:extLst>
                    <a:ext uri="{9D8B030D-6E8A-4147-A177-3AD203B41FA5}">
                      <a16:colId xmlns:a16="http://schemas.microsoft.com/office/drawing/2014/main" val="1083454910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1742013507"/>
                    </a:ext>
                  </a:extLst>
                </a:gridCol>
                <a:gridCol w="395684">
                  <a:extLst>
                    <a:ext uri="{9D8B030D-6E8A-4147-A177-3AD203B41FA5}">
                      <a16:colId xmlns:a16="http://schemas.microsoft.com/office/drawing/2014/main" val="3822872252"/>
                    </a:ext>
                  </a:extLst>
                </a:gridCol>
                <a:gridCol w="1187053">
                  <a:extLst>
                    <a:ext uri="{9D8B030D-6E8A-4147-A177-3AD203B41FA5}">
                      <a16:colId xmlns:a16="http://schemas.microsoft.com/office/drawing/2014/main" val="1702171190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3212534439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4101762446"/>
                    </a:ext>
                  </a:extLst>
                </a:gridCol>
                <a:gridCol w="791369">
                  <a:extLst>
                    <a:ext uri="{9D8B030D-6E8A-4147-A177-3AD203B41FA5}">
                      <a16:colId xmlns:a16="http://schemas.microsoft.com/office/drawing/2014/main" val="1105071249"/>
                    </a:ext>
                  </a:extLst>
                </a:gridCol>
                <a:gridCol w="1582738">
                  <a:extLst>
                    <a:ext uri="{9D8B030D-6E8A-4147-A177-3AD203B41FA5}">
                      <a16:colId xmlns:a16="http://schemas.microsoft.com/office/drawing/2014/main" val="1430376084"/>
                    </a:ext>
                  </a:extLst>
                </a:gridCol>
              </a:tblGrid>
              <a:tr h="413706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sz="2000" b="1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計算しよう</a:t>
                      </a:r>
                      <a:r>
                        <a:rPr lang="ja-JP" altLang="en-US" sz="2000" b="1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（特別ポイント）</a:t>
                      </a:r>
                      <a:endParaRPr lang="ja-JP" sz="2000" b="1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70395"/>
                  </a:ext>
                </a:extLst>
              </a:tr>
              <a:tr h="507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エコマーク</a:t>
                      </a:r>
                      <a:r>
                        <a:rPr 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 </a:t>
                      </a:r>
                      <a:endParaRPr lang="ja-JP" altLang="en-US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ティッシュ</a:t>
                      </a:r>
                      <a:r>
                        <a:rPr lang="en-US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lang="ja-JP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個</a:t>
                      </a:r>
                      <a:endParaRPr lang="ja-JP" altLang="en-US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お団子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募金</a:t>
                      </a:r>
                      <a:endParaRPr lang="en-US" altLang="ja-JP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フェアトレード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お祭り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888575"/>
                  </a:ext>
                </a:extLst>
              </a:tr>
              <a:tr h="728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ja-JP" altLang="en-US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ja-JP" altLang="en-US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ja-JP" altLang="en-US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en-US" alt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ja-JP" altLang="en-US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ja-JP" altLang="en-US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104714"/>
                  </a:ext>
                </a:extLst>
              </a:tr>
              <a:tr h="50532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＝</a:t>
                      </a: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</a:t>
                      </a:r>
                      <a:r>
                        <a:rPr lang="ja-JP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合計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183005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4522BC2-4E21-9B30-0C50-E606DDFF991A}"/>
              </a:ext>
            </a:extLst>
          </p:cNvPr>
          <p:cNvSpPr/>
          <p:nvPr/>
        </p:nvSpPr>
        <p:spPr>
          <a:xfrm>
            <a:off x="139813" y="758512"/>
            <a:ext cx="9591869" cy="120197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特別なカードが出た場合は、ポイント計算シートの裏面も</a:t>
            </a:r>
            <a:b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使います。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C09B395-0A49-677C-3F9C-07A5C798D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5173"/>
              </p:ext>
            </p:extLst>
          </p:nvPr>
        </p:nvGraphicFramePr>
        <p:xfrm>
          <a:off x="623790" y="4428905"/>
          <a:ext cx="8562975" cy="2087991"/>
        </p:xfrm>
        <a:graphic>
          <a:graphicData uri="http://schemas.openxmlformats.org/drawingml/2006/table">
            <a:tbl>
              <a:tblPr firstRow="1" firstCol="1" bandRow="1"/>
              <a:tblGrid>
                <a:gridCol w="1427163">
                  <a:extLst>
                    <a:ext uri="{9D8B030D-6E8A-4147-A177-3AD203B41FA5}">
                      <a16:colId xmlns:a16="http://schemas.microsoft.com/office/drawing/2014/main" val="1083454910"/>
                    </a:ext>
                  </a:extLst>
                </a:gridCol>
                <a:gridCol w="1427163">
                  <a:extLst>
                    <a:ext uri="{9D8B030D-6E8A-4147-A177-3AD203B41FA5}">
                      <a16:colId xmlns:a16="http://schemas.microsoft.com/office/drawing/2014/main" val="1742013507"/>
                    </a:ext>
                  </a:extLst>
                </a:gridCol>
                <a:gridCol w="356790">
                  <a:extLst>
                    <a:ext uri="{9D8B030D-6E8A-4147-A177-3AD203B41FA5}">
                      <a16:colId xmlns:a16="http://schemas.microsoft.com/office/drawing/2014/main" val="3822872252"/>
                    </a:ext>
                  </a:extLst>
                </a:gridCol>
                <a:gridCol w="1070371">
                  <a:extLst>
                    <a:ext uri="{9D8B030D-6E8A-4147-A177-3AD203B41FA5}">
                      <a16:colId xmlns:a16="http://schemas.microsoft.com/office/drawing/2014/main" val="1702171190"/>
                    </a:ext>
                  </a:extLst>
                </a:gridCol>
                <a:gridCol w="1427163">
                  <a:extLst>
                    <a:ext uri="{9D8B030D-6E8A-4147-A177-3AD203B41FA5}">
                      <a16:colId xmlns:a16="http://schemas.microsoft.com/office/drawing/2014/main" val="3212534439"/>
                    </a:ext>
                  </a:extLst>
                </a:gridCol>
                <a:gridCol w="713581">
                  <a:extLst>
                    <a:ext uri="{9D8B030D-6E8A-4147-A177-3AD203B41FA5}">
                      <a16:colId xmlns:a16="http://schemas.microsoft.com/office/drawing/2014/main" val="4101762446"/>
                    </a:ext>
                  </a:extLst>
                </a:gridCol>
                <a:gridCol w="713581">
                  <a:extLst>
                    <a:ext uri="{9D8B030D-6E8A-4147-A177-3AD203B41FA5}">
                      <a16:colId xmlns:a16="http://schemas.microsoft.com/office/drawing/2014/main" val="1105071249"/>
                    </a:ext>
                  </a:extLst>
                </a:gridCol>
                <a:gridCol w="1427163">
                  <a:extLst>
                    <a:ext uri="{9D8B030D-6E8A-4147-A177-3AD203B41FA5}">
                      <a16:colId xmlns:a16="http://schemas.microsoft.com/office/drawing/2014/main" val="1430376084"/>
                    </a:ext>
                  </a:extLst>
                </a:gridCol>
              </a:tblGrid>
              <a:tr h="402410"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2000" b="1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計算しよう（特別ポイント）の記入例</a:t>
                      </a:r>
                      <a:endParaRPr lang="ja-JP" sz="2000" b="1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70395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  </a:t>
                      </a: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エコマーク</a:t>
                      </a:r>
                      <a:r>
                        <a:rPr 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 </a:t>
                      </a:r>
                      <a:endParaRPr lang="ja-JP" altLang="en-US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ティッシュ</a:t>
                      </a:r>
                      <a:br>
                        <a:rPr lang="en-US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</a:br>
                      <a:r>
                        <a:rPr lang="en-US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3</a:t>
                      </a:r>
                      <a:r>
                        <a:rPr lang="ja-JP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個</a:t>
                      </a:r>
                      <a:endParaRPr lang="ja-JP" altLang="en-US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お団子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募金</a:t>
                      </a:r>
                      <a:endParaRPr lang="en-US" altLang="ja-JP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フェア</a:t>
                      </a:r>
                      <a:br>
                        <a:rPr lang="en-US" altLang="ja-JP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</a:b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トレード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お祭り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8888575"/>
                  </a:ext>
                </a:extLst>
              </a:tr>
              <a:tr h="6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104714"/>
                  </a:ext>
                </a:extLst>
              </a:tr>
              <a:tr h="42972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 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ja-JP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＝</a:t>
                      </a: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</a:t>
                      </a:r>
                      <a:r>
                        <a:rPr lang="ja-JP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合計</a:t>
                      </a: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　</a:t>
                      </a: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７</a:t>
                      </a:r>
                      <a:endParaRPr lang="ja-JP" sz="2000" kern="100">
                        <a:solidFill>
                          <a:srgbClr val="D101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183005"/>
                  </a:ext>
                </a:extLst>
              </a:tr>
            </a:tbl>
          </a:graphicData>
        </a:graphic>
      </p:graphicFrame>
      <p:pic>
        <p:nvPicPr>
          <p:cNvPr id="10" name="図 9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26464C6F-9CAE-FDBB-7B60-B275CD2D9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235" y="3821826"/>
            <a:ext cx="1807703" cy="352722"/>
          </a:xfrm>
          <a:prstGeom prst="rect">
            <a:avLst/>
          </a:prstGeom>
        </p:spPr>
      </p:pic>
      <p:sp>
        <p:nvSpPr>
          <p:cNvPr id="12" name="円/楕円 134">
            <a:extLst>
              <a:ext uri="{FF2B5EF4-FFF2-40B4-BE49-F238E27FC236}">
                <a16:creationId xmlns:a16="http://schemas.microsoft.com/office/drawing/2014/main" id="{80D88FBE-ABD8-EA2A-C82D-E7D1F00A025A}"/>
              </a:ext>
            </a:extLst>
          </p:cNvPr>
          <p:cNvSpPr>
            <a:spLocks noChangeAspect="1"/>
          </p:cNvSpPr>
          <p:nvPr/>
        </p:nvSpPr>
        <p:spPr>
          <a:xfrm>
            <a:off x="4024544" y="3817177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</a:t>
            </a:r>
            <a:endParaRPr kumimoji="1" lang="ja-JP" altLang="en-US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6509216D-5398-52D6-A149-ED05DF0A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297" y="6125519"/>
            <a:ext cx="1807703" cy="352722"/>
          </a:xfrm>
          <a:prstGeom prst="rect">
            <a:avLst/>
          </a:prstGeom>
        </p:spPr>
      </p:pic>
      <p:sp>
        <p:nvSpPr>
          <p:cNvPr id="14" name="円/楕円 134">
            <a:extLst>
              <a:ext uri="{FF2B5EF4-FFF2-40B4-BE49-F238E27FC236}">
                <a16:creationId xmlns:a16="http://schemas.microsoft.com/office/drawing/2014/main" id="{996D1BB5-721C-4F32-5E2C-E1BB62E89E5D}"/>
              </a:ext>
            </a:extLst>
          </p:cNvPr>
          <p:cNvSpPr>
            <a:spLocks noChangeAspect="1"/>
          </p:cNvSpPr>
          <p:nvPr/>
        </p:nvSpPr>
        <p:spPr>
          <a:xfrm>
            <a:off x="4136686" y="6116221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</a:t>
            </a:r>
            <a:endParaRPr kumimoji="1" lang="ja-JP" altLang="en-US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0B1A03-7934-8FEF-F452-38DB936707E0}"/>
              </a:ext>
            </a:extLst>
          </p:cNvPr>
          <p:cNvSpPr txBox="1"/>
          <p:nvPr/>
        </p:nvSpPr>
        <p:spPr>
          <a:xfrm>
            <a:off x="7926949" y="681405"/>
            <a:ext cx="98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うらめん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68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4A4E6-E538-D7EF-DC96-5C461DF5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5">
            <a:extLst>
              <a:ext uri="{FF2B5EF4-FFF2-40B4-BE49-F238E27FC236}">
                <a16:creationId xmlns:a16="http://schemas.microsoft.com/office/drawing/2014/main" id="{06896C44-4DE9-FB0B-4E9B-BE3D2123AC0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27738" y="126425"/>
            <a:ext cx="7591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にこにこポイントの計算（特別なカード）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AD3ABF-036C-9787-A8DB-152F487BB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20257"/>
              </p:ext>
            </p:extLst>
          </p:nvPr>
        </p:nvGraphicFramePr>
        <p:xfrm>
          <a:off x="815068" y="4656023"/>
          <a:ext cx="8275864" cy="1649076"/>
        </p:xfrm>
        <a:graphic>
          <a:graphicData uri="http://schemas.openxmlformats.org/drawingml/2006/table">
            <a:tbl>
              <a:tblPr firstRow="1" firstCol="1" bandRow="1"/>
              <a:tblGrid>
                <a:gridCol w="2068966">
                  <a:extLst>
                    <a:ext uri="{9D8B030D-6E8A-4147-A177-3AD203B41FA5}">
                      <a16:colId xmlns:a16="http://schemas.microsoft.com/office/drawing/2014/main" val="1734558388"/>
                    </a:ext>
                  </a:extLst>
                </a:gridCol>
                <a:gridCol w="2068966">
                  <a:extLst>
                    <a:ext uri="{9D8B030D-6E8A-4147-A177-3AD203B41FA5}">
                      <a16:colId xmlns:a16="http://schemas.microsoft.com/office/drawing/2014/main" val="665417619"/>
                    </a:ext>
                  </a:extLst>
                </a:gridCol>
                <a:gridCol w="2068966">
                  <a:extLst>
                    <a:ext uri="{9D8B030D-6E8A-4147-A177-3AD203B41FA5}">
                      <a16:colId xmlns:a16="http://schemas.microsoft.com/office/drawing/2014/main" val="1138238136"/>
                    </a:ext>
                  </a:extLst>
                </a:gridCol>
                <a:gridCol w="2068966">
                  <a:extLst>
                    <a:ext uri="{9D8B030D-6E8A-4147-A177-3AD203B41FA5}">
                      <a16:colId xmlns:a16="http://schemas.microsoft.com/office/drawing/2014/main" val="1046226225"/>
                    </a:ext>
                  </a:extLst>
                </a:gridCol>
              </a:tblGrid>
              <a:tr h="8354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b="1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最終計算の記入例</a:t>
                      </a:r>
                      <a:endParaRPr lang="ja-JP" sz="2000" b="1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788518"/>
                  </a:ext>
                </a:extLst>
              </a:tr>
              <a:tr h="8136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　　</a:t>
                      </a: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１１</a:t>
                      </a: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+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　　</a:t>
                      </a: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７</a:t>
                      </a:r>
                      <a:endParaRPr lang="ja-JP" sz="2000" kern="100">
                        <a:solidFill>
                          <a:srgbClr val="D101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＝</a:t>
                      </a: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</a:t>
                      </a:r>
                      <a:r>
                        <a:rPr lang="ja-JP" altLang="en-US" sz="2000" kern="100">
                          <a:solidFill>
                            <a:srgbClr val="D101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１８</a:t>
                      </a:r>
                      <a:endParaRPr lang="ja-JP" sz="2000" kern="100">
                        <a:solidFill>
                          <a:srgbClr val="D10100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33833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16AFDE2-675C-305D-3214-814E612D5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693464"/>
              </p:ext>
            </p:extLst>
          </p:nvPr>
        </p:nvGraphicFramePr>
        <p:xfrm>
          <a:off x="315006" y="2751014"/>
          <a:ext cx="9275988" cy="1549577"/>
        </p:xfrm>
        <a:graphic>
          <a:graphicData uri="http://schemas.openxmlformats.org/drawingml/2006/table">
            <a:tbl>
              <a:tblPr firstRow="1" firstCol="1" bandRow="1"/>
              <a:tblGrid>
                <a:gridCol w="2318997">
                  <a:extLst>
                    <a:ext uri="{9D8B030D-6E8A-4147-A177-3AD203B41FA5}">
                      <a16:colId xmlns:a16="http://schemas.microsoft.com/office/drawing/2014/main" val="1734558388"/>
                    </a:ext>
                  </a:extLst>
                </a:gridCol>
                <a:gridCol w="2318997">
                  <a:extLst>
                    <a:ext uri="{9D8B030D-6E8A-4147-A177-3AD203B41FA5}">
                      <a16:colId xmlns:a16="http://schemas.microsoft.com/office/drawing/2014/main" val="665417619"/>
                    </a:ext>
                  </a:extLst>
                </a:gridCol>
                <a:gridCol w="2318997">
                  <a:extLst>
                    <a:ext uri="{9D8B030D-6E8A-4147-A177-3AD203B41FA5}">
                      <a16:colId xmlns:a16="http://schemas.microsoft.com/office/drawing/2014/main" val="1138238136"/>
                    </a:ext>
                  </a:extLst>
                </a:gridCol>
                <a:gridCol w="2318997">
                  <a:extLst>
                    <a:ext uri="{9D8B030D-6E8A-4147-A177-3AD203B41FA5}">
                      <a16:colId xmlns:a16="http://schemas.microsoft.com/office/drawing/2014/main" val="1046226225"/>
                    </a:ext>
                  </a:extLst>
                </a:gridCol>
              </a:tblGrid>
              <a:tr h="79147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sz="2000" b="1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最終計算</a:t>
                      </a:r>
                      <a:endParaRPr lang="ja-JP" sz="2000" b="1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788518"/>
                  </a:ext>
                </a:extLst>
              </a:tr>
              <a:tr h="7580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　　　　　　　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+</a:t>
                      </a: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2D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ja-JP" sz="20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Arial" panose="020B0604020202020204" pitchFamily="34" charset="0"/>
                        </a:rPr>
                        <a:t>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endParaRPr lang="ja-JP" sz="2000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3383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BE98F27-AC4E-C703-E453-90061A3DFFF4}"/>
              </a:ext>
            </a:extLst>
          </p:cNvPr>
          <p:cNvSpPr/>
          <p:nvPr/>
        </p:nvSpPr>
        <p:spPr>
          <a:xfrm>
            <a:off x="157065" y="790321"/>
            <a:ext cx="9591869" cy="179760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特別なカードのポイントの合計　　と、</a:t>
            </a:r>
            <a:b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「ポイント計算シート」表面で計算した、通常ポイントの合計</a:t>
            </a:r>
            <a:b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を足して、最終結果を出します。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91E54D5F-BC5A-D81E-D8C0-7E7105CB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167" y="5736901"/>
            <a:ext cx="1807703" cy="352722"/>
          </a:xfrm>
          <a:prstGeom prst="rect">
            <a:avLst/>
          </a:prstGeom>
        </p:spPr>
      </p:pic>
      <p:pic>
        <p:nvPicPr>
          <p:cNvPr id="3" name="図 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685F277C-528E-11B2-F660-F346135C2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609" y="3753633"/>
            <a:ext cx="1807703" cy="352722"/>
          </a:xfrm>
          <a:prstGeom prst="rect">
            <a:avLst/>
          </a:prstGeom>
        </p:spPr>
      </p:pic>
      <p:sp>
        <p:nvSpPr>
          <p:cNvPr id="7" name="円/楕円 134">
            <a:extLst>
              <a:ext uri="{FF2B5EF4-FFF2-40B4-BE49-F238E27FC236}">
                <a16:creationId xmlns:a16="http://schemas.microsoft.com/office/drawing/2014/main" id="{ED396834-C4F8-877F-0340-8171544D5A2D}"/>
              </a:ext>
            </a:extLst>
          </p:cNvPr>
          <p:cNvSpPr>
            <a:spLocks noChangeAspect="1"/>
          </p:cNvSpPr>
          <p:nvPr/>
        </p:nvSpPr>
        <p:spPr>
          <a:xfrm>
            <a:off x="2946242" y="5732252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</a:t>
            </a:r>
            <a:endParaRPr kumimoji="1" lang="ja-JP" altLang="en-US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円/楕円 134">
            <a:extLst>
              <a:ext uri="{FF2B5EF4-FFF2-40B4-BE49-F238E27FC236}">
                <a16:creationId xmlns:a16="http://schemas.microsoft.com/office/drawing/2014/main" id="{4A93F69C-8B43-C8A3-EB17-A56EE6936280}"/>
              </a:ext>
            </a:extLst>
          </p:cNvPr>
          <p:cNvSpPr>
            <a:spLocks noChangeAspect="1"/>
          </p:cNvSpPr>
          <p:nvPr/>
        </p:nvSpPr>
        <p:spPr>
          <a:xfrm>
            <a:off x="2766242" y="3748984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</a:t>
            </a:r>
            <a:endParaRPr kumimoji="1" lang="ja-JP" altLang="en-US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円/楕円 134">
            <a:extLst>
              <a:ext uri="{FF2B5EF4-FFF2-40B4-BE49-F238E27FC236}">
                <a16:creationId xmlns:a16="http://schemas.microsoft.com/office/drawing/2014/main" id="{4208AF68-6118-B227-62ED-582FF28B5779}"/>
              </a:ext>
            </a:extLst>
          </p:cNvPr>
          <p:cNvSpPr>
            <a:spLocks noChangeAspect="1"/>
          </p:cNvSpPr>
          <p:nvPr/>
        </p:nvSpPr>
        <p:spPr>
          <a:xfrm>
            <a:off x="395751" y="3748984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</a:t>
            </a:r>
            <a:endParaRPr kumimoji="1" lang="ja-JP" altLang="en-US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円/楕円 134">
            <a:extLst>
              <a:ext uri="{FF2B5EF4-FFF2-40B4-BE49-F238E27FC236}">
                <a16:creationId xmlns:a16="http://schemas.microsoft.com/office/drawing/2014/main" id="{2E51C633-6228-84D6-6DA9-B1864C954A96}"/>
              </a:ext>
            </a:extLst>
          </p:cNvPr>
          <p:cNvSpPr>
            <a:spLocks noChangeAspect="1"/>
          </p:cNvSpPr>
          <p:nvPr/>
        </p:nvSpPr>
        <p:spPr>
          <a:xfrm>
            <a:off x="934130" y="5732252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</a:t>
            </a:r>
          </a:p>
        </p:txBody>
      </p:sp>
      <p:sp>
        <p:nvSpPr>
          <p:cNvPr id="12" name="円/楕円 134">
            <a:extLst>
              <a:ext uri="{FF2B5EF4-FFF2-40B4-BE49-F238E27FC236}">
                <a16:creationId xmlns:a16="http://schemas.microsoft.com/office/drawing/2014/main" id="{61A45742-5E6F-5C04-A0AE-E89E32CE4173}"/>
              </a:ext>
            </a:extLst>
          </p:cNvPr>
          <p:cNvSpPr>
            <a:spLocks noChangeAspect="1"/>
          </p:cNvSpPr>
          <p:nvPr/>
        </p:nvSpPr>
        <p:spPr>
          <a:xfrm>
            <a:off x="5343416" y="963044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</a:t>
            </a:r>
            <a:endParaRPr kumimoji="1" lang="ja-JP" altLang="en-US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円/楕円 134">
            <a:extLst>
              <a:ext uri="{FF2B5EF4-FFF2-40B4-BE49-F238E27FC236}">
                <a16:creationId xmlns:a16="http://schemas.microsoft.com/office/drawing/2014/main" id="{FC99483A-79F9-96D0-344D-7504437F3E13}"/>
              </a:ext>
            </a:extLst>
          </p:cNvPr>
          <p:cNvSpPr>
            <a:spLocks noChangeAspect="1"/>
          </p:cNvSpPr>
          <p:nvPr/>
        </p:nvSpPr>
        <p:spPr>
          <a:xfrm>
            <a:off x="754130" y="2190822"/>
            <a:ext cx="360000" cy="3620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ja-JP" altLang="en-US" sz="1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</a:t>
            </a:r>
            <a:endParaRPr kumimoji="1" lang="ja-JP" altLang="en-US" sz="2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D12A6F-B8D5-2E97-FB4B-92DE068A8CF2}"/>
              </a:ext>
            </a:extLst>
          </p:cNvPr>
          <p:cNvSpPr txBox="1"/>
          <p:nvPr/>
        </p:nvSpPr>
        <p:spPr>
          <a:xfrm>
            <a:off x="6186961" y="1289936"/>
            <a:ext cx="125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つうじょう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05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0F087-27F8-C8C3-86E5-FE2A5190E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DD602940-3FDC-DFB5-783F-1312A6E465DE}"/>
              </a:ext>
            </a:extLst>
          </p:cNvPr>
          <p:cNvSpPr/>
          <p:nvPr/>
        </p:nvSpPr>
        <p:spPr>
          <a:xfrm>
            <a:off x="157065" y="764558"/>
            <a:ext cx="9591869" cy="96046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自分のおこづかいの使い方について、満足度を点数にしてみましょう。ゲームを通して気づいたことを書きましょう。　　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60EA118C-3156-1377-2019-51B40B5C88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ふり返り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647A48-8C41-EDEC-ECD1-B97065D79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89" y="1709742"/>
            <a:ext cx="8125959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9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7EF9-DE03-7E91-4EE3-71BEC543B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BFD42D-DF17-268E-03FE-C56CE75226D7}"/>
              </a:ext>
            </a:extLst>
          </p:cNvPr>
          <p:cNvSpPr/>
          <p:nvPr/>
        </p:nvSpPr>
        <p:spPr>
          <a:xfrm>
            <a:off x="0" y="2430435"/>
            <a:ext cx="5624052" cy="1991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noProof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まとめ</a:t>
            </a:r>
            <a:endParaRPr kumimoji="1" lang="en-US" altLang="ja-JP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91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EEA997E-0757-2E78-9E06-C2B0CB02B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9" y="3063763"/>
            <a:ext cx="6574479" cy="3738540"/>
          </a:xfrm>
          <a:prstGeom prst="rect">
            <a:avLst/>
          </a:prstGeom>
        </p:spPr>
      </p:pic>
      <p:sp>
        <p:nvSpPr>
          <p:cNvPr id="39" name="正方形/長方形 38"/>
          <p:cNvSpPr/>
          <p:nvPr/>
        </p:nvSpPr>
        <p:spPr>
          <a:xfrm>
            <a:off x="120187" y="774589"/>
            <a:ext cx="9582537" cy="222300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おこづかい帳をつけておくと、自分が何にお金を使ったかがすぐに分かるようになります。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後から見てみると、</a:t>
            </a:r>
            <a:r>
              <a:rPr kumimoji="1" lang="en-US" altLang="ja-JP" sz="2800" dirty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800" dirty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もしかしたらいらなかったかも</a:t>
            </a:r>
            <a:r>
              <a:rPr kumimoji="1" lang="en-US" altLang="ja-JP" sz="2800" dirty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』『</a:t>
            </a:r>
            <a:r>
              <a:rPr kumimoji="1" lang="ja-JP" altLang="en-US" sz="2800" dirty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別のものに使えばよかった</a:t>
            </a:r>
            <a:r>
              <a:rPr kumimoji="1" lang="en-US" altLang="ja-JP" sz="2800" dirty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というふり返りができるようになります。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5"/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おこづかい帳から何が分かる？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2AC635-A8D8-8B9C-789B-2AE3C183D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75" y="4589024"/>
            <a:ext cx="1676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円形吹き出し 7">
            <a:extLst>
              <a:ext uri="{FF2B5EF4-FFF2-40B4-BE49-F238E27FC236}">
                <a16:creationId xmlns:a16="http://schemas.microsoft.com/office/drawing/2014/main" id="{5E100152-3E11-CB8B-CAC0-778EBEAE4DC5}"/>
              </a:ext>
            </a:extLst>
          </p:cNvPr>
          <p:cNvSpPr/>
          <p:nvPr/>
        </p:nvSpPr>
        <p:spPr>
          <a:xfrm>
            <a:off x="7226072" y="3135748"/>
            <a:ext cx="2295933" cy="1453276"/>
          </a:xfrm>
          <a:prstGeom prst="wedgeRoundRectCallout">
            <a:avLst>
              <a:gd name="adj1" fmla="val -10190"/>
              <a:gd name="adj2" fmla="val 625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ちょっとおかしを買いすぎたかもしれない</a:t>
            </a:r>
            <a:r>
              <a:rPr kumimoji="1" lang="en-US" altLang="ja-JP" sz="20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endParaRPr kumimoji="1" lang="ja-JP" altLang="en-US" sz="20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6B0880A-E77C-CE37-7D6C-0CD9EC95D073}"/>
              </a:ext>
            </a:extLst>
          </p:cNvPr>
          <p:cNvSpPr/>
          <p:nvPr/>
        </p:nvSpPr>
        <p:spPr>
          <a:xfrm>
            <a:off x="898653" y="3986416"/>
            <a:ext cx="2592000" cy="324000"/>
          </a:xfrm>
          <a:prstGeom prst="rect">
            <a:avLst/>
          </a:prstGeom>
          <a:noFill/>
          <a:ln w="38100">
            <a:solidFill>
              <a:srgbClr val="D101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B1A8C3B-0916-8FAD-3FA0-9D16DB2C1C0B}"/>
              </a:ext>
            </a:extLst>
          </p:cNvPr>
          <p:cNvSpPr/>
          <p:nvPr/>
        </p:nvSpPr>
        <p:spPr>
          <a:xfrm>
            <a:off x="898653" y="5356411"/>
            <a:ext cx="2592000" cy="324000"/>
          </a:xfrm>
          <a:prstGeom prst="rect">
            <a:avLst/>
          </a:prstGeom>
          <a:noFill/>
          <a:ln w="38100">
            <a:solidFill>
              <a:srgbClr val="D101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580A85E-BC2D-B0C1-B96C-E79707196648}"/>
              </a:ext>
            </a:extLst>
          </p:cNvPr>
          <p:cNvSpPr/>
          <p:nvPr/>
        </p:nvSpPr>
        <p:spPr>
          <a:xfrm>
            <a:off x="898653" y="6036597"/>
            <a:ext cx="2592000" cy="324000"/>
          </a:xfrm>
          <a:prstGeom prst="rect">
            <a:avLst/>
          </a:prstGeom>
          <a:noFill/>
          <a:ln w="38100">
            <a:solidFill>
              <a:srgbClr val="D101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062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30E813F-D314-13A9-BADF-409E8626198F}"/>
              </a:ext>
            </a:extLst>
          </p:cNvPr>
          <p:cNvSpPr/>
          <p:nvPr/>
        </p:nvSpPr>
        <p:spPr>
          <a:xfrm>
            <a:off x="135469" y="834058"/>
            <a:ext cx="9635062" cy="120132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BIZ UDPゴシック" panose="020B0400000000000000" pitchFamily="50" charset="-128"/>
              <a:buChar char="○"/>
            </a:pP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お金をためれば、買えなかったものが買えることも</a:t>
            </a: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あります。</a:t>
            </a:r>
          </a:p>
        </p:txBody>
      </p:sp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54FE8F69-1BBE-CBD0-8AB7-63F630C3543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62580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お金をためるとできること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C2671D-F256-4D32-C33E-82C226C98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7" y="2411070"/>
            <a:ext cx="1069510" cy="122229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D5C461-D8C4-54B7-2BE5-6ABAE84F2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96" y="2470635"/>
            <a:ext cx="1392010" cy="110316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1E83C20-2D01-BDB4-6564-C2943C61C0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142" y="2498338"/>
            <a:ext cx="1103168" cy="110316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6581ED6-0CBC-4263-1533-EF7B08D87C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4" y="3645248"/>
            <a:ext cx="1337847" cy="756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48E2E16-39D7-E6A0-EF3B-401F5B3FAD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82" y="3648453"/>
            <a:ext cx="1337847" cy="756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605C043-9B47-E1A7-27A2-2ED9D88C02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60" y="3654551"/>
            <a:ext cx="1337847" cy="756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EA85DE8-BDB0-761B-F3B3-327E5845C6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38" y="3636069"/>
            <a:ext cx="1337849" cy="756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907E5FB-2C35-2880-90C3-76DDDFC043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19" y="3645249"/>
            <a:ext cx="1337850" cy="756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2D2D6B4-CB41-E2E9-0BC8-8BAB4F6EED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3" y="4497540"/>
            <a:ext cx="1514293" cy="104079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90FC3E7-4C87-DCA0-8A57-8A78336B4F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75" y="2481336"/>
            <a:ext cx="1048496" cy="113658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6D95225-C3BD-158A-DFB0-5F33F71C95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64" y="4439000"/>
            <a:ext cx="753537" cy="110654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BF4C16-C055-E693-0348-967A2DBD21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85" y="4632344"/>
            <a:ext cx="1367754" cy="82216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C886470-EA6D-8F49-665A-F223A8FE91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4" y="5545545"/>
            <a:ext cx="1337847" cy="756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21751ED-8F3D-717C-E1CD-C108A2E07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83" y="5545545"/>
            <a:ext cx="1337847" cy="756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52D6D48-8D90-AC0E-D537-5E13A9C8EB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62" y="5545545"/>
            <a:ext cx="1337847" cy="756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05B7F55-8E23-9CAF-164D-0BC8BF2686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1" y="5545545"/>
            <a:ext cx="1337847" cy="756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1748DD3-1A69-D242-970A-6A6AF498EB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20" y="5545545"/>
            <a:ext cx="1337850" cy="756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0240150-2549-7CFA-1ADB-9A9DC7EB8F6D}"/>
              </a:ext>
            </a:extLst>
          </p:cNvPr>
          <p:cNvSpPr txBox="1"/>
          <p:nvPr/>
        </p:nvSpPr>
        <p:spPr>
          <a:xfrm flipH="1">
            <a:off x="645149" y="3899091"/>
            <a:ext cx="10803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\200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807BDCBA-E9A3-EA1C-EF0D-DB62178A77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005" y="4435795"/>
            <a:ext cx="1133584" cy="1133584"/>
          </a:xfrm>
          <a:prstGeom prst="rect">
            <a:avLst/>
          </a:prstGeom>
        </p:spPr>
      </p:pic>
      <p:pic>
        <p:nvPicPr>
          <p:cNvPr id="26" name="Picture 2" descr="ペットボトルに入ったジュースのイラスト">
            <a:extLst>
              <a:ext uri="{FF2B5EF4-FFF2-40B4-BE49-F238E27FC236}">
                <a16:creationId xmlns:a16="http://schemas.microsoft.com/office/drawing/2014/main" id="{C64147BC-D32A-C0CB-C024-6D16FE73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59" y="2386566"/>
            <a:ext cx="874023" cy="12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ゲームソフトのイラスト">
            <a:extLst>
              <a:ext uri="{FF2B5EF4-FFF2-40B4-BE49-F238E27FC236}">
                <a16:creationId xmlns:a16="http://schemas.microsoft.com/office/drawing/2014/main" id="{D5D61517-80D2-F393-4927-3A40D872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46" y="4435795"/>
            <a:ext cx="1124995" cy="11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3878F5D-3350-8EC1-750E-B0C7244A94A3}"/>
              </a:ext>
            </a:extLst>
          </p:cNvPr>
          <p:cNvSpPr txBox="1"/>
          <p:nvPr/>
        </p:nvSpPr>
        <p:spPr>
          <a:xfrm flipH="1">
            <a:off x="4393811" y="3899091"/>
            <a:ext cx="10803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\200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76E6500-FE4F-D08D-7906-EEEFB672F8AA}"/>
              </a:ext>
            </a:extLst>
          </p:cNvPr>
          <p:cNvSpPr txBox="1"/>
          <p:nvPr/>
        </p:nvSpPr>
        <p:spPr>
          <a:xfrm flipH="1">
            <a:off x="6268142" y="3899091"/>
            <a:ext cx="10803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\200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05D6E80-715C-0A36-47A4-96BDCCAE7A30}"/>
              </a:ext>
            </a:extLst>
          </p:cNvPr>
          <p:cNvSpPr txBox="1"/>
          <p:nvPr/>
        </p:nvSpPr>
        <p:spPr>
          <a:xfrm flipH="1">
            <a:off x="8142474" y="3899091"/>
            <a:ext cx="10803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</a:t>
            </a:r>
            <a:r>
              <a:rPr kumimoji="1" lang="ja-JP" altLang="en-US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D10B01-8066-ACC1-7F49-A5E4766C9F48}"/>
              </a:ext>
            </a:extLst>
          </p:cNvPr>
          <p:cNvSpPr txBox="1"/>
          <p:nvPr/>
        </p:nvSpPr>
        <p:spPr>
          <a:xfrm flipH="1">
            <a:off x="2519480" y="3899091"/>
            <a:ext cx="10803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</a:t>
            </a:r>
            <a:r>
              <a:rPr kumimoji="1" lang="ja-JP" altLang="en-US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EF90A49-348B-AA16-536F-FF95242494C8}"/>
              </a:ext>
            </a:extLst>
          </p:cNvPr>
          <p:cNvSpPr txBox="1"/>
          <p:nvPr/>
        </p:nvSpPr>
        <p:spPr>
          <a:xfrm flipH="1">
            <a:off x="636286" y="5808154"/>
            <a:ext cx="108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</a:t>
            </a:r>
            <a:r>
              <a:rPr kumimoji="1" lang="ja-JP" altLang="en-US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0EBFFA3-3734-F9A0-54BC-F8B58672021A}"/>
              </a:ext>
            </a:extLst>
          </p:cNvPr>
          <p:cNvSpPr txBox="1"/>
          <p:nvPr/>
        </p:nvSpPr>
        <p:spPr>
          <a:xfrm flipH="1">
            <a:off x="2517555" y="5808154"/>
            <a:ext cx="108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</a:t>
            </a:r>
            <a:r>
              <a:rPr kumimoji="1" lang="ja-JP" altLang="en-US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54D4B37-C3BF-4854-9847-39223134679E}"/>
              </a:ext>
            </a:extLst>
          </p:cNvPr>
          <p:cNvSpPr txBox="1"/>
          <p:nvPr/>
        </p:nvSpPr>
        <p:spPr>
          <a:xfrm flipH="1">
            <a:off x="6280093" y="5808154"/>
            <a:ext cx="108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</a:t>
            </a:r>
            <a:r>
              <a:rPr kumimoji="1" lang="ja-JP" altLang="en-US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DC4D1ED-EBA6-1421-1732-67CF3AD38692}"/>
              </a:ext>
            </a:extLst>
          </p:cNvPr>
          <p:cNvSpPr txBox="1"/>
          <p:nvPr/>
        </p:nvSpPr>
        <p:spPr>
          <a:xfrm flipH="1">
            <a:off x="4398824" y="5808154"/>
            <a:ext cx="108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</a:t>
            </a:r>
            <a:r>
              <a:rPr kumimoji="1" lang="ja-JP" altLang="en-US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2000">
                <a:solidFill>
                  <a:schemeClr val="bg2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endParaRPr kumimoji="1" lang="ja-JP" altLang="en-US" sz="2000">
              <a:solidFill>
                <a:schemeClr val="bg2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9FCCCF4-E6DD-794F-AB14-8E548F3CCAE4}"/>
              </a:ext>
            </a:extLst>
          </p:cNvPr>
          <p:cNvSpPr txBox="1"/>
          <p:nvPr/>
        </p:nvSpPr>
        <p:spPr>
          <a:xfrm flipH="1">
            <a:off x="8161363" y="5854321"/>
            <a:ext cx="1036163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\</a:t>
            </a:r>
            <a:r>
              <a:rPr kumimoji="1"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2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A13DDA4-7347-5C72-44A3-723D348571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31" y="3217023"/>
            <a:ext cx="2501276" cy="2626012"/>
          </a:xfrm>
          <a:prstGeom prst="rect">
            <a:avLst/>
          </a:prstGeom>
        </p:spPr>
      </p:pic>
      <p:sp>
        <p:nvSpPr>
          <p:cNvPr id="38" name="円形吹き出し 8">
            <a:extLst>
              <a:ext uri="{FF2B5EF4-FFF2-40B4-BE49-F238E27FC236}">
                <a16:creationId xmlns:a16="http://schemas.microsoft.com/office/drawing/2014/main" id="{BD95C597-8290-C033-9BF0-A1A7FCABE559}"/>
              </a:ext>
            </a:extLst>
          </p:cNvPr>
          <p:cNvSpPr/>
          <p:nvPr/>
        </p:nvSpPr>
        <p:spPr>
          <a:xfrm>
            <a:off x="3726836" y="2841130"/>
            <a:ext cx="4255953" cy="1873765"/>
          </a:xfrm>
          <a:prstGeom prst="wedgeEllipseCallout">
            <a:avLst>
              <a:gd name="adj1" fmla="val -65493"/>
              <a:gd name="adj2" fmla="val 48708"/>
            </a:avLst>
          </a:prstGeom>
          <a:solidFill>
            <a:srgbClr val="FFC000"/>
          </a:solidFill>
        </p:spPr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お金をためたから、</a:t>
            </a:r>
            <a:endParaRPr kumimoji="1" lang="en-US" altLang="ja-JP" sz="28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kumimoji="1" lang="en-US" altLang="ja-JP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000</a:t>
            </a: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円のゲームソフトが</a:t>
            </a:r>
            <a:endParaRPr kumimoji="1" lang="en-US" altLang="ja-JP" sz="28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買えた！</a:t>
            </a:r>
          </a:p>
        </p:txBody>
      </p:sp>
    </p:spTree>
    <p:extLst>
      <p:ext uri="{BB962C8B-B14F-4D97-AF65-F5344CB8AC3E}">
        <p14:creationId xmlns:p14="http://schemas.microsoft.com/office/powerpoint/2010/main" val="142184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293431" y="1213731"/>
            <a:ext cx="9288000" cy="2552114"/>
          </a:xfrm>
          <a:prstGeom prst="roundRect">
            <a:avLst/>
          </a:prstGeom>
          <a:solidFill>
            <a:srgbClr val="D5EFFB"/>
          </a:solidFill>
          <a:ln>
            <a:solidFill>
              <a:srgbClr val="D5EFFB"/>
            </a:solidFill>
          </a:ln>
        </p:spPr>
        <p:txBody>
          <a:bodyPr wrap="square" rtlCol="0" anchor="ctr">
            <a:no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お金を貸すと、返してもらえなくなるトラブルがとても多いです。どれだけお願いされても、絶対に断りましょう。</a:t>
            </a:r>
            <a:endParaRPr kumimoji="1" lang="en-US" altLang="ja-JP" sz="2800" ker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お金のトラブルで、友達との関係が悪くなってしまいます。</a:t>
            </a:r>
            <a:endParaRPr kumimoji="1" lang="en-US" altLang="ja-JP" sz="2800" ker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絶対に人にお金を貸してはいけません。</a:t>
            </a:r>
            <a:endParaRPr kumimoji="1" lang="en-US" altLang="ja-JP" sz="2800" ker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69" y="3101079"/>
            <a:ext cx="1411599" cy="141159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1637017" y="303802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ぜったい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72476" y="1778125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ぜったい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94431" y="1145577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579621" y="3038020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28431" y="1778125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ことわ</a:t>
            </a:r>
          </a:p>
        </p:txBody>
      </p:sp>
      <p:sp>
        <p:nvSpPr>
          <p:cNvPr id="38" name="テキスト ボックス 5"/>
          <p:cNvSpPr txBox="1">
            <a:spLocks noChangeArrowheads="1"/>
          </p:cNvSpPr>
          <p:nvPr/>
        </p:nvSpPr>
        <p:spPr bwMode="gray">
          <a:xfrm>
            <a:off x="1854200" y="149880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お金のトラブル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E90A9C8-8F88-0350-E394-1A4B61A09751}"/>
              </a:ext>
            </a:extLst>
          </p:cNvPr>
          <p:cNvSpPr/>
          <p:nvPr/>
        </p:nvSpPr>
        <p:spPr>
          <a:xfrm>
            <a:off x="293431" y="4253473"/>
            <a:ext cx="9288000" cy="2395796"/>
          </a:xfrm>
          <a:prstGeom prst="roundRect">
            <a:avLst/>
          </a:prstGeom>
          <a:solidFill>
            <a:srgbClr val="DD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0" rtlCol="0" anchor="ctr"/>
          <a:lstStyle/>
          <a:p>
            <a:pPr algn="ctr" defTabSz="742950" fontAlgn="auto">
              <a:lnSpc>
                <a:spcPts val="45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オンラインゲームでアイテムを手に入れる時は、「基本無料」などと書かれていても、多くの場合は、</a:t>
            </a:r>
            <a:r>
              <a:rPr kumimoji="1" lang="ja-JP" altLang="en-US" sz="27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お金がかかります。</a:t>
            </a:r>
            <a:endParaRPr kumimoji="1" lang="en-US" altLang="ja-JP" sz="2700">
              <a:solidFill>
                <a:srgbClr val="D101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algn="ctr" defTabSz="742950" fontAlgn="auto">
              <a:lnSpc>
                <a:spcPts val="45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おうちの人の</a:t>
            </a:r>
            <a:r>
              <a:rPr kumimoji="1" lang="ja-JP" altLang="en-US" sz="27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お金やクレジットカードは、</a:t>
            </a:r>
            <a:endParaRPr kumimoji="1" lang="en-US" altLang="ja-JP" sz="2700">
              <a:solidFill>
                <a:srgbClr val="D101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algn="ctr" defTabSz="742950" fontAlgn="auto">
              <a:lnSpc>
                <a:spcPts val="45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7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絶対に勝手に使ってはいけません。</a:t>
            </a:r>
            <a:endParaRPr kumimoji="1" lang="en-US" altLang="ja-JP" sz="2700">
              <a:solidFill>
                <a:srgbClr val="D101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8A7181-E38A-18C7-C88C-3074B76EB136}"/>
              </a:ext>
            </a:extLst>
          </p:cNvPr>
          <p:cNvSpPr txBox="1"/>
          <p:nvPr/>
        </p:nvSpPr>
        <p:spPr>
          <a:xfrm>
            <a:off x="7762358" y="4145549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きほん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301379-1943-3C0C-2E95-9B04CAC74D34}"/>
              </a:ext>
            </a:extLst>
          </p:cNvPr>
          <p:cNvSpPr txBox="1"/>
          <p:nvPr/>
        </p:nvSpPr>
        <p:spPr>
          <a:xfrm>
            <a:off x="2249725" y="598858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ぜったい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82B5B71-C862-963C-7D26-E36445383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33" y="5407536"/>
            <a:ext cx="680774" cy="9195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33FB145-95BD-7AE8-A93F-164CB84E8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39" y="5400368"/>
            <a:ext cx="1509561" cy="114303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9EC306-1E62-5BB7-829D-78D60446ED6B}"/>
              </a:ext>
            </a:extLst>
          </p:cNvPr>
          <p:cNvSpPr/>
          <p:nvPr/>
        </p:nvSpPr>
        <p:spPr>
          <a:xfrm>
            <a:off x="324569" y="756306"/>
            <a:ext cx="4406202" cy="46166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お金の貸し借りのトラブル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5717D2B-86D7-CE94-C4FB-58C98465C175}"/>
              </a:ext>
            </a:extLst>
          </p:cNvPr>
          <p:cNvSpPr/>
          <p:nvPr/>
        </p:nvSpPr>
        <p:spPr>
          <a:xfrm>
            <a:off x="1767306" y="3853161"/>
            <a:ext cx="4406202" cy="46166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オンラインゲームのトラブル</a:t>
            </a:r>
          </a:p>
        </p:txBody>
      </p:sp>
    </p:spTree>
    <p:extLst>
      <p:ext uri="{BB962C8B-B14F-4D97-AF65-F5344CB8AC3E}">
        <p14:creationId xmlns:p14="http://schemas.microsoft.com/office/powerpoint/2010/main" val="3423336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59842" y="3605958"/>
            <a:ext cx="3014027" cy="1327387"/>
          </a:xfrm>
          <a:prstGeom prst="roundRect">
            <a:avLst/>
          </a:prstGeom>
          <a:solidFill>
            <a:srgbClr val="FFEBFF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事故でケガを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するかもしれない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3420000" y="3588780"/>
            <a:ext cx="3031133" cy="1344566"/>
          </a:xfrm>
          <a:prstGeom prst="roundRect">
            <a:avLst/>
          </a:prstGeom>
          <a:solidFill>
            <a:srgbClr val="DDFFDD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病気で入院することになるかもしれない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6697264" y="3605959"/>
            <a:ext cx="3049947" cy="1327387"/>
          </a:xfrm>
          <a:prstGeom prst="roundRect">
            <a:avLst/>
          </a:prstGeom>
          <a:solidFill>
            <a:srgbClr val="E9EDF4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自然災害で家が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こわれてしまう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かもしれない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9789" y="5347812"/>
            <a:ext cx="9597422" cy="1148541"/>
          </a:xfrm>
          <a:prstGeom prst="roundRect">
            <a:avLst/>
          </a:prstGeom>
          <a:solidFill>
            <a:srgbClr val="D5EFFB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2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事故や病気、自然災害が起こると、生活に大きな</a:t>
            </a:r>
            <a:endParaRPr kumimoji="1" lang="en-US" altLang="ja-JP" sz="2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ts val="4000"/>
              </a:lnSpc>
            </a:pPr>
            <a:r>
              <a:rPr kumimoji="1" lang="ja-JP" altLang="en-US" sz="26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えいきょうがあります。健康や安全に気をつけて生活しましょう。</a:t>
            </a:r>
            <a:endParaRPr kumimoji="1" lang="en-US" altLang="ja-JP" sz="26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9" y="952765"/>
            <a:ext cx="2590800" cy="25908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70" y="907550"/>
            <a:ext cx="3064263" cy="268123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1" y="1155711"/>
            <a:ext cx="2897936" cy="2332838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62000" y="3602165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43800" y="3416011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さいがい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447800" y="5279481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 こ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27339" y="5279481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さいがい</a:t>
            </a:r>
          </a:p>
        </p:txBody>
      </p:sp>
      <p:sp>
        <p:nvSpPr>
          <p:cNvPr id="39" name="テキスト ボックス 5"/>
          <p:cNvSpPr txBox="1">
            <a:spLocks noChangeArrowheads="1"/>
          </p:cNvSpPr>
          <p:nvPr/>
        </p:nvSpPr>
        <p:spPr bwMode="gray">
          <a:xfrm>
            <a:off x="1854200" y="175280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生活の中のリスクを理解しよう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 bwMode="gray">
          <a:xfrm>
            <a:off x="5089508" y="33672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りかい</a:t>
            </a:r>
          </a:p>
        </p:txBody>
      </p:sp>
    </p:spTree>
    <p:extLst>
      <p:ext uri="{BB962C8B-B14F-4D97-AF65-F5344CB8AC3E}">
        <p14:creationId xmlns:p14="http://schemas.microsoft.com/office/powerpoint/2010/main" val="4122898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785662"/>
            <a:ext cx="2020074" cy="2295538"/>
          </a:xfrm>
          <a:prstGeom prst="rect">
            <a:avLst/>
          </a:prstGeom>
        </p:spPr>
      </p:pic>
      <p:sp>
        <p:nvSpPr>
          <p:cNvPr id="38" name="角丸四角形 37"/>
          <p:cNvSpPr/>
          <p:nvPr/>
        </p:nvSpPr>
        <p:spPr>
          <a:xfrm>
            <a:off x="481109" y="3062150"/>
            <a:ext cx="4090891" cy="1067240"/>
          </a:xfrm>
          <a:prstGeom prst="roundRect">
            <a:avLst/>
          </a:prstGeom>
          <a:solidFill>
            <a:srgbClr val="CCFFCC"/>
          </a:solidFill>
        </p:spPr>
        <p:txBody>
          <a:bodyPr wrap="square" rtlCol="0" anchor="ctr">
            <a:noAutofit/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自転車を運転していて事故を起こしてしまった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374680" y="3138790"/>
            <a:ext cx="4123695" cy="990600"/>
          </a:xfrm>
          <a:prstGeom prst="roundRect">
            <a:avLst/>
          </a:prstGeom>
          <a:solidFill>
            <a:srgbClr val="D5EFFB"/>
          </a:solidFill>
        </p:spPr>
        <p:txBody>
          <a:bodyPr wrap="squar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人の物をこわしてしまった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0" y="4343400"/>
            <a:ext cx="9906000" cy="2252139"/>
          </a:xfrm>
          <a:prstGeom prst="roundRect">
            <a:avLst/>
          </a:prstGeom>
          <a:solidFill>
            <a:srgbClr val="FFC000"/>
          </a:solidFill>
        </p:spPr>
        <p:txBody>
          <a:bodyPr wrap="none" rtlCol="0" anchor="ctr">
            <a:noAutofit/>
          </a:bodyPr>
          <a:lstStyle/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35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小学生の起こした自転車事故で、被害者へ</a:t>
            </a:r>
            <a:r>
              <a:rPr kumimoji="1" lang="en-US" altLang="ja-JP" sz="235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9500</a:t>
            </a:r>
            <a:r>
              <a:rPr kumimoji="1" lang="ja-JP" altLang="en-US" sz="235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万円</a:t>
            </a:r>
            <a:endParaRPr kumimoji="1" lang="en-US" altLang="ja-JP" sz="235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35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支はらわなくてはいけなかったケースもあります。</a:t>
            </a:r>
            <a:endParaRPr kumimoji="1" lang="en-US" altLang="ja-JP" sz="235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35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人の物をこわしてしまった時は、沢山のお金を請求されることがあります。</a:t>
            </a:r>
            <a:endParaRPr kumimoji="1" lang="en-US" altLang="ja-JP" sz="235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35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すぐにおうちの人などに相談しましょう。</a:t>
            </a:r>
            <a:endParaRPr kumimoji="1" lang="en-US" altLang="ja-JP" sz="235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714572" y="2974174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 こ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671900" y="4311689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658992" y="4311689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ひがいしゃ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56537"/>
            <a:ext cx="2389413" cy="2205613"/>
          </a:xfrm>
          <a:prstGeom prst="rect">
            <a:avLst/>
          </a:prstGeom>
        </p:spPr>
      </p:pic>
      <p:sp>
        <p:nvSpPr>
          <p:cNvPr id="27" name="テキスト ボックス 5"/>
          <p:cNvSpPr txBox="1">
            <a:spLocks noChangeArrowheads="1"/>
          </p:cNvSpPr>
          <p:nvPr/>
        </p:nvSpPr>
        <p:spPr bwMode="gray">
          <a:xfrm>
            <a:off x="1781175" y="137180"/>
            <a:ext cx="78962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人にケガをさせたり物をこわしてしまうリスクを知ろう</a:t>
            </a:r>
            <a:endParaRPr lang="en-US" altLang="ja-JP" sz="24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714175-E252-5476-3E07-DE64223D67A2}"/>
              </a:ext>
            </a:extLst>
          </p:cNvPr>
          <p:cNvSpPr txBox="1"/>
          <p:nvPr/>
        </p:nvSpPr>
        <p:spPr>
          <a:xfrm>
            <a:off x="1621806" y="4836661"/>
            <a:ext cx="359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45C322-4D80-A5F6-4D4A-664447A2FA0F}"/>
              </a:ext>
            </a:extLst>
          </p:cNvPr>
          <p:cNvSpPr txBox="1"/>
          <p:nvPr/>
        </p:nvSpPr>
        <p:spPr>
          <a:xfrm>
            <a:off x="4154220" y="5324413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たくさん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9D04F8-98CA-2C1D-950C-83C55ABD7E2B}"/>
              </a:ext>
            </a:extLst>
          </p:cNvPr>
          <p:cNvSpPr txBox="1"/>
          <p:nvPr/>
        </p:nvSpPr>
        <p:spPr>
          <a:xfrm>
            <a:off x="5900305" y="5324413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せいきゅう</a:t>
            </a:r>
          </a:p>
        </p:txBody>
      </p:sp>
    </p:spTree>
    <p:extLst>
      <p:ext uri="{BB962C8B-B14F-4D97-AF65-F5344CB8AC3E}">
        <p14:creationId xmlns:p14="http://schemas.microsoft.com/office/powerpoint/2010/main" val="15459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147B6-C5D9-7943-5692-D1B7E22E6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8397C18B-7D78-C623-2032-90898EB778CB}"/>
              </a:ext>
            </a:extLst>
          </p:cNvPr>
          <p:cNvSpPr txBox="1">
            <a:spLocks/>
          </p:cNvSpPr>
          <p:nvPr/>
        </p:nvSpPr>
        <p:spPr bwMode="auto">
          <a:xfrm>
            <a:off x="2174225" y="784754"/>
            <a:ext cx="7597539" cy="829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0800" cmpd="dbl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1246" tIns="45622" rIns="91246" bIns="45622" anchor="ctr" anchorCtr="0"/>
          <a:lstStyle>
            <a:lvl1pPr defTabSz="1273175" eaLnBrk="0" hangingPunct="0">
              <a:spcBef>
                <a:spcPct val="20000"/>
              </a:spcBef>
              <a:buChar char="•"/>
              <a:defRPr kumimoji="1" sz="43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1033463" indent="-393700" defTabSz="1273175" eaLnBrk="0" hangingPunct="0">
              <a:spcBef>
                <a:spcPct val="20000"/>
              </a:spcBef>
              <a:buChar char="–"/>
              <a:defRPr kumimoji="1" sz="41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593850" indent="-314325" defTabSz="1273175" eaLnBrk="0" hangingPunct="0">
              <a:spcBef>
                <a:spcPct val="20000"/>
              </a:spcBef>
              <a:buChar char="•"/>
              <a:defRPr kumimoji="1" sz="3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2233613" indent="-312738" defTabSz="1273175" eaLnBrk="0" hangingPunct="0">
              <a:spcBef>
                <a:spcPct val="20000"/>
              </a:spcBef>
              <a:buChar char="–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871788" indent="-312738" defTabSz="1273175" eaLnBrk="0" hangingPunct="0">
              <a:spcBef>
                <a:spcPct val="20000"/>
              </a:spcBef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33289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37861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42433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4700588" indent="-312738" defTabSz="12731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7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l" defTabSz="742950" rtl="0" eaLnBrk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日本の　お金は　１０種類！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0A0376D-3F35-07B1-1D2A-D708FFAEE0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33" t="6046" r="6611" b="5853"/>
          <a:stretch>
            <a:fillRect/>
          </a:stretch>
        </p:blipFill>
        <p:spPr>
          <a:xfrm>
            <a:off x="230207" y="4643757"/>
            <a:ext cx="1331068" cy="13366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4A161D7-CF15-05E3-70AB-6C99A8CCBC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28" t="7080" r="6680" b="5752"/>
          <a:stretch>
            <a:fillRect/>
          </a:stretch>
        </p:blipFill>
        <p:spPr>
          <a:xfrm>
            <a:off x="2075148" y="4742110"/>
            <a:ext cx="1153247" cy="113989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B087AD4-FB38-47A3-167C-F8EBAF3260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16" t="2489" r="2579" b="2380"/>
          <a:stretch>
            <a:fillRect/>
          </a:stretch>
        </p:blipFill>
        <p:spPr>
          <a:xfrm>
            <a:off x="3742268" y="4782461"/>
            <a:ext cx="1056719" cy="1059193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0EAEA445-A90C-A230-1B6B-A631C43EABF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" r="1683" b="2176"/>
          <a:stretch>
            <a:fillRect/>
          </a:stretch>
        </p:blipFill>
        <p:spPr>
          <a:xfrm>
            <a:off x="5312860" y="4719413"/>
            <a:ext cx="1195804" cy="118528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6A58928-6A80-FB18-3664-E3BD75802A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88" t="4139" r="4646" b="5055"/>
          <a:stretch>
            <a:fillRect/>
          </a:stretch>
        </p:blipFill>
        <p:spPr>
          <a:xfrm>
            <a:off x="7022537" y="4757242"/>
            <a:ext cx="1114121" cy="1109631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99D3F269-868C-96DF-0666-85BBC63CEF2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570" t="3462" r="2611" b="2650"/>
          <a:stretch>
            <a:fillRect/>
          </a:stretch>
        </p:blipFill>
        <p:spPr>
          <a:xfrm>
            <a:off x="8650531" y="4807680"/>
            <a:ext cx="1003703" cy="1008755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A3C7444-7EF1-9A90-D0D9-23F891F13D15}"/>
              </a:ext>
            </a:extLst>
          </p:cNvPr>
          <p:cNvSpPr txBox="1"/>
          <p:nvPr/>
        </p:nvSpPr>
        <p:spPr>
          <a:xfrm>
            <a:off x="-71580" y="3477643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10000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円（いちまんえん）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22F1BF6-5C30-9FFA-2CFA-A3F204FCC859}"/>
              </a:ext>
            </a:extLst>
          </p:cNvPr>
          <p:cNvSpPr txBox="1"/>
          <p:nvPr/>
        </p:nvSpPr>
        <p:spPr>
          <a:xfrm>
            <a:off x="2743671" y="347764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5000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円（ごせんえん）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157F0C6-2600-C8C7-2355-F24FEBE457FE}"/>
              </a:ext>
            </a:extLst>
          </p:cNvPr>
          <p:cNvSpPr txBox="1"/>
          <p:nvPr/>
        </p:nvSpPr>
        <p:spPr>
          <a:xfrm>
            <a:off x="5193437" y="347764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2000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円（にせんえん）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1AC1552-F0E2-835A-ECD8-6960C7AD17AB}"/>
              </a:ext>
            </a:extLst>
          </p:cNvPr>
          <p:cNvSpPr txBox="1"/>
          <p:nvPr/>
        </p:nvSpPr>
        <p:spPr>
          <a:xfrm>
            <a:off x="7643203" y="3477643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1000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円（せんえん）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9235034-1166-E724-C217-7AFB5BFE7895}"/>
              </a:ext>
            </a:extLst>
          </p:cNvPr>
          <p:cNvSpPr txBox="1"/>
          <p:nvPr/>
        </p:nvSpPr>
        <p:spPr>
          <a:xfrm>
            <a:off x="152399" y="1705603"/>
            <a:ext cx="562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紙幣（しへい）⇒かみでできたお金（お札）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43074ED-690C-CF60-E1D9-8EFE49B8F10D}"/>
              </a:ext>
            </a:extLst>
          </p:cNvPr>
          <p:cNvSpPr txBox="1"/>
          <p:nvPr/>
        </p:nvSpPr>
        <p:spPr>
          <a:xfrm>
            <a:off x="152399" y="4069552"/>
            <a:ext cx="7239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貨幣（かへい）・硬貨（こうか）⇒きんぞくでできたお金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38F4506-BEF3-1BD2-0C4D-BF6343B321CD}"/>
              </a:ext>
            </a:extLst>
          </p:cNvPr>
          <p:cNvSpPr txBox="1"/>
          <p:nvPr/>
        </p:nvSpPr>
        <p:spPr>
          <a:xfrm>
            <a:off x="460910" y="595181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500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AB6EE3D-4A26-23DA-53D8-7F9F877158A1}"/>
              </a:ext>
            </a:extLst>
          </p:cNvPr>
          <p:cNvSpPr txBox="1"/>
          <p:nvPr/>
        </p:nvSpPr>
        <p:spPr>
          <a:xfrm>
            <a:off x="2203500" y="595181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100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3241D0B-F1EB-D982-4B9E-7B876C52AA77}"/>
              </a:ext>
            </a:extLst>
          </p:cNvPr>
          <p:cNvSpPr txBox="1"/>
          <p:nvPr/>
        </p:nvSpPr>
        <p:spPr>
          <a:xfrm>
            <a:off x="3879136" y="595181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50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D9847F6-5A73-C558-1563-436863CCB7EC}"/>
              </a:ext>
            </a:extLst>
          </p:cNvPr>
          <p:cNvSpPr txBox="1"/>
          <p:nvPr/>
        </p:nvSpPr>
        <p:spPr>
          <a:xfrm>
            <a:off x="5561298" y="59518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10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8095D6E-3880-DFE2-D3C9-D550DC98B5BF}"/>
              </a:ext>
            </a:extLst>
          </p:cNvPr>
          <p:cNvSpPr txBox="1"/>
          <p:nvPr/>
        </p:nvSpPr>
        <p:spPr>
          <a:xfrm>
            <a:off x="7290806" y="595181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5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518BFE3-F3F2-9C82-0913-FDB75040BCD5}"/>
              </a:ext>
            </a:extLst>
          </p:cNvPr>
          <p:cNvSpPr txBox="1"/>
          <p:nvPr/>
        </p:nvSpPr>
        <p:spPr>
          <a:xfrm>
            <a:off x="8861742" y="5951815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</a:p>
        </p:txBody>
      </p:sp>
      <p:sp>
        <p:nvSpPr>
          <p:cNvPr id="6" name="角丸四角形 2">
            <a:extLst>
              <a:ext uri="{FF2B5EF4-FFF2-40B4-BE49-F238E27FC236}">
                <a16:creationId xmlns:a16="http://schemas.microsoft.com/office/drawing/2014/main" id="{3FE71031-8B39-C940-4027-89C0331BD22C}"/>
              </a:ext>
            </a:extLst>
          </p:cNvPr>
          <p:cNvSpPr/>
          <p:nvPr/>
        </p:nvSpPr>
        <p:spPr>
          <a:xfrm>
            <a:off x="329841" y="858648"/>
            <a:ext cx="1635656" cy="6096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答え</a:t>
            </a:r>
          </a:p>
        </p:txBody>
      </p:sp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EB79DDF1-4ACB-3032-C3CA-CAC9346BC0A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日本のお金について知ろう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0441657-B049-5A56-733B-52A0AC2AA6F4}"/>
              </a:ext>
            </a:extLst>
          </p:cNvPr>
          <p:cNvSpPr txBox="1"/>
          <p:nvPr/>
        </p:nvSpPr>
        <p:spPr>
          <a:xfrm>
            <a:off x="30500" y="6410047"/>
            <a:ext cx="692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ja-JP" altLang="en-US" sz="14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（出所）国立印刷局「お札の基本情報」、</a:t>
            </a:r>
            <a:r>
              <a:rPr lang="ja-JP" altLang="en-US" sz="14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財務省 「通常貨幣一覧」をもとに作成</a:t>
            </a:r>
          </a:p>
        </p:txBody>
      </p:sp>
      <p:pic>
        <p:nvPicPr>
          <p:cNvPr id="1026" name="Picture 2" descr="F10000">
            <a:extLst>
              <a:ext uri="{FF2B5EF4-FFF2-40B4-BE49-F238E27FC236}">
                <a16:creationId xmlns:a16="http://schemas.microsoft.com/office/drawing/2014/main" id="{602626C0-CAA5-C5F9-059B-391EF7E82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90"/>
          <a:stretch>
            <a:fillRect/>
          </a:stretch>
        </p:blipFill>
        <p:spPr bwMode="auto">
          <a:xfrm>
            <a:off x="138604" y="2299323"/>
            <a:ext cx="2351616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5000">
            <a:extLst>
              <a:ext uri="{FF2B5EF4-FFF2-40B4-BE49-F238E27FC236}">
                <a16:creationId xmlns:a16="http://schemas.microsoft.com/office/drawing/2014/main" id="{580A500E-C7C6-B039-0457-FC9CCCA42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41" y="2299323"/>
            <a:ext cx="2388768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1000">
            <a:extLst>
              <a:ext uri="{FF2B5EF4-FFF2-40B4-BE49-F238E27FC236}">
                <a16:creationId xmlns:a16="http://schemas.microsoft.com/office/drawing/2014/main" id="{C5EBC6FC-DE55-9C63-95DF-2DA3D31E3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85" y="2299323"/>
            <a:ext cx="230784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二千円券の表と裏の画像">
            <a:extLst>
              <a:ext uri="{FF2B5EF4-FFF2-40B4-BE49-F238E27FC236}">
                <a16:creationId xmlns:a16="http://schemas.microsoft.com/office/drawing/2014/main" id="{DBAE10C7-A8D7-2715-023A-9D5D0A865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71" y="2299323"/>
            <a:ext cx="2217088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78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52399" y="762000"/>
            <a:ext cx="9601201" cy="60797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今日勉強したことをまとめてみよう</a:t>
            </a:r>
            <a:endParaRPr kumimoji="1" lang="en-US" altLang="ja-JP" sz="28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222" y="1420368"/>
            <a:ext cx="9850153" cy="4080320"/>
          </a:xfrm>
          <a:prstGeom prst="roundRect">
            <a:avLst/>
          </a:prstGeom>
          <a:solidFill>
            <a:srgbClr val="DDFFDD"/>
          </a:solidFill>
          <a:ln>
            <a:solidFill>
              <a:srgbClr val="D5EFFB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お金を使うときは、買いたいものを、</a:t>
            </a:r>
            <a:r>
              <a:rPr kumimoji="1" lang="en-US" altLang="ja-JP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必要なもの</a:t>
            </a:r>
            <a:r>
              <a:rPr kumimoji="1" lang="en-US" altLang="ja-JP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と</a:t>
            </a:r>
            <a:r>
              <a:rPr kumimoji="1" lang="en-US" altLang="ja-JP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ほしいもの</a:t>
            </a:r>
            <a:r>
              <a:rPr kumimoji="1" lang="en-US" altLang="ja-JP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にわけて考え、</a:t>
            </a:r>
            <a:r>
              <a:rPr kumimoji="1" lang="ja-JP" altLang="en-US" sz="24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計画的に使いましょう。</a:t>
            </a:r>
            <a:endParaRPr kumimoji="1" lang="en-US" altLang="ja-JP" sz="2400" ker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おこづかい帳をつけておくと、自分が何にお金を使ったかがすぐにわかり、あとでふり返りができるようになります。</a:t>
            </a:r>
            <a:endParaRPr kumimoji="1" lang="en-US" altLang="ja-JP" sz="240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「お金のトラブル（お金の貸し借り、オンラインゲームなど） 」</a:t>
            </a:r>
            <a:endParaRPr kumimoji="1" lang="en-US" altLang="ja-JP" sz="2400" ker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に気をつけましょう。</a:t>
            </a:r>
            <a:endParaRPr kumimoji="1" lang="en-US" altLang="ja-JP" sz="2400" ker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 ker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事故や病気、けがに気をつけて生活をしましょう。</a:t>
            </a:r>
            <a:endParaRPr kumimoji="1" lang="en-US" altLang="ja-JP" sz="2400" ker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98" y="4656818"/>
            <a:ext cx="1582402" cy="2064002"/>
          </a:xfrm>
          <a:prstGeom prst="rect">
            <a:avLst/>
          </a:prstGeom>
        </p:spPr>
      </p:pic>
      <p:sp>
        <p:nvSpPr>
          <p:cNvPr id="23" name="テキスト ボックス 5"/>
          <p:cNvSpPr txBox="1">
            <a:spLocks noChangeArrowheads="1"/>
          </p:cNvSpPr>
          <p:nvPr/>
        </p:nvSpPr>
        <p:spPr bwMode="gray">
          <a:xfrm>
            <a:off x="1854200" y="137180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今日のまとめ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BEDE41-F3CB-D2EE-3A5C-F9B818A628DD}"/>
              </a:ext>
            </a:extLst>
          </p:cNvPr>
          <p:cNvSpPr txBox="1"/>
          <p:nvPr/>
        </p:nvSpPr>
        <p:spPr>
          <a:xfrm>
            <a:off x="707780" y="4706558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74747A-764D-2D4F-F950-31F513C75125}"/>
              </a:ext>
            </a:extLst>
          </p:cNvPr>
          <p:cNvSpPr txBox="1"/>
          <p:nvPr/>
        </p:nvSpPr>
        <p:spPr>
          <a:xfrm>
            <a:off x="3905122" y="3621632"/>
            <a:ext cx="38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</a:p>
        </p:txBody>
      </p:sp>
    </p:spTree>
    <p:extLst>
      <p:ext uri="{BB962C8B-B14F-4D97-AF65-F5344CB8AC3E}">
        <p14:creationId xmlns:p14="http://schemas.microsoft.com/office/powerpoint/2010/main" val="159184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193766" y="5594443"/>
            <a:ext cx="9559834" cy="9895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 anchor="ctr">
            <a:noAutofit/>
          </a:bodyPr>
          <a:lstStyle/>
          <a:p>
            <a:pPr algn="ctr"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必要なものを買った後で、ほしいものの中でも</a:t>
            </a:r>
            <a:endParaRPr kumimoji="1" lang="en-US" altLang="ja-JP" sz="28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特にほしいものを買うようにしましょう。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20695" y="762384"/>
            <a:ext cx="9705975" cy="156610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お金を使うときは、買いたいものを、</a:t>
            </a: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必要なもの</a:t>
            </a: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と</a:t>
            </a:r>
            <a:br>
              <a:rPr kumimoji="1" lang="en-US" altLang="ja-JP" sz="2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ほしいもの</a:t>
            </a: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にわけて考えましょう。</a:t>
            </a:r>
            <a:endParaRPr kumimoji="1" lang="en-US" altLang="ja-JP" sz="28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BIZ UDPゴシック" panose="020B0400000000000000" pitchFamily="50" charset="-128"/>
              <a:buChar char="○"/>
            </a:pP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必要なもの</a:t>
            </a:r>
            <a:r>
              <a:rPr kumimoji="1" lang="en-US" altLang="ja-JP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』</a:t>
            </a:r>
            <a:r>
              <a:rPr kumimoji="1" lang="ja-JP" altLang="en-US" sz="280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を先に買う</a:t>
            </a:r>
            <a:r>
              <a:rPr kumimoji="1" lang="ja-JP" altLang="en-US" sz="28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ようにしましょう。</a:t>
            </a:r>
            <a:endParaRPr kumimoji="1" lang="en-US" altLang="ja-JP" sz="28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48" y="3369090"/>
            <a:ext cx="1103168" cy="1103168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35" y="3288216"/>
            <a:ext cx="1048496" cy="113658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164186" y="2431123"/>
            <a:ext cx="3258311" cy="507510"/>
          </a:xfrm>
          <a:prstGeom prst="roundRect">
            <a:avLst/>
          </a:prstGeom>
          <a:solidFill>
            <a:srgbClr val="FFC000"/>
          </a:solidFill>
        </p:spPr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3497" y="4569849"/>
            <a:ext cx="3961400" cy="9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kumimoji="1" lang="ja-JP" altLang="en-US" sz="2400" b="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・勉強するための</a:t>
            </a:r>
            <a:endParaRPr kumimoji="1" lang="en-US" altLang="ja-JP" sz="2400" b="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>
              <a:lnSpc>
                <a:spcPts val="3600"/>
              </a:lnSpc>
            </a:pPr>
            <a:r>
              <a:rPr kumimoji="1" lang="ja-JP" altLang="en-US" sz="2400" b="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えんぴつや消しゴム　など</a:t>
            </a: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52" y="2973975"/>
            <a:ext cx="1069510" cy="122229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93" y="3000059"/>
            <a:ext cx="806096" cy="1183726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30" y="4252721"/>
            <a:ext cx="1367754" cy="822161"/>
          </a:xfrm>
          <a:prstGeom prst="rect">
            <a:avLst/>
          </a:prstGeom>
        </p:spPr>
      </p:pic>
      <p:sp>
        <p:nvSpPr>
          <p:cNvPr id="57" name="角丸四角形 56"/>
          <p:cNvSpPr/>
          <p:nvPr/>
        </p:nvSpPr>
        <p:spPr>
          <a:xfrm>
            <a:off x="5717329" y="2405621"/>
            <a:ext cx="3258311" cy="507510"/>
          </a:xfrm>
          <a:prstGeom prst="roundRect">
            <a:avLst/>
          </a:prstGeom>
          <a:solidFill>
            <a:srgbClr val="92D050"/>
          </a:solidFill>
        </p:spPr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ほしいもの</a:t>
            </a:r>
            <a:endParaRPr kumimoji="1" lang="en-US" altLang="ja-JP" sz="24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5268657" y="5071934"/>
            <a:ext cx="4589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・おかしやおもちゃ、ゲーム　など</a:t>
            </a:r>
          </a:p>
        </p:txBody>
      </p:sp>
      <p:pic>
        <p:nvPicPr>
          <p:cNvPr id="59" name="図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365" y="3000059"/>
            <a:ext cx="1392010" cy="110316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8" y="3938290"/>
            <a:ext cx="1264614" cy="1264614"/>
          </a:xfrm>
          <a:prstGeom prst="rect">
            <a:avLst/>
          </a:prstGeom>
        </p:spPr>
      </p:pic>
      <p:sp>
        <p:nvSpPr>
          <p:cNvPr id="33" name="テキスト ボックス 5"/>
          <p:cNvSpPr txBox="1">
            <a:spLocks noChangeArrowheads="1"/>
          </p:cNvSpPr>
          <p:nvPr/>
        </p:nvSpPr>
        <p:spPr bwMode="gray">
          <a:xfrm>
            <a:off x="1854200" y="128330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必要なものと、ほしいもの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22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15177-3E8C-6706-D460-273F7381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>
            <a:extLst>
              <a:ext uri="{FF2B5EF4-FFF2-40B4-BE49-F238E27FC236}">
                <a16:creationId xmlns:a16="http://schemas.microsoft.com/office/drawing/2014/main" id="{31C1BF8C-1612-41CE-F220-2F6D8B8C73E8}"/>
              </a:ext>
            </a:extLst>
          </p:cNvPr>
          <p:cNvSpPr/>
          <p:nvPr/>
        </p:nvSpPr>
        <p:spPr>
          <a:xfrm>
            <a:off x="230938" y="5373552"/>
            <a:ext cx="9591869" cy="1172861"/>
          </a:xfrm>
          <a:prstGeom prst="roundRect">
            <a:avLst/>
          </a:prstGeom>
          <a:solidFill>
            <a:srgbClr val="CCFFCC"/>
          </a:solidFill>
        </p:spPr>
        <p:txBody>
          <a:bodyPr wrap="none" rtlCol="0" anchor="ctr">
            <a:no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お金をもらった時や、お金を使った時に、おこづかい帳に</a:t>
            </a:r>
            <a:endParaRPr kumimoji="1" lang="en-US" altLang="ja-JP" sz="2800" kern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kern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記録をしていきましょう。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A641AF9-F335-AFF8-71F3-695D4EF0464C}"/>
              </a:ext>
            </a:extLst>
          </p:cNvPr>
          <p:cNvSpPr/>
          <p:nvPr/>
        </p:nvSpPr>
        <p:spPr>
          <a:xfrm>
            <a:off x="161731" y="826905"/>
            <a:ext cx="9591869" cy="7187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自分のお金の記録として、おこづかい帳をつけてみましょう。</a:t>
            </a:r>
            <a:endParaRPr kumimoji="1" lang="en-US" altLang="ja-JP" sz="27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05E3DC43-7746-08C6-3BF3-0C4089F1E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56443"/>
              </p:ext>
            </p:extLst>
          </p:nvPr>
        </p:nvGraphicFramePr>
        <p:xfrm>
          <a:off x="230938" y="1588228"/>
          <a:ext cx="9513330" cy="3667460"/>
        </p:xfrm>
        <a:graphic>
          <a:graphicData uri="http://schemas.openxmlformats.org/drawingml/2006/table">
            <a:tbl>
              <a:tblPr firstRow="1" lastRow="1" bandRow="1">
                <a:tableStyleId>{FABFCF23-3B69-468F-B69F-88F6DE6A72F2}</a:tableStyleId>
              </a:tblPr>
              <a:tblGrid>
                <a:gridCol w="835862">
                  <a:extLst>
                    <a:ext uri="{9D8B030D-6E8A-4147-A177-3AD203B41FA5}">
                      <a16:colId xmlns:a16="http://schemas.microsoft.com/office/drawing/2014/main" val="3741891141"/>
                    </a:ext>
                  </a:extLst>
                </a:gridCol>
                <a:gridCol w="3191781">
                  <a:extLst>
                    <a:ext uri="{9D8B030D-6E8A-4147-A177-3AD203B41FA5}">
                      <a16:colId xmlns:a16="http://schemas.microsoft.com/office/drawing/2014/main" val="1231064675"/>
                    </a:ext>
                  </a:extLst>
                </a:gridCol>
                <a:gridCol w="1680355">
                  <a:extLst>
                    <a:ext uri="{9D8B030D-6E8A-4147-A177-3AD203B41FA5}">
                      <a16:colId xmlns:a16="http://schemas.microsoft.com/office/drawing/2014/main" val="4252784841"/>
                    </a:ext>
                  </a:extLst>
                </a:gridCol>
                <a:gridCol w="1902666">
                  <a:extLst>
                    <a:ext uri="{9D8B030D-6E8A-4147-A177-3AD203B41FA5}">
                      <a16:colId xmlns:a16="http://schemas.microsoft.com/office/drawing/2014/main" val="2858894364"/>
                    </a:ext>
                  </a:extLst>
                </a:gridCol>
                <a:gridCol w="1902666">
                  <a:extLst>
                    <a:ext uri="{9D8B030D-6E8A-4147-A177-3AD203B41FA5}">
                      <a16:colId xmlns:a16="http://schemas.microsoft.com/office/drawing/2014/main" val="2584377295"/>
                    </a:ext>
                  </a:extLst>
                </a:gridCol>
              </a:tblGrid>
              <a:tr h="3548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どうしてもらった・何に使った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入ったお金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出たお金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残ったお金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414114"/>
                  </a:ext>
                </a:extLst>
              </a:tr>
              <a:tr h="386508"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おこづかい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550444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おかしを買う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968937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えんぴつと消しゴムを買う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752829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６日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お手伝いをする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850305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ジュースを買う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800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081563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11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おかしを買う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600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114411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ゲームセンターで遊ぶ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0509"/>
                  </a:ext>
                </a:extLst>
              </a:tr>
              <a:tr h="358568">
                <a:tc>
                  <a:txBody>
                    <a:bodyPr/>
                    <a:lstStyle/>
                    <a:p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おかしを買う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  <a:endParaRPr kumimoji="1" lang="en-US" altLang="ja-JP" b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5967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合計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1500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1400</a:t>
                      </a:r>
                      <a:r>
                        <a:rPr kumimoji="1" lang="ja-JP" altLang="en-US" b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100</a:t>
                      </a:r>
                      <a:r>
                        <a:rPr kumimoji="1" lang="ja-JP" altLang="en-US" b="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938883"/>
                  </a:ext>
                </a:extLst>
              </a:tr>
            </a:tbl>
          </a:graphicData>
        </a:graphic>
      </p:graphicFrame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1885754C-463F-5365-C160-49432B2B2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おこづかい帳をつけてみよう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38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76524BC-47E5-EF12-E539-09B462E4BA51}"/>
              </a:ext>
            </a:extLst>
          </p:cNvPr>
          <p:cNvSpPr/>
          <p:nvPr/>
        </p:nvSpPr>
        <p:spPr>
          <a:xfrm>
            <a:off x="0" y="2430435"/>
            <a:ext cx="5624052" cy="1991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kern="0" noProof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おこづかいゲーム</a:t>
            </a:r>
            <a:endParaRPr kumimoji="1" lang="en-US" altLang="ja-JP" sz="36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01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D70BF-5E20-29AE-FFB5-E9EAA6F7C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CEFA9675-A253-29F6-4BED-FABA4AF85F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おこづかいゲーム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3FEA6C-4D35-0760-72B2-150008F1C30B}"/>
              </a:ext>
            </a:extLst>
          </p:cNvPr>
          <p:cNvSpPr/>
          <p:nvPr/>
        </p:nvSpPr>
        <p:spPr>
          <a:xfrm>
            <a:off x="157065" y="776104"/>
            <a:ext cx="9591869" cy="13315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marL="457200" indent="-457200" defTabSz="742950" fontAlgn="auto"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○"/>
            </a:pPr>
            <a:r>
              <a:rPr kumimoji="1" lang="en-US" altLang="ja-JP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種類（ニーズ・ウォンツ・ラッキー・どっきり）のゲームカードを引くことで発生する様々なイベントを、おこづかい帳に</a:t>
            </a:r>
            <a:b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sz="27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記録していくゲームです。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127EB2CF-450F-8152-94C8-D701F18F3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340006"/>
              </p:ext>
            </p:extLst>
          </p:nvPr>
        </p:nvGraphicFramePr>
        <p:xfrm>
          <a:off x="157065" y="2158460"/>
          <a:ext cx="9619730" cy="43811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9776">
                  <a:extLst>
                    <a:ext uri="{9D8B030D-6E8A-4147-A177-3AD203B41FA5}">
                      <a16:colId xmlns:a16="http://schemas.microsoft.com/office/drawing/2014/main" val="1553091037"/>
                    </a:ext>
                  </a:extLst>
                </a:gridCol>
                <a:gridCol w="7689954">
                  <a:extLst>
                    <a:ext uri="{9D8B030D-6E8A-4147-A177-3AD203B41FA5}">
                      <a16:colId xmlns:a16="http://schemas.microsoft.com/office/drawing/2014/main" val="667552672"/>
                    </a:ext>
                  </a:extLst>
                </a:gridCol>
              </a:tblGrid>
              <a:tr h="1007179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rgbClr val="0070C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必要なもの。お金があれば必ず買う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marR="0" lvl="0" indent="-34290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おこづかい帳の「どうしてもらった・何に使った」の欄（らん）にカードの</a:t>
                      </a:r>
                      <a:b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内容（ないよう）を書き、「出たお金」に金額（きんがく）を記入</a:t>
                      </a:r>
                      <a:endParaRPr kumimoji="1" lang="ja-JP" altLang="en-US" sz="18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6303976"/>
                  </a:ext>
                </a:extLst>
              </a:tr>
              <a:tr h="1449406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rgbClr val="FF00FF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○</a:t>
                      </a:r>
                      <a:endParaRPr kumimoji="1" lang="ja-JP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ほしいもの。買うかどうかを、ペアや班（はん）ではなく自分で決める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marR="0" lvl="0" indent="-34290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おこづかい帳の「どうしてもらった・何に使った」の欄（らん）にカードの</a:t>
                      </a:r>
                      <a:b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内容（ないよう）を書き、買う場合は「出たお金」に金額（きんがく）を記入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marR="0" lvl="0" indent="-342900" algn="l" defTabSz="9143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買わない場合は、「出たお金」に「</a:t>
                      </a:r>
                      <a: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0</a:t>
                      </a: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円」と記入</a:t>
                      </a:r>
                      <a:endParaRPr kumimoji="1" lang="ja-JP" altLang="en-US" sz="18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304978"/>
                  </a:ext>
                </a:extLst>
              </a:tr>
              <a:tr h="1007179">
                <a:tc>
                  <a:txBody>
                    <a:bodyPr/>
                    <a:lstStyle/>
                    <a:p>
                      <a:r>
                        <a:rPr kumimoji="1" lang="ja-JP" altLang="en-US" sz="2400" b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☆</a:t>
                      </a:r>
                      <a:endParaRPr kumimoji="1" lang="ja-JP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お金がもらえるイベント</a:t>
                      </a:r>
                      <a:endParaRPr kumimoji="1" lang="en-US" altLang="ja-JP" sz="1800" b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おこづかい帳の「どうしてもらった・何に使った」の欄（らん）にカードの</a:t>
                      </a:r>
                      <a:br>
                        <a:rPr kumimoji="1" lang="en-US" altLang="ja-JP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ja-JP" altLang="en-US" sz="1800" b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内容（ないよう）を書き、もらったお金を「入ったお金」に記入</a:t>
                      </a:r>
                      <a:endParaRPr kumimoji="1" lang="ja-JP" altLang="en-US" sz="1800" b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754521"/>
                  </a:ext>
                </a:extLst>
              </a:tr>
              <a:tr h="917343">
                <a:tc>
                  <a:txBody>
                    <a:bodyPr/>
                    <a:lstStyle/>
                    <a:p>
                      <a:r>
                        <a:rPr kumimoji="1" lang="en-US" altLang="ja-JP" sz="2400" b="1">
                          <a:solidFill>
                            <a:srgbClr val="00B050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×</a:t>
                      </a:r>
                      <a:endParaRPr kumimoji="1" lang="ja-JP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お金が減（へ）ってしまうイベント</a:t>
                      </a:r>
                      <a:endParaRPr kumimoji="1" lang="en-US" altLang="ja-JP" sz="18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Meiryo UI" panose="020B0604030504040204" pitchFamily="50" charset="-128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Meiryo UI" panose="020B0604030504040204" pitchFamily="50" charset="-128"/>
                        </a:rPr>
                        <a:t>おこづかい帳の 「どうしてもらった・何に使った」の欄（らん）にカードの内容（ないよう）を書き、減（へ）ったお金を「出たお金」に記入</a:t>
                      </a:r>
                      <a:endParaRPr kumimoji="1" lang="ja-JP" altLang="en-US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122149"/>
                  </a:ext>
                </a:extLst>
              </a:tr>
            </a:tbl>
          </a:graphicData>
        </a:graphic>
      </p:graphicFrame>
      <p:pic>
        <p:nvPicPr>
          <p:cNvPr id="2" name="図 1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A1C398D0-DC1F-9D7E-A829-50CB8A75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38" y="2492656"/>
            <a:ext cx="965659" cy="348710"/>
          </a:xfrm>
          <a:prstGeom prst="rect">
            <a:avLst/>
          </a:prstGeom>
        </p:spPr>
      </p:pic>
      <p:pic>
        <p:nvPicPr>
          <p:cNvPr id="3" name="図 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651FD1C8-BBC4-A2D5-6637-0F4FA76D2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56" y="3638201"/>
            <a:ext cx="1183222" cy="478923"/>
          </a:xfrm>
          <a:prstGeom prst="rect">
            <a:avLst/>
          </a:prstGeom>
        </p:spPr>
      </p:pic>
      <p:pic>
        <p:nvPicPr>
          <p:cNvPr id="4" name="図 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302C3DE-E931-0765-8D8B-6BD15BFF7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43" y="4913959"/>
            <a:ext cx="1155049" cy="450751"/>
          </a:xfrm>
          <a:prstGeom prst="rect">
            <a:avLst/>
          </a:prstGeom>
        </p:spPr>
      </p:pic>
      <p:pic>
        <p:nvPicPr>
          <p:cNvPr id="5" name="図 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0DCE1FA-F43F-ED69-3FC1-1D5E91C15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5829049"/>
            <a:ext cx="1070534" cy="5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9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C54CD-BA8F-9B5E-3083-57146D32F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47AEFF1B-133B-7D6E-65B2-5F1674EF858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ゲームのあそびかた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4F761A-135F-2D9F-1F1E-501C011407A7}"/>
              </a:ext>
            </a:extLst>
          </p:cNvPr>
          <p:cNvSpPr txBox="1"/>
          <p:nvPr/>
        </p:nvSpPr>
        <p:spPr>
          <a:xfrm>
            <a:off x="570344" y="837422"/>
            <a:ext cx="8765309" cy="1921552"/>
          </a:xfrm>
          <a:prstGeom prst="rect">
            <a:avLst/>
          </a:prstGeom>
          <a:solidFill>
            <a:srgbClr val="CCFF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>
                <a:latin typeface="BIZ UDPゴシック" panose="020B0400000000000000" pitchFamily="50" charset="-128"/>
                <a:ea typeface="BIZ UDPゴシック"/>
              </a:rPr>
              <a:t>先生の指示で、ペアや班を作りましょう。</a:t>
            </a:r>
            <a:endParaRPr kumimoji="1" lang="en-US" altLang="ja-JP" sz="28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おこづかいを２</a:t>
            </a:r>
            <a:r>
              <a:rPr kumimoji="1" lang="en-US" altLang="ja-JP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000</a:t>
            </a:r>
            <a:r>
              <a:rPr kumimoji="1" lang="ja-JP" altLang="en-US" sz="28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円持っている状態で、ゲームをスタートします。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74EDD5-2BC0-8DA0-09D1-91A065BC3633}"/>
              </a:ext>
            </a:extLst>
          </p:cNvPr>
          <p:cNvGrpSpPr/>
          <p:nvPr/>
        </p:nvGrpSpPr>
        <p:grpSpPr>
          <a:xfrm>
            <a:off x="6381749" y="4436095"/>
            <a:ext cx="3204775" cy="2200229"/>
            <a:chOff x="2827338" y="2660073"/>
            <a:chExt cx="5459930" cy="3810000"/>
          </a:xfrm>
        </p:grpSpPr>
        <p:pic>
          <p:nvPicPr>
            <p:cNvPr id="4098" name="Picture 2" descr="やる気のある小学生のイラスト（男子）">
              <a:extLst>
                <a:ext uri="{FF2B5EF4-FFF2-40B4-BE49-F238E27FC236}">
                  <a16:creationId xmlns:a16="http://schemas.microsoft.com/office/drawing/2014/main" id="{DA9B6C2A-F64E-D148-94A7-0BA9AECEA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338" y="2660073"/>
              <a:ext cx="282892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やる気のある小学生のイラスト（女子）">
              <a:extLst>
                <a:ext uri="{FF2B5EF4-FFF2-40B4-BE49-F238E27FC236}">
                  <a16:creationId xmlns:a16="http://schemas.microsoft.com/office/drawing/2014/main" id="{BD6EF10D-3078-E503-FBE7-6436C4AF3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343" y="2660073"/>
              <a:ext cx="282892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65CF927-97B3-BD27-A654-2FDA38510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09487"/>
              </p:ext>
            </p:extLst>
          </p:nvPr>
        </p:nvGraphicFramePr>
        <p:xfrm>
          <a:off x="406052" y="2921562"/>
          <a:ext cx="9093895" cy="1376859"/>
        </p:xfrm>
        <a:graphic>
          <a:graphicData uri="http://schemas.openxmlformats.org/drawingml/2006/table">
            <a:tbl>
              <a:tblPr firstRow="1" firstCol="1" bandRow="1"/>
              <a:tblGrid>
                <a:gridCol w="831548">
                  <a:extLst>
                    <a:ext uri="{9D8B030D-6E8A-4147-A177-3AD203B41FA5}">
                      <a16:colId xmlns:a16="http://schemas.microsoft.com/office/drawing/2014/main" val="2980676711"/>
                    </a:ext>
                  </a:extLst>
                </a:gridCol>
                <a:gridCol w="829905">
                  <a:extLst>
                    <a:ext uri="{9D8B030D-6E8A-4147-A177-3AD203B41FA5}">
                      <a16:colId xmlns:a16="http://schemas.microsoft.com/office/drawing/2014/main" val="795715140"/>
                    </a:ext>
                  </a:extLst>
                </a:gridCol>
                <a:gridCol w="1966309">
                  <a:extLst>
                    <a:ext uri="{9D8B030D-6E8A-4147-A177-3AD203B41FA5}">
                      <a16:colId xmlns:a16="http://schemas.microsoft.com/office/drawing/2014/main" val="2013359272"/>
                    </a:ext>
                  </a:extLst>
                </a:gridCol>
                <a:gridCol w="1456940">
                  <a:extLst>
                    <a:ext uri="{9D8B030D-6E8A-4147-A177-3AD203B41FA5}">
                      <a16:colId xmlns:a16="http://schemas.microsoft.com/office/drawing/2014/main" val="4186103431"/>
                    </a:ext>
                  </a:extLst>
                </a:gridCol>
                <a:gridCol w="1457983">
                  <a:extLst>
                    <a:ext uri="{9D8B030D-6E8A-4147-A177-3AD203B41FA5}">
                      <a16:colId xmlns:a16="http://schemas.microsoft.com/office/drawing/2014/main" val="161560887"/>
                    </a:ext>
                  </a:extLst>
                </a:gridCol>
                <a:gridCol w="1457983">
                  <a:extLst>
                    <a:ext uri="{9D8B030D-6E8A-4147-A177-3AD203B41FA5}">
                      <a16:colId xmlns:a16="http://schemas.microsoft.com/office/drawing/2014/main" val="3441914889"/>
                    </a:ext>
                  </a:extLst>
                </a:gridCol>
                <a:gridCol w="1093227">
                  <a:extLst>
                    <a:ext uri="{9D8B030D-6E8A-4147-A177-3AD203B41FA5}">
                      <a16:colId xmlns:a16="http://schemas.microsoft.com/office/drawing/2014/main" val="181879222"/>
                    </a:ext>
                  </a:extLst>
                </a:gridCol>
              </a:tblGrid>
              <a:tr h="9550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日付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種類</a:t>
                      </a:r>
                      <a:endParaRPr lang="ja-JP" alt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どうしてもらった・</a:t>
                      </a:r>
                      <a:endParaRPr lang="ja-JP" alt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alt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何に使った</a:t>
                      </a:r>
                      <a:endParaRPr lang="ja-JP" alt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入った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お金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出た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お金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残った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ja-JP" sz="1800" kern="10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お金</a:t>
                      </a:r>
                      <a:endParaRPr lang="ja-JP" sz="1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1800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メモ</a:t>
                      </a:r>
                      <a:endParaRPr lang="ja-JP" sz="1800" kern="10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77688"/>
                  </a:ext>
                </a:extLst>
              </a:tr>
              <a:tr h="42180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ja-JP" altLang="en-US" sz="2000" b="1" kern="10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おこづかい</a:t>
                      </a:r>
                      <a:r>
                        <a:rPr lang="en-US" sz="2000" b="1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2000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1" kern="100" dirty="0">
                          <a:effectLst/>
                          <a:latin typeface="BIZ UDPゴシック" panose="020B0400000000000000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891910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C996464-EC02-E48B-32B6-132684AB9BED}"/>
              </a:ext>
            </a:extLst>
          </p:cNvPr>
          <p:cNvSpPr/>
          <p:nvPr/>
        </p:nvSpPr>
        <p:spPr>
          <a:xfrm>
            <a:off x="6948785" y="3855510"/>
            <a:ext cx="1461790" cy="442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63EB19-0222-B1A3-7E73-7874465E29C3}"/>
              </a:ext>
            </a:extLst>
          </p:cNvPr>
          <p:cNvSpPr txBox="1"/>
          <p:nvPr/>
        </p:nvSpPr>
        <p:spPr>
          <a:xfrm>
            <a:off x="1698450" y="769898"/>
            <a:ext cx="80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8A4A3F-09FC-A8D6-A92A-1F7C4A12212F}"/>
              </a:ext>
            </a:extLst>
          </p:cNvPr>
          <p:cNvSpPr txBox="1"/>
          <p:nvPr/>
        </p:nvSpPr>
        <p:spPr>
          <a:xfrm>
            <a:off x="3806651" y="769898"/>
            <a:ext cx="80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4EFC97-5472-0DD0-D2E1-C957EE84344E}"/>
              </a:ext>
            </a:extLst>
          </p:cNvPr>
          <p:cNvSpPr txBox="1"/>
          <p:nvPr/>
        </p:nvSpPr>
        <p:spPr>
          <a:xfrm>
            <a:off x="6212414" y="1380448"/>
            <a:ext cx="122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じょうたい</a:t>
            </a:r>
          </a:p>
        </p:txBody>
      </p:sp>
    </p:spTree>
    <p:extLst>
      <p:ext uri="{BB962C8B-B14F-4D97-AF65-F5344CB8AC3E}">
        <p14:creationId xmlns:p14="http://schemas.microsoft.com/office/powerpoint/2010/main" val="110428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F4978-26FA-608A-8834-65D2CD27C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21814F-B4B1-6B38-1EED-C815568950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4" t="1476" b="1"/>
          <a:stretch>
            <a:fillRect/>
          </a:stretch>
        </p:blipFill>
        <p:spPr>
          <a:xfrm>
            <a:off x="1735666" y="3750783"/>
            <a:ext cx="2298602" cy="3068681"/>
          </a:xfrm>
          <a:prstGeom prst="rect">
            <a:avLst/>
          </a:prstGeom>
        </p:spPr>
      </p:pic>
      <p:pic>
        <p:nvPicPr>
          <p:cNvPr id="1026" name="Picture 2" descr="教壇で発表する生徒のイラスト（女の子）">
            <a:extLst>
              <a:ext uri="{FF2B5EF4-FFF2-40B4-BE49-F238E27FC236}">
                <a16:creationId xmlns:a16="http://schemas.microsoft.com/office/drawing/2014/main" id="{BDEF2139-A99B-E1B1-E60C-5E2A2E2A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938" y="4159888"/>
            <a:ext cx="2313825" cy="23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5">
            <a:extLst>
              <a:ext uri="{FF2B5EF4-FFF2-40B4-BE49-F238E27FC236}">
                <a16:creationId xmlns:a16="http://schemas.microsoft.com/office/drawing/2014/main" id="{9EF02F2A-F1A1-C6E3-D3CD-3D878E074EC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54200" y="126425"/>
            <a:ext cx="6645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8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ゲームのあそびかた</a:t>
            </a:r>
            <a:endParaRPr lang="en-US" altLang="ja-JP" sz="280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7C20A9-DEF4-C8B0-52EC-E3FF24C121FD}"/>
              </a:ext>
            </a:extLst>
          </p:cNvPr>
          <p:cNvSpPr txBox="1"/>
          <p:nvPr/>
        </p:nvSpPr>
        <p:spPr>
          <a:xfrm>
            <a:off x="214316" y="770957"/>
            <a:ext cx="9510709" cy="246798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514350" indent="-51435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ea"/>
              <a:buAutoNum type="circleNumDbPlain" startAt="2"/>
            </a:pP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ペアまたは班の代表</a:t>
            </a:r>
            <a:r>
              <a:rPr kumimoji="1" lang="en-US" altLang="ja-JP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1</a:t>
            </a: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人がゲームカードを１枚引き、</a:t>
            </a:r>
            <a:br>
              <a:rPr kumimoji="1" lang="en-US" altLang="ja-JP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</a:b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大きな声で図のようにカードの「種類（ニーズなど）」「内容」「金額」と「おこづかい帳の書き方」を読み上げます。</a:t>
            </a:r>
            <a:endParaRPr kumimoji="1" lang="en-US" altLang="ja-JP" sz="260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marL="457200" indent="-457200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BIZ UDPゴシック" panose="020B0400000000000000" pitchFamily="50" charset="-128"/>
              <a:buChar char="※"/>
            </a:pPr>
            <a:r>
              <a:rPr kumimoji="1" lang="ja-JP" altLang="en-US" sz="260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読み上げたカードは、元にはもどしません。</a:t>
            </a:r>
            <a:endParaRPr kumimoji="1" lang="en-US" altLang="ja-JP" sz="260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D6BEDE-2F72-25FD-1AE8-49F9AB066E7A}"/>
              </a:ext>
            </a:extLst>
          </p:cNvPr>
          <p:cNvSpPr txBox="1"/>
          <p:nvPr/>
        </p:nvSpPr>
        <p:spPr>
          <a:xfrm>
            <a:off x="4163123" y="3253233"/>
            <a:ext cx="3530600" cy="3385876"/>
          </a:xfrm>
          <a:prstGeom prst="wedgeRoundRectCallout">
            <a:avLst>
              <a:gd name="adj1" fmla="val 61423"/>
              <a:gd name="adj2" fmla="val -8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algn="ctr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ニーズが出ました。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algn="ctr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授業で使うえんぴつを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algn="ctr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en-US" altLang="ja-JP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100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円で買います。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algn="ctr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おこづかい帳の書き方は、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algn="ctr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「</a:t>
            </a:r>
            <a:r>
              <a:rPr kumimoji="1" lang="ja-JP" altLang="en-US" sz="2000" dirty="0">
                <a:solidFill>
                  <a:srgbClr val="D10100"/>
                </a:solidFill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◎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　えんぴつ　</a:t>
            </a:r>
            <a:endParaRPr kumimoji="1" lang="en-US" altLang="ja-JP" sz="2000" dirty="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  <a:p>
            <a:pPr algn="ctr" defTabSz="742950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出たお金に</a:t>
            </a:r>
            <a:r>
              <a:rPr kumimoji="1" lang="en-US" altLang="ja-JP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100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/>
                <a:cs typeface="Meiryo UI" panose="020B0604030504040204" pitchFamily="50" charset="-128"/>
              </a:rPr>
              <a:t>円です」！</a:t>
            </a:r>
            <a:endParaRPr kumimoji="1" lang="en-US" altLang="ja-JP" sz="2800" dirty="0">
              <a:latin typeface="BIZ UDPゴシック" panose="020B0400000000000000" pitchFamily="50" charset="-128"/>
              <a:ea typeface="BIZ UDPゴシック"/>
              <a:cs typeface="Meiryo UI" panose="020B0604030504040204" pitchFamily="50" charset="-128"/>
            </a:endParaRPr>
          </a:p>
        </p:txBody>
      </p:sp>
      <p:pic>
        <p:nvPicPr>
          <p:cNvPr id="2050" name="Picture 2" descr="くじ引きをしている人のイラスト">
            <a:extLst>
              <a:ext uri="{FF2B5EF4-FFF2-40B4-BE49-F238E27FC236}">
                <a16:creationId xmlns:a16="http://schemas.microsoft.com/office/drawing/2014/main" id="{5D9B9B8B-AB8B-092D-4D38-A297D7F0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90" y="3355010"/>
            <a:ext cx="1961790" cy="196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矢印: U ターン 6">
            <a:extLst>
              <a:ext uri="{FF2B5EF4-FFF2-40B4-BE49-F238E27FC236}">
                <a16:creationId xmlns:a16="http://schemas.microsoft.com/office/drawing/2014/main" id="{75348979-B4D8-5C3A-ABDA-73A1666A61D4}"/>
              </a:ext>
            </a:extLst>
          </p:cNvPr>
          <p:cNvSpPr/>
          <p:nvPr/>
        </p:nvSpPr>
        <p:spPr>
          <a:xfrm>
            <a:off x="1151466" y="3284055"/>
            <a:ext cx="1168401" cy="747429"/>
          </a:xfrm>
          <a:prstGeom prst="uturnArrow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sz="2800" ker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609EC8-E7FE-CDCA-6FA4-6EC4F83DB35B}"/>
              </a:ext>
            </a:extLst>
          </p:cNvPr>
          <p:cNvSpPr txBox="1"/>
          <p:nvPr/>
        </p:nvSpPr>
        <p:spPr>
          <a:xfrm>
            <a:off x="6778452" y="715524"/>
            <a:ext cx="80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まい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918582-E6D8-EBD8-5081-0B584AF6BD87}"/>
              </a:ext>
            </a:extLst>
          </p:cNvPr>
          <p:cNvSpPr txBox="1"/>
          <p:nvPr/>
        </p:nvSpPr>
        <p:spPr>
          <a:xfrm>
            <a:off x="2189517" y="715524"/>
            <a:ext cx="804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はん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0E53B0-1148-616C-1DA5-01DFEE299E8E}"/>
              </a:ext>
            </a:extLst>
          </p:cNvPr>
          <p:cNvSpPr txBox="1"/>
          <p:nvPr/>
        </p:nvSpPr>
        <p:spPr>
          <a:xfrm>
            <a:off x="745065" y="1874963"/>
            <a:ext cx="1108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きんがく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C6956A8-B328-1E6E-AAE2-AD797C4A982E}"/>
              </a:ext>
            </a:extLst>
          </p:cNvPr>
          <p:cNvSpPr txBox="1"/>
          <p:nvPr/>
        </p:nvSpPr>
        <p:spPr>
          <a:xfrm>
            <a:off x="8238066" y="1274809"/>
            <a:ext cx="1071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ないよう</a:t>
            </a: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457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LOGOHEIGHT" val="47.25"/>
  <p:tag name="COVERLOGOLEFT" val="27"/>
  <p:tag name="COVERLOGOTOP" val="304"/>
  <p:tag name="COVERLOGOWIDTH" val="142.875"/>
  <p:tag name="FDSMENUDOCLEVELBTNSTATES" val="&lt;btnStates&gt;&lt;btn tag=&quot;1001&quot; state=&quot;UP&quot;/&gt;&lt;/btnStates&gt;&#10;"/>
  <p:tag name="LOGOFILL_COLOR_SCHEME_INDEX" val="0&#10;"/>
  <p:tag name="LOGOFILL_COLOR_TYPE" val="1&#10;"/>
  <p:tag name="LOGOFILLCOLOR" val="16777215"/>
  <p:tag name="LOGOFILLVISIBLE" val="0&#10;"/>
  <p:tag name="LOGOHEIGHT" val="24"/>
  <p:tag name="LOGOLEFT" val="564.75&#10;"/>
  <p:tag name="LOGOLINE_COLOR_SCHEME_INDEX" val="0&#10;"/>
  <p:tag name="LOGOLINE_COLOR_TYPE" val="1&#10;"/>
  <p:tag name="LOGOLINECOLOR" val="0&#10;"/>
  <p:tag name="LOGOLINEVISIBLE" val="0&#10;"/>
  <p:tag name="LOGOTOP" val="68.25"/>
  <p:tag name="LOGOWIDTH" val="102"/>
</p:tagLst>
</file>

<file path=ppt/theme/theme1.xml><?xml version="1.0" encoding="utf-8"?>
<a:theme xmlns:a="http://schemas.openxmlformats.org/drawingml/2006/main" name="4_JSDAデザインＢ2012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wrap="none" rtlCol="0" anchor="ctr">
        <a:noAutofit/>
      </a:bodyPr>
      <a:lstStyle>
        <a:defPPr algn="ctr" fontAlgn="auto">
          <a:spcBef>
            <a:spcPts val="0"/>
          </a:spcBef>
          <a:spcAft>
            <a:spcPts val="0"/>
          </a:spcAft>
          <a:defRPr kumimoji="1" sz="2800" kern="0" dirty="0">
            <a:solidFill>
              <a:srgbClr val="000000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5" ma:contentTypeDescription="新しいドキュメントを作成します。" ma:contentTypeScope="" ma:versionID="88a3eea04afdab2359939eb26d355724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84153d874b3a77162aa178340cedf7b7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AE24E75A-DCC7-48B9-950C-2ABD6E9ECB51}"/>
</file>

<file path=customXml/itemProps2.xml><?xml version="1.0" encoding="utf-8"?>
<ds:datastoreItem xmlns:ds="http://schemas.openxmlformats.org/officeDocument/2006/customXml" ds:itemID="{1A9AA1C2-4A9C-48D0-B8EB-8DBA2E435D41}"/>
</file>

<file path=customXml/itemProps3.xml><?xml version="1.0" encoding="utf-8"?>
<ds:datastoreItem xmlns:ds="http://schemas.openxmlformats.org/officeDocument/2006/customXml" ds:itemID="{418931EA-4CC5-41D0-AC0F-4586732FF62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2712</Words>
  <Application>Microsoft Office PowerPoint</Application>
  <PresentationFormat>A4 210 x 297 mm</PresentationFormat>
  <Paragraphs>496</Paragraphs>
  <Slides>30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8" baseType="lpstr">
      <vt:lpstr>BIZ UDPゴシック</vt:lpstr>
      <vt:lpstr>Meiryo UI</vt:lpstr>
      <vt:lpstr>Meiryo</vt:lpstr>
      <vt:lpstr>游明朝</vt:lpstr>
      <vt:lpstr>Arial</vt:lpstr>
      <vt:lpstr>Tw Cen MT</vt:lpstr>
      <vt:lpstr>Wingdings</vt:lpstr>
      <vt:lpstr>4_JSDAデザインＢ2012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2026-04-22T03:37:53Z</dcterms:created>
  <dcterms:modified xsi:type="dcterms:W3CDTF">2026-04-22T03:38:02Z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2026-04-22T03:38:02Z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0e2ef841-9ec1-4857-a923-d51674b7d8dd</vt:lpwstr>
  </property>
  <property fmtid="{D5CDD505-2E9C-101B-9397-08002B2CF9AE}" pid="7" name="MSIP_Label_defa4170-0d19-0005-0004-bc88714345d2_ActionId">
    <vt:lpwstr>a062b77e-655e-407c-a8cd-2750515c0f77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  <property fmtid="{D5CDD505-2E9C-101B-9397-08002B2CF9AE}" pid="10" name="MediaServiceImageTags">
    <vt:lpwstr/>
  </property>
  <property fmtid="{D5CDD505-2E9C-101B-9397-08002B2CF9AE}" pid="11" name="ContentTypeId">
    <vt:lpwstr>0x010100FA3F96E03010CB43A87E62425EE861C2</vt:lpwstr>
  </property>
</Properties>
</file>