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144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382" y="-25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E8DA7-8C8F-4ED7-B078-F00D23A8832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7C8B0-DD68-4BFB-943E-572ACB153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394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DE7D6-FFE2-4B5F-9F9D-4EA730180BDC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841375"/>
            <a:ext cx="170497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AC6A9-33B6-4985-BBF5-C843B157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934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23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23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16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44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63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3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75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3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98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77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F919-03D7-44BF-A6C7-DE32BCB36F44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63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52000" y="944419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１．「お金を貯める目的（理由）」を考えて、書いてみましょう。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392386" y="1635694"/>
            <a:ext cx="5976664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92386" y="2010136"/>
            <a:ext cx="5976664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92386" y="2384578"/>
            <a:ext cx="597600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392386" y="2759020"/>
            <a:ext cx="496800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392386" y="3133462"/>
            <a:ext cx="500400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104500"/>
              </p:ext>
            </p:extLst>
          </p:nvPr>
        </p:nvGraphicFramePr>
        <p:xfrm>
          <a:off x="255993" y="4424229"/>
          <a:ext cx="6468442" cy="3953507"/>
        </p:xfrm>
        <a:graphic>
          <a:graphicData uri="http://schemas.openxmlformats.org/drawingml/2006/table">
            <a:tbl>
              <a:tblPr firstRow="1" bandRow="1"/>
              <a:tblGrid>
                <a:gridCol w="733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1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3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00"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kumimoji="1" lang="ja-JP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36000" marB="360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メリット</a:t>
                      </a:r>
                    </a:p>
                  </a:txBody>
                  <a:tcPr marT="36000" marB="360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デメリット</a:t>
                      </a:r>
                    </a:p>
                  </a:txBody>
                  <a:tcPr marT="36000" marB="360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8000"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家庭で</a:t>
                      </a:r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貯める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en-US" altLang="ja-JP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ja-JP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507"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銀行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などに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預ける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en-US" altLang="ja-JP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4CE5E5B-B25B-4335-BB1E-67A4FAD25D71}"/>
              </a:ext>
            </a:extLst>
          </p:cNvPr>
          <p:cNvSpPr txBox="1"/>
          <p:nvPr/>
        </p:nvSpPr>
        <p:spPr>
          <a:xfrm>
            <a:off x="144000" y="144000"/>
            <a:ext cx="6782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お金を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貯める ①どうしてお金を貯めるの？</a:t>
            </a:r>
            <a:endParaRPr kumimoji="1" lang="ja-JP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1B0213B-85CB-496A-87EF-23936DB8ABE3}"/>
              </a:ext>
            </a:extLst>
          </p:cNvPr>
          <p:cNvSpPr/>
          <p:nvPr/>
        </p:nvSpPr>
        <p:spPr>
          <a:xfrm>
            <a:off x="192245" y="1295286"/>
            <a:ext cx="6314784" cy="249968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87BE213-8F65-48B0-8043-8849F524B6DE}"/>
              </a:ext>
            </a:extLst>
          </p:cNvPr>
          <p:cNvSpPr txBox="1"/>
          <p:nvPr/>
        </p:nvSpPr>
        <p:spPr>
          <a:xfrm>
            <a:off x="252000" y="4067944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　　　　　　　の中に言葉を入れて、お金を貯める</a:t>
            </a:r>
            <a:r>
              <a:rPr lang="en-US" altLang="ja-JP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400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つの</a:t>
            </a: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方法の特徴を理解しましょう。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EC4F55D2-1BA2-4B39-ABFD-10CE9ABBF668}"/>
              </a:ext>
            </a:extLst>
          </p:cNvPr>
          <p:cNvCxnSpPr>
            <a:cxnSpLocks/>
          </p:cNvCxnSpPr>
          <p:nvPr/>
        </p:nvCxnSpPr>
        <p:spPr>
          <a:xfrm>
            <a:off x="44624" y="677428"/>
            <a:ext cx="6734936" cy="0"/>
          </a:xfrm>
          <a:prstGeom prst="line">
            <a:avLst/>
          </a:prstGeom>
          <a:ln w="317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D5432C2-BBB4-42CA-BFC2-3E5F1BC1C768}"/>
              </a:ext>
            </a:extLst>
          </p:cNvPr>
          <p:cNvSpPr txBox="1"/>
          <p:nvPr/>
        </p:nvSpPr>
        <p:spPr>
          <a:xfrm>
            <a:off x="3429000" y="362966"/>
            <a:ext cx="3350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年　　　 組　　　番 名前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DEFFD4-8F0C-4560-94B9-C041D27A6E4F}"/>
              </a:ext>
            </a:extLst>
          </p:cNvPr>
          <p:cNvSpPr txBox="1"/>
          <p:nvPr/>
        </p:nvSpPr>
        <p:spPr>
          <a:xfrm>
            <a:off x="3179770" y="8384016"/>
            <a:ext cx="37074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※Automated Teller Machine</a:t>
            </a: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（現金自動預払機）</a:t>
            </a:r>
            <a:endParaRPr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0E2305-2542-43A6-A172-F684CA3AB5A9}"/>
              </a:ext>
            </a:extLst>
          </p:cNvPr>
          <p:cNvSpPr/>
          <p:nvPr/>
        </p:nvSpPr>
        <p:spPr>
          <a:xfrm>
            <a:off x="711986" y="4129680"/>
            <a:ext cx="792088" cy="1800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4313E0B-EF3C-451A-BC24-A624C41C0465}"/>
              </a:ext>
            </a:extLst>
          </p:cNvPr>
          <p:cNvGrpSpPr/>
          <p:nvPr/>
        </p:nvGrpSpPr>
        <p:grpSpPr>
          <a:xfrm>
            <a:off x="980728" y="5286576"/>
            <a:ext cx="2399990" cy="569004"/>
            <a:chOff x="980728" y="5275690"/>
            <a:chExt cx="2399990" cy="569004"/>
          </a:xfrm>
        </p:grpSpPr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C3AADF1F-5700-409A-96AC-96E57672AE8C}"/>
                </a:ext>
              </a:extLst>
            </p:cNvPr>
            <p:cNvSpPr/>
            <p:nvPr/>
          </p:nvSpPr>
          <p:spPr>
            <a:xfrm>
              <a:off x="1268760" y="5564805"/>
              <a:ext cx="900000" cy="252000"/>
            </a:xfrm>
            <a:prstGeom prst="rect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17E85EA8-A8C7-40FA-8849-630ABDA6AE41}"/>
                </a:ext>
              </a:extLst>
            </p:cNvPr>
            <p:cNvSpPr txBox="1"/>
            <p:nvPr/>
          </p:nvSpPr>
          <p:spPr>
            <a:xfrm>
              <a:off x="2120437" y="5536917"/>
              <a:ext cx="12602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がすぐに使える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A1BB712F-2C38-447D-89B8-5A03DA7E924B}"/>
                </a:ext>
              </a:extLst>
            </p:cNvPr>
            <p:cNvSpPr txBox="1"/>
            <p:nvPr/>
          </p:nvSpPr>
          <p:spPr>
            <a:xfrm>
              <a:off x="980728" y="5275690"/>
              <a:ext cx="12939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●必要なときに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845A7BE-1E7A-4E1F-A4C2-F9DB45BF9079}"/>
              </a:ext>
            </a:extLst>
          </p:cNvPr>
          <p:cNvSpPr txBox="1"/>
          <p:nvPr/>
        </p:nvSpPr>
        <p:spPr>
          <a:xfrm>
            <a:off x="980728" y="6577810"/>
            <a:ext cx="24400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●しっかり管理されているので、</a:t>
            </a:r>
            <a:endParaRPr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1AC3A4C-2A5F-4CFF-BF8F-32A5AF9E4950}"/>
              </a:ext>
            </a:extLst>
          </p:cNvPr>
          <p:cNvSpPr txBox="1"/>
          <p:nvPr/>
        </p:nvSpPr>
        <p:spPr>
          <a:xfrm>
            <a:off x="2340525" y="6856511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ない</a:t>
            </a:r>
            <a:endParaRPr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E3CB911-0736-477A-9F4B-70D7E8EFA74A}"/>
              </a:ext>
            </a:extLst>
          </p:cNvPr>
          <p:cNvSpPr/>
          <p:nvPr/>
        </p:nvSpPr>
        <p:spPr>
          <a:xfrm>
            <a:off x="1263608" y="6884399"/>
            <a:ext cx="1080000" cy="2520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C7DBEEFC-5EE8-4A65-A64D-E4CF73E98926}"/>
              </a:ext>
            </a:extLst>
          </p:cNvPr>
          <p:cNvGrpSpPr/>
          <p:nvPr/>
        </p:nvGrpSpPr>
        <p:grpSpPr>
          <a:xfrm>
            <a:off x="962066" y="7243766"/>
            <a:ext cx="1950082" cy="307777"/>
            <a:chOff x="980728" y="7617739"/>
            <a:chExt cx="1950082" cy="307777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1ADDCBE2-BA12-455A-A2C7-46A34E039299}"/>
                </a:ext>
              </a:extLst>
            </p:cNvPr>
            <p:cNvSpPr txBox="1"/>
            <p:nvPr/>
          </p:nvSpPr>
          <p:spPr>
            <a:xfrm>
              <a:off x="2329363" y="7617739"/>
              <a:ext cx="6014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がつく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74EB670A-2A12-4571-B413-990F2B6D92FD}"/>
                </a:ext>
              </a:extLst>
            </p:cNvPr>
            <p:cNvSpPr txBox="1"/>
            <p:nvPr/>
          </p:nvSpPr>
          <p:spPr>
            <a:xfrm>
              <a:off x="980728" y="7617739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36BC478E-4B28-481E-8E53-BB05CEBBE0EC}"/>
                </a:ext>
              </a:extLst>
            </p:cNvPr>
            <p:cNvSpPr/>
            <p:nvPr/>
          </p:nvSpPr>
          <p:spPr>
            <a:xfrm>
              <a:off x="1276286" y="7645627"/>
              <a:ext cx="1080000" cy="252000"/>
            </a:xfrm>
            <a:prstGeom prst="rect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F9D60D1-1D40-4F03-B634-C53123A1A797}"/>
              </a:ext>
            </a:extLst>
          </p:cNvPr>
          <p:cNvSpPr txBox="1"/>
          <p:nvPr/>
        </p:nvSpPr>
        <p:spPr>
          <a:xfrm>
            <a:off x="5186922" y="4827374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しまいやすい</a:t>
            </a:r>
            <a:endParaRPr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AFE6E5A-6F3A-4584-9337-D0F913735C67}"/>
              </a:ext>
            </a:extLst>
          </p:cNvPr>
          <p:cNvSpPr txBox="1"/>
          <p:nvPr/>
        </p:nvSpPr>
        <p:spPr>
          <a:xfrm>
            <a:off x="3501008" y="4827374"/>
            <a:ext cx="84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●お金を</a:t>
            </a:r>
            <a:endParaRPr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F8ED0A5-4A7A-42C3-AA16-DCF43FC0D5B8}"/>
              </a:ext>
            </a:extLst>
          </p:cNvPr>
          <p:cNvSpPr/>
          <p:nvPr/>
        </p:nvSpPr>
        <p:spPr>
          <a:xfrm>
            <a:off x="4286922" y="4855262"/>
            <a:ext cx="900000" cy="2520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CCB18B1-0315-487C-BE93-2BC7DE64AA3F}"/>
              </a:ext>
            </a:extLst>
          </p:cNvPr>
          <p:cNvGrpSpPr/>
          <p:nvPr/>
        </p:nvGrpSpPr>
        <p:grpSpPr>
          <a:xfrm>
            <a:off x="3501008" y="5181017"/>
            <a:ext cx="2844566" cy="313885"/>
            <a:chOff x="3501008" y="5181017"/>
            <a:chExt cx="2844566" cy="313885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F08D8EC4-DF1B-4353-8642-E2E6DF4D95C0}"/>
                </a:ext>
              </a:extLst>
            </p:cNvPr>
            <p:cNvSpPr txBox="1"/>
            <p:nvPr/>
          </p:nvSpPr>
          <p:spPr>
            <a:xfrm>
              <a:off x="3501008" y="5187125"/>
              <a:ext cx="8402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●お金を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83136E8D-A331-48CD-8A8F-1FF4D8248119}"/>
                </a:ext>
              </a:extLst>
            </p:cNvPr>
            <p:cNvSpPr txBox="1"/>
            <p:nvPr/>
          </p:nvSpPr>
          <p:spPr>
            <a:xfrm>
              <a:off x="5147810" y="5181017"/>
              <a:ext cx="11977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可能性がある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BFBFDD9D-96B6-40BA-8996-D038151F7625}"/>
                </a:ext>
              </a:extLst>
            </p:cNvPr>
            <p:cNvSpPr/>
            <p:nvPr/>
          </p:nvSpPr>
          <p:spPr>
            <a:xfrm>
              <a:off x="4286922" y="5208905"/>
              <a:ext cx="900000" cy="252000"/>
            </a:xfrm>
            <a:prstGeom prst="rect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6C5FCD7-7A39-483E-B2A5-360DE49D4B11}"/>
              </a:ext>
            </a:extLst>
          </p:cNvPr>
          <p:cNvGrpSpPr/>
          <p:nvPr/>
        </p:nvGrpSpPr>
        <p:grpSpPr>
          <a:xfrm>
            <a:off x="3501008" y="5997803"/>
            <a:ext cx="2991402" cy="307777"/>
            <a:chOff x="3446637" y="6017498"/>
            <a:chExt cx="2991402" cy="307777"/>
          </a:xfrm>
        </p:grpSpPr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F23D3D96-7FA4-4BF0-ABFB-BF0646E9C02A}"/>
                </a:ext>
              </a:extLst>
            </p:cNvPr>
            <p:cNvSpPr txBox="1"/>
            <p:nvPr/>
          </p:nvSpPr>
          <p:spPr>
            <a:xfrm>
              <a:off x="3446637" y="6017498"/>
              <a:ext cx="21691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●貯めている以上に金額は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DCDC7481-784B-4EC2-99B9-EE4BD27033EF}"/>
                </a:ext>
              </a:extLst>
            </p:cNvPr>
            <p:cNvSpPr/>
            <p:nvPr/>
          </p:nvSpPr>
          <p:spPr>
            <a:xfrm>
              <a:off x="5538039" y="6045386"/>
              <a:ext cx="900000" cy="252000"/>
            </a:xfrm>
            <a:prstGeom prst="rect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92FA0AA-9485-47BA-906B-045523554590}"/>
              </a:ext>
            </a:extLst>
          </p:cNvPr>
          <p:cNvGrpSpPr/>
          <p:nvPr/>
        </p:nvGrpSpPr>
        <p:grpSpPr>
          <a:xfrm>
            <a:off x="3491746" y="6532545"/>
            <a:ext cx="3127665" cy="564193"/>
            <a:chOff x="3465387" y="6741503"/>
            <a:chExt cx="3127665" cy="564193"/>
          </a:xfrm>
        </p:grpSpPr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D881E7EB-7FE8-43EF-B37F-1F63E215D4D9}"/>
                </a:ext>
              </a:extLst>
            </p:cNvPr>
            <p:cNvSpPr txBox="1"/>
            <p:nvPr/>
          </p:nvSpPr>
          <p:spPr>
            <a:xfrm>
              <a:off x="3465387" y="6741503"/>
              <a:ext cx="24404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●銀行や</a:t>
              </a:r>
              <a:r>
                <a:rPr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ATM</a:t>
              </a:r>
              <a:r>
                <a:rPr lang="en-US" altLang="ja-JP" sz="1400" b="1" baseline="30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に行かないと、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94006B81-7BE6-4FB6-B9C3-6650F7DF4DEA}"/>
                </a:ext>
              </a:extLst>
            </p:cNvPr>
            <p:cNvSpPr txBox="1"/>
            <p:nvPr/>
          </p:nvSpPr>
          <p:spPr>
            <a:xfrm>
              <a:off x="3635443" y="6997919"/>
              <a:ext cx="11448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預けたお金を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F7D792DC-0B35-4A23-A82F-6AD8B9E3B5F8}"/>
                </a:ext>
              </a:extLst>
            </p:cNvPr>
            <p:cNvSpPr/>
            <p:nvPr/>
          </p:nvSpPr>
          <p:spPr>
            <a:xfrm>
              <a:off x="4715821" y="7025807"/>
              <a:ext cx="900000" cy="252000"/>
            </a:xfrm>
            <a:prstGeom prst="rect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B993FCF8-F9EC-4095-9422-2B533E055893}"/>
                </a:ext>
              </a:extLst>
            </p:cNvPr>
            <p:cNvSpPr txBox="1"/>
            <p:nvPr/>
          </p:nvSpPr>
          <p:spPr>
            <a:xfrm>
              <a:off x="5611693" y="6997919"/>
              <a:ext cx="9813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に戻せない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C8F1DA60-28D4-4319-B65A-1E95CFEA16EF}"/>
              </a:ext>
            </a:extLst>
          </p:cNvPr>
          <p:cNvGrpSpPr/>
          <p:nvPr/>
        </p:nvGrpSpPr>
        <p:grpSpPr>
          <a:xfrm>
            <a:off x="3491746" y="7123707"/>
            <a:ext cx="2804312" cy="575448"/>
            <a:chOff x="3425757" y="7422087"/>
            <a:chExt cx="2804312" cy="575448"/>
          </a:xfrm>
        </p:grpSpPr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8179C861-C9AB-4E0C-A8E6-F2F854BDB149}"/>
                </a:ext>
              </a:extLst>
            </p:cNvPr>
            <p:cNvSpPr txBox="1"/>
            <p:nvPr/>
          </p:nvSpPr>
          <p:spPr>
            <a:xfrm>
              <a:off x="3425757" y="7422087"/>
              <a:ext cx="25955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●お金の預け入れ、引き出し等に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1BD8874F-7ADB-4C1C-8931-DE9C16A8CEEE}"/>
                </a:ext>
              </a:extLst>
            </p:cNvPr>
            <p:cNvSpPr txBox="1"/>
            <p:nvPr/>
          </p:nvSpPr>
          <p:spPr>
            <a:xfrm>
              <a:off x="4585067" y="7689758"/>
              <a:ext cx="16450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がかかる場合がある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9B5B9DEE-BC21-494D-8507-31D1DA847E2C}"/>
                </a:ext>
              </a:extLst>
            </p:cNvPr>
            <p:cNvSpPr/>
            <p:nvPr/>
          </p:nvSpPr>
          <p:spPr>
            <a:xfrm>
              <a:off x="3726790" y="7717646"/>
              <a:ext cx="900000" cy="252000"/>
            </a:xfrm>
            <a:prstGeom prst="rect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5" name="図 24">
            <a:extLst>
              <a:ext uri="{FF2B5EF4-FFF2-40B4-BE49-F238E27FC236}">
                <a16:creationId xmlns:a16="http://schemas.microsoft.com/office/drawing/2014/main" id="{16B1456E-2C3B-4B1D-80A3-6D00883EEC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85289" y="2477077"/>
            <a:ext cx="1009095" cy="1352965"/>
          </a:xfrm>
          <a:prstGeom prst="rect">
            <a:avLst/>
          </a:prstGeom>
        </p:spPr>
      </p:pic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BFB02B86-88AD-42A9-9B49-19DB81A5D14D}"/>
              </a:ext>
            </a:extLst>
          </p:cNvPr>
          <p:cNvCxnSpPr/>
          <p:nvPr/>
        </p:nvCxnSpPr>
        <p:spPr>
          <a:xfrm>
            <a:off x="392386" y="3507902"/>
            <a:ext cx="514800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720B3409-234C-4A09-8523-661465B2E9FA}"/>
              </a:ext>
            </a:extLst>
          </p:cNvPr>
          <p:cNvGrpSpPr/>
          <p:nvPr/>
        </p:nvGrpSpPr>
        <p:grpSpPr>
          <a:xfrm>
            <a:off x="3497994" y="5515192"/>
            <a:ext cx="2659837" cy="509326"/>
            <a:chOff x="3516656" y="5546043"/>
            <a:chExt cx="2659837" cy="509326"/>
          </a:xfrm>
        </p:grpSpPr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E934F4DC-B012-4A4D-9412-97D95B361D56}"/>
                </a:ext>
              </a:extLst>
            </p:cNvPr>
            <p:cNvSpPr txBox="1"/>
            <p:nvPr/>
          </p:nvSpPr>
          <p:spPr>
            <a:xfrm>
              <a:off x="3516656" y="5546043"/>
              <a:ext cx="18293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●どろぼうなどにお金を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ED9AE778-09E5-4C42-85AB-9F40C85A3762}"/>
                </a:ext>
              </a:extLst>
            </p:cNvPr>
            <p:cNvSpPr txBox="1"/>
            <p:nvPr/>
          </p:nvSpPr>
          <p:spPr>
            <a:xfrm>
              <a:off x="3688040" y="5747592"/>
              <a:ext cx="11977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可能性がある</a:t>
              </a:r>
              <a:endPara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42E2DF6F-E0DF-448E-80E9-36FF121409BB}"/>
                </a:ext>
              </a:extLst>
            </p:cNvPr>
            <p:cNvSpPr/>
            <p:nvPr/>
          </p:nvSpPr>
          <p:spPr>
            <a:xfrm>
              <a:off x="5276493" y="5581153"/>
              <a:ext cx="900000" cy="252000"/>
            </a:xfrm>
            <a:prstGeom prst="rect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A0EEF755-17FD-4233-90A0-65DFCA145C54}"/>
              </a:ext>
            </a:extLst>
          </p:cNvPr>
          <p:cNvSpPr txBox="1"/>
          <p:nvPr/>
        </p:nvSpPr>
        <p:spPr>
          <a:xfrm>
            <a:off x="3501337" y="7740352"/>
            <a:ext cx="3397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●銀行が破たんした場合、一定額以上</a:t>
            </a:r>
            <a:endParaRPr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は保護されない可能性がある</a:t>
            </a:r>
            <a:endParaRPr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0037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5241CF54-055A-4B53-A859-2418BFDF49B7}"/>
</file>

<file path=customXml/itemProps2.xml><?xml version="1.0" encoding="utf-8"?>
<ds:datastoreItem xmlns:ds="http://schemas.openxmlformats.org/officeDocument/2006/customXml" ds:itemID="{EE160C84-4B1C-4CBE-8727-11A595D85B5C}"/>
</file>

<file path=customXml/itemProps3.xml><?xml version="1.0" encoding="utf-8"?>
<ds:datastoreItem xmlns:ds="http://schemas.openxmlformats.org/officeDocument/2006/customXml" ds:itemID="{A0A273A8-9807-44CF-8050-9CB96274795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2017-12-08T02:37:04Z</dcterms:created>
  <dcterms:modified xsi:type="dcterms:W3CDTF">2018-06-27T05:21:11Z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