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6858000" cy="9144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04" y="5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E8DA7-8C8F-4ED7-B078-F00D23A8832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7C8B0-DD68-4BFB-943E-572ACB153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394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DE7D6-FFE2-4B5F-9F9D-4EA730180BDC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841375"/>
            <a:ext cx="17049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C6A9-33B6-4985-BBF5-C843B157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93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23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3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4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3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3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5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77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F919-03D7-44BF-A6C7-DE32BCB36F44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3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773E05E-435C-4502-8604-04D7D3EC6ECB}"/>
              </a:ext>
            </a:extLst>
          </p:cNvPr>
          <p:cNvGrpSpPr/>
          <p:nvPr/>
        </p:nvGrpSpPr>
        <p:grpSpPr>
          <a:xfrm>
            <a:off x="3380655" y="1386208"/>
            <a:ext cx="306320" cy="307776"/>
            <a:chOff x="3692213" y="1312600"/>
            <a:chExt cx="306320" cy="307776"/>
          </a:xfrm>
        </p:grpSpPr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C1F548E5-CDBD-46DC-B77D-4B1ADFEB7583}"/>
                </a:ext>
              </a:extLst>
            </p:cNvPr>
            <p:cNvSpPr/>
            <p:nvPr/>
          </p:nvSpPr>
          <p:spPr>
            <a:xfrm>
              <a:off x="3738040" y="1371546"/>
              <a:ext cx="240790" cy="240790"/>
            </a:xfrm>
            <a:prstGeom prst="ellips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47EF75B4-5EBF-4729-B119-F447D21E976E}"/>
                </a:ext>
              </a:extLst>
            </p:cNvPr>
            <p:cNvSpPr txBox="1"/>
            <p:nvPr/>
          </p:nvSpPr>
          <p:spPr>
            <a:xfrm>
              <a:off x="3692213" y="1312600"/>
              <a:ext cx="306320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endPara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BF1AC20-AF2D-43D2-AEC0-761EC90CF805}"/>
              </a:ext>
            </a:extLst>
          </p:cNvPr>
          <p:cNvSpPr txBox="1"/>
          <p:nvPr/>
        </p:nvSpPr>
        <p:spPr>
          <a:xfrm>
            <a:off x="101135" y="197971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en-US" altLang="ja-JP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歳代（現在）の貯蓄額、これからの家族の生活などを踏まえ、「住宅購入」に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ついて班で話し合って決めます。「家」と「支払い方法」を選んだ理由も書きましょう。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194C482C-4D05-411C-9D6A-DCBE101314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7078" y="2469859"/>
          <a:ext cx="6264696" cy="929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2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08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住居の種類</a:t>
                      </a:r>
                      <a:r>
                        <a:rPr kumimoji="1" lang="ja-JP" alt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選んだものに〇をつけましょう。</a:t>
                      </a:r>
                      <a:endParaRPr kumimoji="1" lang="ja-JP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7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マンション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標準（新築）　・　お手ごろ（中古）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一戸建て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標準（新築）　・　お手ごろ（中古）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3DFC67C-E5A0-436C-B647-CCCA2DA01C33}"/>
              </a:ext>
            </a:extLst>
          </p:cNvPr>
          <p:cNvSpPr/>
          <p:nvPr/>
        </p:nvSpPr>
        <p:spPr>
          <a:xfrm>
            <a:off x="1844824" y="3045912"/>
            <a:ext cx="1440160" cy="270504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68EB0F27-2720-4BD6-9360-27289DEC9626}"/>
              </a:ext>
            </a:extLst>
          </p:cNvPr>
          <p:cNvSpPr/>
          <p:nvPr/>
        </p:nvSpPr>
        <p:spPr>
          <a:xfrm>
            <a:off x="365463" y="3045912"/>
            <a:ext cx="1309236" cy="270504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3BBE2A4-CE8C-477D-BC25-2A6CF3B9849B}"/>
              </a:ext>
            </a:extLst>
          </p:cNvPr>
          <p:cNvSpPr/>
          <p:nvPr/>
        </p:nvSpPr>
        <p:spPr>
          <a:xfrm>
            <a:off x="4973990" y="3039381"/>
            <a:ext cx="1440160" cy="270504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FB1C9EC6-8419-43E9-8F7D-9C9BB1674A5D}"/>
              </a:ext>
            </a:extLst>
          </p:cNvPr>
          <p:cNvSpPr/>
          <p:nvPr/>
        </p:nvSpPr>
        <p:spPr>
          <a:xfrm>
            <a:off x="3533815" y="3039381"/>
            <a:ext cx="1309236" cy="270504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4F484B80-337A-4FEB-AD87-01D8B3545E1F}"/>
              </a:ext>
            </a:extLst>
          </p:cNvPr>
          <p:cNvSpPr/>
          <p:nvPr/>
        </p:nvSpPr>
        <p:spPr>
          <a:xfrm rot="5400000">
            <a:off x="3296352" y="3257710"/>
            <a:ext cx="288000" cy="648000"/>
          </a:xfrm>
          <a:prstGeom prst="rightArrow">
            <a:avLst>
              <a:gd name="adj1" fmla="val 50000"/>
              <a:gd name="adj2" fmla="val 57352"/>
            </a:avLst>
          </a:prstGeom>
          <a:solidFill>
            <a:schemeClr val="tx1">
              <a:lumMod val="50000"/>
              <a:lumOff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44D0554A-053B-4806-BC63-ECD7E7902EA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2656" y="3779912"/>
          <a:ext cx="6264696" cy="211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2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5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支払い方法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どちらか選んで〇をつけ、金額を計算しましょう。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169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一括で購入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</a:t>
                      </a:r>
                      <a:endParaRPr kumimoji="1" lang="en-US" altLang="ja-JP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　　　　　　　　　　　　</a:t>
                      </a:r>
                      <a:r>
                        <a:rPr kumimoji="1" lang="ja-JP" altLang="en-US" sz="14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ローンで購入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②頭金</a:t>
                      </a:r>
                      <a:r>
                        <a:rPr kumimoji="1" lang="en-US" altLang="ja-JP" sz="1200" b="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万円</a:t>
                      </a:r>
                      <a:endParaRPr kumimoji="1" lang="en-US" altLang="ja-JP" sz="14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2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2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2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</a:t>
                      </a:r>
                      <a:r>
                        <a:rPr kumimoji="1" lang="en-US" altLang="ja-JP" sz="1400" b="1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歳代の支払い　</a:t>
                      </a:r>
                      <a:endParaRPr kumimoji="1" lang="en-US" altLang="ja-JP" sz="14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毎年</a:t>
                      </a:r>
                      <a:r>
                        <a:rPr kumimoji="1" lang="ja-JP" altLang="en-US" sz="14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万円</a:t>
                      </a:r>
                      <a:r>
                        <a:rPr kumimoji="1" lang="en-US" altLang="ja-JP" sz="14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r>
                        <a:rPr kumimoji="1" lang="en-US" altLang="ja-JP" sz="11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r>
                        <a:rPr kumimoji="1" lang="ja-JP" altLang="en-US" sz="14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＝　　　 　万円</a:t>
                      </a:r>
                      <a:endParaRPr kumimoji="1" lang="en-US" altLang="ja-JP" sz="14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5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800" b="0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altLang="en-US" sz="800" b="0" i="0" dirty="0">
                          <a:solidFill>
                            <a:srgbClr val="444444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分割払いなどで、最初に支払うある程度まとまったお金</a:t>
                      </a:r>
                      <a:endParaRPr kumimoji="1" lang="en-US" altLang="ja-JP" sz="8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5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歳代　住居費用　① または 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②＋③）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</a:t>
                      </a:r>
                      <a:r>
                        <a:rPr kumimoji="1" lang="ja-JP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万円</a:t>
                      </a:r>
                    </a:p>
                  </a:txBody>
                  <a:tcPr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" name="矢印: 右 24">
            <a:extLst>
              <a:ext uri="{FF2B5EF4-FFF2-40B4-BE49-F238E27FC236}">
                <a16:creationId xmlns:a16="http://schemas.microsoft.com/office/drawing/2014/main" id="{D4C1AA01-CD45-4B00-8990-4C1D6AAE58EC}"/>
              </a:ext>
            </a:extLst>
          </p:cNvPr>
          <p:cNvSpPr/>
          <p:nvPr/>
        </p:nvSpPr>
        <p:spPr>
          <a:xfrm rot="5400000">
            <a:off x="3332355" y="5760800"/>
            <a:ext cx="288000" cy="648000"/>
          </a:xfrm>
          <a:prstGeom prst="rightArrow">
            <a:avLst>
              <a:gd name="adj1" fmla="val 50000"/>
              <a:gd name="adj2" fmla="val 57352"/>
            </a:avLst>
          </a:prstGeom>
          <a:solidFill>
            <a:schemeClr val="tx1">
              <a:lumMod val="50000"/>
              <a:lumOff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ABDA80EF-688C-483A-B891-B5A2F2A626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2656" y="6260808"/>
          <a:ext cx="6264696" cy="1284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10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住居決定後の貯蓄額　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</a:t>
                      </a:r>
                      <a:r>
                        <a:rPr kumimoji="1" lang="ja-JP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万円</a:t>
                      </a:r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3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「家」と「支払い方法」を選んだ理由を書きましょう。</a:t>
                      </a:r>
                      <a:endParaRPr kumimoji="1" lang="en-US" altLang="ja-JP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9B91D93-AA5D-42E5-8D5E-673530E13203}"/>
              </a:ext>
            </a:extLst>
          </p:cNvPr>
          <p:cNvSpPr txBox="1"/>
          <p:nvPr/>
        </p:nvSpPr>
        <p:spPr>
          <a:xfrm>
            <a:off x="101135" y="7596336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 </a:t>
            </a: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今日の授業の感想を書きましょう。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5D78ED2-37DC-47CE-8D5E-D917D6A086CA}"/>
              </a:ext>
            </a:extLst>
          </p:cNvPr>
          <p:cNvSpPr/>
          <p:nvPr/>
        </p:nvSpPr>
        <p:spPr>
          <a:xfrm>
            <a:off x="317159" y="7886105"/>
            <a:ext cx="6336704" cy="1078383"/>
          </a:xfrm>
          <a:prstGeom prst="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25B2806-A3A4-47DC-BE3C-66B21BF55393}"/>
              </a:ext>
            </a:extLst>
          </p:cNvPr>
          <p:cNvSpPr txBox="1"/>
          <p:nvPr/>
        </p:nvSpPr>
        <p:spPr>
          <a:xfrm>
            <a:off x="101135" y="807141"/>
            <a:ext cx="648072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これから、「住居の購入」について、班で話し合って決めていきます。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１．はじめに、生活パターンのプリントの「</a:t>
            </a:r>
            <a:r>
              <a:rPr lang="en-US" altLang="ja-JP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歳代（現在）の貯蓄額」を書きましょう。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歳代（現在）の貯蓄額＝</a:t>
            </a:r>
            <a:r>
              <a:rPr lang="ja-JP" altLang="en-US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万円</a:t>
            </a:r>
            <a:endParaRPr lang="en-US" altLang="ja-JP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AAE4589-1478-481A-8360-DB0922E4197F}"/>
              </a:ext>
            </a:extLst>
          </p:cNvPr>
          <p:cNvGrpSpPr/>
          <p:nvPr/>
        </p:nvGrpSpPr>
        <p:grpSpPr>
          <a:xfrm>
            <a:off x="338255" y="5398636"/>
            <a:ext cx="335348" cy="338554"/>
            <a:chOff x="3692213" y="1312600"/>
            <a:chExt cx="335348" cy="338554"/>
          </a:xfrm>
        </p:grpSpPr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072C18CA-3281-4D7D-87A3-72C17FB15F9F}"/>
                </a:ext>
              </a:extLst>
            </p:cNvPr>
            <p:cNvSpPr/>
            <p:nvPr/>
          </p:nvSpPr>
          <p:spPr>
            <a:xfrm>
              <a:off x="3738040" y="1371546"/>
              <a:ext cx="240790" cy="240790"/>
            </a:xfrm>
            <a:prstGeom prst="ellips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8308732C-2014-4E09-A8CE-A5E03AD5FFE3}"/>
                </a:ext>
              </a:extLst>
            </p:cNvPr>
            <p:cNvSpPr txBox="1"/>
            <p:nvPr/>
          </p:nvSpPr>
          <p:spPr>
            <a:xfrm>
              <a:off x="3692213" y="1312600"/>
              <a:ext cx="3353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endPara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4AC185EB-B1CA-4612-AD3C-F6B83200BFE4}"/>
              </a:ext>
            </a:extLst>
          </p:cNvPr>
          <p:cNvGrpSpPr/>
          <p:nvPr/>
        </p:nvGrpSpPr>
        <p:grpSpPr>
          <a:xfrm>
            <a:off x="355852" y="6234594"/>
            <a:ext cx="325730" cy="338554"/>
            <a:chOff x="3692213" y="1312600"/>
            <a:chExt cx="325730" cy="338554"/>
          </a:xfrm>
        </p:grpSpPr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37C71508-E305-49BF-817D-08B4769F5D79}"/>
                </a:ext>
              </a:extLst>
            </p:cNvPr>
            <p:cNvSpPr/>
            <p:nvPr/>
          </p:nvSpPr>
          <p:spPr>
            <a:xfrm>
              <a:off x="3738040" y="1371546"/>
              <a:ext cx="240790" cy="240790"/>
            </a:xfrm>
            <a:prstGeom prst="ellips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64B62F1E-BE89-4EB5-9D86-B5F5633E0847}"/>
                </a:ext>
              </a:extLst>
            </p:cNvPr>
            <p:cNvSpPr txBox="1"/>
            <p:nvPr/>
          </p:nvSpPr>
          <p:spPr>
            <a:xfrm>
              <a:off x="3692213" y="1312600"/>
              <a:ext cx="325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endPara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8834DD2A-C940-4B85-8FD6-9055FE0BAC49}"/>
              </a:ext>
            </a:extLst>
          </p:cNvPr>
          <p:cNvGrpSpPr/>
          <p:nvPr/>
        </p:nvGrpSpPr>
        <p:grpSpPr>
          <a:xfrm>
            <a:off x="2395923" y="6273749"/>
            <a:ext cx="298480" cy="276999"/>
            <a:chOff x="3675959" y="1313013"/>
            <a:chExt cx="361161" cy="335169"/>
          </a:xfrm>
        </p:grpSpPr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E1B5AFEF-C2B1-4D2F-B7D3-BE2FC7CB6557}"/>
                </a:ext>
              </a:extLst>
            </p:cNvPr>
            <p:cNvSpPr/>
            <p:nvPr/>
          </p:nvSpPr>
          <p:spPr>
            <a:xfrm>
              <a:off x="3738040" y="1371546"/>
              <a:ext cx="240790" cy="240790"/>
            </a:xfrm>
            <a:prstGeom prst="ellips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C25CCD8B-B7CA-4963-BD74-6DED8E609205}"/>
                </a:ext>
              </a:extLst>
            </p:cNvPr>
            <p:cNvSpPr txBox="1"/>
            <p:nvPr/>
          </p:nvSpPr>
          <p:spPr>
            <a:xfrm>
              <a:off x="3675959" y="1313013"/>
              <a:ext cx="361161" cy="3351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endParaRPr kumimoji="1"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B46CF26-F230-48C6-A03D-DADF0D9D1671}"/>
              </a:ext>
            </a:extLst>
          </p:cNvPr>
          <p:cNvGrpSpPr/>
          <p:nvPr/>
        </p:nvGrpSpPr>
        <p:grpSpPr>
          <a:xfrm>
            <a:off x="2761020" y="6283123"/>
            <a:ext cx="296876" cy="276999"/>
            <a:chOff x="3678826" y="1323941"/>
            <a:chExt cx="359220" cy="335170"/>
          </a:xfrm>
        </p:grpSpPr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99CDD471-83FE-46DA-B4EC-C64FBC2794AB}"/>
                </a:ext>
              </a:extLst>
            </p:cNvPr>
            <p:cNvSpPr/>
            <p:nvPr/>
          </p:nvSpPr>
          <p:spPr>
            <a:xfrm>
              <a:off x="3738040" y="1371546"/>
              <a:ext cx="240790" cy="240790"/>
            </a:xfrm>
            <a:prstGeom prst="ellips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3DAA795-28AA-4C66-A3F3-85A0817A05E0}"/>
                </a:ext>
              </a:extLst>
            </p:cNvPr>
            <p:cNvSpPr txBox="1"/>
            <p:nvPr/>
          </p:nvSpPr>
          <p:spPr>
            <a:xfrm>
              <a:off x="3678826" y="1323941"/>
              <a:ext cx="359220" cy="3351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endParaRPr kumimoji="1"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D2E6FC6-0A12-4AF3-85F3-E098E5D29B9A}"/>
              </a:ext>
            </a:extLst>
          </p:cNvPr>
          <p:cNvSpPr txBox="1"/>
          <p:nvPr/>
        </p:nvSpPr>
        <p:spPr>
          <a:xfrm>
            <a:off x="2579801" y="6222452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endParaRPr kumimoji="1" lang="ja-JP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EE7357E-10FB-4C28-B9F6-138D61D8DA52}"/>
              </a:ext>
            </a:extLst>
          </p:cNvPr>
          <p:cNvSpPr txBox="1"/>
          <p:nvPr/>
        </p:nvSpPr>
        <p:spPr>
          <a:xfrm>
            <a:off x="144000" y="144000"/>
            <a:ext cx="6782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お金を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借りる ②「ローン」について</a:t>
            </a:r>
            <a:endParaRPr kumimoji="1"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6D103E6A-13F8-48DD-A9AA-5291E0B12FFA}"/>
              </a:ext>
            </a:extLst>
          </p:cNvPr>
          <p:cNvCxnSpPr>
            <a:cxnSpLocks/>
          </p:cNvCxnSpPr>
          <p:nvPr/>
        </p:nvCxnSpPr>
        <p:spPr>
          <a:xfrm>
            <a:off x="44624" y="677428"/>
            <a:ext cx="6734936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E62AFB8-C990-4CC4-AC9B-B5B8CCA8EB39}"/>
              </a:ext>
            </a:extLst>
          </p:cNvPr>
          <p:cNvSpPr txBox="1"/>
          <p:nvPr/>
        </p:nvSpPr>
        <p:spPr>
          <a:xfrm>
            <a:off x="3429000" y="362966"/>
            <a:ext cx="335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年　　　 組　　　番 名前</a:t>
            </a:r>
          </a:p>
        </p:txBody>
      </p:sp>
    </p:spTree>
    <p:extLst>
      <p:ext uri="{BB962C8B-B14F-4D97-AF65-F5344CB8AC3E}">
        <p14:creationId xmlns:p14="http://schemas.microsoft.com/office/powerpoint/2010/main" val="25438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70710810-7240-40C0-995A-F143D139936C}"/>
</file>

<file path=customXml/itemProps2.xml><?xml version="1.0" encoding="utf-8"?>
<ds:datastoreItem xmlns:ds="http://schemas.openxmlformats.org/officeDocument/2006/customXml" ds:itemID="{FC3F5B1A-2889-408E-B313-A46DEAE9DF27}"/>
</file>

<file path=customXml/itemProps3.xml><?xml version="1.0" encoding="utf-8"?>
<ds:datastoreItem xmlns:ds="http://schemas.openxmlformats.org/officeDocument/2006/customXml" ds:itemID="{9073588D-6C57-4F2F-B9A3-C37C5CC0D50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2017-12-08T03:12:26Z</dcterms:created>
  <dcterms:modified xsi:type="dcterms:W3CDTF">2017-12-08T03:12:50Z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