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006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63DA1C6-3242-4A87-B755-B34D6F6C3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1372705"/>
            <a:ext cx="6072142" cy="82303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52000" y="84841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１．「クレジットカード」を使った買い物の「お金の流れ」を考えます。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選択肢から言葉を選んで、図を完成させましょう。（数字の順に考えてみよう。）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91311"/>
              </p:ext>
            </p:extLst>
          </p:nvPr>
        </p:nvGraphicFramePr>
        <p:xfrm>
          <a:off x="332656" y="6549496"/>
          <a:ext cx="6312148" cy="2228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支払い方法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　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4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一括払い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●利用代金を、翌月あるいは翌々月に　　　　　　　で支払う方法です。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●手数料がかからないので、利用代金と同額を翌月あるいは翌々月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に支払います。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4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分割払い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リボ払い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●利用代金を　　　　　　　　　　　　　　　　　　　　　　支払う方法です。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●支払回数が多いほど、一度に支払う金額を減らすことができます。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●ただし、支払回数が多いほど、　　　　　　　　　　　　　がかかります。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6D8C28-4590-464E-9B70-31D1473691D9}"/>
              </a:ext>
            </a:extLst>
          </p:cNvPr>
          <p:cNvSpPr txBox="1"/>
          <p:nvPr/>
        </p:nvSpPr>
        <p:spPr>
          <a:xfrm>
            <a:off x="188640" y="618427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２．クレジットカードの支払い方法と特徴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82F08F-8DDD-42C6-B779-DFF46A08E34A}"/>
              </a:ext>
            </a:extLst>
          </p:cNvPr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借りる ①「クレジット」について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6E5F13A-952E-4B0C-9705-725B58D1CA5E}"/>
              </a:ext>
            </a:extLst>
          </p:cNvPr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A970AD-0359-4AD9-8495-AB24CB52CFCB}"/>
              </a:ext>
            </a:extLst>
          </p:cNvPr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5C9AEC-43E4-417E-A6B0-130AACAA53AC}"/>
              </a:ext>
            </a:extLst>
          </p:cNvPr>
          <p:cNvSpPr txBox="1"/>
          <p:nvPr/>
        </p:nvSpPr>
        <p:spPr>
          <a:xfrm>
            <a:off x="381911" y="1663410"/>
            <a:ext cx="576064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利用代金の請求　　　商品を渡す 　　　売上データの送信　　　利用代金の支払い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カード提示（暗証番号入力） 　　　売上代金の立て替え払い 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A9E9F9-71A2-4E33-80C3-B54D1C91A274}"/>
              </a:ext>
            </a:extLst>
          </p:cNvPr>
          <p:cNvSpPr/>
          <p:nvPr/>
        </p:nvSpPr>
        <p:spPr>
          <a:xfrm>
            <a:off x="4366921" y="7032308"/>
            <a:ext cx="719712" cy="252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BDBC35C-F036-4895-9D2D-24E1EA25B455}"/>
              </a:ext>
            </a:extLst>
          </p:cNvPr>
          <p:cNvSpPr/>
          <p:nvPr/>
        </p:nvSpPr>
        <p:spPr>
          <a:xfrm>
            <a:off x="2577519" y="7927092"/>
            <a:ext cx="2520000" cy="252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049753-D7BF-4C60-811F-D823E585CE26}"/>
              </a:ext>
            </a:extLst>
          </p:cNvPr>
          <p:cNvSpPr/>
          <p:nvPr/>
        </p:nvSpPr>
        <p:spPr>
          <a:xfrm>
            <a:off x="3861048" y="8471318"/>
            <a:ext cx="1440160" cy="252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6520E3-0EE4-4955-BEA6-08D3CFF9D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6" y="2411760"/>
            <a:ext cx="6858000" cy="355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5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E00A8E2-7F7E-44BA-A924-34B27BFCB229}"/>
</file>

<file path=customXml/itemProps2.xml><?xml version="1.0" encoding="utf-8"?>
<ds:datastoreItem xmlns:ds="http://schemas.openxmlformats.org/officeDocument/2006/customXml" ds:itemID="{DAE22B05-9716-40CA-8B02-5B43400AE158}"/>
</file>

<file path=customXml/itemProps3.xml><?xml version="1.0" encoding="utf-8"?>
<ds:datastoreItem xmlns:ds="http://schemas.openxmlformats.org/officeDocument/2006/customXml" ds:itemID="{EDE9733E-3599-4564-9E3B-2863D41F34F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2017-12-08T03:01:15Z</dcterms:created>
  <dcterms:modified xsi:type="dcterms:W3CDTF">2023-02-24T09:08:52Z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