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6858000" cy="9144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006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E8DA7-8C8F-4ED7-B078-F00D23A88324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7C8B0-DD68-4BFB-943E-572ACB153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394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DE7D6-FFE2-4B5F-9F9D-4EA730180BDC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841375"/>
            <a:ext cx="1704975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AC6A9-33B6-4985-BBF5-C843B157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934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23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237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16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44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63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3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75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3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98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77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4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AF919-03D7-44BF-A6C7-DE32BCB36F44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63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F63DA1C6-3242-4A87-B755-B34D6F6C3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1372705"/>
            <a:ext cx="6072142" cy="823031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52000" y="848414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１．「クレジットカード」を使った買い物の「お金の流れ」を考えます。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選択肢から言葉を選んで、図を完成させましょう。（数字の順に考えてみよう。）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791311"/>
              </p:ext>
            </p:extLst>
          </p:nvPr>
        </p:nvGraphicFramePr>
        <p:xfrm>
          <a:off x="332656" y="6549496"/>
          <a:ext cx="6312148" cy="2228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0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支払い方法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　徴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4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一括払い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●利用代金を、翌月あるいは翌々月に　　　　　　　で支払う方法です。</a:t>
                      </a:r>
                      <a:endParaRPr kumimoji="1"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●手数料がかからないので、利用代金と同額を翌月あるいは翌々月</a:t>
                      </a:r>
                      <a:endParaRPr kumimoji="1"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に支払います。</a:t>
                      </a:r>
                      <a:endParaRPr kumimoji="1"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84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分割払い</a:t>
                      </a:r>
                      <a:endParaRPr kumimoji="1"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kumimoji="1"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リボ払い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●利用代金を　　　　　　　　　　　　　　　　　　　　　　支払う方法です。</a:t>
                      </a:r>
                      <a:endParaRPr kumimoji="1"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●支払回数が多いほど、一度に支払う金額を減らすことができます。</a:t>
                      </a:r>
                      <a:endParaRPr kumimoji="1"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●ただし、支払回数が多いほど、　　　　　　　　　　　　　がかかります。</a:t>
                      </a:r>
                      <a:endParaRPr kumimoji="1" lang="en-US" altLang="ja-JP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A6D8C28-4590-464E-9B70-31D1473691D9}"/>
              </a:ext>
            </a:extLst>
          </p:cNvPr>
          <p:cNvSpPr txBox="1"/>
          <p:nvPr/>
        </p:nvSpPr>
        <p:spPr>
          <a:xfrm>
            <a:off x="188640" y="6184272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２．クレジットカードの支払い方法と特徴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82F08F-8DDD-42C6-B779-DFF46A08E34A}"/>
              </a:ext>
            </a:extLst>
          </p:cNvPr>
          <p:cNvSpPr txBox="1"/>
          <p:nvPr/>
        </p:nvSpPr>
        <p:spPr>
          <a:xfrm>
            <a:off x="144000" y="144000"/>
            <a:ext cx="6782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お金を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借りる ①「クレジット」について</a:t>
            </a:r>
            <a:endParaRPr kumimoji="1" lang="ja-JP" alt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F6E5F13A-952E-4B0C-9705-725B58D1CA5E}"/>
              </a:ext>
            </a:extLst>
          </p:cNvPr>
          <p:cNvCxnSpPr>
            <a:cxnSpLocks/>
          </p:cNvCxnSpPr>
          <p:nvPr/>
        </p:nvCxnSpPr>
        <p:spPr>
          <a:xfrm>
            <a:off x="44624" y="677428"/>
            <a:ext cx="6734936" cy="0"/>
          </a:xfrm>
          <a:prstGeom prst="line">
            <a:avLst/>
          </a:prstGeom>
          <a:ln w="317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8A970AD-0359-4AD9-8495-AB24CB52CFCB}"/>
              </a:ext>
            </a:extLst>
          </p:cNvPr>
          <p:cNvSpPr txBox="1"/>
          <p:nvPr/>
        </p:nvSpPr>
        <p:spPr>
          <a:xfrm>
            <a:off x="3429000" y="362966"/>
            <a:ext cx="33505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年　　　 組　　　番 名前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5C9AEC-43E4-417E-A6B0-130AACAA53AC}"/>
              </a:ext>
            </a:extLst>
          </p:cNvPr>
          <p:cNvSpPr txBox="1"/>
          <p:nvPr/>
        </p:nvSpPr>
        <p:spPr>
          <a:xfrm>
            <a:off x="381911" y="1663410"/>
            <a:ext cx="576064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利用代金の請求　　　商品を渡す 　　　売上データの送信　　　利用代金の支払い</a:t>
            </a:r>
            <a:endParaRPr lang="en-US" altLang="ja-JP" sz="12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カード提示（暗証番号入力） 　　　売上代金の立て替え払い </a:t>
            </a:r>
            <a:endParaRPr lang="en-US" altLang="ja-JP" sz="12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4A9E9F9-71A2-4E33-80C3-B54D1C91A274}"/>
              </a:ext>
            </a:extLst>
          </p:cNvPr>
          <p:cNvSpPr/>
          <p:nvPr/>
        </p:nvSpPr>
        <p:spPr>
          <a:xfrm>
            <a:off x="4366921" y="7032308"/>
            <a:ext cx="719712" cy="252000"/>
          </a:xfrm>
          <a:prstGeom prst="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BDBC35C-F036-4895-9D2D-24E1EA25B455}"/>
              </a:ext>
            </a:extLst>
          </p:cNvPr>
          <p:cNvSpPr/>
          <p:nvPr/>
        </p:nvSpPr>
        <p:spPr>
          <a:xfrm>
            <a:off x="2577519" y="7927092"/>
            <a:ext cx="2520000" cy="252000"/>
          </a:xfrm>
          <a:prstGeom prst="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D049753-D7BF-4C60-811F-D823E585CE26}"/>
              </a:ext>
            </a:extLst>
          </p:cNvPr>
          <p:cNvSpPr/>
          <p:nvPr/>
        </p:nvSpPr>
        <p:spPr>
          <a:xfrm>
            <a:off x="3861048" y="8471318"/>
            <a:ext cx="1440160" cy="252000"/>
          </a:xfrm>
          <a:prstGeom prst="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B6520E3-0EE4-4955-BEA6-08D3CFF9D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6" y="2411760"/>
            <a:ext cx="6858000" cy="355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356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5E00A8E2-7F7E-44BA-A924-34B27BFCB229}"/>
</file>

<file path=customXml/itemProps2.xml><?xml version="1.0" encoding="utf-8"?>
<ds:datastoreItem xmlns:ds="http://schemas.openxmlformats.org/officeDocument/2006/customXml" ds:itemID="{DAE22B05-9716-40CA-8B02-5B43400AE158}"/>
</file>

<file path=customXml/itemProps3.xml><?xml version="1.0" encoding="utf-8"?>
<ds:datastoreItem xmlns:ds="http://schemas.openxmlformats.org/officeDocument/2006/customXml" ds:itemID="{EDE9733E-3599-4564-9E3B-2863D41F34F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2017-12-08T03:01:15Z</dcterms:created>
  <dcterms:modified xsi:type="dcterms:W3CDTF">2023-02-24T09:08:52Z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