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64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534D"/>
    <a:srgbClr val="6B5738"/>
    <a:srgbClr val="62C4C7"/>
    <a:srgbClr val="555945"/>
    <a:srgbClr val="FFFFFF"/>
    <a:srgbClr val="FFFDD7"/>
    <a:srgbClr val="59604E"/>
    <a:srgbClr val="1E1910"/>
    <a:srgbClr val="B3E2E4"/>
    <a:srgbClr val="8374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9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3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bg>
      <p:bgPr>
        <a:solidFill>
          <a:srgbClr val="FFF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CDBFCA8-242A-44FC-BE21-74BAF88A4970}"/>
              </a:ext>
            </a:extLst>
          </p:cNvPr>
          <p:cNvSpPr txBox="1">
            <a:spLocks/>
          </p:cNvSpPr>
          <p:nvPr userDrawn="1"/>
        </p:nvSpPr>
        <p:spPr>
          <a:xfrm>
            <a:off x="1371599" y="3368145"/>
            <a:ext cx="5243332" cy="90557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3733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CFE2079-65D9-4910-91BF-3DB8C3BA8476}"/>
              </a:ext>
            </a:extLst>
          </p:cNvPr>
          <p:cNvSpPr txBox="1">
            <a:spLocks/>
          </p:cNvSpPr>
          <p:nvPr userDrawn="1"/>
        </p:nvSpPr>
        <p:spPr>
          <a:xfrm>
            <a:off x="1371598" y="4478293"/>
            <a:ext cx="5243332" cy="379374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3733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C905FC1-8448-4D04-A16E-AF1F8DBED1E9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32823" y="3272385"/>
            <a:ext cx="350129" cy="3395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　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F52CCFF2-C64A-4F3D-B57D-8ECFC6582BDA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253936" y="3273764"/>
            <a:ext cx="350129" cy="3395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　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8FA2E4A2-2B04-45BA-8731-52C1011A04D5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964836" y="3298088"/>
            <a:ext cx="350129" cy="3395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　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9CA4B3DC-670B-4E1C-8519-E43092EF20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06064" y="3955364"/>
            <a:ext cx="5018684" cy="270715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事業</a:t>
            </a:r>
            <a:r>
              <a:rPr kumimoji="1" lang="ja-JP" altLang="en-US"/>
              <a:t>の詳細を</a:t>
            </a:r>
            <a:r>
              <a:rPr kumimoji="1" lang="ja-JP" altLang="en-US" dirty="0"/>
              <a:t>入力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ABC60A0-B714-0251-9603-096058E9CFF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344877" y="315667"/>
            <a:ext cx="1385437" cy="225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名前を入力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A4DAB39-7209-17F8-91AA-4280171B4CF3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5023007" y="25105"/>
            <a:ext cx="312907" cy="212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dirty="0"/>
              <a:t>0</a:t>
            </a:r>
            <a:endParaRPr lang="ja-JP" alt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7D43564-40F7-9B6D-2340-5FA1908C6198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475158" y="25105"/>
            <a:ext cx="312907" cy="212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dirty="0"/>
              <a:t>0</a:t>
            </a:r>
            <a:endParaRPr lang="ja-JP" alt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D4151F8-343B-62E7-6A14-DFE0B15F7869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6401969" y="38820"/>
            <a:ext cx="439555" cy="212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bg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dirty="0"/>
              <a:t>0</a:t>
            </a:r>
            <a:endParaRPr lang="ja-JP" altLang="en-US" dirty="0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60DE5322-CBFA-31F5-4406-B9426835CEC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532823" y="1566569"/>
            <a:ext cx="5018684" cy="103085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pPr lvl="0"/>
            <a:r>
              <a:rPr kumimoji="1" lang="ja-JP" altLang="en-US"/>
              <a:t>課題を</a:t>
            </a:r>
            <a:r>
              <a:rPr kumimoji="1" lang="ja-JP" altLang="en-US" dirty="0"/>
              <a:t>入力</a:t>
            </a:r>
          </a:p>
        </p:txBody>
      </p:sp>
    </p:spTree>
    <p:extLst>
      <p:ext uri="{BB962C8B-B14F-4D97-AF65-F5344CB8AC3E}">
        <p14:creationId xmlns:p14="http://schemas.microsoft.com/office/powerpoint/2010/main" val="53741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4229D71-A986-4484-B43B-7AFE88A9EB2F}"/>
              </a:ext>
            </a:extLst>
          </p:cNvPr>
          <p:cNvSpPr/>
          <p:nvPr userDrawn="1"/>
        </p:nvSpPr>
        <p:spPr>
          <a:xfrm>
            <a:off x="102065" y="643341"/>
            <a:ext cx="6638882" cy="7979891"/>
          </a:xfrm>
          <a:prstGeom prst="rect">
            <a:avLst/>
          </a:prstGeom>
          <a:ln w="19050">
            <a:solidFill>
              <a:srgbClr val="6B573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BFCA8-242A-44FC-BE21-74BAF88A4970}"/>
              </a:ext>
            </a:extLst>
          </p:cNvPr>
          <p:cNvSpPr txBox="1">
            <a:spLocks/>
          </p:cNvSpPr>
          <p:nvPr userDrawn="1"/>
        </p:nvSpPr>
        <p:spPr>
          <a:xfrm>
            <a:off x="1371599" y="3368145"/>
            <a:ext cx="5243332" cy="90557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3733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CFE2079-65D9-4910-91BF-3DB8C3BA8476}"/>
              </a:ext>
            </a:extLst>
          </p:cNvPr>
          <p:cNvSpPr txBox="1">
            <a:spLocks/>
          </p:cNvSpPr>
          <p:nvPr userDrawn="1"/>
        </p:nvSpPr>
        <p:spPr>
          <a:xfrm>
            <a:off x="1371598" y="4478293"/>
            <a:ext cx="5243332" cy="379374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3733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DA1743-D7C7-4062-A24A-0D9A69EEDA7B}"/>
              </a:ext>
            </a:extLst>
          </p:cNvPr>
          <p:cNvSpPr txBox="1"/>
          <p:nvPr userDrawn="1"/>
        </p:nvSpPr>
        <p:spPr>
          <a:xfrm>
            <a:off x="0" y="8856589"/>
            <a:ext cx="64474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rgbClr val="6B573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金融クエスト③レジャーランドの経営を立て直そう</a:t>
            </a:r>
            <a:r>
              <a:rPr kumimoji="1" lang="en-US" altLang="ja-JP" sz="1000" dirty="0">
                <a:solidFill>
                  <a:srgbClr val="6B573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!   </a:t>
            </a:r>
            <a:r>
              <a:rPr kumimoji="1" lang="ja-JP" altLang="en-US" sz="1000">
                <a:solidFill>
                  <a:srgbClr val="6B573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ja-JP" altLang="en-US" sz="1000" dirty="0">
              <a:solidFill>
                <a:srgbClr val="6B5738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AF96063-866F-4772-998F-A989F9004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295" y="86283"/>
            <a:ext cx="2956706" cy="52710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1284769-622D-4EFC-9518-547D763EF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252" y="1188696"/>
            <a:ext cx="3759557" cy="252423"/>
          </a:xfrm>
          <a:prstGeom prst="rect">
            <a:avLst/>
          </a:prstGeom>
        </p:spPr>
      </p:pic>
      <p:graphicFrame>
        <p:nvGraphicFramePr>
          <p:cNvPr id="11" name="表 36">
            <a:extLst>
              <a:ext uri="{FF2B5EF4-FFF2-40B4-BE49-F238E27FC236}">
                <a16:creationId xmlns:a16="http://schemas.microsoft.com/office/drawing/2014/main" id="{F13FB336-5E95-4A0F-B39A-8B6DD432AB3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61805940"/>
              </p:ext>
            </p:extLst>
          </p:nvPr>
        </p:nvGraphicFramePr>
        <p:xfrm>
          <a:off x="333252" y="1510425"/>
          <a:ext cx="6281678" cy="1166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922">
                  <a:extLst>
                    <a:ext uri="{9D8B030D-6E8A-4147-A177-3AD203B41FA5}">
                      <a16:colId xmlns:a16="http://schemas.microsoft.com/office/drawing/2014/main" val="4175925343"/>
                    </a:ext>
                  </a:extLst>
                </a:gridCol>
                <a:gridCol w="5173756">
                  <a:extLst>
                    <a:ext uri="{9D8B030D-6E8A-4147-A177-3AD203B41FA5}">
                      <a16:colId xmlns:a16="http://schemas.microsoft.com/office/drawing/2014/main" val="3836294973"/>
                    </a:ext>
                  </a:extLst>
                </a:gridCol>
              </a:tblGrid>
              <a:tr h="11660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rgbClr val="6B5738"/>
                          </a:solidFill>
                        </a:rPr>
                        <a:t>㋐ 課題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C4C7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494683"/>
                  </a:ext>
                </a:extLst>
              </a:tr>
            </a:tbl>
          </a:graphicData>
        </a:graphic>
      </p:graphicFrame>
      <p:pic>
        <p:nvPicPr>
          <p:cNvPr id="12" name="図 11">
            <a:extLst>
              <a:ext uri="{FF2B5EF4-FFF2-40B4-BE49-F238E27FC236}">
                <a16:creationId xmlns:a16="http://schemas.microsoft.com/office/drawing/2014/main" id="{6A019683-5CF7-4EF5-9DF2-2C489501C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252" y="2732858"/>
            <a:ext cx="4940978" cy="331977"/>
          </a:xfrm>
          <a:prstGeom prst="rect">
            <a:avLst/>
          </a:prstGeom>
        </p:spPr>
      </p:pic>
      <p:graphicFrame>
        <p:nvGraphicFramePr>
          <p:cNvPr id="13" name="表 40">
            <a:extLst>
              <a:ext uri="{FF2B5EF4-FFF2-40B4-BE49-F238E27FC236}">
                <a16:creationId xmlns:a16="http://schemas.microsoft.com/office/drawing/2014/main" id="{211E3558-10B7-4FEF-A0AC-5AAE501A4A8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06830429"/>
              </p:ext>
            </p:extLst>
          </p:nvPr>
        </p:nvGraphicFramePr>
        <p:xfrm>
          <a:off x="333252" y="3077699"/>
          <a:ext cx="6281680" cy="3641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922">
                  <a:extLst>
                    <a:ext uri="{9D8B030D-6E8A-4147-A177-3AD203B41FA5}">
                      <a16:colId xmlns:a16="http://schemas.microsoft.com/office/drawing/2014/main" val="2882625059"/>
                    </a:ext>
                  </a:extLst>
                </a:gridCol>
                <a:gridCol w="1724586">
                  <a:extLst>
                    <a:ext uri="{9D8B030D-6E8A-4147-A177-3AD203B41FA5}">
                      <a16:colId xmlns:a16="http://schemas.microsoft.com/office/drawing/2014/main" val="979126887"/>
                    </a:ext>
                  </a:extLst>
                </a:gridCol>
                <a:gridCol w="1724586">
                  <a:extLst>
                    <a:ext uri="{9D8B030D-6E8A-4147-A177-3AD203B41FA5}">
                      <a16:colId xmlns:a16="http://schemas.microsoft.com/office/drawing/2014/main" val="898829864"/>
                    </a:ext>
                  </a:extLst>
                </a:gridCol>
                <a:gridCol w="1724586">
                  <a:extLst>
                    <a:ext uri="{9D8B030D-6E8A-4147-A177-3AD203B41FA5}">
                      <a16:colId xmlns:a16="http://schemas.microsoft.com/office/drawing/2014/main" val="626441084"/>
                    </a:ext>
                  </a:extLst>
                </a:gridCol>
              </a:tblGrid>
              <a:tr h="77868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rgbClr val="6B5738"/>
                          </a:solidFill>
                        </a:rPr>
                        <a:t>㋑事業計画案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C4C7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62913"/>
                  </a:ext>
                </a:extLst>
              </a:tr>
              <a:tr h="28624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rgbClr val="6B5738"/>
                          </a:solidFill>
                        </a:rPr>
                        <a:t>㋒事業の詳細</a:t>
                      </a:r>
                      <a:endParaRPr kumimoji="1" lang="en-US" altLang="ja-JP" sz="1200" b="1" dirty="0">
                        <a:solidFill>
                          <a:srgbClr val="6B5738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000" b="1" dirty="0">
                          <a:solidFill>
                            <a:srgbClr val="6B5738"/>
                          </a:solidFill>
                        </a:rPr>
                        <a:t>※</a:t>
                      </a:r>
                      <a:r>
                        <a:rPr kumimoji="1" lang="ja-JP" altLang="en-US" sz="1000" b="1" dirty="0">
                          <a:solidFill>
                            <a:srgbClr val="6B5738"/>
                          </a:solidFill>
                        </a:rPr>
                        <a:t>具体的に行う事業を考えよう。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C4C7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57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368388"/>
                  </a:ext>
                </a:extLst>
              </a:tr>
            </a:tbl>
          </a:graphicData>
        </a:graphic>
      </p:graphicFrame>
      <p:pic>
        <p:nvPicPr>
          <p:cNvPr id="14" name="図 13">
            <a:extLst>
              <a:ext uri="{FF2B5EF4-FFF2-40B4-BE49-F238E27FC236}">
                <a16:creationId xmlns:a16="http://schemas.microsoft.com/office/drawing/2014/main" id="{DF721630-D000-4198-AD48-15591FCF93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50582" t="36263" r="36462" b="56053"/>
          <a:stretch/>
        </p:blipFill>
        <p:spPr>
          <a:xfrm>
            <a:off x="1541664" y="3133857"/>
            <a:ext cx="1550505" cy="61292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6584045-F847-4F1F-9D92-E9DCC3D5D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64995" t="36263" r="22049" b="56053"/>
          <a:stretch/>
        </p:blipFill>
        <p:spPr>
          <a:xfrm>
            <a:off x="3262234" y="3155172"/>
            <a:ext cx="1550505" cy="61292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304DCD4-8DE7-4928-B83F-09FE560F4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79521" t="36263" r="7523" b="55824"/>
          <a:stretch/>
        </p:blipFill>
        <p:spPr>
          <a:xfrm>
            <a:off x="4982804" y="3157288"/>
            <a:ext cx="1550506" cy="631186"/>
          </a:xfrm>
          <a:prstGeom prst="rect">
            <a:avLst/>
          </a:prstGeom>
        </p:spPr>
      </p:pic>
      <p:sp>
        <p:nvSpPr>
          <p:cNvPr id="17" name="正方形/長方形 16"/>
          <p:cNvSpPr/>
          <p:nvPr userDrawn="1"/>
        </p:nvSpPr>
        <p:spPr>
          <a:xfrm>
            <a:off x="1594215" y="3347125"/>
            <a:ext cx="161014" cy="1754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3323356" y="3360683"/>
            <a:ext cx="161014" cy="1754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5059393" y="3355281"/>
            <a:ext cx="161014" cy="1754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3C89F6D4-8C97-F5D8-4443-5347F6F605E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68" y="78732"/>
            <a:ext cx="1739527" cy="50225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B066CD1-004F-3F45-9730-DA6CD9E2E87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252" y="743643"/>
            <a:ext cx="2732082" cy="504504"/>
          </a:xfrm>
          <a:prstGeom prst="rect">
            <a:avLst/>
          </a:prstGeom>
        </p:spPr>
      </p:pic>
      <p:pic>
        <p:nvPicPr>
          <p:cNvPr id="20" name="図 19" descr="テキスト, 手紙&#10;&#10;自動的に生成された説明">
            <a:extLst>
              <a:ext uri="{FF2B5EF4-FFF2-40B4-BE49-F238E27FC236}">
                <a16:creationId xmlns:a16="http://schemas.microsoft.com/office/drawing/2014/main" id="{5F979A2B-6D7F-338B-15B6-0C2295BFDDF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2" y="6796325"/>
            <a:ext cx="5423289" cy="13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1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9B425859-E617-9DE3-2D6C-081C3470858A}"/>
              </a:ext>
            </a:extLst>
          </p:cNvPr>
          <p:cNvSpPr>
            <a:spLocks noGrp="1"/>
          </p:cNvSpPr>
          <p:nvPr>
            <p:ph type="body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DCC8229-0AB9-C124-087A-E313567EE79A}"/>
              </a:ext>
            </a:extLst>
          </p:cNvPr>
          <p:cNvSpPr>
            <a:spLocks noGrp="1"/>
          </p:cNvSpPr>
          <p:nvPr>
            <p:ph type="body" idx="2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70A81C8-162A-3E3C-4649-033C8F29D824}"/>
              </a:ext>
            </a:extLst>
          </p:cNvPr>
          <p:cNvSpPr>
            <a:spLocks noGrp="1"/>
          </p:cNvSpPr>
          <p:nvPr>
            <p:ph type="body" idx="2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C9C9185-3D60-958F-0B12-EA4EBE6056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E8B726C-99EB-EA3A-E4E5-92B4F2A3C83C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68539B4-D3C8-CFC4-FD7F-6ECCC11B1FBC}"/>
              </a:ext>
            </a:extLst>
          </p:cNvPr>
          <p:cNvSpPr>
            <a:spLocks noGrp="1"/>
          </p:cNvSpPr>
          <p:nvPr>
            <p:ph type="body" idx="5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7350A77C-0822-068E-DAC0-4CE3919DEF29}"/>
              </a:ext>
            </a:extLst>
          </p:cNvPr>
          <p:cNvSpPr>
            <a:spLocks noGrp="1"/>
          </p:cNvSpPr>
          <p:nvPr>
            <p:ph type="body" idx="5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D9A2606C-E2ED-6434-4B8E-81F8AF4A44E1}"/>
              </a:ext>
            </a:extLst>
          </p:cNvPr>
          <p:cNvSpPr>
            <a:spLocks noGrp="1"/>
          </p:cNvSpPr>
          <p:nvPr>
            <p:ph type="body" idx="59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988786-FBEE-2A07-F680-2AECE1137149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5205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5" ma:contentTypeDescription="新しいドキュメントを作成します。" ma:contentTypeScope="" ma:versionID="88a3eea04afdab2359939eb26d355724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84153d874b3a77162aa178340cedf7b7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DE31EF51-BF1F-4DEF-A7D9-7D73AD41F60B}"/>
</file>

<file path=customXml/itemProps2.xml><?xml version="1.0" encoding="utf-8"?>
<ds:datastoreItem xmlns:ds="http://schemas.openxmlformats.org/officeDocument/2006/customXml" ds:itemID="{BE572007-6A4A-4AA4-B268-6CEF6374C887}"/>
</file>

<file path=customXml/itemProps3.xml><?xml version="1.0" encoding="utf-8"?>
<ds:datastoreItem xmlns:ds="http://schemas.openxmlformats.org/officeDocument/2006/customXml" ds:itemID="{282423DB-6845-470F-AA89-C96CDB5A822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0</Words>
  <Application>Microsoft Macintosh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BIZ UDゴシック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38</cp:revision>
  <dcterms:created xsi:type="dcterms:W3CDTF">2021-02-11T04:40:36Z</dcterms:created>
  <dcterms:modified xsi:type="dcterms:W3CDTF">2024-06-20T02:09:26Z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