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autoCompressPictures="0">
  <p:sldMasterIdLst>
    <p:sldMasterId id="2147483672" r:id="rId1"/>
  </p:sldMasterIdLst>
  <p:notesMasterIdLst>
    <p:notesMasterId r:id="rId45"/>
  </p:notesMasterIdLst>
  <p:sldIdLst>
    <p:sldId id="2816" r:id="rId2"/>
    <p:sldId id="2814" r:id="rId3"/>
    <p:sldId id="2753" r:id="rId4"/>
    <p:sldId id="356" r:id="rId5"/>
    <p:sldId id="357" r:id="rId6"/>
    <p:sldId id="2806" r:id="rId7"/>
    <p:sldId id="2807" r:id="rId8"/>
    <p:sldId id="2815" r:id="rId9"/>
    <p:sldId id="2812" r:id="rId10"/>
    <p:sldId id="2817" r:id="rId11"/>
    <p:sldId id="358" r:id="rId12"/>
    <p:sldId id="359" r:id="rId13"/>
    <p:sldId id="2747" r:id="rId14"/>
    <p:sldId id="2818" r:id="rId15"/>
    <p:sldId id="2819" r:id="rId16"/>
    <p:sldId id="2820" r:id="rId17"/>
    <p:sldId id="2821" r:id="rId18"/>
    <p:sldId id="2822" r:id="rId19"/>
    <p:sldId id="2823" r:id="rId20"/>
    <p:sldId id="2824" r:id="rId21"/>
    <p:sldId id="2825" r:id="rId22"/>
    <p:sldId id="2826" r:id="rId23"/>
    <p:sldId id="2827" r:id="rId24"/>
    <p:sldId id="2828" r:id="rId25"/>
    <p:sldId id="2829" r:id="rId26"/>
    <p:sldId id="2830" r:id="rId27"/>
    <p:sldId id="2831" r:id="rId28"/>
    <p:sldId id="2832" r:id="rId29"/>
    <p:sldId id="2833" r:id="rId30"/>
    <p:sldId id="2834" r:id="rId31"/>
    <p:sldId id="2835" r:id="rId32"/>
    <p:sldId id="2836" r:id="rId33"/>
    <p:sldId id="2837" r:id="rId34"/>
    <p:sldId id="2838" r:id="rId35"/>
    <p:sldId id="2839" r:id="rId36"/>
    <p:sldId id="2840" r:id="rId37"/>
    <p:sldId id="2841" r:id="rId38"/>
    <p:sldId id="2842" r:id="rId39"/>
    <p:sldId id="2843" r:id="rId40"/>
    <p:sldId id="2844" r:id="rId41"/>
    <p:sldId id="2845" r:id="rId42"/>
    <p:sldId id="2846" r:id="rId43"/>
    <p:sldId id="2847" r:id="rId4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CC5EC89A-7228-4C3B-8458-5B69E19AD669}">
          <p14:sldIdLst/>
        </p14:section>
        <p14:section name="金融経済教育の重要性について" id="{002E7B73-83B4-43B3-85B8-6B9652433DF8}">
          <p14:sldIdLst>
            <p14:sldId id="2816"/>
            <p14:sldId id="2814"/>
            <p14:sldId id="2753"/>
            <p14:sldId id="356"/>
            <p14:sldId id="357"/>
          </p14:sldIdLst>
        </p14:section>
        <p14:section name="現役職員向けアピールデータ" id="{AEA9C2E5-729E-47A1-B1F4-60E44D2EE6CE}">
          <p14:sldIdLst>
            <p14:sldId id="2806"/>
            <p14:sldId id="2807"/>
            <p14:sldId id="2815"/>
          </p14:sldIdLst>
        </p14:section>
        <p14:section name="新卒向けアピール資料" id="{4B1F789A-36CE-4C3D-AF77-D9C41043BD66}">
          <p14:sldIdLst>
            <p14:sldId id="2812"/>
            <p14:sldId id="2817"/>
          </p14:sldIdLst>
        </p14:section>
        <p14:section name="DC採用企業さま向け" id="{4462D102-7013-4F9F-93F9-95BC620831FE}">
          <p14:sldIdLst>
            <p14:sldId id="358"/>
            <p14:sldId id="359"/>
          </p14:sldIdLst>
        </p14:section>
        <p14:section name="講義内容のご紹介" id="{106FB5EB-0069-4855-8DDE-68436B90EEE7}">
          <p14:sldIdLst>
            <p14:sldId id="2747"/>
            <p14:sldId id="2818"/>
            <p14:sldId id="2819"/>
            <p14:sldId id="2820"/>
            <p14:sldId id="2821"/>
            <p14:sldId id="2822"/>
            <p14:sldId id="2823"/>
            <p14:sldId id="2824"/>
          </p14:sldIdLst>
        </p14:section>
        <p14:section name="J-FLECの概要・事業の詳細" id="{B59D2555-587A-4E0F-91E9-4FA3FBDCFDF9}">
          <p14:sldIdLst>
            <p14:sldId id="2825"/>
            <p14:sldId id="2826"/>
            <p14:sldId id="2827"/>
            <p14:sldId id="2828"/>
            <p14:sldId id="2829"/>
            <p14:sldId id="2830"/>
            <p14:sldId id="2831"/>
            <p14:sldId id="2832"/>
            <p14:sldId id="2833"/>
            <p14:sldId id="2834"/>
            <p14:sldId id="2835"/>
            <p14:sldId id="2836"/>
            <p14:sldId id="2837"/>
            <p14:sldId id="2838"/>
            <p14:sldId id="2839"/>
            <p14:sldId id="2840"/>
            <p14:sldId id="2841"/>
            <p14:sldId id="2842"/>
            <p14:sldId id="2843"/>
            <p14:sldId id="2844"/>
            <p14:sldId id="2845"/>
            <p14:sldId id="2846"/>
            <p14:sldId id="2847"/>
          </p14:sldIdLst>
        </p14:section>
      </p14:sectionLst>
    </p:ext>
    <p:ext uri="{EFAFB233-063F-42B5-8137-9DF3F51BA10A}">
      <p15:sldGuideLst xmlns:p15="http://schemas.microsoft.com/office/powerpoint/2012/main">
        <p15:guide id="1" orient="horz" pos="3974" userDrawn="1">
          <p15:clr>
            <a:srgbClr val="A4A3A4"/>
          </p15:clr>
        </p15:guide>
        <p15:guide id="2" pos="3120" userDrawn="1">
          <p15:clr>
            <a:srgbClr val="A4A3A4"/>
          </p15:clr>
        </p15:guide>
        <p15:guide id="3" pos="5887" userDrawn="1">
          <p15:clr>
            <a:srgbClr val="A4A3A4"/>
          </p15:clr>
        </p15:guide>
        <p15:guide id="4" orient="horz" pos="346" userDrawn="1">
          <p15:clr>
            <a:srgbClr val="A4A3A4"/>
          </p15:clr>
        </p15:guide>
        <p15:guide id="5" pos="353"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E75B6"/>
    <a:srgbClr val="C55A11"/>
    <a:srgbClr val="F8CBAD"/>
    <a:srgbClr val="0000FF"/>
    <a:srgbClr val="007BC7"/>
    <a:srgbClr val="1794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94660"/>
  </p:normalViewPr>
  <p:slideViewPr>
    <p:cSldViewPr snapToGrid="0">
      <p:cViewPr>
        <p:scale>
          <a:sx n="125" d="100"/>
          <a:sy n="125" d="100"/>
        </p:scale>
        <p:origin x="1068" y="-594"/>
      </p:cViewPr>
      <p:guideLst>
        <p:guide orient="horz" pos="3974"/>
        <p:guide pos="3120"/>
        <p:guide pos="5887"/>
        <p:guide orient="horz" pos="346"/>
        <p:guide pos="353"/>
        <p:guide orient="horz" pos="21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BD7B4D-D22F-4D98-853E-F5073BC6D152}" type="doc">
      <dgm:prSet loTypeId="urn:microsoft.com/office/officeart/2005/8/layout/hierarchy2" loCatId="hierarchy" qsTypeId="urn:microsoft.com/office/officeart/2005/8/quickstyle/simple5" qsCatId="simple" csTypeId="urn:microsoft.com/office/officeart/2005/8/colors/accent1_1" csCatId="accent1" phldr="1"/>
      <dgm:spPr/>
      <dgm:t>
        <a:bodyPr/>
        <a:lstStyle/>
        <a:p>
          <a:endParaRPr kumimoji="1" lang="ja-JP" altLang="en-US"/>
        </a:p>
      </dgm:t>
    </dgm:pt>
    <dgm:pt modelId="{701233C3-C0C3-4ADF-86D5-68C0AD5DFB6D}">
      <dgm:prSet phldrT="[テキスト]" custT="1"/>
      <dgm:spPr/>
      <dgm:t>
        <a:bodyPr/>
        <a:lstStyle/>
        <a:p>
          <a:r>
            <a:rPr kumimoji="1" lang="en-US" altLang="ja-JP" sz="2000" b="1">
              <a:latin typeface="BIZ UDPゴシック" panose="020B0400000000000000" pitchFamily="50" charset="-128"/>
              <a:ea typeface="BIZ UDPゴシック" panose="020B0400000000000000" pitchFamily="50" charset="-128"/>
            </a:rPr>
            <a:t>J-FLEC</a:t>
          </a:r>
          <a:endParaRPr kumimoji="1" lang="ja-JP" altLang="en-US" sz="2000" b="1">
            <a:latin typeface="BIZ UDPゴシック" panose="020B0400000000000000" pitchFamily="50" charset="-128"/>
            <a:ea typeface="BIZ UDPゴシック" panose="020B0400000000000000" pitchFamily="50" charset="-128"/>
          </a:endParaRPr>
        </a:p>
      </dgm:t>
    </dgm:pt>
    <dgm:pt modelId="{71F5104A-C654-4E4A-B2DE-7DC0EA82E7CA}" type="parTrans" cxnId="{E8C6EEBC-6047-46DE-A9ED-703672E39FA3}">
      <dgm:prSet/>
      <dgm:spPr/>
      <dgm:t>
        <a:bodyPr/>
        <a:lstStyle/>
        <a:p>
          <a:endParaRPr kumimoji="1" lang="ja-JP" altLang="en-US"/>
        </a:p>
      </dgm:t>
    </dgm:pt>
    <dgm:pt modelId="{876B2362-ADAB-411B-A666-C41035B11010}" type="sibTrans" cxnId="{E8C6EEBC-6047-46DE-A9ED-703672E39FA3}">
      <dgm:prSet/>
      <dgm:spPr/>
      <dgm:t>
        <a:bodyPr/>
        <a:lstStyle/>
        <a:p>
          <a:endParaRPr kumimoji="1" lang="ja-JP" altLang="en-US"/>
        </a:p>
      </dgm:t>
    </dgm:pt>
    <dgm:pt modelId="{F9882141-CD3E-4209-AF09-CA5CF8DEAD62}">
      <dgm:prSet phldrT="[テキスト]" custT="1"/>
      <dgm:spPr/>
      <dgm:t>
        <a:bodyPr/>
        <a:lstStyle/>
        <a:p>
          <a:pPr algn="l"/>
          <a:r>
            <a:rPr kumimoji="1" lang="ja-JP" altLang="en-US" sz="1500" b="1">
              <a:latin typeface="BIZ UDPゴシック" panose="020B0400000000000000" pitchFamily="50" charset="-128"/>
              <a:ea typeface="BIZ UDPゴシック" panose="020B0400000000000000" pitchFamily="50" charset="-128"/>
            </a:rPr>
            <a:t>　②各地銀行協会：</a:t>
          </a:r>
          <a:r>
            <a:rPr kumimoji="1" lang="en-US" altLang="ja-JP" sz="1500" b="1">
              <a:latin typeface="BIZ UDPゴシック" panose="020B0400000000000000" pitchFamily="50" charset="-128"/>
              <a:ea typeface="BIZ UDPゴシック" panose="020B0400000000000000" pitchFamily="50" charset="-128"/>
            </a:rPr>
            <a:t>49</a:t>
          </a:r>
          <a:r>
            <a:rPr kumimoji="1" lang="ja-JP" altLang="en-US" sz="1500" b="1">
              <a:latin typeface="BIZ UDPゴシック" panose="020B0400000000000000" pitchFamily="50" charset="-128"/>
              <a:ea typeface="BIZ UDPゴシック" panose="020B0400000000000000" pitchFamily="50" charset="-128"/>
            </a:rPr>
            <a:t>か所</a:t>
          </a:r>
        </a:p>
      </dgm:t>
    </dgm:pt>
    <dgm:pt modelId="{288D4C55-80F2-4B43-83A9-6317003361D6}" type="parTrans" cxnId="{C014456C-89D8-4A06-8FF6-DAB16FED7D44}">
      <dgm:prSet/>
      <dgm:spPr/>
      <dgm:t>
        <a:bodyPr/>
        <a:lstStyle/>
        <a:p>
          <a:endParaRPr kumimoji="1" lang="ja-JP" altLang="en-US"/>
        </a:p>
      </dgm:t>
    </dgm:pt>
    <dgm:pt modelId="{7F403353-DE63-4A87-9AD7-57847775237E}" type="sibTrans" cxnId="{C014456C-89D8-4A06-8FF6-DAB16FED7D44}">
      <dgm:prSet/>
      <dgm:spPr/>
      <dgm:t>
        <a:bodyPr/>
        <a:lstStyle/>
        <a:p>
          <a:endParaRPr kumimoji="1" lang="ja-JP" altLang="en-US"/>
        </a:p>
      </dgm:t>
    </dgm:pt>
    <dgm:pt modelId="{A7302DB9-BA7C-42F4-9AD3-B76FECFCFE82}">
      <dgm:prSet custT="1"/>
      <dgm:spPr/>
      <dgm:t>
        <a:bodyPr/>
        <a:lstStyle/>
        <a:p>
          <a:pPr algn="l"/>
          <a:r>
            <a:rPr kumimoji="1" lang="ja-JP" altLang="en-US" sz="1500" b="1">
              <a:latin typeface="BIZ UDPゴシック" panose="020B0400000000000000" pitchFamily="50" charset="-128"/>
              <a:ea typeface="BIZ UDPゴシック" panose="020B0400000000000000" pitchFamily="50" charset="-128"/>
            </a:rPr>
            <a:t>　④財務（支）局、沖縄総合事務局、財務事務所：</a:t>
          </a:r>
          <a:r>
            <a:rPr kumimoji="1" lang="en-US" altLang="ja-JP" sz="1500" b="1">
              <a:latin typeface="BIZ UDPゴシック" panose="020B0400000000000000" pitchFamily="50" charset="-128"/>
              <a:ea typeface="BIZ UDPゴシック" panose="020B0400000000000000" pitchFamily="50" charset="-128"/>
            </a:rPr>
            <a:t>51</a:t>
          </a:r>
          <a:r>
            <a:rPr kumimoji="1" lang="ja-JP" altLang="en-US" sz="1500" b="1">
              <a:latin typeface="BIZ UDPゴシック" panose="020B0400000000000000" pitchFamily="50" charset="-128"/>
              <a:ea typeface="BIZ UDPゴシック" panose="020B0400000000000000" pitchFamily="50" charset="-128"/>
            </a:rPr>
            <a:t>か所</a:t>
          </a:r>
        </a:p>
      </dgm:t>
    </dgm:pt>
    <dgm:pt modelId="{E49F0D82-B86C-47E8-AC9A-43F7F4554370}" type="parTrans" cxnId="{49EA08FF-B646-41DD-97EA-C45E01F2191F}">
      <dgm:prSet/>
      <dgm:spPr/>
      <dgm:t>
        <a:bodyPr/>
        <a:lstStyle/>
        <a:p>
          <a:endParaRPr kumimoji="1" lang="ja-JP" altLang="en-US"/>
        </a:p>
      </dgm:t>
    </dgm:pt>
    <dgm:pt modelId="{7BDAC359-88FF-4237-AA0C-8832ADEA51A5}" type="sibTrans" cxnId="{49EA08FF-B646-41DD-97EA-C45E01F2191F}">
      <dgm:prSet/>
      <dgm:spPr/>
      <dgm:t>
        <a:bodyPr/>
        <a:lstStyle/>
        <a:p>
          <a:endParaRPr kumimoji="1" lang="ja-JP" altLang="en-US"/>
        </a:p>
      </dgm:t>
    </dgm:pt>
    <dgm:pt modelId="{D383C078-C5AA-418C-9017-355219FF900F}">
      <dgm:prSet custT="1"/>
      <dgm:spPr/>
      <dgm:t>
        <a:bodyPr/>
        <a:lstStyle/>
        <a:p>
          <a:pPr algn="l"/>
          <a:r>
            <a:rPr kumimoji="1" lang="ja-JP" altLang="en-US" sz="1500" b="1">
              <a:latin typeface="BIZ UDPゴシック" panose="020B0400000000000000" pitchFamily="50" charset="-128"/>
              <a:ea typeface="BIZ UDPゴシック" panose="020B0400000000000000" pitchFamily="50" charset="-128"/>
            </a:rPr>
            <a:t>　⑤日本銀行支店・事務所（①を除く）：</a:t>
          </a:r>
          <a:r>
            <a:rPr kumimoji="1" lang="en-US" altLang="ja-JP" sz="1500" b="1">
              <a:latin typeface="BIZ UDPゴシック" panose="020B0400000000000000" pitchFamily="50" charset="-128"/>
              <a:ea typeface="BIZ UDPゴシック" panose="020B0400000000000000" pitchFamily="50" charset="-128"/>
            </a:rPr>
            <a:t>19</a:t>
          </a:r>
          <a:r>
            <a:rPr kumimoji="1" lang="ja-JP" altLang="en-US" sz="1500" b="1">
              <a:latin typeface="BIZ UDPゴシック" panose="020B0400000000000000" pitchFamily="50" charset="-128"/>
              <a:ea typeface="BIZ UDPゴシック" panose="020B0400000000000000" pitchFamily="50" charset="-128"/>
            </a:rPr>
            <a:t>か所</a:t>
          </a:r>
        </a:p>
      </dgm:t>
    </dgm:pt>
    <dgm:pt modelId="{3FE0FE8B-52ED-42F7-8EE9-E9F5EC219383}" type="parTrans" cxnId="{CFA86962-74DA-4B83-A062-09F358729787}">
      <dgm:prSet/>
      <dgm:spPr/>
      <dgm:t>
        <a:bodyPr/>
        <a:lstStyle/>
        <a:p>
          <a:endParaRPr kumimoji="1" lang="ja-JP" altLang="en-US"/>
        </a:p>
      </dgm:t>
    </dgm:pt>
    <dgm:pt modelId="{E02504E2-A06E-4CC0-8A77-5C5534C3ACB8}" type="sibTrans" cxnId="{CFA86962-74DA-4B83-A062-09F358729787}">
      <dgm:prSet/>
      <dgm:spPr/>
      <dgm:t>
        <a:bodyPr/>
        <a:lstStyle/>
        <a:p>
          <a:endParaRPr kumimoji="1" lang="ja-JP" altLang="en-US"/>
        </a:p>
      </dgm:t>
    </dgm:pt>
    <dgm:pt modelId="{921DD685-81F1-49BC-9BB3-6E027D9212CC}">
      <dgm:prSet custT="1"/>
      <dgm:spPr/>
      <dgm:t>
        <a:bodyPr/>
        <a:lstStyle/>
        <a:p>
          <a:pPr algn="l"/>
          <a:r>
            <a:rPr kumimoji="1" lang="ja-JP" altLang="en-US" sz="1500" b="1">
              <a:latin typeface="BIZ UDPゴシック" panose="020B0400000000000000" pitchFamily="50" charset="-128"/>
              <a:ea typeface="BIZ UDPゴシック" panose="020B0400000000000000" pitchFamily="50" charset="-128"/>
            </a:rPr>
            <a:t>　⑥都道府県（①を除く）：</a:t>
          </a:r>
          <a:r>
            <a:rPr kumimoji="1" lang="en-US" altLang="ja-JP" sz="1500" b="1">
              <a:latin typeface="BIZ UDPゴシック" panose="020B0400000000000000" pitchFamily="50" charset="-128"/>
              <a:ea typeface="BIZ UDPゴシック" panose="020B0400000000000000" pitchFamily="50" charset="-128"/>
            </a:rPr>
            <a:t>26</a:t>
          </a:r>
          <a:r>
            <a:rPr kumimoji="1" lang="ja-JP" altLang="en-US" sz="1500" b="1">
              <a:latin typeface="BIZ UDPゴシック" panose="020B0400000000000000" pitchFamily="50" charset="-128"/>
              <a:ea typeface="BIZ UDPゴシック" panose="020B0400000000000000" pitchFamily="50" charset="-128"/>
            </a:rPr>
            <a:t>か所</a:t>
          </a:r>
        </a:p>
      </dgm:t>
    </dgm:pt>
    <dgm:pt modelId="{99B9C3BD-C063-4F68-B050-B40552821ECA}" type="parTrans" cxnId="{94508376-3CBE-4A79-B1E6-C46F5078FBB4}">
      <dgm:prSet/>
      <dgm:spPr/>
      <dgm:t>
        <a:bodyPr/>
        <a:lstStyle/>
        <a:p>
          <a:endParaRPr kumimoji="1" lang="ja-JP" altLang="en-US"/>
        </a:p>
      </dgm:t>
    </dgm:pt>
    <dgm:pt modelId="{E9FD45F7-7F80-471E-A027-45F6639C1870}" type="sibTrans" cxnId="{94508376-3CBE-4A79-B1E6-C46F5078FBB4}">
      <dgm:prSet/>
      <dgm:spPr/>
      <dgm:t>
        <a:bodyPr/>
        <a:lstStyle/>
        <a:p>
          <a:endParaRPr kumimoji="1" lang="ja-JP" altLang="en-US"/>
        </a:p>
      </dgm:t>
    </dgm:pt>
    <dgm:pt modelId="{9FB46155-44FB-431F-A805-2EA77A6601AF}">
      <dgm:prSet phldrT="[テキスト]" custT="1"/>
      <dgm:spPr/>
      <dgm:t>
        <a:bodyPr/>
        <a:lstStyle/>
        <a:p>
          <a:pPr algn="l"/>
          <a:r>
            <a:rPr kumimoji="1" lang="ja-JP" altLang="en-US" sz="1500" b="1">
              <a:latin typeface="BIZ UDPゴシック" panose="020B0400000000000000" pitchFamily="50" charset="-128"/>
              <a:ea typeface="BIZ UDPゴシック" panose="020B0400000000000000" pitchFamily="50" charset="-128"/>
            </a:rPr>
            <a:t>　①都道府県金融広報委員会（日銀支店または県庁）：</a:t>
          </a:r>
          <a:r>
            <a:rPr kumimoji="1" lang="en-US" altLang="ja-JP" sz="1500" b="1">
              <a:latin typeface="BIZ UDPゴシック" panose="020B0400000000000000" pitchFamily="50" charset="-128"/>
              <a:ea typeface="BIZ UDPゴシック" panose="020B0400000000000000" pitchFamily="50" charset="-128"/>
            </a:rPr>
            <a:t>47</a:t>
          </a:r>
          <a:r>
            <a:rPr kumimoji="1" lang="ja-JP" altLang="en-US" sz="1500" b="1">
              <a:latin typeface="BIZ UDPゴシック" panose="020B0400000000000000" pitchFamily="50" charset="-128"/>
              <a:ea typeface="BIZ UDPゴシック" panose="020B0400000000000000" pitchFamily="50" charset="-128"/>
            </a:rPr>
            <a:t>か所</a:t>
          </a:r>
        </a:p>
      </dgm:t>
    </dgm:pt>
    <dgm:pt modelId="{88C91823-2301-4D8C-B2E7-7C2AFA4CF290}" type="sibTrans" cxnId="{B5057DB3-E61D-43ED-8767-B6FEEEBE9F25}">
      <dgm:prSet/>
      <dgm:spPr/>
      <dgm:t>
        <a:bodyPr/>
        <a:lstStyle/>
        <a:p>
          <a:endParaRPr kumimoji="1" lang="ja-JP" altLang="en-US"/>
        </a:p>
      </dgm:t>
    </dgm:pt>
    <dgm:pt modelId="{82C28A60-637A-4F6A-9CC8-7E0A814F3AFF}" type="parTrans" cxnId="{B5057DB3-E61D-43ED-8767-B6FEEEBE9F25}">
      <dgm:prSet/>
      <dgm:spPr/>
      <dgm:t>
        <a:bodyPr/>
        <a:lstStyle/>
        <a:p>
          <a:endParaRPr kumimoji="1" lang="ja-JP" altLang="en-US"/>
        </a:p>
      </dgm:t>
    </dgm:pt>
    <dgm:pt modelId="{E383BF7A-BE06-4418-91DF-53239510A572}">
      <dgm:prSet custT="1"/>
      <dgm:spPr/>
      <dgm:t>
        <a:bodyPr/>
        <a:lstStyle/>
        <a:p>
          <a:pPr algn="l"/>
          <a:r>
            <a:rPr kumimoji="1" lang="ja-JP" altLang="en-US" sz="1500" b="1">
              <a:latin typeface="BIZ UDPゴシック" panose="020B0400000000000000" pitchFamily="50" charset="-128"/>
              <a:ea typeface="BIZ UDPゴシック" panose="020B0400000000000000" pitchFamily="50" charset="-128"/>
            </a:rPr>
            <a:t>　③日本証券業協会地区協会：</a:t>
          </a:r>
          <a:r>
            <a:rPr kumimoji="1" lang="en-US" altLang="ja-JP" sz="1500" b="1">
              <a:latin typeface="BIZ UDPゴシック" panose="020B0400000000000000" pitchFamily="50" charset="-128"/>
              <a:ea typeface="BIZ UDPゴシック" panose="020B0400000000000000" pitchFamily="50" charset="-128"/>
            </a:rPr>
            <a:t>8</a:t>
          </a:r>
          <a:r>
            <a:rPr kumimoji="1" lang="ja-JP" altLang="en-US" sz="1500" b="1">
              <a:latin typeface="BIZ UDPゴシック" panose="020B0400000000000000" pitchFamily="50" charset="-128"/>
              <a:ea typeface="BIZ UDPゴシック" panose="020B0400000000000000" pitchFamily="50" charset="-128"/>
            </a:rPr>
            <a:t>か所</a:t>
          </a:r>
        </a:p>
      </dgm:t>
    </dgm:pt>
    <dgm:pt modelId="{0C290F85-EB60-44B3-9C9F-4C793B3C16CC}" type="sibTrans" cxnId="{C5F63D48-EC87-445C-B59B-AD37A101EAE2}">
      <dgm:prSet/>
      <dgm:spPr/>
      <dgm:t>
        <a:bodyPr/>
        <a:lstStyle/>
        <a:p>
          <a:endParaRPr kumimoji="1" lang="ja-JP" altLang="en-US"/>
        </a:p>
      </dgm:t>
    </dgm:pt>
    <dgm:pt modelId="{6108055E-918D-4481-846B-45F658E36410}" type="parTrans" cxnId="{C5F63D48-EC87-445C-B59B-AD37A101EAE2}">
      <dgm:prSet/>
      <dgm:spPr/>
      <dgm:t>
        <a:bodyPr/>
        <a:lstStyle/>
        <a:p>
          <a:endParaRPr kumimoji="1" lang="ja-JP" altLang="en-US"/>
        </a:p>
      </dgm:t>
    </dgm:pt>
    <dgm:pt modelId="{EFBFAB31-2C4A-424B-872D-4B9111DBCE8C}" type="pres">
      <dgm:prSet presAssocID="{20BD7B4D-D22F-4D98-853E-F5073BC6D152}" presName="diagram" presStyleCnt="0">
        <dgm:presLayoutVars>
          <dgm:chPref val="1"/>
          <dgm:dir/>
          <dgm:animOne val="branch"/>
          <dgm:animLvl val="lvl"/>
          <dgm:resizeHandles val="exact"/>
        </dgm:presLayoutVars>
      </dgm:prSet>
      <dgm:spPr/>
    </dgm:pt>
    <dgm:pt modelId="{98777C03-087C-4D32-B624-14DD7464F50A}" type="pres">
      <dgm:prSet presAssocID="{701233C3-C0C3-4ADF-86D5-68C0AD5DFB6D}" presName="root1" presStyleCnt="0"/>
      <dgm:spPr/>
    </dgm:pt>
    <dgm:pt modelId="{5DDC3261-91EC-4691-A890-B5420256EDFE}" type="pres">
      <dgm:prSet presAssocID="{701233C3-C0C3-4ADF-86D5-68C0AD5DFB6D}" presName="LevelOneTextNode" presStyleLbl="node0" presStyleIdx="0" presStyleCnt="1" custScaleX="119536">
        <dgm:presLayoutVars>
          <dgm:chPref val="3"/>
        </dgm:presLayoutVars>
      </dgm:prSet>
      <dgm:spPr/>
    </dgm:pt>
    <dgm:pt modelId="{4067FBEF-3684-4B9B-9867-EC5B0DEC3ADC}" type="pres">
      <dgm:prSet presAssocID="{701233C3-C0C3-4ADF-86D5-68C0AD5DFB6D}" presName="level2hierChild" presStyleCnt="0"/>
      <dgm:spPr/>
    </dgm:pt>
    <dgm:pt modelId="{99134EAA-6196-459B-941F-C5921583FE2F}" type="pres">
      <dgm:prSet presAssocID="{82C28A60-637A-4F6A-9CC8-7E0A814F3AFF}" presName="conn2-1" presStyleLbl="parChTrans1D2" presStyleIdx="0" presStyleCnt="6"/>
      <dgm:spPr/>
    </dgm:pt>
    <dgm:pt modelId="{745699D9-CE8B-4A66-A20B-5304FD5EB213}" type="pres">
      <dgm:prSet presAssocID="{82C28A60-637A-4F6A-9CC8-7E0A814F3AFF}" presName="connTx" presStyleLbl="parChTrans1D2" presStyleIdx="0" presStyleCnt="6"/>
      <dgm:spPr/>
    </dgm:pt>
    <dgm:pt modelId="{B1317331-D9E7-482F-8CDD-6F14C526480F}" type="pres">
      <dgm:prSet presAssocID="{9FB46155-44FB-431F-A805-2EA77A6601AF}" presName="root2" presStyleCnt="0"/>
      <dgm:spPr/>
    </dgm:pt>
    <dgm:pt modelId="{0F728814-408F-4D5F-9BE7-01E1153CFF32}" type="pres">
      <dgm:prSet presAssocID="{9FB46155-44FB-431F-A805-2EA77A6601AF}" presName="LevelTwoTextNode" presStyleLbl="node2" presStyleIdx="0" presStyleCnt="6" custScaleX="397057">
        <dgm:presLayoutVars>
          <dgm:chPref val="3"/>
        </dgm:presLayoutVars>
      </dgm:prSet>
      <dgm:spPr/>
    </dgm:pt>
    <dgm:pt modelId="{66F3B7E5-0014-40A0-90CB-753E52EF2A4A}" type="pres">
      <dgm:prSet presAssocID="{9FB46155-44FB-431F-A805-2EA77A6601AF}" presName="level3hierChild" presStyleCnt="0"/>
      <dgm:spPr/>
    </dgm:pt>
    <dgm:pt modelId="{B58ED053-EAF2-46A8-A9EB-A0B5201B1C70}" type="pres">
      <dgm:prSet presAssocID="{288D4C55-80F2-4B43-83A9-6317003361D6}" presName="conn2-1" presStyleLbl="parChTrans1D2" presStyleIdx="1" presStyleCnt="6"/>
      <dgm:spPr/>
    </dgm:pt>
    <dgm:pt modelId="{836AF52C-2EB8-4DAD-8F45-1D9F2E225C61}" type="pres">
      <dgm:prSet presAssocID="{288D4C55-80F2-4B43-83A9-6317003361D6}" presName="connTx" presStyleLbl="parChTrans1D2" presStyleIdx="1" presStyleCnt="6"/>
      <dgm:spPr/>
    </dgm:pt>
    <dgm:pt modelId="{A3A95CC6-008D-40EA-B802-8BF5615B564F}" type="pres">
      <dgm:prSet presAssocID="{F9882141-CD3E-4209-AF09-CA5CF8DEAD62}" presName="root2" presStyleCnt="0"/>
      <dgm:spPr/>
    </dgm:pt>
    <dgm:pt modelId="{AAE00A15-6049-4196-B4F6-E51BA4C1EE6F}" type="pres">
      <dgm:prSet presAssocID="{F9882141-CD3E-4209-AF09-CA5CF8DEAD62}" presName="LevelTwoTextNode" presStyleLbl="node2" presStyleIdx="1" presStyleCnt="6" custScaleX="397057">
        <dgm:presLayoutVars>
          <dgm:chPref val="3"/>
        </dgm:presLayoutVars>
      </dgm:prSet>
      <dgm:spPr/>
    </dgm:pt>
    <dgm:pt modelId="{AAC5F910-D6B1-4FBB-A08C-50D51CA7E2D2}" type="pres">
      <dgm:prSet presAssocID="{F9882141-CD3E-4209-AF09-CA5CF8DEAD62}" presName="level3hierChild" presStyleCnt="0"/>
      <dgm:spPr/>
    </dgm:pt>
    <dgm:pt modelId="{2DCA68A8-5EC4-4089-9319-AE8AFC12A98F}" type="pres">
      <dgm:prSet presAssocID="{6108055E-918D-4481-846B-45F658E36410}" presName="conn2-1" presStyleLbl="parChTrans1D2" presStyleIdx="2" presStyleCnt="6"/>
      <dgm:spPr/>
    </dgm:pt>
    <dgm:pt modelId="{1418DD6A-6362-45F6-8D53-716968EC444A}" type="pres">
      <dgm:prSet presAssocID="{6108055E-918D-4481-846B-45F658E36410}" presName="connTx" presStyleLbl="parChTrans1D2" presStyleIdx="2" presStyleCnt="6"/>
      <dgm:spPr/>
    </dgm:pt>
    <dgm:pt modelId="{3D97AD9D-2ED5-4058-9512-FECDCF2DE026}" type="pres">
      <dgm:prSet presAssocID="{E383BF7A-BE06-4418-91DF-53239510A572}" presName="root2" presStyleCnt="0"/>
      <dgm:spPr/>
    </dgm:pt>
    <dgm:pt modelId="{B4A3F7A7-B670-48D1-A98F-BE0A41E74617}" type="pres">
      <dgm:prSet presAssocID="{E383BF7A-BE06-4418-91DF-53239510A572}" presName="LevelTwoTextNode" presStyleLbl="node2" presStyleIdx="2" presStyleCnt="6" custScaleX="397057">
        <dgm:presLayoutVars>
          <dgm:chPref val="3"/>
        </dgm:presLayoutVars>
      </dgm:prSet>
      <dgm:spPr/>
    </dgm:pt>
    <dgm:pt modelId="{19274AD4-C1EA-4BA6-A0FD-3FFFF29F457A}" type="pres">
      <dgm:prSet presAssocID="{E383BF7A-BE06-4418-91DF-53239510A572}" presName="level3hierChild" presStyleCnt="0"/>
      <dgm:spPr/>
    </dgm:pt>
    <dgm:pt modelId="{C0671330-6FC6-4C0E-9C86-6BD525A88DD3}" type="pres">
      <dgm:prSet presAssocID="{E49F0D82-B86C-47E8-AC9A-43F7F4554370}" presName="conn2-1" presStyleLbl="parChTrans1D2" presStyleIdx="3" presStyleCnt="6"/>
      <dgm:spPr/>
    </dgm:pt>
    <dgm:pt modelId="{D6A1B400-0151-4B94-8C54-E2B771A81BAB}" type="pres">
      <dgm:prSet presAssocID="{E49F0D82-B86C-47E8-AC9A-43F7F4554370}" presName="connTx" presStyleLbl="parChTrans1D2" presStyleIdx="3" presStyleCnt="6"/>
      <dgm:spPr/>
    </dgm:pt>
    <dgm:pt modelId="{7A6C96E4-9150-4B98-86A3-B7F056FA9EC9}" type="pres">
      <dgm:prSet presAssocID="{A7302DB9-BA7C-42F4-9AD3-B76FECFCFE82}" presName="root2" presStyleCnt="0"/>
      <dgm:spPr/>
    </dgm:pt>
    <dgm:pt modelId="{B7B8DC55-899F-48F8-8746-13536CC94E5E}" type="pres">
      <dgm:prSet presAssocID="{A7302DB9-BA7C-42F4-9AD3-B76FECFCFE82}" presName="LevelTwoTextNode" presStyleLbl="node2" presStyleIdx="3" presStyleCnt="6" custScaleX="397057">
        <dgm:presLayoutVars>
          <dgm:chPref val="3"/>
        </dgm:presLayoutVars>
      </dgm:prSet>
      <dgm:spPr/>
    </dgm:pt>
    <dgm:pt modelId="{6E7FB610-AF14-4C64-807F-179B12DAD30A}" type="pres">
      <dgm:prSet presAssocID="{A7302DB9-BA7C-42F4-9AD3-B76FECFCFE82}" presName="level3hierChild" presStyleCnt="0"/>
      <dgm:spPr/>
    </dgm:pt>
    <dgm:pt modelId="{F51E9EE4-9FC7-4DC4-91BD-8E4F6C78FFF1}" type="pres">
      <dgm:prSet presAssocID="{3FE0FE8B-52ED-42F7-8EE9-E9F5EC219383}" presName="conn2-1" presStyleLbl="parChTrans1D2" presStyleIdx="4" presStyleCnt="6"/>
      <dgm:spPr/>
    </dgm:pt>
    <dgm:pt modelId="{9DA4F627-AAB4-42B9-94D1-19F23797AABD}" type="pres">
      <dgm:prSet presAssocID="{3FE0FE8B-52ED-42F7-8EE9-E9F5EC219383}" presName="connTx" presStyleLbl="parChTrans1D2" presStyleIdx="4" presStyleCnt="6"/>
      <dgm:spPr/>
    </dgm:pt>
    <dgm:pt modelId="{E41D127E-E07E-4EFC-8A7E-25CEE1716FCE}" type="pres">
      <dgm:prSet presAssocID="{D383C078-C5AA-418C-9017-355219FF900F}" presName="root2" presStyleCnt="0"/>
      <dgm:spPr/>
    </dgm:pt>
    <dgm:pt modelId="{421F58CB-329B-46D1-89DE-279AB713120A}" type="pres">
      <dgm:prSet presAssocID="{D383C078-C5AA-418C-9017-355219FF900F}" presName="LevelTwoTextNode" presStyleLbl="node2" presStyleIdx="4" presStyleCnt="6" custScaleX="397057">
        <dgm:presLayoutVars>
          <dgm:chPref val="3"/>
        </dgm:presLayoutVars>
      </dgm:prSet>
      <dgm:spPr/>
    </dgm:pt>
    <dgm:pt modelId="{ABEEEDA4-E33D-4BF2-AC25-95B6CE8C4F45}" type="pres">
      <dgm:prSet presAssocID="{D383C078-C5AA-418C-9017-355219FF900F}" presName="level3hierChild" presStyleCnt="0"/>
      <dgm:spPr/>
    </dgm:pt>
    <dgm:pt modelId="{12FE8E28-4E6F-4B7D-8AC4-36653522222C}" type="pres">
      <dgm:prSet presAssocID="{99B9C3BD-C063-4F68-B050-B40552821ECA}" presName="conn2-1" presStyleLbl="parChTrans1D2" presStyleIdx="5" presStyleCnt="6"/>
      <dgm:spPr/>
    </dgm:pt>
    <dgm:pt modelId="{C0EC0DC5-E930-4321-8993-656058874C80}" type="pres">
      <dgm:prSet presAssocID="{99B9C3BD-C063-4F68-B050-B40552821ECA}" presName="connTx" presStyleLbl="parChTrans1D2" presStyleIdx="5" presStyleCnt="6"/>
      <dgm:spPr/>
    </dgm:pt>
    <dgm:pt modelId="{9A2A7369-671E-4FCF-9262-950DF6B23042}" type="pres">
      <dgm:prSet presAssocID="{921DD685-81F1-49BC-9BB3-6E027D9212CC}" presName="root2" presStyleCnt="0"/>
      <dgm:spPr/>
    </dgm:pt>
    <dgm:pt modelId="{61BCF693-70CF-42DA-A683-B01F693413D2}" type="pres">
      <dgm:prSet presAssocID="{921DD685-81F1-49BC-9BB3-6E027D9212CC}" presName="LevelTwoTextNode" presStyleLbl="node2" presStyleIdx="5" presStyleCnt="6" custScaleX="397057">
        <dgm:presLayoutVars>
          <dgm:chPref val="3"/>
        </dgm:presLayoutVars>
      </dgm:prSet>
      <dgm:spPr/>
    </dgm:pt>
    <dgm:pt modelId="{23A09472-D0BE-4388-94E2-1ABE7879A9C4}" type="pres">
      <dgm:prSet presAssocID="{921DD685-81F1-49BC-9BB3-6E027D9212CC}" presName="level3hierChild" presStyleCnt="0"/>
      <dgm:spPr/>
    </dgm:pt>
  </dgm:ptLst>
  <dgm:cxnLst>
    <dgm:cxn modelId="{3A017C15-D0A4-428D-AF86-2B3310BD5ABB}" type="presOf" srcId="{82C28A60-637A-4F6A-9CC8-7E0A814F3AFF}" destId="{745699D9-CE8B-4A66-A20B-5304FD5EB213}" srcOrd="1" destOrd="0" presId="urn:microsoft.com/office/officeart/2005/8/layout/hierarchy2"/>
    <dgm:cxn modelId="{29D38620-9929-4700-9BBF-814C8F28030F}" type="presOf" srcId="{99B9C3BD-C063-4F68-B050-B40552821ECA}" destId="{C0EC0DC5-E930-4321-8993-656058874C80}" srcOrd="1" destOrd="0" presId="urn:microsoft.com/office/officeart/2005/8/layout/hierarchy2"/>
    <dgm:cxn modelId="{CFA86962-74DA-4B83-A062-09F358729787}" srcId="{701233C3-C0C3-4ADF-86D5-68C0AD5DFB6D}" destId="{D383C078-C5AA-418C-9017-355219FF900F}" srcOrd="4" destOrd="0" parTransId="{3FE0FE8B-52ED-42F7-8EE9-E9F5EC219383}" sibTransId="{E02504E2-A06E-4CC0-8A77-5C5534C3ACB8}"/>
    <dgm:cxn modelId="{52E41A44-0007-4E22-9255-99F08F4B310F}" type="presOf" srcId="{3FE0FE8B-52ED-42F7-8EE9-E9F5EC219383}" destId="{9DA4F627-AAB4-42B9-94D1-19F23797AABD}" srcOrd="1" destOrd="0" presId="urn:microsoft.com/office/officeart/2005/8/layout/hierarchy2"/>
    <dgm:cxn modelId="{C5F63D48-EC87-445C-B59B-AD37A101EAE2}" srcId="{701233C3-C0C3-4ADF-86D5-68C0AD5DFB6D}" destId="{E383BF7A-BE06-4418-91DF-53239510A572}" srcOrd="2" destOrd="0" parTransId="{6108055E-918D-4481-846B-45F658E36410}" sibTransId="{0C290F85-EB60-44B3-9C9F-4C793B3C16CC}"/>
    <dgm:cxn modelId="{C014456C-89D8-4A06-8FF6-DAB16FED7D44}" srcId="{701233C3-C0C3-4ADF-86D5-68C0AD5DFB6D}" destId="{F9882141-CD3E-4209-AF09-CA5CF8DEAD62}" srcOrd="1" destOrd="0" parTransId="{288D4C55-80F2-4B43-83A9-6317003361D6}" sibTransId="{7F403353-DE63-4A87-9AD7-57847775237E}"/>
    <dgm:cxn modelId="{BBD9B66C-F666-4FCA-8E9B-AD214FE6645A}" type="presOf" srcId="{A7302DB9-BA7C-42F4-9AD3-B76FECFCFE82}" destId="{B7B8DC55-899F-48F8-8746-13536CC94E5E}" srcOrd="0" destOrd="0" presId="urn:microsoft.com/office/officeart/2005/8/layout/hierarchy2"/>
    <dgm:cxn modelId="{94508376-3CBE-4A79-B1E6-C46F5078FBB4}" srcId="{701233C3-C0C3-4ADF-86D5-68C0AD5DFB6D}" destId="{921DD685-81F1-49BC-9BB3-6E027D9212CC}" srcOrd="5" destOrd="0" parTransId="{99B9C3BD-C063-4F68-B050-B40552821ECA}" sibTransId="{E9FD45F7-7F80-471E-A027-45F6639C1870}"/>
    <dgm:cxn modelId="{A746E856-0CCF-412B-BBB9-53AEA3FBEC79}" type="presOf" srcId="{E49F0D82-B86C-47E8-AC9A-43F7F4554370}" destId="{D6A1B400-0151-4B94-8C54-E2B771A81BAB}" srcOrd="1" destOrd="0" presId="urn:microsoft.com/office/officeart/2005/8/layout/hierarchy2"/>
    <dgm:cxn modelId="{F0E98882-2131-42EC-8B93-9733C2884FAA}" type="presOf" srcId="{921DD685-81F1-49BC-9BB3-6E027D9212CC}" destId="{61BCF693-70CF-42DA-A683-B01F693413D2}" srcOrd="0" destOrd="0" presId="urn:microsoft.com/office/officeart/2005/8/layout/hierarchy2"/>
    <dgm:cxn modelId="{364C9E85-9EF1-49D9-9523-548EAC509A02}" type="presOf" srcId="{9FB46155-44FB-431F-A805-2EA77A6601AF}" destId="{0F728814-408F-4D5F-9BE7-01E1153CFF32}" srcOrd="0" destOrd="0" presId="urn:microsoft.com/office/officeart/2005/8/layout/hierarchy2"/>
    <dgm:cxn modelId="{390B258A-026B-479B-9BDC-3F67CDA3E5B4}" type="presOf" srcId="{D383C078-C5AA-418C-9017-355219FF900F}" destId="{421F58CB-329B-46D1-89DE-279AB713120A}" srcOrd="0" destOrd="0" presId="urn:microsoft.com/office/officeart/2005/8/layout/hierarchy2"/>
    <dgm:cxn modelId="{8E0DBF8A-D9A1-4F3D-9C69-84384283522E}" type="presOf" srcId="{E49F0D82-B86C-47E8-AC9A-43F7F4554370}" destId="{C0671330-6FC6-4C0E-9C86-6BD525A88DD3}" srcOrd="0" destOrd="0" presId="urn:microsoft.com/office/officeart/2005/8/layout/hierarchy2"/>
    <dgm:cxn modelId="{07B2458C-825D-434F-B521-BC3866A262C0}" type="presOf" srcId="{82C28A60-637A-4F6A-9CC8-7E0A814F3AFF}" destId="{99134EAA-6196-459B-941F-C5921583FE2F}" srcOrd="0" destOrd="0" presId="urn:microsoft.com/office/officeart/2005/8/layout/hierarchy2"/>
    <dgm:cxn modelId="{68414491-E6B5-4918-AAB9-5489E682C17D}" type="presOf" srcId="{6108055E-918D-4481-846B-45F658E36410}" destId="{1418DD6A-6362-45F6-8D53-716968EC444A}" srcOrd="1" destOrd="0" presId="urn:microsoft.com/office/officeart/2005/8/layout/hierarchy2"/>
    <dgm:cxn modelId="{8D0A8F92-C063-44BE-A36E-943125B043FE}" type="presOf" srcId="{99B9C3BD-C063-4F68-B050-B40552821ECA}" destId="{12FE8E28-4E6F-4B7D-8AC4-36653522222C}" srcOrd="0" destOrd="0" presId="urn:microsoft.com/office/officeart/2005/8/layout/hierarchy2"/>
    <dgm:cxn modelId="{BDA6E693-0B83-449F-B195-4FB03FC6F6D3}" type="presOf" srcId="{701233C3-C0C3-4ADF-86D5-68C0AD5DFB6D}" destId="{5DDC3261-91EC-4691-A890-B5420256EDFE}" srcOrd="0" destOrd="0" presId="urn:microsoft.com/office/officeart/2005/8/layout/hierarchy2"/>
    <dgm:cxn modelId="{47EA0E95-18D7-4639-A095-5AFDD1545A48}" type="presOf" srcId="{288D4C55-80F2-4B43-83A9-6317003361D6}" destId="{B58ED053-EAF2-46A8-A9EB-A0B5201B1C70}" srcOrd="0" destOrd="0" presId="urn:microsoft.com/office/officeart/2005/8/layout/hierarchy2"/>
    <dgm:cxn modelId="{52A40196-3C95-4B8F-BAB1-90AD34042610}" type="presOf" srcId="{20BD7B4D-D22F-4D98-853E-F5073BC6D152}" destId="{EFBFAB31-2C4A-424B-872D-4B9111DBCE8C}" srcOrd="0" destOrd="0" presId="urn:microsoft.com/office/officeart/2005/8/layout/hierarchy2"/>
    <dgm:cxn modelId="{BE28159E-8476-4927-9BC3-646A9AC3108C}" type="presOf" srcId="{E383BF7A-BE06-4418-91DF-53239510A572}" destId="{B4A3F7A7-B670-48D1-A98F-BE0A41E74617}" srcOrd="0" destOrd="0" presId="urn:microsoft.com/office/officeart/2005/8/layout/hierarchy2"/>
    <dgm:cxn modelId="{2A9A7E9E-E60B-43ED-ABF7-A6B4D5C67B2A}" type="presOf" srcId="{6108055E-918D-4481-846B-45F658E36410}" destId="{2DCA68A8-5EC4-4089-9319-AE8AFC12A98F}" srcOrd="0" destOrd="0" presId="urn:microsoft.com/office/officeart/2005/8/layout/hierarchy2"/>
    <dgm:cxn modelId="{B5057DB3-E61D-43ED-8767-B6FEEEBE9F25}" srcId="{701233C3-C0C3-4ADF-86D5-68C0AD5DFB6D}" destId="{9FB46155-44FB-431F-A805-2EA77A6601AF}" srcOrd="0" destOrd="0" parTransId="{82C28A60-637A-4F6A-9CC8-7E0A814F3AFF}" sibTransId="{88C91823-2301-4D8C-B2E7-7C2AFA4CF290}"/>
    <dgm:cxn modelId="{E8C6EEBC-6047-46DE-A9ED-703672E39FA3}" srcId="{20BD7B4D-D22F-4D98-853E-F5073BC6D152}" destId="{701233C3-C0C3-4ADF-86D5-68C0AD5DFB6D}" srcOrd="0" destOrd="0" parTransId="{71F5104A-C654-4E4A-B2DE-7DC0EA82E7CA}" sibTransId="{876B2362-ADAB-411B-A666-C41035B11010}"/>
    <dgm:cxn modelId="{044E65C8-3A05-47B6-9DE9-73543AF6E412}" type="presOf" srcId="{3FE0FE8B-52ED-42F7-8EE9-E9F5EC219383}" destId="{F51E9EE4-9FC7-4DC4-91BD-8E4F6C78FFF1}" srcOrd="0" destOrd="0" presId="urn:microsoft.com/office/officeart/2005/8/layout/hierarchy2"/>
    <dgm:cxn modelId="{9B172AEE-7369-4A43-ABAD-402EBF00F918}" type="presOf" srcId="{F9882141-CD3E-4209-AF09-CA5CF8DEAD62}" destId="{AAE00A15-6049-4196-B4F6-E51BA4C1EE6F}" srcOrd="0" destOrd="0" presId="urn:microsoft.com/office/officeart/2005/8/layout/hierarchy2"/>
    <dgm:cxn modelId="{1560DCF0-7AE3-4D8C-B691-7AAB72560F56}" type="presOf" srcId="{288D4C55-80F2-4B43-83A9-6317003361D6}" destId="{836AF52C-2EB8-4DAD-8F45-1D9F2E225C61}" srcOrd="1" destOrd="0" presId="urn:microsoft.com/office/officeart/2005/8/layout/hierarchy2"/>
    <dgm:cxn modelId="{49EA08FF-B646-41DD-97EA-C45E01F2191F}" srcId="{701233C3-C0C3-4ADF-86D5-68C0AD5DFB6D}" destId="{A7302DB9-BA7C-42F4-9AD3-B76FECFCFE82}" srcOrd="3" destOrd="0" parTransId="{E49F0D82-B86C-47E8-AC9A-43F7F4554370}" sibTransId="{7BDAC359-88FF-4237-AA0C-8832ADEA51A5}"/>
    <dgm:cxn modelId="{FFA1280B-6C44-4CAA-B207-E6E6E30A8284}" type="presParOf" srcId="{EFBFAB31-2C4A-424B-872D-4B9111DBCE8C}" destId="{98777C03-087C-4D32-B624-14DD7464F50A}" srcOrd="0" destOrd="0" presId="urn:microsoft.com/office/officeart/2005/8/layout/hierarchy2"/>
    <dgm:cxn modelId="{E7246A51-4A62-4A2A-A1F3-E30E35726641}" type="presParOf" srcId="{98777C03-087C-4D32-B624-14DD7464F50A}" destId="{5DDC3261-91EC-4691-A890-B5420256EDFE}" srcOrd="0" destOrd="0" presId="urn:microsoft.com/office/officeart/2005/8/layout/hierarchy2"/>
    <dgm:cxn modelId="{FA747D7E-2BD9-47C3-A949-01893339D690}" type="presParOf" srcId="{98777C03-087C-4D32-B624-14DD7464F50A}" destId="{4067FBEF-3684-4B9B-9867-EC5B0DEC3ADC}" srcOrd="1" destOrd="0" presId="urn:microsoft.com/office/officeart/2005/8/layout/hierarchy2"/>
    <dgm:cxn modelId="{4196496E-1751-4A9A-8D80-FFB0BA113898}" type="presParOf" srcId="{4067FBEF-3684-4B9B-9867-EC5B0DEC3ADC}" destId="{99134EAA-6196-459B-941F-C5921583FE2F}" srcOrd="0" destOrd="0" presId="urn:microsoft.com/office/officeart/2005/8/layout/hierarchy2"/>
    <dgm:cxn modelId="{EE1CF108-8C32-419E-89BD-A17359E3B727}" type="presParOf" srcId="{99134EAA-6196-459B-941F-C5921583FE2F}" destId="{745699D9-CE8B-4A66-A20B-5304FD5EB213}" srcOrd="0" destOrd="0" presId="urn:microsoft.com/office/officeart/2005/8/layout/hierarchy2"/>
    <dgm:cxn modelId="{A8775959-1B45-425D-A025-28DBB2416521}" type="presParOf" srcId="{4067FBEF-3684-4B9B-9867-EC5B0DEC3ADC}" destId="{B1317331-D9E7-482F-8CDD-6F14C526480F}" srcOrd="1" destOrd="0" presId="urn:microsoft.com/office/officeart/2005/8/layout/hierarchy2"/>
    <dgm:cxn modelId="{C462C256-C2FF-4BE2-B076-870DB5C70188}" type="presParOf" srcId="{B1317331-D9E7-482F-8CDD-6F14C526480F}" destId="{0F728814-408F-4D5F-9BE7-01E1153CFF32}" srcOrd="0" destOrd="0" presId="urn:microsoft.com/office/officeart/2005/8/layout/hierarchy2"/>
    <dgm:cxn modelId="{EEDD3EE6-1806-45DA-AEC0-F626D47A6BB1}" type="presParOf" srcId="{B1317331-D9E7-482F-8CDD-6F14C526480F}" destId="{66F3B7E5-0014-40A0-90CB-753E52EF2A4A}" srcOrd="1" destOrd="0" presId="urn:microsoft.com/office/officeart/2005/8/layout/hierarchy2"/>
    <dgm:cxn modelId="{C341BC07-B6F7-42BC-BEFB-2386A2D8059D}" type="presParOf" srcId="{4067FBEF-3684-4B9B-9867-EC5B0DEC3ADC}" destId="{B58ED053-EAF2-46A8-A9EB-A0B5201B1C70}" srcOrd="2" destOrd="0" presId="urn:microsoft.com/office/officeart/2005/8/layout/hierarchy2"/>
    <dgm:cxn modelId="{ABCA8445-4A7D-4E46-BC28-F284A6BCE4CD}" type="presParOf" srcId="{B58ED053-EAF2-46A8-A9EB-A0B5201B1C70}" destId="{836AF52C-2EB8-4DAD-8F45-1D9F2E225C61}" srcOrd="0" destOrd="0" presId="urn:microsoft.com/office/officeart/2005/8/layout/hierarchy2"/>
    <dgm:cxn modelId="{D17E984C-5FBB-479D-8E49-A9EA15622402}" type="presParOf" srcId="{4067FBEF-3684-4B9B-9867-EC5B0DEC3ADC}" destId="{A3A95CC6-008D-40EA-B802-8BF5615B564F}" srcOrd="3" destOrd="0" presId="urn:microsoft.com/office/officeart/2005/8/layout/hierarchy2"/>
    <dgm:cxn modelId="{BAB1D872-F03D-4241-B48D-4C15BA68CC69}" type="presParOf" srcId="{A3A95CC6-008D-40EA-B802-8BF5615B564F}" destId="{AAE00A15-6049-4196-B4F6-E51BA4C1EE6F}" srcOrd="0" destOrd="0" presId="urn:microsoft.com/office/officeart/2005/8/layout/hierarchy2"/>
    <dgm:cxn modelId="{52C496F4-C5CB-4D49-91FF-34C7E2563462}" type="presParOf" srcId="{A3A95CC6-008D-40EA-B802-8BF5615B564F}" destId="{AAC5F910-D6B1-4FBB-A08C-50D51CA7E2D2}" srcOrd="1" destOrd="0" presId="urn:microsoft.com/office/officeart/2005/8/layout/hierarchy2"/>
    <dgm:cxn modelId="{AAF64AC2-FB4A-4646-93FB-2888F0593371}" type="presParOf" srcId="{4067FBEF-3684-4B9B-9867-EC5B0DEC3ADC}" destId="{2DCA68A8-5EC4-4089-9319-AE8AFC12A98F}" srcOrd="4" destOrd="0" presId="urn:microsoft.com/office/officeart/2005/8/layout/hierarchy2"/>
    <dgm:cxn modelId="{FD7615FE-1097-4208-A175-BD2EC87B439A}" type="presParOf" srcId="{2DCA68A8-5EC4-4089-9319-AE8AFC12A98F}" destId="{1418DD6A-6362-45F6-8D53-716968EC444A}" srcOrd="0" destOrd="0" presId="urn:microsoft.com/office/officeart/2005/8/layout/hierarchy2"/>
    <dgm:cxn modelId="{5FCA373B-7883-444A-95D1-C75322A45E78}" type="presParOf" srcId="{4067FBEF-3684-4B9B-9867-EC5B0DEC3ADC}" destId="{3D97AD9D-2ED5-4058-9512-FECDCF2DE026}" srcOrd="5" destOrd="0" presId="urn:microsoft.com/office/officeart/2005/8/layout/hierarchy2"/>
    <dgm:cxn modelId="{36C8CA73-7869-4EB0-817B-4685A4138A2A}" type="presParOf" srcId="{3D97AD9D-2ED5-4058-9512-FECDCF2DE026}" destId="{B4A3F7A7-B670-48D1-A98F-BE0A41E74617}" srcOrd="0" destOrd="0" presId="urn:microsoft.com/office/officeart/2005/8/layout/hierarchy2"/>
    <dgm:cxn modelId="{10211747-1859-40BF-9164-A13EB5810148}" type="presParOf" srcId="{3D97AD9D-2ED5-4058-9512-FECDCF2DE026}" destId="{19274AD4-C1EA-4BA6-A0FD-3FFFF29F457A}" srcOrd="1" destOrd="0" presId="urn:microsoft.com/office/officeart/2005/8/layout/hierarchy2"/>
    <dgm:cxn modelId="{21C63217-0CF7-47F5-A3F2-3B400F2A102B}" type="presParOf" srcId="{4067FBEF-3684-4B9B-9867-EC5B0DEC3ADC}" destId="{C0671330-6FC6-4C0E-9C86-6BD525A88DD3}" srcOrd="6" destOrd="0" presId="urn:microsoft.com/office/officeart/2005/8/layout/hierarchy2"/>
    <dgm:cxn modelId="{7DF8F14E-C2A5-46EE-9010-6EBF8260801F}" type="presParOf" srcId="{C0671330-6FC6-4C0E-9C86-6BD525A88DD3}" destId="{D6A1B400-0151-4B94-8C54-E2B771A81BAB}" srcOrd="0" destOrd="0" presId="urn:microsoft.com/office/officeart/2005/8/layout/hierarchy2"/>
    <dgm:cxn modelId="{0DD84B88-0783-4041-9B78-C2C4AB800BE4}" type="presParOf" srcId="{4067FBEF-3684-4B9B-9867-EC5B0DEC3ADC}" destId="{7A6C96E4-9150-4B98-86A3-B7F056FA9EC9}" srcOrd="7" destOrd="0" presId="urn:microsoft.com/office/officeart/2005/8/layout/hierarchy2"/>
    <dgm:cxn modelId="{B283E5F7-17DC-4335-88E3-FEF8F67C5FEF}" type="presParOf" srcId="{7A6C96E4-9150-4B98-86A3-B7F056FA9EC9}" destId="{B7B8DC55-899F-48F8-8746-13536CC94E5E}" srcOrd="0" destOrd="0" presId="urn:microsoft.com/office/officeart/2005/8/layout/hierarchy2"/>
    <dgm:cxn modelId="{D292409E-61A3-4A06-A867-8DD14A5F5FCC}" type="presParOf" srcId="{7A6C96E4-9150-4B98-86A3-B7F056FA9EC9}" destId="{6E7FB610-AF14-4C64-807F-179B12DAD30A}" srcOrd="1" destOrd="0" presId="urn:microsoft.com/office/officeart/2005/8/layout/hierarchy2"/>
    <dgm:cxn modelId="{07945C10-E626-4D3B-B327-21722F3CAE43}" type="presParOf" srcId="{4067FBEF-3684-4B9B-9867-EC5B0DEC3ADC}" destId="{F51E9EE4-9FC7-4DC4-91BD-8E4F6C78FFF1}" srcOrd="8" destOrd="0" presId="urn:microsoft.com/office/officeart/2005/8/layout/hierarchy2"/>
    <dgm:cxn modelId="{D4FF6C01-0B4C-4B57-B929-A2A3FE5429C3}" type="presParOf" srcId="{F51E9EE4-9FC7-4DC4-91BD-8E4F6C78FFF1}" destId="{9DA4F627-AAB4-42B9-94D1-19F23797AABD}" srcOrd="0" destOrd="0" presId="urn:microsoft.com/office/officeart/2005/8/layout/hierarchy2"/>
    <dgm:cxn modelId="{0D1E0C81-0760-4BF9-9AA3-CA080CBFB928}" type="presParOf" srcId="{4067FBEF-3684-4B9B-9867-EC5B0DEC3ADC}" destId="{E41D127E-E07E-4EFC-8A7E-25CEE1716FCE}" srcOrd="9" destOrd="0" presId="urn:microsoft.com/office/officeart/2005/8/layout/hierarchy2"/>
    <dgm:cxn modelId="{FD2D48B5-CA8B-4F52-A95D-3C97B83D6FC1}" type="presParOf" srcId="{E41D127E-E07E-4EFC-8A7E-25CEE1716FCE}" destId="{421F58CB-329B-46D1-89DE-279AB713120A}" srcOrd="0" destOrd="0" presId="urn:microsoft.com/office/officeart/2005/8/layout/hierarchy2"/>
    <dgm:cxn modelId="{8A31ECCF-C210-4444-A7CD-636F4BC37621}" type="presParOf" srcId="{E41D127E-E07E-4EFC-8A7E-25CEE1716FCE}" destId="{ABEEEDA4-E33D-4BF2-AC25-95B6CE8C4F45}" srcOrd="1" destOrd="0" presId="urn:microsoft.com/office/officeart/2005/8/layout/hierarchy2"/>
    <dgm:cxn modelId="{67D1EA6D-914D-4B50-9944-BD01887FFFB4}" type="presParOf" srcId="{4067FBEF-3684-4B9B-9867-EC5B0DEC3ADC}" destId="{12FE8E28-4E6F-4B7D-8AC4-36653522222C}" srcOrd="10" destOrd="0" presId="urn:microsoft.com/office/officeart/2005/8/layout/hierarchy2"/>
    <dgm:cxn modelId="{24C60783-646F-4AFE-A6F2-68FF97D9C52C}" type="presParOf" srcId="{12FE8E28-4E6F-4B7D-8AC4-36653522222C}" destId="{C0EC0DC5-E930-4321-8993-656058874C80}" srcOrd="0" destOrd="0" presId="urn:microsoft.com/office/officeart/2005/8/layout/hierarchy2"/>
    <dgm:cxn modelId="{62F1C60E-DC8E-445D-8016-66471CE97E74}" type="presParOf" srcId="{4067FBEF-3684-4B9B-9867-EC5B0DEC3ADC}" destId="{9A2A7369-671E-4FCF-9262-950DF6B23042}" srcOrd="11" destOrd="0" presId="urn:microsoft.com/office/officeart/2005/8/layout/hierarchy2"/>
    <dgm:cxn modelId="{CF836BF1-0213-4FB3-955C-2EC9383E538D}" type="presParOf" srcId="{9A2A7369-671E-4FCF-9262-950DF6B23042}" destId="{61BCF693-70CF-42DA-A683-B01F693413D2}" srcOrd="0" destOrd="0" presId="urn:microsoft.com/office/officeart/2005/8/layout/hierarchy2"/>
    <dgm:cxn modelId="{11C4C3B1-A78E-4E20-973A-3E7B536971D6}" type="presParOf" srcId="{9A2A7369-671E-4FCF-9262-950DF6B23042}" destId="{23A09472-D0BE-4388-94E2-1ABE7879A9C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5525D9-614F-40FC-AAFD-A632973CF63E}" type="doc">
      <dgm:prSet loTypeId="urn:microsoft.com/office/officeart/2008/layout/VerticalCurvedList" loCatId="list" qsTypeId="urn:microsoft.com/office/officeart/2005/8/quickstyle/simple5" qsCatId="simple" csTypeId="urn:microsoft.com/office/officeart/2005/8/colors/accent0_2" csCatId="mainScheme" phldr="1"/>
      <dgm:spPr/>
      <dgm:t>
        <a:bodyPr/>
        <a:lstStyle/>
        <a:p>
          <a:endParaRPr kumimoji="1" lang="ja-JP" altLang="en-US"/>
        </a:p>
      </dgm:t>
    </dgm:pt>
    <dgm:pt modelId="{C126D2E6-509D-44E2-9679-0A988A881BE4}">
      <dgm:prSet phldrT="[テキスト]" custT="1"/>
      <dgm:spPr/>
      <dgm:t>
        <a:bodyPr/>
        <a:lstStyle/>
        <a:p>
          <a:pPr>
            <a:lnSpc>
              <a:spcPts val="2160"/>
            </a:lnSpc>
          </a:pPr>
          <a:r>
            <a:rPr kumimoji="1" lang="ja-JP" altLang="en-US" sz="1800" b="1">
              <a:solidFill>
                <a:schemeClr val="tx1"/>
              </a:solidFill>
              <a:latin typeface="BIZ UDPゴシック" panose="020B0400000000000000" pitchFamily="50" charset="-128"/>
              <a:ea typeface="BIZ UDPゴシック" panose="020B0400000000000000" pitchFamily="50" charset="-128"/>
            </a:rPr>
            <a:t>講師派遣事業</a:t>
          </a:r>
        </a:p>
      </dgm:t>
    </dgm:pt>
    <dgm:pt modelId="{B4B8A7D5-3D4F-4621-81A6-EC2B554B975B}" type="parTrans" cxnId="{CF33DB4B-2027-42FA-854C-D215B5CBDED6}">
      <dgm:prSet/>
      <dgm:spPr/>
      <dgm:t>
        <a:bodyPr/>
        <a:lstStyle/>
        <a:p>
          <a:endParaRPr kumimoji="1" lang="ja-JP" altLang="en-US" sz="1200" b="1">
            <a:solidFill>
              <a:schemeClr val="tx1"/>
            </a:solidFill>
            <a:latin typeface="BIZ UDPゴシック" panose="020B0400000000000000" pitchFamily="50" charset="-128"/>
            <a:ea typeface="BIZ UDPゴシック" panose="020B0400000000000000" pitchFamily="50" charset="-128"/>
          </a:endParaRPr>
        </a:p>
      </dgm:t>
    </dgm:pt>
    <dgm:pt modelId="{D3340329-5300-479B-A88F-F4CAB94097C7}" type="sibTrans" cxnId="{CF33DB4B-2027-42FA-854C-D215B5CBDED6}">
      <dgm:prSet/>
      <dgm:spPr>
        <a:ln>
          <a:solidFill>
            <a:srgbClr val="0070C0"/>
          </a:solidFill>
        </a:ln>
      </dgm:spPr>
      <dgm:t>
        <a:bodyPr/>
        <a:lstStyle/>
        <a:p>
          <a:endParaRPr kumimoji="1" lang="ja-JP" altLang="en-US" sz="1200" b="1">
            <a:solidFill>
              <a:schemeClr val="tx1"/>
            </a:solidFill>
            <a:latin typeface="BIZ UDPゴシック" panose="020B0400000000000000" pitchFamily="50" charset="-128"/>
            <a:ea typeface="BIZ UDPゴシック" panose="020B0400000000000000" pitchFamily="50" charset="-128"/>
          </a:endParaRPr>
        </a:p>
      </dgm:t>
    </dgm:pt>
    <dgm:pt modelId="{BB2D0E7B-BF2A-4735-BFD5-2B7376DE09BB}">
      <dgm:prSet phldrT="[テキスト]" custT="1"/>
      <dgm:spPr/>
      <dgm:t>
        <a:bodyPr/>
        <a:lstStyle/>
        <a:p>
          <a:pPr>
            <a:lnSpc>
              <a:spcPts val="2160"/>
            </a:lnSpc>
          </a:pPr>
          <a:r>
            <a:rPr kumimoji="1" lang="ja-JP" altLang="en-US" sz="1800" b="1">
              <a:solidFill>
                <a:schemeClr val="tx1"/>
              </a:solidFill>
              <a:latin typeface="BIZ UDPゴシック" panose="020B0400000000000000" pitchFamily="50" charset="-128"/>
              <a:ea typeface="BIZ UDPゴシック" panose="020B0400000000000000" pitchFamily="50" charset="-128"/>
            </a:rPr>
            <a:t>イベント・セミナー事業</a:t>
          </a:r>
        </a:p>
      </dgm:t>
    </dgm:pt>
    <dgm:pt modelId="{23D4AB07-25AE-435D-BB7E-D8B8E07FD1E0}" type="parTrans" cxnId="{8F3DFA3B-A0EA-4589-8054-CBBF68AEF4D3}">
      <dgm:prSet/>
      <dgm:spPr/>
      <dgm:t>
        <a:bodyPr/>
        <a:lstStyle/>
        <a:p>
          <a:endParaRPr kumimoji="1" lang="ja-JP" altLang="en-US" sz="1200" b="1">
            <a:solidFill>
              <a:schemeClr val="tx1"/>
            </a:solidFill>
            <a:latin typeface="BIZ UDPゴシック" panose="020B0400000000000000" pitchFamily="50" charset="-128"/>
            <a:ea typeface="BIZ UDPゴシック" panose="020B0400000000000000" pitchFamily="50" charset="-128"/>
          </a:endParaRPr>
        </a:p>
      </dgm:t>
    </dgm:pt>
    <dgm:pt modelId="{9E1689B7-A81A-4CB0-B9C7-95B3F2F9EAF3}" type="sibTrans" cxnId="{8F3DFA3B-A0EA-4589-8054-CBBF68AEF4D3}">
      <dgm:prSet/>
      <dgm:spPr/>
      <dgm:t>
        <a:bodyPr/>
        <a:lstStyle/>
        <a:p>
          <a:endParaRPr kumimoji="1" lang="ja-JP" altLang="en-US" sz="1200" b="1">
            <a:solidFill>
              <a:schemeClr val="tx1"/>
            </a:solidFill>
            <a:latin typeface="BIZ UDPゴシック" panose="020B0400000000000000" pitchFamily="50" charset="-128"/>
            <a:ea typeface="BIZ UDPゴシック" panose="020B0400000000000000" pitchFamily="50" charset="-128"/>
          </a:endParaRPr>
        </a:p>
      </dgm:t>
    </dgm:pt>
    <dgm:pt modelId="{1A296576-ACCF-44AC-ACD4-62879F80EC19}">
      <dgm:prSet phldrT="[テキスト]" custT="1"/>
      <dgm:spPr/>
      <dgm:t>
        <a:bodyPr/>
        <a:lstStyle/>
        <a:p>
          <a:pPr>
            <a:lnSpc>
              <a:spcPts val="2160"/>
            </a:lnSpc>
          </a:pPr>
          <a:r>
            <a:rPr lang="ja-JP" altLang="en-US" sz="1800" b="1">
              <a:solidFill>
                <a:schemeClr val="tx1"/>
              </a:solidFill>
              <a:latin typeface="BIZ UDPゴシック" panose="020B0400000000000000" pitchFamily="50" charset="-128"/>
              <a:ea typeface="BIZ UDPゴシック" panose="020B0400000000000000" pitchFamily="50" charset="-128"/>
            </a:rPr>
            <a:t>「</a:t>
          </a:r>
          <a:r>
            <a:rPr lang="en-US" altLang="ja-JP" sz="1800" b="1">
              <a:solidFill>
                <a:schemeClr val="tx1"/>
              </a:solidFill>
              <a:latin typeface="BIZ UDPゴシック" panose="020B0400000000000000" pitchFamily="50" charset="-128"/>
              <a:ea typeface="BIZ UDPゴシック" panose="020B0400000000000000" pitchFamily="50" charset="-128"/>
            </a:rPr>
            <a:t>J-FLEC</a:t>
          </a:r>
          <a:r>
            <a:rPr lang="ja-JP" altLang="en-US" sz="1800" b="1">
              <a:solidFill>
                <a:schemeClr val="tx1"/>
              </a:solidFill>
              <a:latin typeface="BIZ UDPゴシック" panose="020B0400000000000000" pitchFamily="50" charset="-128"/>
              <a:ea typeface="BIZ UDPゴシック" panose="020B0400000000000000" pitchFamily="50" charset="-128"/>
            </a:rPr>
            <a:t>はじめてのマネープラン」無料体験事業</a:t>
          </a:r>
          <a:endParaRPr kumimoji="1" lang="ja-JP" altLang="en-US" sz="1800" b="1">
            <a:solidFill>
              <a:schemeClr val="tx1"/>
            </a:solidFill>
            <a:latin typeface="BIZ UDPゴシック" panose="020B0400000000000000" pitchFamily="50" charset="-128"/>
            <a:ea typeface="BIZ UDPゴシック" panose="020B0400000000000000" pitchFamily="50" charset="-128"/>
          </a:endParaRPr>
        </a:p>
      </dgm:t>
    </dgm:pt>
    <dgm:pt modelId="{CF55F865-E08B-4DC8-B3E7-FAF97C681BCA}" type="parTrans" cxnId="{8F36F45C-1CFE-4FE0-A1BB-BC8E2763297B}">
      <dgm:prSet/>
      <dgm:spPr/>
      <dgm:t>
        <a:bodyPr/>
        <a:lstStyle/>
        <a:p>
          <a:endParaRPr kumimoji="1" lang="ja-JP" altLang="en-US" sz="1200" b="1">
            <a:solidFill>
              <a:schemeClr val="tx1"/>
            </a:solidFill>
            <a:latin typeface="BIZ UDPゴシック" panose="020B0400000000000000" pitchFamily="50" charset="-128"/>
            <a:ea typeface="BIZ UDPゴシック" panose="020B0400000000000000" pitchFamily="50" charset="-128"/>
          </a:endParaRPr>
        </a:p>
      </dgm:t>
    </dgm:pt>
    <dgm:pt modelId="{D7F4078D-672A-4780-8EBB-23107954A0BE}" type="sibTrans" cxnId="{8F36F45C-1CFE-4FE0-A1BB-BC8E2763297B}">
      <dgm:prSet/>
      <dgm:spPr/>
      <dgm:t>
        <a:bodyPr/>
        <a:lstStyle/>
        <a:p>
          <a:endParaRPr kumimoji="1" lang="ja-JP" altLang="en-US" sz="1200" b="1">
            <a:solidFill>
              <a:schemeClr val="tx1"/>
            </a:solidFill>
            <a:latin typeface="BIZ UDPゴシック" panose="020B0400000000000000" pitchFamily="50" charset="-128"/>
            <a:ea typeface="BIZ UDPゴシック" panose="020B0400000000000000" pitchFamily="50" charset="-128"/>
          </a:endParaRPr>
        </a:p>
      </dgm:t>
    </dgm:pt>
    <dgm:pt modelId="{EBC487CE-D5C3-4669-953B-CB3D5844FE4E}">
      <dgm:prSet phldrT="[テキスト]" custT="1"/>
      <dgm:spPr/>
      <dgm:t>
        <a:bodyPr/>
        <a:lstStyle/>
        <a:p>
          <a:pPr>
            <a:lnSpc>
              <a:spcPts val="2160"/>
            </a:lnSpc>
          </a:pPr>
          <a:r>
            <a:rPr lang="ja-JP" altLang="en-US" sz="1800" b="1">
              <a:solidFill>
                <a:schemeClr val="tx1"/>
              </a:solidFill>
              <a:latin typeface="BIZ UDPゴシック" panose="020B0400000000000000" pitchFamily="50" charset="-128"/>
              <a:ea typeface="BIZ UDPゴシック" panose="020B0400000000000000" pitchFamily="50" charset="-128"/>
            </a:rPr>
            <a:t>「</a:t>
          </a:r>
          <a:r>
            <a:rPr lang="en-US" altLang="ja-JP" sz="1800" b="1">
              <a:solidFill>
                <a:schemeClr val="tx1"/>
              </a:solidFill>
              <a:latin typeface="BIZ UDPゴシック" panose="020B0400000000000000" pitchFamily="50" charset="-128"/>
              <a:ea typeface="BIZ UDPゴシック" panose="020B0400000000000000" pitchFamily="50" charset="-128"/>
            </a:rPr>
            <a:t>J-FLEC</a:t>
          </a:r>
          <a:r>
            <a:rPr lang="ja-JP" altLang="en-US" sz="1800" b="1">
              <a:solidFill>
                <a:schemeClr val="tx1"/>
              </a:solidFill>
              <a:latin typeface="BIZ UDPゴシック" panose="020B0400000000000000" pitchFamily="50" charset="-128"/>
              <a:ea typeface="BIZ UDPゴシック" panose="020B0400000000000000" pitchFamily="50" charset="-128"/>
            </a:rPr>
            <a:t>はじめてのマネープラン」割引クーポン配布事業</a:t>
          </a:r>
          <a:endParaRPr kumimoji="1" lang="ja-JP" altLang="en-US" sz="1800" b="1">
            <a:solidFill>
              <a:schemeClr val="tx1"/>
            </a:solidFill>
            <a:latin typeface="BIZ UDPゴシック" panose="020B0400000000000000" pitchFamily="50" charset="-128"/>
            <a:ea typeface="BIZ UDPゴシック" panose="020B0400000000000000" pitchFamily="50" charset="-128"/>
          </a:endParaRPr>
        </a:p>
      </dgm:t>
    </dgm:pt>
    <dgm:pt modelId="{DCFA91F7-135D-43D1-A034-3A8840EDF658}" type="parTrans" cxnId="{41F0A377-DB15-415E-90B5-0B5BCF16165E}">
      <dgm:prSet/>
      <dgm:spPr/>
      <dgm:t>
        <a:bodyPr/>
        <a:lstStyle/>
        <a:p>
          <a:endParaRPr kumimoji="1" lang="ja-JP" altLang="en-US" sz="1200" b="1">
            <a:solidFill>
              <a:schemeClr val="tx1"/>
            </a:solidFill>
            <a:latin typeface="BIZ UDPゴシック" panose="020B0400000000000000" pitchFamily="50" charset="-128"/>
            <a:ea typeface="BIZ UDPゴシック" panose="020B0400000000000000" pitchFamily="50" charset="-128"/>
          </a:endParaRPr>
        </a:p>
      </dgm:t>
    </dgm:pt>
    <dgm:pt modelId="{0CC481C9-EA65-4B08-9026-9A357B3E8C31}" type="sibTrans" cxnId="{41F0A377-DB15-415E-90B5-0B5BCF16165E}">
      <dgm:prSet/>
      <dgm:spPr/>
      <dgm:t>
        <a:bodyPr/>
        <a:lstStyle/>
        <a:p>
          <a:endParaRPr kumimoji="1" lang="ja-JP" altLang="en-US" sz="1200" b="1">
            <a:solidFill>
              <a:schemeClr val="tx1"/>
            </a:solidFill>
            <a:latin typeface="BIZ UDPゴシック" panose="020B0400000000000000" pitchFamily="50" charset="-128"/>
            <a:ea typeface="BIZ UDPゴシック" panose="020B0400000000000000" pitchFamily="50" charset="-128"/>
          </a:endParaRPr>
        </a:p>
      </dgm:t>
    </dgm:pt>
    <dgm:pt modelId="{95EC95C3-39F1-4EDD-BC25-5E23595F2A89}">
      <dgm:prSet phldrT="[テキスト]" custT="1"/>
      <dgm:spPr/>
      <dgm:t>
        <a:bodyPr/>
        <a:lstStyle/>
        <a:p>
          <a:pPr>
            <a:lnSpc>
              <a:spcPts val="2500"/>
            </a:lnSpc>
          </a:pPr>
          <a:r>
            <a:rPr kumimoji="1" lang="ja-JP" altLang="en-US" sz="1800" b="1">
              <a:solidFill>
                <a:schemeClr val="tx1"/>
              </a:solidFill>
              <a:latin typeface="BIZ UDPゴシック" panose="020B0400000000000000" pitchFamily="50" charset="-128"/>
              <a:ea typeface="BIZ UDPゴシック" panose="020B0400000000000000" pitchFamily="50" charset="-128"/>
            </a:rPr>
            <a:t>学校等への支援事業</a:t>
          </a:r>
        </a:p>
      </dgm:t>
    </dgm:pt>
    <dgm:pt modelId="{6E4EDAB9-6370-486E-9885-5868E8E3D01B}" type="parTrans" cxnId="{59139684-242A-43C1-B2F2-109DDB1E3D51}">
      <dgm:prSet/>
      <dgm:spPr/>
      <dgm:t>
        <a:bodyPr/>
        <a:lstStyle/>
        <a:p>
          <a:endParaRPr kumimoji="1" lang="ja-JP" altLang="en-US" sz="1200" b="1">
            <a:solidFill>
              <a:schemeClr val="tx1"/>
            </a:solidFill>
            <a:latin typeface="BIZ UDPゴシック" panose="020B0400000000000000" pitchFamily="50" charset="-128"/>
            <a:ea typeface="BIZ UDPゴシック" panose="020B0400000000000000" pitchFamily="50" charset="-128"/>
          </a:endParaRPr>
        </a:p>
      </dgm:t>
    </dgm:pt>
    <dgm:pt modelId="{59AB5C36-9225-413A-B797-389D69651AAC}" type="sibTrans" cxnId="{59139684-242A-43C1-B2F2-109DDB1E3D51}">
      <dgm:prSet/>
      <dgm:spPr/>
      <dgm:t>
        <a:bodyPr/>
        <a:lstStyle/>
        <a:p>
          <a:endParaRPr kumimoji="1" lang="ja-JP" altLang="en-US" sz="1200" b="1">
            <a:solidFill>
              <a:schemeClr val="tx1"/>
            </a:solidFill>
            <a:latin typeface="BIZ UDPゴシック" panose="020B0400000000000000" pitchFamily="50" charset="-128"/>
            <a:ea typeface="BIZ UDPゴシック" panose="020B0400000000000000" pitchFamily="50" charset="-128"/>
          </a:endParaRPr>
        </a:p>
      </dgm:t>
    </dgm:pt>
    <dgm:pt modelId="{4536A645-C032-4F45-8948-52D6C9368FAB}" type="pres">
      <dgm:prSet presAssocID="{1A5525D9-614F-40FC-AAFD-A632973CF63E}" presName="Name0" presStyleCnt="0">
        <dgm:presLayoutVars>
          <dgm:chMax val="7"/>
          <dgm:chPref val="7"/>
          <dgm:dir/>
        </dgm:presLayoutVars>
      </dgm:prSet>
      <dgm:spPr/>
    </dgm:pt>
    <dgm:pt modelId="{6B66E6C3-6120-47D7-AC7B-D85F55ACA2C0}" type="pres">
      <dgm:prSet presAssocID="{1A5525D9-614F-40FC-AAFD-A632973CF63E}" presName="Name1" presStyleCnt="0"/>
      <dgm:spPr/>
    </dgm:pt>
    <dgm:pt modelId="{DBA68C4B-B9F6-43BE-ACA9-1DA79149DF4F}" type="pres">
      <dgm:prSet presAssocID="{1A5525D9-614F-40FC-AAFD-A632973CF63E}" presName="cycle" presStyleCnt="0"/>
      <dgm:spPr/>
    </dgm:pt>
    <dgm:pt modelId="{33249AEC-126A-4D7B-A36C-A6EC259E4FF0}" type="pres">
      <dgm:prSet presAssocID="{1A5525D9-614F-40FC-AAFD-A632973CF63E}" presName="srcNode" presStyleLbl="node1" presStyleIdx="0" presStyleCnt="5"/>
      <dgm:spPr/>
    </dgm:pt>
    <dgm:pt modelId="{599D2BD3-9E25-4548-A6B2-9D5B10B50FAE}" type="pres">
      <dgm:prSet presAssocID="{1A5525D9-614F-40FC-AAFD-A632973CF63E}" presName="conn" presStyleLbl="parChTrans1D2" presStyleIdx="0" presStyleCnt="1" custLinFactNeighborX="-40408" custLinFactNeighborY="-1606"/>
      <dgm:spPr/>
    </dgm:pt>
    <dgm:pt modelId="{1C77199B-1FDB-45A9-A820-A07103172570}" type="pres">
      <dgm:prSet presAssocID="{1A5525D9-614F-40FC-AAFD-A632973CF63E}" presName="extraNode" presStyleLbl="node1" presStyleIdx="0" presStyleCnt="5"/>
      <dgm:spPr/>
    </dgm:pt>
    <dgm:pt modelId="{F72E232C-4809-4254-9389-B486D0CFFC98}" type="pres">
      <dgm:prSet presAssocID="{1A5525D9-614F-40FC-AAFD-A632973CF63E}" presName="dstNode" presStyleLbl="node1" presStyleIdx="0" presStyleCnt="5"/>
      <dgm:spPr/>
    </dgm:pt>
    <dgm:pt modelId="{A2D4C9F4-3B02-4422-981D-D491E1DA1CEC}" type="pres">
      <dgm:prSet presAssocID="{C126D2E6-509D-44E2-9679-0A988A881BE4}" presName="text_1" presStyleLbl="node1" presStyleIdx="0" presStyleCnt="5" custScaleX="100367" custScaleY="59194" custLinFactNeighborX="83" custLinFactNeighborY="-46771">
        <dgm:presLayoutVars>
          <dgm:bulletEnabled val="1"/>
        </dgm:presLayoutVars>
      </dgm:prSet>
      <dgm:spPr/>
    </dgm:pt>
    <dgm:pt modelId="{2055A6D7-B222-4F44-9BA0-38ADA755B743}" type="pres">
      <dgm:prSet presAssocID="{C126D2E6-509D-44E2-9679-0A988A881BE4}" presName="accent_1" presStyleCnt="0"/>
      <dgm:spPr/>
    </dgm:pt>
    <dgm:pt modelId="{2938AC8B-24C9-4736-B554-E4E28AF84159}" type="pres">
      <dgm:prSet presAssocID="{C126D2E6-509D-44E2-9679-0A988A881BE4}" presName="accentRepeatNode" presStyleLbl="solidFgAcc1" presStyleIdx="0" presStyleCnt="5" custScaleX="67086" custScaleY="67086" custLinFactNeighborX="-19208" custLinFactNeighborY="-36674"/>
      <dgm:spPr/>
    </dgm:pt>
    <dgm:pt modelId="{105EC1D1-0B1C-4345-AB8B-B59D42471A00}" type="pres">
      <dgm:prSet presAssocID="{BB2D0E7B-BF2A-4735-BFD5-2B7376DE09BB}" presName="text_2" presStyleLbl="node1" presStyleIdx="1" presStyleCnt="5" custScaleX="100162" custScaleY="59194" custLinFactNeighborX="232" custLinFactNeighborY="-42217">
        <dgm:presLayoutVars>
          <dgm:bulletEnabled val="1"/>
        </dgm:presLayoutVars>
      </dgm:prSet>
      <dgm:spPr/>
    </dgm:pt>
    <dgm:pt modelId="{04BF417C-E78C-4E09-A3F9-968662B92F84}" type="pres">
      <dgm:prSet presAssocID="{BB2D0E7B-BF2A-4735-BFD5-2B7376DE09BB}" presName="accent_2" presStyleCnt="0"/>
      <dgm:spPr/>
    </dgm:pt>
    <dgm:pt modelId="{86B40BB0-52C2-4DB0-B0F5-866EE46A9D8A}" type="pres">
      <dgm:prSet presAssocID="{BB2D0E7B-BF2A-4735-BFD5-2B7376DE09BB}" presName="accentRepeatNode" presStyleLbl="solidFgAcc1" presStyleIdx="1" presStyleCnt="5" custScaleX="67086" custScaleY="67086" custLinFactNeighborX="-12050" custLinFactNeighborY="-34401"/>
      <dgm:spPr/>
    </dgm:pt>
    <dgm:pt modelId="{E6CD236D-0A57-414D-A0BD-FE2C6BE4CCD0}" type="pres">
      <dgm:prSet presAssocID="{1A296576-ACCF-44AC-ACD4-62879F80EC19}" presName="text_3" presStyleLbl="node1" presStyleIdx="2" presStyleCnt="5" custScaleY="59194" custLinFactNeighborX="310" custLinFactNeighborY="-27861">
        <dgm:presLayoutVars>
          <dgm:bulletEnabled val="1"/>
        </dgm:presLayoutVars>
      </dgm:prSet>
      <dgm:spPr/>
    </dgm:pt>
    <dgm:pt modelId="{0BFEE4B3-38FE-4901-9C75-2A441E7A682D}" type="pres">
      <dgm:prSet presAssocID="{1A296576-ACCF-44AC-ACD4-62879F80EC19}" presName="accent_3" presStyleCnt="0"/>
      <dgm:spPr/>
    </dgm:pt>
    <dgm:pt modelId="{856DA74C-43AE-4E11-AE7F-4438284D018A}" type="pres">
      <dgm:prSet presAssocID="{1A296576-ACCF-44AC-ACD4-62879F80EC19}" presName="accentRepeatNode" presStyleLbl="solidFgAcc1" presStyleIdx="2" presStyleCnt="5" custScaleX="67086" custScaleY="67086" custLinFactNeighborX="-1340" custLinFactNeighborY="-22285"/>
      <dgm:spPr/>
    </dgm:pt>
    <dgm:pt modelId="{C228394B-5BC7-4110-8397-61246B2FAFAE}" type="pres">
      <dgm:prSet presAssocID="{EBC487CE-D5C3-4669-953B-CB3D5844FE4E}" presName="text_4" presStyleLbl="node1" presStyleIdx="3" presStyleCnt="5" custScaleY="59194" custLinFactNeighborX="269" custLinFactNeighborY="-20940">
        <dgm:presLayoutVars>
          <dgm:bulletEnabled val="1"/>
        </dgm:presLayoutVars>
      </dgm:prSet>
      <dgm:spPr/>
    </dgm:pt>
    <dgm:pt modelId="{03AB939D-42A7-4916-9152-B46A68CCDBCE}" type="pres">
      <dgm:prSet presAssocID="{EBC487CE-D5C3-4669-953B-CB3D5844FE4E}" presName="accent_4" presStyleCnt="0"/>
      <dgm:spPr/>
    </dgm:pt>
    <dgm:pt modelId="{AE78CF0B-71AA-45B4-99D5-8E8C507BBFA5}" type="pres">
      <dgm:prSet presAssocID="{EBC487CE-D5C3-4669-953B-CB3D5844FE4E}" presName="accentRepeatNode" presStyleLbl="solidFgAcc1" presStyleIdx="3" presStyleCnt="5" custScaleX="67086" custScaleY="67086" custLinFactNeighborX="-1922" custLinFactNeighborY="-17239"/>
      <dgm:spPr/>
    </dgm:pt>
    <dgm:pt modelId="{EFC93086-4F37-48BE-8D26-72CF4603B8C8}" type="pres">
      <dgm:prSet presAssocID="{95EC95C3-39F1-4EDD-BC25-5E23595F2A89}" presName="text_5" presStyleLbl="node1" presStyleIdx="4" presStyleCnt="5" custScaleX="101348" custScaleY="59194" custLinFactNeighborX="-177" custLinFactNeighborY="-14122">
        <dgm:presLayoutVars>
          <dgm:bulletEnabled val="1"/>
        </dgm:presLayoutVars>
      </dgm:prSet>
      <dgm:spPr/>
    </dgm:pt>
    <dgm:pt modelId="{FBAB6547-8825-4EFB-ACA8-B9BD264D3E7E}" type="pres">
      <dgm:prSet presAssocID="{95EC95C3-39F1-4EDD-BC25-5E23595F2A89}" presName="accent_5" presStyleCnt="0"/>
      <dgm:spPr/>
    </dgm:pt>
    <dgm:pt modelId="{60CAD957-81CB-457F-A17D-A91761615B1B}" type="pres">
      <dgm:prSet presAssocID="{95EC95C3-39F1-4EDD-BC25-5E23595F2A89}" presName="accentRepeatNode" presStyleLbl="solidFgAcc1" presStyleIdx="4" presStyleCnt="5" custScaleX="67086" custScaleY="67086" custLinFactNeighborX="1599" custLinFactNeighborY="-9399"/>
      <dgm:spPr/>
    </dgm:pt>
  </dgm:ptLst>
  <dgm:cxnLst>
    <dgm:cxn modelId="{D813D601-A2AB-4112-A0BA-662BB5741F67}" type="presOf" srcId="{C126D2E6-509D-44E2-9679-0A988A881BE4}" destId="{A2D4C9F4-3B02-4422-981D-D491E1DA1CEC}" srcOrd="0" destOrd="0" presId="urn:microsoft.com/office/officeart/2008/layout/VerticalCurvedList"/>
    <dgm:cxn modelId="{1C9AC109-3ED3-4AFF-97CF-FA76E9818BC9}" type="presOf" srcId="{95EC95C3-39F1-4EDD-BC25-5E23595F2A89}" destId="{EFC93086-4F37-48BE-8D26-72CF4603B8C8}" srcOrd="0" destOrd="0" presId="urn:microsoft.com/office/officeart/2008/layout/VerticalCurvedList"/>
    <dgm:cxn modelId="{8F3DFA3B-A0EA-4589-8054-CBBF68AEF4D3}" srcId="{1A5525D9-614F-40FC-AAFD-A632973CF63E}" destId="{BB2D0E7B-BF2A-4735-BFD5-2B7376DE09BB}" srcOrd="1" destOrd="0" parTransId="{23D4AB07-25AE-435D-BB7E-D8B8E07FD1E0}" sibTransId="{9E1689B7-A81A-4CB0-B9C7-95B3F2F9EAF3}"/>
    <dgm:cxn modelId="{8F36F45C-1CFE-4FE0-A1BB-BC8E2763297B}" srcId="{1A5525D9-614F-40FC-AAFD-A632973CF63E}" destId="{1A296576-ACCF-44AC-ACD4-62879F80EC19}" srcOrd="2" destOrd="0" parTransId="{CF55F865-E08B-4DC8-B3E7-FAF97C681BCA}" sibTransId="{D7F4078D-672A-4780-8EBB-23107954A0BE}"/>
    <dgm:cxn modelId="{CF33DB4B-2027-42FA-854C-D215B5CBDED6}" srcId="{1A5525D9-614F-40FC-AAFD-A632973CF63E}" destId="{C126D2E6-509D-44E2-9679-0A988A881BE4}" srcOrd="0" destOrd="0" parTransId="{B4B8A7D5-3D4F-4621-81A6-EC2B554B975B}" sibTransId="{D3340329-5300-479B-A88F-F4CAB94097C7}"/>
    <dgm:cxn modelId="{55A41B73-EC71-4F4E-B15E-DDE13BD1106C}" type="presOf" srcId="{BB2D0E7B-BF2A-4735-BFD5-2B7376DE09BB}" destId="{105EC1D1-0B1C-4345-AB8B-B59D42471A00}" srcOrd="0" destOrd="0" presId="urn:microsoft.com/office/officeart/2008/layout/VerticalCurvedList"/>
    <dgm:cxn modelId="{41F0A377-DB15-415E-90B5-0B5BCF16165E}" srcId="{1A5525D9-614F-40FC-AAFD-A632973CF63E}" destId="{EBC487CE-D5C3-4669-953B-CB3D5844FE4E}" srcOrd="3" destOrd="0" parTransId="{DCFA91F7-135D-43D1-A034-3A8840EDF658}" sibTransId="{0CC481C9-EA65-4B08-9026-9A357B3E8C31}"/>
    <dgm:cxn modelId="{59139684-242A-43C1-B2F2-109DDB1E3D51}" srcId="{1A5525D9-614F-40FC-AAFD-A632973CF63E}" destId="{95EC95C3-39F1-4EDD-BC25-5E23595F2A89}" srcOrd="4" destOrd="0" parTransId="{6E4EDAB9-6370-486E-9885-5868E8E3D01B}" sibTransId="{59AB5C36-9225-413A-B797-389D69651AAC}"/>
    <dgm:cxn modelId="{3B901EF3-D5A0-4CC5-BD0A-7DAC96DBBF88}" type="presOf" srcId="{1A296576-ACCF-44AC-ACD4-62879F80EC19}" destId="{E6CD236D-0A57-414D-A0BD-FE2C6BE4CCD0}" srcOrd="0" destOrd="0" presId="urn:microsoft.com/office/officeart/2008/layout/VerticalCurvedList"/>
    <dgm:cxn modelId="{382114F6-EF04-45AB-8E5A-8FB6478AB559}" type="presOf" srcId="{1A5525D9-614F-40FC-AAFD-A632973CF63E}" destId="{4536A645-C032-4F45-8948-52D6C9368FAB}" srcOrd="0" destOrd="0" presId="urn:microsoft.com/office/officeart/2008/layout/VerticalCurvedList"/>
    <dgm:cxn modelId="{1EB2F4F7-1D17-4A7F-9B96-76759AEB667B}" type="presOf" srcId="{EBC487CE-D5C3-4669-953B-CB3D5844FE4E}" destId="{C228394B-5BC7-4110-8397-61246B2FAFAE}" srcOrd="0" destOrd="0" presId="urn:microsoft.com/office/officeart/2008/layout/VerticalCurvedList"/>
    <dgm:cxn modelId="{AB150BFF-F711-4FC6-9364-2FABEAD0E6A3}" type="presOf" srcId="{D3340329-5300-479B-A88F-F4CAB94097C7}" destId="{599D2BD3-9E25-4548-A6B2-9D5B10B50FAE}" srcOrd="0" destOrd="0" presId="urn:microsoft.com/office/officeart/2008/layout/VerticalCurvedList"/>
    <dgm:cxn modelId="{0D61FD9A-4CD8-4DA3-9171-9209B4DF916A}" type="presParOf" srcId="{4536A645-C032-4F45-8948-52D6C9368FAB}" destId="{6B66E6C3-6120-47D7-AC7B-D85F55ACA2C0}" srcOrd="0" destOrd="0" presId="urn:microsoft.com/office/officeart/2008/layout/VerticalCurvedList"/>
    <dgm:cxn modelId="{1D80450B-69E2-4619-938B-44C5F62BB672}" type="presParOf" srcId="{6B66E6C3-6120-47D7-AC7B-D85F55ACA2C0}" destId="{DBA68C4B-B9F6-43BE-ACA9-1DA79149DF4F}" srcOrd="0" destOrd="0" presId="urn:microsoft.com/office/officeart/2008/layout/VerticalCurvedList"/>
    <dgm:cxn modelId="{41F67432-4EA5-439B-A74D-D0177E66F78C}" type="presParOf" srcId="{DBA68C4B-B9F6-43BE-ACA9-1DA79149DF4F}" destId="{33249AEC-126A-4D7B-A36C-A6EC259E4FF0}" srcOrd="0" destOrd="0" presId="urn:microsoft.com/office/officeart/2008/layout/VerticalCurvedList"/>
    <dgm:cxn modelId="{9E8E20BA-C87E-4D3D-9D92-25955499DE8B}" type="presParOf" srcId="{DBA68C4B-B9F6-43BE-ACA9-1DA79149DF4F}" destId="{599D2BD3-9E25-4548-A6B2-9D5B10B50FAE}" srcOrd="1" destOrd="0" presId="urn:microsoft.com/office/officeart/2008/layout/VerticalCurvedList"/>
    <dgm:cxn modelId="{D7BB15CE-8629-4E56-AACE-B317E0D8DE91}" type="presParOf" srcId="{DBA68C4B-B9F6-43BE-ACA9-1DA79149DF4F}" destId="{1C77199B-1FDB-45A9-A820-A07103172570}" srcOrd="2" destOrd="0" presId="urn:microsoft.com/office/officeart/2008/layout/VerticalCurvedList"/>
    <dgm:cxn modelId="{4EC1844D-A89B-435F-A66C-5695B43FDACD}" type="presParOf" srcId="{DBA68C4B-B9F6-43BE-ACA9-1DA79149DF4F}" destId="{F72E232C-4809-4254-9389-B486D0CFFC98}" srcOrd="3" destOrd="0" presId="urn:microsoft.com/office/officeart/2008/layout/VerticalCurvedList"/>
    <dgm:cxn modelId="{42A86DC9-C0B4-4936-BF85-0A21747AEC42}" type="presParOf" srcId="{6B66E6C3-6120-47D7-AC7B-D85F55ACA2C0}" destId="{A2D4C9F4-3B02-4422-981D-D491E1DA1CEC}" srcOrd="1" destOrd="0" presId="urn:microsoft.com/office/officeart/2008/layout/VerticalCurvedList"/>
    <dgm:cxn modelId="{356C3379-5B3A-4534-9E93-C27B7CD62EBC}" type="presParOf" srcId="{6B66E6C3-6120-47D7-AC7B-D85F55ACA2C0}" destId="{2055A6D7-B222-4F44-9BA0-38ADA755B743}" srcOrd="2" destOrd="0" presId="urn:microsoft.com/office/officeart/2008/layout/VerticalCurvedList"/>
    <dgm:cxn modelId="{D77EFA8E-1995-43FB-B781-449C4F0B71BD}" type="presParOf" srcId="{2055A6D7-B222-4F44-9BA0-38ADA755B743}" destId="{2938AC8B-24C9-4736-B554-E4E28AF84159}" srcOrd="0" destOrd="0" presId="urn:microsoft.com/office/officeart/2008/layout/VerticalCurvedList"/>
    <dgm:cxn modelId="{62764DCB-8835-4AE3-B903-0841BE6BB24A}" type="presParOf" srcId="{6B66E6C3-6120-47D7-AC7B-D85F55ACA2C0}" destId="{105EC1D1-0B1C-4345-AB8B-B59D42471A00}" srcOrd="3" destOrd="0" presId="urn:microsoft.com/office/officeart/2008/layout/VerticalCurvedList"/>
    <dgm:cxn modelId="{CA7C17DF-230B-4AFC-A771-BAADEE97FBF7}" type="presParOf" srcId="{6B66E6C3-6120-47D7-AC7B-D85F55ACA2C0}" destId="{04BF417C-E78C-4E09-A3F9-968662B92F84}" srcOrd="4" destOrd="0" presId="urn:microsoft.com/office/officeart/2008/layout/VerticalCurvedList"/>
    <dgm:cxn modelId="{BBEDC3A2-D1EF-46F8-86BA-AED925785A73}" type="presParOf" srcId="{04BF417C-E78C-4E09-A3F9-968662B92F84}" destId="{86B40BB0-52C2-4DB0-B0F5-866EE46A9D8A}" srcOrd="0" destOrd="0" presId="urn:microsoft.com/office/officeart/2008/layout/VerticalCurvedList"/>
    <dgm:cxn modelId="{154EF713-AB84-4AA5-BCFA-3F4A8C16F094}" type="presParOf" srcId="{6B66E6C3-6120-47D7-AC7B-D85F55ACA2C0}" destId="{E6CD236D-0A57-414D-A0BD-FE2C6BE4CCD0}" srcOrd="5" destOrd="0" presId="urn:microsoft.com/office/officeart/2008/layout/VerticalCurvedList"/>
    <dgm:cxn modelId="{A057A6D4-B961-4FB7-B8AE-B4EC822CB278}" type="presParOf" srcId="{6B66E6C3-6120-47D7-AC7B-D85F55ACA2C0}" destId="{0BFEE4B3-38FE-4901-9C75-2A441E7A682D}" srcOrd="6" destOrd="0" presId="urn:microsoft.com/office/officeart/2008/layout/VerticalCurvedList"/>
    <dgm:cxn modelId="{94608F90-B142-482A-8FB8-0D339674FE92}" type="presParOf" srcId="{0BFEE4B3-38FE-4901-9C75-2A441E7A682D}" destId="{856DA74C-43AE-4E11-AE7F-4438284D018A}" srcOrd="0" destOrd="0" presId="urn:microsoft.com/office/officeart/2008/layout/VerticalCurvedList"/>
    <dgm:cxn modelId="{8546C04D-EFEB-45F2-A4EE-2FD9E4C861C4}" type="presParOf" srcId="{6B66E6C3-6120-47D7-AC7B-D85F55ACA2C0}" destId="{C228394B-5BC7-4110-8397-61246B2FAFAE}" srcOrd="7" destOrd="0" presId="urn:microsoft.com/office/officeart/2008/layout/VerticalCurvedList"/>
    <dgm:cxn modelId="{FC2C624C-8BE4-4CBB-84CE-CDF5CA9B8EDE}" type="presParOf" srcId="{6B66E6C3-6120-47D7-AC7B-D85F55ACA2C0}" destId="{03AB939D-42A7-4916-9152-B46A68CCDBCE}" srcOrd="8" destOrd="0" presId="urn:microsoft.com/office/officeart/2008/layout/VerticalCurvedList"/>
    <dgm:cxn modelId="{A99A5D80-AB03-4ACC-8678-90137999D1CB}" type="presParOf" srcId="{03AB939D-42A7-4916-9152-B46A68CCDBCE}" destId="{AE78CF0B-71AA-45B4-99D5-8E8C507BBFA5}" srcOrd="0" destOrd="0" presId="urn:microsoft.com/office/officeart/2008/layout/VerticalCurvedList"/>
    <dgm:cxn modelId="{C8F0EBC2-0F04-4075-A8E0-AF39A38E717C}" type="presParOf" srcId="{6B66E6C3-6120-47D7-AC7B-D85F55ACA2C0}" destId="{EFC93086-4F37-48BE-8D26-72CF4603B8C8}" srcOrd="9" destOrd="0" presId="urn:microsoft.com/office/officeart/2008/layout/VerticalCurvedList"/>
    <dgm:cxn modelId="{2B450788-52F8-4C2A-8E96-D60A0E6E15A4}" type="presParOf" srcId="{6B66E6C3-6120-47D7-AC7B-D85F55ACA2C0}" destId="{FBAB6547-8825-4EFB-ACA8-B9BD264D3E7E}" srcOrd="10" destOrd="0" presId="urn:microsoft.com/office/officeart/2008/layout/VerticalCurvedList"/>
    <dgm:cxn modelId="{0C0428D4-1F1B-463C-AFE6-3B7CEB282845}" type="presParOf" srcId="{FBAB6547-8825-4EFB-ACA8-B9BD264D3E7E}" destId="{60CAD957-81CB-457F-A17D-A91761615B1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388DC21-F599-49B5-AD97-F08D18F9C7E4}" type="doc">
      <dgm:prSet loTypeId="urn:microsoft.com/office/officeart/2005/8/layout/chevron1" loCatId="process" qsTypeId="urn:microsoft.com/office/officeart/2005/8/quickstyle/simple1" qsCatId="simple" csTypeId="urn:microsoft.com/office/officeart/2005/8/colors/accent5_2" csCatId="accent5" phldr="1"/>
      <dgm:spPr/>
    </dgm:pt>
    <dgm:pt modelId="{6A9B1A8B-5841-4B8E-BDD8-18E0AE0F8EB5}">
      <dgm:prSet phldrT="[テキスト]" custT="1"/>
      <dgm:spPr>
        <a:solidFill>
          <a:srgbClr val="007BC7"/>
        </a:solidFill>
      </dgm:spPr>
      <dgm:t>
        <a:bodyPr lIns="0" tIns="72000" rIns="0" bIns="72000"/>
        <a:lstStyle/>
        <a:p>
          <a:r>
            <a:rPr kumimoji="1" lang="ja-JP" altLang="en-US" sz="1400" b="1">
              <a:latin typeface="BIZ UDPゴシック" panose="020B0400000000000000" pitchFamily="50" charset="-128"/>
              <a:ea typeface="BIZ UDPゴシック" panose="020B0400000000000000" pitchFamily="50" charset="-128"/>
            </a:rPr>
            <a:t>収入と支出の</a:t>
          </a:r>
          <a:endParaRPr kumimoji="1" lang="en-US" altLang="ja-JP" sz="1400" b="1">
            <a:latin typeface="BIZ UDPゴシック" panose="020B0400000000000000" pitchFamily="50" charset="-128"/>
            <a:ea typeface="BIZ UDPゴシック" panose="020B0400000000000000" pitchFamily="50" charset="-128"/>
          </a:endParaRPr>
        </a:p>
        <a:p>
          <a:r>
            <a:rPr kumimoji="1" lang="ja-JP" altLang="en-US" sz="1400" b="1">
              <a:latin typeface="BIZ UDPゴシック" panose="020B0400000000000000" pitchFamily="50" charset="-128"/>
              <a:ea typeface="BIZ UDPゴシック" panose="020B0400000000000000" pitchFamily="50" charset="-128"/>
            </a:rPr>
            <a:t>見える化</a:t>
          </a:r>
        </a:p>
      </dgm:t>
    </dgm:pt>
    <dgm:pt modelId="{2DBDBBF7-6FA7-42EA-8BB4-171971632F12}" type="parTrans" cxnId="{B8915631-025D-499E-B4CE-56C45A1E37D6}">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D578A9B0-1D29-487C-B846-D891930EB55F}" type="sibTrans" cxnId="{B8915631-025D-499E-B4CE-56C45A1E37D6}">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AF78E54D-CE14-4A08-8D95-5FB40C3CF4AC}">
      <dgm:prSet phldrT="[テキスト]" custT="1"/>
      <dgm:spPr>
        <a:solidFill>
          <a:srgbClr val="007BC7"/>
        </a:solidFill>
      </dgm:spPr>
      <dgm:t>
        <a:bodyPr lIns="0" tIns="72000" rIns="0" bIns="72000"/>
        <a:lstStyle/>
        <a:p>
          <a:r>
            <a:rPr kumimoji="1" lang="ja-JP" altLang="en-US" sz="1400" b="1">
              <a:latin typeface="BIZ UDPゴシック" panose="020B0400000000000000" pitchFamily="50" charset="-128"/>
              <a:ea typeface="BIZ UDPゴシック" panose="020B0400000000000000" pitchFamily="50" charset="-128"/>
            </a:rPr>
            <a:t>資産と負債の</a:t>
          </a:r>
          <a:endParaRPr kumimoji="1" lang="en-US" altLang="ja-JP" sz="1400" b="1">
            <a:latin typeface="BIZ UDPゴシック" panose="020B0400000000000000" pitchFamily="50" charset="-128"/>
            <a:ea typeface="BIZ UDPゴシック" panose="020B0400000000000000" pitchFamily="50" charset="-128"/>
          </a:endParaRPr>
        </a:p>
        <a:p>
          <a:r>
            <a:rPr kumimoji="1" lang="ja-JP" altLang="en-US" sz="1400" b="1">
              <a:latin typeface="BIZ UDPゴシック" panose="020B0400000000000000" pitchFamily="50" charset="-128"/>
              <a:ea typeface="BIZ UDPゴシック" panose="020B0400000000000000" pitchFamily="50" charset="-128"/>
            </a:rPr>
            <a:t>見える化</a:t>
          </a:r>
        </a:p>
      </dgm:t>
    </dgm:pt>
    <dgm:pt modelId="{24AF7C8F-2932-49B9-8721-B847238EC782}" type="parTrans" cxnId="{F6E8EDAF-0DCD-4400-9F09-3C33B6DB7B14}">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CC5F4E35-5FED-4A1F-AFFD-A7E63A1912EE}" type="sibTrans" cxnId="{F6E8EDAF-0DCD-4400-9F09-3C33B6DB7B14}">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43B5855A-4CC2-4B19-8E82-39DC7FAB7171}">
      <dgm:prSet custT="1"/>
      <dgm:spPr>
        <a:solidFill>
          <a:srgbClr val="007BC7"/>
        </a:solidFill>
      </dgm:spPr>
      <dgm:t>
        <a:bodyPr lIns="0" tIns="72000" rIns="0" bIns="72000"/>
        <a:lstStyle/>
        <a:p>
          <a:r>
            <a:rPr kumimoji="1" lang="ja-JP" altLang="en-US" sz="1400" b="1">
              <a:latin typeface="BIZ UDPゴシック" panose="020B0400000000000000" pitchFamily="50" charset="-128"/>
              <a:ea typeface="BIZ UDPゴシック" panose="020B0400000000000000" pitchFamily="50" charset="-128"/>
            </a:rPr>
            <a:t>ライフプラン表の作成</a:t>
          </a:r>
        </a:p>
      </dgm:t>
    </dgm:pt>
    <dgm:pt modelId="{26CCA73E-6CFD-4624-A2E9-A9A2DD4BFE38}" type="parTrans" cxnId="{A5D93AD4-E0B0-4304-96BD-728B1D03DF3E}">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EE91A7E1-B6CC-4509-9CE8-00DD7227D4CA}" type="sibTrans" cxnId="{A5D93AD4-E0B0-4304-96BD-728B1D03DF3E}">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6D8627ED-4C3F-4628-9491-81E34C0386C6}">
      <dgm:prSet custT="1"/>
      <dgm:spPr>
        <a:solidFill>
          <a:srgbClr val="007BC7"/>
        </a:solidFill>
      </dgm:spPr>
      <dgm:t>
        <a:bodyPr lIns="0" tIns="72000" rIns="0" bIns="72000"/>
        <a:lstStyle/>
        <a:p>
          <a:r>
            <a:rPr kumimoji="1" lang="ja-JP" altLang="en-US" sz="1400" b="1">
              <a:latin typeface="BIZ UDPゴシック" panose="020B0400000000000000" pitchFamily="50" charset="-128"/>
              <a:ea typeface="BIZ UDPゴシック" panose="020B0400000000000000" pitchFamily="50" charset="-128"/>
            </a:rPr>
            <a:t>資産形成プランの検討</a:t>
          </a:r>
        </a:p>
      </dgm:t>
    </dgm:pt>
    <dgm:pt modelId="{8A2AF800-DD1D-4C38-AFB5-D979C3E0E7ED}" type="parTrans" cxnId="{AC2A59B2-5AD0-49CB-A5BB-76E3EAE33AE1}">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E8D820C8-55AA-4D29-AEC7-27FD0D6D2283}" type="sibTrans" cxnId="{AC2A59B2-5AD0-49CB-A5BB-76E3EAE33AE1}">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A3E2BD1A-903C-4B8B-8DA2-7224ECFC008E}">
      <dgm:prSet custT="1"/>
      <dgm:spPr>
        <a:solidFill>
          <a:srgbClr val="007BC7"/>
        </a:solidFill>
      </dgm:spPr>
      <dgm:t>
        <a:bodyPr lIns="0" tIns="72000" rIns="0" bIns="72000"/>
        <a:lstStyle/>
        <a:p>
          <a:r>
            <a:rPr kumimoji="1" lang="ja-JP" altLang="en-US" sz="1400" b="1">
              <a:latin typeface="BIZ UDPゴシック" panose="020B0400000000000000" pitchFamily="50" charset="-128"/>
              <a:ea typeface="BIZ UDPゴシック" panose="020B0400000000000000" pitchFamily="50" charset="-128"/>
            </a:rPr>
            <a:t>アセットアロケーションの提案</a:t>
          </a:r>
        </a:p>
      </dgm:t>
    </dgm:pt>
    <dgm:pt modelId="{172254B8-C24B-4EA6-9AFD-A62CDD68EEB5}" type="parTrans" cxnId="{EE585F75-3533-4ECD-B74B-DE0136553E14}">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A59D425A-11E5-45D0-9744-893E7E49329E}" type="sibTrans" cxnId="{EE585F75-3533-4ECD-B74B-DE0136553E14}">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EB71BEC7-BAF3-40C6-9560-2E2DFDA36A4E}">
      <dgm:prSet custT="1"/>
      <dgm:spPr>
        <a:solidFill>
          <a:schemeClr val="bg1"/>
        </a:solidFill>
      </dgm:spPr>
      <dgm:t>
        <a:bodyPr lIns="72000" tIns="72000" rIns="72000" bIns="72000"/>
        <a:lstStyle/>
        <a:p>
          <a:r>
            <a:rPr kumimoji="1" lang="ja-JP" altLang="en-US" sz="1200" b="1">
              <a:latin typeface="BIZ UDPゴシック" panose="020B0400000000000000" pitchFamily="50" charset="-128"/>
              <a:ea typeface="BIZ UDPゴシック" panose="020B0400000000000000" pitchFamily="50" charset="-128"/>
            </a:rPr>
            <a:t>現在</a:t>
          </a:r>
          <a:r>
            <a:rPr kumimoji="1" lang="ja-JP" altLang="en-US" sz="1200" b="1" strike="noStrike">
              <a:latin typeface="BIZ UDPゴシック" panose="020B0400000000000000" pitchFamily="50" charset="-128"/>
              <a:ea typeface="BIZ UDPゴシック" panose="020B0400000000000000" pitchFamily="50" charset="-128"/>
            </a:rPr>
            <a:t>の</a:t>
          </a:r>
          <a:r>
            <a:rPr kumimoji="1" lang="ja-JP" altLang="en-US" sz="1200" b="1">
              <a:latin typeface="BIZ UDPゴシック" panose="020B0400000000000000" pitchFamily="50" charset="-128"/>
              <a:ea typeface="BIZ UDPゴシック" panose="020B0400000000000000" pitchFamily="50" charset="-128"/>
            </a:rPr>
            <a:t>収入と支出の洗い出し</a:t>
          </a:r>
        </a:p>
      </dgm:t>
    </dgm:pt>
    <dgm:pt modelId="{7CF98EA3-1EE7-4364-BE7E-FA27E44D1081}" type="parTrans" cxnId="{D1A82F1D-CA28-4C1A-9681-9F85C7C4EA27}">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A822B5C4-8E63-48B3-8255-28B6EFA4B750}" type="sibTrans" cxnId="{D1A82F1D-CA28-4C1A-9681-9F85C7C4EA27}">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52CB7571-5533-4BCA-9BC8-239CA9E12FEB}">
      <dgm:prSet custT="1"/>
      <dgm:spPr>
        <a:solidFill>
          <a:schemeClr val="bg1"/>
        </a:solidFill>
      </dgm:spPr>
      <dgm:t>
        <a:bodyPr lIns="72000" tIns="72000" rIns="72000" bIns="72000"/>
        <a:lstStyle/>
        <a:p>
          <a:r>
            <a:rPr kumimoji="1" lang="ja-JP" altLang="en-US" sz="1200" b="1">
              <a:latin typeface="BIZ UDPゴシック" panose="020B0400000000000000" pitchFamily="50" charset="-128"/>
              <a:ea typeface="BIZ UDPゴシック" panose="020B0400000000000000" pitchFamily="50" charset="-128"/>
            </a:rPr>
            <a:t>現在の家計のバランスシートの作成</a:t>
          </a:r>
        </a:p>
      </dgm:t>
    </dgm:pt>
    <dgm:pt modelId="{723C12A0-6575-4489-BA86-F0A8A00202AD}" type="parTrans" cxnId="{0C2F3876-F64A-48C5-98A8-D35037C8F3D7}">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DA1698F3-2C66-40ED-9066-F14DE196C708}" type="sibTrans" cxnId="{0C2F3876-F64A-48C5-98A8-D35037C8F3D7}">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69329522-DE69-4702-9D76-83AA851E54DF}">
      <dgm:prSet custT="1"/>
      <dgm:spPr>
        <a:solidFill>
          <a:schemeClr val="bg1"/>
        </a:solidFill>
      </dgm:spPr>
      <dgm:t>
        <a:bodyPr lIns="72000" tIns="72000" rIns="72000" bIns="72000"/>
        <a:lstStyle/>
        <a:p>
          <a:r>
            <a:rPr kumimoji="1" lang="ja-JP" altLang="en-US" sz="1200" b="1">
              <a:latin typeface="BIZ UDPゴシック" panose="020B0400000000000000" pitchFamily="50" charset="-128"/>
              <a:ea typeface="BIZ UDPゴシック" panose="020B0400000000000000" pitchFamily="50" charset="-128"/>
            </a:rPr>
            <a:t>手持ち資金の分類</a:t>
          </a:r>
        </a:p>
      </dgm:t>
    </dgm:pt>
    <dgm:pt modelId="{4C289836-882A-4D6D-B7A2-FB69AB6E453D}" type="parTrans" cxnId="{824AC407-BC75-4713-B901-2BC6AC039ECF}">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FCEC7D74-B8B0-443A-8806-4427CC6307CB}" type="sibTrans" cxnId="{824AC407-BC75-4713-B901-2BC6AC039ECF}">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9533270A-E0F2-4E4E-950A-0FA6BFCD80B0}">
      <dgm:prSet custT="1"/>
      <dgm:spPr>
        <a:solidFill>
          <a:schemeClr val="bg1"/>
        </a:solidFill>
      </dgm:spPr>
      <dgm:t>
        <a:bodyPr lIns="72000" tIns="72000" rIns="72000" bIns="72000"/>
        <a:lstStyle/>
        <a:p>
          <a:r>
            <a:rPr kumimoji="1" lang="ja-JP" altLang="en-US" sz="1200" b="1">
              <a:latin typeface="BIZ UDPゴシック" panose="020B0400000000000000" pitchFamily="50" charset="-128"/>
              <a:ea typeface="BIZ UDPゴシック" panose="020B0400000000000000" pitchFamily="50" charset="-128"/>
            </a:rPr>
            <a:t>ライフイベントの確認</a:t>
          </a:r>
        </a:p>
      </dgm:t>
    </dgm:pt>
    <dgm:pt modelId="{BC69A9D1-7A55-429C-A86C-4A7B59D59097}" type="parTrans" cxnId="{F3B9B545-1B07-44CE-9EF7-889D84DC93B9}">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07C7C4BB-3240-4561-B183-66A422722BC4}" type="sibTrans" cxnId="{F3B9B545-1B07-44CE-9EF7-889D84DC93B9}">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F8EDAAC6-1F26-490D-8096-831EEEB5BAF4}">
      <dgm:prSet custT="1"/>
      <dgm:spPr>
        <a:solidFill>
          <a:schemeClr val="bg1"/>
        </a:solidFill>
      </dgm:spPr>
      <dgm:t>
        <a:bodyPr lIns="72000" tIns="72000" rIns="72000" bIns="72000"/>
        <a:lstStyle/>
        <a:p>
          <a:r>
            <a:rPr kumimoji="1" lang="ja-JP" altLang="en-US" sz="1200" b="1">
              <a:latin typeface="BIZ UDPゴシック" panose="020B0400000000000000" pitchFamily="50" charset="-128"/>
              <a:ea typeface="BIZ UDPゴシック" panose="020B0400000000000000" pitchFamily="50" charset="-128"/>
            </a:rPr>
            <a:t>保険、退職金、年金の</a:t>
          </a:r>
          <a:r>
            <a:rPr kumimoji="1" lang="ja-JP" altLang="en-US" sz="1200" b="1" strike="noStrike">
              <a:latin typeface="BIZ UDPゴシック" panose="020B0400000000000000" pitchFamily="50" charset="-128"/>
              <a:ea typeface="BIZ UDPゴシック" panose="020B0400000000000000" pitchFamily="50" charset="-128"/>
            </a:rPr>
            <a:t>支払い額や</a:t>
          </a:r>
          <a:r>
            <a:rPr kumimoji="1" lang="ja-JP" altLang="en-US" sz="1200" b="1">
              <a:latin typeface="BIZ UDPゴシック" panose="020B0400000000000000" pitchFamily="50" charset="-128"/>
              <a:ea typeface="BIZ UDPゴシック" panose="020B0400000000000000" pitchFamily="50" charset="-128"/>
            </a:rPr>
            <a:t>将来受給額の把握</a:t>
          </a:r>
        </a:p>
      </dgm:t>
    </dgm:pt>
    <dgm:pt modelId="{4168109A-6F17-4961-B1A3-39596560B3E7}" type="parTrans" cxnId="{73DB0D8C-3026-4971-8B09-C8B494FB43D3}">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C37EAD3C-D3F7-408B-906A-CB67DDF71259}" type="sibTrans" cxnId="{73DB0D8C-3026-4971-8B09-C8B494FB43D3}">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C1D4FC0A-B20A-4D26-9F0B-018868A07DD3}">
      <dgm:prSet custT="1"/>
      <dgm:spPr>
        <a:solidFill>
          <a:schemeClr val="bg1"/>
        </a:solidFill>
      </dgm:spPr>
      <dgm:t>
        <a:bodyPr lIns="72000" tIns="72000" rIns="72000" bIns="72000"/>
        <a:lstStyle/>
        <a:p>
          <a:r>
            <a:rPr kumimoji="1" lang="ja-JP" altLang="en-US" sz="1200" b="1" spc="-20" baseline="0">
              <a:latin typeface="BIZ UDPゴシック" panose="020B0400000000000000" pitchFamily="50" charset="-128"/>
              <a:ea typeface="BIZ UDPゴシック" panose="020B0400000000000000" pitchFamily="50" charset="-128"/>
            </a:rPr>
            <a:t>リスク許容度に応じた運用手段の検討</a:t>
          </a:r>
        </a:p>
      </dgm:t>
    </dgm:pt>
    <dgm:pt modelId="{0E309210-FA8B-4829-BF51-8FEFAFD6853B}" type="parTrans" cxnId="{18FFBBBA-C139-4195-A5E1-0DF8525D3FB1}">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D64736A3-6BE9-45E9-A34F-A96B73536714}" type="sibTrans" cxnId="{18FFBBBA-C139-4195-A5E1-0DF8525D3FB1}">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4E2AC14A-0C5D-4FFA-A85F-F626F41F064D}">
      <dgm:prSet custT="1"/>
      <dgm:spPr>
        <a:solidFill>
          <a:schemeClr val="bg1"/>
        </a:solidFill>
      </dgm:spPr>
      <dgm:t>
        <a:bodyPr lIns="72000" tIns="72000" rIns="72000" bIns="72000"/>
        <a:lstStyle/>
        <a:p>
          <a:r>
            <a:rPr kumimoji="1" lang="ja-JP" altLang="en-US" sz="1200" b="1">
              <a:latin typeface="BIZ UDPゴシック" panose="020B0400000000000000" pitchFamily="50" charset="-128"/>
              <a:ea typeface="BIZ UDPゴシック" panose="020B0400000000000000" pitchFamily="50" charset="-128"/>
            </a:rPr>
            <a:t>個別相談の内容を踏まえたアセットアロケーションの提案</a:t>
          </a:r>
        </a:p>
      </dgm:t>
    </dgm:pt>
    <dgm:pt modelId="{9312C275-DAF0-400D-B6A4-C27A167BD4BD}" type="parTrans" cxnId="{97ED3A1E-8AFF-432B-AEBC-E50F9F6258A9}">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81859750-9B4C-46EE-BB1A-04CCC29CC437}" type="sibTrans" cxnId="{97ED3A1E-8AFF-432B-AEBC-E50F9F6258A9}">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BD7BA29C-66FA-45E5-948E-0569B6DCD92B}">
      <dgm:prSet custT="1"/>
      <dgm:spPr>
        <a:solidFill>
          <a:schemeClr val="bg1"/>
        </a:solidFill>
      </dgm:spPr>
      <dgm:t>
        <a:bodyPr lIns="72000" tIns="72000" rIns="72000" bIns="72000"/>
        <a:lstStyle/>
        <a:p>
          <a:r>
            <a:rPr kumimoji="1" lang="ja-JP" altLang="en-US" sz="1200" b="1">
              <a:latin typeface="BIZ UDPゴシック" panose="020B0400000000000000" pitchFamily="50" charset="-128"/>
              <a:ea typeface="BIZ UDPゴシック" panose="020B0400000000000000" pitchFamily="50" charset="-128"/>
            </a:rPr>
            <a:t>年間収支金額の把握</a:t>
          </a:r>
        </a:p>
      </dgm:t>
    </dgm:pt>
    <dgm:pt modelId="{6F234FB5-3952-4FF4-90CA-EC6F4C1417D7}" type="parTrans" cxnId="{17CEFD52-60AE-4B96-ACE6-45F354095EE9}">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3D70ACEA-173A-40F3-B19D-1BAF2F93A785}" type="sibTrans" cxnId="{17CEFD52-60AE-4B96-ACE6-45F354095EE9}">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72FD6A11-B623-48B7-979D-50B76C43B607}">
      <dgm:prSet custT="1"/>
      <dgm:spPr>
        <a:solidFill>
          <a:schemeClr val="bg1"/>
        </a:solidFill>
      </dgm:spPr>
      <dgm:t>
        <a:bodyPr lIns="72000" tIns="72000" rIns="72000" bIns="72000"/>
        <a:lstStyle/>
        <a:p>
          <a:r>
            <a:rPr kumimoji="1" lang="ja-JP" altLang="en-US" sz="1200" b="1">
              <a:latin typeface="BIZ UDPゴシック" panose="020B0400000000000000" pitchFamily="50" charset="-128"/>
              <a:ea typeface="BIZ UDPゴシック" panose="020B0400000000000000" pitchFamily="50" charset="-128"/>
            </a:rPr>
            <a:t>今後のキャッシュフロー表、残高推移表の作成</a:t>
          </a:r>
        </a:p>
      </dgm:t>
    </dgm:pt>
    <dgm:pt modelId="{B1FCFCF0-CF4E-4DA1-B642-B6BDAEA67E49}" type="sibTrans" cxnId="{949988DB-F56B-47D5-98D2-ACB580CD2858}">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E552288F-907D-4763-85A4-9BD6C4DE78A8}" type="parTrans" cxnId="{949988DB-F56B-47D5-98D2-ACB580CD2858}">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356E637B-1238-43C6-9E98-03657D759994}" type="pres">
      <dgm:prSet presAssocID="{0388DC21-F599-49B5-AD97-F08D18F9C7E4}" presName="Name0" presStyleCnt="0">
        <dgm:presLayoutVars>
          <dgm:dir/>
          <dgm:animLvl val="lvl"/>
          <dgm:resizeHandles val="exact"/>
        </dgm:presLayoutVars>
      </dgm:prSet>
      <dgm:spPr/>
    </dgm:pt>
    <dgm:pt modelId="{D88F1DC6-8589-44E8-BA09-A80BA6612899}" type="pres">
      <dgm:prSet presAssocID="{6A9B1A8B-5841-4B8E-BDD8-18E0AE0F8EB5}" presName="composite" presStyleCnt="0"/>
      <dgm:spPr/>
    </dgm:pt>
    <dgm:pt modelId="{DF9A1D4B-03E1-41F8-914F-F0F186090B93}" type="pres">
      <dgm:prSet presAssocID="{6A9B1A8B-5841-4B8E-BDD8-18E0AE0F8EB5}" presName="parTx" presStyleLbl="node1" presStyleIdx="0" presStyleCnt="5">
        <dgm:presLayoutVars>
          <dgm:chMax val="0"/>
          <dgm:chPref val="0"/>
          <dgm:bulletEnabled val="1"/>
        </dgm:presLayoutVars>
      </dgm:prSet>
      <dgm:spPr/>
    </dgm:pt>
    <dgm:pt modelId="{193B26F6-181E-4DE5-888F-4E5504E22ABA}" type="pres">
      <dgm:prSet presAssocID="{6A9B1A8B-5841-4B8E-BDD8-18E0AE0F8EB5}" presName="desTx" presStyleLbl="revTx" presStyleIdx="0" presStyleCnt="5">
        <dgm:presLayoutVars>
          <dgm:bulletEnabled val="1"/>
        </dgm:presLayoutVars>
      </dgm:prSet>
      <dgm:spPr/>
    </dgm:pt>
    <dgm:pt modelId="{69CB6992-D60F-4D4C-8DEA-6CCD3C0BC60C}" type="pres">
      <dgm:prSet presAssocID="{D578A9B0-1D29-487C-B846-D891930EB55F}" presName="space" presStyleCnt="0"/>
      <dgm:spPr/>
    </dgm:pt>
    <dgm:pt modelId="{B598BF4F-1CB0-44A2-9274-6DBC3EED2A2F}" type="pres">
      <dgm:prSet presAssocID="{AF78E54D-CE14-4A08-8D95-5FB40C3CF4AC}" presName="composite" presStyleCnt="0"/>
      <dgm:spPr/>
    </dgm:pt>
    <dgm:pt modelId="{EBE30376-D04F-4432-B836-3A2E7F05D9C2}" type="pres">
      <dgm:prSet presAssocID="{AF78E54D-CE14-4A08-8D95-5FB40C3CF4AC}" presName="parTx" presStyleLbl="node1" presStyleIdx="1" presStyleCnt="5" custScaleX="100001" custLinFactNeighborY="287">
        <dgm:presLayoutVars>
          <dgm:chMax val="0"/>
          <dgm:chPref val="0"/>
          <dgm:bulletEnabled val="1"/>
        </dgm:presLayoutVars>
      </dgm:prSet>
      <dgm:spPr/>
    </dgm:pt>
    <dgm:pt modelId="{A1D96BA4-0B91-420F-BCEE-3ED3CE4CC4D3}" type="pres">
      <dgm:prSet presAssocID="{AF78E54D-CE14-4A08-8D95-5FB40C3CF4AC}" presName="desTx" presStyleLbl="revTx" presStyleIdx="1" presStyleCnt="5" custLinFactNeighborY="1645">
        <dgm:presLayoutVars>
          <dgm:bulletEnabled val="1"/>
        </dgm:presLayoutVars>
      </dgm:prSet>
      <dgm:spPr/>
    </dgm:pt>
    <dgm:pt modelId="{EF733E3F-BB52-461D-9309-285BFE5FF41A}" type="pres">
      <dgm:prSet presAssocID="{CC5F4E35-5FED-4A1F-AFFD-A7E63A1912EE}" presName="space" presStyleCnt="0"/>
      <dgm:spPr/>
    </dgm:pt>
    <dgm:pt modelId="{3DA79E30-410D-4E75-B10E-2B6F7289A4F3}" type="pres">
      <dgm:prSet presAssocID="{43B5855A-4CC2-4B19-8E82-39DC7FAB7171}" presName="composite" presStyleCnt="0"/>
      <dgm:spPr/>
    </dgm:pt>
    <dgm:pt modelId="{53E1A2CA-17C8-4A5E-8C41-F57A3C90C047}" type="pres">
      <dgm:prSet presAssocID="{43B5855A-4CC2-4B19-8E82-39DC7FAB7171}" presName="parTx" presStyleLbl="node1" presStyleIdx="2" presStyleCnt="5">
        <dgm:presLayoutVars>
          <dgm:chMax val="0"/>
          <dgm:chPref val="0"/>
          <dgm:bulletEnabled val="1"/>
        </dgm:presLayoutVars>
      </dgm:prSet>
      <dgm:spPr/>
    </dgm:pt>
    <dgm:pt modelId="{A23F747E-7AF8-4E93-BA32-184A1712706B}" type="pres">
      <dgm:prSet presAssocID="{43B5855A-4CC2-4B19-8E82-39DC7FAB7171}" presName="desTx" presStyleLbl="revTx" presStyleIdx="2" presStyleCnt="5">
        <dgm:presLayoutVars>
          <dgm:bulletEnabled val="1"/>
        </dgm:presLayoutVars>
      </dgm:prSet>
      <dgm:spPr/>
    </dgm:pt>
    <dgm:pt modelId="{8971C5E5-B36A-464F-B706-6FDB3201F3F9}" type="pres">
      <dgm:prSet presAssocID="{EE91A7E1-B6CC-4509-9CE8-00DD7227D4CA}" presName="space" presStyleCnt="0"/>
      <dgm:spPr/>
    </dgm:pt>
    <dgm:pt modelId="{FE20C5FC-0607-4A1C-A013-70664A303854}" type="pres">
      <dgm:prSet presAssocID="{6D8627ED-4C3F-4628-9491-81E34C0386C6}" presName="composite" presStyleCnt="0"/>
      <dgm:spPr/>
    </dgm:pt>
    <dgm:pt modelId="{6FF0BB42-69C1-4D2C-A4D1-88F29D307534}" type="pres">
      <dgm:prSet presAssocID="{6D8627ED-4C3F-4628-9491-81E34C0386C6}" presName="parTx" presStyleLbl="node1" presStyleIdx="3" presStyleCnt="5">
        <dgm:presLayoutVars>
          <dgm:chMax val="0"/>
          <dgm:chPref val="0"/>
          <dgm:bulletEnabled val="1"/>
        </dgm:presLayoutVars>
      </dgm:prSet>
      <dgm:spPr/>
    </dgm:pt>
    <dgm:pt modelId="{C2751BD9-53A9-4C55-A7F6-B9562918E0CA}" type="pres">
      <dgm:prSet presAssocID="{6D8627ED-4C3F-4628-9491-81E34C0386C6}" presName="desTx" presStyleLbl="revTx" presStyleIdx="3" presStyleCnt="5" custScaleX="102827">
        <dgm:presLayoutVars>
          <dgm:bulletEnabled val="1"/>
        </dgm:presLayoutVars>
      </dgm:prSet>
      <dgm:spPr/>
    </dgm:pt>
    <dgm:pt modelId="{80B1A429-D0E8-4B08-9CA0-D15FA914CF2F}" type="pres">
      <dgm:prSet presAssocID="{E8D820C8-55AA-4D29-AEC7-27FD0D6D2283}" presName="space" presStyleCnt="0"/>
      <dgm:spPr/>
    </dgm:pt>
    <dgm:pt modelId="{18C33E2D-017B-4550-91FB-1D741C2B94D0}" type="pres">
      <dgm:prSet presAssocID="{A3E2BD1A-903C-4B8B-8DA2-7224ECFC008E}" presName="composite" presStyleCnt="0"/>
      <dgm:spPr/>
    </dgm:pt>
    <dgm:pt modelId="{706ED892-BC7C-481E-91F6-10EF45C0D905}" type="pres">
      <dgm:prSet presAssocID="{A3E2BD1A-903C-4B8B-8DA2-7224ECFC008E}" presName="parTx" presStyleLbl="node1" presStyleIdx="4" presStyleCnt="5">
        <dgm:presLayoutVars>
          <dgm:chMax val="0"/>
          <dgm:chPref val="0"/>
          <dgm:bulletEnabled val="1"/>
        </dgm:presLayoutVars>
      </dgm:prSet>
      <dgm:spPr/>
    </dgm:pt>
    <dgm:pt modelId="{2FCCD186-9122-4808-8BDB-A84BE5620C59}" type="pres">
      <dgm:prSet presAssocID="{A3E2BD1A-903C-4B8B-8DA2-7224ECFC008E}" presName="desTx" presStyleLbl="revTx" presStyleIdx="4" presStyleCnt="5">
        <dgm:presLayoutVars>
          <dgm:bulletEnabled val="1"/>
        </dgm:presLayoutVars>
      </dgm:prSet>
      <dgm:spPr/>
    </dgm:pt>
  </dgm:ptLst>
  <dgm:cxnLst>
    <dgm:cxn modelId="{824AC407-BC75-4713-B901-2BC6AC039ECF}" srcId="{AF78E54D-CE14-4A08-8D95-5FB40C3CF4AC}" destId="{69329522-DE69-4702-9D76-83AA851E54DF}" srcOrd="1" destOrd="0" parTransId="{4C289836-882A-4D6D-B7A2-FB69AB6E453D}" sibTransId="{FCEC7D74-B8B0-443A-8806-4427CC6307CB}"/>
    <dgm:cxn modelId="{E3550611-0B95-4AF8-A881-E8792853EBA2}" type="presOf" srcId="{C1D4FC0A-B20A-4D26-9F0B-018868A07DD3}" destId="{C2751BD9-53A9-4C55-A7F6-B9562918E0CA}" srcOrd="0" destOrd="1" presId="urn:microsoft.com/office/officeart/2005/8/layout/chevron1"/>
    <dgm:cxn modelId="{C926E412-EFB1-47E6-94CC-4C804841CA37}" type="presOf" srcId="{6D8627ED-4C3F-4628-9491-81E34C0386C6}" destId="{6FF0BB42-69C1-4D2C-A4D1-88F29D307534}" srcOrd="0" destOrd="0" presId="urn:microsoft.com/office/officeart/2005/8/layout/chevron1"/>
    <dgm:cxn modelId="{D1A82F1D-CA28-4C1A-9681-9F85C7C4EA27}" srcId="{6A9B1A8B-5841-4B8E-BDD8-18E0AE0F8EB5}" destId="{EB71BEC7-BAF3-40C6-9560-2E2DFDA36A4E}" srcOrd="0" destOrd="0" parTransId="{7CF98EA3-1EE7-4364-BE7E-FA27E44D1081}" sibTransId="{A822B5C4-8E63-48B3-8255-28B6EFA4B750}"/>
    <dgm:cxn modelId="{97ED3A1E-8AFF-432B-AEBC-E50F9F6258A9}" srcId="{A3E2BD1A-903C-4B8B-8DA2-7224ECFC008E}" destId="{4E2AC14A-0C5D-4FFA-A85F-F626F41F064D}" srcOrd="0" destOrd="0" parTransId="{9312C275-DAF0-400D-B6A4-C27A167BD4BD}" sibTransId="{81859750-9B4C-46EE-BB1A-04CCC29CC437}"/>
    <dgm:cxn modelId="{B8915631-025D-499E-B4CE-56C45A1E37D6}" srcId="{0388DC21-F599-49B5-AD97-F08D18F9C7E4}" destId="{6A9B1A8B-5841-4B8E-BDD8-18E0AE0F8EB5}" srcOrd="0" destOrd="0" parTransId="{2DBDBBF7-6FA7-42EA-8BB4-171971632F12}" sibTransId="{D578A9B0-1D29-487C-B846-D891930EB55F}"/>
    <dgm:cxn modelId="{F3B9B545-1B07-44CE-9EF7-889D84DC93B9}" srcId="{43B5855A-4CC2-4B19-8E82-39DC7FAB7171}" destId="{9533270A-E0F2-4E4E-950A-0FA6BFCD80B0}" srcOrd="0" destOrd="0" parTransId="{BC69A9D1-7A55-429C-A86C-4A7B59D59097}" sibTransId="{07C7C4BB-3240-4561-B183-66A422722BC4}"/>
    <dgm:cxn modelId="{17CEFD52-60AE-4B96-ACE6-45F354095EE9}" srcId="{6A9B1A8B-5841-4B8E-BDD8-18E0AE0F8EB5}" destId="{BD7BA29C-66FA-45E5-948E-0569B6DCD92B}" srcOrd="1" destOrd="0" parTransId="{6F234FB5-3952-4FF4-90CA-EC6F4C1417D7}" sibTransId="{3D70ACEA-173A-40F3-B19D-1BAF2F93A785}"/>
    <dgm:cxn modelId="{EE585F75-3533-4ECD-B74B-DE0136553E14}" srcId="{0388DC21-F599-49B5-AD97-F08D18F9C7E4}" destId="{A3E2BD1A-903C-4B8B-8DA2-7224ECFC008E}" srcOrd="4" destOrd="0" parTransId="{172254B8-C24B-4EA6-9AFD-A62CDD68EEB5}" sibTransId="{A59D425A-11E5-45D0-9744-893E7E49329E}"/>
    <dgm:cxn modelId="{0C2F3876-F64A-48C5-98A8-D35037C8F3D7}" srcId="{AF78E54D-CE14-4A08-8D95-5FB40C3CF4AC}" destId="{52CB7571-5533-4BCA-9BC8-239CA9E12FEB}" srcOrd="0" destOrd="0" parTransId="{723C12A0-6575-4489-BA86-F0A8A00202AD}" sibTransId="{DA1698F3-2C66-40ED-9066-F14DE196C708}"/>
    <dgm:cxn modelId="{4F636076-BA87-4824-A6F4-4770FDB019BF}" type="presOf" srcId="{EB71BEC7-BAF3-40C6-9560-2E2DFDA36A4E}" destId="{193B26F6-181E-4DE5-888F-4E5504E22ABA}" srcOrd="0" destOrd="0" presId="urn:microsoft.com/office/officeart/2005/8/layout/chevron1"/>
    <dgm:cxn modelId="{CB596187-FD50-46D2-A1C8-805A7725044A}" type="presOf" srcId="{6A9B1A8B-5841-4B8E-BDD8-18E0AE0F8EB5}" destId="{DF9A1D4B-03E1-41F8-914F-F0F186090B93}" srcOrd="0" destOrd="0" presId="urn:microsoft.com/office/officeart/2005/8/layout/chevron1"/>
    <dgm:cxn modelId="{73DB0D8C-3026-4971-8B09-C8B494FB43D3}" srcId="{6D8627ED-4C3F-4628-9491-81E34C0386C6}" destId="{F8EDAAC6-1F26-490D-8096-831EEEB5BAF4}" srcOrd="0" destOrd="0" parTransId="{4168109A-6F17-4961-B1A3-39596560B3E7}" sibTransId="{C37EAD3C-D3F7-408B-906A-CB67DDF71259}"/>
    <dgm:cxn modelId="{7C54758D-3468-4D2C-B100-7F4880EFBCCD}" type="presOf" srcId="{BD7BA29C-66FA-45E5-948E-0569B6DCD92B}" destId="{193B26F6-181E-4DE5-888F-4E5504E22ABA}" srcOrd="0" destOrd="1" presId="urn:microsoft.com/office/officeart/2005/8/layout/chevron1"/>
    <dgm:cxn modelId="{6974258F-6B3D-4C17-A1F0-2C9BB75F36B1}" type="presOf" srcId="{A3E2BD1A-903C-4B8B-8DA2-7224ECFC008E}" destId="{706ED892-BC7C-481E-91F6-10EF45C0D905}" srcOrd="0" destOrd="0" presId="urn:microsoft.com/office/officeart/2005/8/layout/chevron1"/>
    <dgm:cxn modelId="{C725BFA6-D899-425D-AAA7-0433F9883DD2}" type="presOf" srcId="{43B5855A-4CC2-4B19-8E82-39DC7FAB7171}" destId="{53E1A2CA-17C8-4A5E-8C41-F57A3C90C047}" srcOrd="0" destOrd="0" presId="urn:microsoft.com/office/officeart/2005/8/layout/chevron1"/>
    <dgm:cxn modelId="{725ACDA7-FEA9-4BBE-AA78-C9CFAF97E630}" type="presOf" srcId="{69329522-DE69-4702-9D76-83AA851E54DF}" destId="{A1D96BA4-0B91-420F-BCEE-3ED3CE4CC4D3}" srcOrd="0" destOrd="1" presId="urn:microsoft.com/office/officeart/2005/8/layout/chevron1"/>
    <dgm:cxn modelId="{F6E8EDAF-0DCD-4400-9F09-3C33B6DB7B14}" srcId="{0388DC21-F599-49B5-AD97-F08D18F9C7E4}" destId="{AF78E54D-CE14-4A08-8D95-5FB40C3CF4AC}" srcOrd="1" destOrd="0" parTransId="{24AF7C8F-2932-49B9-8721-B847238EC782}" sibTransId="{CC5F4E35-5FED-4A1F-AFFD-A7E63A1912EE}"/>
    <dgm:cxn modelId="{AC2A59B2-5AD0-49CB-A5BB-76E3EAE33AE1}" srcId="{0388DC21-F599-49B5-AD97-F08D18F9C7E4}" destId="{6D8627ED-4C3F-4628-9491-81E34C0386C6}" srcOrd="3" destOrd="0" parTransId="{8A2AF800-DD1D-4C38-AFB5-D979C3E0E7ED}" sibTransId="{E8D820C8-55AA-4D29-AEC7-27FD0D6D2283}"/>
    <dgm:cxn modelId="{14460DB6-518E-4959-B733-26F7E08F7688}" type="presOf" srcId="{72FD6A11-B623-48B7-979D-50B76C43B607}" destId="{A23F747E-7AF8-4E93-BA32-184A1712706B}" srcOrd="0" destOrd="1" presId="urn:microsoft.com/office/officeart/2005/8/layout/chevron1"/>
    <dgm:cxn modelId="{18FFBBBA-C139-4195-A5E1-0DF8525D3FB1}" srcId="{6D8627ED-4C3F-4628-9491-81E34C0386C6}" destId="{C1D4FC0A-B20A-4D26-9F0B-018868A07DD3}" srcOrd="1" destOrd="0" parTransId="{0E309210-FA8B-4829-BF51-8FEFAFD6853B}" sibTransId="{D64736A3-6BE9-45E9-A34F-A96B73536714}"/>
    <dgm:cxn modelId="{7562A5C8-C227-45CC-BA82-8FAAF743F365}" type="presOf" srcId="{4E2AC14A-0C5D-4FFA-A85F-F626F41F064D}" destId="{2FCCD186-9122-4808-8BDB-A84BE5620C59}" srcOrd="0" destOrd="0" presId="urn:microsoft.com/office/officeart/2005/8/layout/chevron1"/>
    <dgm:cxn modelId="{A5D93AD4-E0B0-4304-96BD-728B1D03DF3E}" srcId="{0388DC21-F599-49B5-AD97-F08D18F9C7E4}" destId="{43B5855A-4CC2-4B19-8E82-39DC7FAB7171}" srcOrd="2" destOrd="0" parTransId="{26CCA73E-6CFD-4624-A2E9-A9A2DD4BFE38}" sibTransId="{EE91A7E1-B6CC-4509-9CE8-00DD7227D4CA}"/>
    <dgm:cxn modelId="{949988DB-F56B-47D5-98D2-ACB580CD2858}" srcId="{43B5855A-4CC2-4B19-8E82-39DC7FAB7171}" destId="{72FD6A11-B623-48B7-979D-50B76C43B607}" srcOrd="1" destOrd="0" parTransId="{E552288F-907D-4763-85A4-9BD6C4DE78A8}" sibTransId="{B1FCFCF0-CF4E-4DA1-B642-B6BDAEA67E49}"/>
    <dgm:cxn modelId="{E74A7DDE-DB01-4F06-AA32-7AA35E587D9A}" type="presOf" srcId="{9533270A-E0F2-4E4E-950A-0FA6BFCD80B0}" destId="{A23F747E-7AF8-4E93-BA32-184A1712706B}" srcOrd="0" destOrd="0" presId="urn:microsoft.com/office/officeart/2005/8/layout/chevron1"/>
    <dgm:cxn modelId="{A54D63E1-9CB7-43A4-910E-656712334AB5}" type="presOf" srcId="{F8EDAAC6-1F26-490D-8096-831EEEB5BAF4}" destId="{C2751BD9-53A9-4C55-A7F6-B9562918E0CA}" srcOrd="0" destOrd="0" presId="urn:microsoft.com/office/officeart/2005/8/layout/chevron1"/>
    <dgm:cxn modelId="{EEE872E1-CFD9-43D0-AF3B-8F85C59FBB2B}" type="presOf" srcId="{0388DC21-F599-49B5-AD97-F08D18F9C7E4}" destId="{356E637B-1238-43C6-9E98-03657D759994}" srcOrd="0" destOrd="0" presId="urn:microsoft.com/office/officeart/2005/8/layout/chevron1"/>
    <dgm:cxn modelId="{8C926CED-62EE-46BD-A170-7A3A675D842C}" type="presOf" srcId="{AF78E54D-CE14-4A08-8D95-5FB40C3CF4AC}" destId="{EBE30376-D04F-4432-B836-3A2E7F05D9C2}" srcOrd="0" destOrd="0" presId="urn:microsoft.com/office/officeart/2005/8/layout/chevron1"/>
    <dgm:cxn modelId="{0022E9FC-C055-4180-90AB-CB902759CACB}" type="presOf" srcId="{52CB7571-5533-4BCA-9BC8-239CA9E12FEB}" destId="{A1D96BA4-0B91-420F-BCEE-3ED3CE4CC4D3}" srcOrd="0" destOrd="0" presId="urn:microsoft.com/office/officeart/2005/8/layout/chevron1"/>
    <dgm:cxn modelId="{458A527A-A849-4926-B87C-01BB89D0142E}" type="presParOf" srcId="{356E637B-1238-43C6-9E98-03657D759994}" destId="{D88F1DC6-8589-44E8-BA09-A80BA6612899}" srcOrd="0" destOrd="0" presId="urn:microsoft.com/office/officeart/2005/8/layout/chevron1"/>
    <dgm:cxn modelId="{25C5828E-6F37-4899-9835-149B729B8A7B}" type="presParOf" srcId="{D88F1DC6-8589-44E8-BA09-A80BA6612899}" destId="{DF9A1D4B-03E1-41F8-914F-F0F186090B93}" srcOrd="0" destOrd="0" presId="urn:microsoft.com/office/officeart/2005/8/layout/chevron1"/>
    <dgm:cxn modelId="{182EE114-6C99-47EF-BFDD-F31FF2227905}" type="presParOf" srcId="{D88F1DC6-8589-44E8-BA09-A80BA6612899}" destId="{193B26F6-181E-4DE5-888F-4E5504E22ABA}" srcOrd="1" destOrd="0" presId="urn:microsoft.com/office/officeart/2005/8/layout/chevron1"/>
    <dgm:cxn modelId="{0E331EDB-0C99-4660-B825-E8454E0792E6}" type="presParOf" srcId="{356E637B-1238-43C6-9E98-03657D759994}" destId="{69CB6992-D60F-4D4C-8DEA-6CCD3C0BC60C}" srcOrd="1" destOrd="0" presId="urn:microsoft.com/office/officeart/2005/8/layout/chevron1"/>
    <dgm:cxn modelId="{7777EC86-78CB-40FE-A179-3E4F3DC47611}" type="presParOf" srcId="{356E637B-1238-43C6-9E98-03657D759994}" destId="{B598BF4F-1CB0-44A2-9274-6DBC3EED2A2F}" srcOrd="2" destOrd="0" presId="urn:microsoft.com/office/officeart/2005/8/layout/chevron1"/>
    <dgm:cxn modelId="{5D7C9950-0449-4C79-A7FE-1727A3B5DF77}" type="presParOf" srcId="{B598BF4F-1CB0-44A2-9274-6DBC3EED2A2F}" destId="{EBE30376-D04F-4432-B836-3A2E7F05D9C2}" srcOrd="0" destOrd="0" presId="urn:microsoft.com/office/officeart/2005/8/layout/chevron1"/>
    <dgm:cxn modelId="{53DE45AE-3D3D-45CF-89BD-B838BAB3137E}" type="presParOf" srcId="{B598BF4F-1CB0-44A2-9274-6DBC3EED2A2F}" destId="{A1D96BA4-0B91-420F-BCEE-3ED3CE4CC4D3}" srcOrd="1" destOrd="0" presId="urn:microsoft.com/office/officeart/2005/8/layout/chevron1"/>
    <dgm:cxn modelId="{E0D3848C-35EE-492E-8464-588CB843422C}" type="presParOf" srcId="{356E637B-1238-43C6-9E98-03657D759994}" destId="{EF733E3F-BB52-461D-9309-285BFE5FF41A}" srcOrd="3" destOrd="0" presId="urn:microsoft.com/office/officeart/2005/8/layout/chevron1"/>
    <dgm:cxn modelId="{7FA49EDD-5163-4E4A-8275-D64EAD5EFE08}" type="presParOf" srcId="{356E637B-1238-43C6-9E98-03657D759994}" destId="{3DA79E30-410D-4E75-B10E-2B6F7289A4F3}" srcOrd="4" destOrd="0" presId="urn:microsoft.com/office/officeart/2005/8/layout/chevron1"/>
    <dgm:cxn modelId="{C82C415D-D237-4B1E-B5F0-C29146F8958E}" type="presParOf" srcId="{3DA79E30-410D-4E75-B10E-2B6F7289A4F3}" destId="{53E1A2CA-17C8-4A5E-8C41-F57A3C90C047}" srcOrd="0" destOrd="0" presId="urn:microsoft.com/office/officeart/2005/8/layout/chevron1"/>
    <dgm:cxn modelId="{E13672DA-8BA6-455C-8928-4E6B15AE656D}" type="presParOf" srcId="{3DA79E30-410D-4E75-B10E-2B6F7289A4F3}" destId="{A23F747E-7AF8-4E93-BA32-184A1712706B}" srcOrd="1" destOrd="0" presId="urn:microsoft.com/office/officeart/2005/8/layout/chevron1"/>
    <dgm:cxn modelId="{53E36984-EDA1-41B4-9806-536838202988}" type="presParOf" srcId="{356E637B-1238-43C6-9E98-03657D759994}" destId="{8971C5E5-B36A-464F-B706-6FDB3201F3F9}" srcOrd="5" destOrd="0" presId="urn:microsoft.com/office/officeart/2005/8/layout/chevron1"/>
    <dgm:cxn modelId="{0FF27E99-C463-4630-A4A8-0FD0FDFF861C}" type="presParOf" srcId="{356E637B-1238-43C6-9E98-03657D759994}" destId="{FE20C5FC-0607-4A1C-A013-70664A303854}" srcOrd="6" destOrd="0" presId="urn:microsoft.com/office/officeart/2005/8/layout/chevron1"/>
    <dgm:cxn modelId="{91987B40-4EA9-491F-98FE-28FE4F5EF831}" type="presParOf" srcId="{FE20C5FC-0607-4A1C-A013-70664A303854}" destId="{6FF0BB42-69C1-4D2C-A4D1-88F29D307534}" srcOrd="0" destOrd="0" presId="urn:microsoft.com/office/officeart/2005/8/layout/chevron1"/>
    <dgm:cxn modelId="{A29B8C4B-B83B-438B-9A72-314068F65500}" type="presParOf" srcId="{FE20C5FC-0607-4A1C-A013-70664A303854}" destId="{C2751BD9-53A9-4C55-A7F6-B9562918E0CA}" srcOrd="1" destOrd="0" presId="urn:microsoft.com/office/officeart/2005/8/layout/chevron1"/>
    <dgm:cxn modelId="{645DF056-C38C-498B-8649-533C2D870738}" type="presParOf" srcId="{356E637B-1238-43C6-9E98-03657D759994}" destId="{80B1A429-D0E8-4B08-9CA0-D15FA914CF2F}" srcOrd="7" destOrd="0" presId="urn:microsoft.com/office/officeart/2005/8/layout/chevron1"/>
    <dgm:cxn modelId="{C295BD37-5EDA-4A53-818A-278AB9E0364B}" type="presParOf" srcId="{356E637B-1238-43C6-9E98-03657D759994}" destId="{18C33E2D-017B-4550-91FB-1D741C2B94D0}" srcOrd="8" destOrd="0" presId="urn:microsoft.com/office/officeart/2005/8/layout/chevron1"/>
    <dgm:cxn modelId="{9A4EB4D7-C31B-4517-BB9A-23E71900A157}" type="presParOf" srcId="{18C33E2D-017B-4550-91FB-1D741C2B94D0}" destId="{706ED892-BC7C-481E-91F6-10EF45C0D905}" srcOrd="0" destOrd="0" presId="urn:microsoft.com/office/officeart/2005/8/layout/chevron1"/>
    <dgm:cxn modelId="{0DAAF4D7-072F-4465-A2D2-8C7F62857616}" type="presParOf" srcId="{18C33E2D-017B-4550-91FB-1D741C2B94D0}" destId="{2FCCD186-9122-4808-8BDB-A84BE5620C59}"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C3261-91EC-4691-A890-B5420256EDFE}">
      <dsp:nvSpPr>
        <dsp:cNvPr id="0" name=""/>
        <dsp:cNvSpPr/>
      </dsp:nvSpPr>
      <dsp:spPr>
        <a:xfrm>
          <a:off x="153128" y="1958426"/>
          <a:ext cx="1624108" cy="67933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a:latin typeface="BIZ UDPゴシック" panose="020B0400000000000000" pitchFamily="50" charset="-128"/>
              <a:ea typeface="BIZ UDPゴシック" panose="020B0400000000000000" pitchFamily="50" charset="-128"/>
            </a:rPr>
            <a:t>J-FLEC</a:t>
          </a:r>
          <a:endParaRPr kumimoji="1" lang="ja-JP" altLang="en-US" sz="2000" b="1" kern="1200">
            <a:latin typeface="BIZ UDPゴシック" panose="020B0400000000000000" pitchFamily="50" charset="-128"/>
            <a:ea typeface="BIZ UDPゴシック" panose="020B0400000000000000" pitchFamily="50" charset="-128"/>
          </a:endParaRPr>
        </a:p>
      </dsp:txBody>
      <dsp:txXfrm>
        <a:off x="173025" y="1978323"/>
        <a:ext cx="1584314" cy="639544"/>
      </dsp:txXfrm>
    </dsp:sp>
    <dsp:sp modelId="{99134EAA-6196-459B-941F-C5921583FE2F}">
      <dsp:nvSpPr>
        <dsp:cNvPr id="0" name=""/>
        <dsp:cNvSpPr/>
      </dsp:nvSpPr>
      <dsp:spPr>
        <a:xfrm rot="17132988">
          <a:off x="1035321" y="1308243"/>
          <a:ext cx="2027302" cy="26604"/>
        </a:xfrm>
        <a:custGeom>
          <a:avLst/>
          <a:gdLst/>
          <a:ahLst/>
          <a:cxnLst/>
          <a:rect l="0" t="0" r="0" b="0"/>
          <a:pathLst>
            <a:path>
              <a:moveTo>
                <a:pt x="0" y="13302"/>
              </a:moveTo>
              <a:lnTo>
                <a:pt x="2027302" y="1330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kern="1200"/>
        </a:p>
      </dsp:txBody>
      <dsp:txXfrm>
        <a:off x="1998290" y="1270863"/>
        <a:ext cx="101365" cy="101365"/>
      </dsp:txXfrm>
    </dsp:sp>
    <dsp:sp modelId="{0F728814-408F-4D5F-9BE7-01E1153CFF32}">
      <dsp:nvSpPr>
        <dsp:cNvPr id="0" name=""/>
        <dsp:cNvSpPr/>
      </dsp:nvSpPr>
      <dsp:spPr>
        <a:xfrm>
          <a:off x="2320708" y="5327"/>
          <a:ext cx="5394724" cy="67933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l" defTabSz="666750">
            <a:lnSpc>
              <a:spcPct val="90000"/>
            </a:lnSpc>
            <a:spcBef>
              <a:spcPct val="0"/>
            </a:spcBef>
            <a:spcAft>
              <a:spcPct val="35000"/>
            </a:spcAft>
            <a:buNone/>
          </a:pPr>
          <a:r>
            <a:rPr kumimoji="1" lang="ja-JP" altLang="en-US" sz="1500" b="1" kern="1200">
              <a:latin typeface="BIZ UDPゴシック" panose="020B0400000000000000" pitchFamily="50" charset="-128"/>
              <a:ea typeface="BIZ UDPゴシック" panose="020B0400000000000000" pitchFamily="50" charset="-128"/>
            </a:rPr>
            <a:t>　①都道府県金融広報委員会（日銀支店または県庁）：</a:t>
          </a:r>
          <a:r>
            <a:rPr kumimoji="1" lang="en-US" altLang="ja-JP" sz="1500" b="1" kern="1200">
              <a:latin typeface="BIZ UDPゴシック" panose="020B0400000000000000" pitchFamily="50" charset="-128"/>
              <a:ea typeface="BIZ UDPゴシック" panose="020B0400000000000000" pitchFamily="50" charset="-128"/>
            </a:rPr>
            <a:t>47</a:t>
          </a:r>
          <a:r>
            <a:rPr kumimoji="1" lang="ja-JP" altLang="en-US" sz="1500" b="1" kern="1200">
              <a:latin typeface="BIZ UDPゴシック" panose="020B0400000000000000" pitchFamily="50" charset="-128"/>
              <a:ea typeface="BIZ UDPゴシック" panose="020B0400000000000000" pitchFamily="50" charset="-128"/>
            </a:rPr>
            <a:t>か所</a:t>
          </a:r>
        </a:p>
      </dsp:txBody>
      <dsp:txXfrm>
        <a:off x="2340605" y="25224"/>
        <a:ext cx="5354930" cy="639544"/>
      </dsp:txXfrm>
    </dsp:sp>
    <dsp:sp modelId="{B58ED053-EAF2-46A8-A9EB-A0B5201B1C70}">
      <dsp:nvSpPr>
        <dsp:cNvPr id="0" name=""/>
        <dsp:cNvSpPr/>
      </dsp:nvSpPr>
      <dsp:spPr>
        <a:xfrm rot="17692822">
          <a:off x="1403098" y="1698863"/>
          <a:ext cx="1291748" cy="26604"/>
        </a:xfrm>
        <a:custGeom>
          <a:avLst/>
          <a:gdLst/>
          <a:ahLst/>
          <a:cxnLst/>
          <a:rect l="0" t="0" r="0" b="0"/>
          <a:pathLst>
            <a:path>
              <a:moveTo>
                <a:pt x="0" y="13302"/>
              </a:moveTo>
              <a:lnTo>
                <a:pt x="1291748" y="1330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016678" y="1679872"/>
        <a:ext cx="64587" cy="64587"/>
      </dsp:txXfrm>
    </dsp:sp>
    <dsp:sp modelId="{AAE00A15-6049-4196-B4F6-E51BA4C1EE6F}">
      <dsp:nvSpPr>
        <dsp:cNvPr id="0" name=""/>
        <dsp:cNvSpPr/>
      </dsp:nvSpPr>
      <dsp:spPr>
        <a:xfrm>
          <a:off x="2320708" y="786566"/>
          <a:ext cx="5394724" cy="67933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l" defTabSz="666750">
            <a:lnSpc>
              <a:spcPct val="90000"/>
            </a:lnSpc>
            <a:spcBef>
              <a:spcPct val="0"/>
            </a:spcBef>
            <a:spcAft>
              <a:spcPct val="35000"/>
            </a:spcAft>
            <a:buNone/>
          </a:pPr>
          <a:r>
            <a:rPr kumimoji="1" lang="ja-JP" altLang="en-US" sz="1500" b="1" kern="1200">
              <a:latin typeface="BIZ UDPゴシック" panose="020B0400000000000000" pitchFamily="50" charset="-128"/>
              <a:ea typeface="BIZ UDPゴシック" panose="020B0400000000000000" pitchFamily="50" charset="-128"/>
            </a:rPr>
            <a:t>　②各地銀行協会：</a:t>
          </a:r>
          <a:r>
            <a:rPr kumimoji="1" lang="en-US" altLang="ja-JP" sz="1500" b="1" kern="1200">
              <a:latin typeface="BIZ UDPゴシック" panose="020B0400000000000000" pitchFamily="50" charset="-128"/>
              <a:ea typeface="BIZ UDPゴシック" panose="020B0400000000000000" pitchFamily="50" charset="-128"/>
            </a:rPr>
            <a:t>49</a:t>
          </a:r>
          <a:r>
            <a:rPr kumimoji="1" lang="ja-JP" altLang="en-US" sz="1500" b="1" kern="1200">
              <a:latin typeface="BIZ UDPゴシック" panose="020B0400000000000000" pitchFamily="50" charset="-128"/>
              <a:ea typeface="BIZ UDPゴシック" panose="020B0400000000000000" pitchFamily="50" charset="-128"/>
            </a:rPr>
            <a:t>か所</a:t>
          </a:r>
        </a:p>
      </dsp:txBody>
      <dsp:txXfrm>
        <a:off x="2340605" y="806463"/>
        <a:ext cx="5354930" cy="639544"/>
      </dsp:txXfrm>
    </dsp:sp>
    <dsp:sp modelId="{2DCA68A8-5EC4-4089-9319-AE8AFC12A98F}">
      <dsp:nvSpPr>
        <dsp:cNvPr id="0" name=""/>
        <dsp:cNvSpPr/>
      </dsp:nvSpPr>
      <dsp:spPr>
        <a:xfrm rot="19457599">
          <a:off x="1714329" y="2089483"/>
          <a:ext cx="669286" cy="26604"/>
        </a:xfrm>
        <a:custGeom>
          <a:avLst/>
          <a:gdLst/>
          <a:ahLst/>
          <a:cxnLst/>
          <a:rect l="0" t="0" r="0" b="0"/>
          <a:pathLst>
            <a:path>
              <a:moveTo>
                <a:pt x="0" y="13302"/>
              </a:moveTo>
              <a:lnTo>
                <a:pt x="669286" y="1330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032240" y="2086053"/>
        <a:ext cx="33464" cy="33464"/>
      </dsp:txXfrm>
    </dsp:sp>
    <dsp:sp modelId="{B4A3F7A7-B670-48D1-A98F-BE0A41E74617}">
      <dsp:nvSpPr>
        <dsp:cNvPr id="0" name=""/>
        <dsp:cNvSpPr/>
      </dsp:nvSpPr>
      <dsp:spPr>
        <a:xfrm>
          <a:off x="2320708" y="1567806"/>
          <a:ext cx="5394724" cy="67933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l" defTabSz="666750">
            <a:lnSpc>
              <a:spcPct val="90000"/>
            </a:lnSpc>
            <a:spcBef>
              <a:spcPct val="0"/>
            </a:spcBef>
            <a:spcAft>
              <a:spcPct val="35000"/>
            </a:spcAft>
            <a:buNone/>
          </a:pPr>
          <a:r>
            <a:rPr kumimoji="1" lang="ja-JP" altLang="en-US" sz="1500" b="1" kern="1200">
              <a:latin typeface="BIZ UDPゴシック" panose="020B0400000000000000" pitchFamily="50" charset="-128"/>
              <a:ea typeface="BIZ UDPゴシック" panose="020B0400000000000000" pitchFamily="50" charset="-128"/>
            </a:rPr>
            <a:t>　③日本証券業協会地区協会：</a:t>
          </a:r>
          <a:r>
            <a:rPr kumimoji="1" lang="en-US" altLang="ja-JP" sz="1500" b="1" kern="1200">
              <a:latin typeface="BIZ UDPゴシック" panose="020B0400000000000000" pitchFamily="50" charset="-128"/>
              <a:ea typeface="BIZ UDPゴシック" panose="020B0400000000000000" pitchFamily="50" charset="-128"/>
            </a:rPr>
            <a:t>8</a:t>
          </a:r>
          <a:r>
            <a:rPr kumimoji="1" lang="ja-JP" altLang="en-US" sz="1500" b="1" kern="1200">
              <a:latin typeface="BIZ UDPゴシック" panose="020B0400000000000000" pitchFamily="50" charset="-128"/>
              <a:ea typeface="BIZ UDPゴシック" panose="020B0400000000000000" pitchFamily="50" charset="-128"/>
            </a:rPr>
            <a:t>か所</a:t>
          </a:r>
        </a:p>
      </dsp:txBody>
      <dsp:txXfrm>
        <a:off x="2340605" y="1587703"/>
        <a:ext cx="5354930" cy="639544"/>
      </dsp:txXfrm>
    </dsp:sp>
    <dsp:sp modelId="{C0671330-6FC6-4C0E-9C86-6BD525A88DD3}">
      <dsp:nvSpPr>
        <dsp:cNvPr id="0" name=""/>
        <dsp:cNvSpPr/>
      </dsp:nvSpPr>
      <dsp:spPr>
        <a:xfrm rot="2142401">
          <a:off x="1714329" y="2480102"/>
          <a:ext cx="669286" cy="26604"/>
        </a:xfrm>
        <a:custGeom>
          <a:avLst/>
          <a:gdLst/>
          <a:ahLst/>
          <a:cxnLst/>
          <a:rect l="0" t="0" r="0" b="0"/>
          <a:pathLst>
            <a:path>
              <a:moveTo>
                <a:pt x="0" y="13302"/>
              </a:moveTo>
              <a:lnTo>
                <a:pt x="669286" y="1330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032240" y="2476673"/>
        <a:ext cx="33464" cy="33464"/>
      </dsp:txXfrm>
    </dsp:sp>
    <dsp:sp modelId="{B7B8DC55-899F-48F8-8746-13536CC94E5E}">
      <dsp:nvSpPr>
        <dsp:cNvPr id="0" name=""/>
        <dsp:cNvSpPr/>
      </dsp:nvSpPr>
      <dsp:spPr>
        <a:xfrm>
          <a:off x="2320708" y="2349045"/>
          <a:ext cx="5394724" cy="67933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l" defTabSz="666750">
            <a:lnSpc>
              <a:spcPct val="90000"/>
            </a:lnSpc>
            <a:spcBef>
              <a:spcPct val="0"/>
            </a:spcBef>
            <a:spcAft>
              <a:spcPct val="35000"/>
            </a:spcAft>
            <a:buNone/>
          </a:pPr>
          <a:r>
            <a:rPr kumimoji="1" lang="ja-JP" altLang="en-US" sz="1500" b="1" kern="1200">
              <a:latin typeface="BIZ UDPゴシック" panose="020B0400000000000000" pitchFamily="50" charset="-128"/>
              <a:ea typeface="BIZ UDPゴシック" panose="020B0400000000000000" pitchFamily="50" charset="-128"/>
            </a:rPr>
            <a:t>　④財務（支）局、沖縄総合事務局、財務事務所：</a:t>
          </a:r>
          <a:r>
            <a:rPr kumimoji="1" lang="en-US" altLang="ja-JP" sz="1500" b="1" kern="1200">
              <a:latin typeface="BIZ UDPゴシック" panose="020B0400000000000000" pitchFamily="50" charset="-128"/>
              <a:ea typeface="BIZ UDPゴシック" panose="020B0400000000000000" pitchFamily="50" charset="-128"/>
            </a:rPr>
            <a:t>51</a:t>
          </a:r>
          <a:r>
            <a:rPr kumimoji="1" lang="ja-JP" altLang="en-US" sz="1500" b="1" kern="1200">
              <a:latin typeface="BIZ UDPゴシック" panose="020B0400000000000000" pitchFamily="50" charset="-128"/>
              <a:ea typeface="BIZ UDPゴシック" panose="020B0400000000000000" pitchFamily="50" charset="-128"/>
            </a:rPr>
            <a:t>か所</a:t>
          </a:r>
        </a:p>
      </dsp:txBody>
      <dsp:txXfrm>
        <a:off x="2340605" y="2368942"/>
        <a:ext cx="5354930" cy="639544"/>
      </dsp:txXfrm>
    </dsp:sp>
    <dsp:sp modelId="{F51E9EE4-9FC7-4DC4-91BD-8E4F6C78FFF1}">
      <dsp:nvSpPr>
        <dsp:cNvPr id="0" name=""/>
        <dsp:cNvSpPr/>
      </dsp:nvSpPr>
      <dsp:spPr>
        <a:xfrm rot="3907178">
          <a:off x="1403098" y="2870722"/>
          <a:ext cx="1291748" cy="26604"/>
        </a:xfrm>
        <a:custGeom>
          <a:avLst/>
          <a:gdLst/>
          <a:ahLst/>
          <a:cxnLst/>
          <a:rect l="0" t="0" r="0" b="0"/>
          <a:pathLst>
            <a:path>
              <a:moveTo>
                <a:pt x="0" y="13302"/>
              </a:moveTo>
              <a:lnTo>
                <a:pt x="1291748" y="1330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016678" y="2851731"/>
        <a:ext cx="64587" cy="64587"/>
      </dsp:txXfrm>
    </dsp:sp>
    <dsp:sp modelId="{421F58CB-329B-46D1-89DE-279AB713120A}">
      <dsp:nvSpPr>
        <dsp:cNvPr id="0" name=""/>
        <dsp:cNvSpPr/>
      </dsp:nvSpPr>
      <dsp:spPr>
        <a:xfrm>
          <a:off x="2320708" y="3130285"/>
          <a:ext cx="5394724" cy="67933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l" defTabSz="666750">
            <a:lnSpc>
              <a:spcPct val="90000"/>
            </a:lnSpc>
            <a:spcBef>
              <a:spcPct val="0"/>
            </a:spcBef>
            <a:spcAft>
              <a:spcPct val="35000"/>
            </a:spcAft>
            <a:buNone/>
          </a:pPr>
          <a:r>
            <a:rPr kumimoji="1" lang="ja-JP" altLang="en-US" sz="1500" b="1" kern="1200">
              <a:latin typeface="BIZ UDPゴシック" panose="020B0400000000000000" pitchFamily="50" charset="-128"/>
              <a:ea typeface="BIZ UDPゴシック" panose="020B0400000000000000" pitchFamily="50" charset="-128"/>
            </a:rPr>
            <a:t>　⑤日本銀行支店・事務所（①を除く）：</a:t>
          </a:r>
          <a:r>
            <a:rPr kumimoji="1" lang="en-US" altLang="ja-JP" sz="1500" b="1" kern="1200">
              <a:latin typeface="BIZ UDPゴシック" panose="020B0400000000000000" pitchFamily="50" charset="-128"/>
              <a:ea typeface="BIZ UDPゴシック" panose="020B0400000000000000" pitchFamily="50" charset="-128"/>
            </a:rPr>
            <a:t>19</a:t>
          </a:r>
          <a:r>
            <a:rPr kumimoji="1" lang="ja-JP" altLang="en-US" sz="1500" b="1" kern="1200">
              <a:latin typeface="BIZ UDPゴシック" panose="020B0400000000000000" pitchFamily="50" charset="-128"/>
              <a:ea typeface="BIZ UDPゴシック" panose="020B0400000000000000" pitchFamily="50" charset="-128"/>
            </a:rPr>
            <a:t>か所</a:t>
          </a:r>
        </a:p>
      </dsp:txBody>
      <dsp:txXfrm>
        <a:off x="2340605" y="3150182"/>
        <a:ext cx="5354930" cy="639544"/>
      </dsp:txXfrm>
    </dsp:sp>
    <dsp:sp modelId="{12FE8E28-4E6F-4B7D-8AC4-36653522222C}">
      <dsp:nvSpPr>
        <dsp:cNvPr id="0" name=""/>
        <dsp:cNvSpPr/>
      </dsp:nvSpPr>
      <dsp:spPr>
        <a:xfrm rot="4467012">
          <a:off x="1035321" y="3261342"/>
          <a:ext cx="2027302" cy="26604"/>
        </a:xfrm>
        <a:custGeom>
          <a:avLst/>
          <a:gdLst/>
          <a:ahLst/>
          <a:cxnLst/>
          <a:rect l="0" t="0" r="0" b="0"/>
          <a:pathLst>
            <a:path>
              <a:moveTo>
                <a:pt x="0" y="13302"/>
              </a:moveTo>
              <a:lnTo>
                <a:pt x="2027302" y="1330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kern="1200"/>
        </a:p>
      </dsp:txBody>
      <dsp:txXfrm>
        <a:off x="1998290" y="3223962"/>
        <a:ext cx="101365" cy="101365"/>
      </dsp:txXfrm>
    </dsp:sp>
    <dsp:sp modelId="{61BCF693-70CF-42DA-A683-B01F693413D2}">
      <dsp:nvSpPr>
        <dsp:cNvPr id="0" name=""/>
        <dsp:cNvSpPr/>
      </dsp:nvSpPr>
      <dsp:spPr>
        <a:xfrm>
          <a:off x="2320708" y="3911525"/>
          <a:ext cx="5394724" cy="67933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l" defTabSz="666750">
            <a:lnSpc>
              <a:spcPct val="90000"/>
            </a:lnSpc>
            <a:spcBef>
              <a:spcPct val="0"/>
            </a:spcBef>
            <a:spcAft>
              <a:spcPct val="35000"/>
            </a:spcAft>
            <a:buNone/>
          </a:pPr>
          <a:r>
            <a:rPr kumimoji="1" lang="ja-JP" altLang="en-US" sz="1500" b="1" kern="1200">
              <a:latin typeface="BIZ UDPゴシック" panose="020B0400000000000000" pitchFamily="50" charset="-128"/>
              <a:ea typeface="BIZ UDPゴシック" panose="020B0400000000000000" pitchFamily="50" charset="-128"/>
            </a:rPr>
            <a:t>　⑥都道府県（①を除く）：</a:t>
          </a:r>
          <a:r>
            <a:rPr kumimoji="1" lang="en-US" altLang="ja-JP" sz="1500" b="1" kern="1200">
              <a:latin typeface="BIZ UDPゴシック" panose="020B0400000000000000" pitchFamily="50" charset="-128"/>
              <a:ea typeface="BIZ UDPゴシック" panose="020B0400000000000000" pitchFamily="50" charset="-128"/>
            </a:rPr>
            <a:t>26</a:t>
          </a:r>
          <a:r>
            <a:rPr kumimoji="1" lang="ja-JP" altLang="en-US" sz="1500" b="1" kern="1200">
              <a:latin typeface="BIZ UDPゴシック" panose="020B0400000000000000" pitchFamily="50" charset="-128"/>
              <a:ea typeface="BIZ UDPゴシック" panose="020B0400000000000000" pitchFamily="50" charset="-128"/>
            </a:rPr>
            <a:t>か所</a:t>
          </a:r>
        </a:p>
      </dsp:txBody>
      <dsp:txXfrm>
        <a:off x="2340605" y="3931422"/>
        <a:ext cx="5354930" cy="639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D2BD3-9E25-4548-A6B2-9D5B10B50FAE}">
      <dsp:nvSpPr>
        <dsp:cNvPr id="0" name=""/>
        <dsp:cNvSpPr/>
      </dsp:nvSpPr>
      <dsp:spPr>
        <a:xfrm>
          <a:off x="-6628927" y="-1135450"/>
          <a:ext cx="7855194" cy="7855194"/>
        </a:xfrm>
        <a:prstGeom prst="blockArc">
          <a:avLst>
            <a:gd name="adj1" fmla="val 18900000"/>
            <a:gd name="adj2" fmla="val 2700000"/>
            <a:gd name="adj3" fmla="val 275"/>
          </a:avLst>
        </a:prstGeom>
        <a:noFill/>
        <a:ln w="1905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A2D4C9F4-3B02-4422-981D-D491E1DA1CEC}">
      <dsp:nvSpPr>
        <dsp:cNvPr id="0" name=""/>
        <dsp:cNvSpPr/>
      </dsp:nvSpPr>
      <dsp:spPr>
        <a:xfrm>
          <a:off x="510558" y="172234"/>
          <a:ext cx="8666955" cy="43200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9286" tIns="45720" rIns="45720" bIns="45720" numCol="1" spcCol="1270" anchor="ctr" anchorCtr="0">
          <a:noAutofit/>
        </a:bodyPr>
        <a:lstStyle/>
        <a:p>
          <a:pPr marL="0" lvl="0" indent="0" algn="l" defTabSz="800100">
            <a:lnSpc>
              <a:spcPts val="2160"/>
            </a:lnSpc>
            <a:spcBef>
              <a:spcPct val="0"/>
            </a:spcBef>
            <a:spcAft>
              <a:spcPct val="35000"/>
            </a:spcAft>
            <a:buNone/>
          </a:pPr>
          <a:r>
            <a:rPr kumimoji="1" lang="ja-JP" altLang="en-US" sz="1800" b="1" kern="1200">
              <a:solidFill>
                <a:schemeClr val="tx1"/>
              </a:solidFill>
              <a:latin typeface="BIZ UDPゴシック" panose="020B0400000000000000" pitchFamily="50" charset="-128"/>
              <a:ea typeface="BIZ UDPゴシック" panose="020B0400000000000000" pitchFamily="50" charset="-128"/>
            </a:rPr>
            <a:t>講師派遣事業</a:t>
          </a:r>
        </a:p>
      </dsp:txBody>
      <dsp:txXfrm>
        <a:off x="510558" y="172234"/>
        <a:ext cx="8666955" cy="432003"/>
      </dsp:txXfrm>
    </dsp:sp>
    <dsp:sp modelId="{2938AC8B-24C9-4736-B554-E4E28AF84159}">
      <dsp:nvSpPr>
        <dsp:cNvPr id="0" name=""/>
        <dsp:cNvSpPr/>
      </dsp:nvSpPr>
      <dsp:spPr>
        <a:xfrm>
          <a:off x="38009" y="89013"/>
          <a:ext cx="611999" cy="611999"/>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05EC1D1-0B1C-4345-AB8B-B59D42471A00}">
      <dsp:nvSpPr>
        <dsp:cNvPr id="0" name=""/>
        <dsp:cNvSpPr/>
      </dsp:nvSpPr>
      <dsp:spPr>
        <a:xfrm>
          <a:off x="1054445" y="1299833"/>
          <a:ext cx="8125446" cy="43200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9286" tIns="45720" rIns="45720" bIns="45720" numCol="1" spcCol="1270" anchor="ctr" anchorCtr="0">
          <a:noAutofit/>
        </a:bodyPr>
        <a:lstStyle/>
        <a:p>
          <a:pPr marL="0" lvl="0" indent="0" algn="l" defTabSz="800100">
            <a:lnSpc>
              <a:spcPts val="2160"/>
            </a:lnSpc>
            <a:spcBef>
              <a:spcPct val="0"/>
            </a:spcBef>
            <a:spcAft>
              <a:spcPct val="35000"/>
            </a:spcAft>
            <a:buNone/>
          </a:pPr>
          <a:r>
            <a:rPr kumimoji="1" lang="ja-JP" altLang="en-US" sz="1800" b="1" kern="1200">
              <a:solidFill>
                <a:schemeClr val="tx1"/>
              </a:solidFill>
              <a:latin typeface="BIZ UDPゴシック" panose="020B0400000000000000" pitchFamily="50" charset="-128"/>
              <a:ea typeface="BIZ UDPゴシック" panose="020B0400000000000000" pitchFamily="50" charset="-128"/>
            </a:rPr>
            <a:t>イベント・セミナー事業</a:t>
          </a:r>
        </a:p>
      </dsp:txBody>
      <dsp:txXfrm>
        <a:off x="1054445" y="1299833"/>
        <a:ext cx="8125446" cy="432003"/>
      </dsp:txXfrm>
    </dsp:sp>
    <dsp:sp modelId="{86B40BB0-52C2-4DB0-B0F5-866EE46A9D8A}">
      <dsp:nvSpPr>
        <dsp:cNvPr id="0" name=""/>
        <dsp:cNvSpPr/>
      </dsp:nvSpPr>
      <dsp:spPr>
        <a:xfrm>
          <a:off x="626269" y="1204111"/>
          <a:ext cx="611999" cy="611999"/>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6CD236D-0A57-414D-A0BD-FE2C6BE4CCD0}">
      <dsp:nvSpPr>
        <dsp:cNvPr id="0" name=""/>
        <dsp:cNvSpPr/>
      </dsp:nvSpPr>
      <dsp:spPr>
        <a:xfrm>
          <a:off x="1227353" y="2498967"/>
          <a:ext cx="7951798" cy="43200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9286" tIns="45720" rIns="45720" bIns="45720" numCol="1" spcCol="1270" anchor="ctr" anchorCtr="0">
          <a:noAutofit/>
        </a:bodyPr>
        <a:lstStyle/>
        <a:p>
          <a:pPr marL="0" lvl="0" indent="0" algn="l" defTabSz="800100">
            <a:lnSpc>
              <a:spcPts val="2160"/>
            </a:lnSpc>
            <a:spcBef>
              <a:spcPct val="0"/>
            </a:spcBef>
            <a:spcAft>
              <a:spcPct val="35000"/>
            </a:spcAft>
            <a:buNone/>
          </a:pPr>
          <a:r>
            <a:rPr lang="ja-JP" altLang="en-US" sz="1800" b="1" kern="1200">
              <a:solidFill>
                <a:schemeClr val="tx1"/>
              </a:solidFill>
              <a:latin typeface="BIZ UDPゴシック" panose="020B0400000000000000" pitchFamily="50" charset="-128"/>
              <a:ea typeface="BIZ UDPゴシック" panose="020B0400000000000000" pitchFamily="50" charset="-128"/>
            </a:rPr>
            <a:t>「</a:t>
          </a:r>
          <a:r>
            <a:rPr lang="en-US" altLang="ja-JP" sz="1800" b="1" kern="1200">
              <a:solidFill>
                <a:schemeClr val="tx1"/>
              </a:solidFill>
              <a:latin typeface="BIZ UDPゴシック" panose="020B0400000000000000" pitchFamily="50" charset="-128"/>
              <a:ea typeface="BIZ UDPゴシック" panose="020B0400000000000000" pitchFamily="50" charset="-128"/>
            </a:rPr>
            <a:t>J-FLEC</a:t>
          </a:r>
          <a:r>
            <a:rPr lang="ja-JP" altLang="en-US" sz="1800" b="1" kern="1200">
              <a:solidFill>
                <a:schemeClr val="tx1"/>
              </a:solidFill>
              <a:latin typeface="BIZ UDPゴシック" panose="020B0400000000000000" pitchFamily="50" charset="-128"/>
              <a:ea typeface="BIZ UDPゴシック" panose="020B0400000000000000" pitchFamily="50" charset="-128"/>
            </a:rPr>
            <a:t>はじめてのマネープラン」無料体験事業</a:t>
          </a:r>
          <a:endParaRPr kumimoji="1" lang="ja-JP" altLang="en-US" sz="1800" b="1" kern="1200">
            <a:solidFill>
              <a:schemeClr val="tx1"/>
            </a:solidFill>
            <a:latin typeface="BIZ UDPゴシック" panose="020B0400000000000000" pitchFamily="50" charset="-128"/>
            <a:ea typeface="BIZ UDPゴシック" panose="020B0400000000000000" pitchFamily="50" charset="-128"/>
          </a:endParaRPr>
        </a:p>
      </dsp:txBody>
      <dsp:txXfrm>
        <a:off x="1227353" y="2498967"/>
        <a:ext cx="7951798" cy="432003"/>
      </dsp:txXfrm>
    </dsp:sp>
    <dsp:sp modelId="{856DA74C-43AE-4E11-AE7F-4438284D018A}">
      <dsp:nvSpPr>
        <dsp:cNvPr id="0" name=""/>
        <dsp:cNvSpPr/>
      </dsp:nvSpPr>
      <dsp:spPr>
        <a:xfrm>
          <a:off x="884478" y="2409004"/>
          <a:ext cx="611999" cy="611999"/>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228394B-5BC7-4110-8397-61246B2FAFAE}">
      <dsp:nvSpPr>
        <dsp:cNvPr id="0" name=""/>
        <dsp:cNvSpPr/>
      </dsp:nvSpPr>
      <dsp:spPr>
        <a:xfrm>
          <a:off x="1064018" y="3643841"/>
          <a:ext cx="8112304" cy="43200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9286" tIns="45720" rIns="45720" bIns="45720" numCol="1" spcCol="1270" anchor="ctr" anchorCtr="0">
          <a:noAutofit/>
        </a:bodyPr>
        <a:lstStyle/>
        <a:p>
          <a:pPr marL="0" lvl="0" indent="0" algn="l" defTabSz="800100">
            <a:lnSpc>
              <a:spcPts val="2160"/>
            </a:lnSpc>
            <a:spcBef>
              <a:spcPct val="0"/>
            </a:spcBef>
            <a:spcAft>
              <a:spcPct val="35000"/>
            </a:spcAft>
            <a:buNone/>
          </a:pPr>
          <a:r>
            <a:rPr lang="ja-JP" altLang="en-US" sz="1800" b="1" kern="1200">
              <a:solidFill>
                <a:schemeClr val="tx1"/>
              </a:solidFill>
              <a:latin typeface="BIZ UDPゴシック" panose="020B0400000000000000" pitchFamily="50" charset="-128"/>
              <a:ea typeface="BIZ UDPゴシック" panose="020B0400000000000000" pitchFamily="50" charset="-128"/>
            </a:rPr>
            <a:t>「</a:t>
          </a:r>
          <a:r>
            <a:rPr lang="en-US" altLang="ja-JP" sz="1800" b="1" kern="1200">
              <a:solidFill>
                <a:schemeClr val="tx1"/>
              </a:solidFill>
              <a:latin typeface="BIZ UDPゴシック" panose="020B0400000000000000" pitchFamily="50" charset="-128"/>
              <a:ea typeface="BIZ UDPゴシック" panose="020B0400000000000000" pitchFamily="50" charset="-128"/>
            </a:rPr>
            <a:t>J-FLEC</a:t>
          </a:r>
          <a:r>
            <a:rPr lang="ja-JP" altLang="en-US" sz="1800" b="1" kern="1200">
              <a:solidFill>
                <a:schemeClr val="tx1"/>
              </a:solidFill>
              <a:latin typeface="BIZ UDPゴシック" panose="020B0400000000000000" pitchFamily="50" charset="-128"/>
              <a:ea typeface="BIZ UDPゴシック" panose="020B0400000000000000" pitchFamily="50" charset="-128"/>
            </a:rPr>
            <a:t>はじめてのマネープラン」割引クーポン配布事業</a:t>
          </a:r>
          <a:endParaRPr kumimoji="1" lang="ja-JP" altLang="en-US" sz="1800" b="1" kern="1200">
            <a:solidFill>
              <a:schemeClr val="tx1"/>
            </a:solidFill>
            <a:latin typeface="BIZ UDPゴシック" panose="020B0400000000000000" pitchFamily="50" charset="-128"/>
            <a:ea typeface="BIZ UDPゴシック" panose="020B0400000000000000" pitchFamily="50" charset="-128"/>
          </a:endParaRPr>
        </a:p>
      </dsp:txBody>
      <dsp:txXfrm>
        <a:off x="1064018" y="3643841"/>
        <a:ext cx="8112304" cy="432003"/>
      </dsp:txXfrm>
    </dsp:sp>
    <dsp:sp modelId="{AE78CF0B-71AA-45B4-99D5-8E8C507BBFA5}">
      <dsp:nvSpPr>
        <dsp:cNvPr id="0" name=""/>
        <dsp:cNvSpPr/>
      </dsp:nvSpPr>
      <dsp:spPr>
        <a:xfrm>
          <a:off x="718662" y="3549400"/>
          <a:ext cx="611999" cy="611999"/>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FC93086-4F37-48BE-8D26-72CF4603B8C8}">
      <dsp:nvSpPr>
        <dsp:cNvPr id="0" name=""/>
        <dsp:cNvSpPr/>
      </dsp:nvSpPr>
      <dsp:spPr>
        <a:xfrm>
          <a:off x="445750" y="4787962"/>
          <a:ext cx="8751667" cy="43200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9286" tIns="45720" rIns="45720" bIns="45720" numCol="1" spcCol="1270" anchor="ctr" anchorCtr="0">
          <a:noAutofit/>
        </a:bodyPr>
        <a:lstStyle/>
        <a:p>
          <a:pPr marL="0" lvl="0" indent="0" algn="l" defTabSz="800100">
            <a:lnSpc>
              <a:spcPts val="2500"/>
            </a:lnSpc>
            <a:spcBef>
              <a:spcPct val="0"/>
            </a:spcBef>
            <a:spcAft>
              <a:spcPct val="35000"/>
            </a:spcAft>
            <a:buNone/>
          </a:pPr>
          <a:r>
            <a:rPr kumimoji="1" lang="ja-JP" altLang="en-US" sz="1800" b="1" kern="1200">
              <a:solidFill>
                <a:schemeClr val="tx1"/>
              </a:solidFill>
              <a:latin typeface="BIZ UDPゴシック" panose="020B0400000000000000" pitchFamily="50" charset="-128"/>
              <a:ea typeface="BIZ UDPゴシック" panose="020B0400000000000000" pitchFamily="50" charset="-128"/>
            </a:rPr>
            <a:t>学校等への支援事業</a:t>
          </a:r>
        </a:p>
      </dsp:txBody>
      <dsp:txXfrm>
        <a:off x="445750" y="4787962"/>
        <a:ext cx="8751667" cy="432003"/>
      </dsp:txXfrm>
    </dsp:sp>
    <dsp:sp modelId="{60CAD957-81CB-457F-A17D-A91761615B1B}">
      <dsp:nvSpPr>
        <dsp:cNvPr id="0" name=""/>
        <dsp:cNvSpPr/>
      </dsp:nvSpPr>
      <dsp:spPr>
        <a:xfrm>
          <a:off x="227823" y="4715284"/>
          <a:ext cx="611999" cy="611999"/>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A1D4B-03E1-41F8-914F-F0F186090B93}">
      <dsp:nvSpPr>
        <dsp:cNvPr id="0" name=""/>
        <dsp:cNvSpPr/>
      </dsp:nvSpPr>
      <dsp:spPr>
        <a:xfrm>
          <a:off x="2513" y="40001"/>
          <a:ext cx="1908529" cy="763411"/>
        </a:xfrm>
        <a:prstGeom prst="chevron">
          <a:avLst/>
        </a:prstGeom>
        <a:solidFill>
          <a:srgbClr val="007BC7"/>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000" rIns="0" bIns="72000"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a:latin typeface="BIZ UDPゴシック" panose="020B0400000000000000" pitchFamily="50" charset="-128"/>
              <a:ea typeface="BIZ UDPゴシック" panose="020B0400000000000000" pitchFamily="50" charset="-128"/>
            </a:rPr>
            <a:t>収入と支出の</a:t>
          </a:r>
          <a:endParaRPr kumimoji="1" lang="en-US" altLang="ja-JP" sz="1400" b="1" kern="1200">
            <a:latin typeface="BIZ UDPゴシック" panose="020B0400000000000000" pitchFamily="50" charset="-128"/>
            <a:ea typeface="BIZ UDPゴシック" panose="020B0400000000000000" pitchFamily="50" charset="-128"/>
          </a:endParaRPr>
        </a:p>
        <a:p>
          <a:pPr marL="0" lvl="0" indent="0" algn="ctr" defTabSz="622300">
            <a:lnSpc>
              <a:spcPct val="90000"/>
            </a:lnSpc>
            <a:spcBef>
              <a:spcPct val="0"/>
            </a:spcBef>
            <a:spcAft>
              <a:spcPct val="35000"/>
            </a:spcAft>
            <a:buNone/>
          </a:pPr>
          <a:r>
            <a:rPr kumimoji="1" lang="ja-JP" altLang="en-US" sz="1400" b="1" kern="1200">
              <a:latin typeface="BIZ UDPゴシック" panose="020B0400000000000000" pitchFamily="50" charset="-128"/>
              <a:ea typeface="BIZ UDPゴシック" panose="020B0400000000000000" pitchFamily="50" charset="-128"/>
            </a:rPr>
            <a:t>見える化</a:t>
          </a:r>
        </a:p>
      </dsp:txBody>
      <dsp:txXfrm>
        <a:off x="384219" y="40001"/>
        <a:ext cx="1145118" cy="763411"/>
      </dsp:txXfrm>
    </dsp:sp>
    <dsp:sp modelId="{193B26F6-181E-4DE5-888F-4E5504E22ABA}">
      <dsp:nvSpPr>
        <dsp:cNvPr id="0" name=""/>
        <dsp:cNvSpPr/>
      </dsp:nvSpPr>
      <dsp:spPr>
        <a:xfrm>
          <a:off x="2513" y="898840"/>
          <a:ext cx="1526823" cy="126000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72000" tIns="72000" rIns="72000" bIns="72000" numCol="1" spcCol="1270" anchor="t" anchorCtr="0">
          <a:noAutofit/>
        </a:bodyPr>
        <a:lstStyle/>
        <a:p>
          <a:pPr marL="114300" lvl="1" indent="-114300" algn="l" defTabSz="533400">
            <a:lnSpc>
              <a:spcPct val="90000"/>
            </a:lnSpc>
            <a:spcBef>
              <a:spcPct val="0"/>
            </a:spcBef>
            <a:spcAft>
              <a:spcPct val="15000"/>
            </a:spcAft>
            <a:buChar char="•"/>
          </a:pPr>
          <a:r>
            <a:rPr kumimoji="1" lang="ja-JP" altLang="en-US" sz="1200" b="1" kern="1200">
              <a:latin typeface="BIZ UDPゴシック" panose="020B0400000000000000" pitchFamily="50" charset="-128"/>
              <a:ea typeface="BIZ UDPゴシック" panose="020B0400000000000000" pitchFamily="50" charset="-128"/>
            </a:rPr>
            <a:t>現在</a:t>
          </a:r>
          <a:r>
            <a:rPr kumimoji="1" lang="ja-JP" altLang="en-US" sz="1200" b="1" strike="noStrike" kern="1200">
              <a:latin typeface="BIZ UDPゴシック" panose="020B0400000000000000" pitchFamily="50" charset="-128"/>
              <a:ea typeface="BIZ UDPゴシック" panose="020B0400000000000000" pitchFamily="50" charset="-128"/>
            </a:rPr>
            <a:t>の</a:t>
          </a:r>
          <a:r>
            <a:rPr kumimoji="1" lang="ja-JP" altLang="en-US" sz="1200" b="1" kern="1200">
              <a:latin typeface="BIZ UDPゴシック" panose="020B0400000000000000" pitchFamily="50" charset="-128"/>
              <a:ea typeface="BIZ UDPゴシック" panose="020B0400000000000000" pitchFamily="50" charset="-128"/>
            </a:rPr>
            <a:t>収入と支出の洗い出し</a:t>
          </a:r>
        </a:p>
        <a:p>
          <a:pPr marL="114300" lvl="1" indent="-114300" algn="l" defTabSz="533400">
            <a:lnSpc>
              <a:spcPct val="90000"/>
            </a:lnSpc>
            <a:spcBef>
              <a:spcPct val="0"/>
            </a:spcBef>
            <a:spcAft>
              <a:spcPct val="15000"/>
            </a:spcAft>
            <a:buChar char="•"/>
          </a:pPr>
          <a:r>
            <a:rPr kumimoji="1" lang="ja-JP" altLang="en-US" sz="1200" b="1" kern="1200">
              <a:latin typeface="BIZ UDPゴシック" panose="020B0400000000000000" pitchFamily="50" charset="-128"/>
              <a:ea typeface="BIZ UDPゴシック" panose="020B0400000000000000" pitchFamily="50" charset="-128"/>
            </a:rPr>
            <a:t>年間収支金額の把握</a:t>
          </a:r>
        </a:p>
      </dsp:txBody>
      <dsp:txXfrm>
        <a:off x="2513" y="898840"/>
        <a:ext cx="1526823" cy="1260000"/>
      </dsp:txXfrm>
    </dsp:sp>
    <dsp:sp modelId="{EBE30376-D04F-4432-B836-3A2E7F05D9C2}">
      <dsp:nvSpPr>
        <dsp:cNvPr id="0" name=""/>
        <dsp:cNvSpPr/>
      </dsp:nvSpPr>
      <dsp:spPr>
        <a:xfrm>
          <a:off x="1695042" y="42192"/>
          <a:ext cx="1908548" cy="763411"/>
        </a:xfrm>
        <a:prstGeom prst="chevron">
          <a:avLst/>
        </a:prstGeom>
        <a:solidFill>
          <a:srgbClr val="007BC7"/>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000" rIns="0" bIns="72000"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a:latin typeface="BIZ UDPゴシック" panose="020B0400000000000000" pitchFamily="50" charset="-128"/>
              <a:ea typeface="BIZ UDPゴシック" panose="020B0400000000000000" pitchFamily="50" charset="-128"/>
            </a:rPr>
            <a:t>資産と負債の</a:t>
          </a:r>
          <a:endParaRPr kumimoji="1" lang="en-US" altLang="ja-JP" sz="1400" b="1" kern="1200">
            <a:latin typeface="BIZ UDPゴシック" panose="020B0400000000000000" pitchFamily="50" charset="-128"/>
            <a:ea typeface="BIZ UDPゴシック" panose="020B0400000000000000" pitchFamily="50" charset="-128"/>
          </a:endParaRPr>
        </a:p>
        <a:p>
          <a:pPr marL="0" lvl="0" indent="0" algn="ctr" defTabSz="622300">
            <a:lnSpc>
              <a:spcPct val="90000"/>
            </a:lnSpc>
            <a:spcBef>
              <a:spcPct val="0"/>
            </a:spcBef>
            <a:spcAft>
              <a:spcPct val="35000"/>
            </a:spcAft>
            <a:buNone/>
          </a:pPr>
          <a:r>
            <a:rPr kumimoji="1" lang="ja-JP" altLang="en-US" sz="1400" b="1" kern="1200">
              <a:latin typeface="BIZ UDPゴシック" panose="020B0400000000000000" pitchFamily="50" charset="-128"/>
              <a:ea typeface="BIZ UDPゴシック" panose="020B0400000000000000" pitchFamily="50" charset="-128"/>
            </a:rPr>
            <a:t>見える化</a:t>
          </a:r>
        </a:p>
      </dsp:txBody>
      <dsp:txXfrm>
        <a:off x="2076748" y="42192"/>
        <a:ext cx="1145137" cy="763411"/>
      </dsp:txXfrm>
    </dsp:sp>
    <dsp:sp modelId="{A1D96BA4-0B91-420F-BCEE-3ED3CE4CC4D3}">
      <dsp:nvSpPr>
        <dsp:cNvPr id="0" name=""/>
        <dsp:cNvSpPr/>
      </dsp:nvSpPr>
      <dsp:spPr>
        <a:xfrm>
          <a:off x="1695052" y="919567"/>
          <a:ext cx="1526823" cy="126000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72000" tIns="72000" rIns="72000" bIns="72000" numCol="1" spcCol="1270" anchor="t" anchorCtr="0">
          <a:noAutofit/>
        </a:bodyPr>
        <a:lstStyle/>
        <a:p>
          <a:pPr marL="114300" lvl="1" indent="-114300" algn="l" defTabSz="533400">
            <a:lnSpc>
              <a:spcPct val="90000"/>
            </a:lnSpc>
            <a:spcBef>
              <a:spcPct val="0"/>
            </a:spcBef>
            <a:spcAft>
              <a:spcPct val="15000"/>
            </a:spcAft>
            <a:buChar char="•"/>
          </a:pPr>
          <a:r>
            <a:rPr kumimoji="1" lang="ja-JP" altLang="en-US" sz="1200" b="1" kern="1200">
              <a:latin typeface="BIZ UDPゴシック" panose="020B0400000000000000" pitchFamily="50" charset="-128"/>
              <a:ea typeface="BIZ UDPゴシック" panose="020B0400000000000000" pitchFamily="50" charset="-128"/>
            </a:rPr>
            <a:t>現在の家計のバランスシートの作成</a:t>
          </a:r>
        </a:p>
        <a:p>
          <a:pPr marL="114300" lvl="1" indent="-114300" algn="l" defTabSz="533400">
            <a:lnSpc>
              <a:spcPct val="90000"/>
            </a:lnSpc>
            <a:spcBef>
              <a:spcPct val="0"/>
            </a:spcBef>
            <a:spcAft>
              <a:spcPct val="15000"/>
            </a:spcAft>
            <a:buChar char="•"/>
          </a:pPr>
          <a:r>
            <a:rPr kumimoji="1" lang="ja-JP" altLang="en-US" sz="1200" b="1" kern="1200">
              <a:latin typeface="BIZ UDPゴシック" panose="020B0400000000000000" pitchFamily="50" charset="-128"/>
              <a:ea typeface="BIZ UDPゴシック" panose="020B0400000000000000" pitchFamily="50" charset="-128"/>
            </a:rPr>
            <a:t>手持ち資金の分類</a:t>
          </a:r>
        </a:p>
      </dsp:txBody>
      <dsp:txXfrm>
        <a:off x="1695052" y="919567"/>
        <a:ext cx="1526823" cy="1260000"/>
      </dsp:txXfrm>
    </dsp:sp>
    <dsp:sp modelId="{53E1A2CA-17C8-4A5E-8C41-F57A3C90C047}">
      <dsp:nvSpPr>
        <dsp:cNvPr id="0" name=""/>
        <dsp:cNvSpPr/>
      </dsp:nvSpPr>
      <dsp:spPr>
        <a:xfrm>
          <a:off x="3387590" y="40001"/>
          <a:ext cx="1908529" cy="763411"/>
        </a:xfrm>
        <a:prstGeom prst="chevron">
          <a:avLst/>
        </a:prstGeom>
        <a:solidFill>
          <a:srgbClr val="007BC7"/>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000" rIns="0" bIns="72000"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a:latin typeface="BIZ UDPゴシック" panose="020B0400000000000000" pitchFamily="50" charset="-128"/>
              <a:ea typeface="BIZ UDPゴシック" panose="020B0400000000000000" pitchFamily="50" charset="-128"/>
            </a:rPr>
            <a:t>ライフプラン表の作成</a:t>
          </a:r>
        </a:p>
      </dsp:txBody>
      <dsp:txXfrm>
        <a:off x="3769296" y="40001"/>
        <a:ext cx="1145118" cy="763411"/>
      </dsp:txXfrm>
    </dsp:sp>
    <dsp:sp modelId="{A23F747E-7AF8-4E93-BA32-184A1712706B}">
      <dsp:nvSpPr>
        <dsp:cNvPr id="0" name=""/>
        <dsp:cNvSpPr/>
      </dsp:nvSpPr>
      <dsp:spPr>
        <a:xfrm>
          <a:off x="3387590" y="898840"/>
          <a:ext cx="1526823" cy="126000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72000" tIns="72000" rIns="72000" bIns="72000" numCol="1" spcCol="1270" anchor="t" anchorCtr="0">
          <a:noAutofit/>
        </a:bodyPr>
        <a:lstStyle/>
        <a:p>
          <a:pPr marL="114300" lvl="1" indent="-114300" algn="l" defTabSz="533400">
            <a:lnSpc>
              <a:spcPct val="90000"/>
            </a:lnSpc>
            <a:spcBef>
              <a:spcPct val="0"/>
            </a:spcBef>
            <a:spcAft>
              <a:spcPct val="15000"/>
            </a:spcAft>
            <a:buChar char="•"/>
          </a:pPr>
          <a:r>
            <a:rPr kumimoji="1" lang="ja-JP" altLang="en-US" sz="1200" b="1" kern="1200">
              <a:latin typeface="BIZ UDPゴシック" panose="020B0400000000000000" pitchFamily="50" charset="-128"/>
              <a:ea typeface="BIZ UDPゴシック" panose="020B0400000000000000" pitchFamily="50" charset="-128"/>
            </a:rPr>
            <a:t>ライフイベントの確認</a:t>
          </a:r>
        </a:p>
        <a:p>
          <a:pPr marL="114300" lvl="1" indent="-114300" algn="l" defTabSz="533400">
            <a:lnSpc>
              <a:spcPct val="90000"/>
            </a:lnSpc>
            <a:spcBef>
              <a:spcPct val="0"/>
            </a:spcBef>
            <a:spcAft>
              <a:spcPct val="15000"/>
            </a:spcAft>
            <a:buChar char="•"/>
          </a:pPr>
          <a:r>
            <a:rPr kumimoji="1" lang="ja-JP" altLang="en-US" sz="1200" b="1" kern="1200">
              <a:latin typeface="BIZ UDPゴシック" panose="020B0400000000000000" pitchFamily="50" charset="-128"/>
              <a:ea typeface="BIZ UDPゴシック" panose="020B0400000000000000" pitchFamily="50" charset="-128"/>
            </a:rPr>
            <a:t>今後のキャッシュフロー表、残高推移表の作成</a:t>
          </a:r>
        </a:p>
      </dsp:txBody>
      <dsp:txXfrm>
        <a:off x="3387590" y="898840"/>
        <a:ext cx="1526823" cy="1260000"/>
      </dsp:txXfrm>
    </dsp:sp>
    <dsp:sp modelId="{6FF0BB42-69C1-4D2C-A4D1-88F29D307534}">
      <dsp:nvSpPr>
        <dsp:cNvPr id="0" name=""/>
        <dsp:cNvSpPr/>
      </dsp:nvSpPr>
      <dsp:spPr>
        <a:xfrm>
          <a:off x="5101701" y="40001"/>
          <a:ext cx="1908529" cy="763411"/>
        </a:xfrm>
        <a:prstGeom prst="chevron">
          <a:avLst/>
        </a:prstGeom>
        <a:solidFill>
          <a:srgbClr val="007BC7"/>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000" rIns="0" bIns="72000"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a:latin typeface="BIZ UDPゴシック" panose="020B0400000000000000" pitchFamily="50" charset="-128"/>
              <a:ea typeface="BIZ UDPゴシック" panose="020B0400000000000000" pitchFamily="50" charset="-128"/>
            </a:rPr>
            <a:t>資産形成プランの検討</a:t>
          </a:r>
        </a:p>
      </dsp:txBody>
      <dsp:txXfrm>
        <a:off x="5483407" y="40001"/>
        <a:ext cx="1145118" cy="763411"/>
      </dsp:txXfrm>
    </dsp:sp>
    <dsp:sp modelId="{C2751BD9-53A9-4C55-A7F6-B9562918E0CA}">
      <dsp:nvSpPr>
        <dsp:cNvPr id="0" name=""/>
        <dsp:cNvSpPr/>
      </dsp:nvSpPr>
      <dsp:spPr>
        <a:xfrm>
          <a:off x="5080119" y="898840"/>
          <a:ext cx="1569986" cy="126000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72000" tIns="72000" rIns="72000" bIns="72000" numCol="1" spcCol="1270" anchor="t" anchorCtr="0">
          <a:noAutofit/>
        </a:bodyPr>
        <a:lstStyle/>
        <a:p>
          <a:pPr marL="114300" lvl="1" indent="-114300" algn="l" defTabSz="533400">
            <a:lnSpc>
              <a:spcPct val="90000"/>
            </a:lnSpc>
            <a:spcBef>
              <a:spcPct val="0"/>
            </a:spcBef>
            <a:spcAft>
              <a:spcPct val="15000"/>
            </a:spcAft>
            <a:buChar char="•"/>
          </a:pPr>
          <a:r>
            <a:rPr kumimoji="1" lang="ja-JP" altLang="en-US" sz="1200" b="1" kern="1200">
              <a:latin typeface="BIZ UDPゴシック" panose="020B0400000000000000" pitchFamily="50" charset="-128"/>
              <a:ea typeface="BIZ UDPゴシック" panose="020B0400000000000000" pitchFamily="50" charset="-128"/>
            </a:rPr>
            <a:t>保険、退職金、年金の</a:t>
          </a:r>
          <a:r>
            <a:rPr kumimoji="1" lang="ja-JP" altLang="en-US" sz="1200" b="1" strike="noStrike" kern="1200">
              <a:latin typeface="BIZ UDPゴシック" panose="020B0400000000000000" pitchFamily="50" charset="-128"/>
              <a:ea typeface="BIZ UDPゴシック" panose="020B0400000000000000" pitchFamily="50" charset="-128"/>
            </a:rPr>
            <a:t>支払い額や</a:t>
          </a:r>
          <a:r>
            <a:rPr kumimoji="1" lang="ja-JP" altLang="en-US" sz="1200" b="1" kern="1200">
              <a:latin typeface="BIZ UDPゴシック" panose="020B0400000000000000" pitchFamily="50" charset="-128"/>
              <a:ea typeface="BIZ UDPゴシック" panose="020B0400000000000000" pitchFamily="50" charset="-128"/>
            </a:rPr>
            <a:t>将来受給額の把握</a:t>
          </a:r>
        </a:p>
        <a:p>
          <a:pPr marL="114300" lvl="1" indent="-114300" algn="l" defTabSz="533400">
            <a:lnSpc>
              <a:spcPct val="90000"/>
            </a:lnSpc>
            <a:spcBef>
              <a:spcPct val="0"/>
            </a:spcBef>
            <a:spcAft>
              <a:spcPct val="15000"/>
            </a:spcAft>
            <a:buChar char="•"/>
          </a:pPr>
          <a:r>
            <a:rPr kumimoji="1" lang="ja-JP" altLang="en-US" sz="1200" b="1" kern="1200" spc="-20" baseline="0">
              <a:latin typeface="BIZ UDPゴシック" panose="020B0400000000000000" pitchFamily="50" charset="-128"/>
              <a:ea typeface="BIZ UDPゴシック" panose="020B0400000000000000" pitchFamily="50" charset="-128"/>
            </a:rPr>
            <a:t>リスク許容度に応じた運用手段の検討</a:t>
          </a:r>
        </a:p>
      </dsp:txBody>
      <dsp:txXfrm>
        <a:off x="5080119" y="898840"/>
        <a:ext cx="1569986" cy="1260000"/>
      </dsp:txXfrm>
    </dsp:sp>
    <dsp:sp modelId="{706ED892-BC7C-481E-91F6-10EF45C0D905}">
      <dsp:nvSpPr>
        <dsp:cNvPr id="0" name=""/>
        <dsp:cNvSpPr/>
      </dsp:nvSpPr>
      <dsp:spPr>
        <a:xfrm>
          <a:off x="6794230" y="40001"/>
          <a:ext cx="1908529" cy="763411"/>
        </a:xfrm>
        <a:prstGeom prst="chevron">
          <a:avLst/>
        </a:prstGeom>
        <a:solidFill>
          <a:srgbClr val="007BC7"/>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000" rIns="0" bIns="72000"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a:latin typeface="BIZ UDPゴシック" panose="020B0400000000000000" pitchFamily="50" charset="-128"/>
              <a:ea typeface="BIZ UDPゴシック" panose="020B0400000000000000" pitchFamily="50" charset="-128"/>
            </a:rPr>
            <a:t>アセットアロケーションの提案</a:t>
          </a:r>
        </a:p>
      </dsp:txBody>
      <dsp:txXfrm>
        <a:off x="7175936" y="40001"/>
        <a:ext cx="1145118" cy="763411"/>
      </dsp:txXfrm>
    </dsp:sp>
    <dsp:sp modelId="{2FCCD186-9122-4808-8BDB-A84BE5620C59}">
      <dsp:nvSpPr>
        <dsp:cNvPr id="0" name=""/>
        <dsp:cNvSpPr/>
      </dsp:nvSpPr>
      <dsp:spPr>
        <a:xfrm>
          <a:off x="6794230" y="898840"/>
          <a:ext cx="1526823" cy="126000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72000" tIns="72000" rIns="72000" bIns="72000" numCol="1" spcCol="1270" anchor="t" anchorCtr="0">
          <a:noAutofit/>
        </a:bodyPr>
        <a:lstStyle/>
        <a:p>
          <a:pPr marL="114300" lvl="1" indent="-114300" algn="l" defTabSz="533400">
            <a:lnSpc>
              <a:spcPct val="90000"/>
            </a:lnSpc>
            <a:spcBef>
              <a:spcPct val="0"/>
            </a:spcBef>
            <a:spcAft>
              <a:spcPct val="15000"/>
            </a:spcAft>
            <a:buChar char="•"/>
          </a:pPr>
          <a:r>
            <a:rPr kumimoji="1" lang="ja-JP" altLang="en-US" sz="1200" b="1" kern="1200">
              <a:latin typeface="BIZ UDPゴシック" panose="020B0400000000000000" pitchFamily="50" charset="-128"/>
              <a:ea typeface="BIZ UDPゴシック" panose="020B0400000000000000" pitchFamily="50" charset="-128"/>
            </a:rPr>
            <a:t>個別相談の内容を踏まえたアセットアロケーションの提案</a:t>
          </a:r>
        </a:p>
      </dsp:txBody>
      <dsp:txXfrm>
        <a:off x="6794230" y="898840"/>
        <a:ext cx="1526823" cy="1260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8EADDC-6A16-439C-B490-8C76340842E4}" type="datetimeFigureOut">
              <a:rPr kumimoji="1" lang="ja-JP" altLang="en-US" smtClean="0"/>
              <a:t>2025/11/27</a:t>
            </a:fld>
            <a:endParaRPr kumimoji="1" lang="ja-JP" altLang="en-US"/>
          </a:p>
        </p:txBody>
      </p:sp>
      <p:sp>
        <p:nvSpPr>
          <p:cNvPr id="4" name="スライド イメージ プレースホルダー 3"/>
          <p:cNvSpPr>
            <a:spLocks noGrp="1" noRot="1" noChangeAspect="1"/>
          </p:cNvSpPr>
          <p:nvPr>
            <p:ph type="sldImg" idx="2"/>
          </p:nvPr>
        </p:nvSpPr>
        <p:spPr>
          <a:xfrm>
            <a:off x="615428" y="508454"/>
            <a:ext cx="5627143" cy="3895714"/>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15427" y="4453834"/>
            <a:ext cx="5627143" cy="4231378"/>
          </a:xfrm>
          <a:prstGeom prst="rect">
            <a:avLst/>
          </a:prstGeom>
        </p:spPr>
        <p:txBody>
          <a:bodyPr vert="horz" lIns="91440" tIns="45720" rIns="91440" bIns="45720" rtlCol="0"/>
          <a:lstStyle/>
          <a:p>
            <a:pPr lvl="0"/>
            <a:r>
              <a:rPr kumimoji="1" lang="ja-JP" altLang="en-US"/>
              <a:t>マスター テキストの書式設定</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9711CB-D4DA-4C24-9292-F7A670C586E0}" type="slidenum">
              <a:rPr kumimoji="1" lang="ja-JP" altLang="en-US" smtClean="0"/>
              <a:t>‹#›</a:t>
            </a:fld>
            <a:endParaRPr kumimoji="1" lang="ja-JP" altLang="en-US"/>
          </a:p>
        </p:txBody>
      </p:sp>
    </p:spTree>
    <p:extLst>
      <p:ext uri="{BB962C8B-B14F-4D97-AF65-F5344CB8AC3E}">
        <p14:creationId xmlns:p14="http://schemas.microsoft.com/office/powerpoint/2010/main" val="240582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1D6CB-222F-498D-D183-C33BC55BE8D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263DDFB-60E2-AF75-637A-71D4FC4A3A2D}"/>
              </a:ext>
            </a:extLst>
          </p:cNvPr>
          <p:cNvSpPr>
            <a:spLocks noGrp="1" noRot="1" noChangeAspect="1"/>
          </p:cNvSpPr>
          <p:nvPr>
            <p:ph type="sldImg"/>
          </p:nvPr>
        </p:nvSpPr>
        <p:spPr>
          <a:xfrm>
            <a:off x="615950" y="508000"/>
            <a:ext cx="5626100" cy="3895725"/>
          </a:xfrm>
        </p:spPr>
      </p:sp>
      <p:sp>
        <p:nvSpPr>
          <p:cNvPr id="3" name="ノート プレースホルダー 2">
            <a:extLst>
              <a:ext uri="{FF2B5EF4-FFF2-40B4-BE49-F238E27FC236}">
                <a16:creationId xmlns:a16="http://schemas.microsoft.com/office/drawing/2014/main" id="{3349DD4F-4D8F-EE60-4623-21C3B6F676A0}"/>
              </a:ext>
            </a:extLst>
          </p:cNvPr>
          <p:cNvSpPr>
            <a:spLocks noGrp="1"/>
          </p:cNvSpPr>
          <p:nvPr>
            <p:ph type="body" idx="1"/>
          </p:nvPr>
        </p:nvSpPr>
        <p:spPr/>
        <p:txBody>
          <a:bodyPr/>
          <a:lstStyle/>
          <a:p>
            <a:pPr marL="171450" indent="-171450">
              <a:buFont typeface="Wingdings" panose="05000000000000000000" pitchFamily="2" charset="2"/>
              <a:buChar char="n"/>
            </a:pPr>
            <a:endParaRPr lang="en-US" altLang="ja-JP"/>
          </a:p>
        </p:txBody>
      </p:sp>
      <p:sp>
        <p:nvSpPr>
          <p:cNvPr id="4" name="スライド番号プレースホルダー 3">
            <a:extLst>
              <a:ext uri="{FF2B5EF4-FFF2-40B4-BE49-F238E27FC236}">
                <a16:creationId xmlns:a16="http://schemas.microsoft.com/office/drawing/2014/main" id="{22153442-0A56-88EF-CE34-0AF83C53D990}"/>
              </a:ext>
            </a:extLst>
          </p:cNvPr>
          <p:cNvSpPr>
            <a:spLocks noGrp="1"/>
          </p:cNvSpPr>
          <p:nvPr>
            <p:ph type="sldNum" sz="quarter" idx="10"/>
          </p:nvPr>
        </p:nvSpPr>
        <p:spPr/>
        <p:txBody>
          <a:bodyPr/>
          <a:lstStyle/>
          <a:p>
            <a:fld id="{B79711CB-D4DA-4C24-9292-F7A670C586E0}" type="slidenum">
              <a:rPr kumimoji="1" lang="ja-JP" altLang="en-US" smtClean="0"/>
              <a:t>0</a:t>
            </a:fld>
            <a:endParaRPr kumimoji="1" lang="ja-JP" altLang="en-US"/>
          </a:p>
        </p:txBody>
      </p:sp>
    </p:spTree>
    <p:extLst>
      <p:ext uri="{BB962C8B-B14F-4D97-AF65-F5344CB8AC3E}">
        <p14:creationId xmlns:p14="http://schemas.microsoft.com/office/powerpoint/2010/main" val="2203323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D57D1-6DAE-F1BE-F165-AC09D1B770F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1515458-A9E2-0BDC-D25E-EAF71CD37ABC}"/>
              </a:ext>
            </a:extLst>
          </p:cNvPr>
          <p:cNvSpPr>
            <a:spLocks noGrp="1" noRot="1" noChangeAspect="1"/>
          </p:cNvSpPr>
          <p:nvPr>
            <p:ph type="sldImg"/>
          </p:nvPr>
        </p:nvSpPr>
        <p:spPr>
          <a:xfrm>
            <a:off x="615950" y="508000"/>
            <a:ext cx="5626100" cy="3895725"/>
          </a:xfrm>
        </p:spPr>
      </p:sp>
      <p:sp>
        <p:nvSpPr>
          <p:cNvPr id="3" name="ノート プレースホルダー 2">
            <a:extLst>
              <a:ext uri="{FF2B5EF4-FFF2-40B4-BE49-F238E27FC236}">
                <a16:creationId xmlns:a16="http://schemas.microsoft.com/office/drawing/2014/main" id="{BEC10B6E-70EB-79F9-5E22-84EDBEAC499B}"/>
              </a:ext>
            </a:extLst>
          </p:cNvPr>
          <p:cNvSpPr>
            <a:spLocks noGrp="1"/>
          </p:cNvSpPr>
          <p:nvPr>
            <p:ph type="body" idx="1"/>
          </p:nvPr>
        </p:nvSpPr>
        <p:spPr/>
        <p:txBody>
          <a:bodyPr/>
          <a:lstStyle/>
          <a:p>
            <a:pPr marL="171450" indent="-171450">
              <a:buFont typeface="Wingdings" panose="05000000000000000000" pitchFamily="2" charset="2"/>
              <a:buChar char="n"/>
            </a:pPr>
            <a:endParaRPr lang="ja-JP" altLang="en-US"/>
          </a:p>
        </p:txBody>
      </p:sp>
      <p:sp>
        <p:nvSpPr>
          <p:cNvPr id="4" name="スライド番号プレースホルダー 3">
            <a:extLst>
              <a:ext uri="{FF2B5EF4-FFF2-40B4-BE49-F238E27FC236}">
                <a16:creationId xmlns:a16="http://schemas.microsoft.com/office/drawing/2014/main" id="{FDDB9791-4D14-77B7-96D4-B325BEB30766}"/>
              </a:ext>
            </a:extLst>
          </p:cNvPr>
          <p:cNvSpPr>
            <a:spLocks noGrp="1"/>
          </p:cNvSpPr>
          <p:nvPr>
            <p:ph type="sldNum" sz="quarter" idx="10"/>
          </p:nvPr>
        </p:nvSpPr>
        <p:spPr/>
        <p:txBody>
          <a:bodyPr/>
          <a:lstStyle/>
          <a:p>
            <a:fld id="{B79711CB-D4DA-4C24-9292-F7A670C586E0}" type="slidenum">
              <a:rPr kumimoji="1" lang="ja-JP" altLang="en-US" smtClean="0"/>
              <a:t>9</a:t>
            </a:fld>
            <a:endParaRPr kumimoji="1" lang="ja-JP" altLang="en-US"/>
          </a:p>
        </p:txBody>
      </p:sp>
    </p:spTree>
    <p:extLst>
      <p:ext uri="{BB962C8B-B14F-4D97-AF65-F5344CB8AC3E}">
        <p14:creationId xmlns:p14="http://schemas.microsoft.com/office/powerpoint/2010/main" val="1230341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5950" y="508000"/>
            <a:ext cx="5626100" cy="3895725"/>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B79711CB-D4DA-4C24-9292-F7A670C586E0}" type="slidenum">
              <a:rPr kumimoji="1" lang="ja-JP" altLang="en-US" smtClean="0"/>
              <a:t>10</a:t>
            </a:fld>
            <a:endParaRPr kumimoji="1" lang="ja-JP" altLang="en-US"/>
          </a:p>
        </p:txBody>
      </p:sp>
    </p:spTree>
    <p:extLst>
      <p:ext uri="{BB962C8B-B14F-4D97-AF65-F5344CB8AC3E}">
        <p14:creationId xmlns:p14="http://schemas.microsoft.com/office/powerpoint/2010/main" val="427705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5950" y="508000"/>
            <a:ext cx="5626100" cy="3895725"/>
          </a:xfrm>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n"/>
            </a:pPr>
            <a:endParaRPr lang="ja-JP" altLang="en-US"/>
          </a:p>
        </p:txBody>
      </p:sp>
      <p:sp>
        <p:nvSpPr>
          <p:cNvPr id="4" name="スライド番号プレースホルダー 3"/>
          <p:cNvSpPr>
            <a:spLocks noGrp="1"/>
          </p:cNvSpPr>
          <p:nvPr>
            <p:ph type="sldNum" sz="quarter" idx="10"/>
          </p:nvPr>
        </p:nvSpPr>
        <p:spPr/>
        <p:txBody>
          <a:bodyPr/>
          <a:lstStyle/>
          <a:p>
            <a:fld id="{B79711CB-D4DA-4C24-9292-F7A670C586E0}" type="slidenum">
              <a:rPr kumimoji="1" lang="ja-JP" altLang="en-US" smtClean="0"/>
              <a:t>11</a:t>
            </a:fld>
            <a:endParaRPr kumimoji="1" lang="ja-JP" altLang="en-US"/>
          </a:p>
        </p:txBody>
      </p:sp>
    </p:spTree>
    <p:extLst>
      <p:ext uri="{BB962C8B-B14F-4D97-AF65-F5344CB8AC3E}">
        <p14:creationId xmlns:p14="http://schemas.microsoft.com/office/powerpoint/2010/main" val="1125342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3AA3A-183A-F699-7D4D-4399D4540DA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A71233A-AD53-6DC0-BCAF-C638F079F6A2}"/>
              </a:ext>
            </a:extLst>
          </p:cNvPr>
          <p:cNvSpPr>
            <a:spLocks noGrp="1" noRot="1" noChangeAspect="1"/>
          </p:cNvSpPr>
          <p:nvPr>
            <p:ph type="sldImg"/>
          </p:nvPr>
        </p:nvSpPr>
        <p:spPr>
          <a:xfrm>
            <a:off x="615950" y="508000"/>
            <a:ext cx="5626100" cy="3895725"/>
          </a:xfrm>
        </p:spPr>
      </p:sp>
      <p:sp>
        <p:nvSpPr>
          <p:cNvPr id="3" name="ノート プレースホルダー 2">
            <a:extLst>
              <a:ext uri="{FF2B5EF4-FFF2-40B4-BE49-F238E27FC236}">
                <a16:creationId xmlns:a16="http://schemas.microsoft.com/office/drawing/2014/main" id="{7E6E5997-E4A9-2492-015E-6F29ECA6BA8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28134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79711CB-D4DA-4C24-9292-F7A670C586E0}" type="slidenum">
              <a:rPr kumimoji="1" lang="ja-JP" altLang="en-US" smtClean="0"/>
              <a:t>13</a:t>
            </a:fld>
            <a:endParaRPr kumimoji="1" lang="ja-JP" altLang="en-US"/>
          </a:p>
        </p:txBody>
      </p:sp>
    </p:spTree>
    <p:extLst>
      <p:ext uri="{BB962C8B-B14F-4D97-AF65-F5344CB8AC3E}">
        <p14:creationId xmlns:p14="http://schemas.microsoft.com/office/powerpoint/2010/main" val="634358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79711CB-D4DA-4C24-9292-F7A670C586E0}" type="slidenum">
              <a:rPr kumimoji="1" lang="ja-JP" altLang="en-US" smtClean="0"/>
              <a:t>14</a:t>
            </a:fld>
            <a:endParaRPr kumimoji="1" lang="ja-JP" altLang="en-US"/>
          </a:p>
        </p:txBody>
      </p:sp>
    </p:spTree>
    <p:extLst>
      <p:ext uri="{BB962C8B-B14F-4D97-AF65-F5344CB8AC3E}">
        <p14:creationId xmlns:p14="http://schemas.microsoft.com/office/powerpoint/2010/main" val="1901813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79711CB-D4DA-4C24-9292-F7A670C586E0}" type="slidenum">
              <a:rPr kumimoji="1" lang="ja-JP" altLang="en-US" smtClean="0"/>
              <a:t>15</a:t>
            </a:fld>
            <a:endParaRPr kumimoji="1" lang="ja-JP" altLang="en-US"/>
          </a:p>
        </p:txBody>
      </p:sp>
    </p:spTree>
    <p:extLst>
      <p:ext uri="{BB962C8B-B14F-4D97-AF65-F5344CB8AC3E}">
        <p14:creationId xmlns:p14="http://schemas.microsoft.com/office/powerpoint/2010/main" val="2736518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79711CB-D4DA-4C24-9292-F7A670C586E0}" type="slidenum">
              <a:rPr kumimoji="1" lang="ja-JP" altLang="en-US" smtClean="0"/>
              <a:t>16</a:t>
            </a:fld>
            <a:endParaRPr kumimoji="1" lang="ja-JP" altLang="en-US"/>
          </a:p>
        </p:txBody>
      </p:sp>
    </p:spTree>
    <p:extLst>
      <p:ext uri="{BB962C8B-B14F-4D97-AF65-F5344CB8AC3E}">
        <p14:creationId xmlns:p14="http://schemas.microsoft.com/office/powerpoint/2010/main" val="1909780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79711CB-D4DA-4C24-9292-F7A670C586E0}" type="slidenum">
              <a:rPr kumimoji="1" lang="ja-JP" altLang="en-US" smtClean="0"/>
              <a:t>17</a:t>
            </a:fld>
            <a:endParaRPr kumimoji="1" lang="ja-JP" altLang="en-US"/>
          </a:p>
        </p:txBody>
      </p:sp>
    </p:spTree>
    <p:extLst>
      <p:ext uri="{BB962C8B-B14F-4D97-AF65-F5344CB8AC3E}">
        <p14:creationId xmlns:p14="http://schemas.microsoft.com/office/powerpoint/2010/main" val="2021394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79711CB-D4DA-4C24-9292-F7A670C586E0}" type="slidenum">
              <a:rPr kumimoji="1" lang="ja-JP" altLang="en-US" smtClean="0"/>
              <a:t>18</a:t>
            </a:fld>
            <a:endParaRPr kumimoji="1" lang="ja-JP" altLang="en-US"/>
          </a:p>
        </p:txBody>
      </p:sp>
    </p:spTree>
    <p:extLst>
      <p:ext uri="{BB962C8B-B14F-4D97-AF65-F5344CB8AC3E}">
        <p14:creationId xmlns:p14="http://schemas.microsoft.com/office/powerpoint/2010/main" val="3626689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7AC37-160D-742D-F288-1F0D8C0249D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19C7519-F1BD-225C-6871-53D8E1BA931B}"/>
              </a:ext>
            </a:extLst>
          </p:cNvPr>
          <p:cNvSpPr>
            <a:spLocks noGrp="1" noRot="1" noChangeAspect="1"/>
          </p:cNvSpPr>
          <p:nvPr>
            <p:ph type="sldImg"/>
          </p:nvPr>
        </p:nvSpPr>
        <p:spPr>
          <a:xfrm>
            <a:off x="615950" y="508000"/>
            <a:ext cx="5626100" cy="3895725"/>
          </a:xfrm>
        </p:spPr>
      </p:sp>
      <p:sp>
        <p:nvSpPr>
          <p:cNvPr id="3" name="ノート プレースホルダー 2">
            <a:extLst>
              <a:ext uri="{FF2B5EF4-FFF2-40B4-BE49-F238E27FC236}">
                <a16:creationId xmlns:a16="http://schemas.microsoft.com/office/drawing/2014/main" id="{A552737A-A9AF-91E6-DAFF-0160295B12FD}"/>
              </a:ext>
            </a:extLst>
          </p:cNvPr>
          <p:cNvSpPr>
            <a:spLocks noGrp="1"/>
          </p:cNvSpPr>
          <p:nvPr>
            <p:ph type="body" idx="1"/>
          </p:nvPr>
        </p:nvSpPr>
        <p:spPr/>
        <p:txBody>
          <a:bodyPr/>
          <a:lstStyle/>
          <a:p>
            <a:pPr marL="0" indent="0">
              <a:buFont typeface="Wingdings" panose="05000000000000000000" pitchFamily="2" charset="2"/>
              <a:buNone/>
            </a:pPr>
            <a:endParaRPr lang="en-US" altLang="ja-JP"/>
          </a:p>
        </p:txBody>
      </p:sp>
      <p:sp>
        <p:nvSpPr>
          <p:cNvPr id="4" name="スライド番号プレースホルダー 3">
            <a:extLst>
              <a:ext uri="{FF2B5EF4-FFF2-40B4-BE49-F238E27FC236}">
                <a16:creationId xmlns:a16="http://schemas.microsoft.com/office/drawing/2014/main" id="{39D03572-6027-D1EB-FE36-A22293A22315}"/>
              </a:ext>
            </a:extLst>
          </p:cNvPr>
          <p:cNvSpPr>
            <a:spLocks noGrp="1"/>
          </p:cNvSpPr>
          <p:nvPr>
            <p:ph type="sldNum" sz="quarter" idx="10"/>
          </p:nvPr>
        </p:nvSpPr>
        <p:spPr/>
        <p:txBody>
          <a:bodyPr/>
          <a:lstStyle/>
          <a:p>
            <a:fld id="{B79711CB-D4DA-4C24-9292-F7A670C586E0}" type="slidenum">
              <a:rPr kumimoji="1" lang="ja-JP" altLang="en-US" smtClean="0"/>
              <a:t>1</a:t>
            </a:fld>
            <a:endParaRPr kumimoji="1" lang="ja-JP" altLang="en-US"/>
          </a:p>
        </p:txBody>
      </p:sp>
    </p:spTree>
    <p:extLst>
      <p:ext uri="{BB962C8B-B14F-4D97-AF65-F5344CB8AC3E}">
        <p14:creationId xmlns:p14="http://schemas.microsoft.com/office/powerpoint/2010/main" val="3760899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79711CB-D4DA-4C24-9292-F7A670C586E0}" type="slidenum">
              <a:rPr kumimoji="1" lang="ja-JP" altLang="en-US" smtClean="0"/>
              <a:t>19</a:t>
            </a:fld>
            <a:endParaRPr kumimoji="1" lang="ja-JP" altLang="en-US"/>
          </a:p>
        </p:txBody>
      </p:sp>
    </p:spTree>
    <p:extLst>
      <p:ext uri="{BB962C8B-B14F-4D97-AF65-F5344CB8AC3E}">
        <p14:creationId xmlns:p14="http://schemas.microsoft.com/office/powerpoint/2010/main" val="3153927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5950" y="508000"/>
            <a:ext cx="5626100" cy="3895725"/>
          </a:xfrm>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kumimoji="1" lang="ja-JP" altLang="en-US" dirty="0"/>
          </a:p>
        </p:txBody>
      </p:sp>
      <p:sp>
        <p:nvSpPr>
          <p:cNvPr id="4" name="スライド番号プレースホルダー 3"/>
          <p:cNvSpPr>
            <a:spLocks noGrp="1"/>
          </p:cNvSpPr>
          <p:nvPr>
            <p:ph type="sldNum" sz="quarter" idx="10"/>
          </p:nvPr>
        </p:nvSpPr>
        <p:spPr/>
        <p:txBody>
          <a:bodyPr/>
          <a:lstStyle/>
          <a:p>
            <a:fld id="{B79711CB-D4DA-4C24-9292-F7A670C586E0}" type="slidenum">
              <a:rPr kumimoji="1" lang="ja-JP" altLang="en-US" smtClean="0"/>
              <a:t>20</a:t>
            </a:fld>
            <a:endParaRPr kumimoji="1" lang="ja-JP" altLang="en-US"/>
          </a:p>
        </p:txBody>
      </p:sp>
    </p:spTree>
    <p:extLst>
      <p:ext uri="{BB962C8B-B14F-4D97-AF65-F5344CB8AC3E}">
        <p14:creationId xmlns:p14="http://schemas.microsoft.com/office/powerpoint/2010/main" val="3838848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5950" y="508000"/>
            <a:ext cx="5626100" cy="3895725"/>
          </a:xfrm>
        </p:spPr>
      </p:sp>
      <p:sp>
        <p:nvSpPr>
          <p:cNvPr id="3" name="ノート プレースホルダー 2"/>
          <p:cNvSpPr>
            <a:spLocks noGrp="1"/>
          </p:cNvSpPr>
          <p:nvPr>
            <p:ph type="body" idx="1"/>
          </p:nvPr>
        </p:nvSpPr>
        <p:spPr>
          <a:xfrm>
            <a:off x="615427" y="4453834"/>
            <a:ext cx="5627143" cy="4415846"/>
          </a:xfrm>
        </p:spPr>
        <p:txBody>
          <a:bodyPr/>
          <a:lstStyle/>
          <a:p>
            <a:pPr marL="0" indent="0">
              <a:buFont typeface="Wingdings" panose="05000000000000000000" pitchFamily="2" charset="2"/>
              <a:buNone/>
            </a:pPr>
            <a:endParaRPr kumimoji="1" lang="en-US" altLang="ja-JP" dirty="0"/>
          </a:p>
        </p:txBody>
      </p:sp>
      <p:sp>
        <p:nvSpPr>
          <p:cNvPr id="4" name="スライド番号プレースホルダー 3"/>
          <p:cNvSpPr>
            <a:spLocks noGrp="1"/>
          </p:cNvSpPr>
          <p:nvPr>
            <p:ph type="sldNum" sz="quarter" idx="10"/>
          </p:nvPr>
        </p:nvSpPr>
        <p:spPr/>
        <p:txBody>
          <a:bodyPr/>
          <a:lstStyle/>
          <a:p>
            <a:fld id="{B79711CB-D4DA-4C24-9292-F7A670C586E0}" type="slidenum">
              <a:rPr kumimoji="1" lang="ja-JP" altLang="en-US" smtClean="0"/>
              <a:t>21</a:t>
            </a:fld>
            <a:endParaRPr kumimoji="1" lang="ja-JP" altLang="en-US"/>
          </a:p>
        </p:txBody>
      </p:sp>
    </p:spTree>
    <p:extLst>
      <p:ext uri="{BB962C8B-B14F-4D97-AF65-F5344CB8AC3E}">
        <p14:creationId xmlns:p14="http://schemas.microsoft.com/office/powerpoint/2010/main" val="2225985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5950" y="508000"/>
            <a:ext cx="5626100" cy="3895725"/>
          </a:xfrm>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lang="en-US" altLang="ja-JP" dirty="0"/>
          </a:p>
        </p:txBody>
      </p:sp>
      <p:sp>
        <p:nvSpPr>
          <p:cNvPr id="4" name="スライド番号プレースホルダー 3"/>
          <p:cNvSpPr>
            <a:spLocks noGrp="1"/>
          </p:cNvSpPr>
          <p:nvPr>
            <p:ph type="sldNum" sz="quarter" idx="10"/>
          </p:nvPr>
        </p:nvSpPr>
        <p:spPr/>
        <p:txBody>
          <a:bodyPr/>
          <a:lstStyle/>
          <a:p>
            <a:fld id="{B79711CB-D4DA-4C24-9292-F7A670C586E0}" type="slidenum">
              <a:rPr kumimoji="1" lang="ja-JP" altLang="en-US" smtClean="0"/>
              <a:t>22</a:t>
            </a:fld>
            <a:endParaRPr kumimoji="1" lang="ja-JP" altLang="en-US"/>
          </a:p>
        </p:txBody>
      </p:sp>
    </p:spTree>
    <p:extLst>
      <p:ext uri="{BB962C8B-B14F-4D97-AF65-F5344CB8AC3E}">
        <p14:creationId xmlns:p14="http://schemas.microsoft.com/office/powerpoint/2010/main" val="436749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5950" y="508000"/>
            <a:ext cx="5626100" cy="3895725"/>
          </a:xfrm>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kumimoji="1" lang="ja-JP" altLang="en-US" dirty="0"/>
          </a:p>
        </p:txBody>
      </p:sp>
      <p:sp>
        <p:nvSpPr>
          <p:cNvPr id="4" name="スライド番号プレースホルダー 3"/>
          <p:cNvSpPr>
            <a:spLocks noGrp="1"/>
          </p:cNvSpPr>
          <p:nvPr>
            <p:ph type="sldNum" sz="quarter" idx="10"/>
          </p:nvPr>
        </p:nvSpPr>
        <p:spPr/>
        <p:txBody>
          <a:bodyPr/>
          <a:lstStyle/>
          <a:p>
            <a:fld id="{B79711CB-D4DA-4C24-9292-F7A670C586E0}" type="slidenum">
              <a:rPr kumimoji="1" lang="ja-JP" altLang="en-US" smtClean="0"/>
              <a:t>23</a:t>
            </a:fld>
            <a:endParaRPr kumimoji="1" lang="ja-JP" altLang="en-US"/>
          </a:p>
        </p:txBody>
      </p:sp>
    </p:spTree>
    <p:extLst>
      <p:ext uri="{BB962C8B-B14F-4D97-AF65-F5344CB8AC3E}">
        <p14:creationId xmlns:p14="http://schemas.microsoft.com/office/powerpoint/2010/main" val="3429590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5950" y="508000"/>
            <a:ext cx="5626100" cy="3895725"/>
          </a:xfrm>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kumimoji="1" lang="ja-JP" altLang="en-US" dirty="0"/>
          </a:p>
        </p:txBody>
      </p:sp>
      <p:sp>
        <p:nvSpPr>
          <p:cNvPr id="4" name="スライド番号プレースホルダー 3"/>
          <p:cNvSpPr>
            <a:spLocks noGrp="1"/>
          </p:cNvSpPr>
          <p:nvPr>
            <p:ph type="sldNum" sz="quarter" idx="10"/>
          </p:nvPr>
        </p:nvSpPr>
        <p:spPr/>
        <p:txBody>
          <a:bodyPr/>
          <a:lstStyle/>
          <a:p>
            <a:fld id="{B79711CB-D4DA-4C24-9292-F7A670C586E0}" type="slidenum">
              <a:rPr kumimoji="1" lang="ja-JP" altLang="en-US" smtClean="0"/>
              <a:t>24</a:t>
            </a:fld>
            <a:endParaRPr kumimoji="1" lang="ja-JP" altLang="en-US"/>
          </a:p>
        </p:txBody>
      </p:sp>
    </p:spTree>
    <p:extLst>
      <p:ext uri="{BB962C8B-B14F-4D97-AF65-F5344CB8AC3E}">
        <p14:creationId xmlns:p14="http://schemas.microsoft.com/office/powerpoint/2010/main" val="3530677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5950" y="508000"/>
            <a:ext cx="5626100" cy="3895725"/>
          </a:xfrm>
        </p:spPr>
      </p:sp>
      <p:sp>
        <p:nvSpPr>
          <p:cNvPr id="3" name="ノート プレースホルダー 2"/>
          <p:cNvSpPr>
            <a:spLocks noGrp="1"/>
          </p:cNvSpPr>
          <p:nvPr>
            <p:ph type="body" idx="1"/>
          </p:nvPr>
        </p:nvSpPr>
        <p:spPr/>
        <p:txBody>
          <a:bodyPr/>
          <a:lstStyle/>
          <a:p>
            <a:pPr marL="914400" lvl="2" indent="0">
              <a:buFont typeface="Wingdings" panose="05000000000000000000" pitchFamily="2" charset="2"/>
              <a:buNone/>
            </a:pPr>
            <a:endParaRPr lang="en-US" altLang="ja-JP" dirty="0"/>
          </a:p>
        </p:txBody>
      </p:sp>
      <p:sp>
        <p:nvSpPr>
          <p:cNvPr id="4" name="スライド番号プレースホルダー 3"/>
          <p:cNvSpPr>
            <a:spLocks noGrp="1"/>
          </p:cNvSpPr>
          <p:nvPr>
            <p:ph type="sldNum" sz="quarter" idx="10"/>
          </p:nvPr>
        </p:nvSpPr>
        <p:spPr/>
        <p:txBody>
          <a:bodyPr/>
          <a:lstStyle/>
          <a:p>
            <a:fld id="{B79711CB-D4DA-4C24-9292-F7A670C586E0}" type="slidenum">
              <a:rPr kumimoji="1" lang="ja-JP" altLang="en-US" smtClean="0"/>
              <a:t>26</a:t>
            </a:fld>
            <a:endParaRPr kumimoji="1" lang="ja-JP" altLang="en-US"/>
          </a:p>
        </p:txBody>
      </p:sp>
    </p:spTree>
    <p:extLst>
      <p:ext uri="{BB962C8B-B14F-4D97-AF65-F5344CB8AC3E}">
        <p14:creationId xmlns:p14="http://schemas.microsoft.com/office/powerpoint/2010/main" val="1988734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5950" y="508000"/>
            <a:ext cx="5626100" cy="3895725"/>
          </a:xfrm>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lang="en-US" altLang="ja-JP" dirty="0"/>
          </a:p>
        </p:txBody>
      </p:sp>
      <p:sp>
        <p:nvSpPr>
          <p:cNvPr id="4" name="スライド番号プレースホルダー 3"/>
          <p:cNvSpPr>
            <a:spLocks noGrp="1"/>
          </p:cNvSpPr>
          <p:nvPr>
            <p:ph type="sldNum" sz="quarter" idx="10"/>
          </p:nvPr>
        </p:nvSpPr>
        <p:spPr/>
        <p:txBody>
          <a:bodyPr/>
          <a:lstStyle/>
          <a:p>
            <a:fld id="{B79711CB-D4DA-4C24-9292-F7A670C586E0}" type="slidenum">
              <a:rPr kumimoji="1" lang="ja-JP" altLang="en-US" smtClean="0"/>
              <a:t>27</a:t>
            </a:fld>
            <a:endParaRPr kumimoji="1" lang="ja-JP" altLang="en-US"/>
          </a:p>
        </p:txBody>
      </p:sp>
    </p:spTree>
    <p:extLst>
      <p:ext uri="{BB962C8B-B14F-4D97-AF65-F5344CB8AC3E}">
        <p14:creationId xmlns:p14="http://schemas.microsoft.com/office/powerpoint/2010/main" val="4053857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5950" y="508000"/>
            <a:ext cx="5626100" cy="3895725"/>
          </a:xfrm>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kumimoji="1" lang="en-US" altLang="ja-JP" dirty="0"/>
          </a:p>
        </p:txBody>
      </p:sp>
      <p:sp>
        <p:nvSpPr>
          <p:cNvPr id="4" name="スライド番号プレースホルダー 3"/>
          <p:cNvSpPr>
            <a:spLocks noGrp="1"/>
          </p:cNvSpPr>
          <p:nvPr>
            <p:ph type="sldNum" sz="quarter" idx="10"/>
          </p:nvPr>
        </p:nvSpPr>
        <p:spPr/>
        <p:txBody>
          <a:bodyPr/>
          <a:lstStyle/>
          <a:p>
            <a:fld id="{B79711CB-D4DA-4C24-9292-F7A670C586E0}" type="slidenum">
              <a:rPr kumimoji="1" lang="ja-JP" altLang="en-US" smtClean="0"/>
              <a:t>28</a:t>
            </a:fld>
            <a:endParaRPr kumimoji="1" lang="ja-JP" altLang="en-US"/>
          </a:p>
        </p:txBody>
      </p:sp>
    </p:spTree>
    <p:extLst>
      <p:ext uri="{BB962C8B-B14F-4D97-AF65-F5344CB8AC3E}">
        <p14:creationId xmlns:p14="http://schemas.microsoft.com/office/powerpoint/2010/main" val="432602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5950" y="508000"/>
            <a:ext cx="5626100" cy="3895725"/>
          </a:xfrm>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kumimoji="1" lang="ja-JP" altLang="en-US" dirty="0"/>
          </a:p>
        </p:txBody>
      </p:sp>
      <p:sp>
        <p:nvSpPr>
          <p:cNvPr id="4" name="スライド番号プレースホルダー 3"/>
          <p:cNvSpPr>
            <a:spLocks noGrp="1"/>
          </p:cNvSpPr>
          <p:nvPr>
            <p:ph type="sldNum" sz="quarter" idx="10"/>
          </p:nvPr>
        </p:nvSpPr>
        <p:spPr/>
        <p:txBody>
          <a:bodyPr/>
          <a:lstStyle/>
          <a:p>
            <a:fld id="{B79711CB-D4DA-4C24-9292-F7A670C586E0}" type="slidenum">
              <a:rPr kumimoji="1" lang="ja-JP" altLang="en-US" smtClean="0"/>
              <a:t>29</a:t>
            </a:fld>
            <a:endParaRPr kumimoji="1" lang="ja-JP" altLang="en-US"/>
          </a:p>
        </p:txBody>
      </p:sp>
    </p:spTree>
    <p:extLst>
      <p:ext uri="{BB962C8B-B14F-4D97-AF65-F5344CB8AC3E}">
        <p14:creationId xmlns:p14="http://schemas.microsoft.com/office/powerpoint/2010/main" val="376704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B1FA1-F36F-B2EB-C168-5567F24DDED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AFCEC6E-2571-6732-A292-2917FB84ABFA}"/>
              </a:ext>
            </a:extLst>
          </p:cNvPr>
          <p:cNvSpPr>
            <a:spLocks noGrp="1" noRot="1" noChangeAspect="1"/>
          </p:cNvSpPr>
          <p:nvPr>
            <p:ph type="sldImg"/>
          </p:nvPr>
        </p:nvSpPr>
        <p:spPr>
          <a:xfrm>
            <a:off x="615950" y="508000"/>
            <a:ext cx="5626100" cy="3895725"/>
          </a:xfrm>
        </p:spPr>
      </p:sp>
      <p:sp>
        <p:nvSpPr>
          <p:cNvPr id="3" name="ノート プレースホルダー 2">
            <a:extLst>
              <a:ext uri="{FF2B5EF4-FFF2-40B4-BE49-F238E27FC236}">
                <a16:creationId xmlns:a16="http://schemas.microsoft.com/office/drawing/2014/main" id="{13246720-4E58-F333-7FF1-455474A7CBE8}"/>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83723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5950" y="508000"/>
            <a:ext cx="5626100" cy="3895725"/>
          </a:xfrm>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kumimoji="1" lang="en-US" altLang="ja-JP" dirty="0"/>
          </a:p>
        </p:txBody>
      </p:sp>
      <p:sp>
        <p:nvSpPr>
          <p:cNvPr id="4" name="スライド番号プレースホルダー 3"/>
          <p:cNvSpPr>
            <a:spLocks noGrp="1"/>
          </p:cNvSpPr>
          <p:nvPr>
            <p:ph type="sldNum" sz="quarter" idx="10"/>
          </p:nvPr>
        </p:nvSpPr>
        <p:spPr/>
        <p:txBody>
          <a:bodyPr/>
          <a:lstStyle/>
          <a:p>
            <a:fld id="{B79711CB-D4DA-4C24-9292-F7A670C586E0}" type="slidenum">
              <a:rPr kumimoji="1" lang="ja-JP" altLang="en-US" smtClean="0"/>
              <a:t>30</a:t>
            </a:fld>
            <a:endParaRPr kumimoji="1" lang="ja-JP" altLang="en-US"/>
          </a:p>
        </p:txBody>
      </p:sp>
    </p:spTree>
    <p:extLst>
      <p:ext uri="{BB962C8B-B14F-4D97-AF65-F5344CB8AC3E}">
        <p14:creationId xmlns:p14="http://schemas.microsoft.com/office/powerpoint/2010/main" val="31406803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13D58-7E46-0FF1-DD36-61A334DA3BE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C8239A7-9BF4-01DF-67C3-7CAA85B106C1}"/>
              </a:ext>
            </a:extLst>
          </p:cNvPr>
          <p:cNvSpPr>
            <a:spLocks noGrp="1" noRot="1" noChangeAspect="1"/>
          </p:cNvSpPr>
          <p:nvPr>
            <p:ph type="sldImg"/>
          </p:nvPr>
        </p:nvSpPr>
        <p:spPr>
          <a:xfrm>
            <a:off x="615950" y="508000"/>
            <a:ext cx="5626100" cy="3895725"/>
          </a:xfrm>
        </p:spPr>
      </p:sp>
      <p:sp>
        <p:nvSpPr>
          <p:cNvPr id="3" name="ノート プレースホルダー 2">
            <a:extLst>
              <a:ext uri="{FF2B5EF4-FFF2-40B4-BE49-F238E27FC236}">
                <a16:creationId xmlns:a16="http://schemas.microsoft.com/office/drawing/2014/main" id="{470E4516-2161-81D4-7EC8-117755DF1F47}"/>
              </a:ext>
            </a:extLst>
          </p:cNvPr>
          <p:cNvSpPr>
            <a:spLocks noGrp="1"/>
          </p:cNvSpPr>
          <p:nvPr>
            <p:ph type="body" idx="1"/>
          </p:nvPr>
        </p:nvSpPr>
        <p:spPr/>
        <p:txBody>
          <a:bodyPr/>
          <a:lstStyle/>
          <a:p>
            <a:pPr marL="0" indent="0">
              <a:buFont typeface="Wingdings" panose="05000000000000000000" pitchFamily="2" charset="2"/>
              <a:buNone/>
            </a:pPr>
            <a:endParaRPr kumimoji="1" lang="ja-JP" altLang="en-US" dirty="0"/>
          </a:p>
        </p:txBody>
      </p:sp>
      <p:sp>
        <p:nvSpPr>
          <p:cNvPr id="4" name="スライド番号プレースホルダー 3">
            <a:extLst>
              <a:ext uri="{FF2B5EF4-FFF2-40B4-BE49-F238E27FC236}">
                <a16:creationId xmlns:a16="http://schemas.microsoft.com/office/drawing/2014/main" id="{E50BECE4-8CD0-F699-DC29-5DC9346B5BD3}"/>
              </a:ext>
            </a:extLst>
          </p:cNvPr>
          <p:cNvSpPr>
            <a:spLocks noGrp="1"/>
          </p:cNvSpPr>
          <p:nvPr>
            <p:ph type="sldNum" sz="quarter" idx="10"/>
          </p:nvPr>
        </p:nvSpPr>
        <p:spPr/>
        <p:txBody>
          <a:bodyPr/>
          <a:lstStyle/>
          <a:p>
            <a:fld id="{B79711CB-D4DA-4C24-9292-F7A670C586E0}" type="slidenum">
              <a:rPr kumimoji="1" lang="ja-JP" altLang="en-US" smtClean="0"/>
              <a:t>31</a:t>
            </a:fld>
            <a:endParaRPr kumimoji="1" lang="ja-JP" altLang="en-US"/>
          </a:p>
        </p:txBody>
      </p:sp>
    </p:spTree>
    <p:extLst>
      <p:ext uri="{BB962C8B-B14F-4D97-AF65-F5344CB8AC3E}">
        <p14:creationId xmlns:p14="http://schemas.microsoft.com/office/powerpoint/2010/main" val="4270728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5950" y="508000"/>
            <a:ext cx="5626100" cy="3895725"/>
          </a:xfrm>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lang="ja-JP" altLang="en-US" b="0" i="0" dirty="0">
              <a:solidFill>
                <a:srgbClr val="FF0000"/>
              </a:solidFill>
              <a:effectLst/>
              <a:latin typeface="Noto Sans JP" panose="020B0200000000000000" pitchFamily="50" charset="-128"/>
              <a:ea typeface="Noto Sans JP" panose="020B0200000000000000" pitchFamily="50" charset="-128"/>
            </a:endParaRPr>
          </a:p>
        </p:txBody>
      </p:sp>
      <p:sp>
        <p:nvSpPr>
          <p:cNvPr id="4" name="スライド番号プレースホルダー 3"/>
          <p:cNvSpPr>
            <a:spLocks noGrp="1"/>
          </p:cNvSpPr>
          <p:nvPr>
            <p:ph type="sldNum" sz="quarter" idx="10"/>
          </p:nvPr>
        </p:nvSpPr>
        <p:spPr/>
        <p:txBody>
          <a:bodyPr/>
          <a:lstStyle/>
          <a:p>
            <a:fld id="{B79711CB-D4DA-4C24-9292-F7A670C586E0}" type="slidenum">
              <a:rPr kumimoji="1" lang="ja-JP" altLang="en-US" smtClean="0"/>
              <a:t>32</a:t>
            </a:fld>
            <a:endParaRPr kumimoji="1" lang="ja-JP" altLang="en-US"/>
          </a:p>
        </p:txBody>
      </p:sp>
    </p:spTree>
    <p:extLst>
      <p:ext uri="{BB962C8B-B14F-4D97-AF65-F5344CB8AC3E}">
        <p14:creationId xmlns:p14="http://schemas.microsoft.com/office/powerpoint/2010/main" val="1947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5950" y="508000"/>
            <a:ext cx="5626100" cy="3895725"/>
          </a:xfrm>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kumimoji="1" lang="en-US" altLang="ja-JP" dirty="0"/>
          </a:p>
        </p:txBody>
      </p:sp>
      <p:sp>
        <p:nvSpPr>
          <p:cNvPr id="4" name="スライド番号プレースホルダー 3"/>
          <p:cNvSpPr>
            <a:spLocks noGrp="1"/>
          </p:cNvSpPr>
          <p:nvPr>
            <p:ph type="sldNum" sz="quarter" idx="10"/>
          </p:nvPr>
        </p:nvSpPr>
        <p:spPr/>
        <p:txBody>
          <a:bodyPr/>
          <a:lstStyle/>
          <a:p>
            <a:fld id="{B79711CB-D4DA-4C24-9292-F7A670C586E0}" type="slidenum">
              <a:rPr kumimoji="1" lang="ja-JP" altLang="en-US" smtClean="0"/>
              <a:t>33</a:t>
            </a:fld>
            <a:endParaRPr kumimoji="1" lang="ja-JP" altLang="en-US"/>
          </a:p>
        </p:txBody>
      </p:sp>
    </p:spTree>
    <p:extLst>
      <p:ext uri="{BB962C8B-B14F-4D97-AF65-F5344CB8AC3E}">
        <p14:creationId xmlns:p14="http://schemas.microsoft.com/office/powerpoint/2010/main" val="458021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5950" y="504825"/>
            <a:ext cx="5626100" cy="3895725"/>
          </a:xfrm>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lang="en-US" altLang="ja-JP" dirty="0"/>
          </a:p>
        </p:txBody>
      </p:sp>
      <p:sp>
        <p:nvSpPr>
          <p:cNvPr id="4" name="スライド番号プレースホルダー 3"/>
          <p:cNvSpPr>
            <a:spLocks noGrp="1"/>
          </p:cNvSpPr>
          <p:nvPr>
            <p:ph type="sldNum" sz="quarter" idx="10"/>
          </p:nvPr>
        </p:nvSpPr>
        <p:spPr/>
        <p:txBody>
          <a:bodyPr/>
          <a:lstStyle/>
          <a:p>
            <a:fld id="{B79711CB-D4DA-4C24-9292-F7A670C586E0}" type="slidenum">
              <a:rPr kumimoji="1" lang="ja-JP" altLang="en-US" smtClean="0"/>
              <a:t>34</a:t>
            </a:fld>
            <a:endParaRPr kumimoji="1" lang="ja-JP" altLang="en-US"/>
          </a:p>
        </p:txBody>
      </p:sp>
    </p:spTree>
    <p:extLst>
      <p:ext uri="{BB962C8B-B14F-4D97-AF65-F5344CB8AC3E}">
        <p14:creationId xmlns:p14="http://schemas.microsoft.com/office/powerpoint/2010/main" val="15640063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5950" y="504825"/>
            <a:ext cx="5626100" cy="3895725"/>
          </a:xfrm>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lang="en-US" altLang="ja-JP" dirty="0"/>
          </a:p>
        </p:txBody>
      </p:sp>
      <p:sp>
        <p:nvSpPr>
          <p:cNvPr id="4" name="スライド番号プレースホルダー 3"/>
          <p:cNvSpPr>
            <a:spLocks noGrp="1"/>
          </p:cNvSpPr>
          <p:nvPr>
            <p:ph type="sldNum" sz="quarter" idx="10"/>
          </p:nvPr>
        </p:nvSpPr>
        <p:spPr/>
        <p:txBody>
          <a:bodyPr/>
          <a:lstStyle/>
          <a:p>
            <a:fld id="{B79711CB-D4DA-4C24-9292-F7A670C586E0}" type="slidenum">
              <a:rPr kumimoji="1" lang="ja-JP" altLang="en-US" smtClean="0"/>
              <a:t>35</a:t>
            </a:fld>
            <a:endParaRPr kumimoji="1" lang="ja-JP" altLang="en-US"/>
          </a:p>
        </p:txBody>
      </p:sp>
    </p:spTree>
    <p:extLst>
      <p:ext uri="{BB962C8B-B14F-4D97-AF65-F5344CB8AC3E}">
        <p14:creationId xmlns:p14="http://schemas.microsoft.com/office/powerpoint/2010/main" val="29387385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5950" y="504825"/>
            <a:ext cx="5626100" cy="3895725"/>
          </a:xfrm>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lang="en-US" altLang="ja-JP" dirty="0"/>
          </a:p>
        </p:txBody>
      </p:sp>
      <p:sp>
        <p:nvSpPr>
          <p:cNvPr id="4" name="スライド番号プレースホルダー 3"/>
          <p:cNvSpPr>
            <a:spLocks noGrp="1"/>
          </p:cNvSpPr>
          <p:nvPr>
            <p:ph type="sldNum" sz="quarter" idx="10"/>
          </p:nvPr>
        </p:nvSpPr>
        <p:spPr/>
        <p:txBody>
          <a:bodyPr/>
          <a:lstStyle/>
          <a:p>
            <a:fld id="{B79711CB-D4DA-4C24-9292-F7A670C586E0}" type="slidenum">
              <a:rPr kumimoji="1" lang="ja-JP" altLang="en-US" smtClean="0"/>
              <a:t>36</a:t>
            </a:fld>
            <a:endParaRPr kumimoji="1" lang="ja-JP" altLang="en-US"/>
          </a:p>
        </p:txBody>
      </p:sp>
    </p:spTree>
    <p:extLst>
      <p:ext uri="{BB962C8B-B14F-4D97-AF65-F5344CB8AC3E}">
        <p14:creationId xmlns:p14="http://schemas.microsoft.com/office/powerpoint/2010/main" val="1415069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8FFC8-23F2-A7DE-0BC2-F9AA955E6E7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A5E6F8B-AFD8-10E7-101C-0E838C8DE13B}"/>
              </a:ext>
            </a:extLst>
          </p:cNvPr>
          <p:cNvSpPr>
            <a:spLocks noGrp="1" noRot="1" noChangeAspect="1"/>
          </p:cNvSpPr>
          <p:nvPr>
            <p:ph type="sldImg"/>
          </p:nvPr>
        </p:nvSpPr>
        <p:spPr>
          <a:xfrm>
            <a:off x="615950" y="504825"/>
            <a:ext cx="5626100" cy="3895725"/>
          </a:xfrm>
        </p:spPr>
      </p:sp>
      <p:sp>
        <p:nvSpPr>
          <p:cNvPr id="3" name="ノート プレースホルダー 2">
            <a:extLst>
              <a:ext uri="{FF2B5EF4-FFF2-40B4-BE49-F238E27FC236}">
                <a16:creationId xmlns:a16="http://schemas.microsoft.com/office/drawing/2014/main" id="{3D5DB080-7BC8-728B-AC19-6374D5EC3B66}"/>
              </a:ext>
            </a:extLst>
          </p:cNvPr>
          <p:cNvSpPr>
            <a:spLocks noGrp="1"/>
          </p:cNvSpPr>
          <p:nvPr>
            <p:ph type="body" idx="1"/>
          </p:nvPr>
        </p:nvSpPr>
        <p:spPr/>
        <p:txBody>
          <a:bodyPr/>
          <a:lstStyle/>
          <a:p>
            <a:pPr marL="0" indent="0">
              <a:buFont typeface="Wingdings" panose="05000000000000000000" pitchFamily="2" charset="2"/>
              <a:buNone/>
            </a:pPr>
            <a:endParaRPr lang="en-US" altLang="ja-JP" dirty="0"/>
          </a:p>
        </p:txBody>
      </p:sp>
      <p:sp>
        <p:nvSpPr>
          <p:cNvPr id="4" name="スライド番号プレースホルダー 3">
            <a:extLst>
              <a:ext uri="{FF2B5EF4-FFF2-40B4-BE49-F238E27FC236}">
                <a16:creationId xmlns:a16="http://schemas.microsoft.com/office/drawing/2014/main" id="{9A93B487-D51D-5BB7-E603-CDBAC8F0889C}"/>
              </a:ext>
            </a:extLst>
          </p:cNvPr>
          <p:cNvSpPr>
            <a:spLocks noGrp="1"/>
          </p:cNvSpPr>
          <p:nvPr>
            <p:ph type="sldNum" sz="quarter" idx="10"/>
          </p:nvPr>
        </p:nvSpPr>
        <p:spPr/>
        <p:txBody>
          <a:bodyPr/>
          <a:lstStyle/>
          <a:p>
            <a:fld id="{B79711CB-D4DA-4C24-9292-F7A670C586E0}" type="slidenum">
              <a:rPr kumimoji="1" lang="ja-JP" altLang="en-US" smtClean="0"/>
              <a:t>37</a:t>
            </a:fld>
            <a:endParaRPr kumimoji="1" lang="ja-JP" altLang="en-US"/>
          </a:p>
        </p:txBody>
      </p:sp>
    </p:spTree>
    <p:extLst>
      <p:ext uri="{BB962C8B-B14F-4D97-AF65-F5344CB8AC3E}">
        <p14:creationId xmlns:p14="http://schemas.microsoft.com/office/powerpoint/2010/main" val="29753514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5950" y="508000"/>
            <a:ext cx="5626100" cy="3895725"/>
          </a:xfrm>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kumimoji="1" lang="en-US" altLang="ja-JP" dirty="0"/>
          </a:p>
        </p:txBody>
      </p:sp>
      <p:sp>
        <p:nvSpPr>
          <p:cNvPr id="4" name="スライド番号プレースホルダー 3"/>
          <p:cNvSpPr>
            <a:spLocks noGrp="1"/>
          </p:cNvSpPr>
          <p:nvPr>
            <p:ph type="sldNum" sz="quarter" idx="10"/>
          </p:nvPr>
        </p:nvSpPr>
        <p:spPr/>
        <p:txBody>
          <a:bodyPr/>
          <a:lstStyle/>
          <a:p>
            <a:fld id="{B79711CB-D4DA-4C24-9292-F7A670C586E0}" type="slidenum">
              <a:rPr kumimoji="1" lang="ja-JP" altLang="en-US" smtClean="0"/>
              <a:t>38</a:t>
            </a:fld>
            <a:endParaRPr kumimoji="1" lang="ja-JP" altLang="en-US"/>
          </a:p>
        </p:txBody>
      </p:sp>
    </p:spTree>
    <p:extLst>
      <p:ext uri="{BB962C8B-B14F-4D97-AF65-F5344CB8AC3E}">
        <p14:creationId xmlns:p14="http://schemas.microsoft.com/office/powerpoint/2010/main" val="18588765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5950" y="508000"/>
            <a:ext cx="5626100" cy="3895725"/>
          </a:xfrm>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lang="en-US" altLang="ja-JP" dirty="0"/>
          </a:p>
        </p:txBody>
      </p:sp>
      <p:sp>
        <p:nvSpPr>
          <p:cNvPr id="4" name="スライド番号プレースホルダー 3"/>
          <p:cNvSpPr>
            <a:spLocks noGrp="1"/>
          </p:cNvSpPr>
          <p:nvPr>
            <p:ph type="sldNum" sz="quarter" idx="10"/>
          </p:nvPr>
        </p:nvSpPr>
        <p:spPr/>
        <p:txBody>
          <a:bodyPr/>
          <a:lstStyle/>
          <a:p>
            <a:fld id="{B79711CB-D4DA-4C24-9292-F7A670C586E0}" type="slidenum">
              <a:rPr kumimoji="1" lang="ja-JP" altLang="en-US" smtClean="0"/>
              <a:t>39</a:t>
            </a:fld>
            <a:endParaRPr kumimoji="1" lang="ja-JP" altLang="en-US"/>
          </a:p>
        </p:txBody>
      </p:sp>
    </p:spTree>
    <p:extLst>
      <p:ext uri="{BB962C8B-B14F-4D97-AF65-F5344CB8AC3E}">
        <p14:creationId xmlns:p14="http://schemas.microsoft.com/office/powerpoint/2010/main" val="57831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5950" y="508000"/>
            <a:ext cx="5626100" cy="3895725"/>
          </a:xfrm>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n"/>
            </a:pPr>
            <a:endParaRPr lang="ja-JP" altLang="en-US"/>
          </a:p>
        </p:txBody>
      </p:sp>
      <p:sp>
        <p:nvSpPr>
          <p:cNvPr id="4" name="スライド番号プレースホルダー 3"/>
          <p:cNvSpPr>
            <a:spLocks noGrp="1"/>
          </p:cNvSpPr>
          <p:nvPr>
            <p:ph type="sldNum" sz="quarter" idx="10"/>
          </p:nvPr>
        </p:nvSpPr>
        <p:spPr/>
        <p:txBody>
          <a:bodyPr/>
          <a:lstStyle/>
          <a:p>
            <a:fld id="{B79711CB-D4DA-4C24-9292-F7A670C586E0}" type="slidenum">
              <a:rPr kumimoji="1" lang="ja-JP" altLang="en-US" smtClean="0"/>
              <a:t>3</a:t>
            </a:fld>
            <a:endParaRPr kumimoji="1" lang="ja-JP" altLang="en-US"/>
          </a:p>
        </p:txBody>
      </p:sp>
    </p:spTree>
    <p:extLst>
      <p:ext uri="{BB962C8B-B14F-4D97-AF65-F5344CB8AC3E}">
        <p14:creationId xmlns:p14="http://schemas.microsoft.com/office/powerpoint/2010/main" val="27537209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5950" y="508000"/>
            <a:ext cx="5626100" cy="3895725"/>
          </a:xfrm>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lang="en-US" altLang="ja-JP" dirty="0"/>
          </a:p>
        </p:txBody>
      </p:sp>
      <p:sp>
        <p:nvSpPr>
          <p:cNvPr id="4" name="スライド番号プレースホルダー 3"/>
          <p:cNvSpPr>
            <a:spLocks noGrp="1"/>
          </p:cNvSpPr>
          <p:nvPr>
            <p:ph type="sldNum" sz="quarter" idx="10"/>
          </p:nvPr>
        </p:nvSpPr>
        <p:spPr/>
        <p:txBody>
          <a:bodyPr/>
          <a:lstStyle/>
          <a:p>
            <a:fld id="{B79711CB-D4DA-4C24-9292-F7A670C586E0}" type="slidenum">
              <a:rPr kumimoji="1" lang="ja-JP" altLang="en-US" smtClean="0"/>
              <a:t>40</a:t>
            </a:fld>
            <a:endParaRPr kumimoji="1" lang="ja-JP" altLang="en-US"/>
          </a:p>
        </p:txBody>
      </p:sp>
    </p:spTree>
    <p:extLst>
      <p:ext uri="{BB962C8B-B14F-4D97-AF65-F5344CB8AC3E}">
        <p14:creationId xmlns:p14="http://schemas.microsoft.com/office/powerpoint/2010/main" val="32167108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5950" y="508000"/>
            <a:ext cx="5626100" cy="3895725"/>
          </a:xfrm>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kumimoji="1" lang="ja-JP" altLang="en-US" dirty="0"/>
          </a:p>
        </p:txBody>
      </p:sp>
      <p:sp>
        <p:nvSpPr>
          <p:cNvPr id="4" name="スライド番号プレースホルダー 3"/>
          <p:cNvSpPr>
            <a:spLocks noGrp="1"/>
          </p:cNvSpPr>
          <p:nvPr>
            <p:ph type="sldNum" sz="quarter" idx="10"/>
          </p:nvPr>
        </p:nvSpPr>
        <p:spPr/>
        <p:txBody>
          <a:bodyPr/>
          <a:lstStyle/>
          <a:p>
            <a:fld id="{B79711CB-D4DA-4C24-9292-F7A670C586E0}" type="slidenum">
              <a:rPr kumimoji="1" lang="ja-JP" altLang="en-US" smtClean="0"/>
              <a:t>42</a:t>
            </a:fld>
            <a:endParaRPr kumimoji="1" lang="ja-JP" altLang="en-US"/>
          </a:p>
        </p:txBody>
      </p:sp>
    </p:spTree>
    <p:extLst>
      <p:ext uri="{BB962C8B-B14F-4D97-AF65-F5344CB8AC3E}">
        <p14:creationId xmlns:p14="http://schemas.microsoft.com/office/powerpoint/2010/main" val="4198387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5950" y="508000"/>
            <a:ext cx="5626100" cy="3895725"/>
          </a:xfrm>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n"/>
            </a:pPr>
            <a:endParaRPr lang="ja-JP" altLang="en-US"/>
          </a:p>
        </p:txBody>
      </p:sp>
      <p:sp>
        <p:nvSpPr>
          <p:cNvPr id="4" name="スライド番号プレースホルダー 3"/>
          <p:cNvSpPr>
            <a:spLocks noGrp="1"/>
          </p:cNvSpPr>
          <p:nvPr>
            <p:ph type="sldNum" sz="quarter" idx="10"/>
          </p:nvPr>
        </p:nvSpPr>
        <p:spPr/>
        <p:txBody>
          <a:bodyPr/>
          <a:lstStyle/>
          <a:p>
            <a:fld id="{B79711CB-D4DA-4C24-9292-F7A670C586E0}" type="slidenum">
              <a:rPr kumimoji="1" lang="ja-JP" altLang="en-US" smtClean="0"/>
              <a:t>4</a:t>
            </a:fld>
            <a:endParaRPr kumimoji="1" lang="ja-JP" altLang="en-US"/>
          </a:p>
        </p:txBody>
      </p:sp>
    </p:spTree>
    <p:extLst>
      <p:ext uri="{BB962C8B-B14F-4D97-AF65-F5344CB8AC3E}">
        <p14:creationId xmlns:p14="http://schemas.microsoft.com/office/powerpoint/2010/main" val="2141353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F8BC1-0444-AD76-F476-A2711028CD6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1457AEF-21B5-113A-117F-A4DD9383AC03}"/>
              </a:ext>
            </a:extLst>
          </p:cNvPr>
          <p:cNvSpPr>
            <a:spLocks noGrp="1" noRot="1" noChangeAspect="1"/>
          </p:cNvSpPr>
          <p:nvPr>
            <p:ph type="sldImg"/>
          </p:nvPr>
        </p:nvSpPr>
        <p:spPr>
          <a:xfrm>
            <a:off x="615950" y="508000"/>
            <a:ext cx="5626100" cy="3895725"/>
          </a:xfrm>
        </p:spPr>
      </p:sp>
      <p:sp>
        <p:nvSpPr>
          <p:cNvPr id="3" name="ノート プレースホルダー 2">
            <a:extLst>
              <a:ext uri="{FF2B5EF4-FFF2-40B4-BE49-F238E27FC236}">
                <a16:creationId xmlns:a16="http://schemas.microsoft.com/office/drawing/2014/main" id="{3BEEE59F-9EF4-8B30-F8C4-ECF68D4ABBB1}"/>
              </a:ext>
            </a:extLst>
          </p:cNvPr>
          <p:cNvSpPr>
            <a:spLocks noGrp="1"/>
          </p:cNvSpPr>
          <p:nvPr>
            <p:ph type="body" idx="1"/>
          </p:nvPr>
        </p:nvSpPr>
        <p:spPr/>
        <p:txBody>
          <a:bodyPr/>
          <a:lstStyle/>
          <a:p>
            <a:pPr marL="171450" indent="-171450">
              <a:buFont typeface="Wingdings" panose="05000000000000000000" pitchFamily="2" charset="2"/>
              <a:buChar char="n"/>
            </a:pPr>
            <a:endParaRPr lang="en-US" altLang="ja-JP"/>
          </a:p>
        </p:txBody>
      </p:sp>
      <p:sp>
        <p:nvSpPr>
          <p:cNvPr id="4" name="スライド番号プレースホルダー 3">
            <a:extLst>
              <a:ext uri="{FF2B5EF4-FFF2-40B4-BE49-F238E27FC236}">
                <a16:creationId xmlns:a16="http://schemas.microsoft.com/office/drawing/2014/main" id="{83D1A7FA-97C4-DD4B-40AC-C029F64400AA}"/>
              </a:ext>
            </a:extLst>
          </p:cNvPr>
          <p:cNvSpPr>
            <a:spLocks noGrp="1"/>
          </p:cNvSpPr>
          <p:nvPr>
            <p:ph type="sldNum" sz="quarter" idx="10"/>
          </p:nvPr>
        </p:nvSpPr>
        <p:spPr/>
        <p:txBody>
          <a:bodyPr/>
          <a:lstStyle/>
          <a:p>
            <a:fld id="{B79711CB-D4DA-4C24-9292-F7A670C586E0}" type="slidenum">
              <a:rPr kumimoji="1" lang="ja-JP" altLang="en-US" smtClean="0"/>
              <a:t>5</a:t>
            </a:fld>
            <a:endParaRPr kumimoji="1" lang="ja-JP" altLang="en-US"/>
          </a:p>
        </p:txBody>
      </p:sp>
    </p:spTree>
    <p:extLst>
      <p:ext uri="{BB962C8B-B14F-4D97-AF65-F5344CB8AC3E}">
        <p14:creationId xmlns:p14="http://schemas.microsoft.com/office/powerpoint/2010/main" val="2433712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D139E-39EF-CEC6-7ED2-46420040D21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957A3EC-A0F2-B4D4-298B-AD36C36CCA95}"/>
              </a:ext>
            </a:extLst>
          </p:cNvPr>
          <p:cNvSpPr>
            <a:spLocks noGrp="1" noRot="1" noChangeAspect="1"/>
          </p:cNvSpPr>
          <p:nvPr>
            <p:ph type="sldImg"/>
          </p:nvPr>
        </p:nvSpPr>
        <p:spPr>
          <a:xfrm>
            <a:off x="615950" y="508000"/>
            <a:ext cx="5626100" cy="3895725"/>
          </a:xfrm>
        </p:spPr>
      </p:sp>
      <p:sp>
        <p:nvSpPr>
          <p:cNvPr id="3" name="ノート プレースホルダー 2">
            <a:extLst>
              <a:ext uri="{FF2B5EF4-FFF2-40B4-BE49-F238E27FC236}">
                <a16:creationId xmlns:a16="http://schemas.microsoft.com/office/drawing/2014/main" id="{111CE563-1ADE-79B9-508A-EEE4816FEBC2}"/>
              </a:ext>
            </a:extLst>
          </p:cNvPr>
          <p:cNvSpPr>
            <a:spLocks noGrp="1"/>
          </p:cNvSpPr>
          <p:nvPr>
            <p:ph type="body" idx="1"/>
          </p:nvPr>
        </p:nvSpPr>
        <p:spPr/>
        <p:txBody>
          <a:bodyPr/>
          <a:lstStyle/>
          <a:p>
            <a:pPr marL="171450" indent="-171450">
              <a:buFont typeface="Wingdings" panose="05000000000000000000" pitchFamily="2" charset="2"/>
              <a:buChar char="n"/>
            </a:pPr>
            <a:endParaRPr lang="en-US" altLang="ja-JP"/>
          </a:p>
        </p:txBody>
      </p:sp>
      <p:sp>
        <p:nvSpPr>
          <p:cNvPr id="4" name="スライド番号プレースホルダー 3">
            <a:extLst>
              <a:ext uri="{FF2B5EF4-FFF2-40B4-BE49-F238E27FC236}">
                <a16:creationId xmlns:a16="http://schemas.microsoft.com/office/drawing/2014/main" id="{5B2D2778-7AE3-6D6B-3F1C-944D49209BC5}"/>
              </a:ext>
            </a:extLst>
          </p:cNvPr>
          <p:cNvSpPr>
            <a:spLocks noGrp="1"/>
          </p:cNvSpPr>
          <p:nvPr>
            <p:ph type="sldNum" sz="quarter" idx="10"/>
          </p:nvPr>
        </p:nvSpPr>
        <p:spPr/>
        <p:txBody>
          <a:bodyPr/>
          <a:lstStyle/>
          <a:p>
            <a:fld id="{B79711CB-D4DA-4C24-9292-F7A670C586E0}" type="slidenum">
              <a:rPr kumimoji="1" lang="ja-JP" altLang="en-US" smtClean="0"/>
              <a:t>6</a:t>
            </a:fld>
            <a:endParaRPr kumimoji="1" lang="ja-JP" altLang="en-US"/>
          </a:p>
        </p:txBody>
      </p:sp>
    </p:spTree>
    <p:extLst>
      <p:ext uri="{BB962C8B-B14F-4D97-AF65-F5344CB8AC3E}">
        <p14:creationId xmlns:p14="http://schemas.microsoft.com/office/powerpoint/2010/main" val="1718860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5950" y="508000"/>
            <a:ext cx="5626100" cy="3895725"/>
          </a:xfrm>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n"/>
            </a:pPr>
            <a:endParaRPr lang="en-US" altLang="ja-JP"/>
          </a:p>
        </p:txBody>
      </p:sp>
      <p:sp>
        <p:nvSpPr>
          <p:cNvPr id="4" name="スライド番号プレースホルダー 3"/>
          <p:cNvSpPr>
            <a:spLocks noGrp="1"/>
          </p:cNvSpPr>
          <p:nvPr>
            <p:ph type="sldNum" sz="quarter" idx="10"/>
          </p:nvPr>
        </p:nvSpPr>
        <p:spPr/>
        <p:txBody>
          <a:bodyPr/>
          <a:lstStyle/>
          <a:p>
            <a:fld id="{B79711CB-D4DA-4C24-9292-F7A670C586E0}" type="slidenum">
              <a:rPr kumimoji="1" lang="ja-JP" altLang="en-US" smtClean="0"/>
              <a:t>7</a:t>
            </a:fld>
            <a:endParaRPr kumimoji="1" lang="ja-JP" altLang="en-US"/>
          </a:p>
        </p:txBody>
      </p:sp>
    </p:spTree>
    <p:extLst>
      <p:ext uri="{BB962C8B-B14F-4D97-AF65-F5344CB8AC3E}">
        <p14:creationId xmlns:p14="http://schemas.microsoft.com/office/powerpoint/2010/main" val="2098868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BF877-4782-F529-E88D-5B409233433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93F7BBF-CEA7-987D-5479-6BDC5DBA9A17}"/>
              </a:ext>
            </a:extLst>
          </p:cNvPr>
          <p:cNvSpPr>
            <a:spLocks noGrp="1" noRot="1" noChangeAspect="1"/>
          </p:cNvSpPr>
          <p:nvPr>
            <p:ph type="sldImg"/>
          </p:nvPr>
        </p:nvSpPr>
        <p:spPr>
          <a:xfrm>
            <a:off x="615950" y="508000"/>
            <a:ext cx="5626100" cy="3895725"/>
          </a:xfrm>
        </p:spPr>
      </p:sp>
      <p:sp>
        <p:nvSpPr>
          <p:cNvPr id="3" name="ノート プレースホルダー 2">
            <a:extLst>
              <a:ext uri="{FF2B5EF4-FFF2-40B4-BE49-F238E27FC236}">
                <a16:creationId xmlns:a16="http://schemas.microsoft.com/office/drawing/2014/main" id="{9A97A33F-B081-9A2F-D6A3-8EC399AA41B8}"/>
              </a:ext>
            </a:extLst>
          </p:cNvPr>
          <p:cNvSpPr>
            <a:spLocks noGrp="1"/>
          </p:cNvSpPr>
          <p:nvPr>
            <p:ph type="body" idx="1"/>
          </p:nvPr>
        </p:nvSpPr>
        <p:spPr/>
        <p:txBody>
          <a:bodyPr/>
          <a:lstStyle/>
          <a:p>
            <a:pPr marL="171450" indent="-171450">
              <a:buFont typeface="Wingdings" panose="05000000000000000000" pitchFamily="2" charset="2"/>
              <a:buChar char="n"/>
            </a:pPr>
            <a:endParaRPr lang="en-US" altLang="ja-JP"/>
          </a:p>
        </p:txBody>
      </p:sp>
      <p:sp>
        <p:nvSpPr>
          <p:cNvPr id="4" name="スライド番号プレースホルダー 3">
            <a:extLst>
              <a:ext uri="{FF2B5EF4-FFF2-40B4-BE49-F238E27FC236}">
                <a16:creationId xmlns:a16="http://schemas.microsoft.com/office/drawing/2014/main" id="{CECE244B-119B-EE46-F0FD-44A1ED72CC91}"/>
              </a:ext>
            </a:extLst>
          </p:cNvPr>
          <p:cNvSpPr>
            <a:spLocks noGrp="1"/>
          </p:cNvSpPr>
          <p:nvPr>
            <p:ph type="sldNum" sz="quarter" idx="10"/>
          </p:nvPr>
        </p:nvSpPr>
        <p:spPr/>
        <p:txBody>
          <a:bodyPr/>
          <a:lstStyle/>
          <a:p>
            <a:fld id="{B79711CB-D4DA-4C24-9292-F7A670C586E0}" type="slidenum">
              <a:rPr kumimoji="1" lang="ja-JP" altLang="en-US" smtClean="0"/>
              <a:t>8</a:t>
            </a:fld>
            <a:endParaRPr kumimoji="1" lang="ja-JP" altLang="en-US"/>
          </a:p>
        </p:txBody>
      </p:sp>
    </p:spTree>
    <p:extLst>
      <p:ext uri="{BB962C8B-B14F-4D97-AF65-F5344CB8AC3E}">
        <p14:creationId xmlns:p14="http://schemas.microsoft.com/office/powerpoint/2010/main" val="34331759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4.emf"/><Relationship Id="rId5" Type="http://schemas.openxmlformats.org/officeDocument/2006/relationships/image" Target="../media/image6.png"/><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emf"/><Relationship Id="rId5" Type="http://schemas.openxmlformats.org/officeDocument/2006/relationships/image" Target="../media/image6.png"/><Relationship Id="rId4"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7A6BED7-80E2-9FE2-E53D-35CA9C35DB09}"/>
              </a:ext>
            </a:extLst>
          </p:cNvPr>
          <p:cNvPicPr>
            <a:picLocks noChangeAspect="1"/>
          </p:cNvPicPr>
          <p:nvPr userDrawn="1"/>
        </p:nvPicPr>
        <p:blipFill rotWithShape="1">
          <a:blip r:embed="rId2"/>
          <a:srcRect l="20879" r="5155" b="33645"/>
          <a:stretch/>
        </p:blipFill>
        <p:spPr>
          <a:xfrm>
            <a:off x="3758502" y="5032600"/>
            <a:ext cx="2388997" cy="1260000"/>
          </a:xfrm>
          <a:prstGeom prst="rect">
            <a:avLst/>
          </a:prstGeom>
        </p:spPr>
      </p:pic>
      <p:pic>
        <p:nvPicPr>
          <p:cNvPr id="2" name="図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50038" y="781814"/>
            <a:ext cx="1805925" cy="1805925"/>
          </a:xfrm>
          <a:prstGeom prst="rect">
            <a:avLst/>
          </a:prstGeom>
        </p:spPr>
      </p:pic>
    </p:spTree>
    <p:extLst>
      <p:ext uri="{BB962C8B-B14F-4D97-AF65-F5344CB8AC3E}">
        <p14:creationId xmlns:p14="http://schemas.microsoft.com/office/powerpoint/2010/main" val="363531070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7" name="正方形/長方形 6"/>
          <p:cNvSpPr/>
          <p:nvPr userDrawn="1"/>
        </p:nvSpPr>
        <p:spPr>
          <a:xfrm>
            <a:off x="0" y="0"/>
            <a:ext cx="1447800" cy="6858000"/>
          </a:xfrm>
          <a:prstGeom prst="rect">
            <a:avLst/>
          </a:prstGeom>
          <a:solidFill>
            <a:srgbClr val="007BC7"/>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600"/>
              </a:spcAft>
              <a:buClrTx/>
              <a:buSzTx/>
              <a:buFontTx/>
              <a:buNone/>
              <a:tabLst/>
              <a:defRPr/>
            </a:pPr>
            <a:endParaRPr kumimoji="1" lang="en-US" altLang="ja-JP" sz="280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600"/>
              </a:spcAft>
              <a:buClrTx/>
              <a:buSzTx/>
              <a:buFontTx/>
              <a:buNone/>
              <a:tabLst/>
              <a:defRPr/>
            </a:pPr>
            <a:endParaRPr kumimoji="1" lang="en-US" altLang="ja-JP" sz="280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8022923F-3E85-87E6-76AF-FFC74A23BEAB}"/>
              </a:ext>
            </a:extLst>
          </p:cNvPr>
          <p:cNvSpPr txBox="1"/>
          <p:nvPr userDrawn="1"/>
        </p:nvSpPr>
        <p:spPr>
          <a:xfrm rot="5400000">
            <a:off x="-1127900" y="1895989"/>
            <a:ext cx="3703599" cy="784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4500" b="1">
                <a:solidFill>
                  <a:schemeClr val="bg1"/>
                </a:solidFill>
                <a:latin typeface="Arial" panose="020B0604020202020204" pitchFamily="34" charset="0"/>
                <a:ea typeface="Meiryo"/>
                <a:cs typeface="Arial" panose="020B0604020202020204" pitchFamily="34" charset="0"/>
              </a:rPr>
              <a:t>CONTENTS</a:t>
            </a:r>
            <a:endParaRPr lang="ja-JP" sz="45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310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扉">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AED8561-50E9-83F7-9F4A-5674CC75D520}"/>
              </a:ext>
            </a:extLst>
          </p:cNvPr>
          <p:cNvPicPr>
            <a:picLocks noChangeAspect="1"/>
          </p:cNvPicPr>
          <p:nvPr userDrawn="1"/>
        </p:nvPicPr>
        <p:blipFill>
          <a:blip r:embed="rId2"/>
          <a:stretch>
            <a:fillRect/>
          </a:stretch>
        </p:blipFill>
        <p:spPr>
          <a:xfrm>
            <a:off x="-7620" y="0"/>
            <a:ext cx="9906000" cy="6858000"/>
          </a:xfrm>
          <a:prstGeom prst="rect">
            <a:avLst/>
          </a:prstGeom>
        </p:spPr>
      </p:pic>
      <p:sp>
        <p:nvSpPr>
          <p:cNvPr id="7" name="スライド番号プレースホルダー 2"/>
          <p:cNvSpPr txBox="1">
            <a:spLocks/>
          </p:cNvSpPr>
          <p:nvPr userDrawn="1"/>
        </p:nvSpPr>
        <p:spPr bwMode="auto">
          <a:xfrm>
            <a:off x="9144882" y="177800"/>
            <a:ext cx="532518" cy="307777"/>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defPPr>
              <a:defRPr lang="en-GB"/>
            </a:defPPr>
            <a:lvl1pPr algn="r" rtl="0" fontAlgn="auto">
              <a:lnSpc>
                <a:spcPct val="100000"/>
              </a:lnSpc>
              <a:spcBef>
                <a:spcPts val="0"/>
              </a:spcBef>
              <a:spcAft>
                <a:spcPts val="0"/>
              </a:spcAft>
              <a:defRPr sz="1400" b="1" kern="1200">
                <a:solidFill>
                  <a:schemeClr val="tx1"/>
                </a:solidFill>
                <a:latin typeface="+mn-lt"/>
                <a:ea typeface="Meiryo UI" panose="020B0604030504040204" pitchFamily="50" charset="-128"/>
                <a:cs typeface="+mn-cs"/>
              </a:defRPr>
            </a:lvl1pPr>
            <a:lvl2pPr marL="457200" algn="l" rtl="0" fontAlgn="base">
              <a:spcBef>
                <a:spcPct val="0"/>
              </a:spcBef>
              <a:spcAft>
                <a:spcPct val="0"/>
              </a:spcAft>
              <a:defRPr sz="1000" b="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sz="1000" b="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sz="1000" b="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sz="1000" b="1" kern="1200">
                <a:solidFill>
                  <a:schemeClr val="tx1"/>
                </a:solidFill>
                <a:latin typeface="Arial" pitchFamily="34" charset="0"/>
                <a:ea typeface="ＭＳ Ｐゴシック" pitchFamily="50" charset="-128"/>
                <a:cs typeface="+mn-cs"/>
              </a:defRPr>
            </a:lvl5pPr>
            <a:lvl6pPr marL="2286000" algn="l" defTabSz="914400" rtl="0" eaLnBrk="1" latinLnBrk="0" hangingPunct="1">
              <a:defRPr sz="1000" b="1" kern="1200">
                <a:solidFill>
                  <a:schemeClr val="tx1"/>
                </a:solidFill>
                <a:latin typeface="Arial" pitchFamily="34" charset="0"/>
                <a:ea typeface="ＭＳ Ｐゴシック" pitchFamily="50" charset="-128"/>
                <a:cs typeface="+mn-cs"/>
              </a:defRPr>
            </a:lvl6pPr>
            <a:lvl7pPr marL="2743200" algn="l" defTabSz="914400" rtl="0" eaLnBrk="1" latinLnBrk="0" hangingPunct="1">
              <a:defRPr sz="1000" b="1" kern="1200">
                <a:solidFill>
                  <a:schemeClr val="tx1"/>
                </a:solidFill>
                <a:latin typeface="Arial" pitchFamily="34" charset="0"/>
                <a:ea typeface="ＭＳ Ｐゴシック" pitchFamily="50" charset="-128"/>
                <a:cs typeface="+mn-cs"/>
              </a:defRPr>
            </a:lvl7pPr>
            <a:lvl8pPr marL="3200400" algn="l" defTabSz="914400" rtl="0" eaLnBrk="1" latinLnBrk="0" hangingPunct="1">
              <a:defRPr sz="1000" b="1" kern="1200">
                <a:solidFill>
                  <a:schemeClr val="tx1"/>
                </a:solidFill>
                <a:latin typeface="Arial" pitchFamily="34" charset="0"/>
                <a:ea typeface="ＭＳ Ｐゴシック" pitchFamily="50" charset="-128"/>
                <a:cs typeface="+mn-cs"/>
              </a:defRPr>
            </a:lvl8pPr>
            <a:lvl9pPr marL="3657600" algn="l" defTabSz="914400" rtl="0" eaLnBrk="1" latinLnBrk="0" hangingPunct="1">
              <a:defRPr sz="1000" b="1" kern="1200">
                <a:solidFill>
                  <a:schemeClr val="tx1"/>
                </a:solidFill>
                <a:latin typeface="Arial" pitchFamily="34" charset="0"/>
                <a:ea typeface="ＭＳ Ｐゴシック" pitchFamily="50" charset="-128"/>
                <a:cs typeface="+mn-cs"/>
              </a:defRPr>
            </a:lvl9pPr>
          </a:lstStyle>
          <a:p>
            <a:pPr fontAlgn="base">
              <a:spcBef>
                <a:spcPct val="0"/>
              </a:spcBef>
              <a:spcAft>
                <a:spcPct val="0"/>
              </a:spcAft>
              <a:defRPr/>
            </a:pPr>
            <a:fld id="{6D33E270-F4DB-4127-8219-AF245B16F882}" type="slidenum">
              <a:rPr kumimoji="1" lang="en-US" altLang="ja-JP" sz="1400" smtClean="0">
                <a:latin typeface="BIZ UDPゴシック" panose="020B0400000000000000" pitchFamily="50" charset="-128"/>
                <a:ea typeface="BIZ UDPゴシック" panose="020B0400000000000000" pitchFamily="50" charset="-128"/>
              </a:rPr>
              <a:pPr fontAlgn="base">
                <a:spcBef>
                  <a:spcPct val="0"/>
                </a:spcBef>
                <a:spcAft>
                  <a:spcPct val="0"/>
                </a:spcAft>
                <a:defRPr/>
              </a:pPr>
              <a:t>‹#›</a:t>
            </a:fld>
            <a:endParaRPr kumimoji="1" lang="en-US" altLang="ja-JP" sz="140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9356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コンテンツ">
    <p:spTree>
      <p:nvGrpSpPr>
        <p:cNvPr id="1" name=""/>
        <p:cNvGrpSpPr/>
        <p:nvPr/>
      </p:nvGrpSpPr>
      <p:grpSpPr>
        <a:xfrm>
          <a:off x="0" y="0"/>
          <a:ext cx="0" cy="0"/>
          <a:chOff x="0" y="0"/>
          <a:chExt cx="0" cy="0"/>
        </a:xfrm>
      </p:grpSpPr>
      <p:sp>
        <p:nvSpPr>
          <p:cNvPr id="9" name="フリーフォーム 8">
            <a:extLst>
              <a:ext uri="{FF2B5EF4-FFF2-40B4-BE49-F238E27FC236}">
                <a16:creationId xmlns:a16="http://schemas.microsoft.com/office/drawing/2014/main" id="{568D926F-6BFD-D0A1-32E4-CF63358B940C}"/>
              </a:ext>
            </a:extLst>
          </p:cNvPr>
          <p:cNvSpPr/>
          <p:nvPr userDrawn="1"/>
        </p:nvSpPr>
        <p:spPr>
          <a:xfrm>
            <a:off x="280352" y="266298"/>
            <a:ext cx="9345293" cy="581995"/>
          </a:xfrm>
          <a:custGeom>
            <a:avLst/>
            <a:gdLst>
              <a:gd name="connsiteX0" fmla="*/ 8455619 w 8727292"/>
              <a:gd name="connsiteY0" fmla="*/ 0 h 543507"/>
              <a:gd name="connsiteX1" fmla="*/ 8727292 w 8727292"/>
              <a:gd name="connsiteY1" fmla="*/ 271673 h 543507"/>
              <a:gd name="connsiteX2" fmla="*/ 8455619 w 8727292"/>
              <a:gd name="connsiteY2" fmla="*/ 543346 h 543507"/>
              <a:gd name="connsiteX3" fmla="*/ 8454022 w 8727292"/>
              <a:gd name="connsiteY3" fmla="*/ 543185 h 543507"/>
              <a:gd name="connsiteX4" fmla="*/ 274867 w 8727292"/>
              <a:gd name="connsiteY4" fmla="*/ 543185 h 543507"/>
              <a:gd name="connsiteX5" fmla="*/ 271673 w 8727292"/>
              <a:gd name="connsiteY5" fmla="*/ 543507 h 543507"/>
              <a:gd name="connsiteX6" fmla="*/ 0 w 8727292"/>
              <a:gd name="connsiteY6" fmla="*/ 271834 h 543507"/>
              <a:gd name="connsiteX7" fmla="*/ 216922 w 8727292"/>
              <a:gd name="connsiteY7" fmla="*/ 5681 h 543507"/>
              <a:gd name="connsiteX8" fmla="*/ 271673 w 8727292"/>
              <a:gd name="connsiteY8" fmla="*/ 161 h 543507"/>
              <a:gd name="connsiteX9" fmla="*/ 271673 w 8727292"/>
              <a:gd name="connsiteY9" fmla="*/ 161 h 543507"/>
              <a:gd name="connsiteX10" fmla="*/ 271673 w 8727292"/>
              <a:gd name="connsiteY10" fmla="*/ 161 h 543507"/>
              <a:gd name="connsiteX11" fmla="*/ 8454022 w 8727292"/>
              <a:gd name="connsiteY11" fmla="*/ 161 h 54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27292" h="543507">
                <a:moveTo>
                  <a:pt x="8455619" y="0"/>
                </a:moveTo>
                <a:cubicBezTo>
                  <a:pt x="8605660" y="0"/>
                  <a:pt x="8727292" y="121632"/>
                  <a:pt x="8727292" y="271673"/>
                </a:cubicBezTo>
                <a:cubicBezTo>
                  <a:pt x="8727292" y="421714"/>
                  <a:pt x="8605660" y="543346"/>
                  <a:pt x="8455619" y="543346"/>
                </a:cubicBezTo>
                <a:lnTo>
                  <a:pt x="8454022" y="543185"/>
                </a:lnTo>
                <a:lnTo>
                  <a:pt x="274867" y="543185"/>
                </a:lnTo>
                <a:lnTo>
                  <a:pt x="271673" y="543507"/>
                </a:lnTo>
                <a:cubicBezTo>
                  <a:pt x="121632" y="543507"/>
                  <a:pt x="0" y="421875"/>
                  <a:pt x="0" y="271834"/>
                </a:cubicBezTo>
                <a:cubicBezTo>
                  <a:pt x="0" y="140548"/>
                  <a:pt x="93125" y="31013"/>
                  <a:pt x="216922" y="5681"/>
                </a:cubicBezTo>
                <a:lnTo>
                  <a:pt x="271673" y="161"/>
                </a:lnTo>
                <a:lnTo>
                  <a:pt x="271673" y="161"/>
                </a:lnTo>
                <a:lnTo>
                  <a:pt x="271673" y="161"/>
                </a:lnTo>
                <a:lnTo>
                  <a:pt x="8454022" y="161"/>
                </a:lnTo>
                <a:close/>
              </a:path>
            </a:pathLst>
          </a:custGeom>
          <a:solidFill>
            <a:srgbClr val="007BC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tIns="108000" bIns="0" rtlCol="0" anchor="ctr">
            <a:noAutofit/>
          </a:bodyPr>
          <a:lstStyle/>
          <a:p>
            <a:pPr marL="1022350" indent="-1014413" algn="ctr"/>
            <a:endParaRPr kumimoji="1" lang="ja-JP" altLang="en-US" sz="2600" b="1">
              <a:ln w="0"/>
              <a:solidFill>
                <a:schemeClr val="bg1"/>
              </a:solidFill>
              <a:effectLst>
                <a:outerShdw dist="19050" sx="1000" sy="1000" algn="tl" rotWithShape="0">
                  <a:schemeClr val="dk1">
                    <a:alpha val="40000"/>
                  </a:schemeClr>
                </a:outerShdw>
              </a:effectLst>
              <a:latin typeface="Meiryo" panose="020B0604030504040204" pitchFamily="34" charset="-128"/>
              <a:ea typeface="Meiryo" panose="020B0604030504040204" pitchFamily="34" charset="-128"/>
            </a:endParaRPr>
          </a:p>
        </p:txBody>
      </p:sp>
      <p:pic>
        <p:nvPicPr>
          <p:cNvPr id="11" name="図 10">
            <a:extLst>
              <a:ext uri="{FF2B5EF4-FFF2-40B4-BE49-F238E27FC236}">
                <a16:creationId xmlns:a16="http://schemas.microsoft.com/office/drawing/2014/main" id="{44AF2959-57BD-D199-0545-6F2619CF4240}"/>
              </a:ext>
            </a:extLst>
          </p:cNvPr>
          <p:cNvPicPr>
            <a:picLocks noChangeAspect="1"/>
          </p:cNvPicPr>
          <p:nvPr userDrawn="1"/>
        </p:nvPicPr>
        <p:blipFill>
          <a:blip r:embed="rId2"/>
          <a:stretch>
            <a:fillRect/>
          </a:stretch>
        </p:blipFill>
        <p:spPr>
          <a:xfrm>
            <a:off x="560388" y="447675"/>
            <a:ext cx="825500" cy="203200"/>
          </a:xfrm>
          <a:prstGeom prst="rect">
            <a:avLst/>
          </a:prstGeom>
        </p:spPr>
      </p:pic>
      <p:sp>
        <p:nvSpPr>
          <p:cNvPr id="12" name="Slide Number Placeholder 8">
            <a:extLst>
              <a:ext uri="{FF2B5EF4-FFF2-40B4-BE49-F238E27FC236}">
                <a16:creationId xmlns:a16="http://schemas.microsoft.com/office/drawing/2014/main" id="{D1F59ED0-2525-21EE-0DFE-9ADF4C6676CF}"/>
              </a:ext>
            </a:extLst>
          </p:cNvPr>
          <p:cNvSpPr>
            <a:spLocks noGrp="1"/>
          </p:cNvSpPr>
          <p:nvPr>
            <p:ph type="sldNum" sz="quarter" idx="12"/>
          </p:nvPr>
        </p:nvSpPr>
        <p:spPr>
          <a:xfrm>
            <a:off x="8898890" y="366712"/>
            <a:ext cx="542139" cy="365125"/>
          </a:xfrm>
          <a:ln>
            <a:noFill/>
          </a:ln>
        </p:spPr>
        <p:txBody>
          <a:bodyPr/>
          <a:lstStyle>
            <a:lvl1pPr>
              <a:defRPr sz="1400" b="1" i="0">
                <a:solidFill>
                  <a:schemeClr val="bg1"/>
                </a:solidFill>
                <a:latin typeface="BIZ UDPゴシック" panose="020B0400000000000000" pitchFamily="50" charset="-128"/>
                <a:ea typeface="BIZ UDPゴシック" panose="020B0400000000000000" pitchFamily="50" charset="-128"/>
              </a:defRPr>
            </a:lvl1pPr>
          </a:lstStyle>
          <a:p>
            <a:fld id="{AF38D818-955E-4754-B15B-D6084FD94594}" type="slidenum">
              <a:rPr kumimoji="1" lang="ja-JP" altLang="en-US" smtClean="0"/>
              <a:pPr/>
              <a:t>‹#›</a:t>
            </a:fld>
            <a:endParaRPr kumimoji="1" lang="ja-JP" altLang="en-US"/>
          </a:p>
        </p:txBody>
      </p:sp>
    </p:spTree>
    <p:extLst>
      <p:ext uri="{BB962C8B-B14F-4D97-AF65-F5344CB8AC3E}">
        <p14:creationId xmlns:p14="http://schemas.microsoft.com/office/powerpoint/2010/main" val="753201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11" name="オブジェクト 10" hidden="1"/>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2" name="フリーフォーム 4">
            <a:extLst>
              <a:ext uri="{FF2B5EF4-FFF2-40B4-BE49-F238E27FC236}">
                <a16:creationId xmlns:a16="http://schemas.microsoft.com/office/drawing/2014/main" id="{2A1C3505-442B-78C9-EE10-BFCF9CE69DF3}"/>
              </a:ext>
            </a:extLst>
          </p:cNvPr>
          <p:cNvSpPr/>
          <p:nvPr userDrawn="1"/>
        </p:nvSpPr>
        <p:spPr>
          <a:xfrm>
            <a:off x="90666" y="24825"/>
            <a:ext cx="9724666" cy="490277"/>
          </a:xfrm>
          <a:custGeom>
            <a:avLst/>
            <a:gdLst>
              <a:gd name="connsiteX0" fmla="*/ 8455619 w 8727292"/>
              <a:gd name="connsiteY0" fmla="*/ 0 h 543507"/>
              <a:gd name="connsiteX1" fmla="*/ 8727292 w 8727292"/>
              <a:gd name="connsiteY1" fmla="*/ 271673 h 543507"/>
              <a:gd name="connsiteX2" fmla="*/ 8455619 w 8727292"/>
              <a:gd name="connsiteY2" fmla="*/ 543346 h 543507"/>
              <a:gd name="connsiteX3" fmla="*/ 8454022 w 8727292"/>
              <a:gd name="connsiteY3" fmla="*/ 543185 h 543507"/>
              <a:gd name="connsiteX4" fmla="*/ 274867 w 8727292"/>
              <a:gd name="connsiteY4" fmla="*/ 543185 h 543507"/>
              <a:gd name="connsiteX5" fmla="*/ 271673 w 8727292"/>
              <a:gd name="connsiteY5" fmla="*/ 543507 h 543507"/>
              <a:gd name="connsiteX6" fmla="*/ 0 w 8727292"/>
              <a:gd name="connsiteY6" fmla="*/ 271834 h 543507"/>
              <a:gd name="connsiteX7" fmla="*/ 216922 w 8727292"/>
              <a:gd name="connsiteY7" fmla="*/ 5681 h 543507"/>
              <a:gd name="connsiteX8" fmla="*/ 271673 w 8727292"/>
              <a:gd name="connsiteY8" fmla="*/ 161 h 543507"/>
              <a:gd name="connsiteX9" fmla="*/ 271673 w 8727292"/>
              <a:gd name="connsiteY9" fmla="*/ 161 h 543507"/>
              <a:gd name="connsiteX10" fmla="*/ 271673 w 8727292"/>
              <a:gd name="connsiteY10" fmla="*/ 161 h 543507"/>
              <a:gd name="connsiteX11" fmla="*/ 8454022 w 8727292"/>
              <a:gd name="connsiteY11" fmla="*/ 161 h 54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27292" h="543507">
                <a:moveTo>
                  <a:pt x="8455619" y="0"/>
                </a:moveTo>
                <a:cubicBezTo>
                  <a:pt x="8605660" y="0"/>
                  <a:pt x="8727292" y="121632"/>
                  <a:pt x="8727292" y="271673"/>
                </a:cubicBezTo>
                <a:cubicBezTo>
                  <a:pt x="8727292" y="421714"/>
                  <a:pt x="8605660" y="543346"/>
                  <a:pt x="8455619" y="543346"/>
                </a:cubicBezTo>
                <a:lnTo>
                  <a:pt x="8454022" y="543185"/>
                </a:lnTo>
                <a:lnTo>
                  <a:pt x="274867" y="543185"/>
                </a:lnTo>
                <a:lnTo>
                  <a:pt x="271673" y="543507"/>
                </a:lnTo>
                <a:cubicBezTo>
                  <a:pt x="121632" y="543507"/>
                  <a:pt x="0" y="421875"/>
                  <a:pt x="0" y="271834"/>
                </a:cubicBezTo>
                <a:cubicBezTo>
                  <a:pt x="0" y="140548"/>
                  <a:pt x="93125" y="31013"/>
                  <a:pt x="216922" y="5681"/>
                </a:cubicBezTo>
                <a:lnTo>
                  <a:pt x="271673" y="161"/>
                </a:lnTo>
                <a:lnTo>
                  <a:pt x="271673" y="161"/>
                </a:lnTo>
                <a:lnTo>
                  <a:pt x="271673" y="161"/>
                </a:lnTo>
                <a:lnTo>
                  <a:pt x="8454022" y="161"/>
                </a:lnTo>
                <a:close/>
              </a:path>
            </a:pathLst>
          </a:custGeom>
          <a:solidFill>
            <a:srgbClr val="007BC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tIns="72000" bIns="0" rtlCol="0" anchor="ctr">
            <a:noAutofit/>
          </a:bodyPr>
          <a:lstStyle/>
          <a:p>
            <a:pPr marL="1022350" indent="-1014413" algn="ctr">
              <a:lnSpc>
                <a:spcPts val="1500"/>
              </a:lnSpc>
            </a:pPr>
            <a:endParaRPr kumimoji="1" lang="ja-JP" altLang="en-US" sz="2000" b="1">
              <a:ln w="0"/>
              <a:solidFill>
                <a:schemeClr val="bg1"/>
              </a:solidFill>
              <a:effectLst>
                <a:outerShdw dist="19050" sx="1000" sy="1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62DBFA1C-E25D-4064-C146-ACEE449BC149}"/>
              </a:ext>
            </a:extLst>
          </p:cNvPr>
          <p:cNvPicPr>
            <a:picLocks noChangeAspect="1"/>
          </p:cNvPicPr>
          <p:nvPr userDrawn="1"/>
        </p:nvPicPr>
        <p:blipFill>
          <a:blip r:embed="rId5"/>
          <a:stretch>
            <a:fillRect/>
          </a:stretch>
        </p:blipFill>
        <p:spPr>
          <a:xfrm>
            <a:off x="292370" y="76090"/>
            <a:ext cx="408722" cy="386154"/>
          </a:xfrm>
          <a:prstGeom prst="rect">
            <a:avLst/>
          </a:prstGeom>
        </p:spPr>
      </p:pic>
      <p:pic>
        <p:nvPicPr>
          <p:cNvPr id="4" name="図 3">
            <a:extLst>
              <a:ext uri="{FF2B5EF4-FFF2-40B4-BE49-F238E27FC236}">
                <a16:creationId xmlns:a16="http://schemas.microsoft.com/office/drawing/2014/main" id="{E5B8AC42-506B-8C0E-AA05-565DCA182986}"/>
              </a:ext>
            </a:extLst>
          </p:cNvPr>
          <p:cNvPicPr>
            <a:picLocks noChangeAspect="1"/>
          </p:cNvPicPr>
          <p:nvPr userDrawn="1"/>
        </p:nvPicPr>
        <p:blipFill>
          <a:blip r:embed="rId6"/>
          <a:stretch>
            <a:fillRect/>
          </a:stretch>
        </p:blipFill>
        <p:spPr>
          <a:xfrm>
            <a:off x="731811" y="167567"/>
            <a:ext cx="825500" cy="203200"/>
          </a:xfrm>
          <a:prstGeom prst="rect">
            <a:avLst/>
          </a:prstGeom>
        </p:spPr>
      </p:pic>
      <p:pic>
        <p:nvPicPr>
          <p:cNvPr id="5" name="図 4">
            <a:extLst>
              <a:ext uri="{FF2B5EF4-FFF2-40B4-BE49-F238E27FC236}">
                <a16:creationId xmlns:a16="http://schemas.microsoft.com/office/drawing/2014/main" id="{16349355-ABF8-DFDB-8D4B-CC41C37DE9F8}"/>
              </a:ext>
            </a:extLst>
          </p:cNvPr>
          <p:cNvPicPr>
            <a:picLocks noChangeAspect="1"/>
          </p:cNvPicPr>
          <p:nvPr userDrawn="1"/>
        </p:nvPicPr>
        <p:blipFill rotWithShape="1">
          <a:blip r:embed="rId7"/>
          <a:srcRect l="11233" t="11923" r="13866" b="12494"/>
          <a:stretch/>
        </p:blipFill>
        <p:spPr>
          <a:xfrm>
            <a:off x="9264216" y="43610"/>
            <a:ext cx="447040" cy="451114"/>
          </a:xfrm>
          <a:prstGeom prst="rect">
            <a:avLst/>
          </a:prstGeom>
        </p:spPr>
      </p:pic>
      <p:sp>
        <p:nvSpPr>
          <p:cNvPr id="6" name="スライド番号プレースホルダー 2">
            <a:extLst>
              <a:ext uri="{FF2B5EF4-FFF2-40B4-BE49-F238E27FC236}">
                <a16:creationId xmlns:a16="http://schemas.microsoft.com/office/drawing/2014/main" id="{5F070488-6FD1-5704-B49D-A74311A112BB}"/>
              </a:ext>
            </a:extLst>
          </p:cNvPr>
          <p:cNvSpPr txBox="1">
            <a:spLocks/>
          </p:cNvSpPr>
          <p:nvPr userDrawn="1"/>
        </p:nvSpPr>
        <p:spPr bwMode="auto">
          <a:xfrm>
            <a:off x="9194458" y="90365"/>
            <a:ext cx="586556" cy="3385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en-GB"/>
            </a:defPPr>
            <a:lvl1pPr algn="r" rtl="0" fontAlgn="auto">
              <a:lnSpc>
                <a:spcPct val="100000"/>
              </a:lnSpc>
              <a:spcBef>
                <a:spcPts val="0"/>
              </a:spcBef>
              <a:spcAft>
                <a:spcPts val="0"/>
              </a:spcAft>
              <a:defRPr sz="1400" b="1" kern="1200">
                <a:solidFill>
                  <a:schemeClr val="tx1"/>
                </a:solidFill>
                <a:latin typeface="+mn-lt"/>
                <a:ea typeface="Meiryo UI" panose="020B0604030504040204" pitchFamily="50" charset="-128"/>
                <a:cs typeface="+mn-cs"/>
              </a:defRPr>
            </a:lvl1pPr>
            <a:lvl2pPr marL="457200" algn="l" rtl="0" fontAlgn="base">
              <a:spcBef>
                <a:spcPct val="0"/>
              </a:spcBef>
              <a:spcAft>
                <a:spcPct val="0"/>
              </a:spcAft>
              <a:defRPr sz="1000" b="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sz="1000" b="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sz="1000" b="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sz="1000" b="1" kern="1200">
                <a:solidFill>
                  <a:schemeClr val="tx1"/>
                </a:solidFill>
                <a:latin typeface="Arial" pitchFamily="34" charset="0"/>
                <a:ea typeface="ＭＳ Ｐゴシック" pitchFamily="50" charset="-128"/>
                <a:cs typeface="+mn-cs"/>
              </a:defRPr>
            </a:lvl5pPr>
            <a:lvl6pPr marL="2286000" algn="l" defTabSz="914400" rtl="0" eaLnBrk="1" latinLnBrk="0" hangingPunct="1">
              <a:defRPr sz="1000" b="1" kern="1200">
                <a:solidFill>
                  <a:schemeClr val="tx1"/>
                </a:solidFill>
                <a:latin typeface="Arial" pitchFamily="34" charset="0"/>
                <a:ea typeface="ＭＳ Ｐゴシック" pitchFamily="50" charset="-128"/>
                <a:cs typeface="+mn-cs"/>
              </a:defRPr>
            </a:lvl6pPr>
            <a:lvl7pPr marL="2743200" algn="l" defTabSz="914400" rtl="0" eaLnBrk="1" latinLnBrk="0" hangingPunct="1">
              <a:defRPr sz="1000" b="1" kern="1200">
                <a:solidFill>
                  <a:schemeClr val="tx1"/>
                </a:solidFill>
                <a:latin typeface="Arial" pitchFamily="34" charset="0"/>
                <a:ea typeface="ＭＳ Ｐゴシック" pitchFamily="50" charset="-128"/>
                <a:cs typeface="+mn-cs"/>
              </a:defRPr>
            </a:lvl7pPr>
            <a:lvl8pPr marL="3200400" algn="l" defTabSz="914400" rtl="0" eaLnBrk="1" latinLnBrk="0" hangingPunct="1">
              <a:defRPr sz="1000" b="1" kern="1200">
                <a:solidFill>
                  <a:schemeClr val="tx1"/>
                </a:solidFill>
                <a:latin typeface="Arial" pitchFamily="34" charset="0"/>
                <a:ea typeface="ＭＳ Ｐゴシック" pitchFamily="50" charset="-128"/>
                <a:cs typeface="+mn-cs"/>
              </a:defRPr>
            </a:lvl8pPr>
            <a:lvl9pPr marL="3657600" algn="l" defTabSz="914400" rtl="0" eaLnBrk="1" latinLnBrk="0" hangingPunct="1">
              <a:defRPr sz="1000" b="1" kern="1200">
                <a:solidFill>
                  <a:schemeClr val="tx1"/>
                </a:solidFill>
                <a:latin typeface="Arial" pitchFamily="34" charset="0"/>
                <a:ea typeface="ＭＳ Ｐゴシック" pitchFamily="50" charset="-128"/>
                <a:cs typeface="+mn-cs"/>
              </a:defRPr>
            </a:lvl9pPr>
          </a:lstStyle>
          <a:p>
            <a:pPr algn="ctr" fontAlgn="base">
              <a:spcBef>
                <a:spcPct val="0"/>
              </a:spcBef>
              <a:spcAft>
                <a:spcPct val="0"/>
              </a:spcAft>
              <a:defRPr/>
            </a:pPr>
            <a:fld id="{D95F92C6-ABBF-4428-91F3-AB0C8EC387A3}" type="slidenum">
              <a:rPr lang="ja-JP" altLang="en-US" sz="1600" smtClean="0">
                <a:solidFill>
                  <a:schemeClr val="bg1"/>
                </a:solidFill>
                <a:latin typeface="BIZ UDPゴシック" panose="020B0400000000000000" pitchFamily="50" charset="-128"/>
                <a:ea typeface="BIZ UDPゴシック" panose="020B0400000000000000" pitchFamily="50" charset="-128"/>
              </a:rPr>
              <a:pPr algn="ctr" fontAlgn="base">
                <a:spcBef>
                  <a:spcPct val="0"/>
                </a:spcBef>
                <a:spcAft>
                  <a:spcPct val="0"/>
                </a:spcAft>
                <a:defRPr/>
              </a:pPr>
              <a:t>‹#›</a:t>
            </a:fld>
            <a:endParaRPr kumimoji="1" lang="en-US" altLang="ja-JP" sz="1800">
              <a:solidFill>
                <a:schemeClr val="bg1"/>
              </a:solidFill>
              <a:latin typeface="BIZ UDPゴシック" panose="020B0400000000000000" pitchFamily="50" charset="-128"/>
              <a:ea typeface="BIZ UDPゴシック" panose="020B0400000000000000" pitchFamily="50" charset="-128"/>
            </a:endParaRPr>
          </a:p>
        </p:txBody>
      </p:sp>
      <p:sp>
        <p:nvSpPr>
          <p:cNvPr id="7" name="タイトル 9">
            <a:extLst>
              <a:ext uri="{FF2B5EF4-FFF2-40B4-BE49-F238E27FC236}">
                <a16:creationId xmlns:a16="http://schemas.microsoft.com/office/drawing/2014/main" id="{7C2B8C31-AEEA-CC06-A28E-3A4FED94E930}"/>
              </a:ext>
            </a:extLst>
          </p:cNvPr>
          <p:cNvSpPr>
            <a:spLocks noGrp="1"/>
          </p:cNvSpPr>
          <p:nvPr>
            <p:ph type="title"/>
          </p:nvPr>
        </p:nvSpPr>
        <p:spPr>
          <a:xfrm>
            <a:off x="701092" y="24825"/>
            <a:ext cx="8543925" cy="490278"/>
          </a:xfrm>
          <a:prstGeom prst="rect">
            <a:avLst/>
          </a:prstGeom>
        </p:spPr>
        <p:txBody>
          <a:bodyPr anchor="ctr"/>
          <a:lstStyle>
            <a:lvl1pPr algn="ctr">
              <a:defRPr sz="2000" b="1">
                <a:solidFill>
                  <a:schemeClr val="bg1"/>
                </a:solidFill>
                <a:latin typeface="BIZ UDPゴシック" panose="020B0400000000000000" pitchFamily="50" charset="-128"/>
                <a:ea typeface="BIZ UDPゴシック" panose="020B0400000000000000" pitchFamily="50" charset="-128"/>
              </a:defRPr>
            </a:lvl1pPr>
          </a:lstStyle>
          <a:p>
            <a:endParaRPr kumimoji="1" lang="ja-JP" altLang="en-US"/>
          </a:p>
        </p:txBody>
      </p:sp>
    </p:spTree>
    <p:extLst>
      <p:ext uri="{BB962C8B-B14F-4D97-AF65-F5344CB8AC3E}">
        <p14:creationId xmlns:p14="http://schemas.microsoft.com/office/powerpoint/2010/main" val="1117058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2025/11/27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61885215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コンテンツ">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11" name="オブジェクト 10" hidden="1"/>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2" name="フリーフォーム 4">
            <a:extLst>
              <a:ext uri="{FF2B5EF4-FFF2-40B4-BE49-F238E27FC236}">
                <a16:creationId xmlns:a16="http://schemas.microsoft.com/office/drawing/2014/main" id="{9F80CDA6-59EB-30C6-100A-5C2DE9F80E1D}"/>
              </a:ext>
            </a:extLst>
          </p:cNvPr>
          <p:cNvSpPr/>
          <p:nvPr userDrawn="1"/>
        </p:nvSpPr>
        <p:spPr>
          <a:xfrm>
            <a:off x="90666" y="24825"/>
            <a:ext cx="9724666" cy="490277"/>
          </a:xfrm>
          <a:custGeom>
            <a:avLst/>
            <a:gdLst>
              <a:gd name="connsiteX0" fmla="*/ 8455619 w 8727292"/>
              <a:gd name="connsiteY0" fmla="*/ 0 h 543507"/>
              <a:gd name="connsiteX1" fmla="*/ 8727292 w 8727292"/>
              <a:gd name="connsiteY1" fmla="*/ 271673 h 543507"/>
              <a:gd name="connsiteX2" fmla="*/ 8455619 w 8727292"/>
              <a:gd name="connsiteY2" fmla="*/ 543346 h 543507"/>
              <a:gd name="connsiteX3" fmla="*/ 8454022 w 8727292"/>
              <a:gd name="connsiteY3" fmla="*/ 543185 h 543507"/>
              <a:gd name="connsiteX4" fmla="*/ 274867 w 8727292"/>
              <a:gd name="connsiteY4" fmla="*/ 543185 h 543507"/>
              <a:gd name="connsiteX5" fmla="*/ 271673 w 8727292"/>
              <a:gd name="connsiteY5" fmla="*/ 543507 h 543507"/>
              <a:gd name="connsiteX6" fmla="*/ 0 w 8727292"/>
              <a:gd name="connsiteY6" fmla="*/ 271834 h 543507"/>
              <a:gd name="connsiteX7" fmla="*/ 216922 w 8727292"/>
              <a:gd name="connsiteY7" fmla="*/ 5681 h 543507"/>
              <a:gd name="connsiteX8" fmla="*/ 271673 w 8727292"/>
              <a:gd name="connsiteY8" fmla="*/ 161 h 543507"/>
              <a:gd name="connsiteX9" fmla="*/ 271673 w 8727292"/>
              <a:gd name="connsiteY9" fmla="*/ 161 h 543507"/>
              <a:gd name="connsiteX10" fmla="*/ 271673 w 8727292"/>
              <a:gd name="connsiteY10" fmla="*/ 161 h 543507"/>
              <a:gd name="connsiteX11" fmla="*/ 8454022 w 8727292"/>
              <a:gd name="connsiteY11" fmla="*/ 161 h 54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27292" h="543507">
                <a:moveTo>
                  <a:pt x="8455619" y="0"/>
                </a:moveTo>
                <a:cubicBezTo>
                  <a:pt x="8605660" y="0"/>
                  <a:pt x="8727292" y="121632"/>
                  <a:pt x="8727292" y="271673"/>
                </a:cubicBezTo>
                <a:cubicBezTo>
                  <a:pt x="8727292" y="421714"/>
                  <a:pt x="8605660" y="543346"/>
                  <a:pt x="8455619" y="543346"/>
                </a:cubicBezTo>
                <a:lnTo>
                  <a:pt x="8454022" y="543185"/>
                </a:lnTo>
                <a:lnTo>
                  <a:pt x="274867" y="543185"/>
                </a:lnTo>
                <a:lnTo>
                  <a:pt x="271673" y="543507"/>
                </a:lnTo>
                <a:cubicBezTo>
                  <a:pt x="121632" y="543507"/>
                  <a:pt x="0" y="421875"/>
                  <a:pt x="0" y="271834"/>
                </a:cubicBezTo>
                <a:cubicBezTo>
                  <a:pt x="0" y="140548"/>
                  <a:pt x="93125" y="31013"/>
                  <a:pt x="216922" y="5681"/>
                </a:cubicBezTo>
                <a:lnTo>
                  <a:pt x="271673" y="161"/>
                </a:lnTo>
                <a:lnTo>
                  <a:pt x="271673" y="161"/>
                </a:lnTo>
                <a:lnTo>
                  <a:pt x="271673" y="161"/>
                </a:lnTo>
                <a:lnTo>
                  <a:pt x="8454022" y="161"/>
                </a:lnTo>
                <a:close/>
              </a:path>
            </a:pathLst>
          </a:custGeom>
          <a:solidFill>
            <a:srgbClr val="007BC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tIns="72000" bIns="0" rtlCol="0" anchor="ctr">
            <a:noAutofit/>
          </a:bodyPr>
          <a:lstStyle/>
          <a:p>
            <a:pPr marL="1022350" indent="-1014413" algn="ctr">
              <a:lnSpc>
                <a:spcPts val="1500"/>
              </a:lnSpc>
            </a:pPr>
            <a:endParaRPr kumimoji="1" lang="ja-JP" altLang="en-US" sz="2000" b="1">
              <a:ln w="0"/>
              <a:solidFill>
                <a:schemeClr val="bg1"/>
              </a:solidFill>
              <a:effectLst>
                <a:outerShdw dist="19050" sx="1000" sy="1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59411957-1C94-45AD-90E4-D381BD8F5EDC}"/>
              </a:ext>
            </a:extLst>
          </p:cNvPr>
          <p:cNvPicPr>
            <a:picLocks noChangeAspect="1"/>
          </p:cNvPicPr>
          <p:nvPr userDrawn="1"/>
        </p:nvPicPr>
        <p:blipFill>
          <a:blip r:embed="rId5"/>
          <a:stretch>
            <a:fillRect/>
          </a:stretch>
        </p:blipFill>
        <p:spPr>
          <a:xfrm>
            <a:off x="292370" y="76090"/>
            <a:ext cx="408722" cy="386154"/>
          </a:xfrm>
          <a:prstGeom prst="rect">
            <a:avLst/>
          </a:prstGeom>
        </p:spPr>
      </p:pic>
      <p:pic>
        <p:nvPicPr>
          <p:cNvPr id="4" name="図 3">
            <a:extLst>
              <a:ext uri="{FF2B5EF4-FFF2-40B4-BE49-F238E27FC236}">
                <a16:creationId xmlns:a16="http://schemas.microsoft.com/office/drawing/2014/main" id="{A00282FB-DED8-F01F-90FE-E8720CA25874}"/>
              </a:ext>
            </a:extLst>
          </p:cNvPr>
          <p:cNvPicPr>
            <a:picLocks noChangeAspect="1"/>
          </p:cNvPicPr>
          <p:nvPr userDrawn="1"/>
        </p:nvPicPr>
        <p:blipFill>
          <a:blip r:embed="rId6"/>
          <a:stretch>
            <a:fillRect/>
          </a:stretch>
        </p:blipFill>
        <p:spPr>
          <a:xfrm>
            <a:off x="731811" y="167567"/>
            <a:ext cx="825500" cy="203200"/>
          </a:xfrm>
          <a:prstGeom prst="rect">
            <a:avLst/>
          </a:prstGeom>
        </p:spPr>
      </p:pic>
      <p:pic>
        <p:nvPicPr>
          <p:cNvPr id="5" name="図 4">
            <a:extLst>
              <a:ext uri="{FF2B5EF4-FFF2-40B4-BE49-F238E27FC236}">
                <a16:creationId xmlns:a16="http://schemas.microsoft.com/office/drawing/2014/main" id="{AE4DC6B8-AFFB-1491-F978-C4BA5E0955CF}"/>
              </a:ext>
            </a:extLst>
          </p:cNvPr>
          <p:cNvPicPr>
            <a:picLocks noChangeAspect="1"/>
          </p:cNvPicPr>
          <p:nvPr userDrawn="1"/>
        </p:nvPicPr>
        <p:blipFill rotWithShape="1">
          <a:blip r:embed="rId7"/>
          <a:srcRect l="11233" t="11923" r="13866" b="12494"/>
          <a:stretch/>
        </p:blipFill>
        <p:spPr>
          <a:xfrm>
            <a:off x="9264216" y="43610"/>
            <a:ext cx="447040" cy="451114"/>
          </a:xfrm>
          <a:prstGeom prst="rect">
            <a:avLst/>
          </a:prstGeom>
        </p:spPr>
      </p:pic>
      <p:sp>
        <p:nvSpPr>
          <p:cNvPr id="6" name="スライド番号プレースホルダー 2">
            <a:extLst>
              <a:ext uri="{FF2B5EF4-FFF2-40B4-BE49-F238E27FC236}">
                <a16:creationId xmlns:a16="http://schemas.microsoft.com/office/drawing/2014/main" id="{767239C9-65D7-64DA-4A76-46862CCC480D}"/>
              </a:ext>
            </a:extLst>
          </p:cNvPr>
          <p:cNvSpPr txBox="1">
            <a:spLocks/>
          </p:cNvSpPr>
          <p:nvPr userDrawn="1"/>
        </p:nvSpPr>
        <p:spPr bwMode="auto">
          <a:xfrm>
            <a:off x="9194458" y="90365"/>
            <a:ext cx="586556" cy="3385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en-GB"/>
            </a:defPPr>
            <a:lvl1pPr algn="r" rtl="0" fontAlgn="auto">
              <a:lnSpc>
                <a:spcPct val="100000"/>
              </a:lnSpc>
              <a:spcBef>
                <a:spcPts val="0"/>
              </a:spcBef>
              <a:spcAft>
                <a:spcPts val="0"/>
              </a:spcAft>
              <a:defRPr sz="1400" b="1" kern="1200">
                <a:solidFill>
                  <a:schemeClr val="tx1"/>
                </a:solidFill>
                <a:latin typeface="+mn-lt"/>
                <a:ea typeface="Meiryo UI" panose="020B0604030504040204" pitchFamily="50" charset="-128"/>
                <a:cs typeface="+mn-cs"/>
              </a:defRPr>
            </a:lvl1pPr>
            <a:lvl2pPr marL="457200" algn="l" rtl="0" fontAlgn="base">
              <a:spcBef>
                <a:spcPct val="0"/>
              </a:spcBef>
              <a:spcAft>
                <a:spcPct val="0"/>
              </a:spcAft>
              <a:defRPr sz="1000" b="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sz="1000" b="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sz="1000" b="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sz="1000" b="1" kern="1200">
                <a:solidFill>
                  <a:schemeClr val="tx1"/>
                </a:solidFill>
                <a:latin typeface="Arial" pitchFamily="34" charset="0"/>
                <a:ea typeface="ＭＳ Ｐゴシック" pitchFamily="50" charset="-128"/>
                <a:cs typeface="+mn-cs"/>
              </a:defRPr>
            </a:lvl5pPr>
            <a:lvl6pPr marL="2286000" algn="l" defTabSz="914400" rtl="0" eaLnBrk="1" latinLnBrk="0" hangingPunct="1">
              <a:defRPr sz="1000" b="1" kern="1200">
                <a:solidFill>
                  <a:schemeClr val="tx1"/>
                </a:solidFill>
                <a:latin typeface="Arial" pitchFamily="34" charset="0"/>
                <a:ea typeface="ＭＳ Ｐゴシック" pitchFamily="50" charset="-128"/>
                <a:cs typeface="+mn-cs"/>
              </a:defRPr>
            </a:lvl6pPr>
            <a:lvl7pPr marL="2743200" algn="l" defTabSz="914400" rtl="0" eaLnBrk="1" latinLnBrk="0" hangingPunct="1">
              <a:defRPr sz="1000" b="1" kern="1200">
                <a:solidFill>
                  <a:schemeClr val="tx1"/>
                </a:solidFill>
                <a:latin typeface="Arial" pitchFamily="34" charset="0"/>
                <a:ea typeface="ＭＳ Ｐゴシック" pitchFamily="50" charset="-128"/>
                <a:cs typeface="+mn-cs"/>
              </a:defRPr>
            </a:lvl7pPr>
            <a:lvl8pPr marL="3200400" algn="l" defTabSz="914400" rtl="0" eaLnBrk="1" latinLnBrk="0" hangingPunct="1">
              <a:defRPr sz="1000" b="1" kern="1200">
                <a:solidFill>
                  <a:schemeClr val="tx1"/>
                </a:solidFill>
                <a:latin typeface="Arial" pitchFamily="34" charset="0"/>
                <a:ea typeface="ＭＳ Ｐゴシック" pitchFamily="50" charset="-128"/>
                <a:cs typeface="+mn-cs"/>
              </a:defRPr>
            </a:lvl8pPr>
            <a:lvl9pPr marL="3657600" algn="l" defTabSz="914400" rtl="0" eaLnBrk="1" latinLnBrk="0" hangingPunct="1">
              <a:defRPr sz="1000" b="1" kern="1200">
                <a:solidFill>
                  <a:schemeClr val="tx1"/>
                </a:solidFill>
                <a:latin typeface="Arial" pitchFamily="34" charset="0"/>
                <a:ea typeface="ＭＳ Ｐゴシック" pitchFamily="50" charset="-128"/>
                <a:cs typeface="+mn-cs"/>
              </a:defRPr>
            </a:lvl9pPr>
          </a:lstStyle>
          <a:p>
            <a:pPr algn="ctr" fontAlgn="base">
              <a:spcBef>
                <a:spcPct val="0"/>
              </a:spcBef>
              <a:spcAft>
                <a:spcPct val="0"/>
              </a:spcAft>
              <a:defRPr/>
            </a:pPr>
            <a:fld id="{D95F92C6-ABBF-4428-91F3-AB0C8EC387A3}" type="slidenum">
              <a:rPr lang="ja-JP" altLang="en-US" sz="1600" smtClean="0">
                <a:solidFill>
                  <a:schemeClr val="bg1"/>
                </a:solidFill>
                <a:latin typeface="BIZ UDPゴシック" panose="020B0400000000000000" pitchFamily="50" charset="-128"/>
                <a:ea typeface="BIZ UDPゴシック" panose="020B0400000000000000" pitchFamily="50" charset="-128"/>
              </a:rPr>
              <a:pPr algn="ctr" fontAlgn="base">
                <a:spcBef>
                  <a:spcPct val="0"/>
                </a:spcBef>
                <a:spcAft>
                  <a:spcPct val="0"/>
                </a:spcAft>
                <a:defRPr/>
              </a:pPr>
              <a:t>‹#›</a:t>
            </a:fld>
            <a:endParaRPr kumimoji="1" lang="en-US" altLang="ja-JP" sz="1800">
              <a:solidFill>
                <a:schemeClr val="bg1"/>
              </a:solidFill>
              <a:latin typeface="BIZ UDPゴシック" panose="020B0400000000000000" pitchFamily="50" charset="-128"/>
              <a:ea typeface="BIZ UDPゴシック" panose="020B0400000000000000" pitchFamily="50" charset="-128"/>
            </a:endParaRPr>
          </a:p>
        </p:txBody>
      </p:sp>
      <p:sp>
        <p:nvSpPr>
          <p:cNvPr id="10" name="タイトル 9">
            <a:extLst>
              <a:ext uri="{FF2B5EF4-FFF2-40B4-BE49-F238E27FC236}">
                <a16:creationId xmlns:a16="http://schemas.microsoft.com/office/drawing/2014/main" id="{A86D2A22-50AA-B607-5E88-F0D771292E75}"/>
              </a:ext>
            </a:extLst>
          </p:cNvPr>
          <p:cNvSpPr>
            <a:spLocks noGrp="1"/>
          </p:cNvSpPr>
          <p:nvPr>
            <p:ph type="title"/>
          </p:nvPr>
        </p:nvSpPr>
        <p:spPr>
          <a:xfrm>
            <a:off x="701092" y="24825"/>
            <a:ext cx="8543925" cy="490278"/>
          </a:xfrm>
          <a:prstGeom prst="rect">
            <a:avLst/>
          </a:prstGeom>
        </p:spPr>
        <p:txBody>
          <a:bodyPr anchor="ctr"/>
          <a:lstStyle>
            <a:lvl1pPr algn="ctr">
              <a:defRPr sz="2000" b="1">
                <a:solidFill>
                  <a:schemeClr val="bg1"/>
                </a:solidFill>
                <a:latin typeface="BIZ UDPゴシック" panose="020B0400000000000000" pitchFamily="50" charset="-128"/>
                <a:ea typeface="BIZ UDPゴシック" panose="020B0400000000000000" pitchFamily="50" charset="-128"/>
              </a:defRPr>
            </a:lvl1pPr>
          </a:lstStyle>
          <a:p>
            <a:endParaRPr kumimoji="1" lang="ja-JP" altLang="en-US"/>
          </a:p>
        </p:txBody>
      </p:sp>
    </p:spTree>
    <p:extLst>
      <p:ext uri="{BB962C8B-B14F-4D97-AF65-F5344CB8AC3E}">
        <p14:creationId xmlns:p14="http://schemas.microsoft.com/office/powerpoint/2010/main" val="2505617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5F0729-2599-424A-AD3E-BD275C89DFF2}" type="slidenum">
              <a:rPr kumimoji="1" lang="ja-JP" altLang="en-US" smtClean="0"/>
              <a:t>‹#›</a:t>
            </a:fld>
            <a:endParaRPr kumimoji="1" lang="ja-JP" altLang="en-US"/>
          </a:p>
        </p:txBody>
      </p:sp>
    </p:spTree>
    <p:extLst>
      <p:ext uri="{BB962C8B-B14F-4D97-AF65-F5344CB8AC3E}">
        <p14:creationId xmlns:p14="http://schemas.microsoft.com/office/powerpoint/2010/main" val="25554235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76" r:id="rId4"/>
    <p:sldLayoutId id="2147483680" r:id="rId5"/>
    <p:sldLayoutId id="2147483681" r:id="rId6"/>
    <p:sldLayoutId id="2147483682" r:id="rId7"/>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userDrawn="1">
          <p15:clr>
            <a:srgbClr val="F26B43"/>
          </p15:clr>
        </p15:guide>
        <p15:guide id="2" pos="353" userDrawn="1">
          <p15:clr>
            <a:srgbClr val="F26B43"/>
          </p15:clr>
        </p15:guide>
        <p15:guide id="3" pos="5887" userDrawn="1">
          <p15:clr>
            <a:srgbClr val="F26B43"/>
          </p15:clr>
        </p15:guide>
        <p15:guide id="4" orient="horz" pos="346" userDrawn="1">
          <p15:clr>
            <a:srgbClr val="F26B43"/>
          </p15:clr>
        </p15:guide>
        <p15:guide id="5" orient="horz" pos="2160" userDrawn="1">
          <p15:clr>
            <a:srgbClr val="F26B43"/>
          </p15:clr>
        </p15:guide>
        <p15:guide id="6" pos="31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5.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6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7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6B61C-37D4-0F1F-2361-4E94457F2E3D}"/>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D601BE19-9943-70B8-67CC-2C48A77B6692}"/>
              </a:ext>
            </a:extLst>
          </p:cNvPr>
          <p:cNvSpPr>
            <a:spLocks noGrp="1"/>
          </p:cNvSpPr>
          <p:nvPr>
            <p:ph type="sldNum" sz="quarter" idx="12"/>
          </p:nvPr>
        </p:nvSpPr>
        <p:spPr/>
        <p:txBody>
          <a:bodyPr/>
          <a:lstStyle/>
          <a:p>
            <a:fld id="{AF38D818-955E-4754-B15B-D6084FD94594}" type="slidenum">
              <a:rPr kumimoji="1" lang="ja-JP" altLang="en-US" smtClean="0"/>
              <a:pPr/>
              <a:t>0</a:t>
            </a:fld>
            <a:endParaRPr kumimoji="1" lang="ja-JP" altLang="en-US"/>
          </a:p>
        </p:txBody>
      </p:sp>
      <p:sp>
        <p:nvSpPr>
          <p:cNvPr id="7" name="正方形/長方形 6">
            <a:extLst>
              <a:ext uri="{FF2B5EF4-FFF2-40B4-BE49-F238E27FC236}">
                <a16:creationId xmlns:a16="http://schemas.microsoft.com/office/drawing/2014/main" id="{87EDFA64-5C2F-E927-1FE9-D6ED5C61C322}"/>
              </a:ext>
            </a:extLst>
          </p:cNvPr>
          <p:cNvSpPr/>
          <p:nvPr/>
        </p:nvSpPr>
        <p:spPr>
          <a:xfrm>
            <a:off x="1706653" y="366712"/>
            <a:ext cx="7351621" cy="369332"/>
          </a:xfrm>
          <a:prstGeom prst="rect">
            <a:avLst/>
          </a:prstGeom>
        </p:spPr>
        <p:txBody>
          <a:bodyPr wrap="square">
            <a:spAutoFit/>
          </a:bodyPr>
          <a:lstStyle/>
          <a:p>
            <a:pPr algn="ctr"/>
            <a:r>
              <a:rPr lang="ja-JP" altLang="en-US" b="1">
                <a:solidFill>
                  <a:schemeClr val="bg1"/>
                </a:solidFill>
                <a:latin typeface="BIZ UDPゴシック" panose="020B0400000000000000" pitchFamily="50" charset="-128"/>
                <a:ea typeface="BIZ UDPゴシック" panose="020B0400000000000000" pitchFamily="50" charset="-128"/>
              </a:rPr>
              <a:t>なぜ今、「ファイナンシャル・ウェルビーイング」が経営課題なのか？</a:t>
            </a:r>
          </a:p>
        </p:txBody>
      </p:sp>
      <p:sp>
        <p:nvSpPr>
          <p:cNvPr id="21" name="正方形/長方形 20">
            <a:extLst>
              <a:ext uri="{FF2B5EF4-FFF2-40B4-BE49-F238E27FC236}">
                <a16:creationId xmlns:a16="http://schemas.microsoft.com/office/drawing/2014/main" id="{1A87BCFB-4441-101F-0AFF-C45CCC5E672C}"/>
              </a:ext>
            </a:extLst>
          </p:cNvPr>
          <p:cNvSpPr/>
          <p:nvPr/>
        </p:nvSpPr>
        <p:spPr>
          <a:xfrm>
            <a:off x="271350" y="927004"/>
            <a:ext cx="9505950" cy="2809808"/>
          </a:xfrm>
          <a:prstGeom prst="rect">
            <a:avLst/>
          </a:prstGeom>
        </p:spPr>
        <p:txBody>
          <a:bodyPr wrap="square">
            <a:spAutoFit/>
          </a:bodyPr>
          <a:lstStyle/>
          <a:p>
            <a:pPr marL="285750" indent="-285750">
              <a:lnSpc>
                <a:spcPct val="120000"/>
              </a:lnSpc>
              <a:spcAft>
                <a:spcPts val="400"/>
              </a:spcAft>
              <a:buFont typeface="Wingdings" panose="05000000000000000000" pitchFamily="2" charset="2"/>
              <a:buChar char="p"/>
            </a:pPr>
            <a:r>
              <a:rPr lang="ja-JP" altLang="en-US" sz="1600">
                <a:latin typeface="BIZ UDPゴシック" panose="020B0400000000000000" pitchFamily="50" charset="-128"/>
                <a:ea typeface="BIZ UDPゴシック" panose="020B0400000000000000" pitchFamily="50" charset="-128"/>
              </a:rPr>
              <a:t>近年、従業員のウェルビーイング（幸福）を経営の中心に据える「人的資本経営」が注目されています。　その中で、心身の健康だけでなく、経済的な安定を支援する取り組みである</a:t>
            </a:r>
            <a:r>
              <a:rPr lang="ja-JP" altLang="en-US" sz="1600" b="1" u="sng">
                <a:solidFill>
                  <a:srgbClr val="2E75B6"/>
                </a:solidFill>
                <a:latin typeface="BIZ UDPゴシック" panose="020B0400000000000000" pitchFamily="50" charset="-128"/>
                <a:ea typeface="BIZ UDPゴシック" panose="020B0400000000000000" pitchFamily="50" charset="-128"/>
              </a:rPr>
              <a:t>「ファイナンシャル・ウェルビーイング」（お金の健康）</a:t>
            </a:r>
            <a:r>
              <a:rPr lang="ja-JP" altLang="en-US" sz="1600">
                <a:latin typeface="BIZ UDPゴシック" panose="020B0400000000000000" pitchFamily="50" charset="-128"/>
                <a:ea typeface="BIZ UDPゴシック" panose="020B0400000000000000" pitchFamily="50" charset="-128"/>
              </a:rPr>
              <a:t>という概念が、重要な柱として浮上しています。</a:t>
            </a:r>
            <a:endParaRPr lang="en-US" altLang="ja-JP" sz="1600">
              <a:latin typeface="BIZ UDPゴシック" panose="020B0400000000000000" pitchFamily="50" charset="-128"/>
              <a:ea typeface="BIZ UDPゴシック" panose="020B0400000000000000" pitchFamily="50" charset="-128"/>
            </a:endParaRPr>
          </a:p>
          <a:p>
            <a:pPr marL="285750" indent="-285750">
              <a:lnSpc>
                <a:spcPct val="120000"/>
              </a:lnSpc>
              <a:spcAft>
                <a:spcPts val="400"/>
              </a:spcAft>
              <a:buFont typeface="Wingdings" panose="05000000000000000000" pitchFamily="2" charset="2"/>
              <a:buChar char="p"/>
            </a:pPr>
            <a:r>
              <a:rPr lang="ja-JP" altLang="en-US" sz="1600">
                <a:latin typeface="BIZ UDPゴシック" panose="020B0400000000000000" pitchFamily="50" charset="-128"/>
                <a:ea typeface="BIZ UDPゴシック" panose="020B0400000000000000" pitchFamily="50" charset="-128"/>
              </a:rPr>
              <a:t>これは、企業の持続的な成長には職員が能力を発揮できる環境づくりが重要であり、それには、企業が</a:t>
            </a:r>
            <a:r>
              <a:rPr lang="ja-JP" altLang="en-US" sz="1600" b="1" u="sng">
                <a:solidFill>
                  <a:srgbClr val="2E75B6"/>
                </a:solidFill>
                <a:latin typeface="BIZ UDPゴシック" panose="020B0400000000000000" pitchFamily="50" charset="-128"/>
                <a:ea typeface="BIZ UDPゴシック" panose="020B0400000000000000" pitchFamily="50" charset="-128"/>
              </a:rPr>
              <a:t>経済面も含めて従業員を支援する</a:t>
            </a:r>
            <a:r>
              <a:rPr lang="ja-JP" altLang="en-US" sz="1600">
                <a:latin typeface="BIZ UDPゴシック" panose="020B0400000000000000" pitchFamily="50" charset="-128"/>
                <a:ea typeface="BIZ UDPゴシック" panose="020B0400000000000000" pitchFamily="50" charset="-128"/>
              </a:rPr>
              <a:t>ことが必要と考えられるようになったためです。またこのための取組は、</a:t>
            </a:r>
            <a:r>
              <a:rPr lang="ja-JP" altLang="en-US" sz="1600" b="1" u="sng">
                <a:solidFill>
                  <a:srgbClr val="2E75B6"/>
                </a:solidFill>
                <a:latin typeface="BIZ UDPゴシック" panose="020B0400000000000000" pitchFamily="50" charset="-128"/>
                <a:ea typeface="BIZ UDPゴシック" panose="020B0400000000000000" pitchFamily="50" charset="-128"/>
              </a:rPr>
              <a:t>職員のエンゲージメント向上、新規採用のアピール</a:t>
            </a:r>
            <a:r>
              <a:rPr lang="ja-JP" altLang="en-US" sz="1600">
                <a:latin typeface="BIZ UDPゴシック" panose="020B0400000000000000" pitchFamily="50" charset="-128"/>
                <a:ea typeface="BIZ UDPゴシック" panose="020B0400000000000000" pitchFamily="50" charset="-128"/>
              </a:rPr>
              <a:t>としても有効です。</a:t>
            </a:r>
            <a:endParaRPr lang="en-US" altLang="ja-JP" sz="1600">
              <a:latin typeface="BIZ UDPゴシック" panose="020B0400000000000000" pitchFamily="50" charset="-128"/>
              <a:ea typeface="BIZ UDPゴシック" panose="020B0400000000000000" pitchFamily="50" charset="-128"/>
            </a:endParaRPr>
          </a:p>
          <a:p>
            <a:pPr marL="285750" indent="-285750">
              <a:lnSpc>
                <a:spcPct val="120000"/>
              </a:lnSpc>
              <a:spcAft>
                <a:spcPts val="400"/>
              </a:spcAft>
              <a:buFont typeface="Wingdings" panose="05000000000000000000" pitchFamily="2" charset="2"/>
              <a:buChar char="p"/>
            </a:pPr>
            <a:r>
              <a:rPr lang="ja-JP" altLang="en-US" sz="1600">
                <a:latin typeface="BIZ UDPゴシック" panose="020B0400000000000000" pitchFamily="50" charset="-128"/>
                <a:ea typeface="BIZ UDPゴシック" panose="020B0400000000000000" pitchFamily="50" charset="-128"/>
              </a:rPr>
              <a:t>「経済面も含めて職員を支援する」ことは、給料だけではなく、財形貯蓄制度等の整備、従業員が</a:t>
            </a:r>
            <a:r>
              <a:rPr lang="ja-JP" altLang="en-US" sz="1600" b="1" u="sng">
                <a:solidFill>
                  <a:srgbClr val="2E75B6"/>
                </a:solidFill>
                <a:latin typeface="BIZ UDPゴシック" panose="020B0400000000000000" pitchFamily="50" charset="-128"/>
                <a:ea typeface="BIZ UDPゴシック" panose="020B0400000000000000" pitchFamily="50" charset="-128"/>
              </a:rPr>
              <a:t>金融　リテラシー（お金に関する知識・判断力・行動力）を身に着けられる講座の提供</a:t>
            </a:r>
            <a:r>
              <a:rPr lang="ja-JP" altLang="en-US" sz="1600">
                <a:latin typeface="BIZ UDPゴシック" panose="020B0400000000000000" pitchFamily="50" charset="-128"/>
                <a:ea typeface="BIZ UDPゴシック" panose="020B0400000000000000" pitchFamily="50" charset="-128"/>
              </a:rPr>
              <a:t>、</a:t>
            </a:r>
            <a:r>
              <a:rPr lang="ja-JP" altLang="en-US" sz="1600" b="1" u="sng">
                <a:solidFill>
                  <a:srgbClr val="2E75B6"/>
                </a:solidFill>
                <a:latin typeface="BIZ UDPゴシック" panose="020B0400000000000000" pitchFamily="50" charset="-128"/>
                <a:ea typeface="BIZ UDPゴシック" panose="020B0400000000000000" pitchFamily="50" charset="-128"/>
              </a:rPr>
              <a:t>社員向けライフプラン相談窓口の設置</a:t>
            </a:r>
            <a:r>
              <a:rPr lang="ja-JP" altLang="en-US" sz="1600">
                <a:latin typeface="BIZ UDPゴシック" panose="020B0400000000000000" pitchFamily="50" charset="-128"/>
                <a:ea typeface="BIZ UDPゴシック" panose="020B0400000000000000" pitchFamily="50" charset="-128"/>
              </a:rPr>
              <a:t>など、</a:t>
            </a:r>
            <a:r>
              <a:rPr lang="ja-JP" altLang="en-US" sz="1600" b="1" u="sng">
                <a:solidFill>
                  <a:srgbClr val="2E75B6"/>
                </a:solidFill>
                <a:latin typeface="BIZ UDPゴシック" panose="020B0400000000000000" pitchFamily="50" charset="-128"/>
                <a:ea typeface="BIZ UDPゴシック" panose="020B0400000000000000" pitchFamily="50" charset="-128"/>
              </a:rPr>
              <a:t>職員の経済的安定に資する取組や、キャリア形成支援</a:t>
            </a:r>
            <a:r>
              <a:rPr lang="ja-JP" altLang="en-US" sz="1600">
                <a:latin typeface="BIZ UDPゴシック" panose="020B0400000000000000" pitchFamily="50" charset="-128"/>
                <a:ea typeface="BIZ UDPゴシック" panose="020B0400000000000000" pitchFamily="50" charset="-128"/>
              </a:rPr>
              <a:t>も含みます。</a:t>
            </a:r>
            <a:endParaRPr lang="en-US" altLang="ja-JP" sz="1600">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E1D37999-EB5D-F7EF-475F-9350899D4C38}"/>
              </a:ext>
            </a:extLst>
          </p:cNvPr>
          <p:cNvSpPr/>
          <p:nvPr/>
        </p:nvSpPr>
        <p:spPr>
          <a:xfrm>
            <a:off x="865377" y="3928063"/>
            <a:ext cx="3443006" cy="5134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latin typeface="BIZ UDPゴシック" panose="020B0400000000000000" pitchFamily="50" charset="-128"/>
                <a:ea typeface="BIZ UDPゴシック" panose="020B0400000000000000" pitchFamily="50" charset="-128"/>
              </a:rPr>
              <a:t>人的資本投資の施策例</a:t>
            </a:r>
          </a:p>
        </p:txBody>
      </p:sp>
      <p:sp>
        <p:nvSpPr>
          <p:cNvPr id="6" name="正方形/長方形 5">
            <a:extLst>
              <a:ext uri="{FF2B5EF4-FFF2-40B4-BE49-F238E27FC236}">
                <a16:creationId xmlns:a16="http://schemas.microsoft.com/office/drawing/2014/main" id="{DC8E0E5E-A374-63E1-0164-CB09359D9E0B}"/>
              </a:ext>
            </a:extLst>
          </p:cNvPr>
          <p:cNvSpPr/>
          <p:nvPr/>
        </p:nvSpPr>
        <p:spPr>
          <a:xfrm>
            <a:off x="300319" y="4457552"/>
            <a:ext cx="4573122" cy="1473444"/>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pPr marL="342900" indent="-342900">
              <a:spcAft>
                <a:spcPts val="600"/>
              </a:spcAft>
              <a:buFont typeface="+mj-ea"/>
              <a:buAutoNum type="circleNumDbPlain"/>
            </a:pPr>
            <a:r>
              <a:rPr kumimoji="1" lang="ja-JP" altLang="en-US" sz="1600" b="1">
                <a:latin typeface="BIZ UDPゴシック" panose="020B0400000000000000" pitchFamily="50" charset="-128"/>
                <a:ea typeface="BIZ UDPゴシック" panose="020B0400000000000000" pitchFamily="50" charset="-128"/>
              </a:rPr>
              <a:t>ウェルビーイングの確保</a:t>
            </a:r>
            <a:endParaRPr kumimoji="1" lang="en-US" altLang="ja-JP" sz="1600" b="1">
              <a:latin typeface="BIZ UDPゴシック" panose="020B0400000000000000" pitchFamily="50" charset="-128"/>
              <a:ea typeface="BIZ UDPゴシック" panose="020B0400000000000000" pitchFamily="50" charset="-128"/>
            </a:endParaRPr>
          </a:p>
          <a:p>
            <a:pPr lvl="1">
              <a:spcAft>
                <a:spcPts val="600"/>
              </a:spcAft>
            </a:pPr>
            <a:r>
              <a:rPr kumimoji="1" lang="ja-JP" altLang="en-US" sz="1600">
                <a:latin typeface="BIZ UDPゴシック" panose="020B0400000000000000" pitchFamily="50" charset="-128"/>
                <a:ea typeface="BIZ UDPゴシック" panose="020B0400000000000000" pitchFamily="50" charset="-128"/>
              </a:rPr>
              <a:t>心身の健康、働きやすさ、</a:t>
            </a:r>
            <a:r>
              <a:rPr kumimoji="1" lang="ja-JP" altLang="en-US" sz="1600" b="1" u="sng">
                <a:solidFill>
                  <a:srgbClr val="2E75B6"/>
                </a:solidFill>
                <a:latin typeface="BIZ UDPゴシック" panose="020B0400000000000000" pitchFamily="50" charset="-128"/>
                <a:ea typeface="BIZ UDPゴシック" panose="020B0400000000000000" pitchFamily="50" charset="-128"/>
              </a:rPr>
              <a:t>経済的安定を支援</a:t>
            </a:r>
            <a:endParaRPr kumimoji="1" lang="en-US" altLang="ja-JP" sz="1600" b="1" u="sng">
              <a:solidFill>
                <a:srgbClr val="2E75B6"/>
              </a:solidFill>
              <a:latin typeface="BIZ UDPゴシック" panose="020B0400000000000000" pitchFamily="50" charset="-128"/>
              <a:ea typeface="BIZ UDPゴシック" panose="020B0400000000000000" pitchFamily="50" charset="-128"/>
            </a:endParaRPr>
          </a:p>
          <a:p>
            <a:pPr marL="342900" indent="-342900">
              <a:spcAft>
                <a:spcPts val="600"/>
              </a:spcAft>
              <a:buFont typeface="+mj-ea"/>
              <a:buAutoNum type="circleNumDbPlain"/>
            </a:pPr>
            <a:r>
              <a:rPr kumimoji="1" lang="ja-JP" altLang="en-US" sz="1600" b="1">
                <a:latin typeface="BIZ UDPゴシック" panose="020B0400000000000000" pitchFamily="50" charset="-128"/>
                <a:ea typeface="BIZ UDPゴシック" panose="020B0400000000000000" pitchFamily="50" charset="-128"/>
              </a:rPr>
              <a:t>リスキリング・キャリア形成支援</a:t>
            </a:r>
            <a:endParaRPr kumimoji="1" lang="en-US" altLang="ja-JP" sz="1600" b="1">
              <a:latin typeface="BIZ UDPゴシック" panose="020B0400000000000000" pitchFamily="50" charset="-128"/>
              <a:ea typeface="BIZ UDPゴシック" panose="020B0400000000000000" pitchFamily="50" charset="-128"/>
            </a:endParaRPr>
          </a:p>
          <a:p>
            <a:pPr lvl="1">
              <a:spcAft>
                <a:spcPts val="600"/>
              </a:spcAft>
            </a:pPr>
            <a:r>
              <a:rPr kumimoji="1" lang="ja-JP" altLang="en-US" sz="1600">
                <a:latin typeface="BIZ UDPゴシック" panose="020B0400000000000000" pitchFamily="50" charset="-128"/>
                <a:ea typeface="BIZ UDPゴシック" panose="020B0400000000000000" pitchFamily="50" charset="-128"/>
              </a:rPr>
              <a:t>スキルアップ、キャリア自律</a:t>
            </a:r>
            <a:endParaRPr kumimoji="1" lang="en-US" altLang="ja-JP" sz="1600">
              <a:latin typeface="BIZ UDPゴシック" panose="020B0400000000000000" pitchFamily="50" charset="-128"/>
              <a:ea typeface="BIZ UDPゴシック" panose="020B0400000000000000" pitchFamily="50" charset="-128"/>
            </a:endParaRPr>
          </a:p>
          <a:p>
            <a:pPr marL="342900" indent="-342900">
              <a:spcAft>
                <a:spcPts val="600"/>
              </a:spcAft>
              <a:buFont typeface="+mj-ea"/>
              <a:buAutoNum type="circleNumDbPlain"/>
            </a:pPr>
            <a:r>
              <a:rPr kumimoji="1" lang="ja-JP" altLang="en-US" sz="1600" b="1">
                <a:latin typeface="BIZ UDPゴシック" panose="020B0400000000000000" pitchFamily="50" charset="-128"/>
                <a:ea typeface="BIZ UDPゴシック" panose="020B0400000000000000" pitchFamily="50" charset="-128"/>
              </a:rPr>
              <a:t>ダイバーシティ＆インクルージョン</a:t>
            </a:r>
            <a:endParaRPr kumimoji="1" lang="en-US" altLang="ja-JP" sz="1600" b="1">
              <a:latin typeface="BIZ UDPゴシック" panose="020B0400000000000000" pitchFamily="50" charset="-128"/>
              <a:ea typeface="BIZ UDPゴシック" panose="020B0400000000000000" pitchFamily="50" charset="-128"/>
            </a:endParaRPr>
          </a:p>
          <a:p>
            <a:pPr lvl="1">
              <a:spcAft>
                <a:spcPts val="600"/>
              </a:spcAft>
            </a:pPr>
            <a:r>
              <a:rPr kumimoji="1" lang="ja-JP" altLang="en-US" sz="1600">
                <a:latin typeface="BIZ UDPゴシック" panose="020B0400000000000000" pitchFamily="50" charset="-128"/>
                <a:ea typeface="BIZ UDPゴシック" panose="020B0400000000000000" pitchFamily="50" charset="-128"/>
              </a:rPr>
              <a:t>多様性の尊重と活用</a:t>
            </a:r>
            <a:endParaRPr kumimoji="1" lang="en-US" altLang="ja-JP" sz="1600">
              <a:latin typeface="BIZ UDPゴシック" panose="020B0400000000000000" pitchFamily="50" charset="-128"/>
              <a:ea typeface="BIZ UDPゴシック" panose="020B0400000000000000" pitchFamily="50" charset="-128"/>
            </a:endParaRPr>
          </a:p>
          <a:p>
            <a:pPr marL="0" lvl="1">
              <a:spcAft>
                <a:spcPts val="600"/>
              </a:spcAft>
              <a:tabLst>
                <a:tab pos="0" algn="l"/>
              </a:tabLst>
            </a:pPr>
            <a:r>
              <a:rPr kumimoji="1" lang="en-US" altLang="ja-JP" sz="1600" err="1">
                <a:latin typeface="BIZ UDPゴシック" panose="020B0400000000000000" pitchFamily="50" charset="-128"/>
                <a:ea typeface="BIZ UDPゴシック" panose="020B0400000000000000" pitchFamily="50" charset="-128"/>
              </a:rPr>
              <a:t>etc</a:t>
            </a:r>
            <a:r>
              <a:rPr kumimoji="1" lang="en-US" altLang="ja-JP" sz="1600">
                <a:latin typeface="BIZ UDPゴシック" panose="020B0400000000000000" pitchFamily="50" charset="-128"/>
                <a:ea typeface="BIZ UDPゴシック" panose="020B0400000000000000" pitchFamily="50" charset="-128"/>
              </a:rPr>
              <a:t>…</a:t>
            </a:r>
          </a:p>
        </p:txBody>
      </p:sp>
      <p:sp>
        <p:nvSpPr>
          <p:cNvPr id="17" name="正方形/長方形 16">
            <a:extLst>
              <a:ext uri="{FF2B5EF4-FFF2-40B4-BE49-F238E27FC236}">
                <a16:creationId xmlns:a16="http://schemas.microsoft.com/office/drawing/2014/main" id="{AC59A1B2-9E0C-F577-0F60-78326022912F}"/>
              </a:ext>
            </a:extLst>
          </p:cNvPr>
          <p:cNvSpPr/>
          <p:nvPr/>
        </p:nvSpPr>
        <p:spPr>
          <a:xfrm>
            <a:off x="5682782" y="3928063"/>
            <a:ext cx="3443006" cy="5134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latin typeface="BIZ UDPゴシック" panose="020B0400000000000000" pitchFamily="50" charset="-128"/>
                <a:ea typeface="BIZ UDPゴシック" panose="020B0400000000000000" pitchFamily="50" charset="-128"/>
              </a:rPr>
              <a:t>ファイナンシャル・ウェルビーイングに</a:t>
            </a:r>
            <a:endParaRPr kumimoji="1" lang="en-US" altLang="ja-JP" sz="1600">
              <a:latin typeface="BIZ UDPゴシック" panose="020B0400000000000000" pitchFamily="50" charset="-128"/>
              <a:ea typeface="BIZ UDPゴシック" panose="020B0400000000000000" pitchFamily="50" charset="-128"/>
            </a:endParaRPr>
          </a:p>
          <a:p>
            <a:pPr algn="ctr"/>
            <a:r>
              <a:rPr kumimoji="1" lang="ja-JP" altLang="en-US" sz="1600">
                <a:latin typeface="BIZ UDPゴシック" panose="020B0400000000000000" pitchFamily="50" charset="-128"/>
                <a:ea typeface="BIZ UDPゴシック" panose="020B0400000000000000" pitchFamily="50" charset="-128"/>
              </a:rPr>
              <a:t>関する具体的な取組例</a:t>
            </a:r>
          </a:p>
        </p:txBody>
      </p:sp>
      <p:sp>
        <p:nvSpPr>
          <p:cNvPr id="18" name="右中かっこ 17">
            <a:extLst>
              <a:ext uri="{FF2B5EF4-FFF2-40B4-BE49-F238E27FC236}">
                <a16:creationId xmlns:a16="http://schemas.microsoft.com/office/drawing/2014/main" id="{4662491E-9C2A-630B-6E02-70FBFCC6E81F}"/>
              </a:ext>
            </a:extLst>
          </p:cNvPr>
          <p:cNvSpPr/>
          <p:nvPr/>
        </p:nvSpPr>
        <p:spPr>
          <a:xfrm>
            <a:off x="4873441" y="4457552"/>
            <a:ext cx="244283" cy="132517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932B6349-D2ED-FCF8-DD22-038F717DA7C7}"/>
              </a:ext>
            </a:extLst>
          </p:cNvPr>
          <p:cNvSpPr/>
          <p:nvPr/>
        </p:nvSpPr>
        <p:spPr>
          <a:xfrm>
            <a:off x="5117724" y="4457552"/>
            <a:ext cx="4573122" cy="1473444"/>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pPr marL="342900" indent="-342900">
              <a:spcAft>
                <a:spcPts val="600"/>
              </a:spcAft>
              <a:buFont typeface="+mj-ea"/>
              <a:buAutoNum type="circleNumDbPlain"/>
            </a:pPr>
            <a:r>
              <a:rPr kumimoji="1" lang="ja-JP" altLang="en-US" sz="1600" b="1">
                <a:latin typeface="BIZ UDPゴシック" panose="020B0400000000000000" pitchFamily="50" charset="-128"/>
                <a:ea typeface="BIZ UDPゴシック" panose="020B0400000000000000" pitchFamily="50" charset="-128"/>
              </a:rPr>
              <a:t>経済的安定の支援</a:t>
            </a:r>
            <a:endParaRPr kumimoji="1" lang="en-US" altLang="ja-JP" sz="1600" b="1">
              <a:latin typeface="BIZ UDPゴシック" panose="020B0400000000000000" pitchFamily="50" charset="-128"/>
              <a:ea typeface="BIZ UDPゴシック" panose="020B0400000000000000" pitchFamily="50" charset="-128"/>
            </a:endParaRPr>
          </a:p>
          <a:p>
            <a:pPr marL="447675" lvl="1" indent="-179388">
              <a:spcAft>
                <a:spcPts val="600"/>
              </a:spcAft>
              <a:buFont typeface="Wingdings" panose="05000000000000000000" pitchFamily="2" charset="2"/>
              <a:buChar char="ü"/>
            </a:pPr>
            <a:r>
              <a:rPr kumimoji="1" lang="ja-JP" altLang="en-US" sz="1600">
                <a:latin typeface="BIZ UDPゴシック" panose="020B0400000000000000" pitchFamily="50" charset="-128"/>
                <a:ea typeface="BIZ UDPゴシック" panose="020B0400000000000000" pitchFamily="50" charset="-128"/>
              </a:rPr>
              <a:t>財形貯蓄制度や</a:t>
            </a:r>
            <a:r>
              <a:rPr kumimoji="1" lang="zh-TW" altLang="en-US" sz="1600">
                <a:latin typeface="BIZ UDPゴシック" panose="020B0400000000000000" pitchFamily="50" charset="-128"/>
                <a:ea typeface="BIZ UDPゴシック" panose="020B0400000000000000" pitchFamily="50" charset="-128"/>
              </a:rPr>
              <a:t>企業型確定拠出年金</a:t>
            </a:r>
            <a:r>
              <a:rPr kumimoji="1" lang="ja-JP" altLang="en-US" sz="1600">
                <a:latin typeface="BIZ UDPゴシック" panose="020B0400000000000000" pitchFamily="50" charset="-128"/>
                <a:ea typeface="BIZ UDPゴシック" panose="020B0400000000000000" pitchFamily="50" charset="-128"/>
              </a:rPr>
              <a:t>（企業版</a:t>
            </a:r>
            <a:r>
              <a:rPr kumimoji="1" lang="en-US" altLang="ja-JP" sz="1600">
                <a:latin typeface="BIZ UDPゴシック" panose="020B0400000000000000" pitchFamily="50" charset="-128"/>
                <a:ea typeface="BIZ UDPゴシック" panose="020B0400000000000000" pitchFamily="50" charset="-128"/>
              </a:rPr>
              <a:t>DC</a:t>
            </a:r>
            <a:r>
              <a:rPr kumimoji="1" lang="ja-JP" altLang="en-US" sz="1600">
                <a:latin typeface="BIZ UDPゴシック" panose="020B0400000000000000" pitchFamily="50" charset="-128"/>
                <a:ea typeface="BIZ UDPゴシック" panose="020B0400000000000000" pitchFamily="50" charset="-128"/>
              </a:rPr>
              <a:t>）制度の整備</a:t>
            </a:r>
            <a:endParaRPr kumimoji="1" lang="en-US" altLang="ja-JP" sz="1600">
              <a:latin typeface="BIZ UDPゴシック" panose="020B0400000000000000" pitchFamily="50" charset="-128"/>
              <a:ea typeface="BIZ UDPゴシック" panose="020B0400000000000000" pitchFamily="50" charset="-128"/>
            </a:endParaRPr>
          </a:p>
          <a:p>
            <a:pPr marL="342900" indent="-342900">
              <a:spcAft>
                <a:spcPts val="600"/>
              </a:spcAft>
              <a:buFont typeface="+mj-ea"/>
              <a:buAutoNum type="circleNumDbPlain"/>
            </a:pPr>
            <a:r>
              <a:rPr kumimoji="1" lang="ja-JP" altLang="en-US" sz="1600" b="1">
                <a:latin typeface="BIZ UDPゴシック" panose="020B0400000000000000" pitchFamily="50" charset="-128"/>
                <a:ea typeface="BIZ UDPゴシック" panose="020B0400000000000000" pitchFamily="50" charset="-128"/>
              </a:rPr>
              <a:t>自律的なキャリア形成支援</a:t>
            </a:r>
            <a:endParaRPr kumimoji="1" lang="en-US" altLang="ja-JP" sz="1600" b="1">
              <a:latin typeface="BIZ UDPゴシック" panose="020B0400000000000000" pitchFamily="50" charset="-128"/>
              <a:ea typeface="BIZ UDPゴシック" panose="020B0400000000000000" pitchFamily="50" charset="-128"/>
            </a:endParaRPr>
          </a:p>
          <a:p>
            <a:pPr marL="447675" lvl="1" indent="-179388">
              <a:spcAft>
                <a:spcPts val="600"/>
              </a:spcAft>
              <a:buFont typeface="Wingdings" panose="05000000000000000000" pitchFamily="2" charset="2"/>
              <a:buChar char="ü"/>
            </a:pPr>
            <a:r>
              <a:rPr kumimoji="1" lang="ja-JP" altLang="en-US" sz="1600">
                <a:latin typeface="BIZ UDPゴシック" panose="020B0400000000000000" pitchFamily="50" charset="-128"/>
                <a:ea typeface="BIZ UDPゴシック" panose="020B0400000000000000" pitchFamily="50" charset="-128"/>
              </a:rPr>
              <a:t>ライフプランを考えるための金融リテラシー講座の提供</a:t>
            </a:r>
            <a:endParaRPr kumimoji="1" lang="en-US" altLang="ja-JP" sz="1600">
              <a:latin typeface="BIZ UDPゴシック" panose="020B0400000000000000" pitchFamily="50" charset="-128"/>
              <a:ea typeface="BIZ UDPゴシック" panose="020B0400000000000000" pitchFamily="50" charset="-128"/>
            </a:endParaRPr>
          </a:p>
          <a:p>
            <a:pPr marL="447675" lvl="1" indent="-179388">
              <a:spcAft>
                <a:spcPts val="600"/>
              </a:spcAft>
              <a:buFont typeface="Wingdings" panose="05000000000000000000" pitchFamily="2" charset="2"/>
              <a:buChar char="ü"/>
            </a:pPr>
            <a:r>
              <a:rPr kumimoji="1" lang="ja-JP" altLang="en-US" sz="1600">
                <a:latin typeface="BIZ UDPゴシック" panose="020B0400000000000000" pitchFamily="50" charset="-128"/>
                <a:ea typeface="BIZ UDPゴシック" panose="020B0400000000000000" pitchFamily="50" charset="-128"/>
              </a:rPr>
              <a:t>社員向けライフプラン相談窓口の設置</a:t>
            </a:r>
            <a:endParaRPr kumimoji="1" lang="en-US" altLang="ja-JP" sz="1600">
              <a:latin typeface="BIZ UDPゴシック" panose="020B0400000000000000" pitchFamily="50" charset="-128"/>
              <a:ea typeface="BIZ UDPゴシック" panose="020B0400000000000000" pitchFamily="50" charset="-128"/>
            </a:endParaRPr>
          </a:p>
        </p:txBody>
      </p:sp>
      <p:sp>
        <p:nvSpPr>
          <p:cNvPr id="20" name="二等辺三角形 19">
            <a:extLst>
              <a:ext uri="{FF2B5EF4-FFF2-40B4-BE49-F238E27FC236}">
                <a16:creationId xmlns:a16="http://schemas.microsoft.com/office/drawing/2014/main" id="{CE11CC8E-41E1-5AD7-F9B2-5180703FE67F}"/>
              </a:ext>
            </a:extLst>
          </p:cNvPr>
          <p:cNvSpPr/>
          <p:nvPr/>
        </p:nvSpPr>
        <p:spPr>
          <a:xfrm rot="5400000">
            <a:off x="4760680" y="4081693"/>
            <a:ext cx="384639" cy="2061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68305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C7E4B-3082-2FB4-948B-3C70D3D3D97F}"/>
            </a:ext>
          </a:extLst>
        </p:cNvPr>
        <p:cNvGrpSpPr/>
        <p:nvPr/>
      </p:nvGrpSpPr>
      <p:grpSpPr>
        <a:xfrm>
          <a:off x="0" y="0"/>
          <a:ext cx="0" cy="0"/>
          <a:chOff x="0" y="0"/>
          <a:chExt cx="0" cy="0"/>
        </a:xfrm>
      </p:grpSpPr>
      <p:pic>
        <p:nvPicPr>
          <p:cNvPr id="8" name="図 7">
            <a:extLst>
              <a:ext uri="{FF2B5EF4-FFF2-40B4-BE49-F238E27FC236}">
                <a16:creationId xmlns:a16="http://schemas.microsoft.com/office/drawing/2014/main" id="{94D43FD5-E34A-4F57-090B-8A7ADCC920F0}"/>
              </a:ext>
            </a:extLst>
          </p:cNvPr>
          <p:cNvPicPr>
            <a:picLocks noChangeAspect="1"/>
          </p:cNvPicPr>
          <p:nvPr/>
        </p:nvPicPr>
        <p:blipFill>
          <a:blip r:embed="rId3"/>
          <a:stretch>
            <a:fillRect/>
          </a:stretch>
        </p:blipFill>
        <p:spPr>
          <a:xfrm>
            <a:off x="224652" y="3209499"/>
            <a:ext cx="4865030" cy="3176291"/>
          </a:xfrm>
          <a:prstGeom prst="rect">
            <a:avLst/>
          </a:prstGeom>
        </p:spPr>
      </p:pic>
      <p:sp>
        <p:nvSpPr>
          <p:cNvPr id="2" name="スライド番号プレースホルダー 1">
            <a:extLst>
              <a:ext uri="{FF2B5EF4-FFF2-40B4-BE49-F238E27FC236}">
                <a16:creationId xmlns:a16="http://schemas.microsoft.com/office/drawing/2014/main" id="{FF831F17-F306-736B-2323-F942A59B428D}"/>
              </a:ext>
            </a:extLst>
          </p:cNvPr>
          <p:cNvSpPr>
            <a:spLocks noGrp="1"/>
          </p:cNvSpPr>
          <p:nvPr>
            <p:ph type="sldNum" sz="quarter" idx="12"/>
          </p:nvPr>
        </p:nvSpPr>
        <p:spPr/>
        <p:txBody>
          <a:bodyPr/>
          <a:lstStyle/>
          <a:p>
            <a:fld id="{AF38D818-955E-4754-B15B-D6084FD94594}" type="slidenum">
              <a:rPr kumimoji="1" lang="ja-JP" altLang="en-US" smtClean="0"/>
              <a:pPr/>
              <a:t>9</a:t>
            </a:fld>
            <a:endParaRPr kumimoji="1" lang="ja-JP" altLang="en-US"/>
          </a:p>
        </p:txBody>
      </p:sp>
      <p:sp>
        <p:nvSpPr>
          <p:cNvPr id="5" name="正方形/長方形 4">
            <a:extLst>
              <a:ext uri="{FF2B5EF4-FFF2-40B4-BE49-F238E27FC236}">
                <a16:creationId xmlns:a16="http://schemas.microsoft.com/office/drawing/2014/main" id="{032963A7-E972-FC16-3F71-FA2F61BCEA82}"/>
              </a:ext>
            </a:extLst>
          </p:cNvPr>
          <p:cNvSpPr/>
          <p:nvPr/>
        </p:nvSpPr>
        <p:spPr>
          <a:xfrm>
            <a:off x="1706654" y="366712"/>
            <a:ext cx="6492692" cy="369332"/>
          </a:xfrm>
          <a:prstGeom prst="rect">
            <a:avLst/>
          </a:prstGeom>
        </p:spPr>
        <p:txBody>
          <a:bodyPr wrap="square">
            <a:spAutoFit/>
          </a:bodyPr>
          <a:lstStyle/>
          <a:p>
            <a:pPr algn="ctr"/>
            <a:r>
              <a:rPr lang="ja-JP" altLang="en-US" b="1">
                <a:solidFill>
                  <a:schemeClr val="bg1"/>
                </a:solidFill>
                <a:latin typeface="BIZ UDPゴシック" panose="020B0400000000000000" pitchFamily="50" charset="-128"/>
                <a:ea typeface="BIZ UDPゴシック" panose="020B0400000000000000" pitchFamily="50" charset="-128"/>
              </a:rPr>
              <a:t>職域教育の重要性（学生による企業選択のポイント）②</a:t>
            </a:r>
          </a:p>
        </p:txBody>
      </p:sp>
      <p:sp>
        <p:nvSpPr>
          <p:cNvPr id="10" name="正方形/長方形 9">
            <a:extLst>
              <a:ext uri="{FF2B5EF4-FFF2-40B4-BE49-F238E27FC236}">
                <a16:creationId xmlns:a16="http://schemas.microsoft.com/office/drawing/2014/main" id="{DD1DC351-CDDC-F109-841C-CA67003C77A3}"/>
              </a:ext>
            </a:extLst>
          </p:cNvPr>
          <p:cNvSpPr/>
          <p:nvPr/>
        </p:nvSpPr>
        <p:spPr>
          <a:xfrm>
            <a:off x="200025" y="927004"/>
            <a:ext cx="9505950" cy="1620957"/>
          </a:xfrm>
          <a:prstGeom prst="rect">
            <a:avLst/>
          </a:prstGeom>
        </p:spPr>
        <p:txBody>
          <a:bodyPr wrap="square">
            <a:spAutoFit/>
          </a:bodyPr>
          <a:lstStyle/>
          <a:p>
            <a:pPr marL="285750" indent="-285750">
              <a:lnSpc>
                <a:spcPct val="120000"/>
              </a:lnSpc>
              <a:spcAft>
                <a:spcPts val="400"/>
              </a:spcAft>
              <a:buFont typeface="Wingdings" panose="05000000000000000000" pitchFamily="2" charset="2"/>
              <a:buChar char="p"/>
            </a:pPr>
            <a:r>
              <a:rPr lang="en-US" altLang="ja-JP" sz="1600">
                <a:latin typeface="BIZ UDPゴシック" panose="020B0400000000000000" pitchFamily="50" charset="-128"/>
                <a:ea typeface="BIZ UDPゴシック" panose="020B0400000000000000" pitchFamily="50" charset="-128"/>
                <a:cs typeface="Meiryo UI" panose="020B0604030504040204" pitchFamily="50" charset="-128"/>
              </a:rPr>
              <a:t>Z</a:t>
            </a:r>
            <a:r>
              <a:rPr lang="ja-JP" altLang="en-US" sz="1600">
                <a:latin typeface="BIZ UDPゴシック" panose="020B0400000000000000" pitchFamily="50" charset="-128"/>
                <a:ea typeface="BIZ UDPゴシック" panose="020B0400000000000000" pitchFamily="50" charset="-128"/>
                <a:cs typeface="Meiryo UI" panose="020B0604030504040204" pitchFamily="50" charset="-128"/>
              </a:rPr>
              <a:t>世代と呼ばれる学生が企業や職場を選ぶ際に用意してくれたら良いと思う研修としては、</a:t>
            </a:r>
            <a:r>
              <a:rPr lang="ja-JP" altLang="en-US" sz="1600" b="1">
                <a:solidFill>
                  <a:srgbClr val="2E75B6"/>
                </a:solidFill>
                <a:latin typeface="BIZ UDPゴシック" panose="020B0400000000000000" pitchFamily="50" charset="-128"/>
                <a:ea typeface="BIZ UDPゴシック" panose="020B0400000000000000" pitchFamily="50" charset="-128"/>
                <a:cs typeface="Meiryo UI" panose="020B0604030504040204" pitchFamily="50" charset="-128"/>
              </a:rPr>
              <a:t>「資産形成・金融リテラシー研修」への関心度が高く、それを企業が積極的に導入している場合には、学生の志望度が高まる</a:t>
            </a:r>
            <a:r>
              <a:rPr lang="ja-JP" altLang="en-US" sz="1600">
                <a:latin typeface="BIZ UDPゴシック" panose="020B0400000000000000" pitchFamily="50" charset="-128"/>
                <a:ea typeface="BIZ UDPゴシック" panose="020B0400000000000000" pitchFamily="50" charset="-128"/>
                <a:cs typeface="Meiryo UI" panose="020B0604030504040204" pitchFamily="50" charset="-128"/>
              </a:rPr>
              <a:t>ことが見込まれます。</a:t>
            </a:r>
          </a:p>
          <a:p>
            <a:pPr marL="285750" indent="-285750">
              <a:lnSpc>
                <a:spcPct val="120000"/>
              </a:lnSpc>
              <a:spcAft>
                <a:spcPts val="400"/>
              </a:spcAft>
              <a:buFont typeface="Wingdings" panose="05000000000000000000" pitchFamily="2" charset="2"/>
              <a:buChar char="p"/>
            </a:pPr>
            <a:r>
              <a:rPr lang="ja-JP" altLang="en-US" sz="1600">
                <a:latin typeface="BIZ UDPゴシック" panose="020B0400000000000000" pitchFamily="50" charset="-128"/>
                <a:ea typeface="BIZ UDPゴシック" panose="020B0400000000000000" pitchFamily="50" charset="-128"/>
                <a:cs typeface="Meiryo UI" panose="020B0604030504040204" pitchFamily="50" charset="-128"/>
              </a:rPr>
              <a:t>企業による従業員向け「資産形成・金融リテラシー研修」の実施など、</a:t>
            </a:r>
            <a:r>
              <a:rPr lang="ja-JP" altLang="en-US" sz="1600" b="1">
                <a:solidFill>
                  <a:srgbClr val="2E75B6"/>
                </a:solidFill>
                <a:latin typeface="BIZ UDPゴシック" panose="020B0400000000000000" pitchFamily="50" charset="-128"/>
                <a:ea typeface="BIZ UDPゴシック" panose="020B0400000000000000" pitchFamily="50" charset="-128"/>
                <a:cs typeface="Meiryo UI" panose="020B0604030504040204" pitchFamily="50" charset="-128"/>
              </a:rPr>
              <a:t>職域教育の積極的展開は、従業員の新規採用やリテンションの強化に寄与し得る</a:t>
            </a:r>
            <a:r>
              <a:rPr lang="ja-JP" altLang="en-US" sz="1600">
                <a:latin typeface="BIZ UDPゴシック" panose="020B0400000000000000" pitchFamily="50" charset="-128"/>
                <a:ea typeface="BIZ UDPゴシック" panose="020B0400000000000000" pitchFamily="50" charset="-128"/>
                <a:cs typeface="Meiryo UI" panose="020B0604030504040204" pitchFamily="50" charset="-128"/>
              </a:rPr>
              <a:t>ものと考えられます。</a:t>
            </a:r>
          </a:p>
        </p:txBody>
      </p:sp>
      <p:sp>
        <p:nvSpPr>
          <p:cNvPr id="19" name="正方形/長方形 18">
            <a:extLst>
              <a:ext uri="{FF2B5EF4-FFF2-40B4-BE49-F238E27FC236}">
                <a16:creationId xmlns:a16="http://schemas.microsoft.com/office/drawing/2014/main" id="{90C1CE16-C504-5A37-9DAE-6A6514BD5B5F}"/>
              </a:ext>
            </a:extLst>
          </p:cNvPr>
          <p:cNvSpPr/>
          <p:nvPr/>
        </p:nvSpPr>
        <p:spPr>
          <a:xfrm>
            <a:off x="325822" y="2665381"/>
            <a:ext cx="4744810" cy="553998"/>
          </a:xfrm>
          <a:prstGeom prst="rect">
            <a:avLst/>
          </a:prstGeom>
        </p:spPr>
        <p:txBody>
          <a:bodyPr wrap="square">
            <a:spAutoFit/>
          </a:bodyPr>
          <a:lstStyle/>
          <a:p>
            <a:r>
              <a:rPr lang="ja-JP" altLang="en-US" sz="1500" b="1">
                <a:latin typeface="BIZ UDPゴシック" panose="020B0400000000000000" pitchFamily="50" charset="-128"/>
                <a:ea typeface="BIZ UDPゴシック" panose="020B0400000000000000" pitchFamily="50" charset="-128"/>
              </a:rPr>
              <a:t>（企業や職場を選ぶ際、用意してくれたら良いと</a:t>
            </a:r>
            <a:br>
              <a:rPr lang="en-US" altLang="ja-JP" sz="1500" b="1">
                <a:latin typeface="BIZ UDPゴシック" panose="020B0400000000000000" pitchFamily="50" charset="-128"/>
                <a:ea typeface="BIZ UDPゴシック" panose="020B0400000000000000" pitchFamily="50" charset="-128"/>
              </a:rPr>
            </a:br>
            <a:r>
              <a:rPr lang="ja-JP" altLang="en-US" sz="1500" b="1">
                <a:latin typeface="BIZ UDPゴシック" panose="020B0400000000000000" pitchFamily="50" charset="-128"/>
                <a:ea typeface="BIZ UDPゴシック" panose="020B0400000000000000" pitchFamily="50" charset="-128"/>
              </a:rPr>
              <a:t>思う研修は次のうち何ですか＜複数回答可＞）</a:t>
            </a:r>
            <a:endParaRPr lang="en-US" altLang="ja-JP" sz="1500" b="1">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6AB3F002-6AE9-6F02-0A1A-D95B8C686B61}"/>
              </a:ext>
            </a:extLst>
          </p:cNvPr>
          <p:cNvSpPr/>
          <p:nvPr/>
        </p:nvSpPr>
        <p:spPr>
          <a:xfrm>
            <a:off x="5276422" y="2621156"/>
            <a:ext cx="4429554" cy="784830"/>
          </a:xfrm>
          <a:prstGeom prst="rect">
            <a:avLst/>
          </a:prstGeom>
        </p:spPr>
        <p:txBody>
          <a:bodyPr wrap="square">
            <a:spAutoFit/>
          </a:bodyPr>
          <a:lstStyle/>
          <a:p>
            <a:r>
              <a:rPr lang="ja-JP" altLang="en-US" sz="1500" b="1">
                <a:latin typeface="BIZ UDPゴシック" panose="020B0400000000000000" pitchFamily="50" charset="-128"/>
                <a:ea typeface="BIZ UDPゴシック" panose="020B0400000000000000" pitchFamily="50" charset="-128"/>
              </a:rPr>
              <a:t>（「資産形成・金融リテラシー研修」について、</a:t>
            </a:r>
            <a:br>
              <a:rPr lang="en-US" altLang="ja-JP" sz="1500" b="1">
                <a:latin typeface="BIZ UDPゴシック" panose="020B0400000000000000" pitchFamily="50" charset="-128"/>
                <a:ea typeface="BIZ UDPゴシック" panose="020B0400000000000000" pitchFamily="50" charset="-128"/>
              </a:rPr>
            </a:br>
            <a:r>
              <a:rPr lang="ja-JP" altLang="en-US" sz="1500" b="1">
                <a:latin typeface="BIZ UDPゴシック" panose="020B0400000000000000" pitchFamily="50" charset="-128"/>
                <a:ea typeface="BIZ UDPゴシック" panose="020B0400000000000000" pitchFamily="50" charset="-128"/>
              </a:rPr>
              <a:t>企業がこうした研修を積極的に導入している場合、</a:t>
            </a:r>
            <a:br>
              <a:rPr lang="en-US" altLang="ja-JP" sz="1500" b="1">
                <a:latin typeface="BIZ UDPゴシック" panose="020B0400000000000000" pitchFamily="50" charset="-128"/>
                <a:ea typeface="BIZ UDPゴシック" panose="020B0400000000000000" pitchFamily="50" charset="-128"/>
              </a:rPr>
            </a:br>
            <a:r>
              <a:rPr lang="ja-JP" altLang="en-US" sz="1500" b="1">
                <a:latin typeface="BIZ UDPゴシック" panose="020B0400000000000000" pitchFamily="50" charset="-128"/>
                <a:ea typeface="BIZ UDPゴシック" panose="020B0400000000000000" pitchFamily="50" charset="-128"/>
              </a:rPr>
              <a:t>あなたの志望度合いはどの程度変わりますか）</a:t>
            </a:r>
            <a:endParaRPr lang="en-US" altLang="ja-JP" sz="1500" b="1">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5D40EBF6-7A7D-BC02-6507-02ED08103823}"/>
              </a:ext>
            </a:extLst>
          </p:cNvPr>
          <p:cNvSpPr/>
          <p:nvPr/>
        </p:nvSpPr>
        <p:spPr>
          <a:xfrm>
            <a:off x="682622" y="3526589"/>
            <a:ext cx="3937003" cy="4235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4" name="テキスト ボックス 3">
            <a:extLst>
              <a:ext uri="{FF2B5EF4-FFF2-40B4-BE49-F238E27FC236}">
                <a16:creationId xmlns:a16="http://schemas.microsoft.com/office/drawing/2014/main" id="{C1AD0533-6F85-1F68-772E-4DF5BA8D389C}"/>
              </a:ext>
            </a:extLst>
          </p:cNvPr>
          <p:cNvSpPr txBox="1"/>
          <p:nvPr/>
        </p:nvSpPr>
        <p:spPr>
          <a:xfrm>
            <a:off x="200025" y="6397297"/>
            <a:ext cx="9505950" cy="246221"/>
          </a:xfrm>
          <a:prstGeom prst="rect">
            <a:avLst/>
          </a:prstGeom>
          <a:noFill/>
        </p:spPr>
        <p:txBody>
          <a:bodyPr wrap="square" rtlCol="0">
            <a:spAutoFit/>
          </a:bodyPr>
          <a:lstStyle/>
          <a:p>
            <a:pPr marL="357186" marR="0" lvl="0" indent="-357186" algn="l" defTabSz="91439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（出所）</a:t>
            </a:r>
            <a:r>
              <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2024</a:t>
            </a: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年</a:t>
            </a:r>
            <a:r>
              <a:rPr kumimoji="1" lang="en-US" altLang="ja-JP" sz="1000">
                <a:solidFill>
                  <a:prstClr val="black"/>
                </a:solidFill>
                <a:latin typeface="BIZ UDPゴシック" panose="020B0400000000000000" pitchFamily="50" charset="-128"/>
                <a:ea typeface="BIZ UDPゴシック" panose="020B0400000000000000" pitchFamily="50" charset="-128"/>
              </a:rPr>
              <a:t>4</a:t>
            </a: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月</a:t>
            </a:r>
            <a:r>
              <a:rPr kumimoji="1" lang="ja-JP" altLang="en-US" sz="1000">
                <a:solidFill>
                  <a:prstClr val="black"/>
                </a:solidFill>
                <a:latin typeface="BIZ UDPゴシック" panose="020B0400000000000000" pitchFamily="50" charset="-128"/>
                <a:ea typeface="BIZ UDPゴシック" panose="020B0400000000000000" pitchFamily="50" charset="-128"/>
              </a:rPr>
              <a:t>～</a:t>
            </a:r>
            <a:r>
              <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2025</a:t>
            </a: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年</a:t>
            </a:r>
            <a:r>
              <a:rPr kumimoji="1" lang="en-US" altLang="ja-JP" sz="1000">
                <a:solidFill>
                  <a:prstClr val="black"/>
                </a:solidFill>
                <a:latin typeface="BIZ UDPゴシック" panose="020B0400000000000000" pitchFamily="50" charset="-128"/>
                <a:ea typeface="BIZ UDPゴシック" panose="020B0400000000000000" pitchFamily="50" charset="-128"/>
              </a:rPr>
              <a:t>9</a:t>
            </a: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月に金融経済教育推進会議が行った大学連携講座</a:t>
            </a:r>
            <a:r>
              <a:rPr lang="ja-JP" altLang="en-US" sz="1000">
                <a:solidFill>
                  <a:prstClr val="black"/>
                </a:solidFill>
                <a:latin typeface="BIZ UDPゴシック" panose="020B0400000000000000" pitchFamily="50" charset="-128"/>
                <a:ea typeface="BIZ UDPゴシック" panose="020B0400000000000000" pitchFamily="50" charset="-128"/>
              </a:rPr>
              <a:t>での</a:t>
            </a: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アンケートより</a:t>
            </a:r>
            <a:r>
              <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J-FLEC</a:t>
            </a: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作成</a:t>
            </a:r>
          </a:p>
        </p:txBody>
      </p:sp>
      <p:sp>
        <p:nvSpPr>
          <p:cNvPr id="6" name="テキスト ボックス 1">
            <a:extLst>
              <a:ext uri="{FF2B5EF4-FFF2-40B4-BE49-F238E27FC236}">
                <a16:creationId xmlns:a16="http://schemas.microsoft.com/office/drawing/2014/main" id="{C8BE05A2-C40C-E2B4-659D-01E4DA339109}"/>
              </a:ext>
            </a:extLst>
          </p:cNvPr>
          <p:cNvSpPr txBox="1"/>
          <p:nvPr/>
        </p:nvSpPr>
        <p:spPr>
          <a:xfrm>
            <a:off x="4493244" y="3110670"/>
            <a:ext cx="542176" cy="25955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800">
                <a:solidFill>
                  <a:schemeClr val="tx1"/>
                </a:solidFill>
                <a:latin typeface="BIZ UDPゴシック" panose="020B0400000000000000" pitchFamily="50" charset="-128"/>
                <a:ea typeface="BIZ UDPゴシック" panose="020B0400000000000000" pitchFamily="50" charset="-128"/>
              </a:rPr>
              <a:t>（人）</a:t>
            </a:r>
          </a:p>
        </p:txBody>
      </p:sp>
      <p:pic>
        <p:nvPicPr>
          <p:cNvPr id="7" name="図 6">
            <a:extLst>
              <a:ext uri="{FF2B5EF4-FFF2-40B4-BE49-F238E27FC236}">
                <a16:creationId xmlns:a16="http://schemas.microsoft.com/office/drawing/2014/main" id="{266B7149-20FD-09BF-7C6B-D844DCE41B5E}"/>
              </a:ext>
            </a:extLst>
          </p:cNvPr>
          <p:cNvPicPr>
            <a:picLocks noChangeAspect="1"/>
          </p:cNvPicPr>
          <p:nvPr/>
        </p:nvPicPr>
        <p:blipFill>
          <a:blip r:embed="rId4"/>
          <a:stretch>
            <a:fillRect/>
          </a:stretch>
        </p:blipFill>
        <p:spPr>
          <a:xfrm>
            <a:off x="4823968" y="3429000"/>
            <a:ext cx="5334462" cy="3182388"/>
          </a:xfrm>
          <a:prstGeom prst="rect">
            <a:avLst/>
          </a:prstGeom>
        </p:spPr>
      </p:pic>
    </p:spTree>
    <p:extLst>
      <p:ext uri="{BB962C8B-B14F-4D97-AF65-F5344CB8AC3E}">
        <p14:creationId xmlns:p14="http://schemas.microsoft.com/office/powerpoint/2010/main" val="2858602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3893F94-C13B-4658-C17C-577CF5C7CA72}"/>
              </a:ext>
            </a:extLst>
          </p:cNvPr>
          <p:cNvPicPr>
            <a:picLocks noChangeAspect="1"/>
          </p:cNvPicPr>
          <p:nvPr/>
        </p:nvPicPr>
        <p:blipFill>
          <a:blip r:embed="rId3"/>
          <a:stretch>
            <a:fillRect/>
          </a:stretch>
        </p:blipFill>
        <p:spPr>
          <a:xfrm>
            <a:off x="2686373" y="3367318"/>
            <a:ext cx="3962743" cy="2444708"/>
          </a:xfrm>
          <a:prstGeom prst="rect">
            <a:avLst/>
          </a:prstGeom>
        </p:spPr>
      </p:pic>
      <p:pic>
        <p:nvPicPr>
          <p:cNvPr id="2" name="図 1">
            <a:extLst>
              <a:ext uri="{FF2B5EF4-FFF2-40B4-BE49-F238E27FC236}">
                <a16:creationId xmlns:a16="http://schemas.microsoft.com/office/drawing/2014/main" id="{1DE0C3E4-2720-EEBE-AD9F-56E0943D4BFD}"/>
              </a:ext>
            </a:extLst>
          </p:cNvPr>
          <p:cNvPicPr>
            <a:picLocks noChangeAspect="1"/>
          </p:cNvPicPr>
          <p:nvPr/>
        </p:nvPicPr>
        <p:blipFill>
          <a:blip r:embed="rId4"/>
          <a:stretch>
            <a:fillRect/>
          </a:stretch>
        </p:blipFill>
        <p:spPr>
          <a:xfrm>
            <a:off x="154385" y="3369343"/>
            <a:ext cx="3444539" cy="2426418"/>
          </a:xfrm>
          <a:prstGeom prst="rect">
            <a:avLst/>
          </a:prstGeom>
        </p:spPr>
      </p:pic>
      <p:sp>
        <p:nvSpPr>
          <p:cNvPr id="3" name="スライド番号プレースホルダー 2"/>
          <p:cNvSpPr>
            <a:spLocks noGrp="1"/>
          </p:cNvSpPr>
          <p:nvPr>
            <p:ph type="sldNum" sz="quarter" idx="12"/>
          </p:nvPr>
        </p:nvSpPr>
        <p:spPr/>
        <p:txBody>
          <a:bodyPr/>
          <a:lstStyle/>
          <a:p>
            <a:fld id="{AF38D818-955E-4754-B15B-D6084FD94594}" type="slidenum">
              <a:rPr kumimoji="1" lang="ja-JP" altLang="en-US" smtClean="0"/>
              <a:pPr/>
              <a:t>10</a:t>
            </a:fld>
            <a:endParaRPr kumimoji="1" lang="ja-JP" altLang="en-US"/>
          </a:p>
        </p:txBody>
      </p:sp>
      <p:sp>
        <p:nvSpPr>
          <p:cNvPr id="7" name="正方形/長方形 6"/>
          <p:cNvSpPr/>
          <p:nvPr/>
        </p:nvSpPr>
        <p:spPr>
          <a:xfrm>
            <a:off x="1382020" y="366712"/>
            <a:ext cx="7141961" cy="369332"/>
          </a:xfrm>
          <a:prstGeom prst="rect">
            <a:avLst/>
          </a:prstGeom>
        </p:spPr>
        <p:txBody>
          <a:bodyPr wrap="square">
            <a:spAutoFit/>
          </a:bodyPr>
          <a:lstStyle/>
          <a:p>
            <a:pPr algn="ctr"/>
            <a:r>
              <a:rPr lang="ja-JP" altLang="en-US" b="1">
                <a:solidFill>
                  <a:schemeClr val="bg1"/>
                </a:solidFill>
                <a:latin typeface="BIZ UDPゴシック" panose="020B0400000000000000" pitchFamily="50" charset="-128"/>
                <a:ea typeface="BIZ UDPゴシック" panose="020B0400000000000000" pitchFamily="50" charset="-128"/>
              </a:rPr>
              <a:t>企業型</a:t>
            </a:r>
            <a:r>
              <a:rPr lang="en-US" altLang="ja-JP" b="1">
                <a:solidFill>
                  <a:schemeClr val="bg1"/>
                </a:solidFill>
                <a:latin typeface="BIZ UDPゴシック" panose="020B0400000000000000" pitchFamily="50" charset="-128"/>
                <a:ea typeface="BIZ UDPゴシック" panose="020B0400000000000000" pitchFamily="50" charset="-128"/>
              </a:rPr>
              <a:t>DC</a:t>
            </a:r>
            <a:r>
              <a:rPr lang="ja-JP" altLang="en-US" b="1">
                <a:solidFill>
                  <a:schemeClr val="bg1"/>
                </a:solidFill>
                <a:latin typeface="BIZ UDPゴシック" panose="020B0400000000000000" pitchFamily="50" charset="-128"/>
                <a:ea typeface="BIZ UDPゴシック" panose="020B0400000000000000" pitchFamily="50" charset="-128"/>
              </a:rPr>
              <a:t>における継続投資教育</a:t>
            </a:r>
          </a:p>
        </p:txBody>
      </p:sp>
      <p:sp>
        <p:nvSpPr>
          <p:cNvPr id="8" name="テキスト プレースホルダー 4">
            <a:extLst>
              <a:ext uri="{FF2B5EF4-FFF2-40B4-BE49-F238E27FC236}">
                <a16:creationId xmlns:a16="http://schemas.microsoft.com/office/drawing/2014/main" id="{DD4133C0-A5B5-8AE8-CE30-B908259C102D}"/>
              </a:ext>
            </a:extLst>
          </p:cNvPr>
          <p:cNvSpPr txBox="1">
            <a:spLocks/>
          </p:cNvSpPr>
          <p:nvPr/>
        </p:nvSpPr>
        <p:spPr>
          <a:xfrm>
            <a:off x="-21767" y="875498"/>
            <a:ext cx="9732708" cy="1522439"/>
          </a:xfrm>
          <a:prstGeom prst="rect">
            <a:avLst/>
          </a:prstGeom>
        </p:spPr>
        <p:txBody>
          <a:bodyPr/>
          <a:lstStyle>
            <a:lvl1pPr marL="0" indent="0" algn="l" defTabSz="742950" rtl="0" eaLnBrk="1" latinLnBrk="0" hangingPunct="1">
              <a:spcBef>
                <a:spcPct val="20000"/>
              </a:spcBef>
              <a:buFont typeface="Arial" pitchFamily="34" charset="0"/>
              <a:buNone/>
              <a:defRPr kumimoji="1" lang="ja-JP" altLang="en-US" sz="1138" b="0" kern="1200" baseline="0" dirty="0" smtClean="0">
                <a:solidFill>
                  <a:schemeClr val="bg1">
                    <a:lumMod val="50000"/>
                  </a:schemeClr>
                </a:solidFill>
                <a:latin typeface="Arial"/>
                <a:ea typeface="+mj-ea"/>
                <a:cs typeface="Arial"/>
              </a:defRPr>
            </a:lvl1pPr>
            <a:lvl2pPr marL="603647" indent="-232172" algn="l" defTabSz="742950" rtl="0" eaLnBrk="1" latinLnBrk="0" hangingPunct="1">
              <a:spcBef>
                <a:spcPct val="20000"/>
              </a:spcBef>
              <a:buFont typeface="Arial" pitchFamily="34" charset="0"/>
              <a:buChar char="–"/>
              <a:defRPr kumimoji="1" sz="2275" kern="1200">
                <a:solidFill>
                  <a:schemeClr val="tx1"/>
                </a:solidFill>
                <a:latin typeface="+mn-lt"/>
                <a:ea typeface="+mn-ea"/>
                <a:cs typeface="+mn-cs"/>
              </a:defRPr>
            </a:lvl2pPr>
            <a:lvl3pPr marL="928688" indent="-185738" algn="l" defTabSz="742950" rtl="0" eaLnBrk="1" latinLnBrk="0" hangingPunct="1">
              <a:spcBef>
                <a:spcPct val="20000"/>
              </a:spcBef>
              <a:buFont typeface="Arial" pitchFamily="34" charset="0"/>
              <a:buChar char="•"/>
              <a:defRPr kumimoji="1" sz="1950" kern="1200">
                <a:solidFill>
                  <a:schemeClr val="tx1"/>
                </a:solidFill>
                <a:latin typeface="+mn-lt"/>
                <a:ea typeface="+mn-ea"/>
                <a:cs typeface="+mn-cs"/>
              </a:defRPr>
            </a:lvl3pPr>
            <a:lvl4pPr marL="13001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4pPr>
            <a:lvl5pPr marL="16716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5pPr>
            <a:lvl6pPr marL="204311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6pPr>
            <a:lvl7pPr marL="241458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7pPr>
            <a:lvl8pPr marL="27860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8pPr>
            <a:lvl9pPr marL="31575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9pPr>
          </a:lstStyle>
          <a:p>
            <a:pPr marL="285750" indent="-285750" algn="just">
              <a:buFont typeface="Wingdings" panose="05000000000000000000" pitchFamily="2" charset="2"/>
              <a:buChar char="p"/>
            </a:pPr>
            <a:r>
              <a:rPr lang="ja-JP" altLang="en-US" sz="1500" spc="-20">
                <a:solidFill>
                  <a:schemeClr val="tx1"/>
                </a:solidFill>
                <a:latin typeface="BIZ UDPゴシック" panose="020B0400000000000000" pitchFamily="50" charset="-128"/>
                <a:ea typeface="BIZ UDPゴシック" panose="020B0400000000000000" pitchFamily="50" charset="-128"/>
              </a:rPr>
              <a:t>確定拠出年金法では、企業型確定拠出年金（企業型</a:t>
            </a:r>
            <a:r>
              <a:rPr lang="en-US" altLang="ja-JP" sz="1500" spc="-20">
                <a:solidFill>
                  <a:schemeClr val="tx1"/>
                </a:solidFill>
                <a:latin typeface="BIZ UDPゴシック" panose="020B0400000000000000" pitchFamily="50" charset="-128"/>
                <a:ea typeface="BIZ UDPゴシック" panose="020B0400000000000000" pitchFamily="50" charset="-128"/>
              </a:rPr>
              <a:t>DC</a:t>
            </a:r>
            <a:r>
              <a:rPr lang="ja-JP" altLang="en-US" sz="1500" spc="-20">
                <a:solidFill>
                  <a:schemeClr val="tx1"/>
                </a:solidFill>
                <a:latin typeface="BIZ UDPゴシック" panose="020B0400000000000000" pitchFamily="50" charset="-128"/>
                <a:ea typeface="BIZ UDPゴシック" panose="020B0400000000000000" pitchFamily="50" charset="-128"/>
              </a:rPr>
              <a:t>）を実施する事業主に対して、加入者等の運用の指図に資するよう、加入者等に継続投資教育を行うことを努力義務として課している。ただし</a:t>
            </a:r>
            <a:r>
              <a:rPr lang="ja-JP" altLang="en-US" sz="1500" b="1" spc="-20">
                <a:solidFill>
                  <a:srgbClr val="2E75B6"/>
                </a:solidFill>
                <a:latin typeface="BIZ UDPゴシック" panose="020B0400000000000000" pitchFamily="50" charset="-128"/>
                <a:ea typeface="BIZ UDPゴシック" panose="020B0400000000000000" pitchFamily="50" charset="-128"/>
              </a:rPr>
              <a:t>全体の</a:t>
            </a:r>
            <a:r>
              <a:rPr lang="en-US" altLang="ja-JP" sz="1500" b="1" spc="-20">
                <a:solidFill>
                  <a:srgbClr val="2E75B6"/>
                </a:solidFill>
                <a:latin typeface="BIZ UDPゴシック" panose="020B0400000000000000" pitchFamily="50" charset="-128"/>
                <a:ea typeface="BIZ UDPゴシック" panose="020B0400000000000000" pitchFamily="50" charset="-128"/>
              </a:rPr>
              <a:t>8</a:t>
            </a:r>
            <a:r>
              <a:rPr lang="ja-JP" altLang="en-US" sz="1500" b="1" spc="-20">
                <a:solidFill>
                  <a:srgbClr val="2E75B6"/>
                </a:solidFill>
                <a:latin typeface="BIZ UDPゴシック" panose="020B0400000000000000" pitchFamily="50" charset="-128"/>
                <a:ea typeface="BIZ UDPゴシック" panose="020B0400000000000000" pitchFamily="50" charset="-128"/>
              </a:rPr>
              <a:t>割の事業主は継続投資教育を実施したことがある</a:t>
            </a:r>
            <a:r>
              <a:rPr lang="ja-JP" altLang="en-US" sz="1500" spc="-20">
                <a:solidFill>
                  <a:schemeClr val="tx1"/>
                </a:solidFill>
                <a:latin typeface="BIZ UDPゴシック" panose="020B0400000000000000" pitchFamily="50" charset="-128"/>
                <a:ea typeface="BIZ UDPゴシック" panose="020B0400000000000000" pitchFamily="50" charset="-128"/>
              </a:rPr>
              <a:t>と回答している一方、</a:t>
            </a:r>
            <a:r>
              <a:rPr lang="ja-JP" altLang="en-US" sz="1500" b="1" spc="-20">
                <a:solidFill>
                  <a:srgbClr val="2E75B6"/>
                </a:solidFill>
                <a:latin typeface="BIZ UDPゴシック" panose="020B0400000000000000" pitchFamily="50" charset="-128"/>
                <a:ea typeface="BIZ UDPゴシック" panose="020B0400000000000000" pitchFamily="50" charset="-128"/>
              </a:rPr>
              <a:t>継続的な教育を受けたと回答した加入者は２割程度</a:t>
            </a:r>
            <a:r>
              <a:rPr lang="ja-JP" altLang="en-US" sz="1500" spc="-20">
                <a:solidFill>
                  <a:schemeClr val="tx1"/>
                </a:solidFill>
                <a:latin typeface="BIZ UDPゴシック" panose="020B0400000000000000" pitchFamily="50" charset="-128"/>
                <a:ea typeface="BIZ UDPゴシック" panose="020B0400000000000000" pitchFamily="50" charset="-128"/>
              </a:rPr>
              <a:t>ににとどまっています。</a:t>
            </a:r>
            <a:endParaRPr lang="en-US" altLang="ja-JP" sz="1500" spc="-20">
              <a:solidFill>
                <a:schemeClr val="tx1"/>
              </a:solidFill>
              <a:latin typeface="BIZ UDPゴシック" panose="020B0400000000000000" pitchFamily="50" charset="-128"/>
              <a:ea typeface="BIZ UDPゴシック" panose="020B0400000000000000" pitchFamily="50" charset="-128"/>
            </a:endParaRPr>
          </a:p>
          <a:p>
            <a:pPr marL="285750" indent="-285750" algn="just">
              <a:buFont typeface="Wingdings" panose="05000000000000000000" pitchFamily="2" charset="2"/>
              <a:buChar char="p"/>
            </a:pPr>
            <a:r>
              <a:rPr lang="ja-JP" altLang="en-US" sz="1500">
                <a:solidFill>
                  <a:schemeClr val="tx1"/>
                </a:solidFill>
                <a:latin typeface="BIZ UDPゴシック" panose="020B0400000000000000" pitchFamily="50" charset="-128"/>
                <a:ea typeface="BIZ UDPゴシック" panose="020B0400000000000000" pitchFamily="50" charset="-128"/>
              </a:rPr>
              <a:t>企業型</a:t>
            </a:r>
            <a:r>
              <a:rPr lang="en-US" altLang="ja-JP" sz="1500">
                <a:solidFill>
                  <a:schemeClr val="tx1"/>
                </a:solidFill>
                <a:latin typeface="BIZ UDPゴシック" panose="020B0400000000000000" pitchFamily="50" charset="-128"/>
                <a:ea typeface="BIZ UDPゴシック" panose="020B0400000000000000" pitchFamily="50" charset="-128"/>
              </a:rPr>
              <a:t>DC</a:t>
            </a:r>
            <a:r>
              <a:rPr lang="ja-JP" altLang="en-US" sz="1500">
                <a:solidFill>
                  <a:schemeClr val="tx1"/>
                </a:solidFill>
                <a:latin typeface="BIZ UDPゴシック" panose="020B0400000000000000" pitchFamily="50" charset="-128"/>
                <a:ea typeface="BIZ UDPゴシック" panose="020B0400000000000000" pitchFamily="50" charset="-128"/>
              </a:rPr>
              <a:t>を実施する企業の多くは、</a:t>
            </a:r>
            <a:r>
              <a:rPr lang="ja-JP" altLang="en-US" sz="1500" b="1">
                <a:solidFill>
                  <a:srgbClr val="2E75B6"/>
                </a:solidFill>
                <a:latin typeface="BIZ UDPゴシック" panose="020B0400000000000000" pitchFamily="50" charset="-128"/>
                <a:ea typeface="BIZ UDPゴシック" panose="020B0400000000000000" pitchFamily="50" charset="-128"/>
              </a:rPr>
              <a:t>継続教育に関する悩み</a:t>
            </a:r>
            <a:r>
              <a:rPr lang="ja-JP" altLang="en-US" sz="1500">
                <a:solidFill>
                  <a:schemeClr val="tx1"/>
                </a:solidFill>
                <a:latin typeface="BIZ UDPゴシック" panose="020B0400000000000000" pitchFamily="50" charset="-128"/>
                <a:ea typeface="BIZ UDPゴシック" panose="020B0400000000000000" pitchFamily="50" charset="-128"/>
              </a:rPr>
              <a:t>を抱えています。具体的には、</a:t>
            </a:r>
            <a:r>
              <a:rPr lang="en-US" altLang="ja-JP" sz="1500" b="1">
                <a:solidFill>
                  <a:srgbClr val="2E75B6"/>
                </a:solidFill>
                <a:latin typeface="BIZ UDPゴシック" panose="020B0400000000000000" pitchFamily="50" charset="-128"/>
                <a:ea typeface="BIZ UDPゴシック" panose="020B0400000000000000" pitchFamily="50" charset="-128"/>
              </a:rPr>
              <a:t>｢</a:t>
            </a:r>
            <a:r>
              <a:rPr lang="ja-JP" altLang="en-US" sz="1500" b="1">
                <a:solidFill>
                  <a:srgbClr val="2E75B6"/>
                </a:solidFill>
                <a:latin typeface="BIZ UDPゴシック" panose="020B0400000000000000" pitchFamily="50" charset="-128"/>
                <a:ea typeface="BIZ UDPゴシック" panose="020B0400000000000000" pitchFamily="50" charset="-128"/>
              </a:rPr>
              <a:t>無関心層に対する効果的な方法が分からない</a:t>
            </a:r>
            <a:r>
              <a:rPr lang="en-US" altLang="ja-JP" sz="1500" b="1">
                <a:solidFill>
                  <a:srgbClr val="2E75B6"/>
                </a:solidFill>
                <a:latin typeface="BIZ UDPゴシック" panose="020B0400000000000000" pitchFamily="50" charset="-128"/>
                <a:ea typeface="BIZ UDPゴシック" panose="020B0400000000000000" pitchFamily="50" charset="-128"/>
              </a:rPr>
              <a:t>｣</a:t>
            </a:r>
            <a:r>
              <a:rPr lang="ja-JP" altLang="en-US" sz="1500" b="1">
                <a:solidFill>
                  <a:srgbClr val="2E75B6"/>
                </a:solidFill>
                <a:latin typeface="BIZ UDPゴシック" panose="020B0400000000000000" pitchFamily="50" charset="-128"/>
                <a:ea typeface="BIZ UDPゴシック" panose="020B0400000000000000" pitchFamily="50" charset="-128"/>
              </a:rPr>
              <a:t>、「他の業務と兼務しているため、継続教育に割く時間が少ない」</a:t>
            </a:r>
            <a:r>
              <a:rPr lang="ja-JP" altLang="en-US" sz="1500">
                <a:solidFill>
                  <a:schemeClr val="tx1"/>
                </a:solidFill>
                <a:latin typeface="BIZ UDPゴシック" panose="020B0400000000000000" pitchFamily="50" charset="-128"/>
                <a:ea typeface="BIZ UDPゴシック" panose="020B0400000000000000" pitchFamily="50" charset="-128"/>
              </a:rPr>
              <a:t>等の課題を挙げています。</a:t>
            </a:r>
          </a:p>
        </p:txBody>
      </p:sp>
      <p:sp>
        <p:nvSpPr>
          <p:cNvPr id="9" name="角丸四角形 21">
            <a:extLst>
              <a:ext uri="{FF2B5EF4-FFF2-40B4-BE49-F238E27FC236}">
                <a16:creationId xmlns:a16="http://schemas.microsoft.com/office/drawing/2014/main" id="{9B703E88-2305-FC32-5828-37F66B15F38A}"/>
              </a:ext>
            </a:extLst>
          </p:cNvPr>
          <p:cNvSpPr/>
          <p:nvPr/>
        </p:nvSpPr>
        <p:spPr>
          <a:xfrm>
            <a:off x="3250693" y="2601145"/>
            <a:ext cx="2877133" cy="41171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72736">
              <a:defRPr/>
            </a:pPr>
            <a:r>
              <a:rPr lang="ja-JP" altLang="en-US" sz="1200">
                <a:solidFill>
                  <a:schemeClr val="tx1"/>
                </a:solidFill>
                <a:latin typeface="BIZ UDPゴシック" panose="020B0400000000000000" pitchFamily="50" charset="-128"/>
                <a:ea typeface="BIZ UDPゴシック" panose="020B0400000000000000" pitchFamily="50" charset="-128"/>
              </a:rPr>
              <a:t>企業型</a:t>
            </a:r>
            <a:r>
              <a:rPr lang="en-US" altLang="ja-JP" sz="1200">
                <a:solidFill>
                  <a:schemeClr val="tx1"/>
                </a:solidFill>
                <a:latin typeface="BIZ UDPゴシック" panose="020B0400000000000000" pitchFamily="50" charset="-128"/>
                <a:ea typeface="BIZ UDPゴシック" panose="020B0400000000000000" pitchFamily="50" charset="-128"/>
              </a:rPr>
              <a:t>DC</a:t>
            </a:r>
            <a:r>
              <a:rPr lang="ja-JP" altLang="en-US" sz="1200">
                <a:solidFill>
                  <a:schemeClr val="tx1"/>
                </a:solidFill>
                <a:latin typeface="BIZ UDPゴシック" panose="020B0400000000000000" pitchFamily="50" charset="-128"/>
                <a:ea typeface="BIZ UDPゴシック" panose="020B0400000000000000" pitchFamily="50" charset="-128"/>
              </a:rPr>
              <a:t>の投資教育の実施状況</a:t>
            </a:r>
            <a:endParaRPr lang="en-US" altLang="ja-JP" sz="1200">
              <a:solidFill>
                <a:schemeClr val="tx1"/>
              </a:solidFill>
              <a:latin typeface="BIZ UDPゴシック" panose="020B0400000000000000" pitchFamily="50" charset="-128"/>
              <a:ea typeface="BIZ UDPゴシック" panose="020B0400000000000000" pitchFamily="50" charset="-128"/>
            </a:endParaRPr>
          </a:p>
          <a:p>
            <a:pPr lvl="0" algn="ctr" defTabSz="872736">
              <a:spcBef>
                <a:spcPts val="300"/>
              </a:spcBef>
              <a:defRPr/>
            </a:pPr>
            <a:r>
              <a:rPr lang="ja-JP" altLang="en-US" sz="1100">
                <a:solidFill>
                  <a:schemeClr val="tx1"/>
                </a:solidFill>
                <a:latin typeface="BIZ UDPゴシック" panose="020B0400000000000000" pitchFamily="50" charset="-128"/>
                <a:ea typeface="BIZ UDPゴシック" panose="020B0400000000000000" pitchFamily="50" charset="-128"/>
              </a:rPr>
              <a:t>（企業型</a:t>
            </a:r>
            <a:r>
              <a:rPr lang="en-US" altLang="ja-JP" sz="1100">
                <a:solidFill>
                  <a:schemeClr val="tx1"/>
                </a:solidFill>
                <a:latin typeface="BIZ UDPゴシック" panose="020B0400000000000000" pitchFamily="50" charset="-128"/>
                <a:ea typeface="BIZ UDPゴシック" panose="020B0400000000000000" pitchFamily="50" charset="-128"/>
              </a:rPr>
              <a:t>DC</a:t>
            </a:r>
            <a:r>
              <a:rPr lang="ja-JP" altLang="en-US" sz="1100">
                <a:solidFill>
                  <a:schemeClr val="tx1"/>
                </a:solidFill>
                <a:latin typeface="BIZ UDPゴシック" panose="020B0400000000000000" pitchFamily="50" charset="-128"/>
                <a:ea typeface="BIZ UDPゴシック" panose="020B0400000000000000" pitchFamily="50" charset="-128"/>
              </a:rPr>
              <a:t>の</a:t>
            </a:r>
            <a:r>
              <a:rPr lang="ja-JP" altLang="en-US" sz="1200" b="1" u="sng">
                <a:solidFill>
                  <a:schemeClr val="tx1"/>
                </a:solidFill>
                <a:latin typeface="BIZ UDPゴシック" panose="020B0400000000000000" pitchFamily="50" charset="-128"/>
                <a:ea typeface="BIZ UDPゴシック" panose="020B0400000000000000" pitchFamily="50" charset="-128"/>
              </a:rPr>
              <a:t>加入者</a:t>
            </a:r>
            <a:r>
              <a:rPr lang="ja-JP" altLang="en-US" sz="1100">
                <a:solidFill>
                  <a:schemeClr val="tx1"/>
                </a:solidFill>
                <a:latin typeface="BIZ UDPゴシック" panose="020B0400000000000000" pitchFamily="50" charset="-128"/>
                <a:ea typeface="BIZ UDPゴシック" panose="020B0400000000000000" pitchFamily="50" charset="-128"/>
              </a:rPr>
              <a:t>を対象とする調査）</a:t>
            </a:r>
            <a:endParaRPr lang="en-US" altLang="ja-JP" sz="1100">
              <a:solidFill>
                <a:schemeClr val="tx1"/>
              </a:solidFill>
              <a:latin typeface="BIZ UDPゴシック" panose="020B0400000000000000" pitchFamily="50" charset="-128"/>
              <a:ea typeface="BIZ UDPゴシック" panose="020B0400000000000000" pitchFamily="50" charset="-128"/>
            </a:endParaRPr>
          </a:p>
        </p:txBody>
      </p:sp>
      <p:sp>
        <p:nvSpPr>
          <p:cNvPr id="10" name="角丸四角形 22">
            <a:extLst>
              <a:ext uri="{FF2B5EF4-FFF2-40B4-BE49-F238E27FC236}">
                <a16:creationId xmlns:a16="http://schemas.microsoft.com/office/drawing/2014/main" id="{32C40353-C78D-C629-428E-C1496C58B4B6}"/>
              </a:ext>
            </a:extLst>
          </p:cNvPr>
          <p:cNvSpPr/>
          <p:nvPr/>
        </p:nvSpPr>
        <p:spPr>
          <a:xfrm>
            <a:off x="228361" y="2596154"/>
            <a:ext cx="2769519" cy="44678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72736">
              <a:defRPr/>
            </a:pPr>
            <a:r>
              <a:rPr lang="ja-JP" altLang="en-US" sz="1200">
                <a:solidFill>
                  <a:schemeClr val="tx1"/>
                </a:solidFill>
                <a:latin typeface="BIZ UDPゴシック" panose="020B0400000000000000" pitchFamily="50" charset="-128"/>
                <a:ea typeface="BIZ UDPゴシック" panose="020B0400000000000000" pitchFamily="50" charset="-128"/>
              </a:rPr>
              <a:t>企業型</a:t>
            </a:r>
            <a:r>
              <a:rPr lang="en-US" altLang="ja-JP" sz="1200">
                <a:solidFill>
                  <a:schemeClr val="tx1"/>
                </a:solidFill>
                <a:latin typeface="BIZ UDPゴシック" panose="020B0400000000000000" pitchFamily="50" charset="-128"/>
                <a:ea typeface="BIZ UDPゴシック" panose="020B0400000000000000" pitchFamily="50" charset="-128"/>
              </a:rPr>
              <a:t>DC</a:t>
            </a:r>
            <a:r>
              <a:rPr lang="ja-JP" altLang="en-US" sz="1200">
                <a:solidFill>
                  <a:schemeClr val="tx1"/>
                </a:solidFill>
                <a:latin typeface="BIZ UDPゴシック" panose="020B0400000000000000" pitchFamily="50" charset="-128"/>
                <a:ea typeface="BIZ UDPゴシック" panose="020B0400000000000000" pitchFamily="50" charset="-128"/>
              </a:rPr>
              <a:t>の継続投資教育の実施状況</a:t>
            </a:r>
            <a:endParaRPr lang="en-US" altLang="ja-JP" sz="1200">
              <a:solidFill>
                <a:schemeClr val="tx1"/>
              </a:solidFill>
              <a:latin typeface="BIZ UDPゴシック" panose="020B0400000000000000" pitchFamily="50" charset="-128"/>
              <a:ea typeface="BIZ UDPゴシック" panose="020B0400000000000000" pitchFamily="50" charset="-128"/>
            </a:endParaRPr>
          </a:p>
          <a:p>
            <a:pPr lvl="0" algn="ctr" defTabSz="872736">
              <a:spcBef>
                <a:spcPts val="300"/>
              </a:spcBef>
              <a:defRPr/>
            </a:pPr>
            <a:r>
              <a:rPr lang="ja-JP" altLang="en-US" sz="1100">
                <a:solidFill>
                  <a:schemeClr val="tx1"/>
                </a:solidFill>
                <a:latin typeface="BIZ UDPゴシック" panose="020B0400000000000000" pitchFamily="50" charset="-128"/>
                <a:ea typeface="BIZ UDPゴシック" panose="020B0400000000000000" pitchFamily="50" charset="-128"/>
              </a:rPr>
              <a:t>（企業型</a:t>
            </a:r>
            <a:r>
              <a:rPr lang="en-US" altLang="ja-JP" sz="1100">
                <a:solidFill>
                  <a:schemeClr val="tx1"/>
                </a:solidFill>
                <a:latin typeface="BIZ UDPゴシック" panose="020B0400000000000000" pitchFamily="50" charset="-128"/>
                <a:ea typeface="BIZ UDPゴシック" panose="020B0400000000000000" pitchFamily="50" charset="-128"/>
              </a:rPr>
              <a:t>DC</a:t>
            </a:r>
            <a:r>
              <a:rPr lang="ja-JP" altLang="en-US" sz="1100">
                <a:solidFill>
                  <a:schemeClr val="tx1"/>
                </a:solidFill>
                <a:latin typeface="BIZ UDPゴシック" panose="020B0400000000000000" pitchFamily="50" charset="-128"/>
                <a:ea typeface="BIZ UDPゴシック" panose="020B0400000000000000" pitchFamily="50" charset="-128"/>
              </a:rPr>
              <a:t>の</a:t>
            </a:r>
            <a:r>
              <a:rPr lang="ja-JP" altLang="en-US" sz="1200" b="1" u="sng">
                <a:solidFill>
                  <a:schemeClr val="tx1"/>
                </a:solidFill>
                <a:latin typeface="BIZ UDPゴシック" panose="020B0400000000000000" pitchFamily="50" charset="-128"/>
                <a:ea typeface="BIZ UDPゴシック" panose="020B0400000000000000" pitchFamily="50" charset="-128"/>
              </a:rPr>
              <a:t>事業主</a:t>
            </a:r>
            <a:r>
              <a:rPr lang="ja-JP" altLang="en-US" sz="1100">
                <a:solidFill>
                  <a:schemeClr val="tx1"/>
                </a:solidFill>
                <a:latin typeface="BIZ UDPゴシック" panose="020B0400000000000000" pitchFamily="50" charset="-128"/>
                <a:ea typeface="BIZ UDPゴシック" panose="020B0400000000000000" pitchFamily="50" charset="-128"/>
              </a:rPr>
              <a:t>を対象とする調査）</a:t>
            </a:r>
            <a:endParaRPr lang="en-US" altLang="ja-JP" sz="1100">
              <a:solidFill>
                <a:schemeClr val="tx1"/>
              </a:solidFill>
              <a:latin typeface="BIZ UDPゴシック" panose="020B0400000000000000" pitchFamily="50" charset="-128"/>
              <a:ea typeface="BIZ UDPゴシック" panose="020B0400000000000000" pitchFamily="50" charset="-128"/>
            </a:endParaRPr>
          </a:p>
        </p:txBody>
      </p:sp>
      <p:cxnSp>
        <p:nvCxnSpPr>
          <p:cNvPr id="11" name="直線コネクタ 10">
            <a:extLst>
              <a:ext uri="{FF2B5EF4-FFF2-40B4-BE49-F238E27FC236}">
                <a16:creationId xmlns:a16="http://schemas.microsoft.com/office/drawing/2014/main" id="{E2D426CF-F16B-4384-3A83-EA63622FE9EE}"/>
              </a:ext>
            </a:extLst>
          </p:cNvPr>
          <p:cNvCxnSpPr/>
          <p:nvPr/>
        </p:nvCxnSpPr>
        <p:spPr>
          <a:xfrm flipV="1">
            <a:off x="228361" y="3086127"/>
            <a:ext cx="2769519" cy="1"/>
          </a:xfrm>
          <a:prstGeom prst="line">
            <a:avLst/>
          </a:prstGeom>
          <a:ln w="31750">
            <a:solidFill>
              <a:schemeClr val="tx1">
                <a:lumMod val="75000"/>
                <a:lumOff val="25000"/>
              </a:schemeClr>
            </a:solidFill>
            <a:headEnd type="none" w="sm" len="med"/>
            <a:tailEnd type="none" w="sm" len="med"/>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D8E06F2D-B44A-0BB2-81C5-58899C112BE2}"/>
              </a:ext>
            </a:extLst>
          </p:cNvPr>
          <p:cNvCxnSpPr/>
          <p:nvPr/>
        </p:nvCxnSpPr>
        <p:spPr>
          <a:xfrm>
            <a:off x="3231880" y="3082981"/>
            <a:ext cx="2886763" cy="4868"/>
          </a:xfrm>
          <a:prstGeom prst="line">
            <a:avLst/>
          </a:prstGeom>
          <a:ln w="31750">
            <a:solidFill>
              <a:schemeClr val="tx1">
                <a:lumMod val="75000"/>
                <a:lumOff val="25000"/>
              </a:schemeClr>
            </a:solidFill>
            <a:headEnd type="none" w="sm" len="med"/>
            <a:tailEnd type="none" w="sm" len="med"/>
          </a:ln>
        </p:spPr>
        <p:style>
          <a:lnRef idx="1">
            <a:schemeClr val="accent1"/>
          </a:lnRef>
          <a:fillRef idx="0">
            <a:schemeClr val="accent1"/>
          </a:fillRef>
          <a:effectRef idx="0">
            <a:schemeClr val="accent1"/>
          </a:effectRef>
          <a:fontRef idx="minor">
            <a:schemeClr val="tx1"/>
          </a:fontRef>
        </p:style>
      </p:cxnSp>
      <p:sp>
        <p:nvSpPr>
          <p:cNvPr id="13" name="角丸四角形 38">
            <a:extLst>
              <a:ext uri="{FF2B5EF4-FFF2-40B4-BE49-F238E27FC236}">
                <a16:creationId xmlns:a16="http://schemas.microsoft.com/office/drawing/2014/main" id="{A852ADDB-EF76-1D5A-A068-EB974C2703FF}"/>
              </a:ext>
            </a:extLst>
          </p:cNvPr>
          <p:cNvSpPr/>
          <p:nvPr/>
        </p:nvSpPr>
        <p:spPr>
          <a:xfrm>
            <a:off x="6239544" y="2530878"/>
            <a:ext cx="2955792" cy="23029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72736">
              <a:defRPr/>
            </a:pPr>
            <a:r>
              <a:rPr lang="ja-JP" altLang="en-US" sz="1200">
                <a:solidFill>
                  <a:schemeClr val="tx1"/>
                </a:solidFill>
                <a:latin typeface="BIZ UDPゴシック" panose="020B0400000000000000" pitchFamily="50" charset="-128"/>
                <a:ea typeface="BIZ UDPゴシック" panose="020B0400000000000000" pitchFamily="50" charset="-128"/>
              </a:rPr>
              <a:t>企業担当者の</a:t>
            </a:r>
            <a:r>
              <a:rPr lang="en-US" altLang="ja-JP" sz="1200">
                <a:solidFill>
                  <a:schemeClr val="tx1"/>
                </a:solidFill>
                <a:latin typeface="BIZ UDPゴシック" panose="020B0400000000000000" pitchFamily="50" charset="-128"/>
                <a:ea typeface="BIZ UDPゴシック" panose="020B0400000000000000" pitchFamily="50" charset="-128"/>
              </a:rPr>
              <a:t>DC</a:t>
            </a:r>
            <a:r>
              <a:rPr lang="ja-JP" altLang="en-US" sz="1200">
                <a:solidFill>
                  <a:schemeClr val="tx1"/>
                </a:solidFill>
                <a:latin typeface="BIZ UDPゴシック" panose="020B0400000000000000" pitchFamily="50" charset="-128"/>
                <a:ea typeface="BIZ UDPゴシック" panose="020B0400000000000000" pitchFamily="50" charset="-128"/>
              </a:rPr>
              <a:t>制度に関する悩み</a:t>
            </a:r>
            <a:endParaRPr lang="en-US" altLang="ja-JP" sz="1100">
              <a:solidFill>
                <a:schemeClr val="tx1"/>
              </a:solidFill>
              <a:latin typeface="BIZ UDPゴシック" panose="020B0400000000000000" pitchFamily="50" charset="-128"/>
              <a:ea typeface="BIZ UDPゴシック" panose="020B0400000000000000" pitchFamily="50" charset="-128"/>
            </a:endParaRPr>
          </a:p>
        </p:txBody>
      </p:sp>
      <p:cxnSp>
        <p:nvCxnSpPr>
          <p:cNvPr id="14" name="直線コネクタ 13">
            <a:extLst>
              <a:ext uri="{FF2B5EF4-FFF2-40B4-BE49-F238E27FC236}">
                <a16:creationId xmlns:a16="http://schemas.microsoft.com/office/drawing/2014/main" id="{532E8091-43FD-5178-3DEB-40FA143498BD}"/>
              </a:ext>
            </a:extLst>
          </p:cNvPr>
          <p:cNvCxnSpPr/>
          <p:nvPr/>
        </p:nvCxnSpPr>
        <p:spPr>
          <a:xfrm>
            <a:off x="6264286" y="2840439"/>
            <a:ext cx="3541547" cy="10680"/>
          </a:xfrm>
          <a:prstGeom prst="line">
            <a:avLst/>
          </a:prstGeom>
          <a:ln w="31750">
            <a:solidFill>
              <a:schemeClr val="tx1">
                <a:lumMod val="75000"/>
                <a:lumOff val="25000"/>
              </a:schemeClr>
            </a:solidFill>
            <a:headEnd type="none" w="sm" len="med"/>
            <a:tailEnd type="none" w="sm" len="med"/>
          </a:ln>
        </p:spPr>
        <p:style>
          <a:lnRef idx="1">
            <a:schemeClr val="accent1"/>
          </a:lnRef>
          <a:fillRef idx="0">
            <a:schemeClr val="accent1"/>
          </a:fillRef>
          <a:effectRef idx="0">
            <a:schemeClr val="accent1"/>
          </a:effectRef>
          <a:fontRef idx="minor">
            <a:schemeClr val="tx1"/>
          </a:fontRef>
        </p:style>
      </p:cxnSp>
      <p:sp>
        <p:nvSpPr>
          <p:cNvPr id="15" name="角丸四角形 40">
            <a:extLst>
              <a:ext uri="{FF2B5EF4-FFF2-40B4-BE49-F238E27FC236}">
                <a16:creationId xmlns:a16="http://schemas.microsoft.com/office/drawing/2014/main" id="{019A4B87-2AB8-49DC-2E01-B40BB9C173C2}"/>
              </a:ext>
            </a:extLst>
          </p:cNvPr>
          <p:cNvSpPr/>
          <p:nvPr/>
        </p:nvSpPr>
        <p:spPr>
          <a:xfrm>
            <a:off x="6333073" y="4112269"/>
            <a:ext cx="2955792" cy="23029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72736">
              <a:defRPr/>
            </a:pPr>
            <a:r>
              <a:rPr lang="ja-JP" altLang="en-US" sz="1200">
                <a:solidFill>
                  <a:schemeClr val="tx1"/>
                </a:solidFill>
                <a:latin typeface="BIZ UDPゴシック" panose="020B0400000000000000" pitchFamily="50" charset="-128"/>
                <a:ea typeface="BIZ UDPゴシック" panose="020B0400000000000000" pitchFamily="50" charset="-128"/>
              </a:rPr>
              <a:t>継続教育を実施する際の課題・悩み</a:t>
            </a:r>
            <a:endParaRPr lang="en-US" altLang="ja-JP" sz="1200">
              <a:solidFill>
                <a:schemeClr val="tx1"/>
              </a:solidFill>
              <a:latin typeface="BIZ UDPゴシック" panose="020B0400000000000000" pitchFamily="50" charset="-128"/>
              <a:ea typeface="BIZ UDPゴシック" panose="020B0400000000000000" pitchFamily="50" charset="-128"/>
            </a:endParaRPr>
          </a:p>
        </p:txBody>
      </p:sp>
      <p:cxnSp>
        <p:nvCxnSpPr>
          <p:cNvPr id="16" name="直線コネクタ 15">
            <a:extLst>
              <a:ext uri="{FF2B5EF4-FFF2-40B4-BE49-F238E27FC236}">
                <a16:creationId xmlns:a16="http://schemas.microsoft.com/office/drawing/2014/main" id="{87D8A968-40E3-E6DB-A9BC-BA8A8EDE37A9}"/>
              </a:ext>
            </a:extLst>
          </p:cNvPr>
          <p:cNvCxnSpPr/>
          <p:nvPr/>
        </p:nvCxnSpPr>
        <p:spPr>
          <a:xfrm>
            <a:off x="6272183" y="4433233"/>
            <a:ext cx="3537767" cy="0"/>
          </a:xfrm>
          <a:prstGeom prst="line">
            <a:avLst/>
          </a:prstGeom>
          <a:ln w="31750">
            <a:solidFill>
              <a:schemeClr val="tx1">
                <a:lumMod val="75000"/>
                <a:lumOff val="25000"/>
              </a:schemeClr>
            </a:solidFill>
            <a:headEnd type="none" w="sm" len="med"/>
            <a:tailEnd type="none" w="sm" len="med"/>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7C11F7DD-0CFA-F1EC-E442-5D8FB057DBDF}"/>
              </a:ext>
            </a:extLst>
          </p:cNvPr>
          <p:cNvSpPr txBox="1"/>
          <p:nvPr/>
        </p:nvSpPr>
        <p:spPr>
          <a:xfrm>
            <a:off x="252987" y="6386728"/>
            <a:ext cx="9552846" cy="461665"/>
          </a:xfrm>
          <a:prstGeom prst="rect">
            <a:avLst/>
          </a:prstGeom>
          <a:noFill/>
        </p:spPr>
        <p:txBody>
          <a:bodyPr wrap="square" rtlCol="0">
            <a:spAutoFit/>
          </a:bodyPr>
          <a:lstStyle/>
          <a:p>
            <a:pPr marL="265113" indent="-265113"/>
            <a:r>
              <a:rPr lang="ja-JP" altLang="en-US" sz="800">
                <a:latin typeface="BIZ UDPゴシック" panose="020B0400000000000000" pitchFamily="50" charset="-128"/>
                <a:ea typeface="BIZ UDPゴシック" panose="020B0400000000000000" pitchFamily="50" charset="-128"/>
              </a:rPr>
              <a:t>（出典）企業年金連合会「</a:t>
            </a:r>
            <a:r>
              <a:rPr lang="en-US" altLang="ja-JP" sz="800">
                <a:latin typeface="BIZ UDPゴシック" panose="020B0400000000000000" pitchFamily="50" charset="-128"/>
                <a:ea typeface="BIZ UDPゴシック" panose="020B0400000000000000" pitchFamily="50" charset="-128"/>
              </a:rPr>
              <a:t>2023</a:t>
            </a:r>
            <a:r>
              <a:rPr lang="ja-JP" altLang="en-US" sz="800">
                <a:latin typeface="BIZ UDPゴシック" panose="020B0400000000000000" pitchFamily="50" charset="-128"/>
                <a:ea typeface="BIZ UDPゴシック" panose="020B0400000000000000" pitchFamily="50" charset="-128"/>
              </a:rPr>
              <a:t>（令和</a:t>
            </a:r>
            <a:r>
              <a:rPr lang="en-US" altLang="ja-JP" sz="800">
                <a:latin typeface="BIZ UDPゴシック" panose="020B0400000000000000" pitchFamily="50" charset="-128"/>
                <a:ea typeface="BIZ UDPゴシック" panose="020B0400000000000000" pitchFamily="50" charset="-128"/>
              </a:rPr>
              <a:t>5</a:t>
            </a:r>
            <a:r>
              <a:rPr lang="ja-JP" altLang="en-US" sz="800">
                <a:latin typeface="BIZ UDPゴシック" panose="020B0400000000000000" pitchFamily="50" charset="-128"/>
                <a:ea typeface="BIZ UDPゴシック" panose="020B0400000000000000" pitchFamily="50" charset="-128"/>
              </a:rPr>
              <a:t>）年度　企業型確定拠出年金実態調査結果（概要版）（</a:t>
            </a:r>
            <a:r>
              <a:rPr lang="en-US" altLang="ja-JP" sz="800">
                <a:latin typeface="BIZ UDPゴシック" panose="020B0400000000000000" pitchFamily="50" charset="-128"/>
                <a:ea typeface="BIZ UDPゴシック" panose="020B0400000000000000" pitchFamily="50" charset="-128"/>
              </a:rPr>
              <a:t>2025</a:t>
            </a:r>
            <a:r>
              <a:rPr lang="ja-JP" altLang="en-US" sz="800">
                <a:latin typeface="BIZ UDPゴシック" panose="020B0400000000000000" pitchFamily="50" charset="-128"/>
                <a:ea typeface="BIZ UDPゴシック" panose="020B0400000000000000" pitchFamily="50" charset="-128"/>
              </a:rPr>
              <a:t>年</a:t>
            </a:r>
            <a:r>
              <a:rPr lang="en-US" altLang="ja-JP" sz="800">
                <a:latin typeface="BIZ UDPゴシック" panose="020B0400000000000000" pitchFamily="50" charset="-128"/>
                <a:ea typeface="BIZ UDPゴシック" panose="020B0400000000000000" pitchFamily="50" charset="-128"/>
              </a:rPr>
              <a:t>3</a:t>
            </a:r>
            <a:r>
              <a:rPr lang="ja-JP" altLang="en-US" sz="800">
                <a:latin typeface="BIZ UDPゴシック" panose="020B0400000000000000" pitchFamily="50" charset="-128"/>
                <a:ea typeface="BIZ UDPゴシック" panose="020B0400000000000000" pitchFamily="50" charset="-128"/>
              </a:rPr>
              <a:t>月公表）」、年金シニアプラン総合研究機構「職域における資産形成・金融経済教育等に関する調査（</a:t>
            </a:r>
            <a:r>
              <a:rPr lang="en-US" altLang="ja-JP" sz="800">
                <a:latin typeface="BIZ UDPゴシック" panose="020B0400000000000000" pitchFamily="50" charset="-128"/>
                <a:ea typeface="BIZ UDPゴシック" panose="020B0400000000000000" pitchFamily="50" charset="-128"/>
              </a:rPr>
              <a:t>202</a:t>
            </a:r>
            <a:r>
              <a:rPr lang="ja-JP" altLang="en-US" sz="800">
                <a:latin typeface="BIZ UDPゴシック" panose="020B0400000000000000" pitchFamily="50" charset="-128"/>
                <a:ea typeface="BIZ UDPゴシック" panose="020B0400000000000000" pitchFamily="50" charset="-128"/>
              </a:rPr>
              <a:t>４年８月調査）（</a:t>
            </a:r>
            <a:r>
              <a:rPr lang="en-US" altLang="ja-JP" sz="800">
                <a:latin typeface="BIZ UDPゴシック" panose="020B0400000000000000" pitchFamily="50" charset="-128"/>
                <a:ea typeface="BIZ UDPゴシック" panose="020B0400000000000000" pitchFamily="50" charset="-128"/>
              </a:rPr>
              <a:t>202</a:t>
            </a:r>
            <a:r>
              <a:rPr lang="ja-JP" altLang="en-US" sz="800">
                <a:latin typeface="BIZ UDPゴシック" panose="020B0400000000000000" pitchFamily="50" charset="-128"/>
                <a:ea typeface="BIZ UDPゴシック" panose="020B0400000000000000" pitchFamily="50" charset="-128"/>
              </a:rPr>
              <a:t>４年１１月公表）」確定拠出年金教育協会「企業型確定拠出年金（</a:t>
            </a:r>
            <a:r>
              <a:rPr lang="en-US" altLang="ja-JP" sz="800">
                <a:latin typeface="BIZ UDPゴシック" panose="020B0400000000000000" pitchFamily="50" charset="-128"/>
                <a:ea typeface="BIZ UDPゴシック" panose="020B0400000000000000" pitchFamily="50" charset="-128"/>
              </a:rPr>
              <a:t>DC</a:t>
            </a:r>
            <a:r>
              <a:rPr lang="ja-JP" altLang="en-US" sz="800">
                <a:latin typeface="BIZ UDPゴシック" panose="020B0400000000000000" pitchFamily="50" charset="-128"/>
                <a:ea typeface="BIZ UDPゴシック" panose="020B0400000000000000" pitchFamily="50" charset="-128"/>
              </a:rPr>
              <a:t>）担当者の意識調査</a:t>
            </a:r>
            <a:r>
              <a:rPr lang="en-US" altLang="ja-JP" sz="800">
                <a:latin typeface="BIZ UDPゴシック" panose="020B0400000000000000" pitchFamily="50" charset="-128"/>
                <a:ea typeface="BIZ UDPゴシック" panose="020B0400000000000000" pitchFamily="50" charset="-128"/>
              </a:rPr>
              <a:t>2024</a:t>
            </a:r>
            <a:r>
              <a:rPr lang="ja-JP" altLang="en-US" sz="800">
                <a:latin typeface="BIZ UDPゴシック" panose="020B0400000000000000" pitchFamily="50" charset="-128"/>
                <a:ea typeface="BIZ UDPゴシック" panose="020B0400000000000000" pitchFamily="50" charset="-128"/>
              </a:rPr>
              <a:t>全体報告書（</a:t>
            </a:r>
            <a:r>
              <a:rPr lang="en-US" altLang="ja-JP" sz="800">
                <a:latin typeface="BIZ UDPゴシック" panose="020B0400000000000000" pitchFamily="50" charset="-128"/>
                <a:ea typeface="BIZ UDPゴシック" panose="020B0400000000000000" pitchFamily="50" charset="-128"/>
              </a:rPr>
              <a:t>2025</a:t>
            </a:r>
            <a:r>
              <a:rPr lang="ja-JP" altLang="en-US" sz="800">
                <a:latin typeface="BIZ UDPゴシック" panose="020B0400000000000000" pitchFamily="50" charset="-128"/>
                <a:ea typeface="BIZ UDPゴシック" panose="020B0400000000000000" pitchFamily="50" charset="-128"/>
              </a:rPr>
              <a:t>年</a:t>
            </a:r>
            <a:r>
              <a:rPr lang="en-US" altLang="ja-JP" sz="800">
                <a:latin typeface="BIZ UDPゴシック" panose="020B0400000000000000" pitchFamily="50" charset="-128"/>
                <a:ea typeface="BIZ UDPゴシック" panose="020B0400000000000000" pitchFamily="50" charset="-128"/>
              </a:rPr>
              <a:t>1</a:t>
            </a:r>
            <a:r>
              <a:rPr lang="ja-JP" altLang="en-US" sz="800">
                <a:latin typeface="BIZ UDPゴシック" panose="020B0400000000000000" pitchFamily="50" charset="-128"/>
                <a:ea typeface="BIZ UDPゴシック" panose="020B0400000000000000" pitchFamily="50" charset="-128"/>
              </a:rPr>
              <a:t>月公表）」、確定拠出年金・調査広報研究所「第</a:t>
            </a:r>
            <a:r>
              <a:rPr lang="en-US" altLang="ja-JP" sz="800">
                <a:latin typeface="BIZ UDPゴシック" panose="020B0400000000000000" pitchFamily="50" charset="-128"/>
                <a:ea typeface="BIZ UDPゴシック" panose="020B0400000000000000" pitchFamily="50" charset="-128"/>
              </a:rPr>
              <a:t>21</a:t>
            </a:r>
            <a:r>
              <a:rPr lang="ja-JP" altLang="en-US" sz="800">
                <a:latin typeface="BIZ UDPゴシック" panose="020B0400000000000000" pitchFamily="50" charset="-128"/>
                <a:ea typeface="BIZ UDPゴシック" panose="020B0400000000000000" pitchFamily="50" charset="-128"/>
              </a:rPr>
              <a:t>回企業型確定拠出年金制度に関する調査（</a:t>
            </a:r>
            <a:r>
              <a:rPr lang="en-US" altLang="ja-JP" sz="800">
                <a:latin typeface="BIZ UDPゴシック" panose="020B0400000000000000" pitchFamily="50" charset="-128"/>
                <a:ea typeface="BIZ UDPゴシック" panose="020B0400000000000000" pitchFamily="50" charset="-128"/>
              </a:rPr>
              <a:t>2024</a:t>
            </a:r>
            <a:r>
              <a:rPr lang="ja-JP" altLang="en-US" sz="800">
                <a:latin typeface="BIZ UDPゴシック" panose="020B0400000000000000" pitchFamily="50" charset="-128"/>
                <a:ea typeface="BIZ UDPゴシック" panose="020B0400000000000000" pitchFamily="50" charset="-128"/>
              </a:rPr>
              <a:t>年</a:t>
            </a:r>
            <a:r>
              <a:rPr lang="en-US" altLang="ja-JP" sz="800">
                <a:latin typeface="BIZ UDPゴシック" panose="020B0400000000000000" pitchFamily="50" charset="-128"/>
                <a:ea typeface="BIZ UDPゴシック" panose="020B0400000000000000" pitchFamily="50" charset="-128"/>
              </a:rPr>
              <a:t>9</a:t>
            </a:r>
            <a:r>
              <a:rPr lang="ja-JP" altLang="en-US" sz="800">
                <a:latin typeface="BIZ UDPゴシック" panose="020B0400000000000000" pitchFamily="50" charset="-128"/>
                <a:ea typeface="BIZ UDPゴシック" panose="020B0400000000000000" pitchFamily="50" charset="-128"/>
              </a:rPr>
              <a:t>月公表）」より</a:t>
            </a:r>
            <a:r>
              <a:rPr lang="en-US" altLang="ja-JP" sz="800">
                <a:latin typeface="BIZ UDPゴシック" panose="020B0400000000000000" pitchFamily="50" charset="-128"/>
                <a:ea typeface="BIZ UDPゴシック" panose="020B0400000000000000" pitchFamily="50" charset="-128"/>
              </a:rPr>
              <a:t>J-FLEC</a:t>
            </a:r>
            <a:r>
              <a:rPr lang="ja-JP" altLang="en-US" sz="800">
                <a:latin typeface="BIZ UDPゴシック" panose="020B0400000000000000" pitchFamily="50" charset="-128"/>
                <a:ea typeface="BIZ UDPゴシック" panose="020B0400000000000000" pitchFamily="50" charset="-128"/>
              </a:rPr>
              <a:t>作成</a:t>
            </a:r>
          </a:p>
        </p:txBody>
      </p:sp>
      <p:sp>
        <p:nvSpPr>
          <p:cNvPr id="18" name="テキスト ボックス 13">
            <a:extLst>
              <a:ext uri="{FF2B5EF4-FFF2-40B4-BE49-F238E27FC236}">
                <a16:creationId xmlns:a16="http://schemas.microsoft.com/office/drawing/2014/main" id="{830892BF-79B6-C8DE-E564-1FA53417B458}"/>
              </a:ext>
            </a:extLst>
          </p:cNvPr>
          <p:cNvSpPr txBox="1"/>
          <p:nvPr/>
        </p:nvSpPr>
        <p:spPr>
          <a:xfrm>
            <a:off x="8946665" y="4156862"/>
            <a:ext cx="863285"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900">
                <a:latin typeface="BIZ UDPゴシック" panose="020B0400000000000000" pitchFamily="50" charset="-128"/>
                <a:ea typeface="BIZ UDPゴシック" panose="020B0400000000000000" pitchFamily="50" charset="-128"/>
              </a:rPr>
              <a:t>（</a:t>
            </a:r>
            <a:r>
              <a:rPr lang="en-US" altLang="ja-JP" sz="900">
                <a:latin typeface="BIZ UDPゴシック" panose="020B0400000000000000" pitchFamily="50" charset="-128"/>
                <a:ea typeface="BIZ UDPゴシック" panose="020B0400000000000000" pitchFamily="50" charset="-128"/>
              </a:rPr>
              <a:t>N</a:t>
            </a:r>
            <a:r>
              <a:rPr kumimoji="1" lang="en-US" altLang="ja-JP" sz="900">
                <a:latin typeface="BIZ UDPゴシック" panose="020B0400000000000000" pitchFamily="50" charset="-128"/>
                <a:ea typeface="BIZ UDPゴシック" panose="020B0400000000000000" pitchFamily="50" charset="-128"/>
              </a:rPr>
              <a:t>=1,379</a:t>
            </a:r>
            <a:r>
              <a:rPr kumimoji="1" lang="ja-JP" altLang="en-US" sz="900">
                <a:latin typeface="BIZ UDPゴシック" panose="020B0400000000000000" pitchFamily="50" charset="-128"/>
                <a:ea typeface="BIZ UDPゴシック" panose="020B0400000000000000" pitchFamily="50" charset="-128"/>
              </a:rPr>
              <a:t>）</a:t>
            </a:r>
          </a:p>
        </p:txBody>
      </p:sp>
      <p:sp>
        <p:nvSpPr>
          <p:cNvPr id="19" name="テキスト ボックス 13">
            <a:extLst>
              <a:ext uri="{FF2B5EF4-FFF2-40B4-BE49-F238E27FC236}">
                <a16:creationId xmlns:a16="http://schemas.microsoft.com/office/drawing/2014/main" id="{A4E011A2-9084-CDFF-3065-7065747D28C8}"/>
              </a:ext>
            </a:extLst>
          </p:cNvPr>
          <p:cNvSpPr txBox="1"/>
          <p:nvPr/>
        </p:nvSpPr>
        <p:spPr>
          <a:xfrm>
            <a:off x="8937093" y="2570116"/>
            <a:ext cx="868740"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900">
                <a:latin typeface="BIZ UDPゴシック" panose="020B0400000000000000" pitchFamily="50" charset="-128"/>
                <a:ea typeface="BIZ UDPゴシック" panose="020B0400000000000000" pitchFamily="50" charset="-128"/>
              </a:rPr>
              <a:t>（</a:t>
            </a:r>
            <a:r>
              <a:rPr lang="en-US" altLang="ja-JP" sz="900">
                <a:latin typeface="BIZ UDPゴシック" panose="020B0400000000000000" pitchFamily="50" charset="-128"/>
                <a:ea typeface="BIZ UDPゴシック" panose="020B0400000000000000" pitchFamily="50" charset="-128"/>
              </a:rPr>
              <a:t>N</a:t>
            </a:r>
            <a:r>
              <a:rPr kumimoji="1" lang="en-US" altLang="ja-JP" sz="900">
                <a:latin typeface="BIZ UDPゴシック" panose="020B0400000000000000" pitchFamily="50" charset="-128"/>
                <a:ea typeface="BIZ UDPゴシック" panose="020B0400000000000000" pitchFamily="50" charset="-128"/>
              </a:rPr>
              <a:t>=1,679</a:t>
            </a:r>
            <a:r>
              <a:rPr kumimoji="1" lang="ja-JP" altLang="en-US" sz="900">
                <a:latin typeface="BIZ UDPゴシック" panose="020B0400000000000000" pitchFamily="50" charset="-128"/>
                <a:ea typeface="BIZ UDPゴシック" panose="020B0400000000000000" pitchFamily="50" charset="-128"/>
              </a:rPr>
              <a:t>）</a:t>
            </a:r>
          </a:p>
        </p:txBody>
      </p:sp>
      <p:grpSp>
        <p:nvGrpSpPr>
          <p:cNvPr id="20" name="グループ化 19">
            <a:extLst>
              <a:ext uri="{FF2B5EF4-FFF2-40B4-BE49-F238E27FC236}">
                <a16:creationId xmlns:a16="http://schemas.microsoft.com/office/drawing/2014/main" id="{636C6FAB-EAAD-BD6D-DC06-1A0F5A6578D5}"/>
              </a:ext>
            </a:extLst>
          </p:cNvPr>
          <p:cNvGrpSpPr/>
          <p:nvPr/>
        </p:nvGrpSpPr>
        <p:grpSpPr>
          <a:xfrm>
            <a:off x="77996" y="3359948"/>
            <a:ext cx="5745806" cy="2498447"/>
            <a:chOff x="352262" y="3697983"/>
            <a:chExt cx="5602406" cy="2398104"/>
          </a:xfrm>
        </p:grpSpPr>
        <p:grpSp>
          <p:nvGrpSpPr>
            <p:cNvPr id="21" name="グループ化 20">
              <a:extLst>
                <a:ext uri="{FF2B5EF4-FFF2-40B4-BE49-F238E27FC236}">
                  <a16:creationId xmlns:a16="http://schemas.microsoft.com/office/drawing/2014/main" id="{70A993B9-4C48-931B-5786-28C6304B8E7A}"/>
                </a:ext>
              </a:extLst>
            </p:cNvPr>
            <p:cNvGrpSpPr/>
            <p:nvPr/>
          </p:nvGrpSpPr>
          <p:grpSpPr>
            <a:xfrm>
              <a:off x="3205403" y="3897615"/>
              <a:ext cx="2749265" cy="2198472"/>
              <a:chOff x="3079144" y="4365316"/>
              <a:chExt cx="2749265" cy="2198472"/>
            </a:xfrm>
          </p:grpSpPr>
          <p:sp>
            <p:nvSpPr>
              <p:cNvPr id="31" name="正方形/長方形 30">
                <a:extLst>
                  <a:ext uri="{FF2B5EF4-FFF2-40B4-BE49-F238E27FC236}">
                    <a16:creationId xmlns:a16="http://schemas.microsoft.com/office/drawing/2014/main" id="{453FAC61-C0AC-DA96-A9B8-25182D4BAE6A}"/>
                  </a:ext>
                </a:extLst>
              </p:cNvPr>
              <p:cNvSpPr/>
              <p:nvPr/>
            </p:nvSpPr>
            <p:spPr>
              <a:xfrm>
                <a:off x="4663147" y="5487948"/>
                <a:ext cx="888429" cy="59104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加入時のみ</a:t>
                </a:r>
                <a:endPar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受けた</a:t>
                </a:r>
                <a:endPar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37.5</a:t>
                </a: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32" name="正方形/長方形 31">
                <a:extLst>
                  <a:ext uri="{FF2B5EF4-FFF2-40B4-BE49-F238E27FC236}">
                    <a16:creationId xmlns:a16="http://schemas.microsoft.com/office/drawing/2014/main" id="{1D6B9AD3-978C-9D1F-95CF-1570D8A1C3A7}"/>
                  </a:ext>
                </a:extLst>
              </p:cNvPr>
              <p:cNvSpPr/>
              <p:nvPr/>
            </p:nvSpPr>
            <p:spPr>
              <a:xfrm>
                <a:off x="4647932" y="4365316"/>
                <a:ext cx="1180477" cy="633251"/>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継続的に</a:t>
                </a:r>
                <a:endParaRPr kumimoji="1" lang="en-US" altLang="ja-JP"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何回か受けた</a:t>
                </a:r>
                <a:endParaRPr kumimoji="1" lang="en-US" altLang="ja-JP"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19.3</a:t>
                </a:r>
                <a:r>
                  <a:rPr kumimoji="1"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33" name="正方形/長方形 32">
                <a:extLst>
                  <a:ext uri="{FF2B5EF4-FFF2-40B4-BE49-F238E27FC236}">
                    <a16:creationId xmlns:a16="http://schemas.microsoft.com/office/drawing/2014/main" id="{0CB1E648-73F7-126E-B785-C7B576108887}"/>
                  </a:ext>
                </a:extLst>
              </p:cNvPr>
              <p:cNvSpPr/>
              <p:nvPr/>
            </p:nvSpPr>
            <p:spPr>
              <a:xfrm>
                <a:off x="3534419" y="4747823"/>
                <a:ext cx="1188000" cy="55391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分からない</a:t>
                </a:r>
                <a:endPar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22.3</a:t>
                </a: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36" name="正方形/長方形 35">
                <a:extLst>
                  <a:ext uri="{FF2B5EF4-FFF2-40B4-BE49-F238E27FC236}">
                    <a16:creationId xmlns:a16="http://schemas.microsoft.com/office/drawing/2014/main" id="{C1DFC2F7-B7B8-BD21-FA9D-40EB2426FB13}"/>
                  </a:ext>
                </a:extLst>
              </p:cNvPr>
              <p:cNvSpPr/>
              <p:nvPr/>
            </p:nvSpPr>
            <p:spPr>
              <a:xfrm>
                <a:off x="3249776" y="6009872"/>
                <a:ext cx="1499953" cy="55391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実施されていたが</a:t>
                </a:r>
                <a:endPar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受</a:t>
                </a:r>
                <a:r>
                  <a:rPr kumimoji="1" lang="ja-JP" altLang="en-US" sz="1100">
                    <a:solidFill>
                      <a:prstClr val="black"/>
                    </a:solidFill>
                    <a:latin typeface="BIZ UDPゴシック" panose="020B0400000000000000" pitchFamily="50" charset="-128"/>
                    <a:ea typeface="BIZ UDPゴシック" panose="020B0400000000000000" pitchFamily="50" charset="-128"/>
                  </a:rPr>
                  <a:t>け</a:t>
                </a: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なかった</a:t>
                </a:r>
                <a:endPar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８</a:t>
                </a:r>
                <a:r>
                  <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37" name="正方形/長方形 36">
                <a:extLst>
                  <a:ext uri="{FF2B5EF4-FFF2-40B4-BE49-F238E27FC236}">
                    <a16:creationId xmlns:a16="http://schemas.microsoft.com/office/drawing/2014/main" id="{B406F496-0FC9-FC9E-D5D3-E58DA8F3FF48}"/>
                  </a:ext>
                </a:extLst>
              </p:cNvPr>
              <p:cNvSpPr/>
              <p:nvPr/>
            </p:nvSpPr>
            <p:spPr>
              <a:xfrm>
                <a:off x="3079144" y="5361786"/>
                <a:ext cx="1332302" cy="46187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実施されていない</a:t>
                </a:r>
                <a:endPar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12.2</a:t>
                </a: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grpSp>
        <p:grpSp>
          <p:nvGrpSpPr>
            <p:cNvPr id="22" name="グループ化 21">
              <a:extLst>
                <a:ext uri="{FF2B5EF4-FFF2-40B4-BE49-F238E27FC236}">
                  <a16:creationId xmlns:a16="http://schemas.microsoft.com/office/drawing/2014/main" id="{370A400B-10CE-912A-92C5-EBDA2EFA14B8}"/>
                </a:ext>
              </a:extLst>
            </p:cNvPr>
            <p:cNvGrpSpPr/>
            <p:nvPr/>
          </p:nvGrpSpPr>
          <p:grpSpPr>
            <a:xfrm>
              <a:off x="352262" y="3697983"/>
              <a:ext cx="3048989" cy="2335694"/>
              <a:chOff x="101080" y="4151095"/>
              <a:chExt cx="3048989" cy="2335694"/>
            </a:xfrm>
          </p:grpSpPr>
          <p:sp>
            <p:nvSpPr>
              <p:cNvPr id="24" name="正方形/長方形 23">
                <a:extLst>
                  <a:ext uri="{FF2B5EF4-FFF2-40B4-BE49-F238E27FC236}">
                    <a16:creationId xmlns:a16="http://schemas.microsoft.com/office/drawing/2014/main" id="{D0F5DE7E-C35E-4752-98DB-801E2BB0362E}"/>
                  </a:ext>
                </a:extLst>
              </p:cNvPr>
              <p:cNvSpPr/>
              <p:nvPr/>
            </p:nvSpPr>
            <p:spPr>
              <a:xfrm>
                <a:off x="1646612" y="4705676"/>
                <a:ext cx="1503457" cy="489146"/>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実施したことがある</a:t>
                </a:r>
                <a:endParaRPr kumimoji="1" lang="en-US" altLang="ja-JP"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80.0</a:t>
                </a:r>
                <a:r>
                  <a:rPr kumimoji="1"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25" name="正方形/長方形 24">
                <a:extLst>
                  <a:ext uri="{FF2B5EF4-FFF2-40B4-BE49-F238E27FC236}">
                    <a16:creationId xmlns:a16="http://schemas.microsoft.com/office/drawing/2014/main" id="{60BE7E17-87F6-30FF-7544-1B6519E6C7AA}"/>
                  </a:ext>
                </a:extLst>
              </p:cNvPr>
              <p:cNvSpPr/>
              <p:nvPr/>
            </p:nvSpPr>
            <p:spPr>
              <a:xfrm>
                <a:off x="101080" y="4619622"/>
                <a:ext cx="952493" cy="35372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現在計画中</a:t>
                </a:r>
                <a:endPar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６</a:t>
                </a:r>
                <a:r>
                  <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a:t>
                </a:r>
              </a:p>
            </p:txBody>
          </p:sp>
          <p:sp>
            <p:nvSpPr>
              <p:cNvPr id="26" name="正方形/長方形 25">
                <a:extLst>
                  <a:ext uri="{FF2B5EF4-FFF2-40B4-BE49-F238E27FC236}">
                    <a16:creationId xmlns:a16="http://schemas.microsoft.com/office/drawing/2014/main" id="{B7AC04BB-32F3-0BFC-924E-8B12BD1A269F}"/>
                  </a:ext>
                </a:extLst>
              </p:cNvPr>
              <p:cNvSpPr/>
              <p:nvPr/>
            </p:nvSpPr>
            <p:spPr>
              <a:xfrm>
                <a:off x="458551" y="4151095"/>
                <a:ext cx="1532269" cy="49916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実施したことはない</a:t>
                </a:r>
                <a:endPar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13.</a:t>
                </a: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８％</a:t>
                </a:r>
              </a:p>
            </p:txBody>
          </p:sp>
          <p:grpSp>
            <p:nvGrpSpPr>
              <p:cNvPr id="27" name="グループ化 26">
                <a:extLst>
                  <a:ext uri="{FF2B5EF4-FFF2-40B4-BE49-F238E27FC236}">
                    <a16:creationId xmlns:a16="http://schemas.microsoft.com/office/drawing/2014/main" id="{BD3F8F6C-29DF-6E3C-D4A3-68A56F30E27B}"/>
                  </a:ext>
                </a:extLst>
              </p:cNvPr>
              <p:cNvGrpSpPr/>
              <p:nvPr/>
            </p:nvGrpSpPr>
            <p:grpSpPr>
              <a:xfrm>
                <a:off x="271704" y="5186168"/>
                <a:ext cx="1754319" cy="1300621"/>
                <a:chOff x="271704" y="5186168"/>
                <a:chExt cx="1754319" cy="1300621"/>
              </a:xfrm>
            </p:grpSpPr>
            <p:sp>
              <p:nvSpPr>
                <p:cNvPr id="28" name="二等辺三角形 27">
                  <a:extLst>
                    <a:ext uri="{FF2B5EF4-FFF2-40B4-BE49-F238E27FC236}">
                      <a16:creationId xmlns:a16="http://schemas.microsoft.com/office/drawing/2014/main" id="{61D4A14E-EBE0-A070-ED8D-88AD59D81A5A}"/>
                    </a:ext>
                  </a:extLst>
                </p:cNvPr>
                <p:cNvSpPr/>
                <p:nvPr/>
              </p:nvSpPr>
              <p:spPr>
                <a:xfrm rot="1500000">
                  <a:off x="1858323" y="5186168"/>
                  <a:ext cx="167700" cy="535078"/>
                </a:xfrm>
                <a:prstGeom prst="triangl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正方形/長方形 28">
                  <a:extLst>
                    <a:ext uri="{FF2B5EF4-FFF2-40B4-BE49-F238E27FC236}">
                      <a16:creationId xmlns:a16="http://schemas.microsoft.com/office/drawing/2014/main" id="{E99BDF63-66C6-16A1-EA1C-EB266B695824}"/>
                    </a:ext>
                  </a:extLst>
                </p:cNvPr>
                <p:cNvSpPr/>
                <p:nvPr/>
              </p:nvSpPr>
              <p:spPr>
                <a:xfrm>
                  <a:off x="271704" y="5580275"/>
                  <a:ext cx="1656674" cy="906514"/>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「実施したことがある」と回答したことのある者のうち、</a:t>
                  </a:r>
                  <a:r>
                    <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7</a:t>
                  </a:r>
                  <a:r>
                    <a:rPr kumimoji="1" lang="ja-JP" altLang="en-US" sz="1100">
                      <a:solidFill>
                        <a:prstClr val="black"/>
                      </a:solidFill>
                      <a:latin typeface="BIZ UDPゴシック" panose="020B0400000000000000" pitchFamily="50" charset="-128"/>
                      <a:ea typeface="BIZ UDPゴシック" panose="020B0400000000000000" pitchFamily="50" charset="-128"/>
                    </a:rPr>
                    <a:t>３</a:t>
                  </a:r>
                  <a:r>
                    <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０％の</a:t>
                  </a:r>
                  <a:br>
                    <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企業は直近</a:t>
                  </a:r>
                  <a:r>
                    <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年以内に教育を実施。</a:t>
                  </a:r>
                  <a:endPar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grpSp>
      </p:grpSp>
      <p:graphicFrame>
        <p:nvGraphicFramePr>
          <p:cNvPr id="38" name="表 37">
            <a:extLst>
              <a:ext uri="{FF2B5EF4-FFF2-40B4-BE49-F238E27FC236}">
                <a16:creationId xmlns:a16="http://schemas.microsoft.com/office/drawing/2014/main" id="{9496253D-AB1C-CC37-CE96-4C6C9D13F7CF}"/>
              </a:ext>
            </a:extLst>
          </p:cNvPr>
          <p:cNvGraphicFramePr>
            <a:graphicFrameLocks noGrp="1"/>
          </p:cNvGraphicFramePr>
          <p:nvPr/>
        </p:nvGraphicFramePr>
        <p:xfrm>
          <a:off x="6256031" y="4496251"/>
          <a:ext cx="3566289" cy="1854960"/>
        </p:xfrm>
        <a:graphic>
          <a:graphicData uri="http://schemas.openxmlformats.org/drawingml/2006/table">
            <a:tbl>
              <a:tblPr firstRow="1" bandRow="1">
                <a:tableStyleId>{2D5ABB26-0587-4C30-8999-92F81FD0307C}</a:tableStyleId>
              </a:tblPr>
              <a:tblGrid>
                <a:gridCol w="2901067">
                  <a:extLst>
                    <a:ext uri="{9D8B030D-6E8A-4147-A177-3AD203B41FA5}">
                      <a16:colId xmlns:a16="http://schemas.microsoft.com/office/drawing/2014/main" val="1419202042"/>
                    </a:ext>
                  </a:extLst>
                </a:gridCol>
                <a:gridCol w="665222">
                  <a:extLst>
                    <a:ext uri="{9D8B030D-6E8A-4147-A177-3AD203B41FA5}">
                      <a16:colId xmlns:a16="http://schemas.microsoft.com/office/drawing/2014/main" val="2650947337"/>
                    </a:ext>
                  </a:extLst>
                </a:gridCol>
              </a:tblGrid>
              <a:tr h="270520">
                <a:tc>
                  <a:txBody>
                    <a:bodyPr/>
                    <a:lstStyle/>
                    <a:p>
                      <a:r>
                        <a:rPr kumimoji="1" lang="ja-JP" altLang="en-US" sz="1000">
                          <a:latin typeface="BIZ UDPゴシック" panose="020B0400000000000000" pitchFamily="50" charset="-128"/>
                          <a:ea typeface="BIZ UDPゴシック" panose="020B0400000000000000" pitchFamily="50" charset="-128"/>
                        </a:rPr>
                        <a:t>無関心層に対する効果的な方法・内容が分からない</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a:r>
                        <a:rPr kumimoji="1" lang="en-US" altLang="ja-JP" sz="1000">
                          <a:latin typeface="BIZ UDPゴシック" panose="020B0400000000000000" pitchFamily="50" charset="-128"/>
                          <a:ea typeface="BIZ UDPゴシック" panose="020B0400000000000000" pitchFamily="50" charset="-128"/>
                          <a:cs typeface="Arial" panose="020B0604020202020204" pitchFamily="34" charset="0"/>
                        </a:rPr>
                        <a:t>40.0</a:t>
                      </a:r>
                      <a:r>
                        <a:rPr kumimoji="1" lang="ja-JP" altLang="en-US" sz="1000">
                          <a:latin typeface="BIZ UDPゴシック" panose="020B0400000000000000" pitchFamily="50" charset="-128"/>
                          <a:ea typeface="BIZ UDPゴシック" panose="020B0400000000000000" pitchFamily="50" charset="-128"/>
                          <a:cs typeface="Arial" panose="020B0604020202020204" pitchFamily="34" charset="0"/>
                        </a:rPr>
                        <a:t>％</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68416236"/>
                  </a:ext>
                </a:extLst>
              </a:tr>
              <a:tr h="377933">
                <a:tc>
                  <a:txBody>
                    <a:bodyPr/>
                    <a:lstStyle/>
                    <a:p>
                      <a:r>
                        <a:rPr kumimoji="1" lang="ja-JP" altLang="en-US" sz="1000">
                          <a:latin typeface="BIZ UDPゴシック" panose="020B0400000000000000" pitchFamily="50" charset="-128"/>
                          <a:ea typeface="BIZ UDPゴシック" panose="020B0400000000000000" pitchFamily="50" charset="-128"/>
                        </a:rPr>
                        <a:t>他の業務と兼務しているため、継続教育に割く時間が少ない</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a:r>
                        <a:rPr kumimoji="1" lang="en-US" altLang="ja-JP" sz="1000">
                          <a:latin typeface="BIZ UDPゴシック" panose="020B0400000000000000" pitchFamily="50" charset="-128"/>
                          <a:ea typeface="BIZ UDPゴシック" panose="020B0400000000000000" pitchFamily="50" charset="-128"/>
                          <a:cs typeface="Arial" panose="020B0604020202020204" pitchFamily="34" charset="0"/>
                        </a:rPr>
                        <a:t>36.1</a:t>
                      </a:r>
                      <a:r>
                        <a:rPr kumimoji="1" lang="ja-JP" altLang="en-US" sz="1000">
                          <a:latin typeface="BIZ UDPゴシック" panose="020B0400000000000000" pitchFamily="50" charset="-128"/>
                          <a:ea typeface="BIZ UDPゴシック" panose="020B0400000000000000" pitchFamily="50" charset="-128"/>
                          <a:cs typeface="Arial" panose="020B0604020202020204" pitchFamily="34" charset="0"/>
                        </a:rPr>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20898589"/>
                  </a:ext>
                </a:extLst>
              </a:tr>
              <a:tr h="377933">
                <a:tc>
                  <a:txBody>
                    <a:bodyPr/>
                    <a:lstStyle/>
                    <a:p>
                      <a:r>
                        <a:rPr kumimoji="1" lang="ja-JP" altLang="en-US" sz="1000">
                          <a:latin typeface="BIZ UDPゴシック" panose="020B0400000000000000" pitchFamily="50" charset="-128"/>
                          <a:ea typeface="BIZ UDPゴシック" panose="020B0400000000000000" pitchFamily="50" charset="-128"/>
                        </a:rPr>
                        <a:t>勤務形態が多様・複雑なため、どのような内容・方法で実施するのが良いかわからない</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a:r>
                        <a:rPr kumimoji="1" lang="en-US" altLang="ja-JP" sz="1000">
                          <a:latin typeface="BIZ UDPゴシック" panose="020B0400000000000000" pitchFamily="50" charset="-128"/>
                          <a:ea typeface="BIZ UDPゴシック" panose="020B0400000000000000" pitchFamily="50" charset="-128"/>
                          <a:cs typeface="Arial" panose="020B0604020202020204" pitchFamily="34" charset="0"/>
                        </a:rPr>
                        <a:t>30.4</a:t>
                      </a:r>
                      <a:r>
                        <a:rPr kumimoji="1" lang="ja-JP" altLang="en-US" sz="1000">
                          <a:latin typeface="BIZ UDPゴシック" panose="020B0400000000000000" pitchFamily="50" charset="-128"/>
                          <a:ea typeface="BIZ UDPゴシック" panose="020B0400000000000000" pitchFamily="50" charset="-128"/>
                          <a:cs typeface="Arial" panose="020B0604020202020204" pitchFamily="34" charset="0"/>
                        </a:rPr>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55087895"/>
                  </a:ext>
                </a:extLst>
              </a:tr>
              <a:tr h="27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a:latin typeface="BIZ UDPゴシック" panose="020B0400000000000000" pitchFamily="50" charset="-128"/>
                          <a:ea typeface="BIZ UDPゴシック" panose="020B0400000000000000" pitchFamily="50" charset="-128"/>
                        </a:rPr>
                        <a:t>継続教育に対する社員の反応、参加率の少なさ</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a:r>
                        <a:rPr kumimoji="1" lang="en-US" altLang="ja-JP" sz="1000">
                          <a:latin typeface="BIZ UDPゴシック" panose="020B0400000000000000" pitchFamily="50" charset="-128"/>
                          <a:ea typeface="BIZ UDPゴシック" panose="020B0400000000000000" pitchFamily="50" charset="-128"/>
                          <a:cs typeface="Arial" panose="020B0604020202020204" pitchFamily="34" charset="0"/>
                        </a:rPr>
                        <a:t>28.3</a:t>
                      </a:r>
                      <a:r>
                        <a:rPr kumimoji="1" lang="ja-JP" altLang="en-US" sz="1000">
                          <a:latin typeface="BIZ UDPゴシック" panose="020B0400000000000000" pitchFamily="50" charset="-128"/>
                          <a:ea typeface="BIZ UDPゴシック" panose="020B0400000000000000" pitchFamily="50" charset="-128"/>
                          <a:cs typeface="Arial" panose="020B0604020202020204" pitchFamily="34" charset="0"/>
                        </a:rPr>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91923348"/>
                  </a:ext>
                </a:extLst>
              </a:tr>
              <a:tr h="377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a:latin typeface="BIZ UDPゴシック" panose="020B0400000000000000" pitchFamily="50" charset="-128"/>
                          <a:ea typeface="BIZ UDPゴシック" panose="020B0400000000000000" pitchFamily="50" charset="-128"/>
                        </a:rPr>
                        <a:t>社員間の理解等のばらつきを少なくする効果的な方法が分からない</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cs typeface="Arial" panose="020B0604020202020204" pitchFamily="34" charset="0"/>
                        </a:rPr>
                        <a:t>26.0</a:t>
                      </a:r>
                      <a:r>
                        <a:rPr kumimoji="1" lang="ja-JP" altLang="en-US" sz="1000" dirty="0">
                          <a:latin typeface="BIZ UDPゴシック" panose="020B0400000000000000" pitchFamily="50" charset="-128"/>
                          <a:ea typeface="BIZ UDPゴシック" panose="020B0400000000000000" pitchFamily="50" charset="-128"/>
                          <a:cs typeface="Arial" panose="020B0604020202020204" pitchFamily="34" charset="0"/>
                        </a:rPr>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81396267"/>
                  </a:ext>
                </a:extLst>
              </a:tr>
            </a:tbl>
          </a:graphicData>
        </a:graphic>
      </p:graphicFrame>
      <p:graphicFrame>
        <p:nvGraphicFramePr>
          <p:cNvPr id="48" name="表 47">
            <a:extLst>
              <a:ext uri="{FF2B5EF4-FFF2-40B4-BE49-F238E27FC236}">
                <a16:creationId xmlns:a16="http://schemas.microsoft.com/office/drawing/2014/main" id="{E4976035-95AA-CBA7-42CC-F7453BCBBD64}"/>
              </a:ext>
            </a:extLst>
          </p:cNvPr>
          <p:cNvGraphicFramePr>
            <a:graphicFrameLocks noGrp="1"/>
          </p:cNvGraphicFramePr>
          <p:nvPr>
            <p:extLst>
              <p:ext uri="{D42A27DB-BD31-4B8C-83A1-F6EECF244321}">
                <p14:modId xmlns:p14="http://schemas.microsoft.com/office/powerpoint/2010/main" val="1175004888"/>
              </p:ext>
            </p:extLst>
          </p:nvPr>
        </p:nvGraphicFramePr>
        <p:xfrm>
          <a:off x="6262961" y="2897925"/>
          <a:ext cx="3580516" cy="1220325"/>
        </p:xfrm>
        <a:graphic>
          <a:graphicData uri="http://schemas.openxmlformats.org/drawingml/2006/table">
            <a:tbl>
              <a:tblPr firstRow="1" bandRow="1">
                <a:tableStyleId>{2D5ABB26-0587-4C30-8999-92F81FD0307C}</a:tableStyleId>
              </a:tblPr>
              <a:tblGrid>
                <a:gridCol w="2882425">
                  <a:extLst>
                    <a:ext uri="{9D8B030D-6E8A-4147-A177-3AD203B41FA5}">
                      <a16:colId xmlns:a16="http://schemas.microsoft.com/office/drawing/2014/main" val="1419202042"/>
                    </a:ext>
                  </a:extLst>
                </a:gridCol>
                <a:gridCol w="698091">
                  <a:extLst>
                    <a:ext uri="{9D8B030D-6E8A-4147-A177-3AD203B41FA5}">
                      <a16:colId xmlns:a16="http://schemas.microsoft.com/office/drawing/2014/main" val="2650947337"/>
                    </a:ext>
                  </a:extLst>
                </a:gridCol>
              </a:tblGrid>
              <a:tr h="244065">
                <a:tc>
                  <a:txBody>
                    <a:bodyPr/>
                    <a:lstStyle/>
                    <a:p>
                      <a:pPr marL="0" marR="0" lvl="0" indent="0" algn="l" defTabSz="742950" rtl="0" eaLnBrk="1" fontAlgn="auto" latinLnBrk="0" hangingPunct="1">
                        <a:lnSpc>
                          <a:spcPts val="1000"/>
                        </a:lnSpc>
                        <a:spcBef>
                          <a:spcPts val="0"/>
                        </a:spcBef>
                        <a:spcAft>
                          <a:spcPts val="0"/>
                        </a:spcAft>
                        <a:buClrTx/>
                        <a:buSzTx/>
                        <a:buFontTx/>
                        <a:buNone/>
                        <a:tabLst/>
                        <a:defRPr/>
                      </a:pPr>
                      <a:r>
                        <a:rPr kumimoji="1" lang="ja-JP" altLang="en-US" sz="1000">
                          <a:latin typeface="BIZ UDPゴシック" panose="020B0400000000000000" pitchFamily="50" charset="-128"/>
                          <a:ea typeface="BIZ UDPゴシック" panose="020B0400000000000000" pitchFamily="50" charset="-128"/>
                        </a:rPr>
                        <a:t>加入者の無関心</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lnSpc>
                          <a:spcPts val="1000"/>
                        </a:lnSpc>
                      </a:pPr>
                      <a:r>
                        <a:rPr kumimoji="1" lang="en-US" altLang="ja-JP" sz="10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24.8</a:t>
                      </a:r>
                      <a:r>
                        <a:rPr kumimoji="1" lang="ja-JP" altLang="en-US" sz="10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59096470"/>
                  </a:ext>
                </a:extLst>
              </a:tr>
              <a:tr h="244065">
                <a:tc>
                  <a:txBody>
                    <a:bodyPr/>
                    <a:lstStyle/>
                    <a:p>
                      <a:pPr marL="0" marR="0" lvl="0" indent="0" algn="l" defTabSz="742950" rtl="0" eaLnBrk="1" fontAlgn="auto" latinLnBrk="0" hangingPunct="1">
                        <a:lnSpc>
                          <a:spcPts val="1000"/>
                        </a:lnSpc>
                        <a:spcBef>
                          <a:spcPts val="0"/>
                        </a:spcBef>
                        <a:spcAft>
                          <a:spcPts val="0"/>
                        </a:spcAft>
                        <a:buClrTx/>
                        <a:buSzTx/>
                        <a:buFontTx/>
                        <a:buNone/>
                        <a:tabLst/>
                        <a:defRPr/>
                      </a:pPr>
                      <a:r>
                        <a:rPr kumimoji="1" lang="ja-JP" altLang="en-US" sz="1000">
                          <a:latin typeface="BIZ UDPゴシック" panose="020B0400000000000000" pitchFamily="50" charset="-128"/>
                          <a:ea typeface="BIZ UDPゴシック" panose="020B0400000000000000" pitchFamily="50" charset="-128"/>
                        </a:rPr>
                        <a:t>継続教育に関する事項</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a:lnSpc>
                          <a:spcPts val="1000"/>
                        </a:lnSpc>
                      </a:pPr>
                      <a:r>
                        <a:rPr kumimoji="1" lang="en-US" altLang="ja-JP" sz="10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20.0</a:t>
                      </a:r>
                      <a:r>
                        <a:rPr kumimoji="1" lang="ja-JP" altLang="en-US" sz="10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20898589"/>
                  </a:ext>
                </a:extLst>
              </a:tr>
              <a:tr h="244065">
                <a:tc>
                  <a:txBody>
                    <a:bodyPr/>
                    <a:lstStyle/>
                    <a:p>
                      <a:pPr>
                        <a:lnSpc>
                          <a:spcPts val="1000"/>
                        </a:lnSpc>
                      </a:pPr>
                      <a:r>
                        <a:rPr kumimoji="1" lang="ja-JP" altLang="en-US" sz="1000">
                          <a:latin typeface="BIZ UDPゴシック" panose="020B0400000000000000" pitchFamily="50" charset="-128"/>
                          <a:ea typeface="BIZ UDPゴシック" panose="020B0400000000000000" pitchFamily="50" charset="-128"/>
                        </a:rPr>
                        <a:t>加入者の運用に対する意識</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a:lnSpc>
                          <a:spcPts val="1000"/>
                        </a:lnSpc>
                      </a:pPr>
                      <a:r>
                        <a:rPr kumimoji="1" lang="en-US" altLang="ja-JP" sz="10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18.5</a:t>
                      </a:r>
                      <a:r>
                        <a:rPr kumimoji="1" lang="ja-JP" altLang="en-US" sz="10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81396267"/>
                  </a:ext>
                </a:extLst>
              </a:tr>
              <a:tr h="244065">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1000">
                          <a:latin typeface="BIZ UDPゴシック" panose="020B0400000000000000" pitchFamily="50" charset="-128"/>
                          <a:ea typeface="BIZ UDPゴシック" panose="020B0400000000000000" pitchFamily="50" charset="-128"/>
                        </a:rPr>
                        <a:t>事務の煩雑さ</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a:lnSpc>
                          <a:spcPts val="1000"/>
                        </a:lnSpc>
                      </a:pPr>
                      <a:r>
                        <a:rPr kumimoji="1" lang="en-US" altLang="ja-JP" sz="10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8.2</a:t>
                      </a:r>
                      <a:r>
                        <a:rPr kumimoji="1" lang="ja-JP" altLang="en-US" sz="10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46274363"/>
                  </a:ext>
                </a:extLst>
              </a:tr>
              <a:tr h="244065">
                <a:tc>
                  <a:txBody>
                    <a:bodyPr/>
                    <a:lstStyle/>
                    <a:p>
                      <a:pPr>
                        <a:lnSpc>
                          <a:spcPts val="1000"/>
                        </a:lnSpc>
                      </a:pPr>
                      <a:r>
                        <a:rPr kumimoji="1" lang="ja-JP" altLang="en-US" sz="1000">
                          <a:latin typeface="BIZ UDPゴシック" panose="020B0400000000000000" pitchFamily="50" charset="-128"/>
                          <a:ea typeface="BIZ UDPゴシック" panose="020B0400000000000000" pitchFamily="50" charset="-128"/>
                        </a:rPr>
                        <a:t>制度の煩雑さ</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r>
                        <a:rPr kumimoji="1" lang="en-US" altLang="ja-JP" sz="10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7.5</a:t>
                      </a:r>
                      <a:r>
                        <a:rPr kumimoji="1" lang="ja-JP" altLang="en-US" sz="10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3776386974"/>
                  </a:ext>
                </a:extLst>
              </a:tr>
            </a:tbl>
          </a:graphicData>
        </a:graphic>
      </p:graphicFrame>
      <p:sp>
        <p:nvSpPr>
          <p:cNvPr id="52" name="テキスト ボックス 13">
            <a:extLst>
              <a:ext uri="{FF2B5EF4-FFF2-40B4-BE49-F238E27FC236}">
                <a16:creationId xmlns:a16="http://schemas.microsoft.com/office/drawing/2014/main" id="{3AFF2942-E2A6-6B7A-4152-787F850AD7BE}"/>
              </a:ext>
            </a:extLst>
          </p:cNvPr>
          <p:cNvSpPr txBox="1"/>
          <p:nvPr/>
        </p:nvSpPr>
        <p:spPr>
          <a:xfrm>
            <a:off x="5051085" y="5771887"/>
            <a:ext cx="951923"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N=3,873</a:t>
            </a:r>
            <a:r>
              <a:rPr kumimoji="1" lang="ja-JP" altLang="en-US"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53" name="テキスト ボックス 13">
            <a:extLst>
              <a:ext uri="{FF2B5EF4-FFF2-40B4-BE49-F238E27FC236}">
                <a16:creationId xmlns:a16="http://schemas.microsoft.com/office/drawing/2014/main" id="{01F4B9A2-E69D-8077-F239-76A756AF8F23}"/>
              </a:ext>
            </a:extLst>
          </p:cNvPr>
          <p:cNvSpPr txBox="1"/>
          <p:nvPr/>
        </p:nvSpPr>
        <p:spPr>
          <a:xfrm>
            <a:off x="2165781" y="5766942"/>
            <a:ext cx="951923"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N=</a:t>
            </a:r>
            <a:r>
              <a:rPr kumimoji="1" lang="en-US" altLang="ja-JP" sz="900">
                <a:solidFill>
                  <a:prstClr val="black"/>
                </a:solidFill>
                <a:latin typeface="BIZ UDPゴシック" panose="020B0400000000000000" pitchFamily="50" charset="-128"/>
                <a:ea typeface="BIZ UDPゴシック" panose="020B0400000000000000" pitchFamily="50" charset="-128"/>
              </a:rPr>
              <a:t>838</a:t>
            </a:r>
            <a:r>
              <a:rPr kumimoji="1" lang="ja-JP" altLang="en-US"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54" name="正方形/長方形 53">
            <a:extLst>
              <a:ext uri="{FF2B5EF4-FFF2-40B4-BE49-F238E27FC236}">
                <a16:creationId xmlns:a16="http://schemas.microsoft.com/office/drawing/2014/main" id="{6516027A-267C-1CB5-24B4-519436BEC9CD}"/>
              </a:ext>
            </a:extLst>
          </p:cNvPr>
          <p:cNvSpPr/>
          <p:nvPr/>
        </p:nvSpPr>
        <p:spPr>
          <a:xfrm>
            <a:off x="6239543" y="2914136"/>
            <a:ext cx="3603933" cy="504230"/>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BDCF2988-2095-A2F8-AA46-B09E36D86377}"/>
              </a:ext>
            </a:extLst>
          </p:cNvPr>
          <p:cNvSpPr/>
          <p:nvPr/>
        </p:nvSpPr>
        <p:spPr>
          <a:xfrm>
            <a:off x="6239543" y="4496251"/>
            <a:ext cx="3603933" cy="826291"/>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57799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AF38D818-955E-4754-B15B-D6084FD94594}" type="slidenum">
              <a:rPr kumimoji="1" lang="ja-JP" altLang="en-US" smtClean="0"/>
              <a:pPr/>
              <a:t>11</a:t>
            </a:fld>
            <a:endParaRPr kumimoji="1" lang="ja-JP" altLang="en-US"/>
          </a:p>
        </p:txBody>
      </p:sp>
      <p:sp>
        <p:nvSpPr>
          <p:cNvPr id="7" name="正方形/長方形 6"/>
          <p:cNvSpPr/>
          <p:nvPr/>
        </p:nvSpPr>
        <p:spPr>
          <a:xfrm>
            <a:off x="1382020" y="366712"/>
            <a:ext cx="7141961" cy="369332"/>
          </a:xfrm>
          <a:prstGeom prst="rect">
            <a:avLst/>
          </a:prstGeom>
        </p:spPr>
        <p:txBody>
          <a:bodyPr wrap="square">
            <a:spAutoFit/>
          </a:bodyPr>
          <a:lstStyle/>
          <a:p>
            <a:pPr algn="ctr"/>
            <a:r>
              <a:rPr lang="ja-JP" altLang="en-US" b="1">
                <a:solidFill>
                  <a:schemeClr val="bg1"/>
                </a:solidFill>
                <a:latin typeface="BIZ UDPゴシック" panose="020B0400000000000000" pitchFamily="50" charset="-128"/>
                <a:ea typeface="BIZ UDPゴシック" panose="020B0400000000000000" pitchFamily="50" charset="-128"/>
              </a:rPr>
              <a:t>企業型</a:t>
            </a:r>
            <a:r>
              <a:rPr lang="en-US" altLang="ja-JP" b="1">
                <a:solidFill>
                  <a:schemeClr val="bg1"/>
                </a:solidFill>
                <a:latin typeface="BIZ UDPゴシック" panose="020B0400000000000000" pitchFamily="50" charset="-128"/>
                <a:ea typeface="BIZ UDPゴシック" panose="020B0400000000000000" pitchFamily="50" charset="-128"/>
              </a:rPr>
              <a:t>DC</a:t>
            </a:r>
            <a:r>
              <a:rPr lang="ja-JP" altLang="en-US" b="1">
                <a:solidFill>
                  <a:schemeClr val="bg1"/>
                </a:solidFill>
                <a:latin typeface="BIZ UDPゴシック" panose="020B0400000000000000" pitchFamily="50" charset="-128"/>
                <a:ea typeface="BIZ UDPゴシック" panose="020B0400000000000000" pitchFamily="50" charset="-128"/>
              </a:rPr>
              <a:t>における継続投資教育</a:t>
            </a:r>
          </a:p>
        </p:txBody>
      </p:sp>
      <p:sp>
        <p:nvSpPr>
          <p:cNvPr id="12" name="正方形/長方形 11"/>
          <p:cNvSpPr/>
          <p:nvPr/>
        </p:nvSpPr>
        <p:spPr>
          <a:xfrm>
            <a:off x="200025" y="927004"/>
            <a:ext cx="9505950" cy="978729"/>
          </a:xfrm>
          <a:prstGeom prst="rect">
            <a:avLst/>
          </a:prstGeom>
        </p:spPr>
        <p:txBody>
          <a:bodyPr wrap="square">
            <a:spAutoFit/>
          </a:bodyPr>
          <a:lstStyle/>
          <a:p>
            <a:pPr marL="285750" indent="-285750">
              <a:lnSpc>
                <a:spcPct val="120000"/>
              </a:lnSpc>
              <a:spcAft>
                <a:spcPts val="400"/>
              </a:spcAft>
              <a:buFont typeface="Wingdings" panose="05000000000000000000" pitchFamily="2" charset="2"/>
              <a:buChar char="p"/>
            </a:pPr>
            <a:r>
              <a:rPr lang="ja-JP" altLang="en-US" sz="1600">
                <a:latin typeface="BIZ UDPゴシック" panose="020B0400000000000000" pitchFamily="50" charset="-128"/>
                <a:ea typeface="BIZ UDPゴシック" panose="020B0400000000000000" pitchFamily="50" charset="-128"/>
              </a:rPr>
              <a:t>企業型</a:t>
            </a:r>
            <a:r>
              <a:rPr lang="en-US" altLang="ja-JP" sz="1600">
                <a:latin typeface="BIZ UDPゴシック" panose="020B0400000000000000" pitchFamily="50" charset="-128"/>
                <a:ea typeface="BIZ UDPゴシック" panose="020B0400000000000000" pitchFamily="50" charset="-128"/>
              </a:rPr>
              <a:t>DC</a:t>
            </a:r>
            <a:r>
              <a:rPr lang="ja-JP" altLang="en-US" sz="1600">
                <a:latin typeface="BIZ UDPゴシック" panose="020B0400000000000000" pitchFamily="50" charset="-128"/>
                <a:ea typeface="BIZ UDPゴシック" panose="020B0400000000000000" pitchFamily="50" charset="-128"/>
              </a:rPr>
              <a:t>を実施する事業主のうち、意欲的に継続投資教育を実施している先では、</a:t>
            </a:r>
            <a:br>
              <a:rPr lang="en-US" altLang="ja-JP" sz="1600">
                <a:latin typeface="BIZ UDPゴシック" panose="020B0400000000000000" pitchFamily="50" charset="-128"/>
                <a:ea typeface="BIZ UDPゴシック" panose="020B0400000000000000" pitchFamily="50" charset="-128"/>
              </a:rPr>
            </a:br>
            <a:r>
              <a:rPr lang="ja-JP" altLang="en-US" sz="1600" b="1">
                <a:solidFill>
                  <a:srgbClr val="2E75B6"/>
                </a:solidFill>
                <a:latin typeface="BIZ UDPゴシック" panose="020B0400000000000000" pitchFamily="50" charset="-128"/>
                <a:ea typeface="BIZ UDPゴシック" panose="020B0400000000000000" pitchFamily="50" charset="-128"/>
              </a:rPr>
              <a:t>加入者による行動に変化</a:t>
            </a:r>
            <a:r>
              <a:rPr lang="ja-JP" altLang="en-US" sz="1600">
                <a:latin typeface="BIZ UDPゴシック" panose="020B0400000000000000" pitchFamily="50" charset="-128"/>
                <a:ea typeface="BIZ UDPゴシック" panose="020B0400000000000000" pitchFamily="50" charset="-128"/>
              </a:rPr>
              <a:t>（企業型</a:t>
            </a:r>
            <a:r>
              <a:rPr lang="en-US" altLang="ja-JP" sz="1600">
                <a:latin typeface="BIZ UDPゴシック" panose="020B0400000000000000" pitchFamily="50" charset="-128"/>
                <a:ea typeface="BIZ UDPゴシック" panose="020B0400000000000000" pitchFamily="50" charset="-128"/>
              </a:rPr>
              <a:t>DC</a:t>
            </a:r>
            <a:r>
              <a:rPr lang="ja-JP" altLang="en-US" sz="1600">
                <a:latin typeface="BIZ UDPゴシック" panose="020B0400000000000000" pitchFamily="50" charset="-128"/>
                <a:ea typeface="BIZ UDPゴシック" panose="020B0400000000000000" pitchFamily="50" charset="-128"/>
              </a:rPr>
              <a:t>加入者ウエブサイトへのアクセス数の増加やマッチング拠出加入率の増加等）がみられています。</a:t>
            </a:r>
          </a:p>
        </p:txBody>
      </p:sp>
      <p:sp>
        <p:nvSpPr>
          <p:cNvPr id="14" name="正方形/長方形 13"/>
          <p:cNvSpPr/>
          <p:nvPr/>
        </p:nvSpPr>
        <p:spPr>
          <a:xfrm>
            <a:off x="464971" y="6345583"/>
            <a:ext cx="8976058" cy="276999"/>
          </a:xfrm>
          <a:prstGeom prst="rect">
            <a:avLst/>
          </a:prstGeom>
        </p:spPr>
        <p:txBody>
          <a:bodyPr wrap="square">
            <a:spAutoFit/>
          </a:bodyPr>
          <a:lstStyle/>
          <a:p>
            <a:r>
              <a:rPr lang="ja-JP" altLang="en-US" sz="1200">
                <a:latin typeface="BIZ UDPゴシック" panose="020B0400000000000000" pitchFamily="50" charset="-128"/>
                <a:ea typeface="BIZ UDPゴシック" panose="020B0400000000000000" pitchFamily="50" charset="-128"/>
              </a:rPr>
              <a:t>（出所）金融庁</a:t>
            </a:r>
          </a:p>
        </p:txBody>
      </p:sp>
      <p:grpSp>
        <p:nvGrpSpPr>
          <p:cNvPr id="19" name="グループ化 18"/>
          <p:cNvGrpSpPr/>
          <p:nvPr/>
        </p:nvGrpSpPr>
        <p:grpSpPr>
          <a:xfrm>
            <a:off x="274184" y="2079178"/>
            <a:ext cx="9357632" cy="3958798"/>
            <a:chOff x="348343" y="2079178"/>
            <a:chExt cx="9357632" cy="3958798"/>
          </a:xfrm>
        </p:grpSpPr>
        <p:sp>
          <p:nvSpPr>
            <p:cNvPr id="13" name="右矢印 12"/>
            <p:cNvSpPr/>
            <p:nvPr/>
          </p:nvSpPr>
          <p:spPr>
            <a:xfrm>
              <a:off x="5261685" y="4210610"/>
              <a:ext cx="552286" cy="484632"/>
            </a:xfrm>
            <a:prstGeom prst="rightArrow">
              <a:avLst/>
            </a:prstGeom>
            <a:solidFill>
              <a:schemeClr val="tx2">
                <a:lumMod val="10000"/>
                <a:lumOff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830300" y="3569214"/>
              <a:ext cx="3875675" cy="1831271"/>
            </a:xfrm>
            <a:prstGeom prst="rect">
              <a:avLst/>
            </a:prstGeom>
            <a:solidFill>
              <a:schemeClr val="tx2">
                <a:lumMod val="10000"/>
                <a:lumOff val="90000"/>
              </a:schemeClr>
            </a:solidFill>
            <a:ln>
              <a:solidFill>
                <a:schemeClr val="tx1"/>
              </a:solidFill>
              <a:prstDash val="sysDash"/>
            </a:ln>
          </p:spPr>
          <p:txBody>
            <a:bodyPr wrap="square">
              <a:spAutoFit/>
            </a:bodyPr>
            <a:lstStyle/>
            <a:p>
              <a:pPr marL="285750" indent="-285750">
                <a:spcAft>
                  <a:spcPts val="1200"/>
                </a:spcAft>
                <a:buFont typeface="Wingdings" panose="05000000000000000000" pitchFamily="2" charset="2"/>
                <a:buChar char="u"/>
              </a:pPr>
              <a:r>
                <a:rPr lang="ja-JP" altLang="en-US" sz="1600">
                  <a:latin typeface="BIZ UDPゴシック" panose="020B0400000000000000" pitchFamily="50" charset="-128"/>
                  <a:ea typeface="BIZ UDPゴシック" panose="020B0400000000000000" pitchFamily="50" charset="-128"/>
                </a:rPr>
                <a:t>企業型</a:t>
              </a:r>
              <a:r>
                <a:rPr lang="en-US" altLang="ja-JP" sz="1600">
                  <a:latin typeface="BIZ UDPゴシック" panose="020B0400000000000000" pitchFamily="50" charset="-128"/>
                  <a:ea typeface="BIZ UDPゴシック" panose="020B0400000000000000" pitchFamily="50" charset="-128"/>
                </a:rPr>
                <a:t>DC</a:t>
              </a:r>
              <a:r>
                <a:rPr lang="ja-JP" altLang="en-US" sz="1600">
                  <a:latin typeface="BIZ UDPゴシック" panose="020B0400000000000000" pitchFamily="50" charset="-128"/>
                  <a:ea typeface="BIZ UDPゴシック" panose="020B0400000000000000" pitchFamily="50" charset="-128"/>
                </a:rPr>
                <a:t>加入者</a:t>
              </a:r>
              <a:r>
                <a:rPr lang="ja-JP" altLang="en-US" sz="1600" b="1">
                  <a:solidFill>
                    <a:srgbClr val="2E75B6"/>
                  </a:solidFill>
                  <a:latin typeface="BIZ UDPゴシック" panose="020B0400000000000000" pitchFamily="50" charset="-128"/>
                  <a:ea typeface="BIZ UDPゴシック" panose="020B0400000000000000" pitchFamily="50" charset="-128"/>
                </a:rPr>
                <a:t>ウェブサイトへの</a:t>
              </a:r>
              <a:br>
                <a:rPr lang="en-US" altLang="ja-JP" sz="1600" b="1">
                  <a:solidFill>
                    <a:srgbClr val="2E75B6"/>
                  </a:solidFill>
                  <a:latin typeface="BIZ UDPゴシック" panose="020B0400000000000000" pitchFamily="50" charset="-128"/>
                  <a:ea typeface="BIZ UDPゴシック" panose="020B0400000000000000" pitchFamily="50" charset="-128"/>
                </a:rPr>
              </a:br>
              <a:r>
                <a:rPr lang="ja-JP" altLang="en-US" sz="1600" b="1">
                  <a:solidFill>
                    <a:srgbClr val="2E75B6"/>
                  </a:solidFill>
                  <a:latin typeface="BIZ UDPゴシック" panose="020B0400000000000000" pitchFamily="50" charset="-128"/>
                  <a:ea typeface="BIZ UDPゴシック" panose="020B0400000000000000" pitchFamily="50" charset="-128"/>
                </a:rPr>
                <a:t>アクセス数の増加</a:t>
              </a:r>
            </a:p>
            <a:p>
              <a:pPr marL="285750" indent="-285750">
                <a:spcAft>
                  <a:spcPts val="1200"/>
                </a:spcAft>
                <a:buFont typeface="Wingdings" panose="05000000000000000000" pitchFamily="2" charset="2"/>
                <a:buChar char="u"/>
              </a:pPr>
              <a:r>
                <a:rPr lang="ja-JP" altLang="en-US" sz="1600">
                  <a:latin typeface="BIZ UDPゴシック" panose="020B0400000000000000" pitchFamily="50" charset="-128"/>
                  <a:ea typeface="BIZ UDPゴシック" panose="020B0400000000000000" pitchFamily="50" charset="-128"/>
                </a:rPr>
                <a:t>元本確保型資産の配分割合の減少</a:t>
              </a:r>
            </a:p>
            <a:p>
              <a:pPr marL="285750" indent="-285750">
                <a:spcAft>
                  <a:spcPts val="600"/>
                </a:spcAft>
                <a:buFont typeface="Wingdings" panose="05000000000000000000" pitchFamily="2" charset="2"/>
                <a:buChar char="u"/>
              </a:pPr>
              <a:r>
                <a:rPr lang="ja-JP" altLang="en-US" sz="1600" b="1">
                  <a:solidFill>
                    <a:srgbClr val="2E75B6"/>
                  </a:solidFill>
                  <a:latin typeface="BIZ UDPゴシック" panose="020B0400000000000000" pitchFamily="50" charset="-128"/>
                  <a:ea typeface="BIZ UDPゴシック" panose="020B0400000000000000" pitchFamily="50" charset="-128"/>
                </a:rPr>
                <a:t>マッチング拠出</a:t>
              </a:r>
              <a:r>
                <a:rPr lang="ja-JP" altLang="en-US" sz="1200" b="1">
                  <a:solidFill>
                    <a:srgbClr val="2E75B6"/>
                  </a:solidFill>
                  <a:latin typeface="BIZ UDPゴシック" panose="020B0400000000000000" pitchFamily="50" charset="-128"/>
                  <a:ea typeface="BIZ UDPゴシック" panose="020B0400000000000000" pitchFamily="50" charset="-128"/>
                </a:rPr>
                <a:t>（注）</a:t>
              </a:r>
              <a:r>
                <a:rPr lang="ja-JP" altLang="en-US" sz="1600" b="1">
                  <a:solidFill>
                    <a:srgbClr val="2E75B6"/>
                  </a:solidFill>
                  <a:latin typeface="BIZ UDPゴシック" panose="020B0400000000000000" pitchFamily="50" charset="-128"/>
                  <a:ea typeface="BIZ UDPゴシック" panose="020B0400000000000000" pitchFamily="50" charset="-128"/>
                </a:rPr>
                <a:t>加入率の増加</a:t>
              </a:r>
              <a:endParaRPr lang="en-US" altLang="ja-JP" sz="1600" b="1">
                <a:solidFill>
                  <a:srgbClr val="2E75B6"/>
                </a:solidFill>
                <a:latin typeface="BIZ UDPゴシック" panose="020B0400000000000000" pitchFamily="50" charset="-128"/>
                <a:ea typeface="BIZ UDPゴシック" panose="020B0400000000000000" pitchFamily="50" charset="-128"/>
              </a:endParaRPr>
            </a:p>
            <a:p>
              <a:pPr marL="538163" indent="-271463">
                <a:spcAft>
                  <a:spcPts val="600"/>
                </a:spcAft>
              </a:pPr>
              <a:r>
                <a:rPr lang="ja-JP" altLang="en-US" sz="1200">
                  <a:latin typeface="BIZ UDPゴシック" panose="020B0400000000000000" pitchFamily="50" charset="-128"/>
                  <a:ea typeface="BIZ UDPゴシック" panose="020B0400000000000000" pitchFamily="50" charset="-128"/>
                </a:rPr>
                <a:t>（注）企業が毎月拠出する掛金に、従業員自身が上乗せする掛金。</a:t>
              </a:r>
            </a:p>
          </p:txBody>
        </p:sp>
        <p:sp>
          <p:nvSpPr>
            <p:cNvPr id="16" name="正方形/長方形 15"/>
            <p:cNvSpPr/>
            <p:nvPr/>
          </p:nvSpPr>
          <p:spPr>
            <a:xfrm>
              <a:off x="348343" y="2621656"/>
              <a:ext cx="4849879" cy="3416320"/>
            </a:xfrm>
            <a:prstGeom prst="rect">
              <a:avLst/>
            </a:prstGeom>
            <a:solidFill>
              <a:schemeClr val="tx2">
                <a:lumMod val="10000"/>
                <a:lumOff val="90000"/>
              </a:schemeClr>
            </a:solidFill>
            <a:ln>
              <a:solidFill>
                <a:schemeClr val="tx1"/>
              </a:solidFill>
              <a:prstDash val="sysDash"/>
            </a:ln>
          </p:spPr>
          <p:txBody>
            <a:bodyPr wrap="square">
              <a:spAutoFit/>
            </a:bodyPr>
            <a:lstStyle/>
            <a:p>
              <a:pPr marL="285750" indent="-285750">
                <a:spcAft>
                  <a:spcPts val="1200"/>
                </a:spcAft>
                <a:buFont typeface="Wingdings" panose="05000000000000000000" pitchFamily="2" charset="2"/>
                <a:buChar char="u"/>
              </a:pPr>
              <a:r>
                <a:rPr lang="ja-JP" altLang="en-US" sz="1600">
                  <a:latin typeface="BIZ UDPゴシック" panose="020B0400000000000000" pitchFamily="50" charset="-128"/>
                  <a:ea typeface="BIZ UDPゴシック" panose="020B0400000000000000" pitchFamily="50" charset="-128"/>
                </a:rPr>
                <a:t>企業型</a:t>
              </a:r>
              <a:r>
                <a:rPr lang="en-US" altLang="ja-JP" sz="1600">
                  <a:latin typeface="BIZ UDPゴシック" panose="020B0400000000000000" pitchFamily="50" charset="-128"/>
                  <a:ea typeface="BIZ UDPゴシック" panose="020B0400000000000000" pitchFamily="50" charset="-128"/>
                </a:rPr>
                <a:t>DC</a:t>
              </a:r>
              <a:r>
                <a:rPr lang="ja-JP" altLang="en-US" sz="1600">
                  <a:latin typeface="BIZ UDPゴシック" panose="020B0400000000000000" pitchFamily="50" charset="-128"/>
                  <a:ea typeface="BIZ UDPゴシック" panose="020B0400000000000000" pitchFamily="50" charset="-128"/>
                </a:rPr>
                <a:t>の継続投資教育を従業員の資産形成</a:t>
              </a:r>
              <a:br>
                <a:rPr lang="en-US" altLang="ja-JP" sz="1600">
                  <a:latin typeface="BIZ UDPゴシック" panose="020B0400000000000000" pitchFamily="50" charset="-128"/>
                  <a:ea typeface="BIZ UDPゴシック" panose="020B0400000000000000" pitchFamily="50" charset="-128"/>
                </a:rPr>
              </a:br>
              <a:r>
                <a:rPr lang="ja-JP" altLang="en-US" sz="1600">
                  <a:latin typeface="BIZ UDPゴシック" panose="020B0400000000000000" pitchFamily="50" charset="-128"/>
                  <a:ea typeface="BIZ UDPゴシック" panose="020B0400000000000000" pitchFamily="50" charset="-128"/>
                </a:rPr>
                <a:t>に関する重要な人事施策と位置付け、</a:t>
              </a:r>
              <a:br>
                <a:rPr lang="en-US" altLang="ja-JP" sz="1600">
                  <a:latin typeface="BIZ UDPゴシック" panose="020B0400000000000000" pitchFamily="50" charset="-128"/>
                  <a:ea typeface="BIZ UDPゴシック" panose="020B0400000000000000" pitchFamily="50" charset="-128"/>
                </a:rPr>
              </a:br>
              <a:r>
                <a:rPr lang="ja-JP" altLang="en-US" sz="1600" b="1">
                  <a:solidFill>
                    <a:srgbClr val="2E75B6"/>
                  </a:solidFill>
                  <a:latin typeface="BIZ UDPゴシック" panose="020B0400000000000000" pitchFamily="50" charset="-128"/>
                  <a:ea typeface="BIZ UDPゴシック" panose="020B0400000000000000" pitchFamily="50" charset="-128"/>
                </a:rPr>
                <a:t>金融リテラシー教育を毎年継続的に実施</a:t>
              </a:r>
            </a:p>
            <a:p>
              <a:pPr marL="285750" indent="-285750">
                <a:spcAft>
                  <a:spcPts val="1200"/>
                </a:spcAft>
                <a:buFont typeface="Wingdings" panose="05000000000000000000" pitchFamily="2" charset="2"/>
                <a:buChar char="u"/>
              </a:pPr>
              <a:r>
                <a:rPr lang="ja-JP" altLang="en-US" sz="1600">
                  <a:latin typeface="BIZ UDPゴシック" panose="020B0400000000000000" pitchFamily="50" charset="-128"/>
                  <a:ea typeface="BIZ UDPゴシック" panose="020B0400000000000000" pitchFamily="50" charset="-128"/>
                </a:rPr>
                <a:t>入社時から</a:t>
              </a:r>
              <a:r>
                <a:rPr lang="en-US" altLang="ja-JP" sz="1600">
                  <a:latin typeface="BIZ UDPゴシック" panose="020B0400000000000000" pitchFamily="50" charset="-128"/>
                  <a:ea typeface="BIZ UDPゴシック" panose="020B0400000000000000" pitchFamily="50" charset="-128"/>
                </a:rPr>
                <a:t>60</a:t>
              </a:r>
              <a:r>
                <a:rPr lang="ja-JP" altLang="en-US" sz="1600">
                  <a:latin typeface="BIZ UDPゴシック" panose="020B0400000000000000" pitchFamily="50" charset="-128"/>
                  <a:ea typeface="BIZ UDPゴシック" panose="020B0400000000000000" pitchFamily="50" charset="-128"/>
                </a:rPr>
                <a:t>歳までの</a:t>
              </a:r>
              <a:r>
                <a:rPr lang="ja-JP" altLang="en-US" sz="1600" b="1">
                  <a:solidFill>
                    <a:srgbClr val="2E75B6"/>
                  </a:solidFill>
                  <a:latin typeface="BIZ UDPゴシック" panose="020B0400000000000000" pitchFamily="50" charset="-128"/>
                  <a:ea typeface="BIZ UDPゴシック" panose="020B0400000000000000" pitchFamily="50" charset="-128"/>
                </a:rPr>
                <a:t>５つの年代に合わせた</a:t>
              </a:r>
              <a:br>
                <a:rPr lang="en-US" altLang="ja-JP" sz="1600" b="1">
                  <a:solidFill>
                    <a:srgbClr val="2E75B6"/>
                  </a:solidFill>
                  <a:latin typeface="BIZ UDPゴシック" panose="020B0400000000000000" pitchFamily="50" charset="-128"/>
                  <a:ea typeface="BIZ UDPゴシック" panose="020B0400000000000000" pitchFamily="50" charset="-128"/>
                </a:rPr>
              </a:br>
              <a:r>
                <a:rPr lang="ja-JP" altLang="en-US" sz="1600" b="1">
                  <a:solidFill>
                    <a:srgbClr val="2E75B6"/>
                  </a:solidFill>
                  <a:latin typeface="BIZ UDPゴシック" panose="020B0400000000000000" pitchFamily="50" charset="-128"/>
                  <a:ea typeface="BIZ UDPゴシック" panose="020B0400000000000000" pitchFamily="50" charset="-128"/>
                </a:rPr>
                <a:t>全員参加型研修</a:t>
              </a:r>
              <a:r>
                <a:rPr lang="ja-JP" altLang="en-US" sz="1600">
                  <a:latin typeface="BIZ UDPゴシック" panose="020B0400000000000000" pitchFamily="50" charset="-128"/>
                  <a:ea typeface="BIZ UDPゴシック" panose="020B0400000000000000" pitchFamily="50" charset="-128"/>
                </a:rPr>
                <a:t>に組み込み、継続投資教育を実施</a:t>
              </a:r>
            </a:p>
            <a:p>
              <a:pPr marL="285750" indent="-285750">
                <a:spcAft>
                  <a:spcPts val="1200"/>
                </a:spcAft>
                <a:buFont typeface="Wingdings" panose="05000000000000000000" pitchFamily="2" charset="2"/>
                <a:buChar char="u"/>
              </a:pPr>
              <a:r>
                <a:rPr lang="ja-JP" altLang="en-US" sz="1600">
                  <a:latin typeface="BIZ UDPゴシック" panose="020B0400000000000000" pitchFamily="50" charset="-128"/>
                  <a:ea typeface="BIZ UDPゴシック" panose="020B0400000000000000" pitchFamily="50" charset="-128"/>
                </a:rPr>
                <a:t>加入者に対し、</a:t>
              </a:r>
              <a:r>
                <a:rPr lang="ja-JP" altLang="en-US" sz="1600" b="1">
                  <a:solidFill>
                    <a:srgbClr val="2E75B6"/>
                  </a:solidFill>
                  <a:latin typeface="BIZ UDPゴシック" panose="020B0400000000000000" pitchFamily="50" charset="-128"/>
                  <a:ea typeface="BIZ UDPゴシック" panose="020B0400000000000000" pitchFamily="50" charset="-128"/>
                </a:rPr>
                <a:t>運用商品の配分指定書の提出を</a:t>
              </a:r>
              <a:br>
                <a:rPr lang="en-US" altLang="ja-JP" sz="1600" b="1">
                  <a:solidFill>
                    <a:srgbClr val="2E75B6"/>
                  </a:solidFill>
                  <a:latin typeface="BIZ UDPゴシック" panose="020B0400000000000000" pitchFamily="50" charset="-128"/>
                  <a:ea typeface="BIZ UDPゴシック" panose="020B0400000000000000" pitchFamily="50" charset="-128"/>
                </a:rPr>
              </a:br>
              <a:r>
                <a:rPr lang="ja-JP" altLang="en-US" sz="1600" b="1">
                  <a:solidFill>
                    <a:srgbClr val="2E75B6"/>
                  </a:solidFill>
                  <a:latin typeface="BIZ UDPゴシック" panose="020B0400000000000000" pitchFamily="50" charset="-128"/>
                  <a:ea typeface="BIZ UDPゴシック" panose="020B0400000000000000" pitchFamily="50" charset="-128"/>
                </a:rPr>
                <a:t>義務付け</a:t>
              </a:r>
            </a:p>
            <a:p>
              <a:pPr marL="285750" indent="-285750">
                <a:spcAft>
                  <a:spcPts val="1200"/>
                </a:spcAft>
                <a:buFont typeface="Wingdings" panose="05000000000000000000" pitchFamily="2" charset="2"/>
                <a:buChar char="u"/>
              </a:pPr>
              <a:r>
                <a:rPr lang="ja-JP" altLang="en-US" sz="1600">
                  <a:latin typeface="BIZ UDPゴシック" panose="020B0400000000000000" pitchFamily="50" charset="-128"/>
                  <a:ea typeface="BIZ UDPゴシック" panose="020B0400000000000000" pitchFamily="50" charset="-128"/>
                </a:rPr>
                <a:t>毎年、マッチング拠出の申請時期の直前に、</a:t>
              </a:r>
              <a:br>
                <a:rPr lang="en-US" altLang="ja-JP" sz="1600">
                  <a:latin typeface="BIZ UDPゴシック" panose="020B0400000000000000" pitchFamily="50" charset="-128"/>
                  <a:ea typeface="BIZ UDPゴシック" panose="020B0400000000000000" pitchFamily="50" charset="-128"/>
                </a:rPr>
              </a:br>
              <a:r>
                <a:rPr lang="en-US" altLang="ja-JP" sz="1600" b="1">
                  <a:solidFill>
                    <a:srgbClr val="2E75B6"/>
                  </a:solidFill>
                  <a:latin typeface="BIZ UDPゴシック" panose="020B0400000000000000" pitchFamily="50" charset="-128"/>
                  <a:ea typeface="BIZ UDPゴシック" panose="020B0400000000000000" pitchFamily="50" charset="-128"/>
                </a:rPr>
                <a:t>e</a:t>
              </a:r>
              <a:r>
                <a:rPr lang="ja-JP" altLang="en-US" sz="1600" b="1">
                  <a:solidFill>
                    <a:srgbClr val="2E75B6"/>
                  </a:solidFill>
                  <a:latin typeface="BIZ UDPゴシック" panose="020B0400000000000000" pitchFamily="50" charset="-128"/>
                  <a:ea typeface="BIZ UDPゴシック" panose="020B0400000000000000" pitchFamily="50" charset="-128"/>
                </a:rPr>
                <a:t>ラーニングによる研修を実施</a:t>
              </a:r>
            </a:p>
            <a:p>
              <a:pPr marL="285750" indent="-285750">
                <a:spcAft>
                  <a:spcPts val="1200"/>
                </a:spcAft>
                <a:buFont typeface="Wingdings" panose="05000000000000000000" pitchFamily="2" charset="2"/>
                <a:buChar char="u"/>
              </a:pPr>
              <a:r>
                <a:rPr lang="ja-JP" altLang="en-US" sz="1600">
                  <a:latin typeface="BIZ UDPゴシック" panose="020B0400000000000000" pitchFamily="50" charset="-128"/>
                  <a:ea typeface="BIZ UDPゴシック" panose="020B0400000000000000" pitchFamily="50" charset="-128"/>
                </a:rPr>
                <a:t>人事総務担当者を対象に、講師養成セミナーを</a:t>
              </a:r>
              <a:br>
                <a:rPr lang="en-US" altLang="ja-JP" sz="1600">
                  <a:latin typeface="BIZ UDPゴシック" panose="020B0400000000000000" pitchFamily="50" charset="-128"/>
                  <a:ea typeface="BIZ UDPゴシック" panose="020B0400000000000000" pitchFamily="50" charset="-128"/>
                </a:rPr>
              </a:br>
              <a:r>
                <a:rPr lang="ja-JP" altLang="en-US" sz="1600">
                  <a:latin typeface="BIZ UDPゴシック" panose="020B0400000000000000" pitchFamily="50" charset="-128"/>
                  <a:ea typeface="BIZ UDPゴシック" panose="020B0400000000000000" pitchFamily="50" charset="-128"/>
                </a:rPr>
                <a:t>行い、</a:t>
              </a:r>
              <a:r>
                <a:rPr lang="ja-JP" altLang="en-US" sz="1600" b="1">
                  <a:solidFill>
                    <a:srgbClr val="2E75B6"/>
                  </a:solidFill>
                  <a:latin typeface="BIZ UDPゴシック" panose="020B0400000000000000" pitchFamily="50" charset="-128"/>
                  <a:ea typeface="BIZ UDPゴシック" panose="020B0400000000000000" pitchFamily="50" charset="-128"/>
                </a:rPr>
                <a:t>継続教育に関する講師を内製化</a:t>
              </a:r>
            </a:p>
          </p:txBody>
        </p:sp>
        <p:sp>
          <p:nvSpPr>
            <p:cNvPr id="17" name="正方形/長方形 16"/>
            <p:cNvSpPr/>
            <p:nvPr/>
          </p:nvSpPr>
          <p:spPr>
            <a:xfrm>
              <a:off x="1153282" y="2079178"/>
              <a:ext cx="3240000" cy="369332"/>
            </a:xfrm>
            <a:prstGeom prst="rect">
              <a:avLst/>
            </a:prstGeom>
            <a:solidFill>
              <a:srgbClr val="007BC7"/>
            </a:solidFill>
          </p:spPr>
          <p:txBody>
            <a:bodyPr wrap="square" anchor="t">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具体的な取組みの例</a:t>
              </a:r>
              <a:endParaRPr kumimoji="0" lang="en-US" altLang="ja-JP"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8" name="正方形/長方形 17"/>
            <p:cNvSpPr/>
            <p:nvPr/>
          </p:nvSpPr>
          <p:spPr>
            <a:xfrm>
              <a:off x="6148137" y="2079178"/>
              <a:ext cx="3240000" cy="369332"/>
            </a:xfrm>
            <a:prstGeom prst="rect">
              <a:avLst/>
            </a:prstGeom>
            <a:solidFill>
              <a:srgbClr val="007BC7"/>
            </a:solidFill>
          </p:spPr>
          <p:txBody>
            <a:bodyPr wrap="square" anchor="t">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左記の取組みの成果の例</a:t>
              </a:r>
              <a:endParaRPr kumimoji="0" lang="en-US" altLang="ja-JP"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Tree>
    <p:extLst>
      <p:ext uri="{BB962C8B-B14F-4D97-AF65-F5344CB8AC3E}">
        <p14:creationId xmlns:p14="http://schemas.microsoft.com/office/powerpoint/2010/main" val="3555718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03235-B99C-2683-9518-94B2571309E4}"/>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CC2E46D8-3B83-CEDA-91E9-4B96600AA6C2}"/>
              </a:ext>
            </a:extLst>
          </p:cNvPr>
          <p:cNvPicPr>
            <a:picLocks noChangeAspect="1"/>
          </p:cNvPicPr>
          <p:nvPr/>
        </p:nvPicPr>
        <p:blipFill>
          <a:blip r:embed="rId3"/>
          <a:stretch>
            <a:fillRect/>
          </a:stretch>
        </p:blipFill>
        <p:spPr>
          <a:xfrm>
            <a:off x="-14166" y="-7088"/>
            <a:ext cx="9932000" cy="6876000"/>
          </a:xfrm>
          <a:prstGeom prst="rect">
            <a:avLst/>
          </a:prstGeom>
        </p:spPr>
      </p:pic>
      <p:sp>
        <p:nvSpPr>
          <p:cNvPr id="3" name="テキスト ボックス 2">
            <a:extLst>
              <a:ext uri="{FF2B5EF4-FFF2-40B4-BE49-F238E27FC236}">
                <a16:creationId xmlns:a16="http://schemas.microsoft.com/office/drawing/2014/main" id="{2412AF9B-525E-B1E7-AC70-269E43E912F4}"/>
              </a:ext>
            </a:extLst>
          </p:cNvPr>
          <p:cNvSpPr txBox="1"/>
          <p:nvPr/>
        </p:nvSpPr>
        <p:spPr>
          <a:xfrm>
            <a:off x="1136388" y="2814536"/>
            <a:ext cx="840246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3000" b="1">
                <a:solidFill>
                  <a:schemeClr val="bg1"/>
                </a:solidFill>
                <a:latin typeface="BIZ UDPゴシック" panose="020B0400000000000000" pitchFamily="50" charset="-128"/>
                <a:ea typeface="BIZ UDPゴシック" panose="020B0400000000000000" pitchFamily="50" charset="-128"/>
              </a:rPr>
              <a:t>（ご参考）</a:t>
            </a:r>
            <a:endParaRPr lang="en-US" altLang="ja-JP" sz="3000" b="1">
              <a:solidFill>
                <a:schemeClr val="bg1"/>
              </a:solidFill>
              <a:latin typeface="BIZ UDPゴシック" panose="020B0400000000000000" pitchFamily="50" charset="-128"/>
              <a:ea typeface="BIZ UDPゴシック" panose="020B0400000000000000" pitchFamily="50" charset="-128"/>
            </a:endParaRPr>
          </a:p>
          <a:p>
            <a:r>
              <a:rPr lang="ja-JP" altLang="en-US" sz="3000" b="1">
                <a:solidFill>
                  <a:schemeClr val="bg1"/>
                </a:solidFill>
                <a:latin typeface="BIZ UDPゴシック" panose="020B0400000000000000" pitchFamily="50" charset="-128"/>
                <a:ea typeface="BIZ UDPゴシック" panose="020B0400000000000000" pitchFamily="50" charset="-128"/>
              </a:rPr>
              <a:t>職域向け講義内容のご紹介</a:t>
            </a:r>
            <a:endParaRPr lang="ja-JP">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69029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0C32E9-4466-E7BD-F05B-C115D4CF10ED}"/>
              </a:ext>
            </a:extLst>
          </p:cNvPr>
          <p:cNvSpPr>
            <a:spLocks noGrp="1"/>
          </p:cNvSpPr>
          <p:nvPr>
            <p:ph type="title"/>
          </p:nvPr>
        </p:nvSpPr>
        <p:spPr>
          <a:xfrm>
            <a:off x="701092" y="71124"/>
            <a:ext cx="8543925" cy="490278"/>
          </a:xfrm>
        </p:spPr>
        <p:txBody>
          <a:bodyPr/>
          <a:lstStyle/>
          <a:p>
            <a:pPr marL="1022350" marR="0" lvl="0" indent="-1014413" algn="ctr" defTabSz="457200" rtl="0" eaLnBrk="1" fontAlgn="auto" latinLnBrk="0" hangingPunct="1">
              <a:lnSpc>
                <a:spcPts val="1500"/>
              </a:lnSpc>
              <a:spcBef>
                <a:spcPts val="0"/>
              </a:spcBef>
              <a:spcAft>
                <a:spcPts val="0"/>
              </a:spcAft>
              <a:buClrTx/>
              <a:buSzTx/>
              <a:buFontTx/>
              <a:buNone/>
              <a:tabLst/>
              <a:defRPr/>
            </a:pPr>
            <a:r>
              <a:rPr kumimoji="1" lang="ja-JP" altLang="en-US" sz="2000" b="1" i="0" u="none" strike="noStrike" kern="1200" cap="none" spc="0" normalizeH="0" baseline="0" noProof="0" dirty="0">
                <a:ln w="0"/>
                <a:solidFill>
                  <a:prstClr val="white"/>
                </a:solidFill>
                <a:effectLst>
                  <a:outerShdw dist="19050" sx="1000" sy="1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　</a:t>
            </a:r>
            <a:r>
              <a:rPr lang="ja-JP" altLang="en-US" dirty="0">
                <a:ln w="0"/>
                <a:solidFill>
                  <a:prstClr val="white"/>
                </a:solidFill>
                <a:effectLst>
                  <a:outerShdw dist="19050" sx="1000" sy="1000" algn="tl" rotWithShape="0">
                    <a:prstClr val="black">
                      <a:alpha val="40000"/>
                    </a:prstClr>
                  </a:outerShdw>
                </a:effectLst>
                <a:cs typeface="+mn-cs"/>
              </a:rPr>
              <a:t>（１）若手層向け　標準講義資料抜粋①</a:t>
            </a:r>
            <a:endParaRPr kumimoji="1" lang="ja-JP" altLang="en-US" sz="2000" b="1" i="0" u="none" strike="noStrike" kern="1200" cap="none" spc="0" normalizeH="0" baseline="0" noProof="0" dirty="0">
              <a:ln w="0"/>
              <a:solidFill>
                <a:prstClr val="white"/>
              </a:solidFill>
              <a:effectLst>
                <a:outerShdw dist="19050" sx="1000" sy="1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pic>
        <p:nvPicPr>
          <p:cNvPr id="3" name="図 2">
            <a:extLst>
              <a:ext uri="{FF2B5EF4-FFF2-40B4-BE49-F238E27FC236}">
                <a16:creationId xmlns:a16="http://schemas.microsoft.com/office/drawing/2014/main" id="{5F7E68D0-9E66-25B1-2EF3-AED0E22EE9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5291" y="1583841"/>
            <a:ext cx="3529658" cy="2443610"/>
          </a:xfrm>
          <a:prstGeom prst="rect">
            <a:avLst/>
          </a:prstGeom>
          <a:ln>
            <a:solidFill>
              <a:schemeClr val="accent1"/>
            </a:solidFill>
          </a:ln>
        </p:spPr>
      </p:pic>
      <p:sp>
        <p:nvSpPr>
          <p:cNvPr id="4" name="正方形/長方形 3">
            <a:extLst>
              <a:ext uri="{FF2B5EF4-FFF2-40B4-BE49-F238E27FC236}">
                <a16:creationId xmlns:a16="http://schemas.microsoft.com/office/drawing/2014/main" id="{7FA9D6C5-A952-31F3-C257-42BD2D0D00C4}"/>
              </a:ext>
            </a:extLst>
          </p:cNvPr>
          <p:cNvSpPr/>
          <p:nvPr/>
        </p:nvSpPr>
        <p:spPr>
          <a:xfrm>
            <a:off x="332509" y="665396"/>
            <a:ext cx="9175173" cy="814451"/>
          </a:xfrm>
          <a:prstGeom prst="rect">
            <a:avLst/>
          </a:prstGeom>
          <a:solidFill>
            <a:srgbClr val="FFFFCC"/>
          </a:solidFill>
          <a:ln w="25400" cap="flat" cmpd="sng" algn="ctr">
            <a:solidFill>
              <a:srgbClr val="FF0000"/>
            </a:solidFill>
            <a:prstDash val="solid"/>
          </a:ln>
          <a:effectLst/>
        </p:spPr>
        <p:txBody>
          <a:bodyPr lIns="108000" rIns="0" rtlCol="0" anchor="ctr"/>
          <a:lstStyle/>
          <a:p>
            <a:pPr marL="0" marR="0" lvl="0" indent="0" defTabSz="742950" eaLnBrk="1" fontAlgn="auto" latinLnBrk="0" hangingPunct="1">
              <a:lnSpc>
                <a:spcPct val="100000"/>
              </a:lnSpc>
              <a:spcBef>
                <a:spcPts val="600"/>
              </a:spcBef>
              <a:spcAft>
                <a:spcPts val="0"/>
              </a:spcAft>
              <a:buClrTx/>
              <a:buSzTx/>
              <a:buFontTx/>
              <a:buNone/>
              <a:tabLst/>
              <a:defRPr/>
            </a:pPr>
            <a:r>
              <a:rPr kumimoji="0" lang="ja-JP" altLang="en-US" sz="180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若手社会人が知っておくべきお金の知識を</a:t>
            </a:r>
            <a:r>
              <a:rPr kumimoji="0" lang="ja-JP" altLang="en-US" ker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「金融リテラシー・マップ」に沿って</a:t>
            </a:r>
            <a:r>
              <a:rPr kumimoji="0" lang="ja-JP" altLang="en-US" sz="180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幅広く提供。</a:t>
            </a:r>
            <a:endParaRPr kumimoji="0" lang="en-US" altLang="ja-JP" sz="180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defTabSz="742950" eaLnBrk="1" fontAlgn="auto" latinLnBrk="0" hangingPunct="1">
              <a:lnSpc>
                <a:spcPct val="100000"/>
              </a:lnSpc>
              <a:spcBef>
                <a:spcPts val="600"/>
              </a:spcBef>
              <a:spcAft>
                <a:spcPts val="0"/>
              </a:spcAft>
              <a:buClrTx/>
              <a:buSzTx/>
              <a:buFontTx/>
              <a:buNone/>
              <a:tabLst/>
              <a:defRPr/>
            </a:pPr>
            <a:r>
              <a:rPr kumimoji="0" lang="ja-JP" altLang="en-US" sz="180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基礎的な知識から将来に向けた資産形成、社保・クレジットなどまで。</a:t>
            </a:r>
            <a:endParaRPr kumimoji="0" lang="en-US" altLang="ja-JP" sz="180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E8E993ED-AFE1-5D59-2C37-23F8B231A6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15579" y="1583841"/>
            <a:ext cx="3529658" cy="2443610"/>
          </a:xfrm>
          <a:prstGeom prst="rect">
            <a:avLst/>
          </a:prstGeom>
          <a:ln>
            <a:solidFill>
              <a:schemeClr val="accent1"/>
            </a:solidFill>
          </a:ln>
        </p:spPr>
      </p:pic>
      <p:pic>
        <p:nvPicPr>
          <p:cNvPr id="8" name="図 7">
            <a:extLst>
              <a:ext uri="{FF2B5EF4-FFF2-40B4-BE49-F238E27FC236}">
                <a16:creationId xmlns:a16="http://schemas.microsoft.com/office/drawing/2014/main" id="{79FE018B-592A-5176-069E-FBB176F3C2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15579" y="4233102"/>
            <a:ext cx="3529658" cy="2443610"/>
          </a:xfrm>
          <a:prstGeom prst="rect">
            <a:avLst/>
          </a:prstGeom>
          <a:ln>
            <a:solidFill>
              <a:schemeClr val="accent1"/>
            </a:solidFill>
          </a:ln>
        </p:spPr>
      </p:pic>
      <p:pic>
        <p:nvPicPr>
          <p:cNvPr id="9" name="図 8">
            <a:extLst>
              <a:ext uri="{FF2B5EF4-FFF2-40B4-BE49-F238E27FC236}">
                <a16:creationId xmlns:a16="http://schemas.microsoft.com/office/drawing/2014/main" id="{D7E93F7D-E768-E519-04E3-518FEAF5F1A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15291" y="4233102"/>
            <a:ext cx="3529658" cy="2443610"/>
          </a:xfrm>
          <a:prstGeom prst="rect">
            <a:avLst/>
          </a:prstGeom>
          <a:ln>
            <a:solidFill>
              <a:schemeClr val="accent1"/>
            </a:solidFill>
          </a:ln>
        </p:spPr>
      </p:pic>
    </p:spTree>
    <p:extLst>
      <p:ext uri="{BB962C8B-B14F-4D97-AF65-F5344CB8AC3E}">
        <p14:creationId xmlns:p14="http://schemas.microsoft.com/office/powerpoint/2010/main" val="3072862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1AEAC3A9-17BF-7EF3-1B52-969A754215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5291" y="1583842"/>
            <a:ext cx="3529659" cy="2443610"/>
          </a:xfrm>
          <a:prstGeom prst="rect">
            <a:avLst/>
          </a:prstGeom>
          <a:ln>
            <a:solidFill>
              <a:schemeClr val="accent1"/>
            </a:solidFill>
          </a:ln>
        </p:spPr>
      </p:pic>
      <p:pic>
        <p:nvPicPr>
          <p:cNvPr id="22" name="図 21">
            <a:extLst>
              <a:ext uri="{FF2B5EF4-FFF2-40B4-BE49-F238E27FC236}">
                <a16:creationId xmlns:a16="http://schemas.microsoft.com/office/drawing/2014/main" id="{39870234-E3F6-15DE-83FD-61C9827681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5291" y="4233103"/>
            <a:ext cx="3529659" cy="2443610"/>
          </a:xfrm>
          <a:prstGeom prst="rect">
            <a:avLst/>
          </a:prstGeom>
          <a:ln>
            <a:solidFill>
              <a:schemeClr val="accent1"/>
            </a:solidFill>
          </a:ln>
        </p:spPr>
      </p:pic>
      <p:pic>
        <p:nvPicPr>
          <p:cNvPr id="26" name="図 25">
            <a:extLst>
              <a:ext uri="{FF2B5EF4-FFF2-40B4-BE49-F238E27FC236}">
                <a16:creationId xmlns:a16="http://schemas.microsoft.com/office/drawing/2014/main" id="{446B0618-6141-299D-93DE-C16897A5DA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15580" y="1583942"/>
            <a:ext cx="3529658" cy="2443609"/>
          </a:xfrm>
          <a:prstGeom prst="rect">
            <a:avLst/>
          </a:prstGeom>
          <a:ln>
            <a:solidFill>
              <a:schemeClr val="accent1"/>
            </a:solidFill>
          </a:ln>
        </p:spPr>
      </p:pic>
      <p:pic>
        <p:nvPicPr>
          <p:cNvPr id="27" name="図 26">
            <a:extLst>
              <a:ext uri="{FF2B5EF4-FFF2-40B4-BE49-F238E27FC236}">
                <a16:creationId xmlns:a16="http://schemas.microsoft.com/office/drawing/2014/main" id="{227B5B6D-C613-AE29-4FE1-8E025658B9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15579" y="4233103"/>
            <a:ext cx="3529659" cy="2443610"/>
          </a:xfrm>
          <a:prstGeom prst="rect">
            <a:avLst/>
          </a:prstGeom>
          <a:ln>
            <a:solidFill>
              <a:schemeClr val="accent1"/>
            </a:solidFill>
          </a:ln>
        </p:spPr>
      </p:pic>
      <p:sp>
        <p:nvSpPr>
          <p:cNvPr id="2" name="タイトル 1">
            <a:extLst>
              <a:ext uri="{FF2B5EF4-FFF2-40B4-BE49-F238E27FC236}">
                <a16:creationId xmlns:a16="http://schemas.microsoft.com/office/drawing/2014/main" id="{CF0C32E9-4466-E7BD-F05B-C115D4CF10ED}"/>
              </a:ext>
            </a:extLst>
          </p:cNvPr>
          <p:cNvSpPr>
            <a:spLocks noGrp="1"/>
          </p:cNvSpPr>
          <p:nvPr>
            <p:ph type="title"/>
          </p:nvPr>
        </p:nvSpPr>
        <p:spPr>
          <a:xfrm>
            <a:off x="701092" y="71124"/>
            <a:ext cx="8543925" cy="490278"/>
          </a:xfrm>
        </p:spPr>
        <p:txBody>
          <a:bodyPr/>
          <a:lstStyle/>
          <a:p>
            <a:pPr marL="1022350" marR="0" lvl="0" indent="-1014413" algn="ctr" defTabSz="457200" rtl="0" eaLnBrk="1" fontAlgn="auto" latinLnBrk="0" hangingPunct="1">
              <a:lnSpc>
                <a:spcPts val="1500"/>
              </a:lnSpc>
              <a:spcBef>
                <a:spcPts val="0"/>
              </a:spcBef>
              <a:spcAft>
                <a:spcPts val="0"/>
              </a:spcAft>
              <a:buClrTx/>
              <a:buSzTx/>
              <a:buFontTx/>
              <a:buNone/>
              <a:tabLst/>
              <a:defRPr/>
            </a:pPr>
            <a:r>
              <a:rPr kumimoji="1" lang="ja-JP" altLang="en-US" sz="2000" b="1" i="0" u="none" strike="noStrike" kern="1200" cap="none" spc="0" normalizeH="0" baseline="0" noProof="0" dirty="0">
                <a:ln w="0"/>
                <a:solidFill>
                  <a:prstClr val="white"/>
                </a:solidFill>
                <a:effectLst>
                  <a:outerShdw dist="19050" sx="1000" sy="1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　</a:t>
            </a:r>
            <a:r>
              <a:rPr lang="ja-JP" altLang="en-US" dirty="0">
                <a:ln w="0"/>
                <a:solidFill>
                  <a:prstClr val="white"/>
                </a:solidFill>
                <a:effectLst>
                  <a:outerShdw dist="19050" sx="1000" sy="1000" algn="tl" rotWithShape="0">
                    <a:prstClr val="black">
                      <a:alpha val="40000"/>
                    </a:prstClr>
                  </a:outerShdw>
                </a:effectLst>
                <a:cs typeface="+mn-cs"/>
              </a:rPr>
              <a:t>（１）若手層向け　標準講義資料抜粋②</a:t>
            </a:r>
            <a:endParaRPr kumimoji="1" lang="ja-JP" altLang="en-US" sz="2000" b="1" i="0" u="none" strike="noStrike" kern="1200" cap="none" spc="0" normalizeH="0" baseline="0" noProof="0" dirty="0">
              <a:ln w="0"/>
              <a:solidFill>
                <a:prstClr val="white"/>
              </a:solidFill>
              <a:effectLst>
                <a:outerShdw dist="19050" sx="1000" sy="1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17" name="正方形/長方形 16">
            <a:extLst>
              <a:ext uri="{FF2B5EF4-FFF2-40B4-BE49-F238E27FC236}">
                <a16:creationId xmlns:a16="http://schemas.microsoft.com/office/drawing/2014/main" id="{B75EA987-37D4-5949-E7F4-C25E591FFBA6}"/>
              </a:ext>
            </a:extLst>
          </p:cNvPr>
          <p:cNvSpPr/>
          <p:nvPr/>
        </p:nvSpPr>
        <p:spPr>
          <a:xfrm>
            <a:off x="332509" y="665396"/>
            <a:ext cx="9175173" cy="814451"/>
          </a:xfrm>
          <a:prstGeom prst="rect">
            <a:avLst/>
          </a:prstGeom>
          <a:solidFill>
            <a:srgbClr val="FFFFCC"/>
          </a:solidFill>
          <a:ln w="25400" cap="flat" cmpd="sng" algn="ctr">
            <a:solidFill>
              <a:srgbClr val="FF0000"/>
            </a:solidFill>
            <a:prstDash val="solid"/>
          </a:ln>
          <a:effectLst/>
        </p:spPr>
        <p:txBody>
          <a:bodyPr lIns="108000" rIns="0" rtlCol="0" anchor="ctr"/>
          <a:lstStyle/>
          <a:p>
            <a:pPr marL="0" marR="0" lvl="0" indent="0" defTabSz="742950" eaLnBrk="1" fontAlgn="auto" latinLnBrk="0" hangingPunct="1">
              <a:lnSpc>
                <a:spcPct val="100000"/>
              </a:lnSpc>
              <a:spcBef>
                <a:spcPts val="600"/>
              </a:spcBef>
              <a:spcAft>
                <a:spcPts val="0"/>
              </a:spcAft>
              <a:buClrTx/>
              <a:buSzTx/>
              <a:buFontTx/>
              <a:buNone/>
              <a:tabLst/>
              <a:defRPr/>
            </a:pPr>
            <a:r>
              <a:rPr kumimoji="0" lang="ja-JP" altLang="en-US" sz="180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資産形成におけるリスクなどの考え方や、長期・積立・分散投資の効果を丁寧に解説。</a:t>
            </a:r>
            <a:endParaRPr kumimoji="0" lang="en-US" altLang="ja-JP" sz="180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defTabSz="742950" eaLnBrk="1" fontAlgn="auto" latinLnBrk="0" hangingPunct="1">
              <a:lnSpc>
                <a:spcPct val="100000"/>
              </a:lnSpc>
              <a:spcBef>
                <a:spcPts val="600"/>
              </a:spcBef>
              <a:spcAft>
                <a:spcPts val="0"/>
              </a:spcAft>
              <a:buClrTx/>
              <a:buSzTx/>
              <a:buFontTx/>
              <a:buNone/>
              <a:tabLst/>
              <a:defRPr/>
            </a:pPr>
            <a:r>
              <a:rPr kumimoji="0" lang="en-US" altLang="ja-JP" ker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J-FLEC</a:t>
            </a:r>
            <a:r>
              <a:rPr kumimoji="0" lang="ja-JP" altLang="en-US" ker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の講義では、個別商品・サービスの推奨などは行わない。</a:t>
            </a:r>
            <a:endParaRPr kumimoji="0" lang="en-US" altLang="ja-JP" sz="180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4133916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65D190A-A9F3-37D4-DEE7-F9BF243AEA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5291" y="1583843"/>
            <a:ext cx="3529659" cy="2443610"/>
          </a:xfrm>
          <a:prstGeom prst="rect">
            <a:avLst/>
          </a:prstGeom>
          <a:ln>
            <a:solidFill>
              <a:schemeClr val="accent1"/>
            </a:solidFill>
          </a:ln>
        </p:spPr>
      </p:pic>
      <p:pic>
        <p:nvPicPr>
          <p:cNvPr id="4" name="図 3">
            <a:extLst>
              <a:ext uri="{FF2B5EF4-FFF2-40B4-BE49-F238E27FC236}">
                <a16:creationId xmlns:a16="http://schemas.microsoft.com/office/drawing/2014/main" id="{8E4AE5E2-66E5-3BFC-F28D-4109AB2498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5291" y="4233104"/>
            <a:ext cx="3529659" cy="2443610"/>
          </a:xfrm>
          <a:prstGeom prst="rect">
            <a:avLst/>
          </a:prstGeom>
          <a:ln>
            <a:solidFill>
              <a:schemeClr val="accent1"/>
            </a:solidFill>
          </a:ln>
        </p:spPr>
      </p:pic>
      <p:pic>
        <p:nvPicPr>
          <p:cNvPr id="5" name="図 4">
            <a:extLst>
              <a:ext uri="{FF2B5EF4-FFF2-40B4-BE49-F238E27FC236}">
                <a16:creationId xmlns:a16="http://schemas.microsoft.com/office/drawing/2014/main" id="{43F208D2-7D7F-BF8F-D7AC-D07D7D4475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15581" y="1583943"/>
            <a:ext cx="3529514" cy="2443510"/>
          </a:xfrm>
          <a:prstGeom prst="rect">
            <a:avLst/>
          </a:prstGeom>
          <a:ln>
            <a:solidFill>
              <a:schemeClr val="accent1"/>
            </a:solidFill>
          </a:ln>
        </p:spPr>
      </p:pic>
      <p:pic>
        <p:nvPicPr>
          <p:cNvPr id="6" name="図 5">
            <a:extLst>
              <a:ext uri="{FF2B5EF4-FFF2-40B4-BE49-F238E27FC236}">
                <a16:creationId xmlns:a16="http://schemas.microsoft.com/office/drawing/2014/main" id="{DA8ABF64-B529-ABB5-E8CF-F6E405DCEB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15579" y="4233104"/>
            <a:ext cx="3529659" cy="2443610"/>
          </a:xfrm>
          <a:prstGeom prst="rect">
            <a:avLst/>
          </a:prstGeom>
          <a:ln>
            <a:solidFill>
              <a:schemeClr val="accent1"/>
            </a:solidFill>
          </a:ln>
        </p:spPr>
      </p:pic>
      <p:sp>
        <p:nvSpPr>
          <p:cNvPr id="2" name="タイトル 1">
            <a:extLst>
              <a:ext uri="{FF2B5EF4-FFF2-40B4-BE49-F238E27FC236}">
                <a16:creationId xmlns:a16="http://schemas.microsoft.com/office/drawing/2014/main" id="{CF0C32E9-4466-E7BD-F05B-C115D4CF10ED}"/>
              </a:ext>
            </a:extLst>
          </p:cNvPr>
          <p:cNvSpPr>
            <a:spLocks noGrp="1"/>
          </p:cNvSpPr>
          <p:nvPr>
            <p:ph type="title"/>
          </p:nvPr>
        </p:nvSpPr>
        <p:spPr>
          <a:xfrm>
            <a:off x="701092" y="71124"/>
            <a:ext cx="8543925" cy="490278"/>
          </a:xfrm>
        </p:spPr>
        <p:txBody>
          <a:bodyPr/>
          <a:lstStyle/>
          <a:p>
            <a:pPr marL="1022350" marR="0" lvl="0" indent="-1014413" algn="ctr" defTabSz="457200" rtl="0" eaLnBrk="1" fontAlgn="auto" latinLnBrk="0" hangingPunct="1">
              <a:lnSpc>
                <a:spcPts val="1500"/>
              </a:lnSpc>
              <a:spcBef>
                <a:spcPts val="0"/>
              </a:spcBef>
              <a:spcAft>
                <a:spcPts val="0"/>
              </a:spcAft>
              <a:buClrTx/>
              <a:buSzTx/>
              <a:buFontTx/>
              <a:buNone/>
              <a:tabLst/>
              <a:defRPr/>
            </a:pPr>
            <a:r>
              <a:rPr kumimoji="1" lang="ja-JP" altLang="en-US" sz="2000" b="1" i="0" u="none" strike="noStrike" kern="1200" cap="none" spc="0" normalizeH="0" baseline="0" noProof="0" dirty="0">
                <a:ln w="0"/>
                <a:solidFill>
                  <a:prstClr val="white"/>
                </a:solidFill>
                <a:effectLst>
                  <a:outerShdw dist="19050" sx="1000" sy="1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　</a:t>
            </a:r>
            <a:r>
              <a:rPr lang="ja-JP" altLang="en-US" dirty="0">
                <a:ln w="0"/>
                <a:solidFill>
                  <a:prstClr val="white"/>
                </a:solidFill>
                <a:effectLst>
                  <a:outerShdw dist="19050" sx="1000" sy="1000" algn="tl" rotWithShape="0">
                    <a:prstClr val="black">
                      <a:alpha val="40000"/>
                    </a:prstClr>
                  </a:outerShdw>
                </a:effectLst>
                <a:cs typeface="+mn-cs"/>
              </a:rPr>
              <a:t>（１）若手層向け　標準講義資料抜粋③</a:t>
            </a:r>
            <a:endParaRPr kumimoji="1" lang="ja-JP" altLang="en-US" sz="2000" b="1" i="0" u="none" strike="noStrike" kern="1200" cap="none" spc="0" normalizeH="0" baseline="0" noProof="0" dirty="0">
              <a:ln w="0"/>
              <a:solidFill>
                <a:prstClr val="white"/>
              </a:solidFill>
              <a:effectLst>
                <a:outerShdw dist="19050" sx="1000" sy="1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17" name="正方形/長方形 16">
            <a:extLst>
              <a:ext uri="{FF2B5EF4-FFF2-40B4-BE49-F238E27FC236}">
                <a16:creationId xmlns:a16="http://schemas.microsoft.com/office/drawing/2014/main" id="{B75EA987-37D4-5949-E7F4-C25E591FFBA6}"/>
              </a:ext>
            </a:extLst>
          </p:cNvPr>
          <p:cNvSpPr/>
          <p:nvPr/>
        </p:nvSpPr>
        <p:spPr>
          <a:xfrm>
            <a:off x="332509" y="665396"/>
            <a:ext cx="9175173" cy="814451"/>
          </a:xfrm>
          <a:prstGeom prst="rect">
            <a:avLst/>
          </a:prstGeom>
          <a:solidFill>
            <a:srgbClr val="FFFFCC"/>
          </a:solidFill>
          <a:ln w="25400" cap="flat" cmpd="sng" algn="ctr">
            <a:solidFill>
              <a:srgbClr val="FF0000"/>
            </a:solidFill>
            <a:prstDash val="solid"/>
          </a:ln>
          <a:effectLst/>
        </p:spPr>
        <p:txBody>
          <a:bodyPr lIns="108000" rIns="0" rtlCol="0" anchor="ctr"/>
          <a:lstStyle/>
          <a:p>
            <a:pPr marL="0" marR="0" lvl="0" indent="0" defTabSz="742950" eaLnBrk="1" fontAlgn="auto" latinLnBrk="0" hangingPunct="1">
              <a:lnSpc>
                <a:spcPct val="100000"/>
              </a:lnSpc>
              <a:spcBef>
                <a:spcPts val="600"/>
              </a:spcBef>
              <a:spcAft>
                <a:spcPts val="0"/>
              </a:spcAft>
              <a:buClrTx/>
              <a:buSzTx/>
              <a:buFontTx/>
              <a:buNone/>
              <a:tabLst/>
              <a:defRPr/>
            </a:pPr>
            <a:r>
              <a:rPr kumimoji="0" lang="ja-JP" altLang="en-US" sz="180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社会保険の仕組みや年金制度、資産形成と保険の違い、企業が実施している福利厚生制度</a:t>
            </a:r>
            <a:endParaRPr kumimoji="0" lang="en-US" altLang="ja-JP" sz="180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defTabSz="742950" eaLnBrk="1" fontAlgn="auto" latinLnBrk="0" hangingPunct="1">
              <a:lnSpc>
                <a:spcPct val="100000"/>
              </a:lnSpc>
              <a:spcBef>
                <a:spcPts val="600"/>
              </a:spcBef>
              <a:spcAft>
                <a:spcPts val="0"/>
              </a:spcAft>
              <a:buClrTx/>
              <a:buSzTx/>
              <a:buFontTx/>
              <a:buNone/>
              <a:tabLst/>
              <a:defRPr/>
            </a:pPr>
            <a:r>
              <a:rPr kumimoji="0" lang="ja-JP" altLang="en-US" ker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等についても解説。若手従業員へのリテンションに繋げることを企図。</a:t>
            </a:r>
            <a:endParaRPr kumimoji="0" lang="en-US" altLang="ja-JP" sz="180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2386329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FE1256DC-E089-83B8-7B3E-7C28556335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5579" y="4233105"/>
            <a:ext cx="3529659" cy="2443610"/>
          </a:xfrm>
          <a:prstGeom prst="rect">
            <a:avLst/>
          </a:prstGeom>
          <a:ln>
            <a:solidFill>
              <a:schemeClr val="accent1"/>
            </a:solidFill>
          </a:ln>
        </p:spPr>
      </p:pic>
      <p:pic>
        <p:nvPicPr>
          <p:cNvPr id="9" name="図 8">
            <a:extLst>
              <a:ext uri="{FF2B5EF4-FFF2-40B4-BE49-F238E27FC236}">
                <a16:creationId xmlns:a16="http://schemas.microsoft.com/office/drawing/2014/main" id="{5D35FDB6-286D-1D75-8539-6296526785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15582" y="1583944"/>
            <a:ext cx="3529514" cy="2443510"/>
          </a:xfrm>
          <a:prstGeom prst="rect">
            <a:avLst/>
          </a:prstGeom>
          <a:ln>
            <a:solidFill>
              <a:schemeClr val="accent1"/>
            </a:solidFill>
          </a:ln>
        </p:spPr>
      </p:pic>
      <p:pic>
        <p:nvPicPr>
          <p:cNvPr id="7" name="図 6">
            <a:extLst>
              <a:ext uri="{FF2B5EF4-FFF2-40B4-BE49-F238E27FC236}">
                <a16:creationId xmlns:a16="http://schemas.microsoft.com/office/drawing/2014/main" id="{42BC8CC8-CB1E-7BB7-B589-D7D0AFAB25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5291" y="1583894"/>
            <a:ext cx="3529587" cy="2443560"/>
          </a:xfrm>
          <a:prstGeom prst="rect">
            <a:avLst/>
          </a:prstGeom>
          <a:ln>
            <a:solidFill>
              <a:schemeClr val="accent1"/>
            </a:solidFill>
          </a:ln>
        </p:spPr>
      </p:pic>
      <p:pic>
        <p:nvPicPr>
          <p:cNvPr id="8" name="図 7">
            <a:extLst>
              <a:ext uri="{FF2B5EF4-FFF2-40B4-BE49-F238E27FC236}">
                <a16:creationId xmlns:a16="http://schemas.microsoft.com/office/drawing/2014/main" id="{A6046D15-7083-E817-46CE-11E886A870C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15291" y="4233154"/>
            <a:ext cx="3529587" cy="2443560"/>
          </a:xfrm>
          <a:prstGeom prst="rect">
            <a:avLst/>
          </a:prstGeom>
          <a:ln>
            <a:solidFill>
              <a:schemeClr val="accent1"/>
            </a:solidFill>
          </a:ln>
        </p:spPr>
      </p:pic>
      <p:sp>
        <p:nvSpPr>
          <p:cNvPr id="2" name="タイトル 1">
            <a:extLst>
              <a:ext uri="{FF2B5EF4-FFF2-40B4-BE49-F238E27FC236}">
                <a16:creationId xmlns:a16="http://schemas.microsoft.com/office/drawing/2014/main" id="{CF0C32E9-4466-E7BD-F05B-C115D4CF10ED}"/>
              </a:ext>
            </a:extLst>
          </p:cNvPr>
          <p:cNvSpPr>
            <a:spLocks noGrp="1"/>
          </p:cNvSpPr>
          <p:nvPr>
            <p:ph type="title"/>
          </p:nvPr>
        </p:nvSpPr>
        <p:spPr>
          <a:xfrm>
            <a:off x="701092" y="71124"/>
            <a:ext cx="8543925" cy="490278"/>
          </a:xfrm>
        </p:spPr>
        <p:txBody>
          <a:bodyPr/>
          <a:lstStyle/>
          <a:p>
            <a:pPr marL="1022350" marR="0" lvl="0" indent="-1014413" algn="ctr" defTabSz="457200" rtl="0" eaLnBrk="1" fontAlgn="auto" latinLnBrk="0" hangingPunct="1">
              <a:lnSpc>
                <a:spcPts val="1500"/>
              </a:lnSpc>
              <a:spcBef>
                <a:spcPts val="0"/>
              </a:spcBef>
              <a:spcAft>
                <a:spcPts val="0"/>
              </a:spcAft>
              <a:buClrTx/>
              <a:buSzTx/>
              <a:buFontTx/>
              <a:buNone/>
              <a:tabLst/>
              <a:defRPr/>
            </a:pPr>
            <a:r>
              <a:rPr kumimoji="1" lang="ja-JP" altLang="en-US" sz="2000" b="1" i="0" u="none" strike="noStrike" kern="1200" cap="none" spc="0" normalizeH="0" baseline="0" noProof="0" dirty="0">
                <a:ln w="0"/>
                <a:solidFill>
                  <a:prstClr val="white"/>
                </a:solidFill>
                <a:effectLst>
                  <a:outerShdw dist="19050" sx="1000" sy="1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　</a:t>
            </a:r>
            <a:r>
              <a:rPr lang="ja-JP" altLang="en-US" dirty="0">
                <a:ln w="0"/>
                <a:solidFill>
                  <a:prstClr val="white"/>
                </a:solidFill>
                <a:effectLst>
                  <a:outerShdw dist="19050" sx="1000" sy="1000" algn="tl" rotWithShape="0">
                    <a:prstClr val="black">
                      <a:alpha val="40000"/>
                    </a:prstClr>
                  </a:outerShdw>
                </a:effectLst>
                <a:cs typeface="+mn-cs"/>
              </a:rPr>
              <a:t>（１）若手層向け　標準講義資料抜粋④</a:t>
            </a:r>
            <a:endParaRPr kumimoji="1" lang="ja-JP" altLang="en-US" sz="2000" b="1" i="0" u="none" strike="noStrike" kern="1200" cap="none" spc="0" normalizeH="0" baseline="0" noProof="0" dirty="0">
              <a:ln w="0"/>
              <a:solidFill>
                <a:prstClr val="white"/>
              </a:solidFill>
              <a:effectLst>
                <a:outerShdw dist="19050" sx="1000" sy="1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17" name="正方形/長方形 16">
            <a:extLst>
              <a:ext uri="{FF2B5EF4-FFF2-40B4-BE49-F238E27FC236}">
                <a16:creationId xmlns:a16="http://schemas.microsoft.com/office/drawing/2014/main" id="{B75EA987-37D4-5949-E7F4-C25E591FFBA6}"/>
              </a:ext>
            </a:extLst>
          </p:cNvPr>
          <p:cNvSpPr/>
          <p:nvPr/>
        </p:nvSpPr>
        <p:spPr>
          <a:xfrm>
            <a:off x="332509" y="665396"/>
            <a:ext cx="9175173" cy="814451"/>
          </a:xfrm>
          <a:prstGeom prst="rect">
            <a:avLst/>
          </a:prstGeom>
          <a:solidFill>
            <a:srgbClr val="FFFFCC"/>
          </a:solidFill>
          <a:ln w="25400" cap="flat" cmpd="sng" algn="ctr">
            <a:solidFill>
              <a:srgbClr val="FF0000"/>
            </a:solidFill>
            <a:prstDash val="solid"/>
          </a:ln>
          <a:effectLst/>
        </p:spPr>
        <p:txBody>
          <a:bodyPr lIns="108000" rIns="0" rtlCol="0" anchor="ctr"/>
          <a:lstStyle/>
          <a:p>
            <a:pPr marL="0" marR="0" lvl="0" indent="0" defTabSz="742950" eaLnBrk="1" fontAlgn="auto" latinLnBrk="0" hangingPunct="1">
              <a:lnSpc>
                <a:spcPct val="100000"/>
              </a:lnSpc>
              <a:spcBef>
                <a:spcPts val="600"/>
              </a:spcBef>
              <a:spcAft>
                <a:spcPts val="0"/>
              </a:spcAft>
              <a:buClrTx/>
              <a:buSzTx/>
              <a:buFontTx/>
              <a:buNone/>
              <a:tabLst/>
              <a:defRPr/>
            </a:pPr>
            <a:r>
              <a:rPr kumimoji="0" lang="ja-JP" altLang="en-US" sz="180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若手層が気軽に使っているクレジット、リボ払い、奨学金の返済を解説。</a:t>
            </a:r>
            <a:endParaRPr kumimoji="0" lang="en-US" altLang="ja-JP" sz="180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defTabSz="742950" eaLnBrk="1" fontAlgn="auto" latinLnBrk="0" hangingPunct="1">
              <a:lnSpc>
                <a:spcPct val="100000"/>
              </a:lnSpc>
              <a:spcBef>
                <a:spcPts val="600"/>
              </a:spcBef>
              <a:spcAft>
                <a:spcPts val="0"/>
              </a:spcAft>
              <a:buClrTx/>
              <a:buSzTx/>
              <a:buFontTx/>
              <a:buNone/>
              <a:tabLst/>
              <a:defRPr/>
            </a:pPr>
            <a:r>
              <a:rPr kumimoji="0" lang="en-US" altLang="ja-JP" sz="180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SNS</a:t>
            </a:r>
            <a:r>
              <a:rPr kumimoji="0" lang="ja-JP" altLang="en-US" sz="180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を通じた金融トラブル（ヤミ金融や闇バイト）についても言及。</a:t>
            </a:r>
            <a:endParaRPr kumimoji="0" lang="en-US" altLang="ja-JP" sz="180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2419343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4B13D997-2DE0-5C12-59B7-87494763E3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5581" y="4233229"/>
            <a:ext cx="3529480" cy="2443486"/>
          </a:xfrm>
          <a:prstGeom prst="rect">
            <a:avLst/>
          </a:prstGeom>
          <a:ln>
            <a:solidFill>
              <a:schemeClr val="accent1"/>
            </a:solidFill>
          </a:ln>
        </p:spPr>
      </p:pic>
      <p:pic>
        <p:nvPicPr>
          <p:cNvPr id="7" name="図 6">
            <a:extLst>
              <a:ext uri="{FF2B5EF4-FFF2-40B4-BE49-F238E27FC236}">
                <a16:creationId xmlns:a16="http://schemas.microsoft.com/office/drawing/2014/main" id="{13441315-2077-8744-DB04-B0B1F36F39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5294" y="1583841"/>
            <a:ext cx="3529484" cy="2443489"/>
          </a:xfrm>
          <a:prstGeom prst="rect">
            <a:avLst/>
          </a:prstGeom>
          <a:ln>
            <a:solidFill>
              <a:schemeClr val="accent1"/>
            </a:solidFill>
          </a:ln>
        </p:spPr>
      </p:pic>
      <p:pic>
        <p:nvPicPr>
          <p:cNvPr id="8" name="図 7">
            <a:extLst>
              <a:ext uri="{FF2B5EF4-FFF2-40B4-BE49-F238E27FC236}">
                <a16:creationId xmlns:a16="http://schemas.microsoft.com/office/drawing/2014/main" id="{5326DD41-A80B-A8C1-4FF0-BE254B16E7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5366" y="4233198"/>
            <a:ext cx="3529411" cy="2443438"/>
          </a:xfrm>
          <a:prstGeom prst="rect">
            <a:avLst/>
          </a:prstGeom>
          <a:ln>
            <a:solidFill>
              <a:schemeClr val="accent1"/>
            </a:solidFill>
          </a:ln>
        </p:spPr>
      </p:pic>
      <p:pic>
        <p:nvPicPr>
          <p:cNvPr id="9" name="図 8">
            <a:extLst>
              <a:ext uri="{FF2B5EF4-FFF2-40B4-BE49-F238E27FC236}">
                <a16:creationId xmlns:a16="http://schemas.microsoft.com/office/drawing/2014/main" id="{337EA5C7-E393-FC7E-24ED-1CC8FE4BADA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15579" y="1583843"/>
            <a:ext cx="3529481" cy="2443487"/>
          </a:xfrm>
          <a:prstGeom prst="rect">
            <a:avLst/>
          </a:prstGeom>
          <a:ln>
            <a:solidFill>
              <a:schemeClr val="accent1"/>
            </a:solidFill>
          </a:ln>
        </p:spPr>
      </p:pic>
      <p:sp>
        <p:nvSpPr>
          <p:cNvPr id="2" name="タイトル 1">
            <a:extLst>
              <a:ext uri="{FF2B5EF4-FFF2-40B4-BE49-F238E27FC236}">
                <a16:creationId xmlns:a16="http://schemas.microsoft.com/office/drawing/2014/main" id="{CF0C32E9-4466-E7BD-F05B-C115D4CF10ED}"/>
              </a:ext>
            </a:extLst>
          </p:cNvPr>
          <p:cNvSpPr>
            <a:spLocks noGrp="1"/>
          </p:cNvSpPr>
          <p:nvPr>
            <p:ph type="title"/>
          </p:nvPr>
        </p:nvSpPr>
        <p:spPr>
          <a:xfrm>
            <a:off x="701092" y="71124"/>
            <a:ext cx="8543925" cy="490278"/>
          </a:xfrm>
        </p:spPr>
        <p:txBody>
          <a:bodyPr/>
          <a:lstStyle/>
          <a:p>
            <a:pPr marL="1022350" marR="0" lvl="0" indent="-1014413" algn="ctr" defTabSz="457200" rtl="0" eaLnBrk="1" fontAlgn="auto" latinLnBrk="0" hangingPunct="1">
              <a:lnSpc>
                <a:spcPts val="1500"/>
              </a:lnSpc>
              <a:spcBef>
                <a:spcPts val="0"/>
              </a:spcBef>
              <a:spcAft>
                <a:spcPts val="0"/>
              </a:spcAft>
              <a:buClrTx/>
              <a:buSzTx/>
              <a:buFontTx/>
              <a:buNone/>
              <a:tabLst/>
              <a:defRPr/>
            </a:pPr>
            <a:r>
              <a:rPr kumimoji="1" lang="ja-JP" altLang="en-US" sz="2000" b="1" i="0" u="none" strike="noStrike" kern="1200" cap="none" spc="0" normalizeH="0" baseline="0" noProof="0" dirty="0">
                <a:ln w="0"/>
                <a:solidFill>
                  <a:prstClr val="white"/>
                </a:solidFill>
                <a:effectLst>
                  <a:outerShdw dist="19050" sx="1000" sy="1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（２）</a:t>
            </a:r>
            <a:r>
              <a:rPr lang="ja-JP" altLang="en-US" dirty="0">
                <a:ln w="0"/>
                <a:solidFill>
                  <a:prstClr val="white"/>
                </a:solidFill>
                <a:effectLst>
                  <a:outerShdw dist="19050" sx="1000" sy="1000" algn="tl" rotWithShape="0">
                    <a:prstClr val="black">
                      <a:alpha val="40000"/>
                    </a:prstClr>
                  </a:outerShdw>
                </a:effectLst>
                <a:cs typeface="+mn-cs"/>
              </a:rPr>
              <a:t>ベテラン層向け　標準講義資料抜粋①</a:t>
            </a:r>
            <a:endParaRPr kumimoji="1" lang="ja-JP" altLang="en-US" sz="2000" b="1" i="0" u="none" strike="noStrike" kern="1200" cap="none" spc="0" normalizeH="0" baseline="0" noProof="0" dirty="0">
              <a:ln w="0"/>
              <a:solidFill>
                <a:prstClr val="white"/>
              </a:solidFill>
              <a:effectLst>
                <a:outerShdw dist="19050" sx="1000" sy="1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17" name="正方形/長方形 16">
            <a:extLst>
              <a:ext uri="{FF2B5EF4-FFF2-40B4-BE49-F238E27FC236}">
                <a16:creationId xmlns:a16="http://schemas.microsoft.com/office/drawing/2014/main" id="{B75EA987-37D4-5949-E7F4-C25E591FFBA6}"/>
              </a:ext>
            </a:extLst>
          </p:cNvPr>
          <p:cNvSpPr/>
          <p:nvPr/>
        </p:nvSpPr>
        <p:spPr>
          <a:xfrm>
            <a:off x="332509" y="665396"/>
            <a:ext cx="9175173" cy="814451"/>
          </a:xfrm>
          <a:prstGeom prst="rect">
            <a:avLst/>
          </a:prstGeom>
          <a:solidFill>
            <a:srgbClr val="FFFFCC"/>
          </a:solidFill>
          <a:ln w="25400" cap="flat" cmpd="sng" algn="ctr">
            <a:solidFill>
              <a:srgbClr val="FF0000"/>
            </a:solidFill>
            <a:prstDash val="solid"/>
          </a:ln>
          <a:effectLst/>
        </p:spPr>
        <p:txBody>
          <a:bodyPr lIns="108000" rIns="0" rtlCol="0" anchor="ctr"/>
          <a:lstStyle/>
          <a:p>
            <a:pPr marL="0" marR="0" lvl="0" indent="0" defTabSz="742950" eaLnBrk="1" fontAlgn="auto" latinLnBrk="0" hangingPunct="1">
              <a:lnSpc>
                <a:spcPct val="100000"/>
              </a:lnSpc>
              <a:spcBef>
                <a:spcPts val="600"/>
              </a:spcBef>
              <a:spcAft>
                <a:spcPts val="0"/>
              </a:spcAft>
              <a:buClrTx/>
              <a:buSzTx/>
              <a:buFontTx/>
              <a:buNone/>
              <a:tabLst/>
              <a:defRPr/>
            </a:pPr>
            <a:r>
              <a:rPr kumimoji="0" lang="ja-JP" altLang="en-US" sz="180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自分事としてセカンドライフをイメージしてもらえるよう、各種制度の仕組みを解説。</a:t>
            </a:r>
            <a:endParaRPr kumimoji="0" lang="en-US" altLang="ja-JP" sz="180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defTabSz="742950" eaLnBrk="1" fontAlgn="auto" latinLnBrk="0" hangingPunct="1">
              <a:lnSpc>
                <a:spcPct val="100000"/>
              </a:lnSpc>
              <a:spcBef>
                <a:spcPts val="600"/>
              </a:spcBef>
              <a:spcAft>
                <a:spcPts val="0"/>
              </a:spcAft>
              <a:buClrTx/>
              <a:buSzTx/>
              <a:buFontTx/>
              <a:buNone/>
              <a:tabLst/>
              <a:defRPr/>
            </a:pPr>
            <a:r>
              <a:rPr kumimoji="0" lang="ja-JP" altLang="en-US" ker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派遣先の要望に応じて、個々人のワークなども対応可能。</a:t>
            </a:r>
            <a:endParaRPr kumimoji="0" lang="en-US" altLang="ja-JP" sz="180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3993395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2B1F461-7C5A-9A03-F1E5-F88B5987E4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5295" y="1583841"/>
            <a:ext cx="3529484" cy="2443489"/>
          </a:xfrm>
          <a:prstGeom prst="rect">
            <a:avLst/>
          </a:prstGeom>
          <a:ln>
            <a:solidFill>
              <a:schemeClr val="accent1"/>
            </a:solidFill>
          </a:ln>
        </p:spPr>
      </p:pic>
      <p:pic>
        <p:nvPicPr>
          <p:cNvPr id="4" name="図 3">
            <a:extLst>
              <a:ext uri="{FF2B5EF4-FFF2-40B4-BE49-F238E27FC236}">
                <a16:creationId xmlns:a16="http://schemas.microsoft.com/office/drawing/2014/main" id="{39B6D1A8-5A2B-A68F-87CC-CAB8802318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5366" y="4233198"/>
            <a:ext cx="3529411" cy="2443438"/>
          </a:xfrm>
          <a:prstGeom prst="rect">
            <a:avLst/>
          </a:prstGeom>
          <a:ln>
            <a:solidFill>
              <a:schemeClr val="accent1"/>
            </a:solidFill>
          </a:ln>
        </p:spPr>
      </p:pic>
      <p:pic>
        <p:nvPicPr>
          <p:cNvPr id="10" name="図 9">
            <a:extLst>
              <a:ext uri="{FF2B5EF4-FFF2-40B4-BE49-F238E27FC236}">
                <a16:creationId xmlns:a16="http://schemas.microsoft.com/office/drawing/2014/main" id="{C8B6D030-D1D5-97B8-0B39-97BD2E76AB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15579" y="1583843"/>
            <a:ext cx="3529481" cy="2443487"/>
          </a:xfrm>
          <a:prstGeom prst="rect">
            <a:avLst/>
          </a:prstGeom>
          <a:ln>
            <a:solidFill>
              <a:schemeClr val="accent1"/>
            </a:solidFill>
          </a:ln>
        </p:spPr>
      </p:pic>
      <p:pic>
        <p:nvPicPr>
          <p:cNvPr id="12" name="図 11">
            <a:extLst>
              <a:ext uri="{FF2B5EF4-FFF2-40B4-BE49-F238E27FC236}">
                <a16:creationId xmlns:a16="http://schemas.microsoft.com/office/drawing/2014/main" id="{2A639C6B-28D0-9285-043B-422E174BAFE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15581" y="4233230"/>
            <a:ext cx="3529479" cy="2443485"/>
          </a:xfrm>
          <a:prstGeom prst="rect">
            <a:avLst/>
          </a:prstGeom>
          <a:ln>
            <a:solidFill>
              <a:schemeClr val="accent1"/>
            </a:solidFill>
          </a:ln>
        </p:spPr>
      </p:pic>
      <p:sp>
        <p:nvSpPr>
          <p:cNvPr id="2" name="タイトル 1">
            <a:extLst>
              <a:ext uri="{FF2B5EF4-FFF2-40B4-BE49-F238E27FC236}">
                <a16:creationId xmlns:a16="http://schemas.microsoft.com/office/drawing/2014/main" id="{CF0C32E9-4466-E7BD-F05B-C115D4CF10ED}"/>
              </a:ext>
            </a:extLst>
          </p:cNvPr>
          <p:cNvSpPr>
            <a:spLocks noGrp="1"/>
          </p:cNvSpPr>
          <p:nvPr>
            <p:ph type="title"/>
          </p:nvPr>
        </p:nvSpPr>
        <p:spPr>
          <a:xfrm>
            <a:off x="701092" y="71124"/>
            <a:ext cx="8543925" cy="490278"/>
          </a:xfrm>
        </p:spPr>
        <p:txBody>
          <a:bodyPr/>
          <a:lstStyle/>
          <a:p>
            <a:pPr marL="1022350" marR="0" lvl="0" indent="-1014413" algn="ctr" defTabSz="457200" rtl="0" eaLnBrk="1" fontAlgn="auto" latinLnBrk="0" hangingPunct="1">
              <a:lnSpc>
                <a:spcPts val="1500"/>
              </a:lnSpc>
              <a:spcBef>
                <a:spcPts val="0"/>
              </a:spcBef>
              <a:spcAft>
                <a:spcPts val="0"/>
              </a:spcAft>
              <a:buClrTx/>
              <a:buSzTx/>
              <a:buFontTx/>
              <a:buNone/>
              <a:tabLst/>
              <a:defRPr/>
            </a:pPr>
            <a:r>
              <a:rPr kumimoji="1" lang="ja-JP" altLang="en-US" sz="2000" b="1" i="0" u="none" strike="noStrike" kern="1200" cap="none" spc="0" normalizeH="0" baseline="0" noProof="0" dirty="0">
                <a:ln w="0"/>
                <a:solidFill>
                  <a:prstClr val="white"/>
                </a:solidFill>
                <a:effectLst>
                  <a:outerShdw dist="19050" sx="1000" sy="1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　（２）</a:t>
            </a:r>
            <a:r>
              <a:rPr lang="ja-JP" altLang="en-US" dirty="0">
                <a:ln w="0"/>
                <a:solidFill>
                  <a:prstClr val="white"/>
                </a:solidFill>
                <a:effectLst>
                  <a:outerShdw dist="19050" sx="1000" sy="1000" algn="tl" rotWithShape="0">
                    <a:prstClr val="black">
                      <a:alpha val="40000"/>
                    </a:prstClr>
                  </a:outerShdw>
                </a:effectLst>
                <a:cs typeface="+mn-cs"/>
              </a:rPr>
              <a:t>ベテラン層向け　標準講義資料抜粋②</a:t>
            </a:r>
            <a:endParaRPr kumimoji="1" lang="ja-JP" altLang="en-US" sz="2000" b="1" i="0" u="none" strike="noStrike" kern="1200" cap="none" spc="0" normalizeH="0" baseline="0" noProof="0" dirty="0">
              <a:ln w="0"/>
              <a:solidFill>
                <a:prstClr val="white"/>
              </a:solidFill>
              <a:effectLst>
                <a:outerShdw dist="19050" sx="1000" sy="1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17" name="正方形/長方形 16">
            <a:extLst>
              <a:ext uri="{FF2B5EF4-FFF2-40B4-BE49-F238E27FC236}">
                <a16:creationId xmlns:a16="http://schemas.microsoft.com/office/drawing/2014/main" id="{B75EA987-37D4-5949-E7F4-C25E591FFBA6}"/>
              </a:ext>
            </a:extLst>
          </p:cNvPr>
          <p:cNvSpPr/>
          <p:nvPr/>
        </p:nvSpPr>
        <p:spPr>
          <a:xfrm>
            <a:off x="332509" y="665396"/>
            <a:ext cx="9175173" cy="814451"/>
          </a:xfrm>
          <a:prstGeom prst="rect">
            <a:avLst/>
          </a:prstGeom>
          <a:solidFill>
            <a:srgbClr val="FFFFCC"/>
          </a:solidFill>
          <a:ln w="25400" cap="flat" cmpd="sng" algn="ctr">
            <a:solidFill>
              <a:srgbClr val="FF0000"/>
            </a:solidFill>
            <a:prstDash val="solid"/>
          </a:ln>
          <a:effectLst/>
        </p:spPr>
        <p:txBody>
          <a:bodyPr lIns="108000" rIns="0" rtlCol="0" anchor="ctr"/>
          <a:lstStyle/>
          <a:p>
            <a:pPr marL="0" marR="0" lvl="0" indent="0" defTabSz="742950" eaLnBrk="1" fontAlgn="auto" latinLnBrk="0" hangingPunct="1">
              <a:lnSpc>
                <a:spcPct val="100000"/>
              </a:lnSpc>
              <a:spcBef>
                <a:spcPts val="600"/>
              </a:spcBef>
              <a:spcAft>
                <a:spcPts val="0"/>
              </a:spcAft>
              <a:buClrTx/>
              <a:buSzTx/>
              <a:buFontTx/>
              <a:buNone/>
              <a:tabLst/>
              <a:defRPr/>
            </a:pPr>
            <a:r>
              <a:rPr kumimoji="0" lang="ja-JP" altLang="en-US" sz="180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退職後の資産寿命を延伸するという考え方を解説。リスクを抑えた運用方法を紹介。</a:t>
            </a:r>
            <a:endParaRPr kumimoji="0" lang="en-US" altLang="ja-JP" sz="180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defTabSz="742950" eaLnBrk="1" fontAlgn="auto" latinLnBrk="0" hangingPunct="1">
              <a:lnSpc>
                <a:spcPct val="100000"/>
              </a:lnSpc>
              <a:spcBef>
                <a:spcPts val="600"/>
              </a:spcBef>
              <a:spcAft>
                <a:spcPts val="0"/>
              </a:spcAft>
              <a:buClrTx/>
              <a:buSzTx/>
              <a:buFontTx/>
              <a:buNone/>
              <a:tabLst/>
              <a:defRPr/>
            </a:pPr>
            <a:r>
              <a:rPr kumimoji="0" lang="ja-JP" altLang="en-US" sz="180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また、セカンドライフの税金やおおよその目安を提示。</a:t>
            </a:r>
            <a:endParaRPr kumimoji="0" lang="en-US" altLang="ja-JP" sz="180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1679391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DC7DF-6FF4-43DE-1036-0D89F29CED6A}"/>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E8BFBFB-FF05-45DF-B185-43BF08A55397}"/>
              </a:ext>
            </a:extLst>
          </p:cNvPr>
          <p:cNvSpPr>
            <a:spLocks noGrp="1"/>
          </p:cNvSpPr>
          <p:nvPr>
            <p:ph type="sldNum" sz="quarter" idx="12"/>
          </p:nvPr>
        </p:nvSpPr>
        <p:spPr/>
        <p:txBody>
          <a:bodyPr/>
          <a:lstStyle/>
          <a:p>
            <a:fld id="{AF38D818-955E-4754-B15B-D6084FD94594}" type="slidenum">
              <a:rPr kumimoji="1" lang="ja-JP" altLang="en-US" smtClean="0"/>
              <a:pPr/>
              <a:t>1</a:t>
            </a:fld>
            <a:endParaRPr kumimoji="1" lang="ja-JP" altLang="en-US"/>
          </a:p>
        </p:txBody>
      </p:sp>
      <p:sp>
        <p:nvSpPr>
          <p:cNvPr id="7" name="正方形/長方形 6">
            <a:extLst>
              <a:ext uri="{FF2B5EF4-FFF2-40B4-BE49-F238E27FC236}">
                <a16:creationId xmlns:a16="http://schemas.microsoft.com/office/drawing/2014/main" id="{7824BC26-03B8-E367-2B58-91CD1886F5E3}"/>
              </a:ext>
            </a:extLst>
          </p:cNvPr>
          <p:cNvSpPr/>
          <p:nvPr/>
        </p:nvSpPr>
        <p:spPr>
          <a:xfrm>
            <a:off x="1706654" y="366712"/>
            <a:ext cx="6492692" cy="369332"/>
          </a:xfrm>
          <a:prstGeom prst="rect">
            <a:avLst/>
          </a:prstGeom>
        </p:spPr>
        <p:txBody>
          <a:bodyPr wrap="square">
            <a:spAutoFit/>
          </a:bodyPr>
          <a:lstStyle/>
          <a:p>
            <a:pPr algn="ctr"/>
            <a:r>
              <a:rPr lang="ja-JP" altLang="en-US" b="1">
                <a:solidFill>
                  <a:schemeClr val="bg1"/>
                </a:solidFill>
                <a:latin typeface="BIZ UDPゴシック" panose="020B0400000000000000" pitchFamily="50" charset="-128"/>
                <a:ea typeface="BIZ UDPゴシック" panose="020B0400000000000000" pitchFamily="50" charset="-128"/>
              </a:rPr>
              <a:t>金融経済教育推進機構（</a:t>
            </a:r>
            <a:r>
              <a:rPr lang="en-US" altLang="ja-JP" b="1">
                <a:solidFill>
                  <a:schemeClr val="bg1"/>
                </a:solidFill>
                <a:latin typeface="BIZ UDPゴシック" panose="020B0400000000000000" pitchFamily="50" charset="-128"/>
                <a:ea typeface="BIZ UDPゴシック" panose="020B0400000000000000" pitchFamily="50" charset="-128"/>
              </a:rPr>
              <a:t>J-FLEC</a:t>
            </a:r>
            <a:r>
              <a:rPr lang="ja-JP" altLang="en-US" b="1">
                <a:solidFill>
                  <a:schemeClr val="bg1"/>
                </a:solidFill>
                <a:latin typeface="BIZ UDPゴシック" panose="020B0400000000000000" pitchFamily="50" charset="-128"/>
                <a:ea typeface="BIZ UDPゴシック" panose="020B0400000000000000" pitchFamily="50" charset="-128"/>
              </a:rPr>
              <a:t>）ができること</a:t>
            </a:r>
          </a:p>
        </p:txBody>
      </p:sp>
      <p:sp>
        <p:nvSpPr>
          <p:cNvPr id="21" name="正方形/長方形 20">
            <a:extLst>
              <a:ext uri="{FF2B5EF4-FFF2-40B4-BE49-F238E27FC236}">
                <a16:creationId xmlns:a16="http://schemas.microsoft.com/office/drawing/2014/main" id="{1CA4FC73-5661-8BEB-8301-058DFA733734}"/>
              </a:ext>
            </a:extLst>
          </p:cNvPr>
          <p:cNvSpPr/>
          <p:nvPr/>
        </p:nvSpPr>
        <p:spPr>
          <a:xfrm>
            <a:off x="271350" y="927004"/>
            <a:ext cx="9505950" cy="1281185"/>
          </a:xfrm>
          <a:prstGeom prst="rect">
            <a:avLst/>
          </a:prstGeom>
        </p:spPr>
        <p:txBody>
          <a:bodyPr wrap="square">
            <a:spAutoFit/>
          </a:bodyPr>
          <a:lstStyle/>
          <a:p>
            <a:pPr marL="285750" indent="-285750">
              <a:lnSpc>
                <a:spcPct val="120000"/>
              </a:lnSpc>
              <a:spcAft>
                <a:spcPts val="400"/>
              </a:spcAft>
              <a:buFont typeface="Wingdings" panose="05000000000000000000" pitchFamily="2" charset="2"/>
              <a:buChar char="p"/>
            </a:pPr>
            <a:r>
              <a:rPr lang="ja-JP" altLang="en-US" sz="1600">
                <a:latin typeface="BIZ UDPゴシック" panose="020B0400000000000000" pitchFamily="50" charset="-128"/>
                <a:ea typeface="BIZ UDPゴシック" panose="020B0400000000000000" pitchFamily="50" charset="-128"/>
              </a:rPr>
              <a:t>金融経済教育推進機構（</a:t>
            </a:r>
            <a:r>
              <a:rPr lang="en-US" altLang="ja-JP" sz="1600">
                <a:latin typeface="BIZ UDPゴシック" panose="020B0400000000000000" pitchFamily="50" charset="-128"/>
                <a:ea typeface="BIZ UDPゴシック" panose="020B0400000000000000" pitchFamily="50" charset="-128"/>
              </a:rPr>
              <a:t>J-FLEC</a:t>
            </a:r>
            <a:r>
              <a:rPr lang="ja-JP" altLang="en-US" sz="1600">
                <a:latin typeface="BIZ UDPゴシック" panose="020B0400000000000000" pitchFamily="50" charset="-128"/>
                <a:ea typeface="BIZ UDPゴシック" panose="020B0400000000000000" pitchFamily="50" charset="-128"/>
              </a:rPr>
              <a:t>）は、金融庁所管の認可法人で、金融リテラシーの普及促進を担う　　日本唯一の公的機関です。</a:t>
            </a:r>
            <a:endParaRPr lang="en-US" altLang="ja-JP" sz="1600">
              <a:latin typeface="BIZ UDPゴシック" panose="020B0400000000000000" pitchFamily="50" charset="-128"/>
              <a:ea typeface="BIZ UDPゴシック" panose="020B0400000000000000" pitchFamily="50" charset="-128"/>
            </a:endParaRPr>
          </a:p>
          <a:p>
            <a:pPr marL="285750" indent="-285750">
              <a:lnSpc>
                <a:spcPct val="120000"/>
              </a:lnSpc>
              <a:spcAft>
                <a:spcPts val="400"/>
              </a:spcAft>
              <a:buFont typeface="Wingdings" panose="05000000000000000000" pitchFamily="2" charset="2"/>
              <a:buChar char="p"/>
            </a:pPr>
            <a:r>
              <a:rPr lang="ja-JP" altLang="en-US" sz="1600" b="1">
                <a:solidFill>
                  <a:srgbClr val="2E75B6"/>
                </a:solidFill>
                <a:latin typeface="BIZ UDPゴシック" panose="020B0400000000000000" pitchFamily="50" charset="-128"/>
                <a:ea typeface="BIZ UDPゴシック" panose="020B0400000000000000" pitchFamily="50" charset="-128"/>
              </a:rPr>
              <a:t>公的機関としての、金融商品・サービスの勧誘のない中立公正の立場から、従業員の皆様のファイナンシャル・ウェルビーイング向上のお取組みを無料で支援します。</a:t>
            </a:r>
            <a:endParaRPr lang="en-US" altLang="ja-JP" sz="1600" b="1">
              <a:solidFill>
                <a:srgbClr val="2E75B6"/>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C16AF98F-ACA6-D026-79E2-8FA924731C67}"/>
              </a:ext>
            </a:extLst>
          </p:cNvPr>
          <p:cNvSpPr/>
          <p:nvPr/>
        </p:nvSpPr>
        <p:spPr>
          <a:xfrm>
            <a:off x="465044" y="2375558"/>
            <a:ext cx="4362450" cy="397839"/>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BIZ UDPゴシック" panose="020B0400000000000000" pitchFamily="50" charset="-128"/>
                <a:ea typeface="BIZ UDPゴシック" panose="020B0400000000000000" pitchFamily="50" charset="-128"/>
              </a:rPr>
              <a:t>無料の金融リテラシー講座の実施</a:t>
            </a:r>
          </a:p>
        </p:txBody>
      </p:sp>
      <p:sp>
        <p:nvSpPr>
          <p:cNvPr id="8" name="正方形/長方形 7">
            <a:extLst>
              <a:ext uri="{FF2B5EF4-FFF2-40B4-BE49-F238E27FC236}">
                <a16:creationId xmlns:a16="http://schemas.microsoft.com/office/drawing/2014/main" id="{DA09F121-FDAA-879F-4AE9-1B6646454226}"/>
              </a:ext>
            </a:extLst>
          </p:cNvPr>
          <p:cNvSpPr/>
          <p:nvPr/>
        </p:nvSpPr>
        <p:spPr>
          <a:xfrm>
            <a:off x="5078508" y="2375558"/>
            <a:ext cx="4362450" cy="397839"/>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BIZ UDPゴシック" panose="020B0400000000000000" pitchFamily="50" charset="-128"/>
                <a:ea typeface="BIZ UDPゴシック" panose="020B0400000000000000" pitchFamily="50" charset="-128"/>
              </a:rPr>
              <a:t>ライフプラン相談窓口としての活用</a:t>
            </a:r>
          </a:p>
        </p:txBody>
      </p:sp>
      <p:sp>
        <p:nvSpPr>
          <p:cNvPr id="9" name="正方形/長方形 8">
            <a:extLst>
              <a:ext uri="{FF2B5EF4-FFF2-40B4-BE49-F238E27FC236}">
                <a16:creationId xmlns:a16="http://schemas.microsoft.com/office/drawing/2014/main" id="{94D9F738-895B-446C-3B46-07C6B4BA6F97}"/>
              </a:ext>
            </a:extLst>
          </p:cNvPr>
          <p:cNvSpPr/>
          <p:nvPr/>
        </p:nvSpPr>
        <p:spPr>
          <a:xfrm>
            <a:off x="246920" y="2773397"/>
            <a:ext cx="4798695" cy="638957"/>
          </a:xfrm>
          <a:prstGeom prst="rect">
            <a:avLst/>
          </a:prstGeom>
        </p:spPr>
        <p:txBody>
          <a:bodyPr wrap="square">
            <a:spAutoFit/>
          </a:bodyPr>
          <a:lstStyle/>
          <a:p>
            <a:pPr algn="ctr">
              <a:lnSpc>
                <a:spcPct val="120000"/>
              </a:lnSpc>
            </a:pPr>
            <a:r>
              <a:rPr lang="ja-JP" altLang="en-US" sz="1600">
                <a:latin typeface="BIZ UDPゴシック" panose="020B0400000000000000" pitchFamily="50" charset="-128"/>
                <a:ea typeface="BIZ UDPゴシック" panose="020B0400000000000000" pitchFamily="50" charset="-128"/>
              </a:rPr>
              <a:t>全国で、講師派遣や講義動画等による無料の</a:t>
            </a:r>
            <a:br>
              <a:rPr lang="en-US" altLang="ja-JP" sz="1600">
                <a:latin typeface="BIZ UDPゴシック" panose="020B0400000000000000" pitchFamily="50" charset="-128"/>
                <a:ea typeface="BIZ UDPゴシック" panose="020B0400000000000000" pitchFamily="50" charset="-128"/>
              </a:rPr>
            </a:br>
            <a:r>
              <a:rPr lang="ja-JP" altLang="en-US" sz="1600">
                <a:latin typeface="BIZ UDPゴシック" panose="020B0400000000000000" pitchFamily="50" charset="-128"/>
                <a:ea typeface="BIZ UDPゴシック" panose="020B0400000000000000" pitchFamily="50" charset="-128"/>
              </a:rPr>
              <a:t>金融リテラシー講座を</a:t>
            </a:r>
            <a:r>
              <a:rPr lang="ja-JP" altLang="en-US" sz="1600">
                <a:solidFill>
                  <a:srgbClr val="FF0000"/>
                </a:solidFill>
                <a:latin typeface="BIZ UDPゴシック" panose="020B0400000000000000" pitchFamily="50" charset="-128"/>
                <a:ea typeface="BIZ UDPゴシック" panose="020B0400000000000000" pitchFamily="50" charset="-128"/>
              </a:rPr>
              <a:t>年間</a:t>
            </a:r>
            <a:r>
              <a:rPr lang="en-US" altLang="ja-JP" sz="1600">
                <a:solidFill>
                  <a:srgbClr val="FF0000"/>
                </a:solidFill>
                <a:latin typeface="BIZ UDPゴシック" panose="020B0400000000000000" pitchFamily="50" charset="-128"/>
                <a:ea typeface="BIZ UDPゴシック" panose="020B0400000000000000" pitchFamily="50" charset="-128"/>
              </a:rPr>
              <a:t>5,000</a:t>
            </a:r>
            <a:r>
              <a:rPr lang="ja-JP" altLang="en-US" sz="1600">
                <a:solidFill>
                  <a:srgbClr val="FF0000"/>
                </a:solidFill>
                <a:latin typeface="BIZ UDPゴシック" panose="020B0400000000000000" pitchFamily="50" charset="-128"/>
                <a:ea typeface="BIZ UDPゴシック" panose="020B0400000000000000" pitchFamily="50" charset="-128"/>
              </a:rPr>
              <a:t>回</a:t>
            </a:r>
            <a:r>
              <a:rPr lang="ja-JP" altLang="en-US" sz="1600">
                <a:latin typeface="BIZ UDPゴシック" panose="020B0400000000000000" pitchFamily="50" charset="-128"/>
                <a:ea typeface="BIZ UDPゴシック" panose="020B0400000000000000" pitchFamily="50" charset="-128"/>
              </a:rPr>
              <a:t>提供しています</a:t>
            </a:r>
            <a:endParaRPr lang="en-US" altLang="ja-JP" sz="1600">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96B2E67F-0E70-E748-9886-9934DE8A56F3}"/>
              </a:ext>
            </a:extLst>
          </p:cNvPr>
          <p:cNvSpPr/>
          <p:nvPr/>
        </p:nvSpPr>
        <p:spPr>
          <a:xfrm>
            <a:off x="465044" y="3478377"/>
            <a:ext cx="404532" cy="14734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latin typeface="BIZ UDPゴシック" panose="020B0400000000000000" pitchFamily="50" charset="-128"/>
                <a:ea typeface="BIZ UDPゴシック" panose="020B0400000000000000" pitchFamily="50" charset="-128"/>
              </a:rPr>
              <a:t>講師派遣</a:t>
            </a:r>
          </a:p>
        </p:txBody>
      </p:sp>
      <p:sp>
        <p:nvSpPr>
          <p:cNvPr id="11" name="正方形/長方形 10">
            <a:extLst>
              <a:ext uri="{FF2B5EF4-FFF2-40B4-BE49-F238E27FC236}">
                <a16:creationId xmlns:a16="http://schemas.microsoft.com/office/drawing/2014/main" id="{6D03773B-5100-94C7-6A58-6BAF69F1DE2A}"/>
              </a:ext>
            </a:extLst>
          </p:cNvPr>
          <p:cNvSpPr/>
          <p:nvPr/>
        </p:nvSpPr>
        <p:spPr>
          <a:xfrm>
            <a:off x="465044" y="5017844"/>
            <a:ext cx="404532" cy="14734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latin typeface="BIZ UDPゴシック" panose="020B0400000000000000" pitchFamily="50" charset="-128"/>
                <a:ea typeface="BIZ UDPゴシック" panose="020B0400000000000000" pitchFamily="50" charset="-128"/>
              </a:rPr>
              <a:t>講義動画</a:t>
            </a:r>
          </a:p>
        </p:txBody>
      </p:sp>
      <p:sp>
        <p:nvSpPr>
          <p:cNvPr id="12" name="正方形/長方形 11">
            <a:extLst>
              <a:ext uri="{FF2B5EF4-FFF2-40B4-BE49-F238E27FC236}">
                <a16:creationId xmlns:a16="http://schemas.microsoft.com/office/drawing/2014/main" id="{9A65B7CE-7F85-72F0-32E3-FA198025946C}"/>
              </a:ext>
            </a:extLst>
          </p:cNvPr>
          <p:cNvSpPr/>
          <p:nvPr/>
        </p:nvSpPr>
        <p:spPr>
          <a:xfrm>
            <a:off x="967068" y="3478377"/>
            <a:ext cx="3860426" cy="14734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spcAft>
                <a:spcPts val="600"/>
              </a:spcAft>
              <a:buFont typeface="Wingdings" panose="05000000000000000000" pitchFamily="2" charset="2"/>
              <a:buChar char="ü"/>
            </a:pPr>
            <a:r>
              <a:rPr kumimoji="1" lang="ja-JP" altLang="en-US" sz="1600">
                <a:latin typeface="BIZ UDPゴシック" panose="020B0400000000000000" pitchFamily="50" charset="-128"/>
                <a:ea typeface="BIZ UDPゴシック" panose="020B0400000000000000" pitchFamily="50" charset="-128"/>
              </a:rPr>
              <a:t>対面でもオンラインでも開催します。アーカイブ配信も対応です。</a:t>
            </a:r>
            <a:endParaRPr kumimoji="1" lang="en-US" altLang="ja-JP" sz="1600">
              <a:latin typeface="BIZ UDPゴシック" panose="020B0400000000000000" pitchFamily="50" charset="-128"/>
              <a:ea typeface="BIZ UDPゴシック" panose="020B0400000000000000" pitchFamily="50" charset="-128"/>
            </a:endParaRPr>
          </a:p>
          <a:p>
            <a:pPr marL="285750" indent="-285750">
              <a:spcAft>
                <a:spcPts val="600"/>
              </a:spcAft>
              <a:buFont typeface="Wingdings" panose="05000000000000000000" pitchFamily="2" charset="2"/>
              <a:buChar char="ü"/>
            </a:pPr>
            <a:r>
              <a:rPr kumimoji="1" lang="ja-JP" altLang="en-US" sz="1600">
                <a:latin typeface="BIZ UDPゴシック" panose="020B0400000000000000" pitchFamily="50" charset="-128"/>
                <a:ea typeface="BIZ UDPゴシック" panose="020B0400000000000000" pitchFamily="50" charset="-128"/>
              </a:rPr>
              <a:t>年代別のほか、関心事項に沿った　　講義内容のアレンジも可能です。</a:t>
            </a:r>
            <a:endParaRPr kumimoji="1" lang="en-US" altLang="ja-JP" sz="1600">
              <a:latin typeface="BIZ UDPゴシック" panose="020B0400000000000000" pitchFamily="50" charset="-128"/>
              <a:ea typeface="BIZ UDPゴシック" panose="020B0400000000000000" pitchFamily="50" charset="-128"/>
            </a:endParaRPr>
          </a:p>
          <a:p>
            <a:pPr marL="285750" indent="-285750">
              <a:spcAft>
                <a:spcPts val="600"/>
              </a:spcAft>
              <a:buFont typeface="Wingdings" panose="05000000000000000000" pitchFamily="2" charset="2"/>
              <a:buChar char="ü"/>
            </a:pPr>
            <a:r>
              <a:rPr kumimoji="1" lang="ja-JP" altLang="en-US" sz="1600">
                <a:solidFill>
                  <a:srgbClr val="FF0000"/>
                </a:solidFill>
                <a:latin typeface="BIZ UDPゴシック" panose="020B0400000000000000" pitchFamily="50" charset="-128"/>
                <a:ea typeface="BIZ UDPゴシック" panose="020B0400000000000000" pitchFamily="50" charset="-128"/>
              </a:rPr>
              <a:t>ご利用回数に上限はありません。</a:t>
            </a:r>
            <a:endParaRPr kumimoji="1" lang="en-US" altLang="ja-JP" sz="1600">
              <a:solidFill>
                <a:srgbClr val="FF0000"/>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CF06B5BB-B35E-DF20-E499-C3F4490401F4}"/>
              </a:ext>
            </a:extLst>
          </p:cNvPr>
          <p:cNvSpPr/>
          <p:nvPr/>
        </p:nvSpPr>
        <p:spPr>
          <a:xfrm>
            <a:off x="967068" y="5017844"/>
            <a:ext cx="3860426" cy="14734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spcBef>
                <a:spcPts val="600"/>
              </a:spcBef>
              <a:buFont typeface="Wingdings" panose="05000000000000000000" pitchFamily="2" charset="2"/>
              <a:buChar char="ü"/>
            </a:pPr>
            <a:r>
              <a:rPr kumimoji="1" lang="ja-JP" altLang="en-US" sz="1600">
                <a:latin typeface="BIZ UDPゴシック" panose="020B0400000000000000" pitchFamily="50" charset="-128"/>
                <a:ea typeface="BIZ UDPゴシック" panose="020B0400000000000000" pitchFamily="50" charset="-128"/>
              </a:rPr>
              <a:t>誰でもいつでもどこでも何回でも、　自由に視聴可能です。</a:t>
            </a:r>
            <a:endParaRPr kumimoji="1" lang="en-US" altLang="ja-JP" sz="1600">
              <a:latin typeface="BIZ UDPゴシック" panose="020B0400000000000000" pitchFamily="50" charset="-128"/>
              <a:ea typeface="BIZ UDPゴシック" panose="020B0400000000000000" pitchFamily="50" charset="-128"/>
            </a:endParaRPr>
          </a:p>
          <a:p>
            <a:pPr marL="285750" indent="-285750">
              <a:spcBef>
                <a:spcPts val="600"/>
              </a:spcBef>
              <a:buFont typeface="Wingdings" panose="05000000000000000000" pitchFamily="2" charset="2"/>
              <a:buChar char="ü"/>
            </a:pPr>
            <a:r>
              <a:rPr kumimoji="1" lang="ja-JP" altLang="en-US" sz="1600">
                <a:latin typeface="BIZ UDPゴシック" panose="020B0400000000000000" pitchFamily="50" charset="-128"/>
                <a:ea typeface="BIZ UDPゴシック" panose="020B0400000000000000" pitchFamily="50" charset="-128"/>
              </a:rPr>
              <a:t>動画は若手、中堅、ベテラン向けの</a:t>
            </a:r>
            <a:r>
              <a:rPr kumimoji="1" lang="en-US" altLang="ja-JP" sz="1600">
                <a:latin typeface="BIZ UDPゴシック" panose="020B0400000000000000" pitchFamily="50" charset="-128"/>
                <a:ea typeface="BIZ UDPゴシック" panose="020B0400000000000000" pitchFamily="50" charset="-128"/>
              </a:rPr>
              <a:t>3</a:t>
            </a:r>
            <a:r>
              <a:rPr kumimoji="1" lang="ja-JP" altLang="en-US" sz="1600">
                <a:latin typeface="BIZ UDPゴシック" panose="020B0400000000000000" pitchFamily="50" charset="-128"/>
                <a:ea typeface="BIZ UDPゴシック" panose="020B0400000000000000" pitchFamily="50" charset="-128"/>
              </a:rPr>
              <a:t>種類、重点版</a:t>
            </a:r>
            <a:r>
              <a:rPr kumimoji="1" lang="en-US" altLang="ja-JP" sz="1600">
                <a:latin typeface="BIZ UDPゴシック" panose="020B0400000000000000" pitchFamily="50" charset="-128"/>
                <a:ea typeface="BIZ UDPゴシック" panose="020B0400000000000000" pitchFamily="50" charset="-128"/>
              </a:rPr>
              <a:t>(60</a:t>
            </a:r>
            <a:r>
              <a:rPr kumimoji="1" lang="ja-JP" altLang="en-US" sz="1600">
                <a:latin typeface="BIZ UDPゴシック" panose="020B0400000000000000" pitchFamily="50" charset="-128"/>
                <a:ea typeface="BIZ UDPゴシック" panose="020B0400000000000000" pitchFamily="50" charset="-128"/>
              </a:rPr>
              <a:t>分</a:t>
            </a:r>
            <a:r>
              <a:rPr kumimoji="1" lang="en-US" altLang="ja-JP" sz="1600">
                <a:latin typeface="BIZ UDPゴシック" panose="020B0400000000000000" pitchFamily="50" charset="-128"/>
                <a:ea typeface="BIZ UDPゴシック" panose="020B0400000000000000" pitchFamily="50" charset="-128"/>
              </a:rPr>
              <a:t>)</a:t>
            </a:r>
            <a:r>
              <a:rPr kumimoji="1" lang="ja-JP" altLang="en-US" sz="1600">
                <a:latin typeface="BIZ UDPゴシック" panose="020B0400000000000000" pitchFamily="50" charset="-128"/>
                <a:ea typeface="BIZ UDPゴシック" panose="020B0400000000000000" pitchFamily="50" charset="-128"/>
              </a:rPr>
              <a:t>と全体版</a:t>
            </a:r>
            <a:r>
              <a:rPr kumimoji="1" lang="en-US" altLang="ja-JP" sz="1600">
                <a:latin typeface="BIZ UDPゴシック" panose="020B0400000000000000" pitchFamily="50" charset="-128"/>
                <a:ea typeface="BIZ UDPゴシック" panose="020B0400000000000000" pitchFamily="50" charset="-128"/>
              </a:rPr>
              <a:t>(120</a:t>
            </a:r>
            <a:r>
              <a:rPr kumimoji="1" lang="ja-JP" altLang="en-US" sz="1600">
                <a:latin typeface="BIZ UDPゴシック" panose="020B0400000000000000" pitchFamily="50" charset="-128"/>
                <a:ea typeface="BIZ UDPゴシック" panose="020B0400000000000000" pitchFamily="50" charset="-128"/>
              </a:rPr>
              <a:t>分</a:t>
            </a:r>
            <a:r>
              <a:rPr kumimoji="1" lang="en-US" altLang="ja-JP" sz="1600">
                <a:latin typeface="BIZ UDPゴシック" panose="020B0400000000000000" pitchFamily="50" charset="-128"/>
                <a:ea typeface="BIZ UDPゴシック" panose="020B0400000000000000" pitchFamily="50" charset="-128"/>
              </a:rPr>
              <a:t>)</a:t>
            </a:r>
            <a:r>
              <a:rPr kumimoji="1" lang="ja-JP" altLang="en-US" sz="1600">
                <a:latin typeface="BIZ UDPゴシック" panose="020B0400000000000000" pitchFamily="50" charset="-128"/>
                <a:ea typeface="BIZ UDPゴシック" panose="020B0400000000000000" pitchFamily="50" charset="-128"/>
              </a:rPr>
              <a:t>の計</a:t>
            </a:r>
            <a:r>
              <a:rPr kumimoji="1" lang="en-US" altLang="ja-JP" sz="1600">
                <a:latin typeface="BIZ UDPゴシック" panose="020B0400000000000000" pitchFamily="50" charset="-128"/>
                <a:ea typeface="BIZ UDPゴシック" panose="020B0400000000000000" pitchFamily="50" charset="-128"/>
              </a:rPr>
              <a:t>6</a:t>
            </a:r>
            <a:r>
              <a:rPr kumimoji="1" lang="ja-JP" altLang="en-US" sz="1600">
                <a:latin typeface="BIZ UDPゴシック" panose="020B0400000000000000" pitchFamily="50" charset="-128"/>
                <a:ea typeface="BIZ UDPゴシック" panose="020B0400000000000000" pitchFamily="50" charset="-128"/>
              </a:rPr>
              <a:t>バージョンをご用意。</a:t>
            </a:r>
            <a:endParaRPr kumimoji="1" lang="en-US" altLang="ja-JP" sz="1600">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A178EFAF-8E48-367E-11FA-35A0E0C542F1}"/>
              </a:ext>
            </a:extLst>
          </p:cNvPr>
          <p:cNvSpPr/>
          <p:nvPr/>
        </p:nvSpPr>
        <p:spPr>
          <a:xfrm>
            <a:off x="119382" y="6491287"/>
            <a:ext cx="9050577" cy="261610"/>
          </a:xfrm>
          <a:prstGeom prst="rect">
            <a:avLst/>
          </a:prstGeom>
        </p:spPr>
        <p:txBody>
          <a:bodyPr wrap="square">
            <a:spAutoFit/>
          </a:bodyPr>
          <a:lstStyle/>
          <a:p>
            <a:r>
              <a:rPr lang="en-US" altLang="ja-JP" sz="1100">
                <a:latin typeface="BIZ UDPゴシック" panose="020B0400000000000000" pitchFamily="50" charset="-128"/>
                <a:ea typeface="BIZ UDPゴシック" panose="020B0400000000000000" pitchFamily="50" charset="-128"/>
              </a:rPr>
              <a:t>※</a:t>
            </a:r>
            <a:r>
              <a:rPr lang="ja-JP" altLang="en-US" sz="1100">
                <a:latin typeface="BIZ UDPゴシック" panose="020B0400000000000000" pitchFamily="50" charset="-128"/>
                <a:ea typeface="BIZ UDPゴシック" panose="020B0400000000000000" pitchFamily="50" charset="-128"/>
              </a:rPr>
              <a:t>講師派遣や講義動画の内容は、各種制度改正等を踏まえ定期的に更新しています。</a:t>
            </a:r>
          </a:p>
        </p:txBody>
      </p:sp>
      <p:sp>
        <p:nvSpPr>
          <p:cNvPr id="16" name="正方形/長方形 15">
            <a:extLst>
              <a:ext uri="{FF2B5EF4-FFF2-40B4-BE49-F238E27FC236}">
                <a16:creationId xmlns:a16="http://schemas.microsoft.com/office/drawing/2014/main" id="{2F9AD976-2B29-3E3B-E28A-94B2F6915AA5}"/>
              </a:ext>
            </a:extLst>
          </p:cNvPr>
          <p:cNvSpPr/>
          <p:nvPr/>
        </p:nvSpPr>
        <p:spPr>
          <a:xfrm>
            <a:off x="5078506" y="2773397"/>
            <a:ext cx="4362450" cy="638957"/>
          </a:xfrm>
          <a:prstGeom prst="rect">
            <a:avLst/>
          </a:prstGeom>
        </p:spPr>
        <p:txBody>
          <a:bodyPr wrap="square">
            <a:spAutoFit/>
          </a:bodyPr>
          <a:lstStyle/>
          <a:p>
            <a:pPr algn="ctr">
              <a:lnSpc>
                <a:spcPct val="120000"/>
              </a:lnSpc>
            </a:pPr>
            <a:r>
              <a:rPr lang="ja-JP" altLang="en-US" sz="1600">
                <a:latin typeface="BIZ UDPゴシック" panose="020B0400000000000000" pitchFamily="50" charset="-128"/>
                <a:ea typeface="BIZ UDPゴシック" panose="020B0400000000000000" pitchFamily="50" charset="-128"/>
              </a:rPr>
              <a:t>電話・対面・オンラインによる、</a:t>
            </a:r>
            <a:endParaRPr lang="en-US" altLang="ja-JP" sz="1600">
              <a:latin typeface="BIZ UDPゴシック" panose="020B0400000000000000" pitchFamily="50" charset="-128"/>
              <a:ea typeface="BIZ UDPゴシック" panose="020B0400000000000000" pitchFamily="50" charset="-128"/>
            </a:endParaRPr>
          </a:p>
          <a:p>
            <a:pPr algn="ctr">
              <a:lnSpc>
                <a:spcPct val="120000"/>
              </a:lnSpc>
            </a:pPr>
            <a:r>
              <a:rPr lang="ja-JP" altLang="en-US" sz="1600">
                <a:latin typeface="BIZ UDPゴシック" panose="020B0400000000000000" pitchFamily="50" charset="-128"/>
                <a:ea typeface="BIZ UDPゴシック" panose="020B0400000000000000" pitchFamily="50" charset="-128"/>
              </a:rPr>
              <a:t>個別相談が</a:t>
            </a:r>
            <a:r>
              <a:rPr lang="ja-JP" altLang="en-US" sz="1600">
                <a:solidFill>
                  <a:srgbClr val="FF0000"/>
                </a:solidFill>
                <a:latin typeface="BIZ UDPゴシック" panose="020B0400000000000000" pitchFamily="50" charset="-128"/>
                <a:ea typeface="BIZ UDPゴシック" panose="020B0400000000000000" pitchFamily="50" charset="-128"/>
              </a:rPr>
              <a:t>無料で利用できます</a:t>
            </a:r>
            <a:endParaRPr lang="en-US" altLang="ja-JP" sz="1600" strike="sngStrike">
              <a:solidFill>
                <a:srgbClr val="FF0000"/>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F24FF5B4-4772-505F-A638-5552A70AA7B7}"/>
              </a:ext>
            </a:extLst>
          </p:cNvPr>
          <p:cNvSpPr/>
          <p:nvPr/>
        </p:nvSpPr>
        <p:spPr>
          <a:xfrm>
            <a:off x="5078506" y="3478377"/>
            <a:ext cx="404532" cy="14734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BIZ UDPゴシック" panose="020B0400000000000000" pitchFamily="50" charset="-128"/>
                <a:ea typeface="BIZ UDPゴシック" panose="020B0400000000000000" pitchFamily="50" charset="-128"/>
              </a:rPr>
              <a:t>無料個別相談</a:t>
            </a:r>
          </a:p>
        </p:txBody>
      </p:sp>
      <p:sp>
        <p:nvSpPr>
          <p:cNvPr id="19" name="正方形/長方形 18">
            <a:extLst>
              <a:ext uri="{FF2B5EF4-FFF2-40B4-BE49-F238E27FC236}">
                <a16:creationId xmlns:a16="http://schemas.microsoft.com/office/drawing/2014/main" id="{522056B7-6328-FA48-2F8D-B1B3F85A6964}"/>
              </a:ext>
            </a:extLst>
          </p:cNvPr>
          <p:cNvSpPr/>
          <p:nvPr/>
        </p:nvSpPr>
        <p:spPr>
          <a:xfrm>
            <a:off x="5580530" y="3478377"/>
            <a:ext cx="3860426" cy="14734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spcAft>
                <a:spcPts val="600"/>
              </a:spcAft>
              <a:buFont typeface="Wingdings" panose="05000000000000000000" pitchFamily="2" charset="2"/>
              <a:buChar char="ü"/>
            </a:pPr>
            <a:r>
              <a:rPr kumimoji="1" lang="ja-JP" altLang="en-US" sz="1600">
                <a:latin typeface="BIZ UDPゴシック" panose="020B0400000000000000" pitchFamily="50" charset="-128"/>
                <a:ea typeface="BIZ UDPゴシック" panose="020B0400000000000000" pitchFamily="50" charset="-128"/>
              </a:rPr>
              <a:t>一人ひとりの状況にあわせ、電話は</a:t>
            </a:r>
            <a:r>
              <a:rPr kumimoji="1" lang="en-US" altLang="ja-JP" sz="1600">
                <a:latin typeface="BIZ UDPゴシック" panose="020B0400000000000000" pitchFamily="50" charset="-128"/>
                <a:ea typeface="BIZ UDPゴシック" panose="020B0400000000000000" pitchFamily="50" charset="-128"/>
              </a:rPr>
              <a:t>30</a:t>
            </a:r>
            <a:r>
              <a:rPr kumimoji="1" lang="ja-JP" altLang="en-US" sz="1600">
                <a:latin typeface="BIZ UDPゴシック" panose="020B0400000000000000" pitchFamily="50" charset="-128"/>
                <a:ea typeface="BIZ UDPゴシック" panose="020B0400000000000000" pitchFamily="50" charset="-128"/>
              </a:rPr>
              <a:t>分、対面・オンラインは</a:t>
            </a:r>
            <a:r>
              <a:rPr kumimoji="1" lang="en-US" altLang="ja-JP" sz="1600">
                <a:latin typeface="BIZ UDPゴシック" panose="020B0400000000000000" pitchFamily="50" charset="-128"/>
                <a:ea typeface="BIZ UDPゴシック" panose="020B0400000000000000" pitchFamily="50" charset="-128"/>
              </a:rPr>
              <a:t>1</a:t>
            </a:r>
            <a:r>
              <a:rPr kumimoji="1" lang="ja-JP" altLang="en-US" sz="1600">
                <a:latin typeface="BIZ UDPゴシック" panose="020B0400000000000000" pitchFamily="50" charset="-128"/>
                <a:ea typeface="BIZ UDPゴシック" panose="020B0400000000000000" pitchFamily="50" charset="-128"/>
              </a:rPr>
              <a:t>時間まで無料でご相談できます。</a:t>
            </a:r>
            <a:endParaRPr kumimoji="1" lang="en-US" altLang="ja-JP" sz="160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ü"/>
            </a:pPr>
            <a:r>
              <a:rPr kumimoji="1" lang="ja-JP" altLang="en-US" sz="1600">
                <a:latin typeface="BIZ UDPゴシック" panose="020B0400000000000000" pitchFamily="50" charset="-128"/>
                <a:ea typeface="BIZ UDPゴシック" panose="020B0400000000000000" pitchFamily="50" charset="-128"/>
              </a:rPr>
              <a:t>原則</a:t>
            </a:r>
            <a:r>
              <a:rPr kumimoji="1" lang="en-US" altLang="ja-JP" sz="1600">
                <a:latin typeface="BIZ UDPゴシック" panose="020B0400000000000000" pitchFamily="50" charset="-128"/>
                <a:ea typeface="BIZ UDPゴシック" panose="020B0400000000000000" pitchFamily="50" charset="-128"/>
              </a:rPr>
              <a:t>1</a:t>
            </a:r>
            <a:r>
              <a:rPr kumimoji="1" lang="ja-JP" altLang="en-US" sz="1600">
                <a:latin typeface="BIZ UDPゴシック" panose="020B0400000000000000" pitchFamily="50" charset="-128"/>
                <a:ea typeface="BIZ UDPゴシック" panose="020B0400000000000000" pitchFamily="50" charset="-128"/>
              </a:rPr>
              <a:t>人につき</a:t>
            </a:r>
            <a:r>
              <a:rPr kumimoji="1" lang="en-US" altLang="ja-JP" sz="1600">
                <a:latin typeface="BIZ UDPゴシック" panose="020B0400000000000000" pitchFamily="50" charset="-128"/>
                <a:ea typeface="BIZ UDPゴシック" panose="020B0400000000000000" pitchFamily="50" charset="-128"/>
              </a:rPr>
              <a:t>1</a:t>
            </a:r>
            <a:r>
              <a:rPr kumimoji="1" lang="ja-JP" altLang="en-US" sz="1600">
                <a:latin typeface="BIZ UDPゴシック" panose="020B0400000000000000" pitchFamily="50" charset="-128"/>
                <a:ea typeface="BIZ UDPゴシック" panose="020B0400000000000000" pitchFamily="50" charset="-128"/>
              </a:rPr>
              <a:t>回のみ</a:t>
            </a:r>
            <a:r>
              <a:rPr kumimoji="1" lang="ja-JP" altLang="en-US" sz="1600">
                <a:solidFill>
                  <a:schemeClr val="tx1"/>
                </a:solidFill>
                <a:latin typeface="BIZ UDPゴシック" panose="020B0400000000000000" pitchFamily="50" charset="-128"/>
                <a:ea typeface="BIZ UDPゴシック" panose="020B0400000000000000" pitchFamily="50" charset="-128"/>
              </a:rPr>
              <a:t>のご利用です。</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a:p>
            <a:pPr>
              <a:spcAft>
                <a:spcPts val="600"/>
              </a:spcAft>
            </a:pPr>
            <a:r>
              <a:rPr kumimoji="1" lang="ja-JP" altLang="en-US" sz="1600">
                <a:solidFill>
                  <a:schemeClr val="tx1"/>
                </a:solidFill>
                <a:latin typeface="BIZ UDPゴシック" panose="020B0400000000000000" pitchFamily="50" charset="-128"/>
                <a:ea typeface="BIZ UDPゴシック" panose="020B0400000000000000" pitchFamily="50" charset="-128"/>
              </a:rPr>
              <a:t>　　</a:t>
            </a:r>
            <a:r>
              <a:rPr kumimoji="1" lang="en-US" altLang="ja-JP" sz="1600">
                <a:solidFill>
                  <a:schemeClr val="tx1"/>
                </a:solidFill>
                <a:latin typeface="BIZ UDPゴシック" panose="020B0400000000000000" pitchFamily="50" charset="-128"/>
                <a:ea typeface="BIZ UDPゴシック" panose="020B0400000000000000" pitchFamily="50" charset="-128"/>
              </a:rPr>
              <a:t>※</a:t>
            </a:r>
            <a:r>
              <a:rPr kumimoji="1" lang="ja-JP" altLang="en-US" sz="1600">
                <a:solidFill>
                  <a:schemeClr val="tx1"/>
                </a:solidFill>
                <a:latin typeface="BIZ UDPゴシック" panose="020B0400000000000000" pitchFamily="50" charset="-128"/>
                <a:ea typeface="BIZ UDPゴシック" panose="020B0400000000000000" pitchFamily="50" charset="-128"/>
              </a:rPr>
              <a:t>電話相談は何度でも可</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C6A10896-FD7B-5CFE-EFB0-831142517141}"/>
              </a:ext>
            </a:extLst>
          </p:cNvPr>
          <p:cNvSpPr/>
          <p:nvPr/>
        </p:nvSpPr>
        <p:spPr>
          <a:xfrm>
            <a:off x="5078506" y="4951820"/>
            <a:ext cx="4362450" cy="110349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285750" indent="-285750">
              <a:spcAft>
                <a:spcPts val="600"/>
              </a:spcAft>
              <a:buFont typeface="Wingdings" panose="05000000000000000000" pitchFamily="2" charset="2"/>
              <a:buChar char="ü"/>
            </a:pPr>
            <a:r>
              <a:rPr kumimoji="1" lang="ja-JP" altLang="en-US" sz="1600">
                <a:latin typeface="BIZ UDPゴシック" panose="020B0400000000000000" pitchFamily="50" charset="-128"/>
                <a:ea typeface="BIZ UDPゴシック" panose="020B0400000000000000" pitchFamily="50" charset="-128"/>
              </a:rPr>
              <a:t>ライフプラン相談窓口として</a:t>
            </a:r>
            <a:r>
              <a:rPr kumimoji="1" lang="en-US" altLang="ja-JP" sz="1600">
                <a:latin typeface="BIZ UDPゴシック" panose="020B0400000000000000" pitchFamily="50" charset="-128"/>
                <a:ea typeface="BIZ UDPゴシック" panose="020B0400000000000000" pitchFamily="50" charset="-128"/>
              </a:rPr>
              <a:t>J-FLEC</a:t>
            </a:r>
            <a:r>
              <a:rPr kumimoji="1" lang="ja-JP" altLang="en-US" sz="1600">
                <a:latin typeface="BIZ UDPゴシック" panose="020B0400000000000000" pitchFamily="50" charset="-128"/>
                <a:ea typeface="BIZ UDPゴシック" panose="020B0400000000000000" pitchFamily="50" charset="-128"/>
              </a:rPr>
              <a:t>を　　試行的にご活用いただき、ご利用者の　　　感触を踏まえ、専門の</a:t>
            </a:r>
            <a:r>
              <a:rPr kumimoji="1" lang="en-US" altLang="ja-JP" sz="1600">
                <a:latin typeface="BIZ UDPゴシック" panose="020B0400000000000000" pitchFamily="50" charset="-128"/>
                <a:ea typeface="BIZ UDPゴシック" panose="020B0400000000000000" pitchFamily="50" charset="-128"/>
              </a:rPr>
              <a:t>FP</a:t>
            </a:r>
            <a:r>
              <a:rPr kumimoji="1" lang="ja-JP" altLang="en-US" sz="1600">
                <a:latin typeface="BIZ UDPゴシック" panose="020B0400000000000000" pitchFamily="50" charset="-128"/>
                <a:ea typeface="BIZ UDPゴシック" panose="020B0400000000000000" pitchFamily="50" charset="-128"/>
              </a:rPr>
              <a:t>等と契約しての　窓口の常設化等が考えられます。</a:t>
            </a:r>
            <a:endParaRPr kumimoji="1" lang="en-US" altLang="ja-JP" sz="1600">
              <a:latin typeface="BIZ UDPゴシック" panose="020B0400000000000000" pitchFamily="50" charset="-128"/>
              <a:ea typeface="BIZ UDPゴシック" panose="020B0400000000000000" pitchFamily="50" charset="-128"/>
            </a:endParaRPr>
          </a:p>
          <a:p>
            <a:pPr marL="285750" indent="-285750">
              <a:spcAft>
                <a:spcPts val="600"/>
              </a:spcAft>
              <a:buFont typeface="Wingdings" panose="05000000000000000000" pitchFamily="2" charset="2"/>
              <a:buChar char="ü"/>
            </a:pPr>
            <a:r>
              <a:rPr kumimoji="1" lang="ja-JP" altLang="en-US" sz="1600">
                <a:latin typeface="BIZ UDPゴシック" panose="020B0400000000000000" pitchFamily="50" charset="-128"/>
                <a:ea typeface="BIZ UDPゴシック" panose="020B0400000000000000" pitchFamily="50" charset="-128"/>
              </a:rPr>
              <a:t>具体的な活用方法については、</a:t>
            </a:r>
            <a:r>
              <a:rPr kumimoji="1" lang="en-US" altLang="ja-JP" sz="1600">
                <a:latin typeface="BIZ UDPゴシック" panose="020B0400000000000000" pitchFamily="50" charset="-128"/>
                <a:ea typeface="BIZ UDPゴシック" panose="020B0400000000000000" pitchFamily="50" charset="-128"/>
              </a:rPr>
              <a:t>J-FLEC</a:t>
            </a:r>
            <a:r>
              <a:rPr kumimoji="1" lang="ja-JP" altLang="en-US" sz="1600">
                <a:latin typeface="BIZ UDPゴシック" panose="020B0400000000000000" pitchFamily="50" charset="-128"/>
                <a:ea typeface="BIZ UDPゴシック" panose="020B0400000000000000" pitchFamily="50" charset="-128"/>
              </a:rPr>
              <a:t>　　総合窓口までご相談ください。</a:t>
            </a:r>
            <a:endParaRPr kumimoji="1" lang="en-US" altLang="ja-JP" sz="160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10399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766A2F0-8DBB-D5D0-441B-ECF92511DA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5296" y="1583842"/>
            <a:ext cx="3529410" cy="2443438"/>
          </a:xfrm>
          <a:prstGeom prst="rect">
            <a:avLst/>
          </a:prstGeom>
          <a:ln>
            <a:solidFill>
              <a:schemeClr val="accent1"/>
            </a:solidFill>
          </a:ln>
        </p:spPr>
      </p:pic>
      <p:pic>
        <p:nvPicPr>
          <p:cNvPr id="6" name="図 5">
            <a:extLst>
              <a:ext uri="{FF2B5EF4-FFF2-40B4-BE49-F238E27FC236}">
                <a16:creationId xmlns:a16="http://schemas.microsoft.com/office/drawing/2014/main" id="{B91C9C29-6BAF-36E8-9ECE-FC86D66A63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5367" y="4233248"/>
            <a:ext cx="3529339" cy="2443388"/>
          </a:xfrm>
          <a:prstGeom prst="rect">
            <a:avLst/>
          </a:prstGeom>
          <a:ln>
            <a:solidFill>
              <a:schemeClr val="accent1"/>
            </a:solidFill>
          </a:ln>
        </p:spPr>
      </p:pic>
      <p:pic>
        <p:nvPicPr>
          <p:cNvPr id="7" name="図 6">
            <a:extLst>
              <a:ext uri="{FF2B5EF4-FFF2-40B4-BE49-F238E27FC236}">
                <a16:creationId xmlns:a16="http://schemas.microsoft.com/office/drawing/2014/main" id="{E1997D78-3E36-5832-AB8A-BF568320C67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15579" y="1583843"/>
            <a:ext cx="3529481" cy="2443487"/>
          </a:xfrm>
          <a:prstGeom prst="rect">
            <a:avLst/>
          </a:prstGeom>
          <a:ln>
            <a:solidFill>
              <a:schemeClr val="accent1"/>
            </a:solidFill>
          </a:ln>
        </p:spPr>
      </p:pic>
      <p:pic>
        <p:nvPicPr>
          <p:cNvPr id="8" name="図 7">
            <a:extLst>
              <a:ext uri="{FF2B5EF4-FFF2-40B4-BE49-F238E27FC236}">
                <a16:creationId xmlns:a16="http://schemas.microsoft.com/office/drawing/2014/main" id="{63A65BF8-78A8-B0DA-32E1-1C1E1031BB0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15581" y="4233326"/>
            <a:ext cx="3529339" cy="2443389"/>
          </a:xfrm>
          <a:prstGeom prst="rect">
            <a:avLst/>
          </a:prstGeom>
          <a:ln>
            <a:solidFill>
              <a:schemeClr val="accent1"/>
            </a:solidFill>
          </a:ln>
        </p:spPr>
      </p:pic>
      <p:sp>
        <p:nvSpPr>
          <p:cNvPr id="2" name="タイトル 1">
            <a:extLst>
              <a:ext uri="{FF2B5EF4-FFF2-40B4-BE49-F238E27FC236}">
                <a16:creationId xmlns:a16="http://schemas.microsoft.com/office/drawing/2014/main" id="{CF0C32E9-4466-E7BD-F05B-C115D4CF10ED}"/>
              </a:ext>
            </a:extLst>
          </p:cNvPr>
          <p:cNvSpPr>
            <a:spLocks noGrp="1"/>
          </p:cNvSpPr>
          <p:nvPr>
            <p:ph type="title"/>
          </p:nvPr>
        </p:nvSpPr>
        <p:spPr>
          <a:xfrm>
            <a:off x="701092" y="71124"/>
            <a:ext cx="8543925" cy="490278"/>
          </a:xfrm>
        </p:spPr>
        <p:txBody>
          <a:bodyPr/>
          <a:lstStyle/>
          <a:p>
            <a:pPr marL="1022350" marR="0" lvl="0" indent="-1014413" algn="ctr" defTabSz="457200" rtl="0" eaLnBrk="1" fontAlgn="auto" latinLnBrk="0" hangingPunct="1">
              <a:lnSpc>
                <a:spcPts val="1500"/>
              </a:lnSpc>
              <a:spcBef>
                <a:spcPts val="0"/>
              </a:spcBef>
              <a:spcAft>
                <a:spcPts val="0"/>
              </a:spcAft>
              <a:buClrTx/>
              <a:buSzTx/>
              <a:buFontTx/>
              <a:buNone/>
              <a:tabLst/>
              <a:defRPr/>
            </a:pPr>
            <a:r>
              <a:rPr kumimoji="1" lang="ja-JP" altLang="en-US" sz="2000" b="1" i="0" u="none" strike="noStrike" kern="1200" cap="none" spc="0" normalizeH="0" baseline="0" noProof="0" dirty="0">
                <a:ln w="0"/>
                <a:solidFill>
                  <a:prstClr val="white"/>
                </a:solidFill>
                <a:effectLst>
                  <a:outerShdw dist="19050" sx="1000" sy="1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　（３）</a:t>
            </a:r>
            <a:r>
              <a:rPr lang="ja-JP" altLang="en-US" dirty="0">
                <a:ln w="0"/>
                <a:solidFill>
                  <a:prstClr val="white"/>
                </a:solidFill>
                <a:effectLst>
                  <a:outerShdw dist="19050" sx="1000" sy="1000" algn="tl" rotWithShape="0">
                    <a:prstClr val="black">
                      <a:alpha val="40000"/>
                    </a:prstClr>
                  </a:outerShdw>
                </a:effectLst>
                <a:cs typeface="+mn-cs"/>
              </a:rPr>
              <a:t>ベテラン層向け　標準講義資料抜粋③</a:t>
            </a:r>
            <a:endParaRPr kumimoji="1" lang="ja-JP" altLang="en-US" sz="2000" b="1" i="0" u="none" strike="noStrike" kern="1200" cap="none" spc="0" normalizeH="0" baseline="0" noProof="0" dirty="0">
              <a:ln w="0"/>
              <a:solidFill>
                <a:prstClr val="white"/>
              </a:solidFill>
              <a:effectLst>
                <a:outerShdw dist="19050" sx="1000" sy="1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17" name="正方形/長方形 16">
            <a:extLst>
              <a:ext uri="{FF2B5EF4-FFF2-40B4-BE49-F238E27FC236}">
                <a16:creationId xmlns:a16="http://schemas.microsoft.com/office/drawing/2014/main" id="{B75EA987-37D4-5949-E7F4-C25E591FFBA6}"/>
              </a:ext>
            </a:extLst>
          </p:cNvPr>
          <p:cNvSpPr/>
          <p:nvPr/>
        </p:nvSpPr>
        <p:spPr>
          <a:xfrm>
            <a:off x="332509" y="665396"/>
            <a:ext cx="9175173" cy="814451"/>
          </a:xfrm>
          <a:prstGeom prst="rect">
            <a:avLst/>
          </a:prstGeom>
          <a:solidFill>
            <a:srgbClr val="FFFFCC"/>
          </a:solidFill>
          <a:ln w="25400" cap="flat" cmpd="sng" algn="ctr">
            <a:solidFill>
              <a:srgbClr val="FF0000"/>
            </a:solidFill>
            <a:prstDash val="solid"/>
          </a:ln>
          <a:effectLst/>
        </p:spPr>
        <p:txBody>
          <a:bodyPr lIns="108000" rIns="0" rtlCol="0" anchor="ctr"/>
          <a:lstStyle/>
          <a:p>
            <a:pPr marL="0" marR="0" lvl="0" indent="0" defTabSz="742950" eaLnBrk="1" fontAlgn="auto" latinLnBrk="0" hangingPunct="1">
              <a:lnSpc>
                <a:spcPct val="100000"/>
              </a:lnSpc>
              <a:spcBef>
                <a:spcPts val="600"/>
              </a:spcBef>
              <a:spcAft>
                <a:spcPts val="0"/>
              </a:spcAft>
              <a:buClrTx/>
              <a:buSzTx/>
              <a:buFontTx/>
              <a:buNone/>
              <a:tabLst/>
              <a:defRPr/>
            </a:pPr>
            <a:r>
              <a:rPr kumimoji="0" lang="ja-JP" altLang="en-US" sz="180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退職前後で変わる社会保険関係や介護サービス、子ども・孫などへの生前贈与や自身の</a:t>
            </a:r>
            <a:endParaRPr kumimoji="0" lang="en-US" altLang="ja-JP" sz="180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defTabSz="742950" eaLnBrk="1" fontAlgn="auto" latinLnBrk="0" hangingPunct="1">
              <a:lnSpc>
                <a:spcPct val="100000"/>
              </a:lnSpc>
              <a:spcBef>
                <a:spcPts val="600"/>
              </a:spcBef>
              <a:spcAft>
                <a:spcPts val="0"/>
              </a:spcAft>
              <a:buClrTx/>
              <a:buSzTx/>
              <a:buFontTx/>
              <a:buNone/>
              <a:tabLst/>
              <a:defRPr/>
            </a:pPr>
            <a:r>
              <a:rPr kumimoji="0" lang="ja-JP" altLang="en-US" ker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認知・判断力低下時に備えた後見制度なども紹介。</a:t>
            </a:r>
            <a:endParaRPr kumimoji="0" lang="en-US" altLang="ja-JP" sz="180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3782224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4844" y="2628900"/>
            <a:ext cx="9596313" cy="16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a:solidFill>
                  <a:schemeClr val="tx1"/>
                </a:solidFill>
                <a:latin typeface="BIZ UDPゴシック" panose="020B0400000000000000" pitchFamily="50" charset="-128"/>
                <a:ea typeface="BIZ UDPゴシック" panose="020B0400000000000000" pitchFamily="50" charset="-128"/>
              </a:rPr>
              <a:t>J-FLEC</a:t>
            </a:r>
            <a:r>
              <a:rPr kumimoji="1" lang="ja-JP" altLang="en-US" sz="3200" b="1">
                <a:solidFill>
                  <a:schemeClr val="tx1"/>
                </a:solidFill>
                <a:latin typeface="BIZ UDPゴシック" panose="020B0400000000000000" pitchFamily="50" charset="-128"/>
                <a:ea typeface="BIZ UDPゴシック" panose="020B0400000000000000" pitchFamily="50" charset="-128"/>
              </a:rPr>
              <a:t>に関する概要</a:t>
            </a:r>
          </a:p>
        </p:txBody>
      </p:sp>
    </p:spTree>
    <p:extLst>
      <p:ext uri="{BB962C8B-B14F-4D97-AF65-F5344CB8AC3E}">
        <p14:creationId xmlns:p14="http://schemas.microsoft.com/office/powerpoint/2010/main" val="3033569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F38D818-955E-4754-B15B-D6084FD94594}" type="slidenum">
              <a:rPr kumimoji="1" lang="ja-JP" altLang="en-US" smtClean="0"/>
              <a:pPr/>
              <a:t>21</a:t>
            </a:fld>
            <a:endParaRPr kumimoji="1" lang="ja-JP" altLang="en-US"/>
          </a:p>
        </p:txBody>
      </p:sp>
      <p:sp>
        <p:nvSpPr>
          <p:cNvPr id="5" name="正方形/長方形 4"/>
          <p:cNvSpPr/>
          <p:nvPr/>
        </p:nvSpPr>
        <p:spPr>
          <a:xfrm>
            <a:off x="1706654" y="366712"/>
            <a:ext cx="6492692" cy="369332"/>
          </a:xfrm>
          <a:prstGeom prst="rect">
            <a:avLst/>
          </a:prstGeom>
        </p:spPr>
        <p:txBody>
          <a:bodyPr wrap="square">
            <a:spAutoFit/>
          </a:bodyPr>
          <a:lstStyle/>
          <a:p>
            <a:pPr algn="ctr"/>
            <a:r>
              <a:rPr kumimoji="1" lang="ja-JP" altLang="en-US" b="1">
                <a:ln w="0"/>
                <a:solidFill>
                  <a:schemeClr val="bg1"/>
                </a:solidFill>
                <a:effectLst>
                  <a:outerShdw dist="19050" sx="1000" sy="1000" algn="tl" rotWithShape="0">
                    <a:schemeClr val="dk1">
                      <a:alpha val="40000"/>
                    </a:schemeClr>
                  </a:outerShdw>
                </a:effectLst>
                <a:latin typeface="BIZ UDPゴシック" panose="020B0400000000000000" pitchFamily="50" charset="-128"/>
                <a:ea typeface="BIZ UDPゴシック" panose="020B0400000000000000" pitchFamily="50" charset="-128"/>
              </a:rPr>
              <a:t>組織概要</a:t>
            </a:r>
          </a:p>
        </p:txBody>
      </p:sp>
      <p:sp>
        <p:nvSpPr>
          <p:cNvPr id="8" name="テキスト ボックス 7"/>
          <p:cNvSpPr txBox="1"/>
          <p:nvPr/>
        </p:nvSpPr>
        <p:spPr>
          <a:xfrm>
            <a:off x="335173" y="1185918"/>
            <a:ext cx="3946887" cy="3081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金融経済教育推進機構</a:t>
            </a:r>
            <a:endParaRPr kumimoji="1" lang="en-US" altLang="ja-JP"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nvGrpSpPr>
          <p:cNvPr id="9" name="グループ化 8"/>
          <p:cNvGrpSpPr/>
          <p:nvPr/>
        </p:nvGrpSpPr>
        <p:grpSpPr>
          <a:xfrm>
            <a:off x="314157" y="852518"/>
            <a:ext cx="674639" cy="347240"/>
            <a:chOff x="147290" y="887110"/>
            <a:chExt cx="674639" cy="347240"/>
          </a:xfrm>
        </p:grpSpPr>
        <p:sp>
          <p:nvSpPr>
            <p:cNvPr id="10" name="テキスト ボックス 9"/>
            <p:cNvSpPr txBox="1"/>
            <p:nvPr/>
          </p:nvSpPr>
          <p:spPr>
            <a:xfrm>
              <a:off x="147290" y="895796"/>
              <a:ext cx="67463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2E75B6"/>
                  </a:solidFill>
                  <a:effectLst/>
                  <a:uLnTx/>
                  <a:uFillTx/>
                  <a:latin typeface="BIZ UDPゴシック" panose="020B0400000000000000" pitchFamily="50" charset="-128"/>
                  <a:ea typeface="BIZ UDPゴシック" panose="020B0400000000000000" pitchFamily="50" charset="-128"/>
                </a:rPr>
                <a:t>名称</a:t>
              </a:r>
            </a:p>
          </p:txBody>
        </p:sp>
        <p:cxnSp>
          <p:nvCxnSpPr>
            <p:cNvPr id="3" name="直線コネクタ 2"/>
            <p:cNvCxnSpPr/>
            <p:nvPr/>
          </p:nvCxnSpPr>
          <p:spPr>
            <a:xfrm flipV="1">
              <a:off x="147290" y="887110"/>
              <a:ext cx="4079" cy="302392"/>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12" name="グループ化 11"/>
          <p:cNvGrpSpPr/>
          <p:nvPr/>
        </p:nvGrpSpPr>
        <p:grpSpPr>
          <a:xfrm>
            <a:off x="5231154" y="945711"/>
            <a:ext cx="4641640" cy="971409"/>
            <a:chOff x="329289" y="2714527"/>
            <a:chExt cx="4167288" cy="971409"/>
          </a:xfrm>
        </p:grpSpPr>
        <p:sp>
          <p:nvSpPr>
            <p:cNvPr id="4" name="テキスト ボックス 3"/>
            <p:cNvSpPr txBox="1"/>
            <p:nvPr/>
          </p:nvSpPr>
          <p:spPr>
            <a:xfrm>
              <a:off x="332426" y="3050390"/>
              <a:ext cx="4164151" cy="63554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金融サービスの提供及び利用環境の整備等に関する法律</a:t>
              </a:r>
              <a:endParaRPr kumimoji="1" lang="en-US" altLang="ja-JP"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lvl="0" defTabSz="914400">
                <a:defRPr/>
              </a:pPr>
              <a:r>
                <a:rPr kumimoji="1" lang="ja-JP" altLang="en-US" sz="1400">
                  <a:solidFill>
                    <a:prstClr val="black"/>
                  </a:solidFill>
                  <a:latin typeface="BIZ UDPゴシック" panose="020B0400000000000000" pitchFamily="50" charset="-128"/>
                  <a:ea typeface="BIZ UDPゴシック" panose="020B0400000000000000" pitchFamily="50" charset="-128"/>
                </a:rPr>
                <a:t>（</a:t>
              </a:r>
              <a:r>
                <a:rPr kumimoji="1" lang="en-US" altLang="ja-JP" sz="1400">
                  <a:latin typeface="BIZ UDPゴシック" panose="020B0400000000000000" pitchFamily="50" charset="-128"/>
                  <a:ea typeface="BIZ UDPゴシック" panose="020B0400000000000000" pitchFamily="50" charset="-128"/>
                </a:rPr>
                <a:t>2024</a:t>
              </a:r>
              <a:r>
                <a:rPr kumimoji="1" lang="ja-JP" altLang="en-US" sz="1400">
                  <a:latin typeface="BIZ UDPゴシック" panose="020B0400000000000000" pitchFamily="50" charset="-128"/>
                  <a:ea typeface="BIZ UDPゴシック" panose="020B0400000000000000" pitchFamily="50" charset="-128"/>
                </a:rPr>
                <a:t>年</a:t>
              </a:r>
              <a:r>
                <a:rPr kumimoji="1" lang="en-US" altLang="ja-JP" sz="1400">
                  <a:latin typeface="BIZ UDPゴシック" panose="020B0400000000000000" pitchFamily="50" charset="-128"/>
                  <a:ea typeface="BIZ UDPゴシック" panose="020B0400000000000000" pitchFamily="50" charset="-128"/>
                </a:rPr>
                <a:t>2</a:t>
              </a:r>
              <a:r>
                <a:rPr kumimoji="1" lang="ja-JP" altLang="en-US" sz="1400">
                  <a:latin typeface="BIZ UDPゴシック" panose="020B0400000000000000" pitchFamily="50" charset="-128"/>
                  <a:ea typeface="BIZ UDPゴシック" panose="020B0400000000000000" pitchFamily="50" charset="-128"/>
                </a:rPr>
                <a:t>月</a:t>
              </a:r>
              <a:r>
                <a:rPr kumimoji="1" lang="en-US" altLang="ja-JP" sz="1400">
                  <a:latin typeface="BIZ UDPゴシック" panose="020B0400000000000000" pitchFamily="50" charset="-128"/>
                  <a:ea typeface="BIZ UDPゴシック" panose="020B0400000000000000" pitchFamily="50" charset="-128"/>
                </a:rPr>
                <a:t>1</a:t>
              </a:r>
              <a:r>
                <a:rPr kumimoji="1" lang="ja-JP" altLang="en-US" sz="1400">
                  <a:latin typeface="BIZ UDPゴシック" panose="020B0400000000000000" pitchFamily="50" charset="-128"/>
                  <a:ea typeface="BIZ UDPゴシック" panose="020B0400000000000000" pitchFamily="50" charset="-128"/>
                </a:rPr>
                <a:t>日施行</a:t>
              </a:r>
              <a:r>
                <a:rPr kumimoji="1" lang="ja-JP" altLang="en-US" sz="1400">
                  <a:solidFill>
                    <a:prstClr val="black"/>
                  </a:solidFill>
                  <a:latin typeface="BIZ UDPゴシック" panose="020B0400000000000000" pitchFamily="50" charset="-128"/>
                  <a:ea typeface="BIZ UDP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nvGrpSpPr>
            <p:cNvPr id="6" name="グループ化 5"/>
            <p:cNvGrpSpPr/>
            <p:nvPr/>
          </p:nvGrpSpPr>
          <p:grpSpPr>
            <a:xfrm>
              <a:off x="329289" y="2714527"/>
              <a:ext cx="785408" cy="348743"/>
              <a:chOff x="176418" y="2747988"/>
              <a:chExt cx="1021637" cy="348743"/>
            </a:xfrm>
          </p:grpSpPr>
          <p:sp>
            <p:nvSpPr>
              <p:cNvPr id="7" name="テキスト ボックス 6"/>
              <p:cNvSpPr txBox="1"/>
              <p:nvPr/>
            </p:nvSpPr>
            <p:spPr>
              <a:xfrm>
                <a:off x="176418" y="2758177"/>
                <a:ext cx="102163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2E75B6"/>
                    </a:solidFill>
                    <a:effectLst/>
                    <a:uLnTx/>
                    <a:uFillTx/>
                    <a:latin typeface="BIZ UDPゴシック" panose="020B0400000000000000" pitchFamily="50" charset="-128"/>
                    <a:ea typeface="BIZ UDPゴシック" panose="020B0400000000000000" pitchFamily="50" charset="-128"/>
                  </a:rPr>
                  <a:t>根拠法</a:t>
                </a:r>
              </a:p>
            </p:txBody>
          </p:sp>
          <p:cxnSp>
            <p:nvCxnSpPr>
              <p:cNvPr id="60" name="直線コネクタ 59"/>
              <p:cNvCxnSpPr/>
              <p:nvPr/>
            </p:nvCxnSpPr>
            <p:spPr>
              <a:xfrm flipV="1">
                <a:off x="176418" y="2747988"/>
                <a:ext cx="4079" cy="302392"/>
              </a:xfrm>
              <a:prstGeom prst="line">
                <a:avLst/>
              </a:prstGeom>
            </p:spPr>
            <p:style>
              <a:lnRef idx="3">
                <a:schemeClr val="accent1"/>
              </a:lnRef>
              <a:fillRef idx="0">
                <a:schemeClr val="accent1"/>
              </a:fillRef>
              <a:effectRef idx="2">
                <a:schemeClr val="accent1"/>
              </a:effectRef>
              <a:fontRef idx="minor">
                <a:schemeClr val="tx1"/>
              </a:fontRef>
            </p:style>
          </p:cxnSp>
        </p:grpSp>
      </p:grpSp>
      <p:grpSp>
        <p:nvGrpSpPr>
          <p:cNvPr id="61" name="グループ化 60"/>
          <p:cNvGrpSpPr/>
          <p:nvPr/>
        </p:nvGrpSpPr>
        <p:grpSpPr>
          <a:xfrm>
            <a:off x="314157" y="1776306"/>
            <a:ext cx="4272580" cy="647571"/>
            <a:chOff x="320380" y="1759884"/>
            <a:chExt cx="4272580" cy="614518"/>
          </a:xfrm>
        </p:grpSpPr>
        <p:grpSp>
          <p:nvGrpSpPr>
            <p:cNvPr id="62" name="グループ化 61"/>
            <p:cNvGrpSpPr/>
            <p:nvPr/>
          </p:nvGrpSpPr>
          <p:grpSpPr>
            <a:xfrm>
              <a:off x="320380" y="1759884"/>
              <a:ext cx="686831" cy="335499"/>
              <a:chOff x="155403" y="1919182"/>
              <a:chExt cx="686831" cy="335499"/>
            </a:xfrm>
          </p:grpSpPr>
          <p:sp>
            <p:nvSpPr>
              <p:cNvPr id="64" name="テキスト ボックス 63"/>
              <p:cNvSpPr txBox="1"/>
              <p:nvPr/>
            </p:nvSpPr>
            <p:spPr>
              <a:xfrm>
                <a:off x="167595" y="1933407"/>
                <a:ext cx="674639" cy="3212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2E75B6"/>
                    </a:solidFill>
                    <a:effectLst/>
                    <a:uLnTx/>
                    <a:uFillTx/>
                    <a:latin typeface="BIZ UDPゴシック" panose="020B0400000000000000" pitchFamily="50" charset="-128"/>
                    <a:ea typeface="BIZ UDPゴシック" panose="020B0400000000000000" pitchFamily="50" charset="-128"/>
                  </a:rPr>
                  <a:t>設立</a:t>
                </a:r>
                <a:endParaRPr kumimoji="1" lang="ja-JP" altLang="en-US" sz="1200" b="1" i="0" u="none" strike="noStrike" kern="1200" cap="none" spc="0" normalizeH="0" baseline="0" noProof="0">
                  <a:ln>
                    <a:noFill/>
                  </a:ln>
                  <a:solidFill>
                    <a:srgbClr val="2E75B6"/>
                  </a:solidFill>
                  <a:effectLst/>
                  <a:uLnTx/>
                  <a:uFillTx/>
                  <a:latin typeface="BIZ UDPゴシック" panose="020B0400000000000000" pitchFamily="50" charset="-128"/>
                  <a:ea typeface="BIZ UDPゴシック" panose="020B0400000000000000" pitchFamily="50" charset="-128"/>
                </a:endParaRPr>
              </a:p>
            </p:txBody>
          </p:sp>
          <p:cxnSp>
            <p:nvCxnSpPr>
              <p:cNvPr id="65" name="直線コネクタ 64"/>
              <p:cNvCxnSpPr/>
              <p:nvPr/>
            </p:nvCxnSpPr>
            <p:spPr>
              <a:xfrm flipV="1">
                <a:off x="155403" y="1919182"/>
                <a:ext cx="4079" cy="302392"/>
              </a:xfrm>
              <a:prstGeom prst="line">
                <a:avLst/>
              </a:prstGeom>
            </p:spPr>
            <p:style>
              <a:lnRef idx="3">
                <a:schemeClr val="accent1"/>
              </a:lnRef>
              <a:fillRef idx="0">
                <a:schemeClr val="accent1"/>
              </a:fillRef>
              <a:effectRef idx="2">
                <a:schemeClr val="accent1"/>
              </a:effectRef>
              <a:fontRef idx="minor">
                <a:schemeClr val="tx1"/>
              </a:fontRef>
            </p:style>
          </p:cxnSp>
        </p:grpSp>
        <p:sp>
          <p:nvSpPr>
            <p:cNvPr id="63" name="テキスト ボックス 62"/>
            <p:cNvSpPr txBox="1"/>
            <p:nvPr/>
          </p:nvSpPr>
          <p:spPr>
            <a:xfrm>
              <a:off x="353588" y="2082334"/>
              <a:ext cx="4239372" cy="2920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2024</a:t>
              </a: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年</a:t>
              </a:r>
              <a:r>
                <a:rPr kumimoji="1" lang="en-US" altLang="ja-JP" sz="1400">
                  <a:solidFill>
                    <a:prstClr val="black"/>
                  </a:solidFill>
                  <a:latin typeface="BIZ UDPゴシック" panose="020B0400000000000000" pitchFamily="50" charset="-128"/>
                  <a:ea typeface="BIZ UDPゴシック" panose="020B0400000000000000" pitchFamily="50" charset="-128"/>
                </a:rPr>
                <a:t>4</a:t>
              </a: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月</a:t>
              </a:r>
              <a:r>
                <a:rPr kumimoji="1" lang="en-US" altLang="ja-JP"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5</a:t>
              </a:r>
              <a:r>
                <a:rPr kumimoji="1" lang="ja-JP" altLang="en-US" sz="1400">
                  <a:solidFill>
                    <a:prstClr val="black"/>
                  </a:solidFill>
                  <a:latin typeface="BIZ UDPゴシック" panose="020B0400000000000000" pitchFamily="50" charset="-128"/>
                  <a:ea typeface="BIZ UDPゴシック" panose="020B0400000000000000" pitchFamily="50" charset="-128"/>
                </a:rPr>
                <a:t>日　</a:t>
              </a:r>
              <a:endParaRPr kumimoji="1"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grpSp>
        <p:nvGrpSpPr>
          <p:cNvPr id="66" name="グループ化 65"/>
          <p:cNvGrpSpPr/>
          <p:nvPr/>
        </p:nvGrpSpPr>
        <p:grpSpPr>
          <a:xfrm>
            <a:off x="5231154" y="1830888"/>
            <a:ext cx="4641639" cy="1071612"/>
            <a:chOff x="5186463" y="786757"/>
            <a:chExt cx="4915925" cy="1071612"/>
          </a:xfrm>
        </p:grpSpPr>
        <p:sp>
          <p:nvSpPr>
            <p:cNvPr id="67" name="正方形/長方形 66"/>
            <p:cNvSpPr/>
            <p:nvPr/>
          </p:nvSpPr>
          <p:spPr>
            <a:xfrm>
              <a:off x="5202008" y="1119705"/>
              <a:ext cx="4900380"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80" normalizeH="0" noProof="0">
                  <a:ln>
                    <a:noFill/>
                  </a:ln>
                  <a:solidFill>
                    <a:prstClr val="black"/>
                  </a:solidFill>
                  <a:effectLst/>
                  <a:uLnTx/>
                  <a:uFillTx/>
                  <a:latin typeface="BIZ UDPゴシック" panose="020B0400000000000000" pitchFamily="50" charset="-128"/>
                  <a:ea typeface="BIZ UDPゴシック" panose="020B0400000000000000" pitchFamily="50" charset="-128"/>
                </a:rPr>
                <a:t>適切な金融サービスの利用等に資する金融又は経済に関する知識を習得し、これを活用する能力の育成を図るための教授及び指導（金融経済教育）を推進すること。</a:t>
              </a:r>
            </a:p>
          </p:txBody>
        </p:sp>
        <p:grpSp>
          <p:nvGrpSpPr>
            <p:cNvPr id="68" name="グループ化 67"/>
            <p:cNvGrpSpPr/>
            <p:nvPr/>
          </p:nvGrpSpPr>
          <p:grpSpPr>
            <a:xfrm>
              <a:off x="5186463" y="786757"/>
              <a:ext cx="674639" cy="352496"/>
              <a:chOff x="154237" y="1919182"/>
              <a:chExt cx="674639" cy="352496"/>
            </a:xfrm>
          </p:grpSpPr>
          <p:sp>
            <p:nvSpPr>
              <p:cNvPr id="69" name="テキスト ボックス 68"/>
              <p:cNvSpPr txBox="1"/>
              <p:nvPr/>
            </p:nvSpPr>
            <p:spPr>
              <a:xfrm>
                <a:off x="154237" y="1933124"/>
                <a:ext cx="67463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2E75B6"/>
                    </a:solidFill>
                    <a:effectLst/>
                    <a:uLnTx/>
                    <a:uFillTx/>
                    <a:latin typeface="BIZ UDPゴシック" panose="020B0400000000000000" pitchFamily="50" charset="-128"/>
                    <a:ea typeface="BIZ UDPゴシック" panose="020B0400000000000000" pitchFamily="50" charset="-128"/>
                  </a:rPr>
                  <a:t>目的</a:t>
                </a:r>
              </a:p>
            </p:txBody>
          </p:sp>
          <p:cxnSp>
            <p:nvCxnSpPr>
              <p:cNvPr id="70" name="直線コネクタ 69"/>
              <p:cNvCxnSpPr/>
              <p:nvPr/>
            </p:nvCxnSpPr>
            <p:spPr>
              <a:xfrm flipV="1">
                <a:off x="155403" y="1919182"/>
                <a:ext cx="4079" cy="302392"/>
              </a:xfrm>
              <a:prstGeom prst="line">
                <a:avLst/>
              </a:prstGeom>
            </p:spPr>
            <p:style>
              <a:lnRef idx="3">
                <a:schemeClr val="accent1"/>
              </a:lnRef>
              <a:fillRef idx="0">
                <a:schemeClr val="accent1"/>
              </a:fillRef>
              <a:effectRef idx="2">
                <a:schemeClr val="accent1"/>
              </a:effectRef>
              <a:fontRef idx="minor">
                <a:schemeClr val="tx1"/>
              </a:fontRef>
            </p:style>
          </p:cxnSp>
        </p:grpSp>
      </p:grpSp>
      <p:grpSp>
        <p:nvGrpSpPr>
          <p:cNvPr id="71" name="グループ化 70"/>
          <p:cNvGrpSpPr/>
          <p:nvPr/>
        </p:nvGrpSpPr>
        <p:grpSpPr>
          <a:xfrm>
            <a:off x="5231153" y="2961359"/>
            <a:ext cx="4456209" cy="935281"/>
            <a:chOff x="329289" y="2714527"/>
            <a:chExt cx="2174821" cy="935281"/>
          </a:xfrm>
        </p:grpSpPr>
        <p:sp>
          <p:nvSpPr>
            <p:cNvPr id="72" name="テキスト ボックス 71"/>
            <p:cNvSpPr txBox="1"/>
            <p:nvPr/>
          </p:nvSpPr>
          <p:spPr>
            <a:xfrm>
              <a:off x="332424" y="3050390"/>
              <a:ext cx="2171686" cy="599418"/>
            </a:xfrm>
            <a:prstGeom prst="rect">
              <a:avLst/>
            </a:prstGeom>
            <a:noFill/>
          </p:spPr>
          <p:txBody>
            <a:bodyPr wrap="square" rtlCol="0">
              <a:noAutofit/>
            </a:bodyPr>
            <a:lstStyle/>
            <a:p>
              <a:pPr lvl="0" defTabSz="914400">
                <a:defRPr/>
              </a:pPr>
              <a:r>
                <a:rPr kumimoji="1" lang="ja-JP" altLang="en-US" sz="1400">
                  <a:solidFill>
                    <a:prstClr val="black"/>
                  </a:solidFill>
                  <a:latin typeface="BIZ UDPゴシック" panose="020B0400000000000000" pitchFamily="50" charset="-128"/>
                  <a:ea typeface="BIZ UDPゴシック" panose="020B0400000000000000" pitchFamily="50" charset="-128"/>
                </a:rPr>
                <a:t>室町古河三井ビルディング　（コレド室町２）</a:t>
              </a:r>
              <a:endParaRPr kumimoji="1" lang="en-US" altLang="ja-JP" sz="1400">
                <a:solidFill>
                  <a:prstClr val="black"/>
                </a:solidFill>
                <a:latin typeface="BIZ UDPゴシック" panose="020B0400000000000000" pitchFamily="50" charset="-128"/>
                <a:ea typeface="BIZ UDPゴシック" panose="020B0400000000000000" pitchFamily="50" charset="-128"/>
              </a:endParaRPr>
            </a:p>
            <a:p>
              <a:pPr lvl="0" defTabSz="914400">
                <a:defRPr/>
              </a:pPr>
              <a:r>
                <a:rPr kumimoji="1" lang="ja-JP" altLang="en-US" sz="1400">
                  <a:solidFill>
                    <a:prstClr val="black"/>
                  </a:solidFill>
                  <a:latin typeface="BIZ UDPゴシック" panose="020B0400000000000000" pitchFamily="50" charset="-128"/>
                  <a:ea typeface="BIZ UDPゴシック" panose="020B0400000000000000" pitchFamily="50" charset="-128"/>
                </a:rPr>
                <a:t>東京都中央区日本橋室町２－３－１  </a:t>
              </a:r>
              <a:r>
                <a:rPr kumimoji="1" lang="en-US" altLang="ja-JP" sz="1400">
                  <a:solidFill>
                    <a:prstClr val="black"/>
                  </a:solidFill>
                  <a:latin typeface="BIZ UDPゴシック" panose="020B0400000000000000" pitchFamily="50" charset="-128"/>
                  <a:ea typeface="BIZ UDPゴシック" panose="020B0400000000000000" pitchFamily="50" charset="-128"/>
                </a:rPr>
                <a:t>9F</a:t>
              </a:r>
            </a:p>
            <a:p>
              <a:pPr lvl="0" defTabSz="914400">
                <a:defRPr/>
              </a:pPr>
              <a:endPar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nvGrpSpPr>
            <p:cNvPr id="73" name="グループ化 72"/>
            <p:cNvGrpSpPr/>
            <p:nvPr/>
          </p:nvGrpSpPr>
          <p:grpSpPr>
            <a:xfrm>
              <a:off x="329289" y="2714527"/>
              <a:ext cx="785408" cy="349726"/>
              <a:chOff x="176418" y="2747988"/>
              <a:chExt cx="1021638" cy="349726"/>
            </a:xfrm>
          </p:grpSpPr>
          <p:sp>
            <p:nvSpPr>
              <p:cNvPr id="74" name="テキスト ボックス 73"/>
              <p:cNvSpPr txBox="1"/>
              <p:nvPr/>
            </p:nvSpPr>
            <p:spPr>
              <a:xfrm>
                <a:off x="194573" y="2759160"/>
                <a:ext cx="100348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2E75B6"/>
                    </a:solidFill>
                    <a:effectLst/>
                    <a:uLnTx/>
                    <a:uFillTx/>
                    <a:latin typeface="BIZ UDPゴシック" panose="020B0400000000000000" pitchFamily="50" charset="-128"/>
                    <a:ea typeface="BIZ UDPゴシック" panose="020B0400000000000000" pitchFamily="50" charset="-128"/>
                  </a:rPr>
                  <a:t>所在地</a:t>
                </a:r>
              </a:p>
            </p:txBody>
          </p:sp>
          <p:cxnSp>
            <p:nvCxnSpPr>
              <p:cNvPr id="75" name="直線コネクタ 74"/>
              <p:cNvCxnSpPr/>
              <p:nvPr/>
            </p:nvCxnSpPr>
            <p:spPr>
              <a:xfrm flipV="1">
                <a:off x="176418" y="2747988"/>
                <a:ext cx="4079" cy="302392"/>
              </a:xfrm>
              <a:prstGeom prst="line">
                <a:avLst/>
              </a:prstGeom>
            </p:spPr>
            <p:style>
              <a:lnRef idx="3">
                <a:schemeClr val="accent1"/>
              </a:lnRef>
              <a:fillRef idx="0">
                <a:schemeClr val="accent1"/>
              </a:fillRef>
              <a:effectRef idx="2">
                <a:schemeClr val="accent1"/>
              </a:effectRef>
              <a:fontRef idx="minor">
                <a:schemeClr val="tx1"/>
              </a:fontRef>
            </p:style>
          </p:cxnSp>
        </p:grpSp>
      </p:grpSp>
      <p:grpSp>
        <p:nvGrpSpPr>
          <p:cNvPr id="76" name="グループ化 75"/>
          <p:cNvGrpSpPr/>
          <p:nvPr/>
        </p:nvGrpSpPr>
        <p:grpSpPr>
          <a:xfrm>
            <a:off x="350562" y="4520165"/>
            <a:ext cx="3785633" cy="652921"/>
            <a:chOff x="325168" y="2957711"/>
            <a:chExt cx="3785633" cy="652921"/>
          </a:xfrm>
        </p:grpSpPr>
        <p:grpSp>
          <p:nvGrpSpPr>
            <p:cNvPr id="77" name="グループ化 76"/>
            <p:cNvGrpSpPr/>
            <p:nvPr/>
          </p:nvGrpSpPr>
          <p:grpSpPr>
            <a:xfrm>
              <a:off x="325168" y="2957711"/>
              <a:ext cx="1129842" cy="347527"/>
              <a:chOff x="155403" y="1919182"/>
              <a:chExt cx="1129842" cy="347527"/>
            </a:xfrm>
          </p:grpSpPr>
          <p:sp>
            <p:nvSpPr>
              <p:cNvPr id="79" name="テキスト ボックス 78"/>
              <p:cNvSpPr txBox="1"/>
              <p:nvPr/>
            </p:nvSpPr>
            <p:spPr>
              <a:xfrm>
                <a:off x="155403" y="1928155"/>
                <a:ext cx="11298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2E75B6"/>
                    </a:solidFill>
                    <a:effectLst/>
                    <a:uLnTx/>
                    <a:uFillTx/>
                    <a:latin typeface="BIZ UDPゴシック" panose="020B0400000000000000" pitchFamily="50" charset="-128"/>
                    <a:ea typeface="BIZ UDPゴシック" panose="020B0400000000000000" pitchFamily="50" charset="-128"/>
                  </a:rPr>
                  <a:t>職員数</a:t>
                </a:r>
              </a:p>
            </p:txBody>
          </p:sp>
          <p:cxnSp>
            <p:nvCxnSpPr>
              <p:cNvPr id="80" name="直線コネクタ 79"/>
              <p:cNvCxnSpPr/>
              <p:nvPr/>
            </p:nvCxnSpPr>
            <p:spPr>
              <a:xfrm flipV="1">
                <a:off x="155403" y="1919182"/>
                <a:ext cx="4079" cy="302392"/>
              </a:xfrm>
              <a:prstGeom prst="line">
                <a:avLst/>
              </a:prstGeom>
            </p:spPr>
            <p:style>
              <a:lnRef idx="3">
                <a:schemeClr val="accent1"/>
              </a:lnRef>
              <a:fillRef idx="0">
                <a:schemeClr val="accent1"/>
              </a:fillRef>
              <a:effectRef idx="2">
                <a:schemeClr val="accent1"/>
              </a:effectRef>
              <a:fontRef idx="minor">
                <a:schemeClr val="tx1"/>
              </a:fontRef>
            </p:style>
          </p:cxnSp>
        </p:grpSp>
        <p:sp>
          <p:nvSpPr>
            <p:cNvPr id="78" name="テキスト ボックス 77"/>
            <p:cNvSpPr txBox="1"/>
            <p:nvPr/>
          </p:nvSpPr>
          <p:spPr>
            <a:xfrm>
              <a:off x="325168" y="3302855"/>
              <a:ext cx="37856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約</a:t>
              </a:r>
              <a:r>
                <a:rPr kumimoji="1" lang="en-US" altLang="ja-JP" sz="1400" dirty="0">
                  <a:solidFill>
                    <a:prstClr val="black"/>
                  </a:solidFill>
                  <a:latin typeface="BIZ UDPゴシック" panose="020B0400000000000000" pitchFamily="50" charset="-128"/>
                  <a:ea typeface="BIZ UDPゴシック" panose="020B0400000000000000" pitchFamily="50" charset="-128"/>
                </a:rPr>
                <a:t>8</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0</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名</a:t>
              </a:r>
              <a:endPar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grpSp>
        <p:nvGrpSpPr>
          <p:cNvPr id="81" name="グループ化 80"/>
          <p:cNvGrpSpPr/>
          <p:nvPr/>
        </p:nvGrpSpPr>
        <p:grpSpPr>
          <a:xfrm>
            <a:off x="342894" y="5279777"/>
            <a:ext cx="3785633" cy="598220"/>
            <a:chOff x="325168" y="2957711"/>
            <a:chExt cx="3785633" cy="598220"/>
          </a:xfrm>
        </p:grpSpPr>
        <p:grpSp>
          <p:nvGrpSpPr>
            <p:cNvPr id="82" name="グループ化 81"/>
            <p:cNvGrpSpPr/>
            <p:nvPr/>
          </p:nvGrpSpPr>
          <p:grpSpPr>
            <a:xfrm>
              <a:off x="325168" y="2957711"/>
              <a:ext cx="1749532" cy="347527"/>
              <a:chOff x="155403" y="1919182"/>
              <a:chExt cx="1749532" cy="347527"/>
            </a:xfrm>
          </p:grpSpPr>
          <p:sp>
            <p:nvSpPr>
              <p:cNvPr id="84" name="テキスト ボックス 83"/>
              <p:cNvSpPr txBox="1"/>
              <p:nvPr/>
            </p:nvSpPr>
            <p:spPr>
              <a:xfrm>
                <a:off x="155403" y="1928155"/>
                <a:ext cx="174953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2E75B6"/>
                    </a:solidFill>
                    <a:effectLst/>
                    <a:uLnTx/>
                    <a:uFillTx/>
                    <a:latin typeface="BIZ UDPゴシック" panose="020B0400000000000000" pitchFamily="50" charset="-128"/>
                    <a:ea typeface="BIZ UDPゴシック" panose="020B0400000000000000" pitchFamily="50" charset="-128"/>
                  </a:rPr>
                  <a:t>ウェブサイト</a:t>
                </a:r>
              </a:p>
            </p:txBody>
          </p:sp>
          <p:cxnSp>
            <p:nvCxnSpPr>
              <p:cNvPr id="85" name="直線コネクタ 84"/>
              <p:cNvCxnSpPr/>
              <p:nvPr/>
            </p:nvCxnSpPr>
            <p:spPr>
              <a:xfrm flipV="1">
                <a:off x="155403" y="1919182"/>
                <a:ext cx="4079" cy="302392"/>
              </a:xfrm>
              <a:prstGeom prst="line">
                <a:avLst/>
              </a:prstGeom>
            </p:spPr>
            <p:style>
              <a:lnRef idx="3">
                <a:schemeClr val="accent1"/>
              </a:lnRef>
              <a:fillRef idx="0">
                <a:schemeClr val="accent1"/>
              </a:fillRef>
              <a:effectRef idx="2">
                <a:schemeClr val="accent1"/>
              </a:effectRef>
              <a:fontRef idx="minor">
                <a:schemeClr val="tx1"/>
              </a:fontRef>
            </p:style>
          </p:cxnSp>
        </p:grpSp>
        <p:sp>
          <p:nvSpPr>
            <p:cNvPr id="83" name="テキスト ボックス 82"/>
            <p:cNvSpPr txBox="1"/>
            <p:nvPr/>
          </p:nvSpPr>
          <p:spPr>
            <a:xfrm>
              <a:off x="325168" y="3248154"/>
              <a:ext cx="3785633" cy="307777"/>
            </a:xfrm>
            <a:prstGeom prst="rect">
              <a:avLst/>
            </a:prstGeom>
            <a:noFill/>
          </p:spPr>
          <p:txBody>
            <a:bodyPr wrap="square" rtlCol="0">
              <a:spAutoFit/>
            </a:bodyPr>
            <a:lstStyle/>
            <a:p>
              <a:pPr lvl="0" defTabSz="914400">
                <a:defRPr/>
              </a:pPr>
              <a:r>
                <a:rPr kumimoji="1" lang="en-US" altLang="ja-JP" sz="1400">
                  <a:solidFill>
                    <a:prstClr val="black"/>
                  </a:solidFill>
                  <a:latin typeface="BIZ UDPゴシック" panose="020B0400000000000000" pitchFamily="50" charset="-128"/>
                  <a:ea typeface="BIZ UDPゴシック" panose="020B0400000000000000" pitchFamily="50" charset="-128"/>
                </a:rPr>
                <a:t>https://www.j-flec.go.jp/</a:t>
              </a:r>
              <a:endParaRPr kumimoji="1"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sp>
        <p:nvSpPr>
          <p:cNvPr id="86" name="大かっこ 85"/>
          <p:cNvSpPr/>
          <p:nvPr/>
        </p:nvSpPr>
        <p:spPr>
          <a:xfrm>
            <a:off x="465731" y="3164225"/>
            <a:ext cx="4633260" cy="1188000"/>
          </a:xfrm>
          <a:prstGeom prst="bracketPair">
            <a:avLst>
              <a:gd name="adj" fmla="val 1004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87" name="テキスト ボックス 86"/>
          <p:cNvSpPr txBox="1"/>
          <p:nvPr/>
        </p:nvSpPr>
        <p:spPr>
          <a:xfrm>
            <a:off x="314157" y="1458381"/>
            <a:ext cx="4873511" cy="261610"/>
          </a:xfrm>
          <a:prstGeom prst="rect">
            <a:avLst/>
          </a:prstGeom>
          <a:noFill/>
        </p:spPr>
        <p:txBody>
          <a:bodyPr wrap="square" rtlCol="0">
            <a:spAutoFit/>
          </a:bodyPr>
          <a:lstStyle/>
          <a:p>
            <a:pPr marR="0" lvl="0" algn="l" defTabSz="914400" rtl="0" eaLnBrk="1" fontAlgn="auto" latinLnBrk="0" hangingPunct="1">
              <a:lnSpc>
                <a:spcPct val="100000"/>
              </a:lnSpc>
              <a:spcBef>
                <a:spcPts val="600"/>
              </a:spcBef>
              <a:spcAft>
                <a:spcPts val="0"/>
              </a:spcAft>
              <a:buClrTx/>
              <a:buSzTx/>
              <a:buFontTx/>
              <a:buNone/>
              <a:tabLst/>
              <a:defRPr/>
            </a:pPr>
            <a:r>
              <a:rPr kumimoji="1" lang="ja-JP" altLang="en-US" sz="1100" spc="-30">
                <a:solidFill>
                  <a:prstClr val="black"/>
                </a:solidFill>
                <a:latin typeface="BIZ UDPゴシック" panose="020B0400000000000000" pitchFamily="50" charset="-128"/>
                <a:ea typeface="BIZ UDPゴシック" panose="020B0400000000000000" pitchFamily="50" charset="-128"/>
              </a:rPr>
              <a:t>（英）</a:t>
            </a:r>
            <a:r>
              <a:rPr kumimoji="1" lang="en-US" altLang="ja-JP" sz="1100" spc="-30">
                <a:solidFill>
                  <a:prstClr val="black"/>
                </a:solidFill>
                <a:latin typeface="BIZ UDPゴシック" panose="020B0400000000000000" pitchFamily="50" charset="-128"/>
                <a:ea typeface="BIZ UDPゴシック" panose="020B0400000000000000" pitchFamily="50" charset="-128"/>
              </a:rPr>
              <a:t>J-FLEC:</a:t>
            </a:r>
            <a:r>
              <a:rPr kumimoji="1" lang="ja-JP" altLang="en-US" sz="1100" spc="-30">
                <a:solidFill>
                  <a:prstClr val="black"/>
                </a:solidFill>
                <a:latin typeface="BIZ UDPゴシック" panose="020B0400000000000000" pitchFamily="50" charset="-128"/>
                <a:ea typeface="BIZ UDPゴシック" panose="020B0400000000000000" pitchFamily="50" charset="-128"/>
              </a:rPr>
              <a:t> </a:t>
            </a:r>
            <a:r>
              <a:rPr kumimoji="1" lang="en-US" altLang="ja-JP" sz="1100" spc="-30">
                <a:solidFill>
                  <a:prstClr val="black"/>
                </a:solidFill>
                <a:latin typeface="BIZ UDPゴシック" panose="020B0400000000000000" pitchFamily="50" charset="-128"/>
                <a:ea typeface="BIZ UDPゴシック" panose="020B0400000000000000" pitchFamily="50" charset="-128"/>
              </a:rPr>
              <a:t>Japan Financial Literacy and Education Corporation</a:t>
            </a:r>
            <a:endParaRPr kumimoji="1" lang="ja-JP" altLang="en-US" sz="1100" b="0" i="0" u="none" strike="noStrike" kern="1200" cap="none" spc="-30" normalizeH="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nvGrpSpPr>
          <p:cNvPr id="88" name="グループ化 87"/>
          <p:cNvGrpSpPr/>
          <p:nvPr/>
        </p:nvGrpSpPr>
        <p:grpSpPr>
          <a:xfrm>
            <a:off x="350562" y="6110415"/>
            <a:ext cx="2942062" cy="562971"/>
            <a:chOff x="155402" y="1919182"/>
            <a:chExt cx="2642531" cy="562971"/>
          </a:xfrm>
        </p:grpSpPr>
        <p:sp>
          <p:nvSpPr>
            <p:cNvPr id="89" name="テキスト ボックス 88"/>
            <p:cNvSpPr txBox="1"/>
            <p:nvPr/>
          </p:nvSpPr>
          <p:spPr>
            <a:xfrm>
              <a:off x="155402" y="1928155"/>
              <a:ext cx="264253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2E75B6"/>
                  </a:solidFill>
                  <a:effectLst/>
                  <a:uLnTx/>
                  <a:uFillTx/>
                  <a:latin typeface="BIZ UDPゴシック" panose="020B0400000000000000" pitchFamily="50" charset="-128"/>
                  <a:ea typeface="BIZ UDPゴシック" panose="020B0400000000000000" pitchFamily="50" charset="-128"/>
                </a:rPr>
                <a:t>J-FLEC</a:t>
              </a:r>
              <a:r>
                <a:rPr kumimoji="1" lang="ja-JP" altLang="en-US" sz="1600" b="1" i="0" u="none" strike="noStrike" kern="1200" cap="none" spc="0" normalizeH="0" baseline="0" noProof="0">
                  <a:ln>
                    <a:noFill/>
                  </a:ln>
                  <a:solidFill>
                    <a:srgbClr val="2E75B6"/>
                  </a:solidFill>
                  <a:effectLst/>
                  <a:uLnTx/>
                  <a:uFillTx/>
                  <a:latin typeface="BIZ UDPゴシック" panose="020B0400000000000000" pitchFamily="50" charset="-128"/>
                  <a:ea typeface="BIZ UDPゴシック" panose="020B0400000000000000" pitchFamily="50" charset="-128"/>
                </a:rPr>
                <a:t>公式Ｘアカウント</a:t>
              </a:r>
              <a:endParaRPr kumimoji="1" lang="en-US" altLang="ja-JP" sz="1600" b="1" i="0" u="none" strike="noStrike" kern="1200" cap="none" spc="0" normalizeH="0" baseline="0" noProof="0">
                <a:ln>
                  <a:noFill/>
                </a:ln>
                <a:solidFill>
                  <a:srgbClr val="2E75B6"/>
                </a:solidFill>
                <a:effectLst/>
                <a:uLnTx/>
                <a:uFillTx/>
                <a:latin typeface="BIZ UDPゴシック" panose="020B0400000000000000" pitchFamily="50" charset="-128"/>
                <a:ea typeface="BIZ UDPゴシック" panose="020B0400000000000000" pitchFamily="50" charset="-128"/>
              </a:endParaRPr>
            </a:p>
            <a:p>
              <a:pPr defTabSz="914400">
                <a:defRPr/>
              </a:pPr>
              <a:r>
                <a:rPr kumimoji="1" lang="en-US" altLang="ja-JP" sz="1400">
                  <a:latin typeface="BIZ UDPゴシック" panose="020B0400000000000000" pitchFamily="50" charset="-128"/>
                  <a:ea typeface="BIZ UDPゴシック" panose="020B0400000000000000" pitchFamily="50" charset="-128"/>
                </a:rPr>
                <a:t>https://x.com/J_FLEC?s=09</a:t>
              </a:r>
              <a:endParaRPr kumimoji="1" lang="ja-JP" altLang="en-US" sz="1400">
                <a:latin typeface="BIZ UDPゴシック" panose="020B0400000000000000" pitchFamily="50" charset="-128"/>
                <a:ea typeface="BIZ UDPゴシック" panose="020B0400000000000000" pitchFamily="50" charset="-128"/>
              </a:endParaRPr>
            </a:p>
          </p:txBody>
        </p:sp>
        <p:cxnSp>
          <p:nvCxnSpPr>
            <p:cNvPr id="90" name="直線コネクタ 89"/>
            <p:cNvCxnSpPr/>
            <p:nvPr/>
          </p:nvCxnSpPr>
          <p:spPr>
            <a:xfrm flipV="1">
              <a:off x="155403" y="1919182"/>
              <a:ext cx="4079" cy="302392"/>
            </a:xfrm>
            <a:prstGeom prst="line">
              <a:avLst/>
            </a:prstGeom>
          </p:spPr>
          <p:style>
            <a:lnRef idx="3">
              <a:schemeClr val="accent1"/>
            </a:lnRef>
            <a:fillRef idx="0">
              <a:schemeClr val="accent1"/>
            </a:fillRef>
            <a:effectRef idx="2">
              <a:schemeClr val="accent1"/>
            </a:effectRef>
            <a:fontRef idx="minor">
              <a:schemeClr val="tx1"/>
            </a:fontRef>
          </p:style>
        </p:cxnSp>
      </p:grpSp>
      <p:pic>
        <p:nvPicPr>
          <p:cNvPr id="91" name="図 9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02717" y="3922469"/>
            <a:ext cx="1812727" cy="2700804"/>
          </a:xfrm>
          <a:prstGeom prst="rect">
            <a:avLst/>
          </a:prstGeom>
        </p:spPr>
      </p:pic>
      <p:pic>
        <p:nvPicPr>
          <p:cNvPr id="92" name="図 9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8698" y="6065725"/>
            <a:ext cx="781674" cy="781674"/>
          </a:xfrm>
          <a:prstGeom prst="rect">
            <a:avLst/>
          </a:prstGeom>
        </p:spPr>
      </p:pic>
      <p:pic>
        <p:nvPicPr>
          <p:cNvPr id="93" name="図 9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44349" y="5263155"/>
            <a:ext cx="696133" cy="683384"/>
          </a:xfrm>
          <a:prstGeom prst="rect">
            <a:avLst/>
          </a:prstGeom>
        </p:spPr>
      </p:pic>
      <p:grpSp>
        <p:nvGrpSpPr>
          <p:cNvPr id="94" name="グループ化 93">
            <a:extLst>
              <a:ext uri="{FF2B5EF4-FFF2-40B4-BE49-F238E27FC236}">
                <a16:creationId xmlns:a16="http://schemas.microsoft.com/office/drawing/2014/main" id="{E7B1FBF4-AF7E-F394-F3FE-FD3E780124D1}"/>
              </a:ext>
            </a:extLst>
          </p:cNvPr>
          <p:cNvGrpSpPr/>
          <p:nvPr/>
        </p:nvGrpSpPr>
        <p:grpSpPr>
          <a:xfrm>
            <a:off x="299409" y="2472899"/>
            <a:ext cx="4888259" cy="2145637"/>
            <a:chOff x="297519" y="2208759"/>
            <a:chExt cx="4888259" cy="2145637"/>
          </a:xfrm>
        </p:grpSpPr>
        <p:grpSp>
          <p:nvGrpSpPr>
            <p:cNvPr id="95" name="グループ化 94"/>
            <p:cNvGrpSpPr/>
            <p:nvPr/>
          </p:nvGrpSpPr>
          <p:grpSpPr>
            <a:xfrm>
              <a:off x="297519" y="2208759"/>
              <a:ext cx="1205356" cy="369939"/>
              <a:chOff x="143351" y="1919182"/>
              <a:chExt cx="1129842" cy="369939"/>
            </a:xfrm>
          </p:grpSpPr>
          <p:sp>
            <p:nvSpPr>
              <p:cNvPr id="98" name="テキスト ボックス 97"/>
              <p:cNvSpPr txBox="1"/>
              <p:nvPr/>
            </p:nvSpPr>
            <p:spPr>
              <a:xfrm>
                <a:off x="143351" y="1950567"/>
                <a:ext cx="11298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2E75B6"/>
                    </a:solidFill>
                    <a:effectLst/>
                    <a:uLnTx/>
                    <a:uFillTx/>
                    <a:latin typeface="BIZ UDPゴシック" panose="020B0400000000000000" pitchFamily="50" charset="-128"/>
                    <a:ea typeface="BIZ UDPゴシック" panose="020B0400000000000000" pitchFamily="50" charset="-128"/>
                  </a:rPr>
                  <a:t>資本金</a:t>
                </a:r>
              </a:p>
            </p:txBody>
          </p:sp>
          <p:cxnSp>
            <p:nvCxnSpPr>
              <p:cNvPr id="99" name="直線コネクタ 98"/>
              <p:cNvCxnSpPr/>
              <p:nvPr/>
            </p:nvCxnSpPr>
            <p:spPr>
              <a:xfrm flipV="1">
                <a:off x="155403" y="1919182"/>
                <a:ext cx="4079" cy="302392"/>
              </a:xfrm>
              <a:prstGeom prst="line">
                <a:avLst/>
              </a:prstGeom>
            </p:spPr>
            <p:style>
              <a:lnRef idx="3">
                <a:schemeClr val="accent1"/>
              </a:lnRef>
              <a:fillRef idx="0">
                <a:schemeClr val="accent1"/>
              </a:fillRef>
              <a:effectRef idx="2">
                <a:schemeClr val="accent1"/>
              </a:effectRef>
              <a:fontRef idx="minor">
                <a:schemeClr val="tx1"/>
              </a:fontRef>
            </p:style>
          </p:cxnSp>
        </p:grpSp>
        <p:sp>
          <p:nvSpPr>
            <p:cNvPr id="96" name="テキスト ボックス 95"/>
            <p:cNvSpPr txBox="1"/>
            <p:nvPr/>
          </p:nvSpPr>
          <p:spPr>
            <a:xfrm>
              <a:off x="342894" y="2553903"/>
              <a:ext cx="4836457" cy="1800493"/>
            </a:xfrm>
            <a:prstGeom prst="rect">
              <a:avLst/>
            </a:prstGeom>
            <a:noFill/>
          </p:spPr>
          <p:txBody>
            <a:bodyPr wrap="square" rtlCol="0">
              <a:spAutoFit/>
            </a:bodyPr>
            <a:lstStyle/>
            <a:p>
              <a:pPr lvl="0" defTabSz="914400">
                <a:defRPr/>
              </a:pPr>
              <a:r>
                <a:rPr kumimoji="1" lang="en-US" altLang="ja-JP" sz="1400">
                  <a:solidFill>
                    <a:prstClr val="black"/>
                  </a:solidFill>
                  <a:latin typeface="BIZ UDPゴシック" panose="020B0400000000000000" pitchFamily="50" charset="-128"/>
                  <a:ea typeface="BIZ UDPゴシック" panose="020B0400000000000000" pitchFamily="50" charset="-128"/>
                </a:rPr>
                <a:t>10 </a:t>
              </a:r>
              <a:r>
                <a:rPr kumimoji="1" lang="ja-JP" altLang="en-US" sz="1400">
                  <a:solidFill>
                    <a:prstClr val="black"/>
                  </a:solidFill>
                  <a:latin typeface="BIZ UDPゴシック" panose="020B0400000000000000" pitchFamily="50" charset="-128"/>
                  <a:ea typeface="BIZ UDPゴシック" panose="020B0400000000000000" pitchFamily="50" charset="-128"/>
                </a:rPr>
                <a:t>億 </a:t>
              </a:r>
              <a:r>
                <a:rPr kumimoji="1" lang="en-US" altLang="ja-JP" sz="1400">
                  <a:solidFill>
                    <a:prstClr val="black"/>
                  </a:solidFill>
                  <a:latin typeface="BIZ UDPゴシック" panose="020B0400000000000000" pitchFamily="50" charset="-128"/>
                  <a:ea typeface="BIZ UDPゴシック" panose="020B0400000000000000" pitchFamily="50" charset="-128"/>
                </a:rPr>
                <a:t>5,729 </a:t>
              </a:r>
              <a:r>
                <a:rPr kumimoji="1" lang="ja-JP" altLang="en-US" sz="1400">
                  <a:solidFill>
                    <a:prstClr val="black"/>
                  </a:solidFill>
                  <a:latin typeface="BIZ UDPゴシック" panose="020B0400000000000000" pitchFamily="50" charset="-128"/>
                  <a:ea typeface="BIZ UDPゴシック" panose="020B0400000000000000" pitchFamily="50" charset="-128"/>
                </a:rPr>
                <a:t>万 </a:t>
              </a:r>
              <a:r>
                <a:rPr kumimoji="1" lang="en-US" altLang="ja-JP" sz="1400">
                  <a:solidFill>
                    <a:prstClr val="black"/>
                  </a:solidFill>
                  <a:latin typeface="BIZ UDPゴシック" panose="020B0400000000000000" pitchFamily="50" charset="-128"/>
                  <a:ea typeface="BIZ UDPゴシック" panose="020B0400000000000000" pitchFamily="50" charset="-128"/>
                </a:rPr>
                <a:t>6 </a:t>
              </a:r>
              <a:r>
                <a:rPr kumimoji="1" lang="ja-JP" altLang="en-US" sz="1400">
                  <a:solidFill>
                    <a:prstClr val="black"/>
                  </a:solidFill>
                  <a:latin typeface="BIZ UDPゴシック" panose="020B0400000000000000" pitchFamily="50" charset="-128"/>
                  <a:ea typeface="BIZ UDPゴシック" panose="020B0400000000000000" pitchFamily="50" charset="-128"/>
                </a:rPr>
                <a:t>千円</a:t>
              </a:r>
              <a:endParaRPr kumimoji="1" lang="en-US" altLang="ja-JP" sz="1400">
                <a:solidFill>
                  <a:prstClr val="black"/>
                </a:solidFill>
                <a:latin typeface="BIZ UDPゴシック" panose="020B0400000000000000" pitchFamily="50" charset="-128"/>
                <a:ea typeface="BIZ UDPゴシック" panose="020B0400000000000000" pitchFamily="50" charset="-128"/>
              </a:endParaRPr>
            </a:p>
            <a:p>
              <a:pPr lvl="0" defTabSz="914400">
                <a:spcBef>
                  <a:spcPts val="1200"/>
                </a:spcBef>
                <a:defRPr/>
              </a:pPr>
              <a:r>
                <a:rPr kumimoji="1" lang="ja-JP" altLang="en-US" sz="1400">
                  <a:solidFill>
                    <a:prstClr val="black"/>
                  </a:solidFill>
                  <a:latin typeface="BIZ UDPゴシック" panose="020B0400000000000000" pitchFamily="50" charset="-128"/>
                  <a:ea typeface="BIZ UDPゴシック" panose="020B0400000000000000" pitchFamily="50" charset="-128"/>
                </a:rPr>
                <a:t>　政府　　　　　　   ：</a:t>
              </a:r>
              <a:r>
                <a:rPr kumimoji="1" lang="en-US" altLang="ja-JP" sz="1400">
                  <a:solidFill>
                    <a:prstClr val="black"/>
                  </a:solidFill>
                  <a:latin typeface="BIZ UDPゴシック" panose="020B0400000000000000" pitchFamily="50" charset="-128"/>
                  <a:ea typeface="BIZ UDPゴシック" panose="020B0400000000000000" pitchFamily="50" charset="-128"/>
                </a:rPr>
                <a:t>10 </a:t>
              </a:r>
              <a:r>
                <a:rPr kumimoji="1" lang="ja-JP" altLang="en-US" sz="1400">
                  <a:solidFill>
                    <a:prstClr val="black"/>
                  </a:solidFill>
                  <a:latin typeface="BIZ UDPゴシック" panose="020B0400000000000000" pitchFamily="50" charset="-128"/>
                  <a:ea typeface="BIZ UDPゴシック" panose="020B0400000000000000" pitchFamily="50" charset="-128"/>
                </a:rPr>
                <a:t>億 </a:t>
              </a:r>
              <a:r>
                <a:rPr kumimoji="1" lang="en-US" altLang="ja-JP" sz="1400">
                  <a:solidFill>
                    <a:prstClr val="black"/>
                  </a:solidFill>
                  <a:latin typeface="BIZ UDPゴシック" panose="020B0400000000000000" pitchFamily="50" charset="-128"/>
                  <a:ea typeface="BIZ UDPゴシック" panose="020B0400000000000000" pitchFamily="50" charset="-128"/>
                </a:rPr>
                <a:t>729 </a:t>
              </a:r>
              <a:r>
                <a:rPr kumimoji="1" lang="ja-JP" altLang="en-US" sz="1400">
                  <a:solidFill>
                    <a:prstClr val="black"/>
                  </a:solidFill>
                  <a:latin typeface="BIZ UDPゴシック" panose="020B0400000000000000" pitchFamily="50" charset="-128"/>
                  <a:ea typeface="BIZ UDPゴシック" panose="020B0400000000000000" pitchFamily="50" charset="-128"/>
                </a:rPr>
                <a:t>万 </a:t>
              </a:r>
              <a:r>
                <a:rPr kumimoji="1" lang="en-US" altLang="ja-JP" sz="1400">
                  <a:solidFill>
                    <a:prstClr val="black"/>
                  </a:solidFill>
                  <a:latin typeface="BIZ UDPゴシック" panose="020B0400000000000000" pitchFamily="50" charset="-128"/>
                  <a:ea typeface="BIZ UDPゴシック" panose="020B0400000000000000" pitchFamily="50" charset="-128"/>
                </a:rPr>
                <a:t>6 </a:t>
              </a:r>
              <a:r>
                <a:rPr kumimoji="1" lang="ja-JP" altLang="en-US" sz="1400">
                  <a:solidFill>
                    <a:prstClr val="black"/>
                  </a:solidFill>
                  <a:latin typeface="BIZ UDPゴシック" panose="020B0400000000000000" pitchFamily="50" charset="-128"/>
                  <a:ea typeface="BIZ UDPゴシック" panose="020B0400000000000000" pitchFamily="50" charset="-128"/>
                </a:rPr>
                <a:t>千円</a:t>
              </a:r>
              <a:endParaRPr kumimoji="1" lang="en-US" altLang="ja-JP" sz="1400">
                <a:solidFill>
                  <a:prstClr val="black"/>
                </a:solidFill>
                <a:latin typeface="BIZ UDPゴシック" panose="020B0400000000000000" pitchFamily="50" charset="-128"/>
                <a:ea typeface="BIZ UDPゴシック" panose="020B0400000000000000" pitchFamily="50" charset="-128"/>
              </a:endParaRPr>
            </a:p>
            <a:p>
              <a:pPr lvl="0" defTabSz="914400">
                <a:defRPr/>
              </a:pPr>
              <a:r>
                <a:rPr kumimoji="1" lang="ja-JP" altLang="en-US" sz="1400">
                  <a:solidFill>
                    <a:prstClr val="black"/>
                  </a:solidFill>
                  <a:latin typeface="BIZ UDPゴシック" panose="020B0400000000000000" pitchFamily="50" charset="-128"/>
                  <a:ea typeface="BIZ UDPゴシック" panose="020B0400000000000000" pitchFamily="50" charset="-128"/>
                </a:rPr>
                <a:t>　日本銀行　　　　 ：</a:t>
              </a:r>
              <a:r>
                <a:rPr kumimoji="1" lang="en-US" altLang="ja-JP" sz="1400">
                  <a:solidFill>
                    <a:prstClr val="black"/>
                  </a:solidFill>
                  <a:latin typeface="BIZ UDPゴシック" panose="020B0400000000000000" pitchFamily="50" charset="-128"/>
                  <a:ea typeface="BIZ UDPゴシック" panose="020B0400000000000000" pitchFamily="50" charset="-128"/>
                </a:rPr>
                <a:t>2,500 </a:t>
              </a:r>
              <a:r>
                <a:rPr kumimoji="1" lang="ja-JP" altLang="en-US" sz="1400">
                  <a:solidFill>
                    <a:prstClr val="black"/>
                  </a:solidFill>
                  <a:latin typeface="BIZ UDPゴシック" panose="020B0400000000000000" pitchFamily="50" charset="-128"/>
                  <a:ea typeface="BIZ UDPゴシック" panose="020B0400000000000000" pitchFamily="50" charset="-128"/>
                </a:rPr>
                <a:t>万円</a:t>
              </a:r>
              <a:endParaRPr kumimoji="1" lang="en-US" altLang="ja-JP" sz="1400">
                <a:solidFill>
                  <a:prstClr val="black"/>
                </a:solidFill>
                <a:latin typeface="BIZ UDPゴシック" panose="020B0400000000000000" pitchFamily="50" charset="-128"/>
                <a:ea typeface="BIZ UDPゴシック" panose="020B0400000000000000" pitchFamily="50" charset="-128"/>
              </a:endParaRPr>
            </a:p>
            <a:p>
              <a:pPr lvl="0" defTabSz="914400">
                <a:defRPr/>
              </a:pPr>
              <a:r>
                <a:rPr kumimoji="1" lang="ja-JP" altLang="en-US" sz="1400">
                  <a:solidFill>
                    <a:prstClr val="black"/>
                  </a:solidFill>
                  <a:latin typeface="BIZ UDPゴシック" panose="020B0400000000000000" pitchFamily="50" charset="-128"/>
                  <a:ea typeface="BIZ UDPゴシック" panose="020B0400000000000000" pitchFamily="50" charset="-128"/>
                </a:rPr>
                <a:t>　全国銀行協会　 ：</a:t>
              </a:r>
              <a:r>
                <a:rPr kumimoji="1" lang="en-US" altLang="ja-JP" sz="1400">
                  <a:solidFill>
                    <a:prstClr val="black"/>
                  </a:solidFill>
                  <a:latin typeface="BIZ UDPゴシック" panose="020B0400000000000000" pitchFamily="50" charset="-128"/>
                  <a:ea typeface="BIZ UDPゴシック" panose="020B0400000000000000" pitchFamily="50" charset="-128"/>
                </a:rPr>
                <a:t>1,250 </a:t>
              </a:r>
              <a:r>
                <a:rPr kumimoji="1" lang="ja-JP" altLang="en-US" sz="1400">
                  <a:solidFill>
                    <a:prstClr val="black"/>
                  </a:solidFill>
                  <a:latin typeface="BIZ UDPゴシック" panose="020B0400000000000000" pitchFamily="50" charset="-128"/>
                  <a:ea typeface="BIZ UDPゴシック" panose="020B0400000000000000" pitchFamily="50" charset="-128"/>
                </a:rPr>
                <a:t>万円</a:t>
              </a:r>
              <a:endParaRPr kumimoji="1" lang="en-US" altLang="ja-JP" sz="1400">
                <a:solidFill>
                  <a:prstClr val="black"/>
                </a:solidFill>
                <a:latin typeface="BIZ UDPゴシック" panose="020B0400000000000000" pitchFamily="50" charset="-128"/>
                <a:ea typeface="BIZ UDPゴシック" panose="020B0400000000000000" pitchFamily="50" charset="-128"/>
              </a:endParaRPr>
            </a:p>
            <a:p>
              <a:pPr lvl="0" defTabSz="914400">
                <a:defRPr/>
              </a:pPr>
              <a:r>
                <a:rPr kumimoji="1" lang="ja-JP" altLang="en-US" sz="1400">
                  <a:solidFill>
                    <a:prstClr val="black"/>
                  </a:solidFill>
                  <a:latin typeface="BIZ UDPゴシック" panose="020B0400000000000000" pitchFamily="50" charset="-128"/>
                  <a:ea typeface="BIZ UDPゴシック" panose="020B0400000000000000" pitchFamily="50" charset="-128"/>
                </a:rPr>
                <a:t>　日本証券業協会：</a:t>
              </a:r>
              <a:r>
                <a:rPr kumimoji="1" lang="en-US" altLang="ja-JP" sz="1400">
                  <a:solidFill>
                    <a:prstClr val="black"/>
                  </a:solidFill>
                  <a:latin typeface="BIZ UDPゴシック" panose="020B0400000000000000" pitchFamily="50" charset="-128"/>
                  <a:ea typeface="BIZ UDPゴシック" panose="020B0400000000000000" pitchFamily="50" charset="-128"/>
                </a:rPr>
                <a:t>1,250 </a:t>
              </a:r>
              <a:r>
                <a:rPr kumimoji="1" lang="ja-JP" altLang="en-US" sz="1400">
                  <a:solidFill>
                    <a:prstClr val="black"/>
                  </a:solidFill>
                  <a:latin typeface="BIZ UDPゴシック" panose="020B0400000000000000" pitchFamily="50" charset="-128"/>
                  <a:ea typeface="BIZ UDPゴシック" panose="020B0400000000000000" pitchFamily="50" charset="-128"/>
                </a:rPr>
                <a:t>万円</a:t>
              </a:r>
              <a:endParaRPr kumimoji="1" lang="en-US" altLang="ja-JP" sz="1400">
                <a:solidFill>
                  <a:prstClr val="black"/>
                </a:solidFill>
                <a:latin typeface="BIZ UDPゴシック" panose="020B0400000000000000" pitchFamily="50" charset="-128"/>
                <a:ea typeface="BIZ UDPゴシック" panose="020B0400000000000000" pitchFamily="50" charset="-128"/>
              </a:endParaRPr>
            </a:p>
            <a:p>
              <a:pPr lvl="0" defTabSz="914400">
                <a:defRPr/>
              </a:pPr>
              <a:r>
                <a:rPr kumimoji="1" lang="ja-JP" altLang="en-US" sz="1400">
                  <a:solidFill>
                    <a:prstClr val="black"/>
                  </a:solidFill>
                  <a:latin typeface="BIZ UDPゴシック" panose="020B0400000000000000" pitchFamily="50" charset="-128"/>
                  <a:ea typeface="BIZ UDPゴシック" panose="020B0400000000000000" pitchFamily="50" charset="-128"/>
                </a:rPr>
                <a:t>　　</a:t>
              </a:r>
              <a:r>
                <a:rPr kumimoji="1" lang="ja-JP" altLang="en-US" sz="1100">
                  <a:solidFill>
                    <a:prstClr val="black"/>
                  </a:solidFill>
                  <a:latin typeface="BIZ UDPゴシック" panose="020B0400000000000000" pitchFamily="50" charset="-128"/>
                  <a:ea typeface="BIZ UDPゴシック" panose="020B0400000000000000" pitchFamily="50" charset="-128"/>
                </a:rPr>
                <a:t>（注）（　）内は、政府による設立にかかる初期費用を除くベース</a:t>
              </a:r>
            </a:p>
            <a:p>
              <a:pPr marL="538163" lvl="0" indent="-538163" defTabSz="914400">
                <a:spcBef>
                  <a:spcPts val="600"/>
                </a:spcBef>
                <a:defRPr/>
              </a:pPr>
              <a:r>
                <a:rPr kumimoji="1" lang="ja-JP" altLang="en-US" sz="1200">
                  <a:solidFill>
                    <a:prstClr val="black"/>
                  </a:solidFill>
                  <a:latin typeface="BIZ UDPゴシック" panose="020B0400000000000000" pitchFamily="50" charset="-128"/>
                  <a:ea typeface="BIZ UDPゴシック" panose="020B0400000000000000" pitchFamily="50" charset="-128"/>
                </a:rPr>
                <a:t>　　</a:t>
              </a:r>
              <a:endParaRPr kumimoji="1"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97" name="テキスト ボックス 96">
              <a:extLst>
                <a:ext uri="{FF2B5EF4-FFF2-40B4-BE49-F238E27FC236}">
                  <a16:creationId xmlns:a16="http://schemas.microsoft.com/office/drawing/2014/main" id="{A26F1807-FB4C-AA8E-5EBF-3A5F713F6525}"/>
                </a:ext>
              </a:extLst>
            </p:cNvPr>
            <p:cNvSpPr txBox="1"/>
            <p:nvPr/>
          </p:nvSpPr>
          <p:spPr>
            <a:xfrm>
              <a:off x="3767566" y="2913545"/>
              <a:ext cx="1418212" cy="954107"/>
            </a:xfrm>
            <a:prstGeom prst="rect">
              <a:avLst/>
            </a:prstGeom>
            <a:noFill/>
          </p:spPr>
          <p:txBody>
            <a:bodyPr wrap="square" rtlCol="0">
              <a:spAutoFit/>
            </a:bodyPr>
            <a:lstStyle/>
            <a:p>
              <a:pPr lvl="0" defTabSz="914400">
                <a:defRPr/>
              </a:pPr>
              <a:r>
                <a:rPr kumimoji="1" lang="ja-JP" altLang="en-US" sz="1400">
                  <a:solidFill>
                    <a:prstClr val="black"/>
                  </a:solidFill>
                  <a:latin typeface="BIZ UDPゴシック" panose="020B0400000000000000" pitchFamily="50" charset="-128"/>
                  <a:ea typeface="BIZ UDPゴシック" panose="020B0400000000000000" pitchFamily="50" charset="-128"/>
                </a:rPr>
                <a:t>（</a:t>
              </a:r>
              <a:r>
                <a:rPr kumimoji="1" lang="en-US" altLang="ja-JP" sz="1400">
                  <a:solidFill>
                    <a:prstClr val="black"/>
                  </a:solidFill>
                  <a:latin typeface="BIZ UDPゴシック" panose="020B0400000000000000" pitchFamily="50" charset="-128"/>
                  <a:ea typeface="BIZ UDPゴシック" panose="020B0400000000000000" pitchFamily="50" charset="-128"/>
                </a:rPr>
                <a:t>5,000</a:t>
              </a:r>
              <a:r>
                <a:rPr kumimoji="1" lang="ja-JP" altLang="en-US" sz="1400">
                  <a:solidFill>
                    <a:prstClr val="black"/>
                  </a:solidFill>
                  <a:latin typeface="BIZ UDPゴシック" panose="020B0400000000000000" pitchFamily="50" charset="-128"/>
                  <a:ea typeface="BIZ UDPゴシック" panose="020B0400000000000000" pitchFamily="50" charset="-128"/>
                </a:rPr>
                <a:t> 万円）</a:t>
              </a:r>
              <a:endParaRPr kumimoji="1" lang="en-US" altLang="ja-JP" sz="1400">
                <a:solidFill>
                  <a:prstClr val="black"/>
                </a:solidFill>
                <a:latin typeface="BIZ UDPゴシック" panose="020B0400000000000000" pitchFamily="50" charset="-128"/>
                <a:ea typeface="BIZ UDPゴシック" panose="020B0400000000000000" pitchFamily="50" charset="-128"/>
              </a:endParaRPr>
            </a:p>
            <a:p>
              <a:pPr lvl="0" defTabSz="914400">
                <a:defRPr/>
              </a:pPr>
              <a:r>
                <a:rPr kumimoji="1" lang="ja-JP" altLang="en-US" sz="1400">
                  <a:solidFill>
                    <a:prstClr val="black"/>
                  </a:solidFill>
                  <a:latin typeface="BIZ UDPゴシック" panose="020B0400000000000000" pitchFamily="50" charset="-128"/>
                  <a:ea typeface="BIZ UDPゴシック" panose="020B0400000000000000" pitchFamily="50" charset="-128"/>
                </a:rPr>
                <a:t>（</a:t>
              </a:r>
              <a:r>
                <a:rPr kumimoji="1" lang="en-US" altLang="ja-JP" sz="1400">
                  <a:solidFill>
                    <a:prstClr val="black"/>
                  </a:solidFill>
                  <a:latin typeface="BIZ UDPゴシック" panose="020B0400000000000000" pitchFamily="50" charset="-128"/>
                  <a:ea typeface="BIZ UDPゴシック" panose="020B0400000000000000" pitchFamily="50" charset="-128"/>
                </a:rPr>
                <a:t>2,500</a:t>
              </a:r>
              <a:r>
                <a:rPr kumimoji="1" lang="ja-JP" altLang="en-US" sz="1400">
                  <a:solidFill>
                    <a:prstClr val="black"/>
                  </a:solidFill>
                  <a:latin typeface="BIZ UDPゴシック" panose="020B0400000000000000" pitchFamily="50" charset="-128"/>
                  <a:ea typeface="BIZ UDPゴシック" panose="020B0400000000000000" pitchFamily="50" charset="-128"/>
                </a:rPr>
                <a:t> 万円）</a:t>
              </a:r>
              <a:endParaRPr kumimoji="1" lang="en-US" altLang="ja-JP" sz="1400">
                <a:solidFill>
                  <a:prstClr val="black"/>
                </a:solidFill>
                <a:latin typeface="BIZ UDPゴシック" panose="020B0400000000000000" pitchFamily="50" charset="-128"/>
                <a:ea typeface="BIZ UDPゴシック" panose="020B0400000000000000" pitchFamily="50" charset="-128"/>
              </a:endParaRPr>
            </a:p>
            <a:p>
              <a:pPr defTabSz="914400">
                <a:defRPr/>
              </a:pPr>
              <a:r>
                <a:rPr kumimoji="1" lang="ja-JP" altLang="en-US" sz="1400">
                  <a:solidFill>
                    <a:prstClr val="black"/>
                  </a:solidFill>
                  <a:latin typeface="BIZ UDPゴシック" panose="020B0400000000000000" pitchFamily="50" charset="-128"/>
                  <a:ea typeface="BIZ UDPゴシック" panose="020B0400000000000000" pitchFamily="50" charset="-128"/>
                </a:rPr>
                <a:t>（</a:t>
              </a:r>
              <a:r>
                <a:rPr kumimoji="1" lang="en-US" altLang="ja-JP" sz="1400">
                  <a:solidFill>
                    <a:prstClr val="black"/>
                  </a:solidFill>
                  <a:latin typeface="BIZ UDPゴシック" panose="020B0400000000000000" pitchFamily="50" charset="-128"/>
                  <a:ea typeface="BIZ UDPゴシック" panose="020B0400000000000000" pitchFamily="50" charset="-128"/>
                </a:rPr>
                <a:t>1,250</a:t>
              </a:r>
              <a:r>
                <a:rPr kumimoji="1" lang="ja-JP" altLang="en-US" sz="1400">
                  <a:solidFill>
                    <a:prstClr val="black"/>
                  </a:solidFill>
                  <a:latin typeface="BIZ UDPゴシック" panose="020B0400000000000000" pitchFamily="50" charset="-128"/>
                  <a:ea typeface="BIZ UDPゴシック" panose="020B0400000000000000" pitchFamily="50" charset="-128"/>
                </a:rPr>
                <a:t> 万円）</a:t>
              </a:r>
              <a:endParaRPr kumimoji="1" lang="en-US" altLang="ja-JP" sz="1400">
                <a:solidFill>
                  <a:prstClr val="black"/>
                </a:solidFill>
                <a:latin typeface="BIZ UDPゴシック" panose="020B0400000000000000" pitchFamily="50" charset="-128"/>
                <a:ea typeface="BIZ UDPゴシック" panose="020B0400000000000000" pitchFamily="50" charset="-128"/>
              </a:endParaRPr>
            </a:p>
            <a:p>
              <a:pPr defTabSz="914400">
                <a:defRPr/>
              </a:pPr>
              <a:r>
                <a:rPr kumimoji="1" lang="ja-JP" altLang="en-US" sz="1400">
                  <a:solidFill>
                    <a:prstClr val="black"/>
                  </a:solidFill>
                  <a:latin typeface="BIZ UDPゴシック" panose="020B0400000000000000" pitchFamily="50" charset="-128"/>
                  <a:ea typeface="BIZ UDPゴシック" panose="020B0400000000000000" pitchFamily="50" charset="-128"/>
                </a:rPr>
                <a:t>（</a:t>
              </a:r>
              <a:r>
                <a:rPr kumimoji="1" lang="en-US" altLang="ja-JP" sz="1400">
                  <a:solidFill>
                    <a:prstClr val="black"/>
                  </a:solidFill>
                  <a:latin typeface="BIZ UDPゴシック" panose="020B0400000000000000" pitchFamily="50" charset="-128"/>
                  <a:ea typeface="BIZ UDPゴシック" panose="020B0400000000000000" pitchFamily="50" charset="-128"/>
                </a:rPr>
                <a:t>1,250</a:t>
              </a:r>
              <a:r>
                <a:rPr kumimoji="1" lang="ja-JP" altLang="en-US" sz="1400">
                  <a:solidFill>
                    <a:prstClr val="black"/>
                  </a:solidFill>
                  <a:latin typeface="BIZ UDPゴシック" panose="020B0400000000000000" pitchFamily="50" charset="-128"/>
                  <a:ea typeface="BIZ UDPゴシック" panose="020B0400000000000000" pitchFamily="50" charset="-128"/>
                </a:rPr>
                <a:t> 万円）</a:t>
              </a:r>
              <a:endParaRPr kumimoji="1" lang="en-US" altLang="ja-JP" sz="1400">
                <a:solidFill>
                  <a:prstClr val="black"/>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4096374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F38D818-955E-4754-B15B-D6084FD94594}" type="slidenum">
              <a:rPr kumimoji="1" lang="ja-JP" altLang="en-US" smtClean="0"/>
              <a:pPr/>
              <a:t>22</a:t>
            </a:fld>
            <a:endParaRPr kumimoji="1" lang="ja-JP" altLang="en-US"/>
          </a:p>
        </p:txBody>
      </p:sp>
      <p:sp>
        <p:nvSpPr>
          <p:cNvPr id="3" name="正方形/長方形 2"/>
          <p:cNvSpPr/>
          <p:nvPr/>
        </p:nvSpPr>
        <p:spPr>
          <a:xfrm>
            <a:off x="449429" y="1010930"/>
            <a:ext cx="9083040" cy="369332"/>
          </a:xfrm>
          <a:prstGeom prst="rect">
            <a:avLst/>
          </a:prstGeom>
        </p:spPr>
        <p:txBody>
          <a:bodyPr wrap="square">
            <a:spAutoFit/>
          </a:bodyPr>
          <a:lstStyle/>
          <a:p>
            <a:endParaRPr lang="ja-JP" altLang="en-US"/>
          </a:p>
        </p:txBody>
      </p:sp>
      <p:sp>
        <p:nvSpPr>
          <p:cNvPr id="4" name="正方形/長方形 3"/>
          <p:cNvSpPr/>
          <p:nvPr/>
        </p:nvSpPr>
        <p:spPr>
          <a:xfrm>
            <a:off x="1706654" y="366712"/>
            <a:ext cx="6492692" cy="369332"/>
          </a:xfrm>
          <a:prstGeom prst="rect">
            <a:avLst/>
          </a:prstGeom>
        </p:spPr>
        <p:txBody>
          <a:bodyPr wrap="square">
            <a:spAutoFit/>
          </a:bodyPr>
          <a:lstStyle/>
          <a:p>
            <a:pPr algn="ctr"/>
            <a:r>
              <a:rPr lang="en-US" altLang="ja-JP" b="1">
                <a:solidFill>
                  <a:schemeClr val="bg1"/>
                </a:solidFill>
                <a:latin typeface="BIZ UDPゴシック" panose="020B0400000000000000" pitchFamily="50" charset="-128"/>
                <a:ea typeface="BIZ UDPゴシック" panose="020B0400000000000000" pitchFamily="50" charset="-128"/>
              </a:rPr>
              <a:t>J-FLEC</a:t>
            </a:r>
            <a:r>
              <a:rPr lang="ja-JP" altLang="en-US" b="1">
                <a:solidFill>
                  <a:schemeClr val="bg1"/>
                </a:solidFill>
                <a:latin typeface="BIZ UDPゴシック" panose="020B0400000000000000" pitchFamily="50" charset="-128"/>
                <a:ea typeface="BIZ UDPゴシック" panose="020B0400000000000000" pitchFamily="50" charset="-128"/>
              </a:rPr>
              <a:t>と協力関係にある団体</a:t>
            </a:r>
          </a:p>
        </p:txBody>
      </p:sp>
      <p:sp>
        <p:nvSpPr>
          <p:cNvPr id="7" name="正方形/長方形 6"/>
          <p:cNvSpPr/>
          <p:nvPr/>
        </p:nvSpPr>
        <p:spPr>
          <a:xfrm>
            <a:off x="200025" y="927004"/>
            <a:ext cx="9505950" cy="683264"/>
          </a:xfrm>
          <a:prstGeom prst="rect">
            <a:avLst/>
          </a:prstGeom>
        </p:spPr>
        <p:txBody>
          <a:bodyPr wrap="square">
            <a:spAutoFit/>
          </a:bodyPr>
          <a:lstStyle/>
          <a:p>
            <a:pPr marL="285750" indent="-285750">
              <a:lnSpc>
                <a:spcPct val="120000"/>
              </a:lnSpc>
              <a:spcAft>
                <a:spcPts val="400"/>
              </a:spcAft>
              <a:buFont typeface="Wingdings" panose="05000000000000000000" pitchFamily="2" charset="2"/>
              <a:buChar char="p"/>
            </a:pPr>
            <a:r>
              <a:rPr lang="en-US" altLang="ja-JP" sz="1600">
                <a:latin typeface="BIZ UDPゴシック" panose="020B0400000000000000" pitchFamily="50" charset="-128"/>
                <a:ea typeface="BIZ UDPゴシック" panose="020B0400000000000000" pitchFamily="50" charset="-128"/>
              </a:rPr>
              <a:t>J-FLEC</a:t>
            </a:r>
            <a:r>
              <a:rPr lang="ja-JP" altLang="en-US" sz="1600">
                <a:latin typeface="BIZ UDPゴシック" panose="020B0400000000000000" pitchFamily="50" charset="-128"/>
                <a:ea typeface="BIZ UDPゴシック" panose="020B0400000000000000" pitchFamily="50" charset="-128"/>
              </a:rPr>
              <a:t>と協力関係にある団体は全国各地に約</a:t>
            </a:r>
            <a:r>
              <a:rPr lang="en-US" altLang="ja-JP" sz="1600">
                <a:latin typeface="BIZ UDPゴシック" panose="020B0400000000000000" pitchFamily="50" charset="-128"/>
                <a:ea typeface="BIZ UDPゴシック" panose="020B0400000000000000" pitchFamily="50" charset="-128"/>
              </a:rPr>
              <a:t>200</a:t>
            </a:r>
            <a:r>
              <a:rPr lang="ja-JP" altLang="en-US" sz="1600">
                <a:latin typeface="BIZ UDPゴシック" panose="020B0400000000000000" pitchFamily="50" charset="-128"/>
                <a:ea typeface="BIZ UDPゴシック" panose="020B0400000000000000" pitchFamily="50" charset="-128"/>
              </a:rPr>
              <a:t>あり、各団体間において連携して金融経済教育の</a:t>
            </a:r>
            <a:br>
              <a:rPr lang="en-US" altLang="ja-JP" sz="1600">
                <a:latin typeface="BIZ UDPゴシック" panose="020B0400000000000000" pitchFamily="50" charset="-128"/>
                <a:ea typeface="BIZ UDPゴシック" panose="020B0400000000000000" pitchFamily="50" charset="-128"/>
              </a:rPr>
            </a:br>
            <a:r>
              <a:rPr lang="ja-JP" altLang="en-US" sz="1600">
                <a:latin typeface="BIZ UDPゴシック" panose="020B0400000000000000" pitchFamily="50" charset="-128"/>
                <a:ea typeface="BIZ UDPゴシック" panose="020B0400000000000000" pitchFamily="50" charset="-128"/>
              </a:rPr>
              <a:t>普及・促進に向けた活動を展開しています。</a:t>
            </a:r>
          </a:p>
        </p:txBody>
      </p:sp>
      <p:grpSp>
        <p:nvGrpSpPr>
          <p:cNvPr id="11" name="グループ化 10"/>
          <p:cNvGrpSpPr/>
          <p:nvPr/>
        </p:nvGrpSpPr>
        <p:grpSpPr>
          <a:xfrm>
            <a:off x="230534" y="1793724"/>
            <a:ext cx="9483031" cy="4596191"/>
            <a:chOff x="312056" y="1793724"/>
            <a:chExt cx="9483031" cy="4596191"/>
          </a:xfrm>
        </p:grpSpPr>
        <p:graphicFrame>
          <p:nvGraphicFramePr>
            <p:cNvPr id="8" name="図表 7"/>
            <p:cNvGraphicFramePr/>
            <p:nvPr/>
          </p:nvGraphicFramePr>
          <p:xfrm>
            <a:off x="312056" y="1793724"/>
            <a:ext cx="7868561" cy="4596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右中かっこ 8"/>
            <p:cNvSpPr/>
            <p:nvPr/>
          </p:nvSpPr>
          <p:spPr>
            <a:xfrm>
              <a:off x="8028214" y="1793724"/>
              <a:ext cx="473529" cy="4596191"/>
            </a:xfrm>
            <a:prstGeom prst="rightBrace">
              <a:avLst/>
            </a:prstGeom>
            <a:ln w="28575">
              <a:solidFill>
                <a:srgbClr val="2E75B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0" name="テキスト ボックス 9"/>
            <p:cNvSpPr txBox="1"/>
            <p:nvPr/>
          </p:nvSpPr>
          <p:spPr>
            <a:xfrm>
              <a:off x="8501743" y="3768653"/>
              <a:ext cx="1293344" cy="646331"/>
            </a:xfrm>
            <a:prstGeom prst="rect">
              <a:avLst/>
            </a:prstGeom>
            <a:noFill/>
          </p:spPr>
          <p:txBody>
            <a:bodyPr wrap="square" rtlCol="0">
              <a:spAutoFit/>
            </a:bodyPr>
            <a:lstStyle/>
            <a:p>
              <a:pPr algn="ctr"/>
              <a:r>
                <a:rPr kumimoji="1" lang="ja-JP" altLang="en-US" b="1">
                  <a:solidFill>
                    <a:srgbClr val="2E75B6"/>
                  </a:solidFill>
                  <a:latin typeface="BIZ UDPゴシック" panose="020B0400000000000000" pitchFamily="50" charset="-128"/>
                  <a:ea typeface="BIZ UDPゴシック" panose="020B0400000000000000" pitchFamily="50" charset="-128"/>
                </a:rPr>
                <a:t>合計</a:t>
              </a:r>
              <a:endParaRPr kumimoji="1" lang="en-US" altLang="ja-JP" b="1">
                <a:solidFill>
                  <a:srgbClr val="2E75B6"/>
                </a:solidFill>
                <a:latin typeface="BIZ UDPゴシック" panose="020B0400000000000000" pitchFamily="50" charset="-128"/>
                <a:ea typeface="BIZ UDPゴシック" panose="020B0400000000000000" pitchFamily="50" charset="-128"/>
              </a:endParaRPr>
            </a:p>
            <a:p>
              <a:pPr algn="ctr"/>
              <a:r>
                <a:rPr kumimoji="1" lang="en-US" altLang="ja-JP" b="1">
                  <a:solidFill>
                    <a:srgbClr val="2E75B6"/>
                  </a:solidFill>
                  <a:latin typeface="BIZ UDPゴシック" panose="020B0400000000000000" pitchFamily="50" charset="-128"/>
                  <a:ea typeface="BIZ UDPゴシック" panose="020B0400000000000000" pitchFamily="50" charset="-128"/>
                </a:rPr>
                <a:t>200</a:t>
              </a:r>
              <a:r>
                <a:rPr kumimoji="1" lang="ja-JP" altLang="en-US" b="1">
                  <a:solidFill>
                    <a:srgbClr val="2E75B6"/>
                  </a:solidFill>
                  <a:latin typeface="BIZ UDPゴシック" panose="020B0400000000000000" pitchFamily="50" charset="-128"/>
                  <a:ea typeface="BIZ UDPゴシック" panose="020B0400000000000000" pitchFamily="50" charset="-128"/>
                </a:rPr>
                <a:t>か所</a:t>
              </a:r>
            </a:p>
          </p:txBody>
        </p:sp>
      </p:grpSp>
    </p:spTree>
    <p:extLst>
      <p:ext uri="{BB962C8B-B14F-4D97-AF65-F5344CB8AC3E}">
        <p14:creationId xmlns:p14="http://schemas.microsoft.com/office/powerpoint/2010/main" val="601492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F38D818-955E-4754-B15B-D6084FD94594}" type="slidenum">
              <a:rPr kumimoji="1" lang="ja-JP" altLang="en-US" smtClean="0"/>
              <a:pPr/>
              <a:t>23</a:t>
            </a:fld>
            <a:endParaRPr kumimoji="1" lang="ja-JP" altLang="en-US"/>
          </a:p>
        </p:txBody>
      </p:sp>
      <p:sp>
        <p:nvSpPr>
          <p:cNvPr id="5" name="正方形/長方形 4"/>
          <p:cNvSpPr/>
          <p:nvPr/>
        </p:nvSpPr>
        <p:spPr>
          <a:xfrm>
            <a:off x="1706654" y="366712"/>
            <a:ext cx="6492692" cy="369332"/>
          </a:xfrm>
          <a:prstGeom prst="rect">
            <a:avLst/>
          </a:prstGeom>
        </p:spPr>
        <p:txBody>
          <a:bodyPr wrap="square">
            <a:spAutoFit/>
          </a:bodyPr>
          <a:lstStyle/>
          <a:p>
            <a:pPr algn="ctr"/>
            <a:r>
              <a:rPr kumimoji="1" lang="ja-JP" altLang="en-US" b="1">
                <a:ln w="0"/>
                <a:solidFill>
                  <a:schemeClr val="bg1"/>
                </a:solidFill>
                <a:effectLst>
                  <a:outerShdw dist="19050" sx="1000" sy="1000" algn="tl" rotWithShape="0">
                    <a:schemeClr val="dk1">
                      <a:alpha val="40000"/>
                    </a:schemeClr>
                  </a:outerShdw>
                </a:effectLst>
                <a:latin typeface="BIZ UDPゴシック" panose="020B0400000000000000" pitchFamily="50" charset="-128"/>
                <a:ea typeface="BIZ UDPゴシック" panose="020B0400000000000000" pitchFamily="50" charset="-128"/>
              </a:rPr>
              <a:t>ミッション・ビジョン、ロゴ</a:t>
            </a:r>
          </a:p>
        </p:txBody>
      </p:sp>
      <p:grpSp>
        <p:nvGrpSpPr>
          <p:cNvPr id="3" name="グループ化 2"/>
          <p:cNvGrpSpPr/>
          <p:nvPr/>
        </p:nvGrpSpPr>
        <p:grpSpPr>
          <a:xfrm>
            <a:off x="282317" y="958229"/>
            <a:ext cx="9343792" cy="1101119"/>
            <a:chOff x="282317" y="1039343"/>
            <a:chExt cx="9343792" cy="1101119"/>
          </a:xfrm>
        </p:grpSpPr>
        <p:sp>
          <p:nvSpPr>
            <p:cNvPr id="60" name="正方形/長方形 59"/>
            <p:cNvSpPr/>
            <p:nvPr/>
          </p:nvSpPr>
          <p:spPr>
            <a:xfrm>
              <a:off x="1600200" y="1039344"/>
              <a:ext cx="8025909" cy="1101118"/>
            </a:xfrm>
            <a:prstGeom prst="rect">
              <a:avLst/>
            </a:prstGeom>
            <a:solidFill>
              <a:schemeClr val="tx2">
                <a:lumMod val="10000"/>
                <a:lumOff val="90000"/>
              </a:schemeClr>
            </a:solidFill>
          </p:spPr>
          <p:txBody>
            <a:bodyPr wrap="square" anchor="ctr">
              <a:noAutofit/>
            </a:bodyPr>
            <a:lstStyle/>
            <a:p>
              <a:r>
                <a:rPr lang="ja-JP" altLang="en-US" sz="1600">
                  <a:latin typeface="BIZ UDPゴシック" panose="020B0400000000000000" pitchFamily="50" charset="-128"/>
                  <a:ea typeface="BIZ UDPゴシック" panose="020B0400000000000000" pitchFamily="50" charset="-128"/>
                </a:rPr>
                <a:t>私たちは、一人ひとりが描くファイナンシャル・ウェルビーイング</a:t>
              </a:r>
              <a:r>
                <a:rPr lang="ja-JP" altLang="en-US" sz="1600" baseline="30000">
                  <a:latin typeface="BIZ UDPゴシック" panose="020B0400000000000000" pitchFamily="50" charset="-128"/>
                  <a:ea typeface="BIZ UDPゴシック" panose="020B0400000000000000" pitchFamily="50" charset="-128"/>
                </a:rPr>
                <a:t>（注）</a:t>
              </a:r>
              <a:r>
                <a:rPr lang="ja-JP" altLang="en-US" sz="1600">
                  <a:latin typeface="BIZ UDPゴシック" panose="020B0400000000000000" pitchFamily="50" charset="-128"/>
                  <a:ea typeface="BIZ UDPゴシック" panose="020B0400000000000000" pitchFamily="50" charset="-128"/>
                </a:rPr>
                <a:t>を実現し、自立的で</a:t>
              </a:r>
              <a:br>
                <a:rPr lang="en-US" altLang="ja-JP" sz="1600">
                  <a:latin typeface="BIZ UDPゴシック" panose="020B0400000000000000" pitchFamily="50" charset="-128"/>
                  <a:ea typeface="BIZ UDPゴシック" panose="020B0400000000000000" pitchFamily="50" charset="-128"/>
                </a:rPr>
              </a:br>
              <a:r>
                <a:rPr lang="ja-JP" altLang="en-US" sz="1600">
                  <a:latin typeface="BIZ UDPゴシック" panose="020B0400000000000000" pitchFamily="50" charset="-128"/>
                  <a:ea typeface="BIZ UDPゴシック" panose="020B0400000000000000" pitchFamily="50" charset="-128"/>
                </a:rPr>
                <a:t>持続可能な生活を送ることのできる社会づくりに貢献します。</a:t>
              </a:r>
              <a:endParaRPr lang="en-US" altLang="ja-JP" sz="1600">
                <a:latin typeface="BIZ UDPゴシック" panose="020B0400000000000000" pitchFamily="50" charset="-128"/>
                <a:ea typeface="BIZ UDPゴシック" panose="020B0400000000000000" pitchFamily="50" charset="-128"/>
              </a:endParaRPr>
            </a:p>
          </p:txBody>
        </p:sp>
        <p:sp>
          <p:nvSpPr>
            <p:cNvPr id="62" name="テキスト ボックス 61"/>
            <p:cNvSpPr txBox="1"/>
            <p:nvPr/>
          </p:nvSpPr>
          <p:spPr>
            <a:xfrm>
              <a:off x="282317" y="1039343"/>
              <a:ext cx="1219418" cy="1077093"/>
            </a:xfrm>
            <a:prstGeom prst="rect">
              <a:avLst/>
            </a:prstGeom>
            <a:solidFill>
              <a:schemeClr val="tx2">
                <a:lumMod val="25000"/>
                <a:lumOff val="75000"/>
              </a:schemeClr>
            </a:solidFill>
          </p:spPr>
          <p:txBody>
            <a:bodyPr wrap="square" rtlCol="0" anchor="ctr">
              <a:noAutofit/>
            </a:bodyPr>
            <a:lstStyle/>
            <a:p>
              <a:pPr algn="ctr">
                <a:buClr>
                  <a:schemeClr val="tx1"/>
                </a:buClr>
              </a:pPr>
              <a:r>
                <a:rPr kumimoji="1" lang="ja-JP" altLang="en-US" b="1">
                  <a:latin typeface="BIZ UDPゴシック" panose="020B0400000000000000" pitchFamily="50" charset="-128"/>
                  <a:ea typeface="BIZ UDPゴシック" panose="020B0400000000000000" pitchFamily="50" charset="-128"/>
                </a:rPr>
                <a:t>ミッション</a:t>
              </a:r>
            </a:p>
          </p:txBody>
        </p:sp>
      </p:grpSp>
      <p:grpSp>
        <p:nvGrpSpPr>
          <p:cNvPr id="4" name="グループ化 3"/>
          <p:cNvGrpSpPr/>
          <p:nvPr/>
        </p:nvGrpSpPr>
        <p:grpSpPr>
          <a:xfrm>
            <a:off x="277346" y="2907395"/>
            <a:ext cx="9348763" cy="1101118"/>
            <a:chOff x="277346" y="3128617"/>
            <a:chExt cx="9348763" cy="1101118"/>
          </a:xfrm>
        </p:grpSpPr>
        <p:sp>
          <p:nvSpPr>
            <p:cNvPr id="61" name="正方形/長方形 60"/>
            <p:cNvSpPr/>
            <p:nvPr/>
          </p:nvSpPr>
          <p:spPr>
            <a:xfrm>
              <a:off x="1600200" y="3128617"/>
              <a:ext cx="8025909" cy="1101118"/>
            </a:xfrm>
            <a:prstGeom prst="rect">
              <a:avLst/>
            </a:prstGeom>
            <a:solidFill>
              <a:schemeClr val="accent2">
                <a:lumMod val="20000"/>
                <a:lumOff val="80000"/>
              </a:schemeClr>
            </a:solidFill>
          </p:spPr>
          <p:txBody>
            <a:bodyPr wrap="square" anchor="ctr">
              <a:noAutofit/>
            </a:bodyPr>
            <a:lstStyle/>
            <a:p>
              <a:r>
                <a:rPr lang="ja-JP" altLang="en-US" sz="1600">
                  <a:latin typeface="BIZ UDPゴシック" panose="020B0400000000000000" pitchFamily="50" charset="-128"/>
                  <a:ea typeface="BIZ UDPゴシック" panose="020B0400000000000000" pitchFamily="50" charset="-128"/>
                </a:rPr>
                <a:t>私たちは、金融リテラシーの向上を図るプラットフォーマーとして、時代の移り変わりと</a:t>
              </a:r>
              <a:br>
                <a:rPr lang="en-US" altLang="ja-JP" sz="1600">
                  <a:latin typeface="BIZ UDPゴシック" panose="020B0400000000000000" pitchFamily="50" charset="-128"/>
                  <a:ea typeface="BIZ UDPゴシック" panose="020B0400000000000000" pitchFamily="50" charset="-128"/>
                </a:rPr>
              </a:br>
              <a:r>
                <a:rPr lang="ja-JP" altLang="en-US" sz="1600">
                  <a:latin typeface="BIZ UDPゴシック" panose="020B0400000000000000" pitchFamily="50" charset="-128"/>
                  <a:ea typeface="BIZ UDPゴシック" panose="020B0400000000000000" pitchFamily="50" charset="-128"/>
                </a:rPr>
                <a:t>個人の多様性に即した金融経済教育を提供し、いまと未来の暮らしをより良くする</a:t>
              </a:r>
              <a:br>
                <a:rPr lang="en-US" altLang="ja-JP" sz="1600">
                  <a:latin typeface="BIZ UDPゴシック" panose="020B0400000000000000" pitchFamily="50" charset="-128"/>
                  <a:ea typeface="BIZ UDPゴシック" panose="020B0400000000000000" pitchFamily="50" charset="-128"/>
                </a:rPr>
              </a:br>
              <a:r>
                <a:rPr lang="ja-JP" altLang="en-US" sz="1600">
                  <a:latin typeface="BIZ UDPゴシック" panose="020B0400000000000000" pitchFamily="50" charset="-128"/>
                  <a:ea typeface="BIZ UDPゴシック" panose="020B0400000000000000" pitchFamily="50" charset="-128"/>
                </a:rPr>
                <a:t>金融サービスの活用や資産の形成と活用を支援します。</a:t>
              </a:r>
            </a:p>
          </p:txBody>
        </p:sp>
        <p:sp>
          <p:nvSpPr>
            <p:cNvPr id="63" name="テキスト ボックス 62"/>
            <p:cNvSpPr txBox="1"/>
            <p:nvPr/>
          </p:nvSpPr>
          <p:spPr>
            <a:xfrm>
              <a:off x="277346" y="3128617"/>
              <a:ext cx="1224389" cy="1101118"/>
            </a:xfrm>
            <a:prstGeom prst="rect">
              <a:avLst/>
            </a:prstGeom>
            <a:solidFill>
              <a:schemeClr val="accent2">
                <a:lumMod val="40000"/>
                <a:lumOff val="60000"/>
              </a:schemeClr>
            </a:solidFill>
          </p:spPr>
          <p:txBody>
            <a:bodyPr wrap="square" rtlCol="0" anchor="ctr">
              <a:noAutofit/>
            </a:bodyPr>
            <a:lstStyle/>
            <a:p>
              <a:pPr algn="ctr"/>
              <a:r>
                <a:rPr kumimoji="1" lang="ja-JP" altLang="en-US" b="1">
                  <a:latin typeface="BIZ UDPゴシック" panose="020B0400000000000000" pitchFamily="50" charset="-128"/>
                  <a:ea typeface="BIZ UDPゴシック" panose="020B0400000000000000" pitchFamily="50" charset="-128"/>
                </a:rPr>
                <a:t>ビジョン</a:t>
              </a:r>
            </a:p>
          </p:txBody>
        </p:sp>
      </p:grpSp>
      <p:sp>
        <p:nvSpPr>
          <p:cNvPr id="64" name="正方形/長方形 63"/>
          <p:cNvSpPr/>
          <p:nvPr/>
        </p:nvSpPr>
        <p:spPr>
          <a:xfrm>
            <a:off x="1501735" y="2089257"/>
            <a:ext cx="8239665" cy="723275"/>
          </a:xfrm>
          <a:prstGeom prst="rect">
            <a:avLst/>
          </a:prstGeom>
        </p:spPr>
        <p:txBody>
          <a:bodyPr wrap="square">
            <a:spAutoFit/>
          </a:bodyPr>
          <a:lstStyle/>
          <a:p>
            <a:pPr marL="265113" indent="-265113"/>
            <a:r>
              <a:rPr lang="ja-JP" altLang="en-US" sz="1200">
                <a:latin typeface="BIZ UDPゴシック" panose="020B0400000000000000" pitchFamily="50" charset="-128"/>
                <a:ea typeface="BIZ UDPゴシック" panose="020B0400000000000000" pitchFamily="50" charset="-128"/>
              </a:rPr>
              <a:t>（注）自らの経済状況を管理し、必要な選択をすることによって、現在及び将来にわたって、経済的な観点から一人ひとりが多様な幸せを実現し、安心感を得られている状態。</a:t>
            </a:r>
            <a:endParaRPr lang="en-US" altLang="ja-JP" sz="1200">
              <a:latin typeface="BIZ UDPゴシック" panose="020B0400000000000000" pitchFamily="50" charset="-128"/>
              <a:ea typeface="BIZ UDPゴシック" panose="020B0400000000000000" pitchFamily="50" charset="-128"/>
            </a:endParaRPr>
          </a:p>
          <a:p>
            <a:pPr marL="622300" indent="-622300">
              <a:spcBef>
                <a:spcPts val="600"/>
              </a:spcBef>
            </a:pPr>
            <a:r>
              <a:rPr lang="ja-JP" altLang="en-US" sz="1200">
                <a:latin typeface="BIZ UDPゴシック" panose="020B0400000000000000" pitchFamily="50" charset="-128"/>
                <a:ea typeface="BIZ UDPゴシック" panose="020B0400000000000000" pitchFamily="50" charset="-128"/>
              </a:rPr>
              <a:t>　　　（国民の安定的な資産形成の支援に関する施策の総合的な推進に関する基本的な方針（令和</a:t>
            </a:r>
            <a:r>
              <a:rPr lang="en-US" altLang="ja-JP" sz="1200">
                <a:latin typeface="BIZ UDPゴシック" panose="020B0400000000000000" pitchFamily="50" charset="-128"/>
                <a:ea typeface="BIZ UDPゴシック" panose="020B0400000000000000" pitchFamily="50" charset="-128"/>
              </a:rPr>
              <a:t>6</a:t>
            </a:r>
            <a:r>
              <a:rPr lang="ja-JP" altLang="en-US" sz="1200">
                <a:latin typeface="BIZ UDPゴシック" panose="020B0400000000000000" pitchFamily="50" charset="-128"/>
                <a:ea typeface="BIZ UDPゴシック" panose="020B0400000000000000" pitchFamily="50" charset="-128"/>
              </a:rPr>
              <a:t>年３月</a:t>
            </a:r>
            <a:r>
              <a:rPr lang="en-US" altLang="ja-JP" sz="1200">
                <a:latin typeface="BIZ UDPゴシック" panose="020B0400000000000000" pitchFamily="50" charset="-128"/>
                <a:ea typeface="BIZ UDPゴシック" panose="020B0400000000000000" pitchFamily="50" charset="-128"/>
              </a:rPr>
              <a:t>15</a:t>
            </a:r>
            <a:r>
              <a:rPr lang="ja-JP" altLang="en-US" sz="1200">
                <a:latin typeface="BIZ UDPゴシック" panose="020B0400000000000000" pitchFamily="50" charset="-128"/>
                <a:ea typeface="BIZ UDPゴシック" panose="020B0400000000000000" pitchFamily="50" charset="-128"/>
              </a:rPr>
              <a:t>日閣議決定））</a:t>
            </a:r>
          </a:p>
        </p:txBody>
      </p:sp>
      <p:pic>
        <p:nvPicPr>
          <p:cNvPr id="65" name="図 6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341" y="4705415"/>
            <a:ext cx="3571668" cy="1246301"/>
          </a:xfrm>
          <a:prstGeom prst="rect">
            <a:avLst/>
          </a:prstGeom>
        </p:spPr>
      </p:pic>
      <p:sp>
        <p:nvSpPr>
          <p:cNvPr id="66" name="テキスト ボックス 65"/>
          <p:cNvSpPr txBox="1"/>
          <p:nvPr/>
        </p:nvSpPr>
        <p:spPr>
          <a:xfrm>
            <a:off x="3893574" y="4263204"/>
            <a:ext cx="5847827" cy="2462213"/>
          </a:xfrm>
          <a:prstGeom prst="rect">
            <a:avLst/>
          </a:prstGeom>
          <a:noFill/>
        </p:spPr>
        <p:txBody>
          <a:bodyPr wrap="square" rtlCol="0">
            <a:spAutoFit/>
          </a:bodyPr>
          <a:lstStyle/>
          <a:p>
            <a:pPr marL="342900" indent="-342900">
              <a:buFont typeface="Wingdings" panose="05000000000000000000" pitchFamily="2" charset="2"/>
              <a:buChar char="u"/>
            </a:pPr>
            <a:r>
              <a:rPr kumimoji="1" lang="ja-JP" altLang="en-US" sz="1600">
                <a:latin typeface="BIZ UDPゴシック" panose="020B0400000000000000" pitchFamily="50" charset="-128"/>
                <a:ea typeface="BIZ UDPゴシック" panose="020B0400000000000000" pitchFamily="50" charset="-128"/>
              </a:rPr>
              <a:t>金融は国民にとって必ずしも親しいイメージを持たれているわけではない点を踏まえ、キャラクター性のあるロゴマークを採用しました。</a:t>
            </a:r>
            <a:endParaRPr kumimoji="1" lang="en-US" altLang="ja-JP" sz="1600">
              <a:latin typeface="BIZ UDPゴシック" panose="020B0400000000000000" pitchFamily="50" charset="-128"/>
              <a:ea typeface="BIZ UDPゴシック" panose="020B0400000000000000" pitchFamily="50" charset="-128"/>
            </a:endParaRPr>
          </a:p>
          <a:p>
            <a:pPr marL="342900" indent="-342900">
              <a:spcBef>
                <a:spcPts val="600"/>
              </a:spcBef>
              <a:buFont typeface="Wingdings" panose="05000000000000000000" pitchFamily="2" charset="2"/>
              <a:buChar char="u"/>
            </a:pPr>
            <a:r>
              <a:rPr kumimoji="1" lang="ja-JP" altLang="en-US" sz="1600">
                <a:latin typeface="BIZ UDPゴシック" panose="020B0400000000000000" pitchFamily="50" charset="-128"/>
                <a:ea typeface="BIZ UDPゴシック" panose="020B0400000000000000" pitchFamily="50" charset="-128"/>
              </a:rPr>
              <a:t>子供から大人まで全員に対して優しく、ポジティブな印象を与えるコミュニケーションデザインとしてシンプルな造形</a:t>
            </a:r>
            <a:br>
              <a:rPr kumimoji="1" lang="en-US" altLang="ja-JP" sz="1600">
                <a:latin typeface="BIZ UDPゴシック" panose="020B0400000000000000" pitchFamily="50" charset="-128"/>
                <a:ea typeface="BIZ UDPゴシック" panose="020B0400000000000000" pitchFamily="50" charset="-128"/>
              </a:rPr>
            </a:br>
            <a:r>
              <a:rPr kumimoji="1" lang="ja-JP" altLang="en-US" sz="1600" err="1">
                <a:latin typeface="BIZ UDPゴシック" panose="020B0400000000000000" pitchFamily="50" charset="-128"/>
                <a:ea typeface="BIZ UDPゴシック" panose="020B0400000000000000" pitchFamily="50" charset="-128"/>
              </a:rPr>
              <a:t>ながら</a:t>
            </a:r>
            <a:r>
              <a:rPr kumimoji="1" lang="ja-JP" altLang="en-US" sz="1600">
                <a:latin typeface="BIZ UDPゴシック" panose="020B0400000000000000" pitchFamily="50" charset="-128"/>
                <a:ea typeface="BIZ UDPゴシック" panose="020B0400000000000000" pitchFamily="50" charset="-128"/>
              </a:rPr>
              <a:t>刻印が笑顔になっている様を表現しています。</a:t>
            </a:r>
            <a:endParaRPr kumimoji="1" lang="en-US" altLang="ja-JP" sz="1600">
              <a:latin typeface="BIZ UDPゴシック" panose="020B0400000000000000" pitchFamily="50" charset="-128"/>
              <a:ea typeface="BIZ UDPゴシック" panose="020B0400000000000000" pitchFamily="50" charset="-128"/>
            </a:endParaRPr>
          </a:p>
          <a:p>
            <a:pPr marL="342900" indent="-342900">
              <a:spcBef>
                <a:spcPts val="600"/>
              </a:spcBef>
              <a:buFont typeface="Wingdings" panose="05000000000000000000" pitchFamily="2" charset="2"/>
              <a:buChar char="u"/>
            </a:pPr>
            <a:r>
              <a:rPr kumimoji="1" lang="ja-JP" altLang="en-US" sz="1600">
                <a:latin typeface="BIZ UDPゴシック" panose="020B0400000000000000" pitchFamily="50" charset="-128"/>
                <a:ea typeface="BIZ UDPゴシック" panose="020B0400000000000000" pitchFamily="50" charset="-128"/>
              </a:rPr>
              <a:t>また、数字や記号など幅広いバリエーションで制作可能な</a:t>
            </a:r>
            <a:br>
              <a:rPr kumimoji="1" lang="en-US" altLang="ja-JP" sz="1600">
                <a:latin typeface="BIZ UDPゴシック" panose="020B0400000000000000" pitchFamily="50" charset="-128"/>
                <a:ea typeface="BIZ UDPゴシック" panose="020B0400000000000000" pitchFamily="50" charset="-128"/>
              </a:rPr>
            </a:br>
            <a:r>
              <a:rPr kumimoji="1" lang="ja-JP" altLang="en-US" sz="1600">
                <a:latin typeface="BIZ UDPゴシック" panose="020B0400000000000000" pitchFamily="50" charset="-128"/>
                <a:ea typeface="BIZ UDPゴシック" panose="020B0400000000000000" pitchFamily="50" charset="-128"/>
              </a:rPr>
              <a:t>ため、一貫した優しく、親しみやすいイメージを</a:t>
            </a:r>
            <a:br>
              <a:rPr kumimoji="1" lang="en-US" altLang="ja-JP" sz="1600">
                <a:latin typeface="BIZ UDPゴシック" panose="020B0400000000000000" pitchFamily="50" charset="-128"/>
                <a:ea typeface="BIZ UDPゴシック" panose="020B0400000000000000" pitchFamily="50" charset="-128"/>
              </a:rPr>
            </a:br>
            <a:r>
              <a:rPr kumimoji="1" lang="ja-JP" altLang="en-US" sz="1600">
                <a:latin typeface="BIZ UDPゴシック" panose="020B0400000000000000" pitchFamily="50" charset="-128"/>
                <a:ea typeface="BIZ UDPゴシック" panose="020B0400000000000000" pitchFamily="50" charset="-128"/>
              </a:rPr>
              <a:t>つくりあげられる汎用性の高いデザインとなっています。</a:t>
            </a:r>
          </a:p>
        </p:txBody>
      </p:sp>
      <p:cxnSp>
        <p:nvCxnSpPr>
          <p:cNvPr id="67" name="直線コネクタ 66"/>
          <p:cNvCxnSpPr/>
          <p:nvPr/>
        </p:nvCxnSpPr>
        <p:spPr>
          <a:xfrm flipV="1">
            <a:off x="165600" y="4136822"/>
            <a:ext cx="9575800" cy="18661"/>
          </a:xfrm>
          <a:prstGeom prst="line">
            <a:avLst/>
          </a:prstGeom>
          <a:ln w="317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851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4844" y="2628900"/>
            <a:ext cx="9596313" cy="16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a:solidFill>
                  <a:schemeClr val="tx1"/>
                </a:solidFill>
                <a:latin typeface="BIZ UDPゴシック" panose="020B0400000000000000" pitchFamily="50" charset="-128"/>
                <a:ea typeface="BIZ UDPゴシック" panose="020B0400000000000000" pitchFamily="50" charset="-128"/>
              </a:rPr>
              <a:t>J-FLEC</a:t>
            </a:r>
            <a:r>
              <a:rPr kumimoji="1" lang="ja-JP" altLang="en-US" sz="3200" b="1">
                <a:solidFill>
                  <a:schemeClr val="tx1"/>
                </a:solidFill>
                <a:latin typeface="BIZ UDPゴシック" panose="020B0400000000000000" pitchFamily="50" charset="-128"/>
                <a:ea typeface="BIZ UDPゴシック" panose="020B0400000000000000" pitchFamily="50" charset="-128"/>
              </a:rPr>
              <a:t>認定アドバイザー制度の概要</a:t>
            </a:r>
            <a:endParaRPr kumimoji="1" lang="en-US" altLang="ja-JP" sz="3200" b="1">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05980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プレースホルダー 6"/>
          <p:cNvSpPr txBox="1">
            <a:spLocks/>
          </p:cNvSpPr>
          <p:nvPr/>
        </p:nvSpPr>
        <p:spPr>
          <a:xfrm>
            <a:off x="77299" y="1081980"/>
            <a:ext cx="9751402" cy="1023476"/>
          </a:xfrm>
          <a:prstGeom prst="rect">
            <a:avLst/>
          </a:prstGeom>
        </p:spPr>
        <p:txBody>
          <a:bodyPr/>
          <a:lstStyle>
            <a:lvl1pPr marL="0" indent="0" algn="l" defTabSz="742950" rtl="0" eaLnBrk="1" latinLnBrk="0" hangingPunct="1">
              <a:spcBef>
                <a:spcPct val="20000"/>
              </a:spcBef>
              <a:buFont typeface="Arial" pitchFamily="34" charset="0"/>
              <a:buNone/>
              <a:defRPr kumimoji="1" lang="ja-JP" altLang="en-US" sz="1138" b="0" kern="1200" baseline="0" dirty="0" smtClean="0">
                <a:solidFill>
                  <a:schemeClr val="bg1">
                    <a:lumMod val="50000"/>
                  </a:schemeClr>
                </a:solidFill>
                <a:latin typeface="Arial"/>
                <a:ea typeface="+mj-ea"/>
                <a:cs typeface="Arial"/>
              </a:defRPr>
            </a:lvl1pPr>
            <a:lvl2pPr marL="603647" indent="-232172" algn="l" defTabSz="742950" rtl="0" eaLnBrk="1" latinLnBrk="0" hangingPunct="1">
              <a:spcBef>
                <a:spcPct val="20000"/>
              </a:spcBef>
              <a:buFont typeface="Arial" pitchFamily="34" charset="0"/>
              <a:buChar char="–"/>
              <a:defRPr kumimoji="1" sz="2275" kern="1200">
                <a:solidFill>
                  <a:schemeClr val="tx1"/>
                </a:solidFill>
                <a:latin typeface="+mn-lt"/>
                <a:ea typeface="+mn-ea"/>
                <a:cs typeface="+mn-cs"/>
              </a:defRPr>
            </a:lvl2pPr>
            <a:lvl3pPr marL="928688" indent="-185738" algn="l" defTabSz="742950" rtl="0" eaLnBrk="1" latinLnBrk="0" hangingPunct="1">
              <a:spcBef>
                <a:spcPct val="20000"/>
              </a:spcBef>
              <a:buFont typeface="Arial" pitchFamily="34" charset="0"/>
              <a:buChar char="•"/>
              <a:defRPr kumimoji="1" sz="1950" kern="1200">
                <a:solidFill>
                  <a:schemeClr val="tx1"/>
                </a:solidFill>
                <a:latin typeface="+mn-lt"/>
                <a:ea typeface="+mn-ea"/>
                <a:cs typeface="+mn-cs"/>
              </a:defRPr>
            </a:lvl3pPr>
            <a:lvl4pPr marL="13001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4pPr>
            <a:lvl5pPr marL="16716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5pPr>
            <a:lvl6pPr marL="204311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6pPr>
            <a:lvl7pPr marL="241458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7pPr>
            <a:lvl8pPr marL="27860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8pPr>
            <a:lvl9pPr marL="31575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9pPr>
          </a:lstStyle>
          <a:p>
            <a:pPr marL="357188" indent="-357188">
              <a:spcBef>
                <a:spcPts val="0"/>
              </a:spcBef>
              <a:spcAft>
                <a:spcPts val="1200"/>
              </a:spcAft>
              <a:buFont typeface="Wingdings" panose="05000000000000000000" pitchFamily="2" charset="2"/>
              <a:buChar char="p"/>
            </a:pPr>
            <a:r>
              <a:rPr kumimoji="0" lang="en-US" altLang="ja-JP" sz="1600" b="1">
                <a:solidFill>
                  <a:prstClr val="black"/>
                </a:solidFill>
                <a:latin typeface="BIZ UDPゴシック" panose="020B0400000000000000" pitchFamily="50" charset="-128"/>
                <a:ea typeface="BIZ UDPゴシック" panose="020B0400000000000000" pitchFamily="50" charset="-128"/>
              </a:rPr>
              <a:t>J-FLEC</a:t>
            </a:r>
            <a:r>
              <a:rPr kumimoji="0" lang="ja-JP" altLang="en-US" sz="1600" b="1">
                <a:solidFill>
                  <a:prstClr val="black"/>
                </a:solidFill>
                <a:latin typeface="BIZ UDPゴシック" panose="020B0400000000000000" pitchFamily="50" charset="-128"/>
                <a:ea typeface="BIZ UDPゴシック" panose="020B0400000000000000" pitchFamily="50" charset="-128"/>
              </a:rPr>
              <a:t>認定アドバイザーとは</a:t>
            </a:r>
          </a:p>
          <a:p>
            <a:pPr marL="173038">
              <a:lnSpc>
                <a:spcPts val="1800"/>
              </a:lnSpc>
              <a:spcBef>
                <a:spcPts val="0"/>
              </a:spcBef>
              <a:spcAft>
                <a:spcPts val="1200"/>
              </a:spcAft>
            </a:pPr>
            <a:r>
              <a:rPr lang="ja-JP" altLang="en-US" sz="1400">
                <a:solidFill>
                  <a:schemeClr val="tx1"/>
                </a:solidFill>
                <a:latin typeface="BIZ UDPゴシック" panose="020B0400000000000000" pitchFamily="50" charset="-128"/>
                <a:ea typeface="BIZ UDPゴシック" panose="020B0400000000000000" pitchFamily="50" charset="-128"/>
              </a:rPr>
              <a:t>　</a:t>
            </a:r>
            <a:r>
              <a:rPr lang="en-US" altLang="ja-JP" sz="1400">
                <a:solidFill>
                  <a:schemeClr val="tx1"/>
                </a:solidFill>
                <a:latin typeface="BIZ UDPゴシック" panose="020B0400000000000000" pitchFamily="50" charset="-128"/>
                <a:ea typeface="BIZ UDPゴシック" panose="020B0400000000000000" pitchFamily="50" charset="-128"/>
              </a:rPr>
              <a:t>J-FLEC</a:t>
            </a:r>
            <a:r>
              <a:rPr lang="ja-JP" altLang="en-US" sz="1400">
                <a:solidFill>
                  <a:schemeClr val="tx1"/>
                </a:solidFill>
                <a:latin typeface="BIZ UDPゴシック" panose="020B0400000000000000" pitchFamily="50" charset="-128"/>
                <a:ea typeface="BIZ UDPゴシック" panose="020B0400000000000000" pitchFamily="50" charset="-128"/>
              </a:rPr>
              <a:t>では、</a:t>
            </a:r>
            <a:r>
              <a:rPr lang="en-US" altLang="ja-JP" sz="1400">
                <a:solidFill>
                  <a:schemeClr val="tx1"/>
                </a:solidFill>
                <a:latin typeface="BIZ UDPゴシック" panose="020B0400000000000000" pitchFamily="50" charset="-128"/>
                <a:ea typeface="BIZ UDPゴシック" panose="020B0400000000000000" pitchFamily="50" charset="-128"/>
              </a:rPr>
              <a:t>J-FLEC</a:t>
            </a:r>
            <a:r>
              <a:rPr lang="ja-JP" altLang="en-US" sz="1400">
                <a:solidFill>
                  <a:schemeClr val="tx1"/>
                </a:solidFill>
                <a:latin typeface="BIZ UDPゴシック" panose="020B0400000000000000" pitchFamily="50" charset="-128"/>
                <a:ea typeface="BIZ UDPゴシック" panose="020B0400000000000000" pitchFamily="50" charset="-128"/>
              </a:rPr>
              <a:t>が定める認定要件に合致し所定の審査を通過した個人を</a:t>
            </a:r>
            <a:r>
              <a:rPr lang="ja-JP" altLang="en-US" sz="1400" b="1">
                <a:solidFill>
                  <a:schemeClr val="tx1"/>
                </a:solidFill>
                <a:latin typeface="BIZ UDPゴシック" panose="020B0400000000000000" pitchFamily="50" charset="-128"/>
                <a:ea typeface="BIZ UDPゴシック" panose="020B0400000000000000" pitchFamily="50" charset="-128"/>
              </a:rPr>
              <a:t>、</a:t>
            </a:r>
            <a:r>
              <a:rPr lang="ja-JP" altLang="en-US" sz="1400" b="1" spc="-30">
                <a:solidFill>
                  <a:srgbClr val="2E75B6"/>
                </a:solidFill>
                <a:latin typeface="BIZ UDPゴシック" panose="020B0400000000000000" pitchFamily="50" charset="-128"/>
                <a:ea typeface="BIZ UDPゴシック" panose="020B0400000000000000" pitchFamily="50" charset="-128"/>
              </a:rPr>
              <a:t>一定の中立性を有する顧客の立場に立ったアドバイザー</a:t>
            </a:r>
            <a:r>
              <a:rPr lang="ja-JP" altLang="en-US" sz="1400">
                <a:solidFill>
                  <a:schemeClr val="tx1"/>
                </a:solidFill>
                <a:latin typeface="BIZ UDPゴシック" panose="020B0400000000000000" pitchFamily="50" charset="-128"/>
                <a:ea typeface="BIZ UDPゴシック" panose="020B0400000000000000" pitchFamily="50" charset="-128"/>
              </a:rPr>
              <a:t>（「</a:t>
            </a:r>
            <a:r>
              <a:rPr lang="en-US" altLang="ja-JP" sz="1400">
                <a:solidFill>
                  <a:schemeClr val="tx1"/>
                </a:solidFill>
                <a:latin typeface="BIZ UDPゴシック" panose="020B0400000000000000" pitchFamily="50" charset="-128"/>
                <a:ea typeface="BIZ UDPゴシック" panose="020B0400000000000000" pitchFamily="50" charset="-128"/>
              </a:rPr>
              <a:t>J-FLEC</a:t>
            </a:r>
            <a:r>
              <a:rPr lang="ja-JP" altLang="en-US" sz="1400">
                <a:solidFill>
                  <a:schemeClr val="tx1"/>
                </a:solidFill>
                <a:latin typeface="BIZ UDPゴシック" panose="020B0400000000000000" pitchFamily="50" charset="-128"/>
                <a:ea typeface="BIZ UDPゴシック" panose="020B0400000000000000" pitchFamily="50" charset="-128"/>
              </a:rPr>
              <a:t>認定アドバイザー」）として認定・公表します。</a:t>
            </a:r>
            <a:endParaRPr lang="ja-JP" altLang="en-US" sz="1400" spc="-30">
              <a:solidFill>
                <a:schemeClr val="tx1"/>
              </a:solidFill>
              <a:latin typeface="BIZ UDPゴシック" panose="020B0400000000000000" pitchFamily="50" charset="-128"/>
              <a:ea typeface="BIZ UDPゴシック" panose="020B0400000000000000" pitchFamily="50" charset="-128"/>
            </a:endParaRPr>
          </a:p>
        </p:txBody>
      </p:sp>
      <p:grpSp>
        <p:nvGrpSpPr>
          <p:cNvPr id="26" name="グループ化 25"/>
          <p:cNvGrpSpPr/>
          <p:nvPr/>
        </p:nvGrpSpPr>
        <p:grpSpPr>
          <a:xfrm>
            <a:off x="6116517" y="2705805"/>
            <a:ext cx="3712184" cy="2805045"/>
            <a:chOff x="6112218" y="3665605"/>
            <a:chExt cx="3712184" cy="2805045"/>
          </a:xfrm>
        </p:grpSpPr>
        <p:sp>
          <p:nvSpPr>
            <p:cNvPr id="27" name="テキスト ボックス 26"/>
            <p:cNvSpPr txBox="1"/>
            <p:nvPr/>
          </p:nvSpPr>
          <p:spPr>
            <a:xfrm>
              <a:off x="6216392" y="4202938"/>
              <a:ext cx="3444994" cy="2267712"/>
            </a:xfrm>
            <a:prstGeom prst="rect">
              <a:avLst/>
            </a:prstGeom>
            <a:noFill/>
            <a:ln w="28575">
              <a:solidFill>
                <a:srgbClr val="00B050"/>
              </a:solid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テキスト ボックス 27"/>
            <p:cNvSpPr txBox="1"/>
            <p:nvPr/>
          </p:nvSpPr>
          <p:spPr>
            <a:xfrm>
              <a:off x="6303617" y="4725815"/>
              <a:ext cx="1976009" cy="720000"/>
            </a:xfrm>
            <a:prstGeom prst="rect">
              <a:avLst/>
            </a:prstGeom>
            <a:noFill/>
            <a:ln>
              <a:solidFill>
                <a:schemeClr val="tx2"/>
              </a:solidFill>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4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J-FLEC</a:t>
              </a:r>
              <a:r>
                <a:rPr kumimoji="0" lang="ja-JP" altLang="en-US" sz="14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講師</a:t>
              </a:r>
            </a:p>
          </p:txBody>
        </p:sp>
        <p:sp>
          <p:nvSpPr>
            <p:cNvPr id="29" name="正方形/長方形 28"/>
            <p:cNvSpPr/>
            <p:nvPr/>
          </p:nvSpPr>
          <p:spPr>
            <a:xfrm>
              <a:off x="6112218" y="3846322"/>
              <a:ext cx="2326511" cy="2514600"/>
            </a:xfrm>
            <a:prstGeom prst="rect">
              <a:avLst/>
            </a:prstGeom>
            <a:noFill/>
            <a:ln w="28575">
              <a:solidFill>
                <a:srgbClr val="007B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 name="テキスト ボックス 29"/>
            <p:cNvSpPr txBox="1"/>
            <p:nvPr/>
          </p:nvSpPr>
          <p:spPr>
            <a:xfrm>
              <a:off x="6303616" y="5554044"/>
              <a:ext cx="1976009" cy="720000"/>
            </a:xfrm>
            <a:prstGeom prst="rect">
              <a:avLst/>
            </a:prstGeom>
            <a:noFill/>
            <a:ln>
              <a:solidFill>
                <a:schemeClr val="tx2"/>
              </a:solidFill>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4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J-FLEC</a:t>
              </a:r>
              <a:r>
                <a:rPr kumimoji="0" lang="ja-JP" altLang="en-US" sz="14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相談員</a:t>
              </a:r>
            </a:p>
          </p:txBody>
        </p:sp>
        <p:sp>
          <p:nvSpPr>
            <p:cNvPr id="31" name="テキスト ボックス 30"/>
            <p:cNvSpPr txBox="1"/>
            <p:nvPr/>
          </p:nvSpPr>
          <p:spPr>
            <a:xfrm>
              <a:off x="6576092" y="3665605"/>
              <a:ext cx="1445528" cy="307777"/>
            </a:xfrm>
            <a:prstGeom prst="rect">
              <a:avLst/>
            </a:prstGeom>
            <a:solidFill>
              <a:srgbClr val="007BC7"/>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J-FLEC</a:t>
              </a:r>
              <a:endParaRPr kumimoji="0" lang="ja-JP" altLang="en-US" sz="1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2" name="テキスト ボックス 31"/>
            <p:cNvSpPr txBox="1"/>
            <p:nvPr/>
          </p:nvSpPr>
          <p:spPr>
            <a:xfrm>
              <a:off x="6843157" y="4030186"/>
              <a:ext cx="2244042" cy="307777"/>
            </a:xfrm>
            <a:prstGeom prst="rect">
              <a:avLst/>
            </a:prstGeom>
            <a:solidFill>
              <a:srgbClr val="00B05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J-FLEC</a:t>
              </a:r>
              <a:r>
                <a:rPr kumimoji="0" lang="ja-JP" altLang="en-US" sz="1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認定アドバイザー</a:t>
              </a:r>
            </a:p>
          </p:txBody>
        </p:sp>
        <p:sp>
          <p:nvSpPr>
            <p:cNvPr id="33" name="正方形/長方形 32"/>
            <p:cNvSpPr/>
            <p:nvPr/>
          </p:nvSpPr>
          <p:spPr>
            <a:xfrm>
              <a:off x="6303616" y="4380376"/>
              <a:ext cx="1969626" cy="307777"/>
            </a:xfrm>
            <a:prstGeom prst="rect">
              <a:avLst/>
            </a:prstGeom>
          </p:spPr>
          <p:txBody>
            <a:bodyPr wrap="square">
              <a:spAutoFit/>
            </a:bodyPr>
            <a:lstStyle/>
            <a:p>
              <a:pPr marL="0" marR="0" lvl="0" indent="0" algn="ctr" defTabSz="457200" rtl="0" eaLnBrk="1" fontAlgn="auto" latinLnBrk="0" hangingPunct="1">
                <a:lnSpc>
                  <a:spcPct val="100000"/>
                </a:lnSpc>
                <a:spcBef>
                  <a:spcPts val="450"/>
                </a:spcBef>
                <a:spcAft>
                  <a:spcPts val="0"/>
                </a:spcAft>
                <a:buClrTx/>
                <a:buSzTx/>
                <a:buFontTx/>
                <a:buNone/>
                <a:tabLst/>
                <a:defRPr/>
              </a:pPr>
              <a:r>
                <a:rPr kumimoji="0" lang="en-US" altLang="ja-JP" sz="14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【J-FLEC</a:t>
              </a:r>
              <a:r>
                <a:rPr kumimoji="0" lang="ja-JP" altLang="en-US" sz="14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内</a:t>
              </a:r>
              <a:r>
                <a:rPr kumimoji="0" lang="en-US" altLang="ja-JP" sz="14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4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4" name="正方形/長方形 33"/>
            <p:cNvSpPr/>
            <p:nvPr/>
          </p:nvSpPr>
          <p:spPr>
            <a:xfrm>
              <a:off x="8349996" y="4380376"/>
              <a:ext cx="1474406" cy="307777"/>
            </a:xfrm>
            <a:prstGeom prst="rect">
              <a:avLst/>
            </a:prstGeom>
          </p:spPr>
          <p:txBody>
            <a:bodyPr wrap="square">
              <a:spAutoFit/>
            </a:bodyPr>
            <a:lstStyle/>
            <a:p>
              <a:pPr marL="0" marR="0" lvl="0" indent="0" algn="ctr" defTabSz="457200" rtl="0" eaLnBrk="1" fontAlgn="auto" latinLnBrk="0" hangingPunct="1">
                <a:lnSpc>
                  <a:spcPct val="100000"/>
                </a:lnSpc>
                <a:spcBef>
                  <a:spcPts val="450"/>
                </a:spcBef>
                <a:spcAft>
                  <a:spcPts val="0"/>
                </a:spcAft>
                <a:buClrTx/>
                <a:buSzTx/>
                <a:buFontTx/>
                <a:buNone/>
                <a:tabLst/>
                <a:defRPr/>
              </a:pPr>
              <a:r>
                <a:rPr kumimoji="0" lang="en-US" altLang="ja-JP" sz="14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【J-FLEC</a:t>
              </a:r>
              <a:r>
                <a:rPr kumimoji="0" lang="ja-JP" altLang="en-US" sz="14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外</a:t>
              </a:r>
              <a:r>
                <a:rPr kumimoji="0" lang="en-US" altLang="ja-JP" sz="14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4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35" name="図 3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00244" y="4831105"/>
              <a:ext cx="529867" cy="529867"/>
            </a:xfrm>
            <a:prstGeom prst="rect">
              <a:avLst/>
            </a:prstGeom>
          </p:spPr>
        </p:pic>
        <p:pic>
          <p:nvPicPr>
            <p:cNvPr id="36" name="図 3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4974" y="5713629"/>
              <a:ext cx="408698" cy="408698"/>
            </a:xfrm>
            <a:prstGeom prst="rect">
              <a:avLst/>
            </a:prstGeom>
          </p:spPr>
        </p:pic>
        <p:pic>
          <p:nvPicPr>
            <p:cNvPr id="37" name="図 3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43547" y="5797107"/>
              <a:ext cx="441048" cy="441048"/>
            </a:xfrm>
            <a:prstGeom prst="rect">
              <a:avLst/>
            </a:prstGeom>
          </p:spPr>
        </p:pic>
        <p:pic>
          <p:nvPicPr>
            <p:cNvPr id="38" name="図 3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39710" y="4749780"/>
              <a:ext cx="441048" cy="441048"/>
            </a:xfrm>
            <a:prstGeom prst="rect">
              <a:avLst/>
            </a:prstGeom>
          </p:spPr>
        </p:pic>
        <p:pic>
          <p:nvPicPr>
            <p:cNvPr id="39" name="図 3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50109" y="5294432"/>
              <a:ext cx="434436" cy="434436"/>
            </a:xfrm>
            <a:prstGeom prst="rect">
              <a:avLst/>
            </a:prstGeom>
          </p:spPr>
        </p:pic>
      </p:grpSp>
      <p:sp>
        <p:nvSpPr>
          <p:cNvPr id="40" name="テキスト プレースホルダー 6"/>
          <p:cNvSpPr txBox="1">
            <a:spLocks/>
          </p:cNvSpPr>
          <p:nvPr/>
        </p:nvSpPr>
        <p:spPr>
          <a:xfrm>
            <a:off x="77299" y="5162527"/>
            <a:ext cx="5835095" cy="1000715"/>
          </a:xfrm>
          <a:prstGeom prst="rect">
            <a:avLst/>
          </a:prstGeom>
        </p:spPr>
        <p:txBody>
          <a:bodyPr/>
          <a:lstStyle>
            <a:lvl1pPr marL="0" indent="0" algn="l" defTabSz="742950" rtl="0" eaLnBrk="1" latinLnBrk="0" hangingPunct="1">
              <a:spcBef>
                <a:spcPct val="20000"/>
              </a:spcBef>
              <a:buFont typeface="Arial" pitchFamily="34" charset="0"/>
              <a:buNone/>
              <a:defRPr kumimoji="1" lang="ja-JP" altLang="en-US" sz="1138" b="0" kern="1200" baseline="0" dirty="0" smtClean="0">
                <a:solidFill>
                  <a:schemeClr val="bg1">
                    <a:lumMod val="50000"/>
                  </a:schemeClr>
                </a:solidFill>
                <a:latin typeface="Arial"/>
                <a:ea typeface="+mj-ea"/>
                <a:cs typeface="Arial"/>
              </a:defRPr>
            </a:lvl1pPr>
            <a:lvl2pPr marL="603647" indent="-232172" algn="l" defTabSz="742950" rtl="0" eaLnBrk="1" latinLnBrk="0" hangingPunct="1">
              <a:spcBef>
                <a:spcPct val="20000"/>
              </a:spcBef>
              <a:buFont typeface="Arial" pitchFamily="34" charset="0"/>
              <a:buChar char="–"/>
              <a:defRPr kumimoji="1" sz="2275" kern="1200">
                <a:solidFill>
                  <a:schemeClr val="tx1"/>
                </a:solidFill>
                <a:latin typeface="+mn-lt"/>
                <a:ea typeface="+mn-ea"/>
                <a:cs typeface="+mn-cs"/>
              </a:defRPr>
            </a:lvl2pPr>
            <a:lvl3pPr marL="928688" indent="-185738" algn="l" defTabSz="742950" rtl="0" eaLnBrk="1" latinLnBrk="0" hangingPunct="1">
              <a:spcBef>
                <a:spcPct val="20000"/>
              </a:spcBef>
              <a:buFont typeface="Arial" pitchFamily="34" charset="0"/>
              <a:buChar char="•"/>
              <a:defRPr kumimoji="1" sz="1950" kern="1200">
                <a:solidFill>
                  <a:schemeClr val="tx1"/>
                </a:solidFill>
                <a:latin typeface="+mn-lt"/>
                <a:ea typeface="+mn-ea"/>
                <a:cs typeface="+mn-cs"/>
              </a:defRPr>
            </a:lvl3pPr>
            <a:lvl4pPr marL="13001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4pPr>
            <a:lvl5pPr marL="16716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5pPr>
            <a:lvl6pPr marL="204311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6pPr>
            <a:lvl7pPr marL="241458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7pPr>
            <a:lvl8pPr marL="27860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8pPr>
            <a:lvl9pPr marL="31575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9pPr>
          </a:lstStyle>
          <a:p>
            <a:pPr marL="357188" indent="-357188">
              <a:lnSpc>
                <a:spcPts val="1800"/>
              </a:lnSpc>
              <a:spcBef>
                <a:spcPts val="0"/>
              </a:spcBef>
              <a:spcAft>
                <a:spcPts val="1200"/>
              </a:spcAft>
              <a:buFont typeface="Wingdings" panose="05000000000000000000" pitchFamily="2" charset="2"/>
              <a:buChar char="p"/>
            </a:pPr>
            <a:r>
              <a:rPr lang="en-US" altLang="ja-JP" sz="1600" b="1">
                <a:solidFill>
                  <a:schemeClr val="tx1"/>
                </a:solidFill>
                <a:latin typeface="BIZ UDPゴシック" panose="020B0400000000000000" pitchFamily="50" charset="-128"/>
                <a:ea typeface="BIZ UDPゴシック" panose="020B0400000000000000" pitchFamily="50" charset="-128"/>
              </a:rPr>
              <a:t>J-FLEC</a:t>
            </a:r>
            <a:r>
              <a:rPr lang="ja-JP" altLang="en-US" sz="1600" b="1">
                <a:solidFill>
                  <a:schemeClr val="tx1"/>
                </a:solidFill>
                <a:latin typeface="BIZ UDPゴシック" panose="020B0400000000000000" pitchFamily="50" charset="-128"/>
                <a:ea typeface="BIZ UDPゴシック" panose="020B0400000000000000" pitchFamily="50" charset="-128"/>
              </a:rPr>
              <a:t>講師・相談員</a:t>
            </a:r>
            <a:endParaRPr lang="en-US" altLang="ja-JP" sz="1600" b="1">
              <a:solidFill>
                <a:schemeClr val="tx1"/>
              </a:solidFill>
              <a:latin typeface="BIZ UDPゴシック" panose="020B0400000000000000" pitchFamily="50" charset="-128"/>
              <a:ea typeface="BIZ UDPゴシック" panose="020B0400000000000000" pitchFamily="50" charset="-128"/>
            </a:endParaRPr>
          </a:p>
          <a:p>
            <a:pPr marL="173038" indent="-173038">
              <a:lnSpc>
                <a:spcPts val="1800"/>
              </a:lnSpc>
              <a:spcBef>
                <a:spcPts val="0"/>
              </a:spcBef>
              <a:spcAft>
                <a:spcPts val="1200"/>
              </a:spcAft>
            </a:pPr>
            <a:r>
              <a:rPr lang="ja-JP" altLang="en-US" sz="1400">
                <a:solidFill>
                  <a:schemeClr val="tx1"/>
                </a:solidFill>
                <a:latin typeface="BIZ UDPゴシック" panose="020B0400000000000000" pitchFamily="50" charset="-128"/>
                <a:ea typeface="BIZ UDPゴシック" panose="020B0400000000000000" pitchFamily="50" charset="-128"/>
              </a:rPr>
              <a:t>　　</a:t>
            </a:r>
            <a:r>
              <a:rPr lang="ja-JP" altLang="en-US" sz="1400" spc="-30">
                <a:solidFill>
                  <a:schemeClr val="tx1"/>
                </a:solidFill>
                <a:latin typeface="BIZ UDPゴシック" panose="020B0400000000000000" pitchFamily="50" charset="-128"/>
                <a:ea typeface="BIZ UDPゴシック" panose="020B0400000000000000" pitchFamily="50" charset="-128"/>
              </a:rPr>
              <a:t>所定の審査を通過した</a:t>
            </a:r>
            <a:r>
              <a:rPr lang="en-US" altLang="ja-JP" sz="1400" spc="-30">
                <a:solidFill>
                  <a:schemeClr val="tx1"/>
                </a:solidFill>
                <a:latin typeface="BIZ UDPゴシック" panose="020B0400000000000000" pitchFamily="50" charset="-128"/>
                <a:ea typeface="BIZ UDPゴシック" panose="020B0400000000000000" pitchFamily="50" charset="-128"/>
              </a:rPr>
              <a:t>J-FLEC</a:t>
            </a:r>
            <a:r>
              <a:rPr lang="ja-JP" altLang="en-US" sz="1400" spc="-30">
                <a:solidFill>
                  <a:schemeClr val="tx1"/>
                </a:solidFill>
                <a:latin typeface="BIZ UDPゴシック" panose="020B0400000000000000" pitchFamily="50" charset="-128"/>
                <a:ea typeface="BIZ UDPゴシック" panose="020B0400000000000000" pitchFamily="50" charset="-128"/>
              </a:rPr>
              <a:t>認定アドバイザーは、</a:t>
            </a:r>
            <a:r>
              <a:rPr lang="en-US" altLang="ja-JP" sz="1400" b="1" spc="-30">
                <a:solidFill>
                  <a:srgbClr val="2E75B6"/>
                </a:solidFill>
                <a:latin typeface="BIZ UDPゴシック" panose="020B0400000000000000" pitchFamily="50" charset="-128"/>
                <a:ea typeface="BIZ UDPゴシック" panose="020B0400000000000000" pitchFamily="50" charset="-128"/>
              </a:rPr>
              <a:t>J-FLEC</a:t>
            </a:r>
            <a:r>
              <a:rPr lang="ja-JP" altLang="en-US" sz="1400" b="1" spc="-30">
                <a:solidFill>
                  <a:srgbClr val="2E75B6"/>
                </a:solidFill>
                <a:latin typeface="BIZ UDPゴシック" panose="020B0400000000000000" pitchFamily="50" charset="-128"/>
                <a:ea typeface="BIZ UDPゴシック" panose="020B0400000000000000" pitchFamily="50" charset="-128"/>
              </a:rPr>
              <a:t>が行う講師派遣（出張授業）の講師、無料相談の相談員業務を行うことが可能</a:t>
            </a:r>
            <a:r>
              <a:rPr lang="ja-JP" altLang="en-US" sz="1400" spc="-30">
                <a:solidFill>
                  <a:schemeClr val="tx1"/>
                </a:solidFill>
                <a:latin typeface="BIZ UDPゴシック" panose="020B0400000000000000" pitchFamily="50" charset="-128"/>
                <a:ea typeface="BIZ UDPゴシック" panose="020B0400000000000000" pitchFamily="50" charset="-128"/>
              </a:rPr>
              <a:t>です。</a:t>
            </a:r>
          </a:p>
        </p:txBody>
      </p:sp>
      <p:sp>
        <p:nvSpPr>
          <p:cNvPr id="3" name="テキスト プレースホルダー 6">
            <a:extLst>
              <a:ext uri="{FF2B5EF4-FFF2-40B4-BE49-F238E27FC236}">
                <a16:creationId xmlns:a16="http://schemas.microsoft.com/office/drawing/2014/main" id="{7AD68ECA-DEF0-292F-5638-745A31EC6370}"/>
              </a:ext>
            </a:extLst>
          </p:cNvPr>
          <p:cNvSpPr txBox="1">
            <a:spLocks/>
          </p:cNvSpPr>
          <p:nvPr/>
        </p:nvSpPr>
        <p:spPr>
          <a:xfrm>
            <a:off x="251040" y="2341603"/>
            <a:ext cx="5696893" cy="2685330"/>
          </a:xfrm>
          <a:prstGeom prst="rect">
            <a:avLst/>
          </a:prstGeom>
        </p:spPr>
        <p:txBody>
          <a:bodyPr/>
          <a:lstStyle>
            <a:lvl1pPr marL="0" indent="0" algn="l" defTabSz="742950" rtl="0" eaLnBrk="1" latinLnBrk="0" hangingPunct="1">
              <a:spcBef>
                <a:spcPct val="20000"/>
              </a:spcBef>
              <a:buFont typeface="Arial" pitchFamily="34" charset="0"/>
              <a:buNone/>
              <a:defRPr kumimoji="1" lang="ja-JP" altLang="en-US" sz="1138" b="0" kern="1200" baseline="0" dirty="0" smtClean="0">
                <a:solidFill>
                  <a:schemeClr val="bg1">
                    <a:lumMod val="50000"/>
                  </a:schemeClr>
                </a:solidFill>
                <a:latin typeface="Arial"/>
                <a:ea typeface="+mj-ea"/>
                <a:cs typeface="Arial"/>
              </a:defRPr>
            </a:lvl1pPr>
            <a:lvl2pPr marL="603647" indent="-232172" algn="l" defTabSz="742950" rtl="0" eaLnBrk="1" latinLnBrk="0" hangingPunct="1">
              <a:spcBef>
                <a:spcPct val="20000"/>
              </a:spcBef>
              <a:buFont typeface="Arial" pitchFamily="34" charset="0"/>
              <a:buChar char="–"/>
              <a:defRPr kumimoji="1" sz="2275" kern="1200">
                <a:solidFill>
                  <a:schemeClr val="tx1"/>
                </a:solidFill>
                <a:latin typeface="+mn-lt"/>
                <a:ea typeface="+mn-ea"/>
                <a:cs typeface="+mn-cs"/>
              </a:defRPr>
            </a:lvl2pPr>
            <a:lvl3pPr marL="928688" indent="-185738" algn="l" defTabSz="742950" rtl="0" eaLnBrk="1" latinLnBrk="0" hangingPunct="1">
              <a:spcBef>
                <a:spcPct val="20000"/>
              </a:spcBef>
              <a:buFont typeface="Arial" pitchFamily="34" charset="0"/>
              <a:buChar char="•"/>
              <a:defRPr kumimoji="1" sz="1950" kern="1200">
                <a:solidFill>
                  <a:schemeClr val="tx1"/>
                </a:solidFill>
                <a:latin typeface="+mn-lt"/>
                <a:ea typeface="+mn-ea"/>
                <a:cs typeface="+mn-cs"/>
              </a:defRPr>
            </a:lvl3pPr>
            <a:lvl4pPr marL="13001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4pPr>
            <a:lvl5pPr marL="16716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5pPr>
            <a:lvl6pPr marL="204311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6pPr>
            <a:lvl7pPr marL="241458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7pPr>
            <a:lvl8pPr marL="27860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8pPr>
            <a:lvl9pPr marL="31575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9pPr>
          </a:lstStyle>
          <a:p>
            <a:pPr marL="268288" indent="-268288" defTabSz="457200">
              <a:lnSpc>
                <a:spcPts val="1800"/>
              </a:lnSpc>
              <a:spcBef>
                <a:spcPts val="0"/>
              </a:spcBef>
              <a:spcAft>
                <a:spcPts val="300"/>
              </a:spcAft>
              <a:buFont typeface="Wingdings" panose="05000000000000000000" pitchFamily="2" charset="2"/>
              <a:buChar char="u"/>
              <a:defRPr/>
            </a:pPr>
            <a:r>
              <a:rPr kumimoji="0" lang="en-US" altLang="ja-JP" sz="1400">
                <a:solidFill>
                  <a:prstClr val="black"/>
                </a:solidFill>
                <a:latin typeface="BIZ UDPゴシック" panose="020B0400000000000000" pitchFamily="50" charset="-128"/>
                <a:ea typeface="BIZ UDPゴシック" panose="020B0400000000000000" pitchFamily="50" charset="-128"/>
              </a:rPr>
              <a:t>J-FLEC</a:t>
            </a:r>
            <a:r>
              <a:rPr kumimoji="0" lang="ja-JP" altLang="en-US" sz="1400">
                <a:solidFill>
                  <a:prstClr val="black"/>
                </a:solidFill>
                <a:latin typeface="BIZ UDPゴシック" panose="020B0400000000000000" pitchFamily="50" charset="-128"/>
                <a:ea typeface="BIZ UDPゴシック" panose="020B0400000000000000" pitchFamily="50" charset="-128"/>
              </a:rPr>
              <a:t>認定アドバイザーは、</a:t>
            </a:r>
            <a:r>
              <a:rPr lang="en-US" altLang="ja-JP" sz="1400" b="1" spc="-30">
                <a:solidFill>
                  <a:srgbClr val="2E75B6"/>
                </a:solidFill>
                <a:latin typeface="BIZ UDPゴシック" panose="020B0400000000000000" pitchFamily="50" charset="-128"/>
                <a:ea typeface="BIZ UDPゴシック" panose="020B0400000000000000" pitchFamily="50" charset="-128"/>
              </a:rPr>
              <a:t>(ⅰ)</a:t>
            </a:r>
            <a:r>
              <a:rPr lang="ja-JP" altLang="en-US" sz="1400" b="1" spc="-30">
                <a:solidFill>
                  <a:srgbClr val="2E75B6"/>
                </a:solidFill>
                <a:latin typeface="BIZ UDPゴシック" panose="020B0400000000000000" pitchFamily="50" charset="-128"/>
                <a:ea typeface="BIZ UDPゴシック" panose="020B0400000000000000" pitchFamily="50" charset="-128"/>
              </a:rPr>
              <a:t>金融商品の組成・販売等を行う金融機関を兼業していない、</a:t>
            </a:r>
            <a:r>
              <a:rPr lang="en-US" altLang="ja-JP" sz="1400" b="1" spc="-30">
                <a:solidFill>
                  <a:srgbClr val="2E75B6"/>
                </a:solidFill>
                <a:latin typeface="BIZ UDPゴシック" panose="020B0400000000000000" pitchFamily="50" charset="-128"/>
                <a:ea typeface="BIZ UDPゴシック" panose="020B0400000000000000" pitchFamily="50" charset="-128"/>
              </a:rPr>
              <a:t>(ⅱ</a:t>
            </a:r>
            <a:r>
              <a:rPr lang="ja-JP" altLang="en-US" sz="1400" b="1" spc="-30">
                <a:solidFill>
                  <a:srgbClr val="2E75B6"/>
                </a:solidFill>
                <a:latin typeface="BIZ UDPゴシック" panose="020B0400000000000000" pitchFamily="50" charset="-128"/>
                <a:ea typeface="BIZ UDPゴシック" panose="020B0400000000000000" pitchFamily="50" charset="-128"/>
              </a:rPr>
              <a:t>）上記金融機関から、顧客に対するアドバイスの信頼性等に影響を及ぼしうる報酬を得ていない、</a:t>
            </a:r>
            <a:r>
              <a:rPr kumimoji="0" lang="ja-JP" altLang="en-US" sz="1400">
                <a:solidFill>
                  <a:prstClr val="black"/>
                </a:solidFill>
                <a:latin typeface="BIZ UDPゴシック" panose="020B0400000000000000" pitchFamily="50" charset="-128"/>
                <a:ea typeface="BIZ UDPゴシック" panose="020B0400000000000000" pitchFamily="50" charset="-128"/>
              </a:rPr>
              <a:t>といった要件を満たす必要。</a:t>
            </a:r>
            <a:endParaRPr kumimoji="0" lang="en-US" altLang="ja-JP" sz="1400">
              <a:solidFill>
                <a:prstClr val="black"/>
              </a:solidFill>
              <a:latin typeface="BIZ UDPゴシック" panose="020B0400000000000000" pitchFamily="50" charset="-128"/>
              <a:ea typeface="BIZ UDPゴシック" panose="020B0400000000000000" pitchFamily="50" charset="-128"/>
            </a:endParaRPr>
          </a:p>
          <a:p>
            <a:pPr marL="268288" indent="-268288" defTabSz="457200">
              <a:lnSpc>
                <a:spcPts val="1800"/>
              </a:lnSpc>
              <a:spcBef>
                <a:spcPts val="0"/>
              </a:spcBef>
              <a:spcAft>
                <a:spcPts val="300"/>
              </a:spcAft>
              <a:buFont typeface="Wingdings" panose="05000000000000000000" pitchFamily="2" charset="2"/>
              <a:buChar char="u"/>
              <a:defRPr/>
            </a:pPr>
            <a:r>
              <a:rPr kumimoji="0" lang="en-US" altLang="ja-JP" sz="1400">
                <a:solidFill>
                  <a:prstClr val="black"/>
                </a:solidFill>
                <a:latin typeface="BIZ UDPゴシック" panose="020B0400000000000000" pitchFamily="50" charset="-128"/>
                <a:ea typeface="BIZ UDPゴシック" panose="020B0400000000000000" pitchFamily="50" charset="-128"/>
              </a:rPr>
              <a:t>J-FLEC</a:t>
            </a:r>
            <a:r>
              <a:rPr kumimoji="0" lang="ja-JP" altLang="en-US" sz="1400">
                <a:solidFill>
                  <a:prstClr val="black"/>
                </a:solidFill>
                <a:latin typeface="BIZ UDPゴシック" panose="020B0400000000000000" pitchFamily="50" charset="-128"/>
                <a:ea typeface="BIZ UDPゴシック" panose="020B0400000000000000" pitchFamily="50" charset="-128"/>
              </a:rPr>
              <a:t>認定アドバイザーは、</a:t>
            </a:r>
            <a:r>
              <a:rPr lang="ja-JP" altLang="en-US" sz="1400" b="1" spc="-30">
                <a:solidFill>
                  <a:srgbClr val="2E75B6"/>
                </a:solidFill>
                <a:latin typeface="BIZ UDPゴシック" panose="020B0400000000000000" pitchFamily="50" charset="-128"/>
                <a:ea typeface="BIZ UDPゴシック" panose="020B0400000000000000" pitchFamily="50" charset="-128"/>
              </a:rPr>
              <a:t>家計管理、生活設計、</a:t>
            </a:r>
            <a:r>
              <a:rPr lang="en-US" altLang="ja-JP" sz="1400" b="1" spc="-30">
                <a:solidFill>
                  <a:srgbClr val="2E75B6"/>
                </a:solidFill>
                <a:latin typeface="BIZ UDPゴシック" panose="020B0400000000000000" pitchFamily="50" charset="-128"/>
                <a:ea typeface="BIZ UDPゴシック" panose="020B0400000000000000" pitchFamily="50" charset="-128"/>
              </a:rPr>
              <a:t>NISA</a:t>
            </a:r>
            <a:r>
              <a:rPr lang="ja-JP" altLang="en-US" sz="1400" b="1" spc="-30">
                <a:solidFill>
                  <a:srgbClr val="2E75B6"/>
                </a:solidFill>
                <a:latin typeface="BIZ UDPゴシック" panose="020B0400000000000000" pitchFamily="50" charset="-128"/>
                <a:ea typeface="BIZ UDPゴシック" panose="020B0400000000000000" pitchFamily="50" charset="-128"/>
              </a:rPr>
              <a:t>・</a:t>
            </a:r>
            <a:r>
              <a:rPr lang="en-US" altLang="ja-JP" sz="1400" b="1" spc="-30" err="1">
                <a:solidFill>
                  <a:srgbClr val="2E75B6"/>
                </a:solidFill>
                <a:latin typeface="BIZ UDPゴシック" panose="020B0400000000000000" pitchFamily="50" charset="-128"/>
                <a:ea typeface="BIZ UDPゴシック" panose="020B0400000000000000" pitchFamily="50" charset="-128"/>
              </a:rPr>
              <a:t>iDeCo</a:t>
            </a:r>
            <a:r>
              <a:rPr lang="ja-JP" altLang="en-US" sz="1400" b="1" spc="-30">
                <a:solidFill>
                  <a:srgbClr val="2E75B6"/>
                </a:solidFill>
                <a:latin typeface="BIZ UDPゴシック" panose="020B0400000000000000" pitchFamily="50" charset="-128"/>
                <a:ea typeface="BIZ UDPゴシック" panose="020B0400000000000000" pitchFamily="50" charset="-128"/>
              </a:rPr>
              <a:t>等の資産形成支援制度、金融商品・サービス、消費生活相談等</a:t>
            </a:r>
            <a:r>
              <a:rPr kumimoji="0" lang="ja-JP" altLang="en-US" sz="1400">
                <a:solidFill>
                  <a:prstClr val="black"/>
                </a:solidFill>
                <a:latin typeface="BIZ UDPゴシック" panose="020B0400000000000000" pitchFamily="50" charset="-128"/>
                <a:ea typeface="BIZ UDPゴシック" panose="020B0400000000000000" pitchFamily="50" charset="-128"/>
              </a:rPr>
              <a:t>についてアドバイスを行う者を想定。</a:t>
            </a:r>
          </a:p>
          <a:p>
            <a:pPr marL="268288" indent="-268288" defTabSz="457200">
              <a:spcBef>
                <a:spcPts val="0"/>
              </a:spcBef>
              <a:spcAft>
                <a:spcPts val="300"/>
              </a:spcAft>
              <a:buFont typeface="Wingdings" panose="05000000000000000000" pitchFamily="2" charset="2"/>
              <a:buChar char="u"/>
              <a:defRPr/>
            </a:pPr>
            <a:r>
              <a:rPr kumimoji="0" lang="en-US" altLang="ja-JP" sz="1400" spc="-30">
                <a:solidFill>
                  <a:prstClr val="black"/>
                </a:solidFill>
                <a:latin typeface="BIZ UDPゴシック" panose="020B0400000000000000" pitchFamily="50" charset="-128"/>
                <a:ea typeface="BIZ UDPゴシック" panose="020B0400000000000000" pitchFamily="50" charset="-128"/>
              </a:rPr>
              <a:t>J-FLEC</a:t>
            </a:r>
            <a:r>
              <a:rPr kumimoji="0" lang="ja-JP" altLang="en-US" sz="1400" spc="-30">
                <a:solidFill>
                  <a:prstClr val="black"/>
                </a:solidFill>
                <a:latin typeface="BIZ UDPゴシック" panose="020B0400000000000000" pitchFamily="50" charset="-128"/>
                <a:ea typeface="BIZ UDPゴシック" panose="020B0400000000000000" pitchFamily="50" charset="-128"/>
              </a:rPr>
              <a:t>は、</a:t>
            </a:r>
            <a:r>
              <a:rPr kumimoji="0" lang="en-US" altLang="ja-JP" sz="1400" spc="-30">
                <a:solidFill>
                  <a:schemeClr val="tx1"/>
                </a:solidFill>
                <a:latin typeface="BIZ UDPゴシック" panose="020B0400000000000000" pitchFamily="50" charset="-128"/>
                <a:ea typeface="BIZ UDPゴシック" panose="020B0400000000000000" pitchFamily="50" charset="-128"/>
              </a:rPr>
              <a:t>J-FLEC</a:t>
            </a:r>
            <a:r>
              <a:rPr kumimoji="0" lang="ja-JP" altLang="en-US" sz="1400" spc="-30">
                <a:solidFill>
                  <a:schemeClr val="tx1"/>
                </a:solidFill>
                <a:latin typeface="BIZ UDPゴシック" panose="020B0400000000000000" pitchFamily="50" charset="-128"/>
                <a:ea typeface="BIZ UDPゴシック" panose="020B0400000000000000" pitchFamily="50" charset="-128"/>
              </a:rPr>
              <a:t>認定アドバイザーの氏名のほか、個人がアドバイスを依頼する際に参考となる情報（保有資格、経歴、得意分野、報酬の目安、自己</a:t>
            </a:r>
            <a:r>
              <a:rPr kumimoji="0" lang="en-US" altLang="ja-JP" sz="1400" spc="-30">
                <a:solidFill>
                  <a:schemeClr val="tx1"/>
                </a:solidFill>
                <a:latin typeface="BIZ UDPゴシック" panose="020B0400000000000000" pitchFamily="50" charset="-128"/>
                <a:ea typeface="BIZ UDPゴシック" panose="020B0400000000000000" pitchFamily="50" charset="-128"/>
              </a:rPr>
              <a:t>PR</a:t>
            </a:r>
            <a:r>
              <a:rPr kumimoji="0" lang="ja-JP" altLang="en-US" sz="1400" spc="-30" err="1">
                <a:solidFill>
                  <a:schemeClr val="tx1"/>
                </a:solidFill>
                <a:latin typeface="BIZ UDPゴシック" panose="020B0400000000000000" pitchFamily="50" charset="-128"/>
                <a:ea typeface="BIZ UDPゴシック" panose="020B0400000000000000" pitchFamily="50" charset="-128"/>
              </a:rPr>
              <a:t>、</a:t>
            </a:r>
            <a:r>
              <a:rPr kumimoji="0" lang="ja-JP" altLang="en-US" sz="1400" spc="-30">
                <a:solidFill>
                  <a:schemeClr val="tx1"/>
                </a:solidFill>
                <a:latin typeface="BIZ UDPゴシック" panose="020B0400000000000000" pitchFamily="50" charset="-128"/>
                <a:ea typeface="BIZ UDPゴシック" panose="020B0400000000000000" pitchFamily="50" charset="-128"/>
              </a:rPr>
              <a:t>実際にアドバイスを受けた個人からの評価等）を公表。</a:t>
            </a:r>
            <a:endParaRPr lang="ja-JP" altLang="en-US" sz="1400" spc="-30">
              <a:solidFill>
                <a:schemeClr val="tx1"/>
              </a:solidFill>
              <a:latin typeface="BIZ UDPゴシック" panose="020B0400000000000000" pitchFamily="50" charset="-128"/>
              <a:ea typeface="BIZ UDPゴシック" panose="020B0400000000000000" pitchFamily="50" charset="-128"/>
            </a:endParaRPr>
          </a:p>
        </p:txBody>
      </p:sp>
      <p:sp>
        <p:nvSpPr>
          <p:cNvPr id="4" name="タイトル 3">
            <a:extLst>
              <a:ext uri="{FF2B5EF4-FFF2-40B4-BE49-F238E27FC236}">
                <a16:creationId xmlns:a16="http://schemas.microsoft.com/office/drawing/2014/main" id="{26ECB416-FC75-86DF-66A6-790DF1D0508A}"/>
              </a:ext>
            </a:extLst>
          </p:cNvPr>
          <p:cNvSpPr>
            <a:spLocks noGrp="1"/>
          </p:cNvSpPr>
          <p:nvPr>
            <p:ph type="title"/>
          </p:nvPr>
        </p:nvSpPr>
        <p:spPr/>
        <p:txBody>
          <a:bodyPr/>
          <a:lstStyle/>
          <a:p>
            <a:r>
              <a:rPr kumimoji="1" lang="en-US" altLang="ja-JP" sz="2000" b="1" dirty="0">
                <a:ln w="0"/>
                <a:solidFill>
                  <a:schemeClr val="bg1"/>
                </a:solidFill>
                <a:effectLst>
                  <a:outerShdw dist="19050" sx="1000" sy="1000" algn="tl" rotWithShape="0">
                    <a:schemeClr val="dk1">
                      <a:alpha val="40000"/>
                    </a:schemeClr>
                  </a:outerShdw>
                </a:effectLst>
                <a:latin typeface="BIZ UDPゴシック" panose="020B0400000000000000" pitchFamily="50" charset="-128"/>
                <a:ea typeface="BIZ UDPゴシック" panose="020B0400000000000000" pitchFamily="50" charset="-128"/>
              </a:rPr>
              <a:t>J-FLEC</a:t>
            </a:r>
            <a:r>
              <a:rPr kumimoji="1" lang="ja-JP" altLang="en-US" sz="2000" b="1" dirty="0">
                <a:ln w="0"/>
                <a:solidFill>
                  <a:schemeClr val="bg1"/>
                </a:solidFill>
                <a:effectLst>
                  <a:outerShdw dist="19050" sx="1000" sy="1000" algn="tl" rotWithShape="0">
                    <a:schemeClr val="dk1">
                      <a:alpha val="40000"/>
                    </a:schemeClr>
                  </a:outerShdw>
                </a:effectLst>
                <a:latin typeface="BIZ UDPゴシック" panose="020B0400000000000000" pitchFamily="50" charset="-128"/>
                <a:ea typeface="BIZ UDPゴシック" panose="020B0400000000000000" pitchFamily="50" charset="-128"/>
              </a:rPr>
              <a:t>認定アドバイザー制度の全体</a:t>
            </a:r>
            <a:endParaRPr lang="ja-JP" altLang="en-US" dirty="0"/>
          </a:p>
        </p:txBody>
      </p:sp>
    </p:spTree>
    <p:extLst>
      <p:ext uri="{BB962C8B-B14F-4D97-AF65-F5344CB8AC3E}">
        <p14:creationId xmlns:p14="http://schemas.microsoft.com/office/powerpoint/2010/main" val="2830242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AF38D818-955E-4754-B15B-D6084FD94594}" type="slidenum">
              <a:rPr kumimoji="1" lang="ja-JP" altLang="en-US" smtClean="0"/>
              <a:pPr/>
              <a:t>26</a:t>
            </a:fld>
            <a:endParaRPr kumimoji="1" lang="ja-JP" altLang="en-US"/>
          </a:p>
        </p:txBody>
      </p:sp>
      <p:sp>
        <p:nvSpPr>
          <p:cNvPr id="8" name="正方形/長方形 7"/>
          <p:cNvSpPr/>
          <p:nvPr/>
        </p:nvSpPr>
        <p:spPr>
          <a:xfrm>
            <a:off x="1701690" y="367577"/>
            <a:ext cx="6492692" cy="369332"/>
          </a:xfrm>
          <a:prstGeom prst="rect">
            <a:avLst/>
          </a:prstGeom>
        </p:spPr>
        <p:txBody>
          <a:bodyPr wrap="square">
            <a:spAutoFit/>
          </a:bodyPr>
          <a:lstStyle/>
          <a:p>
            <a:pPr algn="ctr"/>
            <a:r>
              <a:rPr lang="en-US" altLang="ja-JP" b="1">
                <a:solidFill>
                  <a:schemeClr val="bg1"/>
                </a:solidFill>
                <a:latin typeface="BIZ UDPゴシック" panose="020B0400000000000000" pitchFamily="50" charset="-128"/>
                <a:ea typeface="BIZ UDPゴシック" panose="020B0400000000000000" pitchFamily="50" charset="-128"/>
              </a:rPr>
              <a:t>J-FLEC</a:t>
            </a:r>
            <a:r>
              <a:rPr lang="ja-JP" altLang="en-US" b="1">
                <a:solidFill>
                  <a:schemeClr val="bg1"/>
                </a:solidFill>
                <a:latin typeface="BIZ UDPゴシック" panose="020B0400000000000000" pitchFamily="50" charset="-128"/>
                <a:ea typeface="BIZ UDPゴシック" panose="020B0400000000000000" pitchFamily="50" charset="-128"/>
              </a:rPr>
              <a:t>認定アドバイザー制度の全体像</a:t>
            </a:r>
          </a:p>
        </p:txBody>
      </p:sp>
      <p:sp>
        <p:nvSpPr>
          <p:cNvPr id="2" name="テキスト ボックス 1">
            <a:extLst>
              <a:ext uri="{FF2B5EF4-FFF2-40B4-BE49-F238E27FC236}">
                <a16:creationId xmlns:a16="http://schemas.microsoft.com/office/drawing/2014/main" id="{FF7A0D29-C39F-301C-7F4A-2528A8F69F3E}"/>
              </a:ext>
            </a:extLst>
          </p:cNvPr>
          <p:cNvSpPr txBox="1"/>
          <p:nvPr/>
        </p:nvSpPr>
        <p:spPr>
          <a:xfrm>
            <a:off x="693029" y="2943630"/>
            <a:ext cx="8748000" cy="3708000"/>
          </a:xfrm>
          <a:prstGeom prst="rect">
            <a:avLst/>
          </a:prstGeom>
          <a:noFill/>
          <a:ln w="28575">
            <a:solidFill>
              <a:srgbClr val="00B050"/>
            </a:solidFill>
          </a:ln>
        </p:spPr>
        <p:txBody>
          <a:bodyPr wrap="square" rtlCol="0" anchor="ctr">
            <a:noAutofit/>
          </a:bodyPr>
          <a:lstStyle/>
          <a:p>
            <a:pPr algn="ctr">
              <a:defRPr/>
            </a:pPr>
            <a:endParaRPr lang="ja-JP" altLang="en-US" sz="1350">
              <a:solidFill>
                <a:prstClr val="black"/>
              </a:solidFill>
              <a:latin typeface="BIZ UDPゴシック" panose="020B0400000000000000" pitchFamily="50" charset="-128"/>
              <a:ea typeface="BIZ UDPゴシック" panose="020B0400000000000000" pitchFamily="50" charset="-128"/>
            </a:endParaRPr>
          </a:p>
        </p:txBody>
      </p:sp>
      <p:sp>
        <p:nvSpPr>
          <p:cNvPr id="4" name="テキスト プレースホルダー 6">
            <a:extLst>
              <a:ext uri="{FF2B5EF4-FFF2-40B4-BE49-F238E27FC236}">
                <a16:creationId xmlns:a16="http://schemas.microsoft.com/office/drawing/2014/main" id="{F0E841DE-BC22-6688-C963-5CEB363C2304}"/>
              </a:ext>
            </a:extLst>
          </p:cNvPr>
          <p:cNvSpPr txBox="1">
            <a:spLocks/>
          </p:cNvSpPr>
          <p:nvPr/>
        </p:nvSpPr>
        <p:spPr>
          <a:xfrm>
            <a:off x="464971" y="799864"/>
            <a:ext cx="9250624" cy="1955054"/>
          </a:xfrm>
          <a:prstGeom prst="rect">
            <a:avLst/>
          </a:prstGeom>
          <a:noFill/>
        </p:spPr>
        <p:txBody>
          <a:bodyPr/>
          <a:lstStyle>
            <a:lvl1pPr marL="0" indent="0" algn="l" defTabSz="742950" rtl="0" eaLnBrk="1" latinLnBrk="0" hangingPunct="1">
              <a:spcBef>
                <a:spcPct val="20000"/>
              </a:spcBef>
              <a:buFont typeface="Arial" pitchFamily="34" charset="0"/>
              <a:buNone/>
              <a:defRPr kumimoji="1" lang="ja-JP" altLang="en-US" sz="1138" b="0" kern="1200" baseline="0" dirty="0" smtClean="0">
                <a:solidFill>
                  <a:schemeClr val="bg1">
                    <a:lumMod val="50000"/>
                  </a:schemeClr>
                </a:solidFill>
                <a:latin typeface="Arial"/>
                <a:ea typeface="+mj-ea"/>
                <a:cs typeface="Arial"/>
              </a:defRPr>
            </a:lvl1pPr>
            <a:lvl2pPr marL="603647" indent="-232172" algn="l" defTabSz="742950" rtl="0" eaLnBrk="1" latinLnBrk="0" hangingPunct="1">
              <a:spcBef>
                <a:spcPct val="20000"/>
              </a:spcBef>
              <a:buFont typeface="Arial" pitchFamily="34" charset="0"/>
              <a:buChar char="–"/>
              <a:defRPr kumimoji="1" sz="2275" kern="1200">
                <a:solidFill>
                  <a:schemeClr val="tx1"/>
                </a:solidFill>
                <a:latin typeface="+mn-lt"/>
                <a:ea typeface="+mn-ea"/>
                <a:cs typeface="+mn-cs"/>
              </a:defRPr>
            </a:lvl2pPr>
            <a:lvl3pPr marL="928688" indent="-185738" algn="l" defTabSz="742950" rtl="0" eaLnBrk="1" latinLnBrk="0" hangingPunct="1">
              <a:spcBef>
                <a:spcPct val="20000"/>
              </a:spcBef>
              <a:buFont typeface="Arial" pitchFamily="34" charset="0"/>
              <a:buChar char="•"/>
              <a:defRPr kumimoji="1" sz="1950" kern="1200">
                <a:solidFill>
                  <a:schemeClr val="tx1"/>
                </a:solidFill>
                <a:latin typeface="+mn-lt"/>
                <a:ea typeface="+mn-ea"/>
                <a:cs typeface="+mn-cs"/>
              </a:defRPr>
            </a:lvl3pPr>
            <a:lvl4pPr marL="13001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4pPr>
            <a:lvl5pPr marL="16716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5pPr>
            <a:lvl6pPr marL="204311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6pPr>
            <a:lvl7pPr marL="241458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7pPr>
            <a:lvl8pPr marL="27860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8pPr>
            <a:lvl9pPr marL="31575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9pPr>
          </a:lstStyle>
          <a:p>
            <a:pPr>
              <a:spcBef>
                <a:spcPts val="0"/>
              </a:spcBef>
              <a:defRPr/>
            </a:pPr>
            <a:r>
              <a:rPr kumimoji="0" sz="1500" b="1">
                <a:solidFill>
                  <a:prstClr val="black"/>
                </a:solidFill>
                <a:latin typeface="BIZ UDPゴシック" panose="020B0400000000000000" pitchFamily="50" charset="-128"/>
                <a:ea typeface="BIZ UDPゴシック" panose="020B0400000000000000" pitchFamily="50" charset="-128"/>
              </a:rPr>
              <a:t>□　</a:t>
            </a:r>
            <a:r>
              <a:rPr kumimoji="0" lang="en-US" altLang="ja-JP" sz="1500" b="1">
                <a:solidFill>
                  <a:prstClr val="black"/>
                </a:solidFill>
                <a:latin typeface="BIZ UDPゴシック" panose="020B0400000000000000" pitchFamily="50" charset="-128"/>
                <a:ea typeface="BIZ UDPゴシック" panose="020B0400000000000000" pitchFamily="50" charset="-128"/>
              </a:rPr>
              <a:t>J-FLEC</a:t>
            </a:r>
            <a:r>
              <a:rPr kumimoji="0" sz="1500" b="1">
                <a:solidFill>
                  <a:prstClr val="black"/>
                </a:solidFill>
                <a:latin typeface="BIZ UDPゴシック" panose="020B0400000000000000" pitchFamily="50" charset="-128"/>
                <a:ea typeface="BIZ UDPゴシック" panose="020B0400000000000000" pitchFamily="50" charset="-128"/>
              </a:rPr>
              <a:t>認定アドバイザー（称号）とは</a:t>
            </a:r>
            <a:endParaRPr kumimoji="0" lang="en-US" altLang="ja-JP" sz="1500" b="1">
              <a:solidFill>
                <a:prstClr val="black"/>
              </a:solidFill>
              <a:latin typeface="BIZ UDPゴシック" panose="020B0400000000000000" pitchFamily="50" charset="-128"/>
              <a:ea typeface="BIZ UDPゴシック" panose="020B0400000000000000" pitchFamily="50" charset="-128"/>
            </a:endParaRPr>
          </a:p>
          <a:p>
            <a:pPr>
              <a:spcBef>
                <a:spcPts val="0"/>
              </a:spcBef>
              <a:defRPr/>
            </a:pPr>
            <a:r>
              <a:rPr kumimoji="0" sz="1500" b="1">
                <a:solidFill>
                  <a:prstClr val="black"/>
                </a:solidFill>
                <a:latin typeface="BIZ UDPゴシック" panose="020B0400000000000000" pitchFamily="50" charset="-128"/>
                <a:ea typeface="BIZ UDPゴシック" panose="020B0400000000000000" pitchFamily="50" charset="-128"/>
              </a:rPr>
              <a:t>　</a:t>
            </a:r>
            <a:r>
              <a:rPr kumimoji="0" sz="1500">
                <a:solidFill>
                  <a:prstClr val="black"/>
                </a:solidFill>
                <a:latin typeface="BIZ UDPゴシック" panose="020B0400000000000000" pitchFamily="50" charset="-128"/>
                <a:ea typeface="BIZ UDPゴシック" panose="020B0400000000000000" pitchFamily="50" charset="-128"/>
              </a:rPr>
              <a:t>○ </a:t>
            </a:r>
            <a:r>
              <a:rPr lang="en-US" altLang="ja-JP" sz="1500">
                <a:solidFill>
                  <a:prstClr val="black"/>
                </a:solidFill>
                <a:latin typeface="BIZ UDPゴシック" panose="020B0400000000000000" pitchFamily="50" charset="-128"/>
                <a:ea typeface="BIZ UDPゴシック" panose="020B0400000000000000" pitchFamily="50" charset="-128"/>
              </a:rPr>
              <a:t>J-FLEC</a:t>
            </a:r>
            <a:r>
              <a:rPr sz="1500">
                <a:solidFill>
                  <a:prstClr val="black"/>
                </a:solidFill>
                <a:latin typeface="BIZ UDPゴシック" panose="020B0400000000000000" pitchFamily="50" charset="-128"/>
                <a:ea typeface="BIZ UDPゴシック" panose="020B0400000000000000" pitchFamily="50" charset="-128"/>
              </a:rPr>
              <a:t>が定める認定要件に合致し所定の審査を通過した個人について、一定の中立性を有する</a:t>
            </a:r>
            <a:br>
              <a:rPr lang="en-US" altLang="ja-JP" sz="1500">
                <a:solidFill>
                  <a:prstClr val="black"/>
                </a:solidFill>
                <a:latin typeface="BIZ UDPゴシック" panose="020B0400000000000000" pitchFamily="50" charset="-128"/>
                <a:ea typeface="BIZ UDPゴシック" panose="020B0400000000000000" pitchFamily="50" charset="-128"/>
              </a:rPr>
            </a:br>
            <a:r>
              <a:rPr sz="1500">
                <a:solidFill>
                  <a:prstClr val="black"/>
                </a:solidFill>
                <a:latin typeface="BIZ UDPゴシック" panose="020B0400000000000000" pitchFamily="50" charset="-128"/>
                <a:ea typeface="BIZ UDPゴシック" panose="020B0400000000000000" pitchFamily="50" charset="-128"/>
              </a:rPr>
              <a:t>　　　顧客の立場に立ったアドバイザーとして、</a:t>
            </a:r>
            <a:r>
              <a:rPr lang="en-US" altLang="ja-JP" sz="1500">
                <a:solidFill>
                  <a:prstClr val="black"/>
                </a:solidFill>
                <a:latin typeface="BIZ UDPゴシック" panose="020B0400000000000000" pitchFamily="50" charset="-128"/>
                <a:ea typeface="BIZ UDPゴシック" panose="020B0400000000000000" pitchFamily="50" charset="-128"/>
              </a:rPr>
              <a:t>J-FLEC</a:t>
            </a:r>
            <a:r>
              <a:rPr sz="1500">
                <a:solidFill>
                  <a:prstClr val="black"/>
                </a:solidFill>
                <a:latin typeface="BIZ UDPゴシック" panose="020B0400000000000000" pitchFamily="50" charset="-128"/>
                <a:ea typeface="BIZ UDPゴシック" panose="020B0400000000000000" pitchFamily="50" charset="-128"/>
              </a:rPr>
              <a:t>が認定・公表する称号です。</a:t>
            </a:r>
            <a:br>
              <a:rPr lang="en-US" altLang="ja-JP" sz="1500">
                <a:solidFill>
                  <a:prstClr val="black"/>
                </a:solidFill>
                <a:latin typeface="BIZ UDPゴシック" panose="020B0400000000000000" pitchFamily="50" charset="-128"/>
                <a:ea typeface="BIZ UDPゴシック" panose="020B0400000000000000" pitchFamily="50" charset="-128"/>
              </a:rPr>
            </a:br>
            <a:r>
              <a:rPr sz="1500">
                <a:solidFill>
                  <a:prstClr val="black"/>
                </a:solidFill>
                <a:latin typeface="BIZ UDPゴシック" panose="020B0400000000000000" pitchFamily="50" charset="-128"/>
                <a:ea typeface="BIZ UDPゴシック" panose="020B0400000000000000" pitchFamily="50" charset="-128"/>
              </a:rPr>
              <a:t>　　　これにより、誰が信頼できるアドバイザーかを見える化しています。</a:t>
            </a:r>
            <a:endParaRPr lang="en-US" altLang="ja-JP" sz="1500">
              <a:solidFill>
                <a:prstClr val="black"/>
              </a:solidFill>
              <a:latin typeface="BIZ UDPゴシック" panose="020B0400000000000000" pitchFamily="50" charset="-128"/>
              <a:ea typeface="BIZ UDPゴシック" panose="020B0400000000000000" pitchFamily="50" charset="-128"/>
            </a:endParaRPr>
          </a:p>
          <a:p>
            <a:pPr>
              <a:spcBef>
                <a:spcPts val="0"/>
              </a:spcBef>
              <a:defRPr/>
            </a:pPr>
            <a:r>
              <a:rPr sz="1500">
                <a:solidFill>
                  <a:prstClr val="black"/>
                </a:solidFill>
                <a:latin typeface="BIZ UDPゴシック" panose="020B0400000000000000" pitchFamily="50" charset="-128"/>
                <a:ea typeface="BIZ UDPゴシック" panose="020B0400000000000000" pitchFamily="50" charset="-128"/>
              </a:rPr>
              <a:t>　○ </a:t>
            </a:r>
            <a:r>
              <a:rPr lang="en-US" altLang="ja-JP" sz="1500">
                <a:solidFill>
                  <a:prstClr val="black"/>
                </a:solidFill>
                <a:latin typeface="BIZ UDPゴシック" panose="020B0400000000000000" pitchFamily="50" charset="-128"/>
                <a:ea typeface="BIZ UDPゴシック" panose="020B0400000000000000" pitchFamily="50" charset="-128"/>
              </a:rPr>
              <a:t>J-FLEC</a:t>
            </a:r>
            <a:r>
              <a:rPr sz="1500">
                <a:solidFill>
                  <a:prstClr val="black"/>
                </a:solidFill>
                <a:latin typeface="BIZ UDPゴシック" panose="020B0400000000000000" pitchFamily="50" charset="-128"/>
                <a:ea typeface="BIZ UDPゴシック" panose="020B0400000000000000" pitchFamily="50" charset="-128"/>
              </a:rPr>
              <a:t>認定アドバイザーの中から、希望者について追加で審査を行い、</a:t>
            </a:r>
            <a:r>
              <a:rPr lang="en-US" altLang="ja-JP" sz="1500">
                <a:solidFill>
                  <a:prstClr val="black"/>
                </a:solidFill>
                <a:latin typeface="BIZ UDPゴシック" panose="020B0400000000000000" pitchFamily="50" charset="-128"/>
                <a:ea typeface="BIZ UDPゴシック" panose="020B0400000000000000" pitchFamily="50" charset="-128"/>
              </a:rPr>
              <a:t>J-FLEC</a:t>
            </a:r>
            <a:r>
              <a:rPr sz="1500">
                <a:solidFill>
                  <a:prstClr val="black"/>
                </a:solidFill>
                <a:latin typeface="BIZ UDPゴシック" panose="020B0400000000000000" pitchFamily="50" charset="-128"/>
                <a:ea typeface="BIZ UDPゴシック" panose="020B0400000000000000" pitchFamily="50" charset="-128"/>
              </a:rPr>
              <a:t>が行う事業の</a:t>
            </a:r>
            <a:br>
              <a:rPr lang="en-US" altLang="ja-JP" sz="1500">
                <a:solidFill>
                  <a:prstClr val="black"/>
                </a:solidFill>
                <a:latin typeface="BIZ UDPゴシック" panose="020B0400000000000000" pitchFamily="50" charset="-128"/>
                <a:ea typeface="BIZ UDPゴシック" panose="020B0400000000000000" pitchFamily="50" charset="-128"/>
              </a:rPr>
            </a:br>
            <a:r>
              <a:rPr sz="1500">
                <a:solidFill>
                  <a:prstClr val="black"/>
                </a:solidFill>
                <a:latin typeface="BIZ UDPゴシック" panose="020B0400000000000000" pitchFamily="50" charset="-128"/>
                <a:ea typeface="BIZ UDPゴシック" panose="020B0400000000000000" pitchFamily="50" charset="-128"/>
              </a:rPr>
              <a:t>　　　担い手として、</a:t>
            </a:r>
            <a:r>
              <a:rPr lang="en-US" altLang="ja-JP" sz="1500">
                <a:solidFill>
                  <a:prstClr val="black"/>
                </a:solidFill>
                <a:latin typeface="BIZ UDPゴシック" panose="020B0400000000000000" pitchFamily="50" charset="-128"/>
                <a:ea typeface="BIZ UDPゴシック" panose="020B0400000000000000" pitchFamily="50" charset="-128"/>
              </a:rPr>
              <a:t>J-FLEC</a:t>
            </a:r>
            <a:r>
              <a:rPr sz="1500">
                <a:solidFill>
                  <a:prstClr val="black"/>
                </a:solidFill>
                <a:latin typeface="BIZ UDPゴシック" panose="020B0400000000000000" pitchFamily="50" charset="-128"/>
                <a:ea typeface="BIZ UDPゴシック" panose="020B0400000000000000" pitchFamily="50" charset="-128"/>
              </a:rPr>
              <a:t>講師・</a:t>
            </a:r>
            <a:r>
              <a:rPr lang="en-US" altLang="ja-JP" sz="1500">
                <a:solidFill>
                  <a:prstClr val="black"/>
                </a:solidFill>
                <a:latin typeface="BIZ UDPゴシック" panose="020B0400000000000000" pitchFamily="50" charset="-128"/>
                <a:ea typeface="BIZ UDPゴシック" panose="020B0400000000000000" pitchFamily="50" charset="-128"/>
              </a:rPr>
              <a:t>J-FLEC</a:t>
            </a:r>
            <a:r>
              <a:rPr sz="1500">
                <a:solidFill>
                  <a:prstClr val="black"/>
                </a:solidFill>
                <a:latin typeface="BIZ UDPゴシック" panose="020B0400000000000000" pitchFamily="50" charset="-128"/>
                <a:ea typeface="BIZ UDPゴシック" panose="020B0400000000000000" pitchFamily="50" charset="-128"/>
              </a:rPr>
              <a:t>相談員・クーポン対象事業者を選定しています。</a:t>
            </a:r>
            <a:endParaRPr lang="en-US" altLang="ja-JP" sz="1500">
              <a:solidFill>
                <a:prstClr val="black"/>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FFE0ED8B-1510-6BA6-C248-7AE6BF38378D}"/>
              </a:ext>
            </a:extLst>
          </p:cNvPr>
          <p:cNvSpPr txBox="1"/>
          <p:nvPr/>
        </p:nvSpPr>
        <p:spPr>
          <a:xfrm>
            <a:off x="1158621" y="2221147"/>
            <a:ext cx="4562423" cy="307777"/>
          </a:xfrm>
          <a:prstGeom prst="rect">
            <a:avLst/>
          </a:prstGeom>
          <a:solidFill>
            <a:srgbClr val="007BC7"/>
          </a:solidFill>
        </p:spPr>
        <p:txBody>
          <a:bodyPr wrap="square" rtlCol="0">
            <a:spAutoFit/>
          </a:bodyPr>
          <a:lstStyle/>
          <a:p>
            <a:pPr algn="ctr">
              <a:defRPr/>
            </a:pPr>
            <a:r>
              <a:rPr lang="en-US" altLang="ja-JP" sz="1400" b="1">
                <a:solidFill>
                  <a:prstClr val="white"/>
                </a:solidFill>
                <a:latin typeface="BIZ UDPゴシック" panose="020B0400000000000000" pitchFamily="50" charset="-128"/>
                <a:ea typeface="BIZ UDPゴシック" panose="020B0400000000000000" pitchFamily="50" charset="-128"/>
              </a:rPr>
              <a:t>J-FLEC</a:t>
            </a:r>
            <a:r>
              <a:rPr lang="ja-JP" altLang="en-US" sz="1400" b="1">
                <a:solidFill>
                  <a:prstClr val="white"/>
                </a:solidFill>
                <a:latin typeface="BIZ UDPゴシック" panose="020B0400000000000000" pitchFamily="50" charset="-128"/>
                <a:ea typeface="BIZ UDPゴシック" panose="020B0400000000000000" pitchFamily="50" charset="-128"/>
              </a:rPr>
              <a:t>が行う事業</a:t>
            </a:r>
            <a:endParaRPr lang="en-US" altLang="ja-JP" sz="1400" b="1">
              <a:solidFill>
                <a:prstClr val="white"/>
              </a:solidFill>
              <a:latin typeface="BIZ UDPゴシック" panose="020B0400000000000000" pitchFamily="50" charset="-128"/>
              <a:ea typeface="BIZ UDPゴシック" panose="020B0400000000000000" pitchFamily="50" charset="-128"/>
            </a:endParaRPr>
          </a:p>
        </p:txBody>
      </p:sp>
      <p:graphicFrame>
        <p:nvGraphicFramePr>
          <p:cNvPr id="6" name="表 5">
            <a:extLst>
              <a:ext uri="{FF2B5EF4-FFF2-40B4-BE49-F238E27FC236}">
                <a16:creationId xmlns:a16="http://schemas.microsoft.com/office/drawing/2014/main" id="{13A76DC7-0E2E-FEAD-0F1C-B7F59A688123}"/>
              </a:ext>
            </a:extLst>
          </p:cNvPr>
          <p:cNvGraphicFramePr>
            <a:graphicFrameLocks noGrp="1"/>
          </p:cNvGraphicFramePr>
          <p:nvPr/>
        </p:nvGraphicFramePr>
        <p:xfrm>
          <a:off x="732291" y="2978150"/>
          <a:ext cx="8676000" cy="3632200"/>
        </p:xfrm>
        <a:graphic>
          <a:graphicData uri="http://schemas.openxmlformats.org/drawingml/2006/table">
            <a:tbl>
              <a:tblPr firstRow="1" bandRow="1"/>
              <a:tblGrid>
                <a:gridCol w="900000">
                  <a:extLst>
                    <a:ext uri="{9D8B030D-6E8A-4147-A177-3AD203B41FA5}">
                      <a16:colId xmlns:a16="http://schemas.microsoft.com/office/drawing/2014/main" val="2997442010"/>
                    </a:ext>
                  </a:extLst>
                </a:gridCol>
                <a:gridCol w="3384000">
                  <a:extLst>
                    <a:ext uri="{9D8B030D-6E8A-4147-A177-3AD203B41FA5}">
                      <a16:colId xmlns:a16="http://schemas.microsoft.com/office/drawing/2014/main" val="2948401460"/>
                    </a:ext>
                  </a:extLst>
                </a:gridCol>
                <a:gridCol w="1548000">
                  <a:extLst>
                    <a:ext uri="{9D8B030D-6E8A-4147-A177-3AD203B41FA5}">
                      <a16:colId xmlns:a16="http://schemas.microsoft.com/office/drawing/2014/main" val="3677063741"/>
                    </a:ext>
                  </a:extLst>
                </a:gridCol>
                <a:gridCol w="2844000">
                  <a:extLst>
                    <a:ext uri="{9D8B030D-6E8A-4147-A177-3AD203B41FA5}">
                      <a16:colId xmlns:a16="http://schemas.microsoft.com/office/drawing/2014/main" val="538621162"/>
                    </a:ext>
                  </a:extLst>
                </a:gridCol>
              </a:tblGrid>
              <a:tr h="370840">
                <a:tc gridSpan="3">
                  <a:txBody>
                    <a:bodyPr/>
                    <a:lstStyle>
                      <a:lvl1pPr marL="0" algn="l" defTabSz="742950" rtl="0" eaLnBrk="1" latinLnBrk="0" hangingPunct="1">
                        <a:defRPr kumimoji="1" sz="1463" b="1" kern="1200">
                          <a:solidFill>
                            <a:schemeClr val="lt1"/>
                          </a:solidFill>
                          <a:latin typeface="Aptos" panose="02110004020202020204"/>
                        </a:defRPr>
                      </a:lvl1pPr>
                      <a:lvl2pPr marL="371475" algn="l" defTabSz="742950" rtl="0" eaLnBrk="1" latinLnBrk="0" hangingPunct="1">
                        <a:defRPr kumimoji="1" sz="1463" b="1" kern="1200">
                          <a:solidFill>
                            <a:schemeClr val="lt1"/>
                          </a:solidFill>
                          <a:latin typeface="Aptos" panose="02110004020202020204"/>
                        </a:defRPr>
                      </a:lvl2pPr>
                      <a:lvl3pPr marL="742950" algn="l" defTabSz="742950" rtl="0" eaLnBrk="1" latinLnBrk="0" hangingPunct="1">
                        <a:defRPr kumimoji="1" sz="1463" b="1" kern="1200">
                          <a:solidFill>
                            <a:schemeClr val="lt1"/>
                          </a:solidFill>
                          <a:latin typeface="Aptos" panose="02110004020202020204"/>
                        </a:defRPr>
                      </a:lvl3pPr>
                      <a:lvl4pPr marL="1114425" algn="l" defTabSz="742950" rtl="0" eaLnBrk="1" latinLnBrk="0" hangingPunct="1">
                        <a:defRPr kumimoji="1" sz="1463" b="1" kern="1200">
                          <a:solidFill>
                            <a:schemeClr val="lt1"/>
                          </a:solidFill>
                          <a:latin typeface="Aptos" panose="02110004020202020204"/>
                        </a:defRPr>
                      </a:lvl4pPr>
                      <a:lvl5pPr marL="1485900" algn="l" defTabSz="742950" rtl="0" eaLnBrk="1" latinLnBrk="0" hangingPunct="1">
                        <a:defRPr kumimoji="1" sz="1463" b="1" kern="1200">
                          <a:solidFill>
                            <a:schemeClr val="lt1"/>
                          </a:solidFill>
                          <a:latin typeface="Aptos" panose="02110004020202020204"/>
                        </a:defRPr>
                      </a:lvl5pPr>
                      <a:lvl6pPr marL="1857375" algn="l" defTabSz="742950" rtl="0" eaLnBrk="1" latinLnBrk="0" hangingPunct="1">
                        <a:defRPr kumimoji="1" sz="1463" b="1" kern="1200">
                          <a:solidFill>
                            <a:schemeClr val="lt1"/>
                          </a:solidFill>
                          <a:latin typeface="Aptos" panose="02110004020202020204"/>
                        </a:defRPr>
                      </a:lvl6pPr>
                      <a:lvl7pPr marL="2228850" algn="l" defTabSz="742950" rtl="0" eaLnBrk="1" latinLnBrk="0" hangingPunct="1">
                        <a:defRPr kumimoji="1" sz="1463" b="1" kern="1200">
                          <a:solidFill>
                            <a:schemeClr val="lt1"/>
                          </a:solidFill>
                          <a:latin typeface="Aptos" panose="02110004020202020204"/>
                        </a:defRPr>
                      </a:lvl7pPr>
                      <a:lvl8pPr marL="2600325" algn="l" defTabSz="742950" rtl="0" eaLnBrk="1" latinLnBrk="0" hangingPunct="1">
                        <a:defRPr kumimoji="1" sz="1463" b="1" kern="1200">
                          <a:solidFill>
                            <a:schemeClr val="lt1"/>
                          </a:solidFill>
                          <a:latin typeface="Aptos" panose="02110004020202020204"/>
                        </a:defRPr>
                      </a:lvl8pPr>
                      <a:lvl9pPr marL="2971800" algn="l" defTabSz="742950" rtl="0" eaLnBrk="1" latinLnBrk="0" hangingPunct="1">
                        <a:defRPr kumimoji="1" sz="1463" b="1" kern="1200">
                          <a:solidFill>
                            <a:schemeClr val="lt1"/>
                          </a:solidFill>
                          <a:latin typeface="Aptos" panose="02110004020202020204"/>
                        </a:defRPr>
                      </a:lvl9pPr>
                    </a:lstStyle>
                    <a:p>
                      <a:pPr algn="ctr"/>
                      <a:r>
                        <a:rPr kumimoji="1" lang="en-US" altLang="ja-JP" sz="1400" b="0">
                          <a:solidFill>
                            <a:schemeClr val="tx1"/>
                          </a:solidFill>
                          <a:latin typeface="BIZ UDPゴシック" panose="020B0400000000000000" pitchFamily="50" charset="-128"/>
                          <a:ea typeface="BIZ UDPゴシック" panose="020B0400000000000000" pitchFamily="50" charset="-128"/>
                        </a:rPr>
                        <a:t>【J-FLEC</a:t>
                      </a:r>
                      <a:r>
                        <a:rPr kumimoji="1" lang="ja-JP" altLang="en-US" sz="1400" b="0">
                          <a:solidFill>
                            <a:schemeClr val="tx1"/>
                          </a:solidFill>
                          <a:latin typeface="BIZ UDPゴシック" panose="020B0400000000000000" pitchFamily="50" charset="-128"/>
                          <a:ea typeface="BIZ UDPゴシック" panose="020B0400000000000000" pitchFamily="50" charset="-128"/>
                        </a:rPr>
                        <a:t>内</a:t>
                      </a:r>
                      <a:r>
                        <a:rPr kumimoji="1" lang="en-US" altLang="ja-JP" sz="1400" b="0">
                          <a:solidFill>
                            <a:schemeClr val="tx1"/>
                          </a:solidFill>
                          <a:latin typeface="BIZ UDPゴシック" panose="020B0400000000000000" pitchFamily="50" charset="-128"/>
                          <a:ea typeface="BIZ UDPゴシック" panose="020B0400000000000000" pitchFamily="50" charset="-128"/>
                        </a:rPr>
                        <a:t>】</a:t>
                      </a:r>
                      <a:endParaRPr kumimoji="1" lang="ja-JP" altLang="en-US" sz="1400" b="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pPr algn="ct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42950" rtl="0" eaLnBrk="1" latinLnBrk="0" hangingPunct="1">
                        <a:defRPr kumimoji="1" sz="1463" b="1" kern="1200">
                          <a:solidFill>
                            <a:schemeClr val="lt1"/>
                          </a:solidFill>
                          <a:latin typeface="Aptos" panose="02110004020202020204"/>
                        </a:defRPr>
                      </a:lvl1pPr>
                      <a:lvl2pPr marL="371475" algn="l" defTabSz="742950" rtl="0" eaLnBrk="1" latinLnBrk="0" hangingPunct="1">
                        <a:defRPr kumimoji="1" sz="1463" b="1" kern="1200">
                          <a:solidFill>
                            <a:schemeClr val="lt1"/>
                          </a:solidFill>
                          <a:latin typeface="Aptos" panose="02110004020202020204"/>
                        </a:defRPr>
                      </a:lvl2pPr>
                      <a:lvl3pPr marL="742950" algn="l" defTabSz="742950" rtl="0" eaLnBrk="1" latinLnBrk="0" hangingPunct="1">
                        <a:defRPr kumimoji="1" sz="1463" b="1" kern="1200">
                          <a:solidFill>
                            <a:schemeClr val="lt1"/>
                          </a:solidFill>
                          <a:latin typeface="Aptos" panose="02110004020202020204"/>
                        </a:defRPr>
                      </a:lvl3pPr>
                      <a:lvl4pPr marL="1114425" algn="l" defTabSz="742950" rtl="0" eaLnBrk="1" latinLnBrk="0" hangingPunct="1">
                        <a:defRPr kumimoji="1" sz="1463" b="1" kern="1200">
                          <a:solidFill>
                            <a:schemeClr val="lt1"/>
                          </a:solidFill>
                          <a:latin typeface="Aptos" panose="02110004020202020204"/>
                        </a:defRPr>
                      </a:lvl4pPr>
                      <a:lvl5pPr marL="1485900" algn="l" defTabSz="742950" rtl="0" eaLnBrk="1" latinLnBrk="0" hangingPunct="1">
                        <a:defRPr kumimoji="1" sz="1463" b="1" kern="1200">
                          <a:solidFill>
                            <a:schemeClr val="lt1"/>
                          </a:solidFill>
                          <a:latin typeface="Aptos" panose="02110004020202020204"/>
                        </a:defRPr>
                      </a:lvl5pPr>
                      <a:lvl6pPr marL="1857375" algn="l" defTabSz="742950" rtl="0" eaLnBrk="1" latinLnBrk="0" hangingPunct="1">
                        <a:defRPr kumimoji="1" sz="1463" b="1" kern="1200">
                          <a:solidFill>
                            <a:schemeClr val="lt1"/>
                          </a:solidFill>
                          <a:latin typeface="Aptos" panose="02110004020202020204"/>
                        </a:defRPr>
                      </a:lvl6pPr>
                      <a:lvl7pPr marL="2228850" algn="l" defTabSz="742950" rtl="0" eaLnBrk="1" latinLnBrk="0" hangingPunct="1">
                        <a:defRPr kumimoji="1" sz="1463" b="1" kern="1200">
                          <a:solidFill>
                            <a:schemeClr val="lt1"/>
                          </a:solidFill>
                          <a:latin typeface="Aptos" panose="02110004020202020204"/>
                        </a:defRPr>
                      </a:lvl7pPr>
                      <a:lvl8pPr marL="2600325" algn="l" defTabSz="742950" rtl="0" eaLnBrk="1" latinLnBrk="0" hangingPunct="1">
                        <a:defRPr kumimoji="1" sz="1463" b="1" kern="1200">
                          <a:solidFill>
                            <a:schemeClr val="lt1"/>
                          </a:solidFill>
                          <a:latin typeface="Aptos" panose="02110004020202020204"/>
                        </a:defRPr>
                      </a:lvl8pPr>
                      <a:lvl9pPr marL="2971800" algn="l" defTabSz="742950" rtl="0" eaLnBrk="1" latinLnBrk="0" hangingPunct="1">
                        <a:defRPr kumimoji="1" sz="1463" b="1" kern="1200">
                          <a:solidFill>
                            <a:schemeClr val="lt1"/>
                          </a:solidFill>
                          <a:latin typeface="Aptos" panose="02110004020202020204"/>
                        </a:defRPr>
                      </a:lvl9pPr>
                    </a:lstStyle>
                    <a:p>
                      <a:pPr algn="ctr"/>
                      <a:r>
                        <a:rPr kumimoji="1" lang="en-US" altLang="ja-JP" sz="1400" b="0">
                          <a:solidFill>
                            <a:schemeClr val="tx1"/>
                          </a:solidFill>
                          <a:latin typeface="BIZ UDPゴシック" panose="020B0400000000000000" pitchFamily="50" charset="-128"/>
                          <a:ea typeface="BIZ UDPゴシック" panose="020B0400000000000000" pitchFamily="50" charset="-128"/>
                        </a:rPr>
                        <a:t>【J-FLEC</a:t>
                      </a:r>
                      <a:r>
                        <a:rPr kumimoji="1" lang="ja-JP" altLang="en-US" sz="1400" b="0">
                          <a:solidFill>
                            <a:schemeClr val="tx1"/>
                          </a:solidFill>
                          <a:latin typeface="BIZ UDPゴシック" panose="020B0400000000000000" pitchFamily="50" charset="-128"/>
                          <a:ea typeface="BIZ UDPゴシック" panose="020B0400000000000000" pitchFamily="50" charset="-128"/>
                        </a:rPr>
                        <a:t>外</a:t>
                      </a:r>
                      <a:r>
                        <a:rPr kumimoji="1" lang="en-US" altLang="ja-JP" sz="1400" b="0">
                          <a:solidFill>
                            <a:schemeClr val="tx1"/>
                          </a:solidFill>
                          <a:latin typeface="BIZ UDPゴシック" panose="020B0400000000000000" pitchFamily="50" charset="-128"/>
                          <a:ea typeface="BIZ UDPゴシック" panose="020B0400000000000000" pitchFamily="50" charset="-128"/>
                        </a:rPr>
                        <a:t>】</a:t>
                      </a:r>
                      <a:endParaRPr kumimoji="1" lang="ja-JP" altLang="en-US" sz="1400" b="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30363318"/>
                  </a:ext>
                </a:extLst>
              </a:tr>
              <a:tr h="370840">
                <a:tc gridSpan="2">
                  <a:txBody>
                    <a:bodyPr/>
                    <a:lstStyle>
                      <a:lvl1pPr marL="0" algn="l" defTabSz="742950" rtl="0" eaLnBrk="1" latinLnBrk="0" hangingPunct="1">
                        <a:defRPr kumimoji="1" sz="1463" kern="1200">
                          <a:solidFill>
                            <a:schemeClr val="dk1"/>
                          </a:solidFill>
                          <a:latin typeface="Aptos" panose="02110004020202020204"/>
                        </a:defRPr>
                      </a:lvl1pPr>
                      <a:lvl2pPr marL="371475" algn="l" defTabSz="742950" rtl="0" eaLnBrk="1" latinLnBrk="0" hangingPunct="1">
                        <a:defRPr kumimoji="1" sz="1463" kern="1200">
                          <a:solidFill>
                            <a:schemeClr val="dk1"/>
                          </a:solidFill>
                          <a:latin typeface="Aptos" panose="02110004020202020204"/>
                        </a:defRPr>
                      </a:lvl2pPr>
                      <a:lvl3pPr marL="742950" algn="l" defTabSz="742950" rtl="0" eaLnBrk="1" latinLnBrk="0" hangingPunct="1">
                        <a:defRPr kumimoji="1" sz="1463" kern="1200">
                          <a:solidFill>
                            <a:schemeClr val="dk1"/>
                          </a:solidFill>
                          <a:latin typeface="Aptos" panose="02110004020202020204"/>
                        </a:defRPr>
                      </a:lvl3pPr>
                      <a:lvl4pPr marL="1114425" algn="l" defTabSz="742950" rtl="0" eaLnBrk="1" latinLnBrk="0" hangingPunct="1">
                        <a:defRPr kumimoji="1" sz="1463" kern="1200">
                          <a:solidFill>
                            <a:schemeClr val="dk1"/>
                          </a:solidFill>
                          <a:latin typeface="Aptos" panose="02110004020202020204"/>
                        </a:defRPr>
                      </a:lvl4pPr>
                      <a:lvl5pPr marL="1485900" algn="l" defTabSz="742950" rtl="0" eaLnBrk="1" latinLnBrk="0" hangingPunct="1">
                        <a:defRPr kumimoji="1" sz="1463" kern="1200">
                          <a:solidFill>
                            <a:schemeClr val="dk1"/>
                          </a:solidFill>
                          <a:latin typeface="Aptos" panose="02110004020202020204"/>
                        </a:defRPr>
                      </a:lvl5pPr>
                      <a:lvl6pPr marL="1857375" algn="l" defTabSz="742950" rtl="0" eaLnBrk="1" latinLnBrk="0" hangingPunct="1">
                        <a:defRPr kumimoji="1" sz="1463" kern="1200">
                          <a:solidFill>
                            <a:schemeClr val="dk1"/>
                          </a:solidFill>
                          <a:latin typeface="Aptos" panose="02110004020202020204"/>
                        </a:defRPr>
                      </a:lvl6pPr>
                      <a:lvl7pPr marL="2228850" algn="l" defTabSz="742950" rtl="0" eaLnBrk="1" latinLnBrk="0" hangingPunct="1">
                        <a:defRPr kumimoji="1" sz="1463" kern="1200">
                          <a:solidFill>
                            <a:schemeClr val="dk1"/>
                          </a:solidFill>
                          <a:latin typeface="Aptos" panose="02110004020202020204"/>
                        </a:defRPr>
                      </a:lvl7pPr>
                      <a:lvl8pPr marL="2600325" algn="l" defTabSz="742950" rtl="0" eaLnBrk="1" latinLnBrk="0" hangingPunct="1">
                        <a:defRPr kumimoji="1" sz="1463" kern="1200">
                          <a:solidFill>
                            <a:schemeClr val="dk1"/>
                          </a:solidFill>
                          <a:latin typeface="Aptos" panose="02110004020202020204"/>
                        </a:defRPr>
                      </a:lvl8pPr>
                      <a:lvl9pPr marL="2971800" algn="l" defTabSz="742950" rtl="0" eaLnBrk="1" latinLnBrk="0" hangingPunct="1">
                        <a:defRPr kumimoji="1" sz="1463" kern="1200">
                          <a:solidFill>
                            <a:schemeClr val="dk1"/>
                          </a:solidFill>
                          <a:latin typeface="Aptos" panose="02110004020202020204"/>
                        </a:defRPr>
                      </a:lvl9pPr>
                    </a:lstStyle>
                    <a:p>
                      <a:pPr algn="ctr"/>
                      <a:r>
                        <a:rPr kumimoji="1" lang="ja-JP" altLang="en-US" sz="1400" b="0">
                          <a:solidFill>
                            <a:schemeClr val="tx1"/>
                          </a:solidFill>
                          <a:latin typeface="BIZ UDPゴシック" panose="020B0400000000000000" pitchFamily="50" charset="-128"/>
                          <a:ea typeface="BIZ UDPゴシック" panose="020B0400000000000000" pitchFamily="50" charset="-128"/>
                        </a:rPr>
                        <a:t>＜</a:t>
                      </a:r>
                      <a:r>
                        <a:rPr kumimoji="1" lang="en-US" altLang="ja-JP" sz="1400" b="0">
                          <a:solidFill>
                            <a:schemeClr val="tx1"/>
                          </a:solidFill>
                          <a:latin typeface="BIZ UDPゴシック" panose="020B0400000000000000" pitchFamily="50" charset="-128"/>
                          <a:ea typeface="BIZ UDPゴシック" panose="020B0400000000000000" pitchFamily="50" charset="-128"/>
                        </a:rPr>
                        <a:t>J-FLEC</a:t>
                      </a:r>
                      <a:r>
                        <a:rPr kumimoji="1" lang="ja-JP" altLang="en-US" sz="1400" b="0">
                          <a:solidFill>
                            <a:schemeClr val="tx1"/>
                          </a:solidFill>
                          <a:latin typeface="BIZ UDPゴシック" panose="020B0400000000000000" pitchFamily="50" charset="-128"/>
                          <a:ea typeface="BIZ UDPゴシック" panose="020B0400000000000000" pitchFamily="50" charset="-128"/>
                        </a:rPr>
                        <a:t>事業概要＞</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pPr algn="ctr"/>
                      <a:endParaRPr kumimoji="1" lang="ja-JP" altLang="en-US" b="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lvl1pPr marL="0" algn="l" defTabSz="742950" rtl="0" eaLnBrk="1" latinLnBrk="0" hangingPunct="1">
                        <a:defRPr kumimoji="1" sz="1463" kern="1200">
                          <a:solidFill>
                            <a:schemeClr val="dk1"/>
                          </a:solidFill>
                          <a:latin typeface="Aptos" panose="02110004020202020204"/>
                        </a:defRPr>
                      </a:lvl1pPr>
                      <a:lvl2pPr marL="371475" algn="l" defTabSz="742950" rtl="0" eaLnBrk="1" latinLnBrk="0" hangingPunct="1">
                        <a:defRPr kumimoji="1" sz="1463" kern="1200">
                          <a:solidFill>
                            <a:schemeClr val="dk1"/>
                          </a:solidFill>
                          <a:latin typeface="Aptos" panose="02110004020202020204"/>
                        </a:defRPr>
                      </a:lvl2pPr>
                      <a:lvl3pPr marL="742950" algn="l" defTabSz="742950" rtl="0" eaLnBrk="1" latinLnBrk="0" hangingPunct="1">
                        <a:defRPr kumimoji="1" sz="1463" kern="1200">
                          <a:solidFill>
                            <a:schemeClr val="dk1"/>
                          </a:solidFill>
                          <a:latin typeface="Aptos" panose="02110004020202020204"/>
                        </a:defRPr>
                      </a:lvl3pPr>
                      <a:lvl4pPr marL="1114425" algn="l" defTabSz="742950" rtl="0" eaLnBrk="1" latinLnBrk="0" hangingPunct="1">
                        <a:defRPr kumimoji="1" sz="1463" kern="1200">
                          <a:solidFill>
                            <a:schemeClr val="dk1"/>
                          </a:solidFill>
                          <a:latin typeface="Aptos" panose="02110004020202020204"/>
                        </a:defRPr>
                      </a:lvl4pPr>
                      <a:lvl5pPr marL="1485900" algn="l" defTabSz="742950" rtl="0" eaLnBrk="1" latinLnBrk="0" hangingPunct="1">
                        <a:defRPr kumimoji="1" sz="1463" kern="1200">
                          <a:solidFill>
                            <a:schemeClr val="dk1"/>
                          </a:solidFill>
                          <a:latin typeface="Aptos" panose="02110004020202020204"/>
                        </a:defRPr>
                      </a:lvl5pPr>
                      <a:lvl6pPr marL="1857375" algn="l" defTabSz="742950" rtl="0" eaLnBrk="1" latinLnBrk="0" hangingPunct="1">
                        <a:defRPr kumimoji="1" sz="1463" kern="1200">
                          <a:solidFill>
                            <a:schemeClr val="dk1"/>
                          </a:solidFill>
                          <a:latin typeface="Aptos" panose="02110004020202020204"/>
                        </a:defRPr>
                      </a:lvl6pPr>
                      <a:lvl7pPr marL="2228850" algn="l" defTabSz="742950" rtl="0" eaLnBrk="1" latinLnBrk="0" hangingPunct="1">
                        <a:defRPr kumimoji="1" sz="1463" kern="1200">
                          <a:solidFill>
                            <a:schemeClr val="dk1"/>
                          </a:solidFill>
                          <a:latin typeface="Aptos" panose="02110004020202020204"/>
                        </a:defRPr>
                      </a:lvl7pPr>
                      <a:lvl8pPr marL="2600325" algn="l" defTabSz="742950" rtl="0" eaLnBrk="1" latinLnBrk="0" hangingPunct="1">
                        <a:defRPr kumimoji="1" sz="1463" kern="1200">
                          <a:solidFill>
                            <a:schemeClr val="dk1"/>
                          </a:solidFill>
                          <a:latin typeface="Aptos" panose="02110004020202020204"/>
                        </a:defRPr>
                      </a:lvl8pPr>
                      <a:lvl9pPr marL="2971800" algn="l" defTabSz="742950" rtl="0" eaLnBrk="1" latinLnBrk="0" hangingPunct="1">
                        <a:defRPr kumimoji="1" sz="1463" kern="1200">
                          <a:solidFill>
                            <a:schemeClr val="dk1"/>
                          </a:solidFill>
                          <a:latin typeface="Aptos" panose="02110004020202020204"/>
                        </a:defRPr>
                      </a:lvl9pPr>
                    </a:lstStyle>
                    <a:p>
                      <a:pPr algn="ctr"/>
                      <a:r>
                        <a:rPr kumimoji="1" lang="ja-JP" altLang="en-US" sz="1400" b="0">
                          <a:solidFill>
                            <a:schemeClr val="tx1"/>
                          </a:solidFill>
                          <a:latin typeface="BIZ UDPゴシック" panose="020B0400000000000000" pitchFamily="50" charset="-128"/>
                          <a:ea typeface="BIZ UDPゴシック" panose="020B0400000000000000" pitchFamily="50" charset="-128"/>
                        </a:rPr>
                        <a:t>＜事業の担い手＞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pPr algn="ctr"/>
                      <a:endParaRPr kumimoji="1" lang="ja-JP" altLang="en-US" b="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9717069"/>
                  </a:ext>
                </a:extLst>
              </a:tr>
              <a:tr h="370840">
                <a:tc rowSpan="2">
                  <a:txBody>
                    <a:bodyPr/>
                    <a:lstStyle>
                      <a:lvl1pPr marL="0" algn="l" defTabSz="742950" rtl="0" eaLnBrk="1" latinLnBrk="0" hangingPunct="1">
                        <a:defRPr kumimoji="1" sz="1463" kern="1200">
                          <a:solidFill>
                            <a:schemeClr val="dk1"/>
                          </a:solidFill>
                          <a:latin typeface="Aptos" panose="02110004020202020204"/>
                        </a:defRPr>
                      </a:lvl1pPr>
                      <a:lvl2pPr marL="371475" algn="l" defTabSz="742950" rtl="0" eaLnBrk="1" latinLnBrk="0" hangingPunct="1">
                        <a:defRPr kumimoji="1" sz="1463" kern="1200">
                          <a:solidFill>
                            <a:schemeClr val="dk1"/>
                          </a:solidFill>
                          <a:latin typeface="Aptos" panose="02110004020202020204"/>
                        </a:defRPr>
                      </a:lvl2pPr>
                      <a:lvl3pPr marL="742950" algn="l" defTabSz="742950" rtl="0" eaLnBrk="1" latinLnBrk="0" hangingPunct="1">
                        <a:defRPr kumimoji="1" sz="1463" kern="1200">
                          <a:solidFill>
                            <a:schemeClr val="dk1"/>
                          </a:solidFill>
                          <a:latin typeface="Aptos" panose="02110004020202020204"/>
                        </a:defRPr>
                      </a:lvl3pPr>
                      <a:lvl4pPr marL="1114425" algn="l" defTabSz="742950" rtl="0" eaLnBrk="1" latinLnBrk="0" hangingPunct="1">
                        <a:defRPr kumimoji="1" sz="1463" kern="1200">
                          <a:solidFill>
                            <a:schemeClr val="dk1"/>
                          </a:solidFill>
                          <a:latin typeface="Aptos" panose="02110004020202020204"/>
                        </a:defRPr>
                      </a:lvl4pPr>
                      <a:lvl5pPr marL="1485900" algn="l" defTabSz="742950" rtl="0" eaLnBrk="1" latinLnBrk="0" hangingPunct="1">
                        <a:defRPr kumimoji="1" sz="1463" kern="1200">
                          <a:solidFill>
                            <a:schemeClr val="dk1"/>
                          </a:solidFill>
                          <a:latin typeface="Aptos" panose="02110004020202020204"/>
                        </a:defRPr>
                      </a:lvl5pPr>
                      <a:lvl6pPr marL="1857375" algn="l" defTabSz="742950" rtl="0" eaLnBrk="1" latinLnBrk="0" hangingPunct="1">
                        <a:defRPr kumimoji="1" sz="1463" kern="1200">
                          <a:solidFill>
                            <a:schemeClr val="dk1"/>
                          </a:solidFill>
                          <a:latin typeface="Aptos" panose="02110004020202020204"/>
                        </a:defRPr>
                      </a:lvl6pPr>
                      <a:lvl7pPr marL="2228850" algn="l" defTabSz="742950" rtl="0" eaLnBrk="1" latinLnBrk="0" hangingPunct="1">
                        <a:defRPr kumimoji="1" sz="1463" kern="1200">
                          <a:solidFill>
                            <a:schemeClr val="dk1"/>
                          </a:solidFill>
                          <a:latin typeface="Aptos" panose="02110004020202020204"/>
                        </a:defRPr>
                      </a:lvl7pPr>
                      <a:lvl8pPr marL="2600325" algn="l" defTabSz="742950" rtl="0" eaLnBrk="1" latinLnBrk="0" hangingPunct="1">
                        <a:defRPr kumimoji="1" sz="1463" kern="1200">
                          <a:solidFill>
                            <a:schemeClr val="dk1"/>
                          </a:solidFill>
                          <a:latin typeface="Aptos" panose="02110004020202020204"/>
                        </a:defRPr>
                      </a:lvl8pPr>
                      <a:lvl9pPr marL="2971800" algn="l" defTabSz="742950" rtl="0" eaLnBrk="1" latinLnBrk="0" hangingPunct="1">
                        <a:defRPr kumimoji="1" sz="1463" kern="1200">
                          <a:solidFill>
                            <a:schemeClr val="dk1"/>
                          </a:solidFill>
                          <a:latin typeface="Aptos" panose="02110004020202020204"/>
                        </a:defRPr>
                      </a:lvl9pPr>
                    </a:lstStyle>
                    <a:p>
                      <a:pPr algn="ctr"/>
                      <a:r>
                        <a:rPr kumimoji="1" lang="ja-JP" altLang="en-US" sz="1300" b="1">
                          <a:solidFill>
                            <a:srgbClr val="CB1D1D"/>
                          </a:solidFill>
                          <a:latin typeface="BIZ UDPゴシック" panose="020B0400000000000000" pitchFamily="50" charset="-128"/>
                          <a:ea typeface="BIZ UDPゴシック" panose="020B0400000000000000" pitchFamily="50" charset="-128"/>
                        </a:rPr>
                        <a:t>ステップ１</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A5A5"/>
                    </a:solidFill>
                  </a:tcPr>
                </a:tc>
                <a:tc>
                  <a:txBody>
                    <a:bodyPr/>
                    <a:lstStyle>
                      <a:lvl1pPr marL="0" algn="l" defTabSz="742950" rtl="0" eaLnBrk="1" latinLnBrk="0" hangingPunct="1">
                        <a:defRPr kumimoji="1" sz="1463" kern="1200">
                          <a:solidFill>
                            <a:schemeClr val="dk1"/>
                          </a:solidFill>
                          <a:latin typeface="Aptos" panose="02110004020202020204"/>
                        </a:defRPr>
                      </a:lvl1pPr>
                      <a:lvl2pPr marL="371475" algn="l" defTabSz="742950" rtl="0" eaLnBrk="1" latinLnBrk="0" hangingPunct="1">
                        <a:defRPr kumimoji="1" sz="1463" kern="1200">
                          <a:solidFill>
                            <a:schemeClr val="dk1"/>
                          </a:solidFill>
                          <a:latin typeface="Aptos" panose="02110004020202020204"/>
                        </a:defRPr>
                      </a:lvl2pPr>
                      <a:lvl3pPr marL="742950" algn="l" defTabSz="742950" rtl="0" eaLnBrk="1" latinLnBrk="0" hangingPunct="1">
                        <a:defRPr kumimoji="1" sz="1463" kern="1200">
                          <a:solidFill>
                            <a:schemeClr val="dk1"/>
                          </a:solidFill>
                          <a:latin typeface="Aptos" panose="02110004020202020204"/>
                        </a:defRPr>
                      </a:lvl3pPr>
                      <a:lvl4pPr marL="1114425" algn="l" defTabSz="742950" rtl="0" eaLnBrk="1" latinLnBrk="0" hangingPunct="1">
                        <a:defRPr kumimoji="1" sz="1463" kern="1200">
                          <a:solidFill>
                            <a:schemeClr val="dk1"/>
                          </a:solidFill>
                          <a:latin typeface="Aptos" panose="02110004020202020204"/>
                        </a:defRPr>
                      </a:lvl4pPr>
                      <a:lvl5pPr marL="1485900" algn="l" defTabSz="742950" rtl="0" eaLnBrk="1" latinLnBrk="0" hangingPunct="1">
                        <a:defRPr kumimoji="1" sz="1463" kern="1200">
                          <a:solidFill>
                            <a:schemeClr val="dk1"/>
                          </a:solidFill>
                          <a:latin typeface="Aptos" panose="02110004020202020204"/>
                        </a:defRPr>
                      </a:lvl5pPr>
                      <a:lvl6pPr marL="1857375" algn="l" defTabSz="742950" rtl="0" eaLnBrk="1" latinLnBrk="0" hangingPunct="1">
                        <a:defRPr kumimoji="1" sz="1463" kern="1200">
                          <a:solidFill>
                            <a:schemeClr val="dk1"/>
                          </a:solidFill>
                          <a:latin typeface="Aptos" panose="02110004020202020204"/>
                        </a:defRPr>
                      </a:lvl6pPr>
                      <a:lvl7pPr marL="2228850" algn="l" defTabSz="742950" rtl="0" eaLnBrk="1" latinLnBrk="0" hangingPunct="1">
                        <a:defRPr kumimoji="1" sz="1463" kern="1200">
                          <a:solidFill>
                            <a:schemeClr val="dk1"/>
                          </a:solidFill>
                          <a:latin typeface="Aptos" panose="02110004020202020204"/>
                        </a:defRPr>
                      </a:lvl7pPr>
                      <a:lvl8pPr marL="2600325" algn="l" defTabSz="742950" rtl="0" eaLnBrk="1" latinLnBrk="0" hangingPunct="1">
                        <a:defRPr kumimoji="1" sz="1463" kern="1200">
                          <a:solidFill>
                            <a:schemeClr val="dk1"/>
                          </a:solidFill>
                          <a:latin typeface="Aptos" panose="02110004020202020204"/>
                        </a:defRPr>
                      </a:lvl8pPr>
                      <a:lvl9pPr marL="2971800" algn="l" defTabSz="742950" rtl="0" eaLnBrk="1" latinLnBrk="0" hangingPunct="1">
                        <a:defRPr kumimoji="1" sz="1463" kern="1200">
                          <a:solidFill>
                            <a:schemeClr val="dk1"/>
                          </a:solidFill>
                          <a:latin typeface="Aptos" panose="02110004020202020204"/>
                        </a:defRPr>
                      </a:lvl9pPr>
                    </a:lstStyle>
                    <a:p>
                      <a:pPr algn="l"/>
                      <a:r>
                        <a:rPr kumimoji="1" lang="ja-JP" altLang="en-US" sz="1300" b="0">
                          <a:solidFill>
                            <a:schemeClr val="tx1"/>
                          </a:solidFill>
                          <a:latin typeface="BIZ UDPゴシック" panose="020B0400000000000000" pitchFamily="50" charset="-128"/>
                          <a:ea typeface="BIZ UDPゴシック" panose="020B0400000000000000" pitchFamily="50" charset="-128"/>
                        </a:rPr>
                        <a:t>① 講師派遣事業</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2">
                  <a:txBody>
                    <a:bodyPr/>
                    <a:lstStyle>
                      <a:lvl1pPr marL="0" algn="l" defTabSz="742950" rtl="0" eaLnBrk="1" latinLnBrk="0" hangingPunct="1">
                        <a:defRPr kumimoji="1" sz="1463" kern="1200">
                          <a:solidFill>
                            <a:schemeClr val="dk1"/>
                          </a:solidFill>
                          <a:latin typeface="Aptos" panose="02110004020202020204"/>
                        </a:defRPr>
                      </a:lvl1pPr>
                      <a:lvl2pPr marL="371475" algn="l" defTabSz="742950" rtl="0" eaLnBrk="1" latinLnBrk="0" hangingPunct="1">
                        <a:defRPr kumimoji="1" sz="1463" kern="1200">
                          <a:solidFill>
                            <a:schemeClr val="dk1"/>
                          </a:solidFill>
                          <a:latin typeface="Aptos" panose="02110004020202020204"/>
                        </a:defRPr>
                      </a:lvl2pPr>
                      <a:lvl3pPr marL="742950" algn="l" defTabSz="742950" rtl="0" eaLnBrk="1" latinLnBrk="0" hangingPunct="1">
                        <a:defRPr kumimoji="1" sz="1463" kern="1200">
                          <a:solidFill>
                            <a:schemeClr val="dk1"/>
                          </a:solidFill>
                          <a:latin typeface="Aptos" panose="02110004020202020204"/>
                        </a:defRPr>
                      </a:lvl3pPr>
                      <a:lvl4pPr marL="1114425" algn="l" defTabSz="742950" rtl="0" eaLnBrk="1" latinLnBrk="0" hangingPunct="1">
                        <a:defRPr kumimoji="1" sz="1463" kern="1200">
                          <a:solidFill>
                            <a:schemeClr val="dk1"/>
                          </a:solidFill>
                          <a:latin typeface="Aptos" panose="02110004020202020204"/>
                        </a:defRPr>
                      </a:lvl4pPr>
                      <a:lvl5pPr marL="1485900" algn="l" defTabSz="742950" rtl="0" eaLnBrk="1" latinLnBrk="0" hangingPunct="1">
                        <a:defRPr kumimoji="1" sz="1463" kern="1200">
                          <a:solidFill>
                            <a:schemeClr val="dk1"/>
                          </a:solidFill>
                          <a:latin typeface="Aptos" panose="02110004020202020204"/>
                        </a:defRPr>
                      </a:lvl5pPr>
                      <a:lvl6pPr marL="1857375" algn="l" defTabSz="742950" rtl="0" eaLnBrk="1" latinLnBrk="0" hangingPunct="1">
                        <a:defRPr kumimoji="1" sz="1463" kern="1200">
                          <a:solidFill>
                            <a:schemeClr val="dk1"/>
                          </a:solidFill>
                          <a:latin typeface="Aptos" panose="02110004020202020204"/>
                        </a:defRPr>
                      </a:lvl6pPr>
                      <a:lvl7pPr marL="2228850" algn="l" defTabSz="742950" rtl="0" eaLnBrk="1" latinLnBrk="0" hangingPunct="1">
                        <a:defRPr kumimoji="1" sz="1463" kern="1200">
                          <a:solidFill>
                            <a:schemeClr val="dk1"/>
                          </a:solidFill>
                          <a:latin typeface="Aptos" panose="02110004020202020204"/>
                        </a:defRPr>
                      </a:lvl7pPr>
                      <a:lvl8pPr marL="2600325" algn="l" defTabSz="742950" rtl="0" eaLnBrk="1" latinLnBrk="0" hangingPunct="1">
                        <a:defRPr kumimoji="1" sz="1463" kern="1200">
                          <a:solidFill>
                            <a:schemeClr val="dk1"/>
                          </a:solidFill>
                          <a:latin typeface="Aptos" panose="02110004020202020204"/>
                        </a:defRPr>
                      </a:lvl8pPr>
                      <a:lvl9pPr marL="2971800" algn="l" defTabSz="742950" rtl="0" eaLnBrk="1" latinLnBrk="0" hangingPunct="1">
                        <a:defRPr kumimoji="1" sz="1463" kern="1200">
                          <a:solidFill>
                            <a:schemeClr val="dk1"/>
                          </a:solidFill>
                          <a:latin typeface="Aptos" panose="02110004020202020204"/>
                        </a:defRPr>
                      </a:lvl9pPr>
                    </a:lstStyle>
                    <a:p>
                      <a:pPr algn="ctr"/>
                      <a:r>
                        <a:rPr kumimoji="1" lang="en-US" altLang="ja-JP" sz="1300" b="1">
                          <a:solidFill>
                            <a:schemeClr val="bg1"/>
                          </a:solidFill>
                          <a:latin typeface="BIZ UDPゴシック" panose="020B0400000000000000" pitchFamily="50" charset="-128"/>
                          <a:ea typeface="BIZ UDPゴシック" panose="020B0400000000000000" pitchFamily="50" charset="-128"/>
                        </a:rPr>
                        <a:t>J-FLEC</a:t>
                      </a:r>
                      <a:r>
                        <a:rPr kumimoji="1" lang="ja-JP" altLang="en-US" sz="1300" b="1">
                          <a:solidFill>
                            <a:schemeClr val="bg1"/>
                          </a:solidFill>
                          <a:latin typeface="BIZ UDPゴシック" panose="020B0400000000000000" pitchFamily="50" charset="-128"/>
                          <a:ea typeface="BIZ UDPゴシック" panose="020B0400000000000000" pitchFamily="50" charset="-128"/>
                        </a:rPr>
                        <a:t>講師</a:t>
                      </a:r>
                    </a:p>
                  </a:txBody>
                  <a:tcPr anchor="ctr">
                    <a:lnL w="12700" cap="flat" cmpd="sng" algn="ctr">
                      <a:solidFill>
                        <a:sysClr val="windowText" lastClr="000000"/>
                      </a:solidFill>
                      <a:prstDash val="solid"/>
                      <a:round/>
                      <a:headEnd type="none" w="med" len="med"/>
                      <a:tailEnd type="none" w="med" len="med"/>
                    </a:lnL>
                    <a:lnR w="28575" cap="flat" cmpd="sng" algn="ctr">
                      <a:solidFill>
                        <a:srgbClr val="007BC7"/>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BC7"/>
                    </a:solidFill>
                  </a:tcPr>
                </a:tc>
                <a:tc>
                  <a:txBody>
                    <a:bodyPr/>
                    <a:lstStyle>
                      <a:lvl1pPr marL="0" algn="l" defTabSz="742950" rtl="0" eaLnBrk="1" latinLnBrk="0" hangingPunct="1">
                        <a:defRPr kumimoji="1" sz="1463" kern="1200">
                          <a:solidFill>
                            <a:schemeClr val="dk1"/>
                          </a:solidFill>
                          <a:latin typeface="Aptos" panose="02110004020202020204"/>
                        </a:defRPr>
                      </a:lvl1pPr>
                      <a:lvl2pPr marL="371475" algn="l" defTabSz="742950" rtl="0" eaLnBrk="1" latinLnBrk="0" hangingPunct="1">
                        <a:defRPr kumimoji="1" sz="1463" kern="1200">
                          <a:solidFill>
                            <a:schemeClr val="dk1"/>
                          </a:solidFill>
                          <a:latin typeface="Aptos" panose="02110004020202020204"/>
                        </a:defRPr>
                      </a:lvl2pPr>
                      <a:lvl3pPr marL="742950" algn="l" defTabSz="742950" rtl="0" eaLnBrk="1" latinLnBrk="0" hangingPunct="1">
                        <a:defRPr kumimoji="1" sz="1463" kern="1200">
                          <a:solidFill>
                            <a:schemeClr val="dk1"/>
                          </a:solidFill>
                          <a:latin typeface="Aptos" panose="02110004020202020204"/>
                        </a:defRPr>
                      </a:lvl3pPr>
                      <a:lvl4pPr marL="1114425" algn="l" defTabSz="742950" rtl="0" eaLnBrk="1" latinLnBrk="0" hangingPunct="1">
                        <a:defRPr kumimoji="1" sz="1463" kern="1200">
                          <a:solidFill>
                            <a:schemeClr val="dk1"/>
                          </a:solidFill>
                          <a:latin typeface="Aptos" panose="02110004020202020204"/>
                        </a:defRPr>
                      </a:lvl4pPr>
                      <a:lvl5pPr marL="1485900" algn="l" defTabSz="742950" rtl="0" eaLnBrk="1" latinLnBrk="0" hangingPunct="1">
                        <a:defRPr kumimoji="1" sz="1463" kern="1200">
                          <a:solidFill>
                            <a:schemeClr val="dk1"/>
                          </a:solidFill>
                          <a:latin typeface="Aptos" panose="02110004020202020204"/>
                        </a:defRPr>
                      </a:lvl5pPr>
                      <a:lvl6pPr marL="1857375" algn="l" defTabSz="742950" rtl="0" eaLnBrk="1" latinLnBrk="0" hangingPunct="1">
                        <a:defRPr kumimoji="1" sz="1463" kern="1200">
                          <a:solidFill>
                            <a:schemeClr val="dk1"/>
                          </a:solidFill>
                          <a:latin typeface="Aptos" panose="02110004020202020204"/>
                        </a:defRPr>
                      </a:lvl6pPr>
                      <a:lvl7pPr marL="2228850" algn="l" defTabSz="742950" rtl="0" eaLnBrk="1" latinLnBrk="0" hangingPunct="1">
                        <a:defRPr kumimoji="1" sz="1463" kern="1200">
                          <a:solidFill>
                            <a:schemeClr val="dk1"/>
                          </a:solidFill>
                          <a:latin typeface="Aptos" panose="02110004020202020204"/>
                        </a:defRPr>
                      </a:lvl7pPr>
                      <a:lvl8pPr marL="2600325" algn="l" defTabSz="742950" rtl="0" eaLnBrk="1" latinLnBrk="0" hangingPunct="1">
                        <a:defRPr kumimoji="1" sz="1463" kern="1200">
                          <a:solidFill>
                            <a:schemeClr val="dk1"/>
                          </a:solidFill>
                          <a:latin typeface="Aptos" panose="02110004020202020204"/>
                        </a:defRPr>
                      </a:lvl8pPr>
                      <a:lvl9pPr marL="2971800" algn="l" defTabSz="742950" rtl="0" eaLnBrk="1" latinLnBrk="0" hangingPunct="1">
                        <a:defRPr kumimoji="1" sz="1463" kern="1200">
                          <a:solidFill>
                            <a:schemeClr val="dk1"/>
                          </a:solidFill>
                          <a:latin typeface="Aptos" panose="02110004020202020204"/>
                        </a:defRPr>
                      </a:lvl9pPr>
                    </a:lstStyle>
                    <a:p>
                      <a:pPr algn="ctr"/>
                      <a:endParaRPr kumimoji="1" lang="ja-JP" altLang="en-US" sz="1300" b="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rgbClr val="007BC7"/>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097132385"/>
                  </a:ext>
                </a:extLst>
              </a:tr>
              <a:tr h="370840">
                <a:tc vMerge="1">
                  <a:txBody>
                    <a:bodyPr/>
                    <a:lstStyle/>
                    <a:p>
                      <a:pPr algn="ctr"/>
                      <a:endParaRPr kumimoji="1" lang="ja-JP" altLang="en-US" b="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42950" rtl="0" eaLnBrk="1" latinLnBrk="0" hangingPunct="1">
                        <a:defRPr kumimoji="1" sz="1463" kern="1200">
                          <a:solidFill>
                            <a:schemeClr val="dk1"/>
                          </a:solidFill>
                          <a:latin typeface="Aptos" panose="02110004020202020204"/>
                        </a:defRPr>
                      </a:lvl1pPr>
                      <a:lvl2pPr marL="371475" algn="l" defTabSz="742950" rtl="0" eaLnBrk="1" latinLnBrk="0" hangingPunct="1">
                        <a:defRPr kumimoji="1" sz="1463" kern="1200">
                          <a:solidFill>
                            <a:schemeClr val="dk1"/>
                          </a:solidFill>
                          <a:latin typeface="Aptos" panose="02110004020202020204"/>
                        </a:defRPr>
                      </a:lvl2pPr>
                      <a:lvl3pPr marL="742950" algn="l" defTabSz="742950" rtl="0" eaLnBrk="1" latinLnBrk="0" hangingPunct="1">
                        <a:defRPr kumimoji="1" sz="1463" kern="1200">
                          <a:solidFill>
                            <a:schemeClr val="dk1"/>
                          </a:solidFill>
                          <a:latin typeface="Aptos" panose="02110004020202020204"/>
                        </a:defRPr>
                      </a:lvl3pPr>
                      <a:lvl4pPr marL="1114425" algn="l" defTabSz="742950" rtl="0" eaLnBrk="1" latinLnBrk="0" hangingPunct="1">
                        <a:defRPr kumimoji="1" sz="1463" kern="1200">
                          <a:solidFill>
                            <a:schemeClr val="dk1"/>
                          </a:solidFill>
                          <a:latin typeface="Aptos" panose="02110004020202020204"/>
                        </a:defRPr>
                      </a:lvl4pPr>
                      <a:lvl5pPr marL="1485900" algn="l" defTabSz="742950" rtl="0" eaLnBrk="1" latinLnBrk="0" hangingPunct="1">
                        <a:defRPr kumimoji="1" sz="1463" kern="1200">
                          <a:solidFill>
                            <a:schemeClr val="dk1"/>
                          </a:solidFill>
                          <a:latin typeface="Aptos" panose="02110004020202020204"/>
                        </a:defRPr>
                      </a:lvl5pPr>
                      <a:lvl6pPr marL="1857375" algn="l" defTabSz="742950" rtl="0" eaLnBrk="1" latinLnBrk="0" hangingPunct="1">
                        <a:defRPr kumimoji="1" sz="1463" kern="1200">
                          <a:solidFill>
                            <a:schemeClr val="dk1"/>
                          </a:solidFill>
                          <a:latin typeface="Aptos" panose="02110004020202020204"/>
                        </a:defRPr>
                      </a:lvl6pPr>
                      <a:lvl7pPr marL="2228850" algn="l" defTabSz="742950" rtl="0" eaLnBrk="1" latinLnBrk="0" hangingPunct="1">
                        <a:defRPr kumimoji="1" sz="1463" kern="1200">
                          <a:solidFill>
                            <a:schemeClr val="dk1"/>
                          </a:solidFill>
                          <a:latin typeface="Aptos" panose="02110004020202020204"/>
                        </a:defRPr>
                      </a:lvl7pPr>
                      <a:lvl8pPr marL="2600325" algn="l" defTabSz="742950" rtl="0" eaLnBrk="1" latinLnBrk="0" hangingPunct="1">
                        <a:defRPr kumimoji="1" sz="1463" kern="1200">
                          <a:solidFill>
                            <a:schemeClr val="dk1"/>
                          </a:solidFill>
                          <a:latin typeface="Aptos" panose="02110004020202020204"/>
                        </a:defRPr>
                      </a:lvl8pPr>
                      <a:lvl9pPr marL="2971800" algn="l" defTabSz="742950" rtl="0" eaLnBrk="1" latinLnBrk="0" hangingPunct="1">
                        <a:defRPr kumimoji="1" sz="1463" kern="1200">
                          <a:solidFill>
                            <a:schemeClr val="dk1"/>
                          </a:solidFill>
                          <a:latin typeface="Aptos" panose="02110004020202020204"/>
                        </a:defRPr>
                      </a:lvl9pPr>
                    </a:lstStyle>
                    <a:p>
                      <a:pPr algn="l"/>
                      <a:r>
                        <a:rPr kumimoji="1" lang="ja-JP" altLang="en-US" sz="1300" b="0">
                          <a:solidFill>
                            <a:schemeClr val="tx1"/>
                          </a:solidFill>
                          <a:latin typeface="BIZ UDPゴシック" panose="020B0400000000000000" pitchFamily="50" charset="-128"/>
                          <a:ea typeface="BIZ UDPゴシック" panose="020B0400000000000000" pitchFamily="50" charset="-128"/>
                        </a:rPr>
                        <a:t>② イベント・セミナー事業</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pPr algn="ctr"/>
                      <a:endParaRPr kumimoji="1" lang="ja-JP" altLang="en-US" b="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42950" rtl="0" eaLnBrk="1" latinLnBrk="0" hangingPunct="1">
                        <a:defRPr kumimoji="1" sz="1463" kern="1200">
                          <a:solidFill>
                            <a:schemeClr val="dk1"/>
                          </a:solidFill>
                          <a:latin typeface="Aptos" panose="02110004020202020204"/>
                        </a:defRPr>
                      </a:lvl1pPr>
                      <a:lvl2pPr marL="371475" algn="l" defTabSz="742950" rtl="0" eaLnBrk="1" latinLnBrk="0" hangingPunct="1">
                        <a:defRPr kumimoji="1" sz="1463" kern="1200">
                          <a:solidFill>
                            <a:schemeClr val="dk1"/>
                          </a:solidFill>
                          <a:latin typeface="Aptos" panose="02110004020202020204"/>
                        </a:defRPr>
                      </a:lvl2pPr>
                      <a:lvl3pPr marL="742950" algn="l" defTabSz="742950" rtl="0" eaLnBrk="1" latinLnBrk="0" hangingPunct="1">
                        <a:defRPr kumimoji="1" sz="1463" kern="1200">
                          <a:solidFill>
                            <a:schemeClr val="dk1"/>
                          </a:solidFill>
                          <a:latin typeface="Aptos" panose="02110004020202020204"/>
                        </a:defRPr>
                      </a:lvl3pPr>
                      <a:lvl4pPr marL="1114425" algn="l" defTabSz="742950" rtl="0" eaLnBrk="1" latinLnBrk="0" hangingPunct="1">
                        <a:defRPr kumimoji="1" sz="1463" kern="1200">
                          <a:solidFill>
                            <a:schemeClr val="dk1"/>
                          </a:solidFill>
                          <a:latin typeface="Aptos" panose="02110004020202020204"/>
                        </a:defRPr>
                      </a:lvl4pPr>
                      <a:lvl5pPr marL="1485900" algn="l" defTabSz="742950" rtl="0" eaLnBrk="1" latinLnBrk="0" hangingPunct="1">
                        <a:defRPr kumimoji="1" sz="1463" kern="1200">
                          <a:solidFill>
                            <a:schemeClr val="dk1"/>
                          </a:solidFill>
                          <a:latin typeface="Aptos" panose="02110004020202020204"/>
                        </a:defRPr>
                      </a:lvl5pPr>
                      <a:lvl6pPr marL="1857375" algn="l" defTabSz="742950" rtl="0" eaLnBrk="1" latinLnBrk="0" hangingPunct="1">
                        <a:defRPr kumimoji="1" sz="1463" kern="1200">
                          <a:solidFill>
                            <a:schemeClr val="dk1"/>
                          </a:solidFill>
                          <a:latin typeface="Aptos" panose="02110004020202020204"/>
                        </a:defRPr>
                      </a:lvl6pPr>
                      <a:lvl7pPr marL="2228850" algn="l" defTabSz="742950" rtl="0" eaLnBrk="1" latinLnBrk="0" hangingPunct="1">
                        <a:defRPr kumimoji="1" sz="1463" kern="1200">
                          <a:solidFill>
                            <a:schemeClr val="dk1"/>
                          </a:solidFill>
                          <a:latin typeface="Aptos" panose="02110004020202020204"/>
                        </a:defRPr>
                      </a:lvl7pPr>
                      <a:lvl8pPr marL="2600325" algn="l" defTabSz="742950" rtl="0" eaLnBrk="1" latinLnBrk="0" hangingPunct="1">
                        <a:defRPr kumimoji="1" sz="1463" kern="1200">
                          <a:solidFill>
                            <a:schemeClr val="dk1"/>
                          </a:solidFill>
                          <a:latin typeface="Aptos" panose="02110004020202020204"/>
                        </a:defRPr>
                      </a:lvl8pPr>
                      <a:lvl9pPr marL="2971800" algn="l" defTabSz="742950" rtl="0" eaLnBrk="1" latinLnBrk="0" hangingPunct="1">
                        <a:defRPr kumimoji="1" sz="1463" kern="1200">
                          <a:solidFill>
                            <a:schemeClr val="dk1"/>
                          </a:solidFill>
                          <a:latin typeface="Aptos" panose="02110004020202020204"/>
                        </a:defRPr>
                      </a:lvl9pPr>
                    </a:lstStyle>
                    <a:p>
                      <a:pPr algn="ctr"/>
                      <a:endParaRPr kumimoji="1" lang="ja-JP" altLang="en-US" sz="1300" b="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555462219"/>
                  </a:ext>
                </a:extLst>
              </a:tr>
              <a:tr h="185420">
                <a:tc>
                  <a:txBody>
                    <a:bodyPr/>
                    <a:lstStyle>
                      <a:lvl1pPr marL="0" algn="l" defTabSz="742950" rtl="0" eaLnBrk="1" latinLnBrk="0" hangingPunct="1">
                        <a:defRPr kumimoji="1" sz="1463" kern="1200">
                          <a:solidFill>
                            <a:schemeClr val="dk1"/>
                          </a:solidFill>
                          <a:latin typeface="Aptos" panose="02110004020202020204"/>
                        </a:defRPr>
                      </a:lvl1pPr>
                      <a:lvl2pPr marL="371475" algn="l" defTabSz="742950" rtl="0" eaLnBrk="1" latinLnBrk="0" hangingPunct="1">
                        <a:defRPr kumimoji="1" sz="1463" kern="1200">
                          <a:solidFill>
                            <a:schemeClr val="dk1"/>
                          </a:solidFill>
                          <a:latin typeface="Aptos" panose="02110004020202020204"/>
                        </a:defRPr>
                      </a:lvl2pPr>
                      <a:lvl3pPr marL="742950" algn="l" defTabSz="742950" rtl="0" eaLnBrk="1" latinLnBrk="0" hangingPunct="1">
                        <a:defRPr kumimoji="1" sz="1463" kern="1200">
                          <a:solidFill>
                            <a:schemeClr val="dk1"/>
                          </a:solidFill>
                          <a:latin typeface="Aptos" panose="02110004020202020204"/>
                        </a:defRPr>
                      </a:lvl3pPr>
                      <a:lvl4pPr marL="1114425" algn="l" defTabSz="742950" rtl="0" eaLnBrk="1" latinLnBrk="0" hangingPunct="1">
                        <a:defRPr kumimoji="1" sz="1463" kern="1200">
                          <a:solidFill>
                            <a:schemeClr val="dk1"/>
                          </a:solidFill>
                          <a:latin typeface="Aptos" panose="02110004020202020204"/>
                        </a:defRPr>
                      </a:lvl4pPr>
                      <a:lvl5pPr marL="1485900" algn="l" defTabSz="742950" rtl="0" eaLnBrk="1" latinLnBrk="0" hangingPunct="1">
                        <a:defRPr kumimoji="1" sz="1463" kern="1200">
                          <a:solidFill>
                            <a:schemeClr val="dk1"/>
                          </a:solidFill>
                          <a:latin typeface="Aptos" panose="02110004020202020204"/>
                        </a:defRPr>
                      </a:lvl5pPr>
                      <a:lvl6pPr marL="1857375" algn="l" defTabSz="742950" rtl="0" eaLnBrk="1" latinLnBrk="0" hangingPunct="1">
                        <a:defRPr kumimoji="1" sz="1463" kern="1200">
                          <a:solidFill>
                            <a:schemeClr val="dk1"/>
                          </a:solidFill>
                          <a:latin typeface="Aptos" panose="02110004020202020204"/>
                        </a:defRPr>
                      </a:lvl6pPr>
                      <a:lvl7pPr marL="2228850" algn="l" defTabSz="742950" rtl="0" eaLnBrk="1" latinLnBrk="0" hangingPunct="1">
                        <a:defRPr kumimoji="1" sz="1463" kern="1200">
                          <a:solidFill>
                            <a:schemeClr val="dk1"/>
                          </a:solidFill>
                          <a:latin typeface="Aptos" panose="02110004020202020204"/>
                        </a:defRPr>
                      </a:lvl7pPr>
                      <a:lvl8pPr marL="2600325" algn="l" defTabSz="742950" rtl="0" eaLnBrk="1" latinLnBrk="0" hangingPunct="1">
                        <a:defRPr kumimoji="1" sz="1463" kern="1200">
                          <a:solidFill>
                            <a:schemeClr val="dk1"/>
                          </a:solidFill>
                          <a:latin typeface="Aptos" panose="02110004020202020204"/>
                        </a:defRPr>
                      </a:lvl8pPr>
                      <a:lvl9pPr marL="2971800" algn="l" defTabSz="742950" rtl="0" eaLnBrk="1" latinLnBrk="0" hangingPunct="1">
                        <a:defRPr kumimoji="1" sz="1463" kern="1200">
                          <a:solidFill>
                            <a:schemeClr val="dk1"/>
                          </a:solidFill>
                          <a:latin typeface="Aptos" panose="02110004020202020204"/>
                        </a:defRPr>
                      </a:lvl9pPr>
                    </a:lstStyle>
                    <a:p>
                      <a:pPr algn="ctr"/>
                      <a:r>
                        <a:rPr kumimoji="1" lang="ja-JP" altLang="en-US" sz="1300" b="1">
                          <a:solidFill>
                            <a:schemeClr val="accent1"/>
                          </a:solidFill>
                          <a:latin typeface="BIZ UDPゴシック" panose="020B0400000000000000" pitchFamily="50" charset="-128"/>
                          <a:ea typeface="BIZ UDPゴシック" panose="020B0400000000000000" pitchFamily="50" charset="-128"/>
                        </a:rPr>
                        <a:t>ステップ２</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AEDFB"/>
                    </a:solidFill>
                  </a:tcPr>
                </a:tc>
                <a:tc>
                  <a:txBody>
                    <a:bodyPr/>
                    <a:lstStyle>
                      <a:lvl1pPr marL="0" algn="l" defTabSz="742950" rtl="0" eaLnBrk="1" latinLnBrk="0" hangingPunct="1">
                        <a:defRPr kumimoji="1" sz="1463" kern="1200">
                          <a:solidFill>
                            <a:schemeClr val="dk1"/>
                          </a:solidFill>
                          <a:latin typeface="Aptos" panose="02110004020202020204"/>
                        </a:defRPr>
                      </a:lvl1pPr>
                      <a:lvl2pPr marL="371475" algn="l" defTabSz="742950" rtl="0" eaLnBrk="1" latinLnBrk="0" hangingPunct="1">
                        <a:defRPr kumimoji="1" sz="1463" kern="1200">
                          <a:solidFill>
                            <a:schemeClr val="dk1"/>
                          </a:solidFill>
                          <a:latin typeface="Aptos" panose="02110004020202020204"/>
                        </a:defRPr>
                      </a:lvl2pPr>
                      <a:lvl3pPr marL="742950" algn="l" defTabSz="742950" rtl="0" eaLnBrk="1" latinLnBrk="0" hangingPunct="1">
                        <a:defRPr kumimoji="1" sz="1463" kern="1200">
                          <a:solidFill>
                            <a:schemeClr val="dk1"/>
                          </a:solidFill>
                          <a:latin typeface="Aptos" panose="02110004020202020204"/>
                        </a:defRPr>
                      </a:lvl3pPr>
                      <a:lvl4pPr marL="1114425" algn="l" defTabSz="742950" rtl="0" eaLnBrk="1" latinLnBrk="0" hangingPunct="1">
                        <a:defRPr kumimoji="1" sz="1463" kern="1200">
                          <a:solidFill>
                            <a:schemeClr val="dk1"/>
                          </a:solidFill>
                          <a:latin typeface="Aptos" panose="02110004020202020204"/>
                        </a:defRPr>
                      </a:lvl4pPr>
                      <a:lvl5pPr marL="1485900" algn="l" defTabSz="742950" rtl="0" eaLnBrk="1" latinLnBrk="0" hangingPunct="1">
                        <a:defRPr kumimoji="1" sz="1463" kern="1200">
                          <a:solidFill>
                            <a:schemeClr val="dk1"/>
                          </a:solidFill>
                          <a:latin typeface="Aptos" panose="02110004020202020204"/>
                        </a:defRPr>
                      </a:lvl5pPr>
                      <a:lvl6pPr marL="1857375" algn="l" defTabSz="742950" rtl="0" eaLnBrk="1" latinLnBrk="0" hangingPunct="1">
                        <a:defRPr kumimoji="1" sz="1463" kern="1200">
                          <a:solidFill>
                            <a:schemeClr val="dk1"/>
                          </a:solidFill>
                          <a:latin typeface="Aptos" panose="02110004020202020204"/>
                        </a:defRPr>
                      </a:lvl6pPr>
                      <a:lvl7pPr marL="2228850" algn="l" defTabSz="742950" rtl="0" eaLnBrk="1" latinLnBrk="0" hangingPunct="1">
                        <a:defRPr kumimoji="1" sz="1463" kern="1200">
                          <a:solidFill>
                            <a:schemeClr val="dk1"/>
                          </a:solidFill>
                          <a:latin typeface="Aptos" panose="02110004020202020204"/>
                        </a:defRPr>
                      </a:lvl7pPr>
                      <a:lvl8pPr marL="2600325" algn="l" defTabSz="742950" rtl="0" eaLnBrk="1" latinLnBrk="0" hangingPunct="1">
                        <a:defRPr kumimoji="1" sz="1463" kern="1200">
                          <a:solidFill>
                            <a:schemeClr val="dk1"/>
                          </a:solidFill>
                          <a:latin typeface="Aptos" panose="02110004020202020204"/>
                        </a:defRPr>
                      </a:lvl8pPr>
                      <a:lvl9pPr marL="2971800" algn="l" defTabSz="742950" rtl="0" eaLnBrk="1" latinLnBrk="0" hangingPunct="1">
                        <a:defRPr kumimoji="1" sz="1463" kern="1200">
                          <a:solidFill>
                            <a:schemeClr val="dk1"/>
                          </a:solidFill>
                          <a:latin typeface="Aptos" panose="02110004020202020204"/>
                        </a:defRPr>
                      </a:lvl9pPr>
                    </a:lstStyle>
                    <a:p>
                      <a:pPr algn="l"/>
                      <a:r>
                        <a:rPr kumimoji="1" lang="ja-JP" altLang="en-US" sz="1300" b="0">
                          <a:solidFill>
                            <a:schemeClr val="tx1"/>
                          </a:solidFill>
                          <a:latin typeface="BIZ UDPゴシック" panose="020B0400000000000000" pitchFamily="50" charset="-128"/>
                          <a:ea typeface="BIZ UDPゴシック" panose="020B0400000000000000" pitchFamily="50" charset="-128"/>
                        </a:rPr>
                        <a:t>③ 「</a:t>
                      </a:r>
                      <a:r>
                        <a:rPr kumimoji="1" lang="en-US" altLang="ja-JP" sz="1300" b="0">
                          <a:solidFill>
                            <a:schemeClr val="tx1"/>
                          </a:solidFill>
                          <a:latin typeface="BIZ UDPゴシック" panose="020B0400000000000000" pitchFamily="50" charset="-128"/>
                          <a:ea typeface="BIZ UDPゴシック" panose="020B0400000000000000" pitchFamily="50" charset="-128"/>
                        </a:rPr>
                        <a:t>J-FLEC</a:t>
                      </a:r>
                      <a:r>
                        <a:rPr kumimoji="1" lang="ja-JP" altLang="en-US" sz="1300" b="0">
                          <a:solidFill>
                            <a:schemeClr val="tx1"/>
                          </a:solidFill>
                          <a:latin typeface="BIZ UDPゴシック" panose="020B0400000000000000" pitchFamily="50" charset="-128"/>
                          <a:ea typeface="BIZ UDPゴシック" panose="020B0400000000000000" pitchFamily="50" charset="-128"/>
                        </a:rPr>
                        <a:t>はじめてのマネープラン」</a:t>
                      </a:r>
                      <a:endParaRPr kumimoji="1" lang="en-US" altLang="ja-JP" sz="1300" b="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300" b="0">
                          <a:solidFill>
                            <a:schemeClr val="tx1"/>
                          </a:solidFill>
                          <a:latin typeface="BIZ UDPゴシック" panose="020B0400000000000000" pitchFamily="50" charset="-128"/>
                          <a:ea typeface="BIZ UDPゴシック" panose="020B0400000000000000" pitchFamily="50" charset="-128"/>
                        </a:rPr>
                        <a:t>　　無料体験事業</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42950" rtl="0" eaLnBrk="1" latinLnBrk="0" hangingPunct="1">
                        <a:defRPr kumimoji="1" sz="1463" kern="1200">
                          <a:solidFill>
                            <a:schemeClr val="dk1"/>
                          </a:solidFill>
                          <a:latin typeface="Aptos" panose="02110004020202020204"/>
                        </a:defRPr>
                      </a:lvl1pPr>
                      <a:lvl2pPr marL="371475" algn="l" defTabSz="742950" rtl="0" eaLnBrk="1" latinLnBrk="0" hangingPunct="1">
                        <a:defRPr kumimoji="1" sz="1463" kern="1200">
                          <a:solidFill>
                            <a:schemeClr val="dk1"/>
                          </a:solidFill>
                          <a:latin typeface="Aptos" panose="02110004020202020204"/>
                        </a:defRPr>
                      </a:lvl2pPr>
                      <a:lvl3pPr marL="742950" algn="l" defTabSz="742950" rtl="0" eaLnBrk="1" latinLnBrk="0" hangingPunct="1">
                        <a:defRPr kumimoji="1" sz="1463" kern="1200">
                          <a:solidFill>
                            <a:schemeClr val="dk1"/>
                          </a:solidFill>
                          <a:latin typeface="Aptos" panose="02110004020202020204"/>
                        </a:defRPr>
                      </a:lvl3pPr>
                      <a:lvl4pPr marL="1114425" algn="l" defTabSz="742950" rtl="0" eaLnBrk="1" latinLnBrk="0" hangingPunct="1">
                        <a:defRPr kumimoji="1" sz="1463" kern="1200">
                          <a:solidFill>
                            <a:schemeClr val="dk1"/>
                          </a:solidFill>
                          <a:latin typeface="Aptos" panose="02110004020202020204"/>
                        </a:defRPr>
                      </a:lvl4pPr>
                      <a:lvl5pPr marL="1485900" algn="l" defTabSz="742950" rtl="0" eaLnBrk="1" latinLnBrk="0" hangingPunct="1">
                        <a:defRPr kumimoji="1" sz="1463" kern="1200">
                          <a:solidFill>
                            <a:schemeClr val="dk1"/>
                          </a:solidFill>
                          <a:latin typeface="Aptos" panose="02110004020202020204"/>
                        </a:defRPr>
                      </a:lvl5pPr>
                      <a:lvl6pPr marL="1857375" algn="l" defTabSz="742950" rtl="0" eaLnBrk="1" latinLnBrk="0" hangingPunct="1">
                        <a:defRPr kumimoji="1" sz="1463" kern="1200">
                          <a:solidFill>
                            <a:schemeClr val="dk1"/>
                          </a:solidFill>
                          <a:latin typeface="Aptos" panose="02110004020202020204"/>
                        </a:defRPr>
                      </a:lvl6pPr>
                      <a:lvl7pPr marL="2228850" algn="l" defTabSz="742950" rtl="0" eaLnBrk="1" latinLnBrk="0" hangingPunct="1">
                        <a:defRPr kumimoji="1" sz="1463" kern="1200">
                          <a:solidFill>
                            <a:schemeClr val="dk1"/>
                          </a:solidFill>
                          <a:latin typeface="Aptos" panose="02110004020202020204"/>
                        </a:defRPr>
                      </a:lvl7pPr>
                      <a:lvl8pPr marL="2600325" algn="l" defTabSz="742950" rtl="0" eaLnBrk="1" latinLnBrk="0" hangingPunct="1">
                        <a:defRPr kumimoji="1" sz="1463" kern="1200">
                          <a:solidFill>
                            <a:schemeClr val="dk1"/>
                          </a:solidFill>
                          <a:latin typeface="Aptos" panose="02110004020202020204"/>
                        </a:defRPr>
                      </a:lvl8pPr>
                      <a:lvl9pPr marL="2971800" algn="l" defTabSz="742950" rtl="0" eaLnBrk="1" latinLnBrk="0" hangingPunct="1">
                        <a:defRPr kumimoji="1" sz="1463" kern="1200">
                          <a:solidFill>
                            <a:schemeClr val="dk1"/>
                          </a:solidFill>
                          <a:latin typeface="Aptos" panose="02110004020202020204"/>
                        </a:defRPr>
                      </a:lvl9pPr>
                    </a:lstStyle>
                    <a:p>
                      <a:pPr algn="ctr"/>
                      <a:r>
                        <a:rPr kumimoji="1" lang="en-US" altLang="ja-JP" sz="1300" b="1">
                          <a:solidFill>
                            <a:schemeClr val="bg1"/>
                          </a:solidFill>
                          <a:latin typeface="BIZ UDPゴシック" panose="020B0400000000000000" pitchFamily="50" charset="-128"/>
                          <a:ea typeface="BIZ UDPゴシック" panose="020B0400000000000000" pitchFamily="50" charset="-128"/>
                        </a:rPr>
                        <a:t>J-FLEC</a:t>
                      </a:r>
                      <a:r>
                        <a:rPr kumimoji="1" lang="ja-JP" altLang="en-US" sz="1300" b="1">
                          <a:solidFill>
                            <a:schemeClr val="bg1"/>
                          </a:solidFill>
                          <a:latin typeface="BIZ UDPゴシック" panose="020B0400000000000000" pitchFamily="50" charset="-128"/>
                          <a:ea typeface="BIZ UDPゴシック" panose="020B0400000000000000" pitchFamily="50" charset="-128"/>
                        </a:rPr>
                        <a:t>相談員</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BC7"/>
                    </a:solidFill>
                  </a:tcPr>
                </a:tc>
                <a:tc>
                  <a:txBody>
                    <a:bodyPr/>
                    <a:lstStyle>
                      <a:lvl1pPr marL="0" algn="l" defTabSz="742950" rtl="0" eaLnBrk="1" latinLnBrk="0" hangingPunct="1">
                        <a:defRPr kumimoji="1" sz="1463" kern="1200">
                          <a:solidFill>
                            <a:schemeClr val="dk1"/>
                          </a:solidFill>
                          <a:latin typeface="Aptos" panose="02110004020202020204"/>
                        </a:defRPr>
                      </a:lvl1pPr>
                      <a:lvl2pPr marL="371475" algn="l" defTabSz="742950" rtl="0" eaLnBrk="1" latinLnBrk="0" hangingPunct="1">
                        <a:defRPr kumimoji="1" sz="1463" kern="1200">
                          <a:solidFill>
                            <a:schemeClr val="dk1"/>
                          </a:solidFill>
                          <a:latin typeface="Aptos" panose="02110004020202020204"/>
                        </a:defRPr>
                      </a:lvl2pPr>
                      <a:lvl3pPr marL="742950" algn="l" defTabSz="742950" rtl="0" eaLnBrk="1" latinLnBrk="0" hangingPunct="1">
                        <a:defRPr kumimoji="1" sz="1463" kern="1200">
                          <a:solidFill>
                            <a:schemeClr val="dk1"/>
                          </a:solidFill>
                          <a:latin typeface="Aptos" panose="02110004020202020204"/>
                        </a:defRPr>
                      </a:lvl3pPr>
                      <a:lvl4pPr marL="1114425" algn="l" defTabSz="742950" rtl="0" eaLnBrk="1" latinLnBrk="0" hangingPunct="1">
                        <a:defRPr kumimoji="1" sz="1463" kern="1200">
                          <a:solidFill>
                            <a:schemeClr val="dk1"/>
                          </a:solidFill>
                          <a:latin typeface="Aptos" panose="02110004020202020204"/>
                        </a:defRPr>
                      </a:lvl4pPr>
                      <a:lvl5pPr marL="1485900" algn="l" defTabSz="742950" rtl="0" eaLnBrk="1" latinLnBrk="0" hangingPunct="1">
                        <a:defRPr kumimoji="1" sz="1463" kern="1200">
                          <a:solidFill>
                            <a:schemeClr val="dk1"/>
                          </a:solidFill>
                          <a:latin typeface="Aptos" panose="02110004020202020204"/>
                        </a:defRPr>
                      </a:lvl5pPr>
                      <a:lvl6pPr marL="1857375" algn="l" defTabSz="742950" rtl="0" eaLnBrk="1" latinLnBrk="0" hangingPunct="1">
                        <a:defRPr kumimoji="1" sz="1463" kern="1200">
                          <a:solidFill>
                            <a:schemeClr val="dk1"/>
                          </a:solidFill>
                          <a:latin typeface="Aptos" panose="02110004020202020204"/>
                        </a:defRPr>
                      </a:lvl6pPr>
                      <a:lvl7pPr marL="2228850" algn="l" defTabSz="742950" rtl="0" eaLnBrk="1" latinLnBrk="0" hangingPunct="1">
                        <a:defRPr kumimoji="1" sz="1463" kern="1200">
                          <a:solidFill>
                            <a:schemeClr val="dk1"/>
                          </a:solidFill>
                          <a:latin typeface="Aptos" panose="02110004020202020204"/>
                        </a:defRPr>
                      </a:lvl7pPr>
                      <a:lvl8pPr marL="2600325" algn="l" defTabSz="742950" rtl="0" eaLnBrk="1" latinLnBrk="0" hangingPunct="1">
                        <a:defRPr kumimoji="1" sz="1463" kern="1200">
                          <a:solidFill>
                            <a:schemeClr val="dk1"/>
                          </a:solidFill>
                          <a:latin typeface="Aptos" panose="02110004020202020204"/>
                        </a:defRPr>
                      </a:lvl8pPr>
                      <a:lvl9pPr marL="2971800" algn="l" defTabSz="742950" rtl="0" eaLnBrk="1" latinLnBrk="0" hangingPunct="1">
                        <a:defRPr kumimoji="1" sz="1463" kern="1200">
                          <a:solidFill>
                            <a:schemeClr val="dk1"/>
                          </a:solidFill>
                          <a:latin typeface="Aptos" panose="02110004020202020204"/>
                        </a:defRPr>
                      </a:lvl9pPr>
                    </a:lstStyle>
                    <a:p>
                      <a:pPr algn="ctr"/>
                      <a:endParaRPr kumimoji="1" lang="ja-JP" altLang="en-US" sz="1300" b="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18176562"/>
                  </a:ext>
                </a:extLst>
              </a:tr>
              <a:tr h="185420">
                <a:tc>
                  <a:txBody>
                    <a:bodyPr/>
                    <a:lstStyle>
                      <a:lvl1pPr marL="0" algn="l" defTabSz="742950" rtl="0" eaLnBrk="1" latinLnBrk="0" hangingPunct="1">
                        <a:defRPr kumimoji="1" sz="1463" kern="1200">
                          <a:solidFill>
                            <a:schemeClr val="dk1"/>
                          </a:solidFill>
                          <a:latin typeface="Aptos" panose="02110004020202020204"/>
                        </a:defRPr>
                      </a:lvl1pPr>
                      <a:lvl2pPr marL="371475" algn="l" defTabSz="742950" rtl="0" eaLnBrk="1" latinLnBrk="0" hangingPunct="1">
                        <a:defRPr kumimoji="1" sz="1463" kern="1200">
                          <a:solidFill>
                            <a:schemeClr val="dk1"/>
                          </a:solidFill>
                          <a:latin typeface="Aptos" panose="02110004020202020204"/>
                        </a:defRPr>
                      </a:lvl2pPr>
                      <a:lvl3pPr marL="742950" algn="l" defTabSz="742950" rtl="0" eaLnBrk="1" latinLnBrk="0" hangingPunct="1">
                        <a:defRPr kumimoji="1" sz="1463" kern="1200">
                          <a:solidFill>
                            <a:schemeClr val="dk1"/>
                          </a:solidFill>
                          <a:latin typeface="Aptos" panose="02110004020202020204"/>
                        </a:defRPr>
                      </a:lvl3pPr>
                      <a:lvl4pPr marL="1114425" algn="l" defTabSz="742950" rtl="0" eaLnBrk="1" latinLnBrk="0" hangingPunct="1">
                        <a:defRPr kumimoji="1" sz="1463" kern="1200">
                          <a:solidFill>
                            <a:schemeClr val="dk1"/>
                          </a:solidFill>
                          <a:latin typeface="Aptos" panose="02110004020202020204"/>
                        </a:defRPr>
                      </a:lvl4pPr>
                      <a:lvl5pPr marL="1485900" algn="l" defTabSz="742950" rtl="0" eaLnBrk="1" latinLnBrk="0" hangingPunct="1">
                        <a:defRPr kumimoji="1" sz="1463" kern="1200">
                          <a:solidFill>
                            <a:schemeClr val="dk1"/>
                          </a:solidFill>
                          <a:latin typeface="Aptos" panose="02110004020202020204"/>
                        </a:defRPr>
                      </a:lvl5pPr>
                      <a:lvl6pPr marL="1857375" algn="l" defTabSz="742950" rtl="0" eaLnBrk="1" latinLnBrk="0" hangingPunct="1">
                        <a:defRPr kumimoji="1" sz="1463" kern="1200">
                          <a:solidFill>
                            <a:schemeClr val="dk1"/>
                          </a:solidFill>
                          <a:latin typeface="Aptos" panose="02110004020202020204"/>
                        </a:defRPr>
                      </a:lvl6pPr>
                      <a:lvl7pPr marL="2228850" algn="l" defTabSz="742950" rtl="0" eaLnBrk="1" latinLnBrk="0" hangingPunct="1">
                        <a:defRPr kumimoji="1" sz="1463" kern="1200">
                          <a:solidFill>
                            <a:schemeClr val="dk1"/>
                          </a:solidFill>
                          <a:latin typeface="Aptos" panose="02110004020202020204"/>
                        </a:defRPr>
                      </a:lvl7pPr>
                      <a:lvl8pPr marL="2600325" algn="l" defTabSz="742950" rtl="0" eaLnBrk="1" latinLnBrk="0" hangingPunct="1">
                        <a:defRPr kumimoji="1" sz="1463" kern="1200">
                          <a:solidFill>
                            <a:schemeClr val="dk1"/>
                          </a:solidFill>
                          <a:latin typeface="Aptos" panose="02110004020202020204"/>
                        </a:defRPr>
                      </a:lvl8pPr>
                      <a:lvl9pPr marL="2971800" algn="l" defTabSz="742950" rtl="0" eaLnBrk="1" latinLnBrk="0" hangingPunct="1">
                        <a:defRPr kumimoji="1" sz="1463" kern="1200">
                          <a:solidFill>
                            <a:schemeClr val="dk1"/>
                          </a:solidFill>
                          <a:latin typeface="Aptos" panose="02110004020202020204"/>
                        </a:defRPr>
                      </a:lvl9pPr>
                    </a:lstStyle>
                    <a:p>
                      <a:pPr algn="ctr"/>
                      <a:r>
                        <a:rPr kumimoji="1" lang="ja-JP" altLang="en-US" sz="1300" b="1">
                          <a:solidFill>
                            <a:schemeClr val="accent6">
                              <a:lumMod val="50000"/>
                            </a:schemeClr>
                          </a:solidFill>
                          <a:latin typeface="BIZ UDPゴシック" panose="020B0400000000000000" pitchFamily="50" charset="-128"/>
                          <a:ea typeface="BIZ UDPゴシック" panose="020B0400000000000000" pitchFamily="50" charset="-128"/>
                        </a:rPr>
                        <a:t>ステップ３</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AF2D0"/>
                    </a:solidFill>
                  </a:tcPr>
                </a:tc>
                <a:tc>
                  <a:txBody>
                    <a:bodyPr/>
                    <a:lstStyle>
                      <a:lvl1pPr marL="0" algn="l" defTabSz="742950" rtl="0" eaLnBrk="1" latinLnBrk="0" hangingPunct="1">
                        <a:defRPr kumimoji="1" sz="1463" kern="1200">
                          <a:solidFill>
                            <a:schemeClr val="dk1"/>
                          </a:solidFill>
                          <a:latin typeface="Aptos" panose="02110004020202020204"/>
                        </a:defRPr>
                      </a:lvl1pPr>
                      <a:lvl2pPr marL="371475" algn="l" defTabSz="742950" rtl="0" eaLnBrk="1" latinLnBrk="0" hangingPunct="1">
                        <a:defRPr kumimoji="1" sz="1463" kern="1200">
                          <a:solidFill>
                            <a:schemeClr val="dk1"/>
                          </a:solidFill>
                          <a:latin typeface="Aptos" panose="02110004020202020204"/>
                        </a:defRPr>
                      </a:lvl2pPr>
                      <a:lvl3pPr marL="742950" algn="l" defTabSz="742950" rtl="0" eaLnBrk="1" latinLnBrk="0" hangingPunct="1">
                        <a:defRPr kumimoji="1" sz="1463" kern="1200">
                          <a:solidFill>
                            <a:schemeClr val="dk1"/>
                          </a:solidFill>
                          <a:latin typeface="Aptos" panose="02110004020202020204"/>
                        </a:defRPr>
                      </a:lvl3pPr>
                      <a:lvl4pPr marL="1114425" algn="l" defTabSz="742950" rtl="0" eaLnBrk="1" latinLnBrk="0" hangingPunct="1">
                        <a:defRPr kumimoji="1" sz="1463" kern="1200">
                          <a:solidFill>
                            <a:schemeClr val="dk1"/>
                          </a:solidFill>
                          <a:latin typeface="Aptos" panose="02110004020202020204"/>
                        </a:defRPr>
                      </a:lvl4pPr>
                      <a:lvl5pPr marL="1485900" algn="l" defTabSz="742950" rtl="0" eaLnBrk="1" latinLnBrk="0" hangingPunct="1">
                        <a:defRPr kumimoji="1" sz="1463" kern="1200">
                          <a:solidFill>
                            <a:schemeClr val="dk1"/>
                          </a:solidFill>
                          <a:latin typeface="Aptos" panose="02110004020202020204"/>
                        </a:defRPr>
                      </a:lvl5pPr>
                      <a:lvl6pPr marL="1857375" algn="l" defTabSz="742950" rtl="0" eaLnBrk="1" latinLnBrk="0" hangingPunct="1">
                        <a:defRPr kumimoji="1" sz="1463" kern="1200">
                          <a:solidFill>
                            <a:schemeClr val="dk1"/>
                          </a:solidFill>
                          <a:latin typeface="Aptos" panose="02110004020202020204"/>
                        </a:defRPr>
                      </a:lvl6pPr>
                      <a:lvl7pPr marL="2228850" algn="l" defTabSz="742950" rtl="0" eaLnBrk="1" latinLnBrk="0" hangingPunct="1">
                        <a:defRPr kumimoji="1" sz="1463" kern="1200">
                          <a:solidFill>
                            <a:schemeClr val="dk1"/>
                          </a:solidFill>
                          <a:latin typeface="Aptos" panose="02110004020202020204"/>
                        </a:defRPr>
                      </a:lvl7pPr>
                      <a:lvl8pPr marL="2600325" algn="l" defTabSz="742950" rtl="0" eaLnBrk="1" latinLnBrk="0" hangingPunct="1">
                        <a:defRPr kumimoji="1" sz="1463" kern="1200">
                          <a:solidFill>
                            <a:schemeClr val="dk1"/>
                          </a:solidFill>
                          <a:latin typeface="Aptos" panose="02110004020202020204"/>
                        </a:defRPr>
                      </a:lvl8pPr>
                      <a:lvl9pPr marL="2971800" algn="l" defTabSz="742950" rtl="0" eaLnBrk="1" latinLnBrk="0" hangingPunct="1">
                        <a:defRPr kumimoji="1" sz="1463" kern="1200">
                          <a:solidFill>
                            <a:schemeClr val="dk1"/>
                          </a:solidFill>
                          <a:latin typeface="Aptos" panose="02110004020202020204"/>
                        </a:defRPr>
                      </a:lvl9pPr>
                    </a:lstStyle>
                    <a:p>
                      <a:pPr algn="l"/>
                      <a:r>
                        <a:rPr kumimoji="1" lang="ja-JP" altLang="en-US" sz="1300" b="0">
                          <a:solidFill>
                            <a:schemeClr val="tx1"/>
                          </a:solidFill>
                          <a:latin typeface="BIZ UDPゴシック" panose="020B0400000000000000" pitchFamily="50" charset="-128"/>
                          <a:ea typeface="BIZ UDPゴシック" panose="020B0400000000000000" pitchFamily="50" charset="-128"/>
                        </a:rPr>
                        <a:t>④ 「</a:t>
                      </a:r>
                      <a:r>
                        <a:rPr kumimoji="1" lang="en-US" altLang="ja-JP" sz="1300" b="0">
                          <a:solidFill>
                            <a:schemeClr val="tx1"/>
                          </a:solidFill>
                          <a:latin typeface="BIZ UDPゴシック" panose="020B0400000000000000" pitchFamily="50" charset="-128"/>
                          <a:ea typeface="BIZ UDPゴシック" panose="020B0400000000000000" pitchFamily="50" charset="-128"/>
                        </a:rPr>
                        <a:t>J-FLEC</a:t>
                      </a:r>
                      <a:r>
                        <a:rPr kumimoji="1" lang="ja-JP" altLang="en-US" sz="1300" b="0">
                          <a:solidFill>
                            <a:schemeClr val="tx1"/>
                          </a:solidFill>
                          <a:latin typeface="BIZ UDPゴシック" panose="020B0400000000000000" pitchFamily="50" charset="-128"/>
                          <a:ea typeface="BIZ UDPゴシック" panose="020B0400000000000000" pitchFamily="50" charset="-128"/>
                        </a:rPr>
                        <a:t>はじめてのマネープラン」</a:t>
                      </a:r>
                      <a:endParaRPr kumimoji="1" lang="en-US" altLang="ja-JP" sz="1300" b="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300" b="0">
                          <a:solidFill>
                            <a:schemeClr val="tx1"/>
                          </a:solidFill>
                          <a:latin typeface="BIZ UDPゴシック" panose="020B0400000000000000" pitchFamily="50" charset="-128"/>
                          <a:ea typeface="BIZ UDPゴシック" panose="020B0400000000000000" pitchFamily="50" charset="-128"/>
                        </a:rPr>
                        <a:t>　　割引クーポン配布事業</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42950" rtl="0" eaLnBrk="1" latinLnBrk="0" hangingPunct="1">
                        <a:defRPr kumimoji="1" sz="1463" kern="1200">
                          <a:solidFill>
                            <a:schemeClr val="dk1"/>
                          </a:solidFill>
                          <a:latin typeface="Aptos" panose="02110004020202020204"/>
                        </a:defRPr>
                      </a:lvl1pPr>
                      <a:lvl2pPr marL="371475" algn="l" defTabSz="742950" rtl="0" eaLnBrk="1" latinLnBrk="0" hangingPunct="1">
                        <a:defRPr kumimoji="1" sz="1463" kern="1200">
                          <a:solidFill>
                            <a:schemeClr val="dk1"/>
                          </a:solidFill>
                          <a:latin typeface="Aptos" panose="02110004020202020204"/>
                        </a:defRPr>
                      </a:lvl2pPr>
                      <a:lvl3pPr marL="742950" algn="l" defTabSz="742950" rtl="0" eaLnBrk="1" latinLnBrk="0" hangingPunct="1">
                        <a:defRPr kumimoji="1" sz="1463" kern="1200">
                          <a:solidFill>
                            <a:schemeClr val="dk1"/>
                          </a:solidFill>
                          <a:latin typeface="Aptos" panose="02110004020202020204"/>
                        </a:defRPr>
                      </a:lvl3pPr>
                      <a:lvl4pPr marL="1114425" algn="l" defTabSz="742950" rtl="0" eaLnBrk="1" latinLnBrk="0" hangingPunct="1">
                        <a:defRPr kumimoji="1" sz="1463" kern="1200">
                          <a:solidFill>
                            <a:schemeClr val="dk1"/>
                          </a:solidFill>
                          <a:latin typeface="Aptos" panose="02110004020202020204"/>
                        </a:defRPr>
                      </a:lvl4pPr>
                      <a:lvl5pPr marL="1485900" algn="l" defTabSz="742950" rtl="0" eaLnBrk="1" latinLnBrk="0" hangingPunct="1">
                        <a:defRPr kumimoji="1" sz="1463" kern="1200">
                          <a:solidFill>
                            <a:schemeClr val="dk1"/>
                          </a:solidFill>
                          <a:latin typeface="Aptos" panose="02110004020202020204"/>
                        </a:defRPr>
                      </a:lvl5pPr>
                      <a:lvl6pPr marL="1857375" algn="l" defTabSz="742950" rtl="0" eaLnBrk="1" latinLnBrk="0" hangingPunct="1">
                        <a:defRPr kumimoji="1" sz="1463" kern="1200">
                          <a:solidFill>
                            <a:schemeClr val="dk1"/>
                          </a:solidFill>
                          <a:latin typeface="Aptos" panose="02110004020202020204"/>
                        </a:defRPr>
                      </a:lvl6pPr>
                      <a:lvl7pPr marL="2228850" algn="l" defTabSz="742950" rtl="0" eaLnBrk="1" latinLnBrk="0" hangingPunct="1">
                        <a:defRPr kumimoji="1" sz="1463" kern="1200">
                          <a:solidFill>
                            <a:schemeClr val="dk1"/>
                          </a:solidFill>
                          <a:latin typeface="Aptos" panose="02110004020202020204"/>
                        </a:defRPr>
                      </a:lvl7pPr>
                      <a:lvl8pPr marL="2600325" algn="l" defTabSz="742950" rtl="0" eaLnBrk="1" latinLnBrk="0" hangingPunct="1">
                        <a:defRPr kumimoji="1" sz="1463" kern="1200">
                          <a:solidFill>
                            <a:schemeClr val="dk1"/>
                          </a:solidFill>
                          <a:latin typeface="Aptos" panose="02110004020202020204"/>
                        </a:defRPr>
                      </a:lvl8pPr>
                      <a:lvl9pPr marL="2971800" algn="l" defTabSz="742950" rtl="0" eaLnBrk="1" latinLnBrk="0" hangingPunct="1">
                        <a:defRPr kumimoji="1" sz="1463" kern="1200">
                          <a:solidFill>
                            <a:schemeClr val="dk1"/>
                          </a:solidFill>
                          <a:latin typeface="Aptos" panose="02110004020202020204"/>
                        </a:defRPr>
                      </a:lvl9pPr>
                    </a:lstStyle>
                    <a:p>
                      <a:pPr algn="ctr"/>
                      <a:endParaRPr kumimoji="1" lang="ja-JP" altLang="en-US" sz="1300" b="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42950" rtl="0" eaLnBrk="1" latinLnBrk="0" hangingPunct="1">
                        <a:defRPr kumimoji="1" sz="1463" kern="1200">
                          <a:solidFill>
                            <a:schemeClr val="dk1"/>
                          </a:solidFill>
                          <a:latin typeface="Aptos" panose="02110004020202020204"/>
                        </a:defRPr>
                      </a:lvl1pPr>
                      <a:lvl2pPr marL="371475" algn="l" defTabSz="742950" rtl="0" eaLnBrk="1" latinLnBrk="0" hangingPunct="1">
                        <a:defRPr kumimoji="1" sz="1463" kern="1200">
                          <a:solidFill>
                            <a:schemeClr val="dk1"/>
                          </a:solidFill>
                          <a:latin typeface="Aptos" panose="02110004020202020204"/>
                        </a:defRPr>
                      </a:lvl2pPr>
                      <a:lvl3pPr marL="742950" algn="l" defTabSz="742950" rtl="0" eaLnBrk="1" latinLnBrk="0" hangingPunct="1">
                        <a:defRPr kumimoji="1" sz="1463" kern="1200">
                          <a:solidFill>
                            <a:schemeClr val="dk1"/>
                          </a:solidFill>
                          <a:latin typeface="Aptos" panose="02110004020202020204"/>
                        </a:defRPr>
                      </a:lvl3pPr>
                      <a:lvl4pPr marL="1114425" algn="l" defTabSz="742950" rtl="0" eaLnBrk="1" latinLnBrk="0" hangingPunct="1">
                        <a:defRPr kumimoji="1" sz="1463" kern="1200">
                          <a:solidFill>
                            <a:schemeClr val="dk1"/>
                          </a:solidFill>
                          <a:latin typeface="Aptos" panose="02110004020202020204"/>
                        </a:defRPr>
                      </a:lvl4pPr>
                      <a:lvl5pPr marL="1485900" algn="l" defTabSz="742950" rtl="0" eaLnBrk="1" latinLnBrk="0" hangingPunct="1">
                        <a:defRPr kumimoji="1" sz="1463" kern="1200">
                          <a:solidFill>
                            <a:schemeClr val="dk1"/>
                          </a:solidFill>
                          <a:latin typeface="Aptos" panose="02110004020202020204"/>
                        </a:defRPr>
                      </a:lvl5pPr>
                      <a:lvl6pPr marL="1857375" algn="l" defTabSz="742950" rtl="0" eaLnBrk="1" latinLnBrk="0" hangingPunct="1">
                        <a:defRPr kumimoji="1" sz="1463" kern="1200">
                          <a:solidFill>
                            <a:schemeClr val="dk1"/>
                          </a:solidFill>
                          <a:latin typeface="Aptos" panose="02110004020202020204"/>
                        </a:defRPr>
                      </a:lvl6pPr>
                      <a:lvl7pPr marL="2228850" algn="l" defTabSz="742950" rtl="0" eaLnBrk="1" latinLnBrk="0" hangingPunct="1">
                        <a:defRPr kumimoji="1" sz="1463" kern="1200">
                          <a:solidFill>
                            <a:schemeClr val="dk1"/>
                          </a:solidFill>
                          <a:latin typeface="Aptos" panose="02110004020202020204"/>
                        </a:defRPr>
                      </a:lvl7pPr>
                      <a:lvl8pPr marL="2600325" algn="l" defTabSz="742950" rtl="0" eaLnBrk="1" latinLnBrk="0" hangingPunct="1">
                        <a:defRPr kumimoji="1" sz="1463" kern="1200">
                          <a:solidFill>
                            <a:schemeClr val="dk1"/>
                          </a:solidFill>
                          <a:latin typeface="Aptos" panose="02110004020202020204"/>
                        </a:defRPr>
                      </a:lvl8pPr>
                      <a:lvl9pPr marL="2971800" algn="l" defTabSz="742950" rtl="0" eaLnBrk="1" latinLnBrk="0" hangingPunct="1">
                        <a:defRPr kumimoji="1" sz="1463" kern="1200">
                          <a:solidFill>
                            <a:schemeClr val="dk1"/>
                          </a:solidFill>
                          <a:latin typeface="Aptos" panose="02110004020202020204"/>
                        </a:defRPr>
                      </a:lvl9pPr>
                    </a:lstStyle>
                    <a:p>
                      <a:pPr algn="l"/>
                      <a:r>
                        <a:rPr kumimoji="1" lang="ja-JP" altLang="en-US" sz="1300" b="0">
                          <a:solidFill>
                            <a:schemeClr val="bg1"/>
                          </a:solidFill>
                          <a:latin typeface="BIZ UDPゴシック" panose="020B0400000000000000" pitchFamily="50" charset="-128"/>
                          <a:ea typeface="BIZ UDPゴシック" panose="020B0400000000000000" pitchFamily="50" charset="-128"/>
                        </a:rPr>
                        <a:t>　　　　クーポン対象事業者</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484640807"/>
                  </a:ext>
                </a:extLst>
              </a:tr>
              <a:tr h="185420">
                <a:tc>
                  <a:txBody>
                    <a:bodyPr/>
                    <a:lstStyle>
                      <a:lvl1pPr marL="0" algn="l" defTabSz="742950" rtl="0" eaLnBrk="1" latinLnBrk="0" hangingPunct="1">
                        <a:defRPr kumimoji="1" sz="1463" kern="1200">
                          <a:solidFill>
                            <a:schemeClr val="dk1"/>
                          </a:solidFill>
                          <a:latin typeface="Aptos" panose="02110004020202020204"/>
                        </a:defRPr>
                      </a:lvl1pPr>
                      <a:lvl2pPr marL="371475" algn="l" defTabSz="742950" rtl="0" eaLnBrk="1" latinLnBrk="0" hangingPunct="1">
                        <a:defRPr kumimoji="1" sz="1463" kern="1200">
                          <a:solidFill>
                            <a:schemeClr val="dk1"/>
                          </a:solidFill>
                          <a:latin typeface="Aptos" panose="02110004020202020204"/>
                        </a:defRPr>
                      </a:lvl2pPr>
                      <a:lvl3pPr marL="742950" algn="l" defTabSz="742950" rtl="0" eaLnBrk="1" latinLnBrk="0" hangingPunct="1">
                        <a:defRPr kumimoji="1" sz="1463" kern="1200">
                          <a:solidFill>
                            <a:schemeClr val="dk1"/>
                          </a:solidFill>
                          <a:latin typeface="Aptos" panose="02110004020202020204"/>
                        </a:defRPr>
                      </a:lvl3pPr>
                      <a:lvl4pPr marL="1114425" algn="l" defTabSz="742950" rtl="0" eaLnBrk="1" latinLnBrk="0" hangingPunct="1">
                        <a:defRPr kumimoji="1" sz="1463" kern="1200">
                          <a:solidFill>
                            <a:schemeClr val="dk1"/>
                          </a:solidFill>
                          <a:latin typeface="Aptos" panose="02110004020202020204"/>
                        </a:defRPr>
                      </a:lvl4pPr>
                      <a:lvl5pPr marL="1485900" algn="l" defTabSz="742950" rtl="0" eaLnBrk="1" latinLnBrk="0" hangingPunct="1">
                        <a:defRPr kumimoji="1" sz="1463" kern="1200">
                          <a:solidFill>
                            <a:schemeClr val="dk1"/>
                          </a:solidFill>
                          <a:latin typeface="Aptos" panose="02110004020202020204"/>
                        </a:defRPr>
                      </a:lvl5pPr>
                      <a:lvl6pPr marL="1857375" algn="l" defTabSz="742950" rtl="0" eaLnBrk="1" latinLnBrk="0" hangingPunct="1">
                        <a:defRPr kumimoji="1" sz="1463" kern="1200">
                          <a:solidFill>
                            <a:schemeClr val="dk1"/>
                          </a:solidFill>
                          <a:latin typeface="Aptos" panose="02110004020202020204"/>
                        </a:defRPr>
                      </a:lvl6pPr>
                      <a:lvl7pPr marL="2228850" algn="l" defTabSz="742950" rtl="0" eaLnBrk="1" latinLnBrk="0" hangingPunct="1">
                        <a:defRPr kumimoji="1" sz="1463" kern="1200">
                          <a:solidFill>
                            <a:schemeClr val="dk1"/>
                          </a:solidFill>
                          <a:latin typeface="Aptos" panose="02110004020202020204"/>
                        </a:defRPr>
                      </a:lvl7pPr>
                      <a:lvl8pPr marL="2600325" algn="l" defTabSz="742950" rtl="0" eaLnBrk="1" latinLnBrk="0" hangingPunct="1">
                        <a:defRPr kumimoji="1" sz="1463" kern="1200">
                          <a:solidFill>
                            <a:schemeClr val="dk1"/>
                          </a:solidFill>
                          <a:latin typeface="Aptos" panose="02110004020202020204"/>
                        </a:defRPr>
                      </a:lvl8pPr>
                      <a:lvl9pPr marL="2971800" algn="l" defTabSz="742950" rtl="0" eaLnBrk="1" latinLnBrk="0" hangingPunct="1">
                        <a:defRPr kumimoji="1" sz="1463" kern="1200">
                          <a:solidFill>
                            <a:schemeClr val="dk1"/>
                          </a:solidFill>
                          <a:latin typeface="Aptos" panose="02110004020202020204"/>
                        </a:defRPr>
                      </a:lvl9pPr>
                    </a:lstStyle>
                    <a:p>
                      <a:pPr algn="ctr"/>
                      <a:endParaRPr kumimoji="1" lang="ja-JP" altLang="en-US" sz="1300" b="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42950" rtl="0" eaLnBrk="1" latinLnBrk="0" hangingPunct="1">
                        <a:defRPr kumimoji="1" sz="1463" kern="1200">
                          <a:solidFill>
                            <a:schemeClr val="dk1"/>
                          </a:solidFill>
                          <a:latin typeface="Aptos" panose="02110004020202020204"/>
                        </a:defRPr>
                      </a:lvl1pPr>
                      <a:lvl2pPr marL="371475" algn="l" defTabSz="742950" rtl="0" eaLnBrk="1" latinLnBrk="0" hangingPunct="1">
                        <a:defRPr kumimoji="1" sz="1463" kern="1200">
                          <a:solidFill>
                            <a:schemeClr val="dk1"/>
                          </a:solidFill>
                          <a:latin typeface="Aptos" panose="02110004020202020204"/>
                        </a:defRPr>
                      </a:lvl2pPr>
                      <a:lvl3pPr marL="742950" algn="l" defTabSz="742950" rtl="0" eaLnBrk="1" latinLnBrk="0" hangingPunct="1">
                        <a:defRPr kumimoji="1" sz="1463" kern="1200">
                          <a:solidFill>
                            <a:schemeClr val="dk1"/>
                          </a:solidFill>
                          <a:latin typeface="Aptos" panose="02110004020202020204"/>
                        </a:defRPr>
                      </a:lvl3pPr>
                      <a:lvl4pPr marL="1114425" algn="l" defTabSz="742950" rtl="0" eaLnBrk="1" latinLnBrk="0" hangingPunct="1">
                        <a:defRPr kumimoji="1" sz="1463" kern="1200">
                          <a:solidFill>
                            <a:schemeClr val="dk1"/>
                          </a:solidFill>
                          <a:latin typeface="Aptos" panose="02110004020202020204"/>
                        </a:defRPr>
                      </a:lvl4pPr>
                      <a:lvl5pPr marL="1485900" algn="l" defTabSz="742950" rtl="0" eaLnBrk="1" latinLnBrk="0" hangingPunct="1">
                        <a:defRPr kumimoji="1" sz="1463" kern="1200">
                          <a:solidFill>
                            <a:schemeClr val="dk1"/>
                          </a:solidFill>
                          <a:latin typeface="Aptos" panose="02110004020202020204"/>
                        </a:defRPr>
                      </a:lvl5pPr>
                      <a:lvl6pPr marL="1857375" algn="l" defTabSz="742950" rtl="0" eaLnBrk="1" latinLnBrk="0" hangingPunct="1">
                        <a:defRPr kumimoji="1" sz="1463" kern="1200">
                          <a:solidFill>
                            <a:schemeClr val="dk1"/>
                          </a:solidFill>
                          <a:latin typeface="Aptos" panose="02110004020202020204"/>
                        </a:defRPr>
                      </a:lvl6pPr>
                      <a:lvl7pPr marL="2228850" algn="l" defTabSz="742950" rtl="0" eaLnBrk="1" latinLnBrk="0" hangingPunct="1">
                        <a:defRPr kumimoji="1" sz="1463" kern="1200">
                          <a:solidFill>
                            <a:schemeClr val="dk1"/>
                          </a:solidFill>
                          <a:latin typeface="Aptos" panose="02110004020202020204"/>
                        </a:defRPr>
                      </a:lvl7pPr>
                      <a:lvl8pPr marL="2600325" algn="l" defTabSz="742950" rtl="0" eaLnBrk="1" latinLnBrk="0" hangingPunct="1">
                        <a:defRPr kumimoji="1" sz="1463" kern="1200">
                          <a:solidFill>
                            <a:schemeClr val="dk1"/>
                          </a:solidFill>
                          <a:latin typeface="Aptos" panose="02110004020202020204"/>
                        </a:defRPr>
                      </a:lvl8pPr>
                      <a:lvl9pPr marL="2971800" algn="l" defTabSz="742950" rtl="0" eaLnBrk="1" latinLnBrk="0" hangingPunct="1">
                        <a:defRPr kumimoji="1" sz="1463" kern="1200">
                          <a:solidFill>
                            <a:schemeClr val="dk1"/>
                          </a:solidFill>
                          <a:latin typeface="Aptos" panose="02110004020202020204"/>
                        </a:defRPr>
                      </a:lvl9pPr>
                    </a:lstStyle>
                    <a:p>
                      <a:pPr algn="l"/>
                      <a:r>
                        <a:rPr kumimoji="1" lang="ja-JP" altLang="en-US" sz="1300" b="0">
                          <a:solidFill>
                            <a:schemeClr val="tx1"/>
                          </a:solidFill>
                          <a:latin typeface="BIZ UDPゴシック" panose="020B0400000000000000" pitchFamily="50" charset="-128"/>
                          <a:ea typeface="BIZ UDPゴシック" panose="020B0400000000000000" pitchFamily="50" charset="-128"/>
                        </a:rPr>
                        <a:t>⑤ 学校等への支援事業</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42950" rtl="0" eaLnBrk="1" latinLnBrk="0" hangingPunct="1">
                        <a:defRPr kumimoji="1" sz="1463" kern="1200">
                          <a:solidFill>
                            <a:schemeClr val="dk1"/>
                          </a:solidFill>
                          <a:latin typeface="Aptos" panose="02110004020202020204"/>
                        </a:defRPr>
                      </a:lvl1pPr>
                      <a:lvl2pPr marL="371475" algn="l" defTabSz="742950" rtl="0" eaLnBrk="1" latinLnBrk="0" hangingPunct="1">
                        <a:defRPr kumimoji="1" sz="1463" kern="1200">
                          <a:solidFill>
                            <a:schemeClr val="dk1"/>
                          </a:solidFill>
                          <a:latin typeface="Aptos" panose="02110004020202020204"/>
                        </a:defRPr>
                      </a:lvl2pPr>
                      <a:lvl3pPr marL="742950" algn="l" defTabSz="742950" rtl="0" eaLnBrk="1" latinLnBrk="0" hangingPunct="1">
                        <a:defRPr kumimoji="1" sz="1463" kern="1200">
                          <a:solidFill>
                            <a:schemeClr val="dk1"/>
                          </a:solidFill>
                          <a:latin typeface="Aptos" panose="02110004020202020204"/>
                        </a:defRPr>
                      </a:lvl3pPr>
                      <a:lvl4pPr marL="1114425" algn="l" defTabSz="742950" rtl="0" eaLnBrk="1" latinLnBrk="0" hangingPunct="1">
                        <a:defRPr kumimoji="1" sz="1463" kern="1200">
                          <a:solidFill>
                            <a:schemeClr val="dk1"/>
                          </a:solidFill>
                          <a:latin typeface="Aptos" panose="02110004020202020204"/>
                        </a:defRPr>
                      </a:lvl4pPr>
                      <a:lvl5pPr marL="1485900" algn="l" defTabSz="742950" rtl="0" eaLnBrk="1" latinLnBrk="0" hangingPunct="1">
                        <a:defRPr kumimoji="1" sz="1463" kern="1200">
                          <a:solidFill>
                            <a:schemeClr val="dk1"/>
                          </a:solidFill>
                          <a:latin typeface="Aptos" panose="02110004020202020204"/>
                        </a:defRPr>
                      </a:lvl5pPr>
                      <a:lvl6pPr marL="1857375" algn="l" defTabSz="742950" rtl="0" eaLnBrk="1" latinLnBrk="0" hangingPunct="1">
                        <a:defRPr kumimoji="1" sz="1463" kern="1200">
                          <a:solidFill>
                            <a:schemeClr val="dk1"/>
                          </a:solidFill>
                          <a:latin typeface="Aptos" panose="02110004020202020204"/>
                        </a:defRPr>
                      </a:lvl6pPr>
                      <a:lvl7pPr marL="2228850" algn="l" defTabSz="742950" rtl="0" eaLnBrk="1" latinLnBrk="0" hangingPunct="1">
                        <a:defRPr kumimoji="1" sz="1463" kern="1200">
                          <a:solidFill>
                            <a:schemeClr val="dk1"/>
                          </a:solidFill>
                          <a:latin typeface="Aptos" panose="02110004020202020204"/>
                        </a:defRPr>
                      </a:lvl7pPr>
                      <a:lvl8pPr marL="2600325" algn="l" defTabSz="742950" rtl="0" eaLnBrk="1" latinLnBrk="0" hangingPunct="1">
                        <a:defRPr kumimoji="1" sz="1463" kern="1200">
                          <a:solidFill>
                            <a:schemeClr val="dk1"/>
                          </a:solidFill>
                          <a:latin typeface="Aptos" panose="02110004020202020204"/>
                        </a:defRPr>
                      </a:lvl8pPr>
                      <a:lvl9pPr marL="2971800" algn="l" defTabSz="742950" rtl="0" eaLnBrk="1" latinLnBrk="0" hangingPunct="1">
                        <a:defRPr kumimoji="1" sz="1463" kern="1200">
                          <a:solidFill>
                            <a:schemeClr val="dk1"/>
                          </a:solidFill>
                          <a:latin typeface="Aptos" panose="02110004020202020204"/>
                        </a:defRPr>
                      </a:lvl9pPr>
                    </a:lstStyle>
                    <a:p>
                      <a:pPr algn="ctr"/>
                      <a:r>
                        <a:rPr kumimoji="1" lang="en-US" altLang="ja-JP" sz="1300" b="1">
                          <a:solidFill>
                            <a:schemeClr val="bg1"/>
                          </a:solidFill>
                          <a:latin typeface="BIZ UDPゴシック" panose="020B0400000000000000" pitchFamily="50" charset="-128"/>
                          <a:ea typeface="BIZ UDPゴシック" panose="020B0400000000000000" pitchFamily="50" charset="-128"/>
                        </a:rPr>
                        <a:t>J-FLEC</a:t>
                      </a:r>
                      <a:r>
                        <a:rPr kumimoji="1" lang="ja-JP" altLang="en-US" sz="1300" b="1">
                          <a:solidFill>
                            <a:schemeClr val="bg1"/>
                          </a:solidFill>
                          <a:latin typeface="BIZ UDPゴシック" panose="020B0400000000000000" pitchFamily="50" charset="-128"/>
                          <a:ea typeface="BIZ UDPゴシック" panose="020B0400000000000000" pitchFamily="50" charset="-128"/>
                        </a:rPr>
                        <a:t>講師</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BC7"/>
                    </a:solidFill>
                  </a:tcPr>
                </a:tc>
                <a:tc>
                  <a:txBody>
                    <a:bodyPr/>
                    <a:lstStyle>
                      <a:lvl1pPr marL="0" algn="l" defTabSz="742950" rtl="0" eaLnBrk="1" latinLnBrk="0" hangingPunct="1">
                        <a:defRPr kumimoji="1" sz="1463" kern="1200">
                          <a:solidFill>
                            <a:schemeClr val="dk1"/>
                          </a:solidFill>
                          <a:latin typeface="Aptos" panose="02110004020202020204"/>
                        </a:defRPr>
                      </a:lvl1pPr>
                      <a:lvl2pPr marL="371475" algn="l" defTabSz="742950" rtl="0" eaLnBrk="1" latinLnBrk="0" hangingPunct="1">
                        <a:defRPr kumimoji="1" sz="1463" kern="1200">
                          <a:solidFill>
                            <a:schemeClr val="dk1"/>
                          </a:solidFill>
                          <a:latin typeface="Aptos" panose="02110004020202020204"/>
                        </a:defRPr>
                      </a:lvl2pPr>
                      <a:lvl3pPr marL="742950" algn="l" defTabSz="742950" rtl="0" eaLnBrk="1" latinLnBrk="0" hangingPunct="1">
                        <a:defRPr kumimoji="1" sz="1463" kern="1200">
                          <a:solidFill>
                            <a:schemeClr val="dk1"/>
                          </a:solidFill>
                          <a:latin typeface="Aptos" panose="02110004020202020204"/>
                        </a:defRPr>
                      </a:lvl3pPr>
                      <a:lvl4pPr marL="1114425" algn="l" defTabSz="742950" rtl="0" eaLnBrk="1" latinLnBrk="0" hangingPunct="1">
                        <a:defRPr kumimoji="1" sz="1463" kern="1200">
                          <a:solidFill>
                            <a:schemeClr val="dk1"/>
                          </a:solidFill>
                          <a:latin typeface="Aptos" panose="02110004020202020204"/>
                        </a:defRPr>
                      </a:lvl4pPr>
                      <a:lvl5pPr marL="1485900" algn="l" defTabSz="742950" rtl="0" eaLnBrk="1" latinLnBrk="0" hangingPunct="1">
                        <a:defRPr kumimoji="1" sz="1463" kern="1200">
                          <a:solidFill>
                            <a:schemeClr val="dk1"/>
                          </a:solidFill>
                          <a:latin typeface="Aptos" panose="02110004020202020204"/>
                        </a:defRPr>
                      </a:lvl5pPr>
                      <a:lvl6pPr marL="1857375" algn="l" defTabSz="742950" rtl="0" eaLnBrk="1" latinLnBrk="0" hangingPunct="1">
                        <a:defRPr kumimoji="1" sz="1463" kern="1200">
                          <a:solidFill>
                            <a:schemeClr val="dk1"/>
                          </a:solidFill>
                          <a:latin typeface="Aptos" panose="02110004020202020204"/>
                        </a:defRPr>
                      </a:lvl6pPr>
                      <a:lvl7pPr marL="2228850" algn="l" defTabSz="742950" rtl="0" eaLnBrk="1" latinLnBrk="0" hangingPunct="1">
                        <a:defRPr kumimoji="1" sz="1463" kern="1200">
                          <a:solidFill>
                            <a:schemeClr val="dk1"/>
                          </a:solidFill>
                          <a:latin typeface="Aptos" panose="02110004020202020204"/>
                        </a:defRPr>
                      </a:lvl7pPr>
                      <a:lvl8pPr marL="2600325" algn="l" defTabSz="742950" rtl="0" eaLnBrk="1" latinLnBrk="0" hangingPunct="1">
                        <a:defRPr kumimoji="1" sz="1463" kern="1200">
                          <a:solidFill>
                            <a:schemeClr val="dk1"/>
                          </a:solidFill>
                          <a:latin typeface="Aptos" panose="02110004020202020204"/>
                        </a:defRPr>
                      </a:lvl8pPr>
                      <a:lvl9pPr marL="2971800" algn="l" defTabSz="742950" rtl="0" eaLnBrk="1" latinLnBrk="0" hangingPunct="1">
                        <a:defRPr kumimoji="1" sz="1463" kern="1200">
                          <a:solidFill>
                            <a:schemeClr val="dk1"/>
                          </a:solidFill>
                          <a:latin typeface="Aptos" panose="02110004020202020204"/>
                        </a:defRPr>
                      </a:lvl9pPr>
                    </a:lstStyle>
                    <a:p>
                      <a:pPr algn="ctr"/>
                      <a:endParaRPr kumimoji="1" lang="ja-JP" altLang="en-US" sz="1300" b="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156077499"/>
                  </a:ext>
                </a:extLst>
              </a:tr>
              <a:tr h="185420">
                <a:tc>
                  <a:txBody>
                    <a:bodyPr/>
                    <a:lstStyle>
                      <a:lvl1pPr marL="0" algn="l" defTabSz="742950" rtl="0" eaLnBrk="1" latinLnBrk="0" hangingPunct="1">
                        <a:defRPr kumimoji="1" sz="1463" kern="1200">
                          <a:solidFill>
                            <a:schemeClr val="dk1"/>
                          </a:solidFill>
                          <a:latin typeface="Aptos" panose="02110004020202020204"/>
                        </a:defRPr>
                      </a:lvl1pPr>
                      <a:lvl2pPr marL="371475" algn="l" defTabSz="742950" rtl="0" eaLnBrk="1" latinLnBrk="0" hangingPunct="1">
                        <a:defRPr kumimoji="1" sz="1463" kern="1200">
                          <a:solidFill>
                            <a:schemeClr val="dk1"/>
                          </a:solidFill>
                          <a:latin typeface="Aptos" panose="02110004020202020204"/>
                        </a:defRPr>
                      </a:lvl2pPr>
                      <a:lvl3pPr marL="742950" algn="l" defTabSz="742950" rtl="0" eaLnBrk="1" latinLnBrk="0" hangingPunct="1">
                        <a:defRPr kumimoji="1" sz="1463" kern="1200">
                          <a:solidFill>
                            <a:schemeClr val="dk1"/>
                          </a:solidFill>
                          <a:latin typeface="Aptos" panose="02110004020202020204"/>
                        </a:defRPr>
                      </a:lvl3pPr>
                      <a:lvl4pPr marL="1114425" algn="l" defTabSz="742950" rtl="0" eaLnBrk="1" latinLnBrk="0" hangingPunct="1">
                        <a:defRPr kumimoji="1" sz="1463" kern="1200">
                          <a:solidFill>
                            <a:schemeClr val="dk1"/>
                          </a:solidFill>
                          <a:latin typeface="Aptos" panose="02110004020202020204"/>
                        </a:defRPr>
                      </a:lvl4pPr>
                      <a:lvl5pPr marL="1485900" algn="l" defTabSz="742950" rtl="0" eaLnBrk="1" latinLnBrk="0" hangingPunct="1">
                        <a:defRPr kumimoji="1" sz="1463" kern="1200">
                          <a:solidFill>
                            <a:schemeClr val="dk1"/>
                          </a:solidFill>
                          <a:latin typeface="Aptos" panose="02110004020202020204"/>
                        </a:defRPr>
                      </a:lvl5pPr>
                      <a:lvl6pPr marL="1857375" algn="l" defTabSz="742950" rtl="0" eaLnBrk="1" latinLnBrk="0" hangingPunct="1">
                        <a:defRPr kumimoji="1" sz="1463" kern="1200">
                          <a:solidFill>
                            <a:schemeClr val="dk1"/>
                          </a:solidFill>
                          <a:latin typeface="Aptos" panose="02110004020202020204"/>
                        </a:defRPr>
                      </a:lvl6pPr>
                      <a:lvl7pPr marL="2228850" algn="l" defTabSz="742950" rtl="0" eaLnBrk="1" latinLnBrk="0" hangingPunct="1">
                        <a:defRPr kumimoji="1" sz="1463" kern="1200">
                          <a:solidFill>
                            <a:schemeClr val="dk1"/>
                          </a:solidFill>
                          <a:latin typeface="Aptos" panose="02110004020202020204"/>
                        </a:defRPr>
                      </a:lvl7pPr>
                      <a:lvl8pPr marL="2600325" algn="l" defTabSz="742950" rtl="0" eaLnBrk="1" latinLnBrk="0" hangingPunct="1">
                        <a:defRPr kumimoji="1" sz="1463" kern="1200">
                          <a:solidFill>
                            <a:schemeClr val="dk1"/>
                          </a:solidFill>
                          <a:latin typeface="Aptos" panose="02110004020202020204"/>
                        </a:defRPr>
                      </a:lvl8pPr>
                      <a:lvl9pPr marL="2971800" algn="l" defTabSz="742950" rtl="0" eaLnBrk="1" latinLnBrk="0" hangingPunct="1">
                        <a:defRPr kumimoji="1" sz="1463" kern="1200">
                          <a:solidFill>
                            <a:schemeClr val="dk1"/>
                          </a:solidFill>
                          <a:latin typeface="Aptos" panose="02110004020202020204"/>
                        </a:defRPr>
                      </a:lvl9pPr>
                    </a:lstStyle>
                    <a:p>
                      <a:pPr algn="ctr"/>
                      <a:endParaRPr kumimoji="1" lang="en-US" altLang="ja-JP" sz="1300" b="0">
                        <a:solidFill>
                          <a:schemeClr val="tx1"/>
                        </a:solidFill>
                        <a:latin typeface="BIZ UDPゴシック" panose="020B0400000000000000" pitchFamily="50" charset="-128"/>
                        <a:ea typeface="BIZ UDPゴシック" panose="020B0400000000000000" pitchFamily="50" charset="-128"/>
                      </a:endParaRPr>
                    </a:p>
                    <a:p>
                      <a:pPr algn="ctr"/>
                      <a:endParaRPr kumimoji="1" lang="ja-JP" altLang="en-US" sz="1300" b="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2">
                  <a:txBody>
                    <a:bodyPr/>
                    <a:lstStyle>
                      <a:lvl1pPr marL="0" algn="l" defTabSz="742950" rtl="0" eaLnBrk="1" latinLnBrk="0" hangingPunct="1">
                        <a:defRPr kumimoji="1" sz="1463" kern="1200">
                          <a:solidFill>
                            <a:schemeClr val="dk1"/>
                          </a:solidFill>
                          <a:latin typeface="Aptos" panose="02110004020202020204"/>
                        </a:defRPr>
                      </a:lvl1pPr>
                      <a:lvl2pPr marL="371475" algn="l" defTabSz="742950" rtl="0" eaLnBrk="1" latinLnBrk="0" hangingPunct="1">
                        <a:defRPr kumimoji="1" sz="1463" kern="1200">
                          <a:solidFill>
                            <a:schemeClr val="dk1"/>
                          </a:solidFill>
                          <a:latin typeface="Aptos" panose="02110004020202020204"/>
                        </a:defRPr>
                      </a:lvl2pPr>
                      <a:lvl3pPr marL="742950" algn="l" defTabSz="742950" rtl="0" eaLnBrk="1" latinLnBrk="0" hangingPunct="1">
                        <a:defRPr kumimoji="1" sz="1463" kern="1200">
                          <a:solidFill>
                            <a:schemeClr val="dk1"/>
                          </a:solidFill>
                          <a:latin typeface="Aptos" panose="02110004020202020204"/>
                        </a:defRPr>
                      </a:lvl3pPr>
                      <a:lvl4pPr marL="1114425" algn="l" defTabSz="742950" rtl="0" eaLnBrk="1" latinLnBrk="0" hangingPunct="1">
                        <a:defRPr kumimoji="1" sz="1463" kern="1200">
                          <a:solidFill>
                            <a:schemeClr val="dk1"/>
                          </a:solidFill>
                          <a:latin typeface="Aptos" panose="02110004020202020204"/>
                        </a:defRPr>
                      </a:lvl4pPr>
                      <a:lvl5pPr marL="1485900" algn="l" defTabSz="742950" rtl="0" eaLnBrk="1" latinLnBrk="0" hangingPunct="1">
                        <a:defRPr kumimoji="1" sz="1463" kern="1200">
                          <a:solidFill>
                            <a:schemeClr val="dk1"/>
                          </a:solidFill>
                          <a:latin typeface="Aptos" panose="02110004020202020204"/>
                        </a:defRPr>
                      </a:lvl5pPr>
                      <a:lvl6pPr marL="1857375" algn="l" defTabSz="742950" rtl="0" eaLnBrk="1" latinLnBrk="0" hangingPunct="1">
                        <a:defRPr kumimoji="1" sz="1463" kern="1200">
                          <a:solidFill>
                            <a:schemeClr val="dk1"/>
                          </a:solidFill>
                          <a:latin typeface="Aptos" panose="02110004020202020204"/>
                        </a:defRPr>
                      </a:lvl6pPr>
                      <a:lvl7pPr marL="2228850" algn="l" defTabSz="742950" rtl="0" eaLnBrk="1" latinLnBrk="0" hangingPunct="1">
                        <a:defRPr kumimoji="1" sz="1463" kern="1200">
                          <a:solidFill>
                            <a:schemeClr val="dk1"/>
                          </a:solidFill>
                          <a:latin typeface="Aptos" panose="02110004020202020204"/>
                        </a:defRPr>
                      </a:lvl7pPr>
                      <a:lvl8pPr marL="2600325" algn="l" defTabSz="742950" rtl="0" eaLnBrk="1" latinLnBrk="0" hangingPunct="1">
                        <a:defRPr kumimoji="1" sz="1463" kern="1200">
                          <a:solidFill>
                            <a:schemeClr val="dk1"/>
                          </a:solidFill>
                          <a:latin typeface="Aptos" panose="02110004020202020204"/>
                        </a:defRPr>
                      </a:lvl8pPr>
                      <a:lvl9pPr marL="2971800" algn="l" defTabSz="742950" rtl="0" eaLnBrk="1" latinLnBrk="0" hangingPunct="1">
                        <a:defRPr kumimoji="1" sz="1463" kern="1200">
                          <a:solidFill>
                            <a:schemeClr val="dk1"/>
                          </a:solidFill>
                          <a:latin typeface="Aptos" panose="02110004020202020204"/>
                        </a:defRPr>
                      </a:lvl9pPr>
                    </a:lstStyle>
                    <a:p>
                      <a:pPr algn="l"/>
                      <a:r>
                        <a:rPr kumimoji="1" lang="ja-JP" altLang="en-US" sz="1300" b="0">
                          <a:solidFill>
                            <a:schemeClr val="tx1"/>
                          </a:solidFill>
                          <a:latin typeface="BIZ UDPゴシック" panose="020B0400000000000000" pitchFamily="50" charset="-128"/>
                          <a:ea typeface="BIZ UDPゴシック" panose="020B0400000000000000" pitchFamily="50" charset="-128"/>
                        </a:rPr>
                        <a:t>◎ </a:t>
                      </a:r>
                      <a:r>
                        <a:rPr kumimoji="1" lang="en-US" altLang="ja-JP" sz="1300" b="0">
                          <a:solidFill>
                            <a:schemeClr val="tx1"/>
                          </a:solidFill>
                          <a:latin typeface="BIZ UDPゴシック" panose="020B0400000000000000" pitchFamily="50" charset="-128"/>
                          <a:ea typeface="BIZ UDPゴシック" panose="020B0400000000000000" pitchFamily="50" charset="-128"/>
                        </a:rPr>
                        <a:t>J-FLEC</a:t>
                      </a:r>
                      <a:r>
                        <a:rPr kumimoji="1" lang="ja-JP" altLang="en-US" sz="1300" b="0">
                          <a:solidFill>
                            <a:schemeClr val="tx1"/>
                          </a:solidFill>
                          <a:latin typeface="BIZ UDPゴシック" panose="020B0400000000000000" pitchFamily="50" charset="-128"/>
                          <a:ea typeface="BIZ UDPゴシック" panose="020B0400000000000000" pitchFamily="50" charset="-128"/>
                        </a:rPr>
                        <a:t>認定アドバイザーの普及事業</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42950" rtl="0" eaLnBrk="1" latinLnBrk="0" hangingPunct="1">
                        <a:defRPr kumimoji="1" sz="1463" kern="1200">
                          <a:solidFill>
                            <a:schemeClr val="dk1"/>
                          </a:solidFill>
                          <a:latin typeface="Aptos" panose="02110004020202020204"/>
                        </a:defRPr>
                      </a:lvl1pPr>
                      <a:lvl2pPr marL="371475" algn="l" defTabSz="742950" rtl="0" eaLnBrk="1" latinLnBrk="0" hangingPunct="1">
                        <a:defRPr kumimoji="1" sz="1463" kern="1200">
                          <a:solidFill>
                            <a:schemeClr val="dk1"/>
                          </a:solidFill>
                          <a:latin typeface="Aptos" panose="02110004020202020204"/>
                        </a:defRPr>
                      </a:lvl2pPr>
                      <a:lvl3pPr marL="742950" algn="l" defTabSz="742950" rtl="0" eaLnBrk="1" latinLnBrk="0" hangingPunct="1">
                        <a:defRPr kumimoji="1" sz="1463" kern="1200">
                          <a:solidFill>
                            <a:schemeClr val="dk1"/>
                          </a:solidFill>
                          <a:latin typeface="Aptos" panose="02110004020202020204"/>
                        </a:defRPr>
                      </a:lvl3pPr>
                      <a:lvl4pPr marL="1114425" algn="l" defTabSz="742950" rtl="0" eaLnBrk="1" latinLnBrk="0" hangingPunct="1">
                        <a:defRPr kumimoji="1" sz="1463" kern="1200">
                          <a:solidFill>
                            <a:schemeClr val="dk1"/>
                          </a:solidFill>
                          <a:latin typeface="Aptos" panose="02110004020202020204"/>
                        </a:defRPr>
                      </a:lvl4pPr>
                      <a:lvl5pPr marL="1485900" algn="l" defTabSz="742950" rtl="0" eaLnBrk="1" latinLnBrk="0" hangingPunct="1">
                        <a:defRPr kumimoji="1" sz="1463" kern="1200">
                          <a:solidFill>
                            <a:schemeClr val="dk1"/>
                          </a:solidFill>
                          <a:latin typeface="Aptos" panose="02110004020202020204"/>
                        </a:defRPr>
                      </a:lvl5pPr>
                      <a:lvl6pPr marL="1857375" algn="l" defTabSz="742950" rtl="0" eaLnBrk="1" latinLnBrk="0" hangingPunct="1">
                        <a:defRPr kumimoji="1" sz="1463" kern="1200">
                          <a:solidFill>
                            <a:schemeClr val="dk1"/>
                          </a:solidFill>
                          <a:latin typeface="Aptos" panose="02110004020202020204"/>
                        </a:defRPr>
                      </a:lvl6pPr>
                      <a:lvl7pPr marL="2228850" algn="l" defTabSz="742950" rtl="0" eaLnBrk="1" latinLnBrk="0" hangingPunct="1">
                        <a:defRPr kumimoji="1" sz="1463" kern="1200">
                          <a:solidFill>
                            <a:schemeClr val="dk1"/>
                          </a:solidFill>
                          <a:latin typeface="Aptos" panose="02110004020202020204"/>
                        </a:defRPr>
                      </a:lvl7pPr>
                      <a:lvl8pPr marL="2600325" algn="l" defTabSz="742950" rtl="0" eaLnBrk="1" latinLnBrk="0" hangingPunct="1">
                        <a:defRPr kumimoji="1" sz="1463" kern="1200">
                          <a:solidFill>
                            <a:schemeClr val="dk1"/>
                          </a:solidFill>
                          <a:latin typeface="Aptos" panose="02110004020202020204"/>
                        </a:defRPr>
                      </a:lvl8pPr>
                      <a:lvl9pPr marL="2971800" algn="l" defTabSz="742950" rtl="0" eaLnBrk="1" latinLnBrk="0" hangingPunct="1">
                        <a:defRPr kumimoji="1" sz="1463" kern="1200">
                          <a:solidFill>
                            <a:schemeClr val="dk1"/>
                          </a:solidFill>
                          <a:latin typeface="Aptos" panose="02110004020202020204"/>
                        </a:defRPr>
                      </a:lvl9pPr>
                    </a:lstStyle>
                    <a:p>
                      <a:pPr algn="ctr"/>
                      <a:endParaRPr kumimoji="1" lang="ja-JP" altLang="en-US" sz="1300" b="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2">
                  <a:txBody>
                    <a:bodyPr/>
                    <a:lstStyle>
                      <a:lvl1pPr marL="0" algn="l" defTabSz="742950" rtl="0" eaLnBrk="1" latinLnBrk="0" hangingPunct="1">
                        <a:defRPr kumimoji="1" sz="1463" kern="1200">
                          <a:solidFill>
                            <a:schemeClr val="dk1"/>
                          </a:solidFill>
                          <a:latin typeface="Aptos" panose="02110004020202020204"/>
                        </a:defRPr>
                      </a:lvl1pPr>
                      <a:lvl2pPr marL="371475" algn="l" defTabSz="742950" rtl="0" eaLnBrk="1" latinLnBrk="0" hangingPunct="1">
                        <a:defRPr kumimoji="1" sz="1463" kern="1200">
                          <a:solidFill>
                            <a:schemeClr val="dk1"/>
                          </a:solidFill>
                          <a:latin typeface="Aptos" panose="02110004020202020204"/>
                        </a:defRPr>
                      </a:lvl2pPr>
                      <a:lvl3pPr marL="742950" algn="l" defTabSz="742950" rtl="0" eaLnBrk="1" latinLnBrk="0" hangingPunct="1">
                        <a:defRPr kumimoji="1" sz="1463" kern="1200">
                          <a:solidFill>
                            <a:schemeClr val="dk1"/>
                          </a:solidFill>
                          <a:latin typeface="Aptos" panose="02110004020202020204"/>
                        </a:defRPr>
                      </a:lvl3pPr>
                      <a:lvl4pPr marL="1114425" algn="l" defTabSz="742950" rtl="0" eaLnBrk="1" latinLnBrk="0" hangingPunct="1">
                        <a:defRPr kumimoji="1" sz="1463" kern="1200">
                          <a:solidFill>
                            <a:schemeClr val="dk1"/>
                          </a:solidFill>
                          <a:latin typeface="Aptos" panose="02110004020202020204"/>
                        </a:defRPr>
                      </a:lvl4pPr>
                      <a:lvl5pPr marL="1485900" algn="l" defTabSz="742950" rtl="0" eaLnBrk="1" latinLnBrk="0" hangingPunct="1">
                        <a:defRPr kumimoji="1" sz="1463" kern="1200">
                          <a:solidFill>
                            <a:schemeClr val="dk1"/>
                          </a:solidFill>
                          <a:latin typeface="Aptos" panose="02110004020202020204"/>
                        </a:defRPr>
                      </a:lvl5pPr>
                      <a:lvl6pPr marL="1857375" algn="l" defTabSz="742950" rtl="0" eaLnBrk="1" latinLnBrk="0" hangingPunct="1">
                        <a:defRPr kumimoji="1" sz="1463" kern="1200">
                          <a:solidFill>
                            <a:schemeClr val="dk1"/>
                          </a:solidFill>
                          <a:latin typeface="Aptos" panose="02110004020202020204"/>
                        </a:defRPr>
                      </a:lvl6pPr>
                      <a:lvl7pPr marL="2228850" algn="l" defTabSz="742950" rtl="0" eaLnBrk="1" latinLnBrk="0" hangingPunct="1">
                        <a:defRPr kumimoji="1" sz="1463" kern="1200">
                          <a:solidFill>
                            <a:schemeClr val="dk1"/>
                          </a:solidFill>
                          <a:latin typeface="Aptos" panose="02110004020202020204"/>
                        </a:defRPr>
                      </a:lvl7pPr>
                      <a:lvl8pPr marL="2600325" algn="l" defTabSz="742950" rtl="0" eaLnBrk="1" latinLnBrk="0" hangingPunct="1">
                        <a:defRPr kumimoji="1" sz="1463" kern="1200">
                          <a:solidFill>
                            <a:schemeClr val="dk1"/>
                          </a:solidFill>
                          <a:latin typeface="Aptos" panose="02110004020202020204"/>
                        </a:defRPr>
                      </a:lvl8pPr>
                      <a:lvl9pPr marL="2971800" algn="l" defTabSz="742950" rtl="0" eaLnBrk="1" latinLnBrk="0" hangingPunct="1">
                        <a:defRPr kumimoji="1" sz="1463" kern="1200">
                          <a:solidFill>
                            <a:schemeClr val="dk1"/>
                          </a:solidFill>
                          <a:latin typeface="Aptos" panose="02110004020202020204"/>
                        </a:defRPr>
                      </a:lvl9pPr>
                    </a:lstStyle>
                    <a:p>
                      <a:pPr algn="ctr"/>
                      <a:r>
                        <a:rPr kumimoji="1" lang="en-US" altLang="ja-JP" sz="1300" b="0">
                          <a:solidFill>
                            <a:schemeClr val="tx1"/>
                          </a:solidFill>
                          <a:latin typeface="BIZ UDPゴシック" panose="020B0400000000000000" pitchFamily="50" charset="-128"/>
                          <a:ea typeface="BIZ UDPゴシック" panose="020B0400000000000000" pitchFamily="50" charset="-128"/>
                        </a:rPr>
                        <a:t>J-FLEC</a:t>
                      </a:r>
                      <a:r>
                        <a:rPr kumimoji="1" lang="ja-JP" altLang="en-US" sz="1300" b="0">
                          <a:solidFill>
                            <a:schemeClr val="tx1"/>
                          </a:solidFill>
                          <a:latin typeface="BIZ UDPゴシック" panose="020B0400000000000000" pitchFamily="50" charset="-128"/>
                          <a:ea typeface="BIZ UDPゴシック" panose="020B0400000000000000" pitchFamily="50" charset="-128"/>
                        </a:rPr>
                        <a:t>の事業以外であっても、</a:t>
                      </a:r>
                      <a:endParaRPr kumimoji="1" lang="en-US" altLang="ja-JP" sz="1300" b="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300" b="0">
                          <a:solidFill>
                            <a:schemeClr val="tx1"/>
                          </a:solidFill>
                          <a:latin typeface="BIZ UDPゴシック" panose="020B0400000000000000" pitchFamily="50" charset="-128"/>
                          <a:ea typeface="BIZ UDPゴシック" panose="020B0400000000000000" pitchFamily="50" charset="-128"/>
                        </a:rPr>
                        <a:t>J-FLEC</a:t>
                      </a:r>
                      <a:r>
                        <a:rPr kumimoji="1" lang="ja-JP" altLang="en-US" sz="1300" b="0">
                          <a:solidFill>
                            <a:schemeClr val="tx1"/>
                          </a:solidFill>
                          <a:latin typeface="BIZ UDPゴシック" panose="020B0400000000000000" pitchFamily="50" charset="-128"/>
                          <a:ea typeface="BIZ UDPゴシック" panose="020B0400000000000000" pitchFamily="50" charset="-128"/>
                        </a:rPr>
                        <a:t>認定アドバイザーの称号は、</a:t>
                      </a:r>
                      <a:endParaRPr kumimoji="1" lang="en-US" altLang="ja-JP" sz="1300" b="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300" b="0">
                          <a:solidFill>
                            <a:schemeClr val="tx1"/>
                          </a:solidFill>
                          <a:latin typeface="BIZ UDPゴシック" panose="020B0400000000000000" pitchFamily="50" charset="-128"/>
                          <a:ea typeface="BIZ UDPゴシック" panose="020B0400000000000000" pitchFamily="50" charset="-128"/>
                        </a:rPr>
                        <a:t>中立性を有する顧客の立場に立った</a:t>
                      </a:r>
                      <a:endParaRPr kumimoji="1" lang="en-US" altLang="ja-JP" sz="1300" b="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300" b="0">
                          <a:solidFill>
                            <a:schemeClr val="tx1"/>
                          </a:solidFill>
                          <a:latin typeface="BIZ UDPゴシック" panose="020B0400000000000000" pitchFamily="50" charset="-128"/>
                          <a:ea typeface="BIZ UDPゴシック" panose="020B0400000000000000" pitchFamily="50" charset="-128"/>
                        </a:rPr>
                        <a:t>アドバイザーの証明として活用可能</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56827963"/>
                  </a:ext>
                </a:extLst>
              </a:tr>
              <a:tr h="370840">
                <a:tc>
                  <a:txBody>
                    <a:bodyPr/>
                    <a:lstStyle>
                      <a:lvl1pPr marL="0" algn="l" defTabSz="742950" rtl="0" eaLnBrk="1" latinLnBrk="0" hangingPunct="1">
                        <a:defRPr kumimoji="1" sz="1463" kern="1200">
                          <a:solidFill>
                            <a:schemeClr val="dk1"/>
                          </a:solidFill>
                          <a:latin typeface="Aptos" panose="02110004020202020204"/>
                        </a:defRPr>
                      </a:lvl1pPr>
                      <a:lvl2pPr marL="371475" algn="l" defTabSz="742950" rtl="0" eaLnBrk="1" latinLnBrk="0" hangingPunct="1">
                        <a:defRPr kumimoji="1" sz="1463" kern="1200">
                          <a:solidFill>
                            <a:schemeClr val="dk1"/>
                          </a:solidFill>
                          <a:latin typeface="Aptos" panose="02110004020202020204"/>
                        </a:defRPr>
                      </a:lvl2pPr>
                      <a:lvl3pPr marL="742950" algn="l" defTabSz="742950" rtl="0" eaLnBrk="1" latinLnBrk="0" hangingPunct="1">
                        <a:defRPr kumimoji="1" sz="1463" kern="1200">
                          <a:solidFill>
                            <a:schemeClr val="dk1"/>
                          </a:solidFill>
                          <a:latin typeface="Aptos" panose="02110004020202020204"/>
                        </a:defRPr>
                      </a:lvl3pPr>
                      <a:lvl4pPr marL="1114425" algn="l" defTabSz="742950" rtl="0" eaLnBrk="1" latinLnBrk="0" hangingPunct="1">
                        <a:defRPr kumimoji="1" sz="1463" kern="1200">
                          <a:solidFill>
                            <a:schemeClr val="dk1"/>
                          </a:solidFill>
                          <a:latin typeface="Aptos" panose="02110004020202020204"/>
                        </a:defRPr>
                      </a:lvl4pPr>
                      <a:lvl5pPr marL="1485900" algn="l" defTabSz="742950" rtl="0" eaLnBrk="1" latinLnBrk="0" hangingPunct="1">
                        <a:defRPr kumimoji="1" sz="1463" kern="1200">
                          <a:solidFill>
                            <a:schemeClr val="dk1"/>
                          </a:solidFill>
                          <a:latin typeface="Aptos" panose="02110004020202020204"/>
                        </a:defRPr>
                      </a:lvl5pPr>
                      <a:lvl6pPr marL="1857375" algn="l" defTabSz="742950" rtl="0" eaLnBrk="1" latinLnBrk="0" hangingPunct="1">
                        <a:defRPr kumimoji="1" sz="1463" kern="1200">
                          <a:solidFill>
                            <a:schemeClr val="dk1"/>
                          </a:solidFill>
                          <a:latin typeface="Aptos" panose="02110004020202020204"/>
                        </a:defRPr>
                      </a:lvl6pPr>
                      <a:lvl7pPr marL="2228850" algn="l" defTabSz="742950" rtl="0" eaLnBrk="1" latinLnBrk="0" hangingPunct="1">
                        <a:defRPr kumimoji="1" sz="1463" kern="1200">
                          <a:solidFill>
                            <a:schemeClr val="dk1"/>
                          </a:solidFill>
                          <a:latin typeface="Aptos" panose="02110004020202020204"/>
                        </a:defRPr>
                      </a:lvl7pPr>
                      <a:lvl8pPr marL="2600325" algn="l" defTabSz="742950" rtl="0" eaLnBrk="1" latinLnBrk="0" hangingPunct="1">
                        <a:defRPr kumimoji="1" sz="1463" kern="1200">
                          <a:solidFill>
                            <a:schemeClr val="dk1"/>
                          </a:solidFill>
                          <a:latin typeface="Aptos" panose="02110004020202020204"/>
                        </a:defRPr>
                      </a:lvl8pPr>
                      <a:lvl9pPr marL="2971800" algn="l" defTabSz="742950" rtl="0" eaLnBrk="1" latinLnBrk="0" hangingPunct="1">
                        <a:defRPr kumimoji="1" sz="1463" kern="1200">
                          <a:solidFill>
                            <a:schemeClr val="dk1"/>
                          </a:solidFill>
                          <a:latin typeface="Aptos" panose="02110004020202020204"/>
                        </a:defRPr>
                      </a:lvl9pPr>
                    </a:lstStyle>
                    <a:p>
                      <a:pPr algn="ctr"/>
                      <a:endParaRPr kumimoji="1" lang="ja-JP" altLang="en-US" sz="1300" b="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42950" rtl="0" eaLnBrk="1" latinLnBrk="0" hangingPunct="1">
                        <a:defRPr kumimoji="1" sz="1463" kern="1200">
                          <a:solidFill>
                            <a:schemeClr val="dk1"/>
                          </a:solidFill>
                          <a:latin typeface="Aptos" panose="02110004020202020204"/>
                        </a:defRPr>
                      </a:lvl1pPr>
                      <a:lvl2pPr marL="371475" algn="l" defTabSz="742950" rtl="0" eaLnBrk="1" latinLnBrk="0" hangingPunct="1">
                        <a:defRPr kumimoji="1" sz="1463" kern="1200">
                          <a:solidFill>
                            <a:schemeClr val="dk1"/>
                          </a:solidFill>
                          <a:latin typeface="Aptos" panose="02110004020202020204"/>
                        </a:defRPr>
                      </a:lvl2pPr>
                      <a:lvl3pPr marL="742950" algn="l" defTabSz="742950" rtl="0" eaLnBrk="1" latinLnBrk="0" hangingPunct="1">
                        <a:defRPr kumimoji="1" sz="1463" kern="1200">
                          <a:solidFill>
                            <a:schemeClr val="dk1"/>
                          </a:solidFill>
                          <a:latin typeface="Aptos" panose="02110004020202020204"/>
                        </a:defRPr>
                      </a:lvl3pPr>
                      <a:lvl4pPr marL="1114425" algn="l" defTabSz="742950" rtl="0" eaLnBrk="1" latinLnBrk="0" hangingPunct="1">
                        <a:defRPr kumimoji="1" sz="1463" kern="1200">
                          <a:solidFill>
                            <a:schemeClr val="dk1"/>
                          </a:solidFill>
                          <a:latin typeface="Aptos" panose="02110004020202020204"/>
                        </a:defRPr>
                      </a:lvl4pPr>
                      <a:lvl5pPr marL="1485900" algn="l" defTabSz="742950" rtl="0" eaLnBrk="1" latinLnBrk="0" hangingPunct="1">
                        <a:defRPr kumimoji="1" sz="1463" kern="1200">
                          <a:solidFill>
                            <a:schemeClr val="dk1"/>
                          </a:solidFill>
                          <a:latin typeface="Aptos" panose="02110004020202020204"/>
                        </a:defRPr>
                      </a:lvl5pPr>
                      <a:lvl6pPr marL="1857375" algn="l" defTabSz="742950" rtl="0" eaLnBrk="1" latinLnBrk="0" hangingPunct="1">
                        <a:defRPr kumimoji="1" sz="1463" kern="1200">
                          <a:solidFill>
                            <a:schemeClr val="dk1"/>
                          </a:solidFill>
                          <a:latin typeface="Aptos" panose="02110004020202020204"/>
                        </a:defRPr>
                      </a:lvl6pPr>
                      <a:lvl7pPr marL="2228850" algn="l" defTabSz="742950" rtl="0" eaLnBrk="1" latinLnBrk="0" hangingPunct="1">
                        <a:defRPr kumimoji="1" sz="1463" kern="1200">
                          <a:solidFill>
                            <a:schemeClr val="dk1"/>
                          </a:solidFill>
                          <a:latin typeface="Aptos" panose="02110004020202020204"/>
                        </a:defRPr>
                      </a:lvl7pPr>
                      <a:lvl8pPr marL="2600325" algn="l" defTabSz="742950" rtl="0" eaLnBrk="1" latinLnBrk="0" hangingPunct="1">
                        <a:defRPr kumimoji="1" sz="1463" kern="1200">
                          <a:solidFill>
                            <a:schemeClr val="dk1"/>
                          </a:solidFill>
                          <a:latin typeface="Aptos" panose="02110004020202020204"/>
                        </a:defRPr>
                      </a:lvl8pPr>
                      <a:lvl9pPr marL="2971800" algn="l" defTabSz="742950" rtl="0" eaLnBrk="1" latinLnBrk="0" hangingPunct="1">
                        <a:defRPr kumimoji="1" sz="1463" kern="1200">
                          <a:solidFill>
                            <a:schemeClr val="dk1"/>
                          </a:solidFill>
                          <a:latin typeface="Aptos" panose="02110004020202020204"/>
                        </a:defRPr>
                      </a:lvl9pPr>
                    </a:lstStyle>
                    <a:p>
                      <a:pPr algn="ctr"/>
                      <a:endParaRPr kumimoji="1" lang="ja-JP" altLang="en-US" sz="1300"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6862513"/>
                  </a:ext>
                </a:extLst>
              </a:tr>
            </a:tbl>
          </a:graphicData>
        </a:graphic>
      </p:graphicFrame>
      <p:pic>
        <p:nvPicPr>
          <p:cNvPr id="7" name="図 6">
            <a:extLst>
              <a:ext uri="{FF2B5EF4-FFF2-40B4-BE49-F238E27FC236}">
                <a16:creationId xmlns:a16="http://schemas.microsoft.com/office/drawing/2014/main" id="{15B28404-36E7-D049-1A8D-83C2046523B5}"/>
              </a:ext>
            </a:extLst>
          </p:cNvPr>
          <p:cNvPicPr preferRelativeResize="0">
            <a:picLocks/>
          </p:cNvPicPr>
          <p:nvPr/>
        </p:nvPicPr>
        <p:blipFill>
          <a:blip r:embed="rId3" cstate="screen">
            <a:duotone>
              <a:srgbClr val="0F9ED5">
                <a:shade val="45000"/>
                <a:satMod val="135000"/>
              </a:srgbClr>
              <a:prstClr val="white"/>
            </a:duotone>
            <a:extLst>
              <a:ext uri="{28A0092B-C50C-407E-A947-70E740481C1C}">
                <a14:useLocalDpi xmlns:a14="http://schemas.microsoft.com/office/drawing/2010/main"/>
              </a:ext>
            </a:extLst>
          </a:blip>
          <a:stretch>
            <a:fillRect/>
          </a:stretch>
        </p:blipFill>
        <p:spPr>
          <a:xfrm>
            <a:off x="3962751" y="3844417"/>
            <a:ext cx="468000" cy="468000"/>
          </a:xfrm>
          <a:prstGeom prst="rect">
            <a:avLst/>
          </a:prstGeom>
          <a:ln>
            <a:solidFill>
              <a:srgbClr val="156082"/>
            </a:solidFill>
          </a:ln>
        </p:spPr>
      </p:pic>
      <p:pic>
        <p:nvPicPr>
          <p:cNvPr id="9" name="図 8" descr="アイコン, 会社名&#10;&#10;自動的に生成された説明">
            <a:extLst>
              <a:ext uri="{FF2B5EF4-FFF2-40B4-BE49-F238E27FC236}">
                <a16:creationId xmlns:a16="http://schemas.microsoft.com/office/drawing/2014/main" id="{49FCC76A-445C-8021-7C9E-0A98E2D64B1C}"/>
              </a:ext>
            </a:extLst>
          </p:cNvPr>
          <p:cNvPicPr preferRelativeResize="0">
            <a:picLocks/>
          </p:cNvPicPr>
          <p:nvPr/>
        </p:nvPicPr>
        <p:blipFill>
          <a:blip r:embed="rId4" cstate="screen">
            <a:duotone>
              <a:srgbClr val="0F9ED5">
                <a:shade val="45000"/>
                <a:satMod val="135000"/>
              </a:srgbClr>
              <a:prstClr val="white"/>
            </a:duotone>
            <a:extLst>
              <a:ext uri="{28A0092B-C50C-407E-A947-70E740481C1C}">
                <a14:useLocalDpi xmlns:a14="http://schemas.microsoft.com/office/drawing/2010/main"/>
              </a:ext>
            </a:extLst>
          </a:blip>
          <a:stretch>
            <a:fillRect/>
          </a:stretch>
        </p:blipFill>
        <p:spPr>
          <a:xfrm>
            <a:off x="4498407" y="4709527"/>
            <a:ext cx="468000" cy="468000"/>
          </a:xfrm>
          <a:prstGeom prst="rect">
            <a:avLst/>
          </a:prstGeom>
          <a:ln>
            <a:solidFill>
              <a:srgbClr val="156082"/>
            </a:solidFill>
          </a:ln>
        </p:spPr>
      </p:pic>
      <p:pic>
        <p:nvPicPr>
          <p:cNvPr id="10" name="図 9">
            <a:extLst>
              <a:ext uri="{FF2B5EF4-FFF2-40B4-BE49-F238E27FC236}">
                <a16:creationId xmlns:a16="http://schemas.microsoft.com/office/drawing/2014/main" id="{BB1A5500-33E2-082E-90D0-5945CAE0749A}"/>
              </a:ext>
            </a:extLst>
          </p:cNvPr>
          <p:cNvPicPr preferRelativeResize="0">
            <a:picLocks/>
          </p:cNvPicPr>
          <p:nvPr/>
        </p:nvPicPr>
        <p:blipFill>
          <a:blip r:embed="rId5" cstate="screen">
            <a:duotone>
              <a:srgbClr val="0F9ED5">
                <a:shade val="45000"/>
                <a:satMod val="135000"/>
              </a:srgbClr>
              <a:prstClr val="white"/>
            </a:duotone>
            <a:extLst>
              <a:ext uri="{28A0092B-C50C-407E-A947-70E740481C1C}">
                <a14:useLocalDpi xmlns:a14="http://schemas.microsoft.com/office/drawing/2010/main"/>
              </a:ext>
            </a:extLst>
          </a:blip>
          <a:stretch>
            <a:fillRect/>
          </a:stretch>
        </p:blipFill>
        <p:spPr>
          <a:xfrm>
            <a:off x="8702198" y="4860915"/>
            <a:ext cx="468000" cy="468000"/>
          </a:xfrm>
          <a:prstGeom prst="rect">
            <a:avLst/>
          </a:prstGeom>
          <a:ln>
            <a:solidFill>
              <a:srgbClr val="156082"/>
            </a:solidFill>
          </a:ln>
        </p:spPr>
      </p:pic>
      <p:sp>
        <p:nvSpPr>
          <p:cNvPr id="11" name="テキスト ボックス 10">
            <a:extLst>
              <a:ext uri="{FF2B5EF4-FFF2-40B4-BE49-F238E27FC236}">
                <a16:creationId xmlns:a16="http://schemas.microsoft.com/office/drawing/2014/main" id="{55F0E84F-5900-4195-16DF-8F59AC32B95A}"/>
              </a:ext>
            </a:extLst>
          </p:cNvPr>
          <p:cNvSpPr txBox="1"/>
          <p:nvPr/>
        </p:nvSpPr>
        <p:spPr>
          <a:xfrm>
            <a:off x="2164587" y="2643473"/>
            <a:ext cx="6033956" cy="307777"/>
          </a:xfrm>
          <a:prstGeom prst="rect">
            <a:avLst/>
          </a:prstGeom>
          <a:solidFill>
            <a:srgbClr val="00B050"/>
          </a:solidFill>
        </p:spPr>
        <p:txBody>
          <a:bodyPr wrap="square" rtlCol="0">
            <a:spAutoFit/>
          </a:bodyPr>
          <a:lstStyle/>
          <a:p>
            <a:pPr algn="ctr">
              <a:defRPr/>
            </a:pPr>
            <a:r>
              <a:rPr lang="en-US" altLang="ja-JP" sz="1400" b="1">
                <a:solidFill>
                  <a:prstClr val="white"/>
                </a:solidFill>
                <a:latin typeface="BIZ UDPゴシック" panose="020B0400000000000000" pitchFamily="50" charset="-128"/>
                <a:ea typeface="BIZ UDPゴシック" panose="020B0400000000000000" pitchFamily="50" charset="-128"/>
              </a:rPr>
              <a:t>J-FLEC</a:t>
            </a:r>
            <a:r>
              <a:rPr lang="ja-JP" altLang="en-US" sz="1400" b="1">
                <a:solidFill>
                  <a:prstClr val="white"/>
                </a:solidFill>
                <a:latin typeface="BIZ UDPゴシック" panose="020B0400000000000000" pitchFamily="50" charset="-128"/>
                <a:ea typeface="BIZ UDPゴシック" panose="020B0400000000000000" pitchFamily="50" charset="-128"/>
              </a:rPr>
              <a:t>認定アドバイザー（称号）</a:t>
            </a:r>
          </a:p>
        </p:txBody>
      </p:sp>
      <p:pic>
        <p:nvPicPr>
          <p:cNvPr id="26" name="図 25">
            <a:extLst>
              <a:ext uri="{FF2B5EF4-FFF2-40B4-BE49-F238E27FC236}">
                <a16:creationId xmlns:a16="http://schemas.microsoft.com/office/drawing/2014/main" id="{CBBAC805-8C53-CF32-E915-059C79CD0BEB}"/>
              </a:ext>
            </a:extLst>
          </p:cNvPr>
          <p:cNvPicPr preferRelativeResize="0">
            <a:picLocks/>
          </p:cNvPicPr>
          <p:nvPr/>
        </p:nvPicPr>
        <p:blipFill>
          <a:blip r:embed="rId6" cstate="screen">
            <a:duotone>
              <a:srgbClr val="0F9ED5">
                <a:shade val="45000"/>
                <a:satMod val="135000"/>
              </a:srgbClr>
              <a:prstClr val="white"/>
            </a:duotone>
            <a:extLst>
              <a:ext uri="{28A0092B-C50C-407E-A947-70E740481C1C}">
                <a14:useLocalDpi xmlns:a14="http://schemas.microsoft.com/office/drawing/2010/main"/>
              </a:ext>
            </a:extLst>
          </a:blip>
          <a:stretch>
            <a:fillRect/>
          </a:stretch>
        </p:blipFill>
        <p:spPr>
          <a:xfrm>
            <a:off x="6708663" y="2444415"/>
            <a:ext cx="468000" cy="468000"/>
          </a:xfrm>
          <a:prstGeom prst="rect">
            <a:avLst/>
          </a:prstGeom>
          <a:ln>
            <a:solidFill>
              <a:srgbClr val="156082"/>
            </a:solidFill>
          </a:ln>
        </p:spPr>
      </p:pic>
      <p:sp>
        <p:nvSpPr>
          <p:cNvPr id="30" name="正方形/長方形 29">
            <a:extLst>
              <a:ext uri="{FF2B5EF4-FFF2-40B4-BE49-F238E27FC236}">
                <a16:creationId xmlns:a16="http://schemas.microsoft.com/office/drawing/2014/main" id="{E0D70640-5967-115E-33D9-D67812F592AD}"/>
              </a:ext>
            </a:extLst>
          </p:cNvPr>
          <p:cNvSpPr/>
          <p:nvPr/>
        </p:nvSpPr>
        <p:spPr>
          <a:xfrm>
            <a:off x="553277" y="2530148"/>
            <a:ext cx="6004560" cy="4248000"/>
          </a:xfrm>
          <a:prstGeom prst="rect">
            <a:avLst/>
          </a:prstGeom>
          <a:noFill/>
          <a:ln w="28575" cap="flat" cmpd="sng" algn="ctr">
            <a:solidFill>
              <a:srgbClr val="007BC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F68311A4-0CD2-5C64-7F13-0104D7CDCBEE}"/>
              </a:ext>
            </a:extLst>
          </p:cNvPr>
          <p:cNvSpPr txBox="1"/>
          <p:nvPr/>
        </p:nvSpPr>
        <p:spPr>
          <a:xfrm>
            <a:off x="6316537" y="3377698"/>
            <a:ext cx="1795780" cy="307777"/>
          </a:xfrm>
          <a:prstGeom prst="rect">
            <a:avLst/>
          </a:prstGeom>
          <a:solidFill>
            <a:sysClr val="window" lastClr="FFFFFF"/>
          </a:solidFill>
        </p:spPr>
        <p:txBody>
          <a:bodyPr wrap="none" lIns="0" tIns="0" rIns="0" bIns="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＜事業の担い手＞</a:t>
            </a:r>
            <a:endParaRPr kumimoji="0" lang="ja-JP" altLang="en-US" sz="1400" b="0" i="0" u="none" strike="noStrike" kern="0" cap="none" spc="0" normalizeH="0" baseline="0" noProof="0">
              <a:ln>
                <a:noFill/>
              </a:ln>
              <a:solidFill>
                <a:prstClr val="black"/>
              </a:solidFill>
              <a:effectLst/>
              <a:uLnTx/>
              <a:uFillTx/>
              <a:latin typeface="Aptos" panose="02110004020202020204"/>
              <a:ea typeface="游ゴシック" panose="020B0400000000000000" pitchFamily="50" charset="-128"/>
            </a:endParaRPr>
          </a:p>
        </p:txBody>
      </p:sp>
      <p:cxnSp>
        <p:nvCxnSpPr>
          <p:cNvPr id="32" name="直線コネクタ 31">
            <a:extLst>
              <a:ext uri="{FF2B5EF4-FFF2-40B4-BE49-F238E27FC236}">
                <a16:creationId xmlns:a16="http://schemas.microsoft.com/office/drawing/2014/main" id="{F33BAC07-7F9C-3E59-7A11-3D6E638F4EEB}"/>
              </a:ext>
            </a:extLst>
          </p:cNvPr>
          <p:cNvCxnSpPr>
            <a:cxnSpLocks/>
          </p:cNvCxnSpPr>
          <p:nvPr/>
        </p:nvCxnSpPr>
        <p:spPr>
          <a:xfrm flipV="1">
            <a:off x="6557837" y="3743636"/>
            <a:ext cx="2825206" cy="1214846"/>
          </a:xfrm>
          <a:prstGeom prst="line">
            <a:avLst/>
          </a:prstGeom>
          <a:noFill/>
          <a:ln w="9525" cap="flat" cmpd="sng" algn="ctr">
            <a:solidFill>
              <a:sysClr val="windowText" lastClr="000000"/>
            </a:solidFill>
            <a:prstDash val="solid"/>
            <a:miter lim="800000"/>
          </a:ln>
          <a:effectLst/>
        </p:spPr>
      </p:cxnSp>
      <p:cxnSp>
        <p:nvCxnSpPr>
          <p:cNvPr id="33" name="直線コネクタ 32">
            <a:extLst>
              <a:ext uri="{FF2B5EF4-FFF2-40B4-BE49-F238E27FC236}">
                <a16:creationId xmlns:a16="http://schemas.microsoft.com/office/drawing/2014/main" id="{F4C217A7-2B3D-1924-587B-E9409B2D575E}"/>
              </a:ext>
            </a:extLst>
          </p:cNvPr>
          <p:cNvCxnSpPr>
            <a:cxnSpLocks/>
          </p:cNvCxnSpPr>
          <p:nvPr/>
        </p:nvCxnSpPr>
        <p:spPr>
          <a:xfrm flipV="1">
            <a:off x="6570461" y="5452258"/>
            <a:ext cx="2851844" cy="271710"/>
          </a:xfrm>
          <a:prstGeom prst="line">
            <a:avLst/>
          </a:prstGeom>
          <a:noFill/>
          <a:ln w="9525" cap="flat" cmpd="sng" algn="ctr">
            <a:solidFill>
              <a:sysClr val="windowText" lastClr="000000"/>
            </a:solidFill>
            <a:prstDash val="solid"/>
            <a:miter lim="800000"/>
          </a:ln>
          <a:effectLst/>
        </p:spPr>
      </p:cxnSp>
      <p:cxnSp>
        <p:nvCxnSpPr>
          <p:cNvPr id="37" name="直線コネクタ 36">
            <a:extLst>
              <a:ext uri="{FF2B5EF4-FFF2-40B4-BE49-F238E27FC236}">
                <a16:creationId xmlns:a16="http://schemas.microsoft.com/office/drawing/2014/main" id="{242F9479-4A9B-998C-1786-EFB396CCC753}"/>
              </a:ext>
            </a:extLst>
          </p:cNvPr>
          <p:cNvCxnSpPr>
            <a:cxnSpLocks/>
          </p:cNvCxnSpPr>
          <p:nvPr/>
        </p:nvCxnSpPr>
        <p:spPr>
          <a:xfrm flipV="1">
            <a:off x="5027848" y="4943527"/>
            <a:ext cx="1569251" cy="478786"/>
          </a:xfrm>
          <a:prstGeom prst="line">
            <a:avLst/>
          </a:prstGeom>
          <a:noFill/>
          <a:ln w="9525" cap="flat" cmpd="sng" algn="ctr">
            <a:solidFill>
              <a:sysClr val="windowText" lastClr="000000"/>
            </a:solidFill>
            <a:prstDash val="solid"/>
            <a:miter lim="800000"/>
          </a:ln>
          <a:effectLst/>
        </p:spPr>
      </p:cxnSp>
    </p:spTree>
    <p:extLst>
      <p:ext uri="{BB962C8B-B14F-4D97-AF65-F5344CB8AC3E}">
        <p14:creationId xmlns:p14="http://schemas.microsoft.com/office/powerpoint/2010/main" val="3525996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AF38D818-955E-4754-B15B-D6084FD94594}" type="slidenum">
              <a:rPr kumimoji="1" lang="ja-JP" altLang="en-US" smtClean="0"/>
              <a:pPr/>
              <a:t>27</a:t>
            </a:fld>
            <a:endParaRPr kumimoji="1" lang="ja-JP" altLang="en-US"/>
          </a:p>
        </p:txBody>
      </p:sp>
      <p:sp>
        <p:nvSpPr>
          <p:cNvPr id="5" name="正方形/長方形 4"/>
          <p:cNvSpPr/>
          <p:nvPr/>
        </p:nvSpPr>
        <p:spPr>
          <a:xfrm>
            <a:off x="1706654" y="366712"/>
            <a:ext cx="6492692" cy="369332"/>
          </a:xfrm>
          <a:prstGeom prst="rect">
            <a:avLst/>
          </a:prstGeom>
        </p:spPr>
        <p:txBody>
          <a:bodyPr wrap="square">
            <a:spAutoFit/>
          </a:bodyPr>
          <a:lstStyle/>
          <a:p>
            <a:pPr algn="ctr"/>
            <a:r>
              <a:rPr lang="en-US" altLang="ja-JP" b="1">
                <a:solidFill>
                  <a:schemeClr val="bg1"/>
                </a:solidFill>
                <a:latin typeface="BIZ UDPゴシック" panose="020B0400000000000000" pitchFamily="50" charset="-128"/>
                <a:ea typeface="BIZ UDPゴシック" panose="020B0400000000000000" pitchFamily="50" charset="-128"/>
              </a:rPr>
              <a:t>J-FLEC</a:t>
            </a:r>
            <a:r>
              <a:rPr lang="ja-JP" altLang="en-US" b="1">
                <a:solidFill>
                  <a:schemeClr val="bg1"/>
                </a:solidFill>
                <a:latin typeface="BIZ UDPゴシック" panose="020B0400000000000000" pitchFamily="50" charset="-128"/>
                <a:ea typeface="BIZ UDPゴシック" panose="020B0400000000000000" pitchFamily="50" charset="-128"/>
              </a:rPr>
              <a:t>認定アドバイザーの認定要件①</a:t>
            </a:r>
          </a:p>
        </p:txBody>
      </p:sp>
      <p:sp>
        <p:nvSpPr>
          <p:cNvPr id="6" name="正方形/長方形 5"/>
          <p:cNvSpPr/>
          <p:nvPr/>
        </p:nvSpPr>
        <p:spPr>
          <a:xfrm>
            <a:off x="183000" y="1251910"/>
            <a:ext cx="9540000" cy="5472672"/>
          </a:xfrm>
          <a:prstGeom prst="rect">
            <a:avLst/>
          </a:prstGeom>
          <a:solidFill>
            <a:schemeClr val="tx2">
              <a:lumMod val="10000"/>
              <a:lumOff val="90000"/>
            </a:schemeClr>
          </a:solidFill>
          <a:ln w="38100">
            <a:noFill/>
          </a:ln>
        </p:spPr>
        <p:txBody>
          <a:bodyPr wrap="square" anchor="ctr" anchorCtr="0">
            <a:noAutofit/>
          </a:bodyPr>
          <a:lstStyle/>
          <a:p>
            <a:pPr marL="266700" marR="0" lvl="0" indent="-266700" algn="just" defTabSz="474776" rtl="0" eaLnBrk="1" fontAlgn="auto" latinLnBrk="0" hangingPunct="1">
              <a:lnSpc>
                <a:spcPts val="1400"/>
              </a:lnSpc>
              <a:spcBef>
                <a:spcPts val="0"/>
              </a:spcBef>
              <a:spcAft>
                <a:spcPts val="600"/>
              </a:spcAft>
              <a:buClrTx/>
              <a:buSzTx/>
              <a:buFont typeface="+mj-lt"/>
              <a:buAutoNum type="arabicPeriod"/>
              <a:tabLst/>
              <a:defRPr/>
            </a:pPr>
            <a:r>
              <a:rPr kumimoji="0"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次のいずれにも該当しないこと</a:t>
            </a:r>
            <a:endParaRPr kumimoji="0" lang="en-US" altLang="ja-JP"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61950" marR="0" lvl="1" indent="-261938" algn="just" defTabSz="474776" rtl="0" eaLnBrk="1" fontAlgn="auto" latinLnBrk="0" hangingPunct="1">
              <a:lnSpc>
                <a:spcPts val="1400"/>
              </a:lnSpc>
              <a:spcBef>
                <a:spcPts val="0"/>
              </a:spcBef>
              <a:spcAft>
                <a:spcPts val="600"/>
              </a:spcAft>
              <a:buClrTx/>
              <a:buSzTx/>
              <a:buFont typeface="Wingdings" panose="05000000000000000000" pitchFamily="2" charset="2"/>
              <a:buChar char="Ø"/>
              <a:tabLst/>
              <a:defRPr/>
            </a:pPr>
            <a:r>
              <a:rPr kumimoji="0" lang="ja-JP" altLang="en-US" sz="1400" b="0" i="0" u="none" strike="noStrike" kern="1200" cap="none" spc="-28"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金融商品の組成・販売等を行う金融機関等に所属している</a:t>
            </a:r>
            <a:r>
              <a:rPr kumimoji="0" lang="ja-JP" altLang="en-US" sz="1400" b="0" i="0" u="none" strike="noStrike" kern="1200" cap="none" spc="-28" normalizeH="0" baseline="3000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（注１、２）</a:t>
            </a:r>
            <a:endParaRPr kumimoji="0" lang="en-US" altLang="ja-JP" sz="1400" b="0" i="0" u="none" strike="noStrike" kern="1200" cap="none" spc="-28" normalizeH="0" baseline="3000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61950" marR="0" lvl="1" indent="-261938" algn="just" defTabSz="474776" rtl="0" eaLnBrk="1" fontAlgn="auto" latinLnBrk="0" hangingPunct="1">
              <a:lnSpc>
                <a:spcPts val="1400"/>
              </a:lnSpc>
              <a:spcBef>
                <a:spcPts val="0"/>
              </a:spcBef>
              <a:spcAft>
                <a:spcPts val="600"/>
              </a:spcAft>
              <a:buClrTx/>
              <a:buSzTx/>
              <a:buFont typeface="Wingdings" panose="05000000000000000000" pitchFamily="2" charset="2"/>
              <a:buChar char="Ø"/>
              <a:tabLst/>
              <a:defRPr/>
            </a:pPr>
            <a:r>
              <a:rPr kumimoji="0"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金融商品の組成・販売等を行う金融機関等から、顧客に対するアドバイスの信頼性・公正性に影響を及ぼし得ると考えられる報酬を得ている</a:t>
            </a:r>
            <a:r>
              <a:rPr kumimoji="0" lang="ja-JP" altLang="en-US" sz="1400" b="0" i="0" u="none" strike="noStrike" kern="1200" cap="none" spc="-28" normalizeH="0" baseline="3000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（注３）</a:t>
            </a:r>
            <a:endParaRPr kumimoji="0" lang="en-US" altLang="ja-JP"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04838" marR="0" lvl="1" indent="-242888" algn="l" defTabSz="633035"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（注１）「金融商品の組成・販売等を行う金融機関等」（以下、「金融機関等」という。）とは、以下を指す。</a:t>
            </a:r>
            <a:endParaRPr kumimoji="0"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714375" marR="0" lvl="1" indent="-171450" algn="l" defTabSz="6330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金融サービスの提供及び利用環境の整備等に関する法律第３条第３項に規定する「金融商品販売業者等」</a:t>
            </a:r>
            <a:endParaRPr kumimoji="0"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714375" marR="0" lvl="1" indent="-171450" algn="l" defTabSz="633035"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金融商品取引法第</a:t>
            </a:r>
            <a:r>
              <a:rPr kumimoji="0"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28</a:t>
            </a:r>
            <a:r>
              <a:rPr kumimoji="0"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条第３項に規定する「投資助言・代理業」を行う者のうち同項第２号に規定する「投資顧問契約又は投資一任契約の締結の代理又は媒介」を行う者、第４項に規定する「投資運用業」を行う者</a:t>
            </a:r>
            <a:endParaRPr kumimoji="0"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714375" marR="0" lvl="1" indent="-171450" algn="l" defTabSz="633035"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貸金業法第２条第２項に規定する「貸金業者」</a:t>
            </a:r>
            <a:endParaRPr kumimoji="0"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714375" marR="0" lvl="1" indent="-171450" algn="l" defTabSz="633035"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宅地建物取引業法第２条第３号に規定する「宅地建物取引業者」</a:t>
            </a:r>
            <a:endParaRPr kumimoji="0"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714375" marR="0" lvl="1" indent="-171450" algn="l" defTabSz="633035"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上記に列記した事業者のグループ会社（親会社、子会社、関連会社、親会社の子会社及び親会社の関連会社を総称していう。）</a:t>
            </a:r>
            <a:endParaRPr kumimoji="0"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04838" marR="0" lvl="1" indent="-242888" algn="l" defTabSz="633035" rtl="0" eaLnBrk="1" fontAlgn="auto" latinLnBrk="0" hangingPunct="1">
              <a:lnSpc>
                <a:spcPts val="1200"/>
              </a:lnSpc>
              <a:spcBef>
                <a:spcPts val="0"/>
              </a:spcBef>
              <a:spcAft>
                <a:spcPts val="60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（注２）「金融機関等に所属している」とは、金融機関等に役職員（非常勤職員等を含め雇用形態は問わない）として勤務していることまたは自身でこれらの事業を営んでいることを指す。</a:t>
            </a:r>
            <a:endParaRPr kumimoji="0"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04838" marR="0" lvl="1" indent="-242888" algn="l" defTabSz="633035" rtl="0" eaLnBrk="1" fontAlgn="auto" latinLnBrk="0" hangingPunct="1">
              <a:lnSpc>
                <a:spcPts val="1200"/>
              </a:lnSpc>
              <a:spcBef>
                <a:spcPts val="0"/>
              </a:spcBef>
              <a:spcAft>
                <a:spcPts val="60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注３）「顧客に対するアドバイスの信頼性・公正性に影響を及ぼし得ると考えられる報酬を得ている」とは、例えば金融機関等より顧客に対するアドバイスの結果として生じた取引等によって報酬（非金銭的なものを含む。）を得る仕組みを設けていることをいい、実際に報酬の支払いがなされていない場合も含む。</a:t>
            </a:r>
            <a:endParaRPr kumimoji="0"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6700" marR="0" lvl="0" indent="-266700" algn="just" defTabSz="474776" rtl="0" eaLnBrk="1" fontAlgn="auto" latinLnBrk="0" hangingPunct="1">
              <a:lnSpc>
                <a:spcPts val="1400"/>
              </a:lnSpc>
              <a:spcBef>
                <a:spcPts val="0"/>
              </a:spcBef>
              <a:spcAft>
                <a:spcPts val="600"/>
              </a:spcAft>
              <a:buClrTx/>
              <a:buSzTx/>
              <a:buFont typeface="+mj-ea"/>
              <a:buAutoNum type="arabicPeriod"/>
              <a:tabLst/>
              <a:defRPr/>
            </a:pPr>
            <a:r>
              <a:rPr kumimoji="0"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家計管理、生活設計、</a:t>
            </a:r>
            <a:r>
              <a:rPr kumimoji="0" lang="en-US" altLang="ja-JP"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NISA</a:t>
            </a:r>
            <a:r>
              <a:rPr kumimoji="0"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400" b="0" i="0" u="none" strike="noStrike" kern="1200" cap="none" spc="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iDeCo</a:t>
            </a:r>
            <a:r>
              <a:rPr kumimoji="0"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等の資産形成支援制度、金融商品・サービス、消費生活相談等に関するアドバイスを提供するために有益な資格（</a:t>
            </a:r>
            <a:r>
              <a:rPr kumimoji="0" lang="en-US" altLang="ja-JP"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CFP</a:t>
            </a:r>
            <a:r>
              <a:rPr kumimoji="0" lang="en-US" altLang="ja-JP" sz="1400" b="0" i="0" u="none" strike="noStrike" kern="1200" cap="none" spc="0" normalizeH="0" baseline="3000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400" b="0" i="0" u="none" strike="noStrike" kern="1200" cap="none" spc="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AFP</a:t>
            </a:r>
            <a:r>
              <a:rPr kumimoji="0" lang="ja-JP" altLang="en-US" sz="1400" b="0" i="0" u="none" strike="noStrike" kern="1200" cap="none" spc="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FP</a:t>
            </a:r>
            <a:r>
              <a:rPr kumimoji="0"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技能検定（２級以上）、外務員（１種）、弁護士等の士業、消費生活相談員など）及び一定の業務経験（原則として当該資格に関するもの）を有すること</a:t>
            </a:r>
            <a:endParaRPr kumimoji="0" lang="en-US" altLang="ja-JP"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6700" marR="0" lvl="0" indent="-266700" algn="just" defTabSz="474776" rtl="0" eaLnBrk="1" fontAlgn="auto" latinLnBrk="0" hangingPunct="1">
              <a:lnSpc>
                <a:spcPts val="1400"/>
              </a:lnSpc>
              <a:spcBef>
                <a:spcPts val="0"/>
              </a:spcBef>
              <a:spcAft>
                <a:spcPts val="600"/>
              </a:spcAft>
              <a:buClrTx/>
              <a:buSzTx/>
              <a:buFont typeface="+mj-ea"/>
              <a:buAutoNum type="arabicPeriod"/>
              <a:tabLst/>
              <a:defRPr/>
            </a:pPr>
            <a:r>
              <a:rPr kumimoji="0"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法令諸規則違反等による、刑事罰、処分その他の措置を受けていないこと</a:t>
            </a:r>
            <a:r>
              <a:rPr kumimoji="0" lang="ja-JP" altLang="en-US" sz="1400" b="0" i="0" u="none" strike="noStrike" kern="1200" cap="none" spc="0" normalizeH="0" baseline="3000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（注）</a:t>
            </a:r>
            <a:endParaRPr kumimoji="0" lang="en-US" altLang="ja-JP" sz="1600" b="0" i="0" u="none" strike="noStrike" kern="1200" cap="none" spc="0" normalizeH="0" baseline="3000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593725" lvl="1" indent="-320675" algn="just" defTabSz="474776">
              <a:defRPr/>
            </a:pPr>
            <a:r>
              <a:rPr lang="ja-JP" altLang="en-US" sz="1100">
                <a:solidFill>
                  <a:prstClr val="black"/>
                </a:solidFill>
                <a:latin typeface="BIZ UDPゴシック" panose="020B0400000000000000" pitchFamily="50" charset="-128"/>
                <a:ea typeface="BIZ UDPゴシック" panose="020B0400000000000000" pitchFamily="50" charset="-128"/>
              </a:rPr>
              <a:t>（注）「法令諸規則違反等による、刑事罰、処分その他の措置の措置を受けていない」とは、以下のいずれにも該当しない場合を指す。</a:t>
            </a:r>
          </a:p>
          <a:p>
            <a:pPr marL="593725" lvl="1" indent="-231775" algn="just" defTabSz="474776">
              <a:lnSpc>
                <a:spcPts val="1200"/>
              </a:lnSpc>
              <a:defRPr/>
            </a:pPr>
            <a:r>
              <a:rPr lang="ja-JP" altLang="en-US" sz="1100">
                <a:solidFill>
                  <a:prstClr val="black"/>
                </a:solidFill>
                <a:latin typeface="BIZ UDPゴシック" panose="020B0400000000000000" pitchFamily="50" charset="-128"/>
                <a:ea typeface="BIZ UDPゴシック" panose="020B0400000000000000" pitchFamily="50" charset="-128"/>
              </a:rPr>
              <a:t>・</a:t>
            </a:r>
            <a:r>
              <a:rPr lang="ja-JP" altLang="en-US" sz="1100" spc="-30">
                <a:solidFill>
                  <a:prstClr val="black"/>
                </a:solidFill>
                <a:latin typeface="BIZ UDPゴシック" panose="020B0400000000000000" pitchFamily="50" charset="-128"/>
                <a:ea typeface="BIZ UDPゴシック" panose="020B0400000000000000" pitchFamily="50" charset="-128"/>
              </a:rPr>
              <a:t>禁錮以上の刑又は刑法の罪を犯したことによる罰金の刑に処せられ、その執行を終わり、又は執行を受けることがなくなった日から５年を経過しない者</a:t>
            </a:r>
          </a:p>
          <a:p>
            <a:pPr marL="593725" lvl="1" indent="-320675" algn="just" defTabSz="474776">
              <a:lnSpc>
                <a:spcPts val="1200"/>
              </a:lnSpc>
              <a:defRPr/>
            </a:pPr>
            <a:r>
              <a:rPr lang="ja-JP" altLang="en-US" sz="1100">
                <a:solidFill>
                  <a:prstClr val="black"/>
                </a:solidFill>
                <a:latin typeface="BIZ UDPゴシック" panose="020B0400000000000000" pitchFamily="50" charset="-128"/>
                <a:ea typeface="BIZ UDPゴシック" panose="020B0400000000000000" pitchFamily="50" charset="-128"/>
              </a:rPr>
              <a:t>　・金融庁による行政処分の執行が終了した日から５年を経過しない者</a:t>
            </a:r>
          </a:p>
          <a:p>
            <a:pPr marL="452438" lvl="1" indent="-179388" algn="just" defTabSz="474776">
              <a:lnSpc>
                <a:spcPts val="1200"/>
              </a:lnSpc>
              <a:defRPr/>
            </a:pPr>
            <a:r>
              <a:rPr lang="ja-JP" altLang="en-US" sz="1100">
                <a:solidFill>
                  <a:prstClr val="black"/>
                </a:solidFill>
                <a:latin typeface="BIZ UDPゴシック" panose="020B0400000000000000" pitchFamily="50" charset="-128"/>
                <a:ea typeface="BIZ UDPゴシック" panose="020B0400000000000000" pitchFamily="50" charset="-128"/>
              </a:rPr>
              <a:t>　・</a:t>
            </a:r>
            <a:r>
              <a:rPr lang="en-US" altLang="ja-JP" sz="1100">
                <a:solidFill>
                  <a:prstClr val="black"/>
                </a:solidFill>
                <a:latin typeface="BIZ UDPゴシック" panose="020B0400000000000000" pitchFamily="50" charset="-128"/>
                <a:ea typeface="BIZ UDPゴシック" panose="020B0400000000000000" pitchFamily="50" charset="-128"/>
              </a:rPr>
              <a:t>J-FLEC</a:t>
            </a:r>
            <a:r>
              <a:rPr lang="ja-JP" altLang="en-US" sz="1100">
                <a:solidFill>
                  <a:prstClr val="black"/>
                </a:solidFill>
                <a:latin typeface="BIZ UDPゴシック" panose="020B0400000000000000" pitchFamily="50" charset="-128"/>
                <a:ea typeface="BIZ UDPゴシック" panose="020B0400000000000000" pitchFamily="50" charset="-128"/>
              </a:rPr>
              <a:t>又は</a:t>
            </a:r>
            <a:r>
              <a:rPr lang="en-US" altLang="ja-JP" sz="1100">
                <a:solidFill>
                  <a:prstClr val="black"/>
                </a:solidFill>
                <a:latin typeface="BIZ UDPゴシック" panose="020B0400000000000000" pitchFamily="50" charset="-128"/>
                <a:ea typeface="BIZ UDPゴシック" panose="020B0400000000000000" pitchFamily="50" charset="-128"/>
              </a:rPr>
              <a:t>J-FLEC</a:t>
            </a:r>
            <a:r>
              <a:rPr lang="ja-JP" altLang="en-US" sz="1100">
                <a:solidFill>
                  <a:prstClr val="black"/>
                </a:solidFill>
                <a:latin typeface="BIZ UDPゴシック" panose="020B0400000000000000" pitchFamily="50" charset="-128"/>
                <a:ea typeface="BIZ UDPゴシック" panose="020B0400000000000000" pitchFamily="50" charset="-128"/>
              </a:rPr>
              <a:t>認定アドバイザーの称号の権威、信頼性を害したことにより</a:t>
            </a:r>
            <a:r>
              <a:rPr lang="en-US" altLang="ja-JP" sz="1100">
                <a:solidFill>
                  <a:prstClr val="black"/>
                </a:solidFill>
                <a:latin typeface="BIZ UDPゴシック" panose="020B0400000000000000" pitchFamily="50" charset="-128"/>
                <a:ea typeface="BIZ UDPゴシック" panose="020B0400000000000000" pitchFamily="50" charset="-128"/>
              </a:rPr>
              <a:t>J-FLEC</a:t>
            </a:r>
            <a:r>
              <a:rPr lang="ja-JP" altLang="en-US" sz="1100">
                <a:solidFill>
                  <a:prstClr val="black"/>
                </a:solidFill>
                <a:latin typeface="BIZ UDPゴシック" panose="020B0400000000000000" pitchFamily="50" charset="-128"/>
                <a:ea typeface="BIZ UDPゴシック" panose="020B0400000000000000" pitchFamily="50" charset="-128"/>
              </a:rPr>
              <a:t>認定アドバイザーの登録を取り消され、その取消しの日から５年を経過しない</a:t>
            </a:r>
          </a:p>
          <a:p>
            <a:pPr marL="261938" marR="0" lvl="0" indent="-261938" algn="just" defTabSz="474776" rtl="0" eaLnBrk="1" fontAlgn="auto" latinLnBrk="0" hangingPunct="1">
              <a:lnSpc>
                <a:spcPts val="1400"/>
              </a:lnSpc>
              <a:spcBef>
                <a:spcPts val="600"/>
              </a:spcBef>
              <a:spcAft>
                <a:spcPts val="600"/>
              </a:spcAft>
              <a:buClrTx/>
              <a:buSzTx/>
              <a:buFont typeface="+mj-ea"/>
              <a:buAutoNum type="arabicPeriod"/>
              <a:tabLst/>
              <a:defRPr/>
            </a:pPr>
            <a:r>
              <a:rPr kumimoji="0"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反社会的勢力ではないこと</a:t>
            </a:r>
            <a:endParaRPr kumimoji="0" lang="en-US" altLang="ja-JP"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1938" marR="0" lvl="0" indent="-261938" algn="just" defTabSz="474776" rtl="0" eaLnBrk="1" fontAlgn="auto" latinLnBrk="0" hangingPunct="1">
              <a:lnSpc>
                <a:spcPts val="1400"/>
              </a:lnSpc>
              <a:spcBef>
                <a:spcPts val="0"/>
              </a:spcBef>
              <a:spcAft>
                <a:spcPts val="0"/>
              </a:spcAft>
              <a:buClrTx/>
              <a:buSzTx/>
              <a:buFont typeface="+mj-ea"/>
              <a:buAutoNum type="arabicPeriod"/>
              <a:tabLst/>
              <a:defRPr/>
            </a:pPr>
            <a:r>
              <a:rPr kumimoji="0"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その他、金融経済教育推進機構が不適当と認めた者でないこと</a:t>
            </a:r>
            <a:endParaRPr kumimoji="0" lang="en-US" altLang="ja-JP"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テキスト プレースホルダー 6"/>
          <p:cNvSpPr txBox="1">
            <a:spLocks/>
          </p:cNvSpPr>
          <p:nvPr/>
        </p:nvSpPr>
        <p:spPr>
          <a:xfrm>
            <a:off x="183000" y="901696"/>
            <a:ext cx="9540000" cy="406718"/>
          </a:xfrm>
          <a:prstGeom prst="rect">
            <a:avLst/>
          </a:prstGeom>
        </p:spPr>
        <p:txBody>
          <a:bodyPr/>
          <a:lstStyle>
            <a:lvl1pPr marL="0" indent="0" algn="l" defTabSz="742950" rtl="0" eaLnBrk="1" latinLnBrk="0" hangingPunct="1">
              <a:spcBef>
                <a:spcPct val="20000"/>
              </a:spcBef>
              <a:buFont typeface="Arial" pitchFamily="34" charset="0"/>
              <a:buNone/>
              <a:defRPr kumimoji="1" lang="ja-JP" altLang="en-US" sz="1138" b="0" kern="1200" baseline="0" dirty="0" smtClean="0">
                <a:solidFill>
                  <a:schemeClr val="bg1">
                    <a:lumMod val="50000"/>
                  </a:schemeClr>
                </a:solidFill>
                <a:latin typeface="Arial"/>
                <a:ea typeface="+mj-ea"/>
                <a:cs typeface="Arial"/>
              </a:defRPr>
            </a:lvl1pPr>
            <a:lvl2pPr marL="603647" indent="-232172" algn="l" defTabSz="742950" rtl="0" eaLnBrk="1" latinLnBrk="0" hangingPunct="1">
              <a:spcBef>
                <a:spcPct val="20000"/>
              </a:spcBef>
              <a:buFont typeface="Arial" pitchFamily="34" charset="0"/>
              <a:buChar char="–"/>
              <a:defRPr kumimoji="1" sz="2275" kern="1200">
                <a:solidFill>
                  <a:schemeClr val="tx1"/>
                </a:solidFill>
                <a:latin typeface="+mn-lt"/>
                <a:ea typeface="+mn-ea"/>
                <a:cs typeface="+mn-cs"/>
              </a:defRPr>
            </a:lvl2pPr>
            <a:lvl3pPr marL="928688" indent="-185738" algn="l" defTabSz="742950" rtl="0" eaLnBrk="1" latinLnBrk="0" hangingPunct="1">
              <a:spcBef>
                <a:spcPct val="20000"/>
              </a:spcBef>
              <a:buFont typeface="Arial" pitchFamily="34" charset="0"/>
              <a:buChar char="•"/>
              <a:defRPr kumimoji="1" sz="1950" kern="1200">
                <a:solidFill>
                  <a:schemeClr val="tx1"/>
                </a:solidFill>
                <a:latin typeface="+mn-lt"/>
                <a:ea typeface="+mn-ea"/>
                <a:cs typeface="+mn-cs"/>
              </a:defRPr>
            </a:lvl3pPr>
            <a:lvl4pPr marL="13001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4pPr>
            <a:lvl5pPr marL="16716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5pPr>
            <a:lvl6pPr marL="204311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6pPr>
            <a:lvl7pPr marL="241458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7pPr>
            <a:lvl8pPr marL="27860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8pPr>
            <a:lvl9pPr marL="31575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9pPr>
          </a:lstStyle>
          <a:p>
            <a:pPr marL="357188" marR="0" lvl="0" indent="-357188" algn="l" defTabSz="742950" rtl="0" eaLnBrk="1" fontAlgn="auto" latinLnBrk="0" hangingPunct="1">
              <a:lnSpc>
                <a:spcPct val="100000"/>
              </a:lnSpc>
              <a:spcBef>
                <a:spcPts val="0"/>
              </a:spcBef>
              <a:spcAft>
                <a:spcPts val="1200"/>
              </a:spcAft>
              <a:buClrTx/>
              <a:buSzTx/>
              <a:buFont typeface="Wingdings" panose="05000000000000000000" pitchFamily="2" charset="2"/>
              <a:buChar char="p"/>
              <a:tabLst/>
              <a:defRPr/>
            </a:pPr>
            <a:r>
              <a:rPr kumimoji="1" lang="en-US" altLang="ja-JP"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a:rPr>
              <a:t>J-FLEC</a:t>
            </a:r>
            <a:r>
              <a:rPr kumimoji="1"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a:rPr>
              <a:t>認定アドバイザーの認定要件は、以下の</a:t>
            </a:r>
            <a:r>
              <a:rPr lang="ja-JP" altLang="en-US" sz="1600">
                <a:solidFill>
                  <a:prstClr val="black"/>
                </a:solidFill>
                <a:latin typeface="BIZ UDPゴシック" panose="020B0400000000000000" pitchFamily="50" charset="-128"/>
                <a:ea typeface="BIZ UDPゴシック" panose="020B0400000000000000" pitchFamily="50" charset="-128"/>
              </a:rPr>
              <a:t>通り</a:t>
            </a:r>
            <a:r>
              <a:rPr kumimoji="1"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a:rPr>
              <a:t>としています。</a:t>
            </a:r>
          </a:p>
        </p:txBody>
      </p:sp>
    </p:spTree>
    <p:extLst>
      <p:ext uri="{BB962C8B-B14F-4D97-AF65-F5344CB8AC3E}">
        <p14:creationId xmlns:p14="http://schemas.microsoft.com/office/powerpoint/2010/main" val="1754574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AF38D818-955E-4754-B15B-D6084FD94594}" type="slidenum">
              <a:rPr kumimoji="1" lang="ja-JP" altLang="en-US" smtClean="0"/>
              <a:pPr/>
              <a:t>28</a:t>
            </a:fld>
            <a:endParaRPr kumimoji="1" lang="ja-JP" altLang="en-US"/>
          </a:p>
        </p:txBody>
      </p:sp>
      <p:sp>
        <p:nvSpPr>
          <p:cNvPr id="5" name="正方形/長方形 4"/>
          <p:cNvSpPr/>
          <p:nvPr/>
        </p:nvSpPr>
        <p:spPr>
          <a:xfrm>
            <a:off x="1706654" y="366712"/>
            <a:ext cx="6492692" cy="369332"/>
          </a:xfrm>
          <a:prstGeom prst="rect">
            <a:avLst/>
          </a:prstGeom>
        </p:spPr>
        <p:txBody>
          <a:bodyPr wrap="square">
            <a:spAutoFit/>
          </a:bodyPr>
          <a:lstStyle/>
          <a:p>
            <a:pPr algn="ctr"/>
            <a:r>
              <a:rPr lang="en-US" altLang="ja-JP" b="1">
                <a:solidFill>
                  <a:schemeClr val="bg1"/>
                </a:solidFill>
                <a:latin typeface="BIZ UDPゴシック" panose="020B0400000000000000" pitchFamily="50" charset="-128"/>
                <a:ea typeface="BIZ UDPゴシック" panose="020B0400000000000000" pitchFamily="50" charset="-128"/>
              </a:rPr>
              <a:t>J-FLEC</a:t>
            </a:r>
            <a:r>
              <a:rPr lang="ja-JP" altLang="en-US" b="1">
                <a:solidFill>
                  <a:schemeClr val="bg1"/>
                </a:solidFill>
                <a:latin typeface="BIZ UDPゴシック" panose="020B0400000000000000" pitchFamily="50" charset="-128"/>
                <a:ea typeface="BIZ UDPゴシック" panose="020B0400000000000000" pitchFamily="50" charset="-128"/>
              </a:rPr>
              <a:t>認定アドバイザーの認定要件②</a:t>
            </a:r>
          </a:p>
        </p:txBody>
      </p:sp>
      <p:graphicFrame>
        <p:nvGraphicFramePr>
          <p:cNvPr id="6" name="表 5"/>
          <p:cNvGraphicFramePr>
            <a:graphicFrameLocks noGrp="1"/>
          </p:cNvGraphicFramePr>
          <p:nvPr/>
        </p:nvGraphicFramePr>
        <p:xfrm>
          <a:off x="642369" y="2160383"/>
          <a:ext cx="8621262" cy="4565756"/>
        </p:xfrm>
        <a:graphic>
          <a:graphicData uri="http://schemas.openxmlformats.org/drawingml/2006/table">
            <a:tbl>
              <a:tblPr firstRow="1" bandRow="1">
                <a:tableStyleId>{F5AB1C69-6EDB-4FF4-983F-18BD219EF322}</a:tableStyleId>
              </a:tblPr>
              <a:tblGrid>
                <a:gridCol w="4310631">
                  <a:extLst>
                    <a:ext uri="{9D8B030D-6E8A-4147-A177-3AD203B41FA5}">
                      <a16:colId xmlns:a16="http://schemas.microsoft.com/office/drawing/2014/main" val="2023713657"/>
                    </a:ext>
                  </a:extLst>
                </a:gridCol>
                <a:gridCol w="4310631">
                  <a:extLst>
                    <a:ext uri="{9D8B030D-6E8A-4147-A177-3AD203B41FA5}">
                      <a16:colId xmlns:a16="http://schemas.microsoft.com/office/drawing/2014/main" val="2232107339"/>
                    </a:ext>
                  </a:extLst>
                </a:gridCol>
              </a:tblGrid>
              <a:tr h="420476">
                <a:tc>
                  <a:txBody>
                    <a:bodyPr/>
                    <a:lstStyle/>
                    <a:p>
                      <a:pPr algn="ctr"/>
                      <a:r>
                        <a:rPr kumimoji="1" lang="ja-JP" altLang="en-US" sz="1400" b="1">
                          <a:solidFill>
                            <a:schemeClr val="bg1"/>
                          </a:solidFill>
                          <a:latin typeface="BIZ UDPゴシック" panose="020B0400000000000000" pitchFamily="50" charset="-128"/>
                          <a:ea typeface="BIZ UDPゴシック" panose="020B0400000000000000" pitchFamily="50" charset="-128"/>
                        </a:rPr>
                        <a:t>資格等（例）</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BC7"/>
                    </a:solidFill>
                  </a:tcPr>
                </a:tc>
                <a:tc>
                  <a:txBody>
                    <a:bodyPr/>
                    <a:lstStyle/>
                    <a:p>
                      <a:pPr algn="ctr"/>
                      <a:r>
                        <a:rPr kumimoji="1" lang="ja-JP" altLang="en-US" sz="1400" b="1">
                          <a:solidFill>
                            <a:schemeClr val="bg1"/>
                          </a:solidFill>
                          <a:latin typeface="BIZ UDPゴシック" panose="020B0400000000000000" pitchFamily="50" charset="-128"/>
                          <a:ea typeface="BIZ UDPゴシック" panose="020B0400000000000000" pitchFamily="50" charset="-128"/>
                        </a:rPr>
                        <a:t>一定の業務経験（例）</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BC7"/>
                    </a:solidFill>
                  </a:tcPr>
                </a:tc>
                <a:extLst>
                  <a:ext uri="{0D108BD9-81ED-4DB2-BD59-A6C34878D82A}">
                    <a16:rowId xmlns:a16="http://schemas.microsoft.com/office/drawing/2014/main" val="4280543834"/>
                  </a:ext>
                </a:extLst>
              </a:tr>
              <a:tr h="72000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CFP</a:t>
                      </a:r>
                      <a:r>
                        <a:rPr kumimoji="1" lang="en-US" altLang="ja-JP" sz="1400" b="0" i="0" u="none" strike="noStrike" kern="1200" cap="none" spc="0" normalizeH="0" baseline="3000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0" i="0" u="none" strike="noStrike" kern="1200" cap="none" spc="0" normalizeH="0" baseline="0" noProof="0" err="1">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AFP</a:t>
                      </a:r>
                      <a:r>
                        <a:rPr kumimoji="1" lang="ja-JP" altLang="en-US" sz="1400" b="0" i="0" u="none" strike="noStrike" kern="1200" cap="none" spc="0" normalizeH="0" baseline="0" noProof="0" err="1">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FP</a:t>
                      </a:r>
                      <a:r>
                        <a:rPr kumimoji="1" lang="ja-JP" altLang="en-US" sz="14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技能検定（２級以上）</a:t>
                      </a:r>
                      <a:endParaRPr kumimoji="1" lang="en-US" altLang="ja-JP" sz="14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algn="just"/>
                      <a:r>
                        <a:rPr kumimoji="1" lang="ja-JP" altLang="en-US" sz="1400" b="0" spc="-30" baseline="0">
                          <a:solidFill>
                            <a:schemeClr val="tx1"/>
                          </a:solidFill>
                          <a:latin typeface="BIZ UDPゴシック" panose="020B0400000000000000" pitchFamily="50" charset="-128"/>
                          <a:ea typeface="BIZ UDPゴシック" panose="020B0400000000000000" pitchFamily="50" charset="-128"/>
                        </a:rPr>
                        <a:t>外務員（１種）</a:t>
                      </a:r>
                      <a:endParaRPr kumimoji="1" lang="en-US" altLang="ja-JP" sz="1400" b="0" spc="-30" baseline="0">
                        <a:solidFill>
                          <a:schemeClr val="tx1"/>
                        </a:solidFill>
                        <a:latin typeface="BIZ UDPゴシック" panose="020B0400000000000000" pitchFamily="50" charset="-128"/>
                        <a:ea typeface="BIZ UDPゴシック" panose="020B0400000000000000" pitchFamily="50" charset="-128"/>
                      </a:endParaRPr>
                    </a:p>
                    <a:p>
                      <a:pPr algn="just"/>
                      <a:r>
                        <a:rPr kumimoji="1" lang="ja-JP" altLang="en-US" sz="1400" b="0" spc="-30" baseline="0">
                          <a:solidFill>
                            <a:schemeClr val="tx1"/>
                          </a:solidFill>
                          <a:latin typeface="BIZ UDPゴシック" panose="020B0400000000000000" pitchFamily="50" charset="-128"/>
                          <a:ea typeface="BIZ UDPゴシック" panose="020B0400000000000000" pitchFamily="50" charset="-128"/>
                        </a:rPr>
                        <a:t>証券アナリスト</a:t>
                      </a:r>
                      <a:endParaRPr kumimoji="1" lang="en-US" altLang="ja-JP" sz="1400" b="0" spc="-30" baseline="0">
                        <a:solidFill>
                          <a:schemeClr val="tx1"/>
                        </a:solidFill>
                        <a:latin typeface="BIZ UDPゴシック" panose="020B0400000000000000" pitchFamily="50" charset="-128"/>
                        <a:ea typeface="BIZ UDPゴシック" panose="020B0400000000000000" pitchFamily="50" charset="-128"/>
                      </a:endParaRPr>
                    </a:p>
                    <a:p>
                      <a:pPr algn="just"/>
                      <a:r>
                        <a:rPr kumimoji="1" lang="ja-JP" altLang="en-US" sz="1400" b="0" spc="-30" baseline="0">
                          <a:solidFill>
                            <a:schemeClr val="tx1"/>
                          </a:solidFill>
                          <a:latin typeface="BIZ UDPゴシック" panose="020B0400000000000000" pitchFamily="50" charset="-128"/>
                          <a:ea typeface="BIZ UDPゴシック" panose="020B0400000000000000" pitchFamily="50" charset="-128"/>
                        </a:rPr>
                        <a:t>プライベートバンカー</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kern="1200" spc="-70" baseline="0">
                          <a:solidFill>
                            <a:schemeClr val="tx1"/>
                          </a:solidFill>
                          <a:effectLst/>
                          <a:latin typeface="BIZ UDPゴシック" panose="020B0400000000000000" pitchFamily="50" charset="-128"/>
                          <a:ea typeface="BIZ UDPゴシック" panose="020B0400000000000000" pitchFamily="50" charset="-128"/>
                          <a:cs typeface="+mn-cs"/>
                        </a:rPr>
                        <a:t>公認会計士</a:t>
                      </a:r>
                      <a:endParaRPr kumimoji="1" lang="en-US" altLang="ja-JP" sz="1400" b="0" kern="1200" spc="-70" baseline="0">
                        <a:solidFill>
                          <a:schemeClr val="tx1"/>
                        </a:solidFill>
                        <a:effectLst/>
                        <a:latin typeface="BIZ UDPゴシック" panose="020B0400000000000000" pitchFamily="50" charset="-128"/>
                        <a:ea typeface="BIZ UDPゴシック" panose="020B0400000000000000"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kern="1200" spc="-70" baseline="0">
                          <a:solidFill>
                            <a:schemeClr val="tx1"/>
                          </a:solidFill>
                          <a:effectLst/>
                          <a:latin typeface="BIZ UDPゴシック" panose="020B0400000000000000" pitchFamily="50" charset="-128"/>
                          <a:ea typeface="BIZ UDPゴシック" panose="020B0400000000000000" pitchFamily="50" charset="-128"/>
                          <a:cs typeface="+mn-cs"/>
                        </a:rPr>
                        <a:t>税理士</a:t>
                      </a:r>
                      <a:endParaRPr kumimoji="1" lang="en-US" altLang="ja-JP" sz="1400" b="0" kern="1200" spc="-70" baseline="0">
                        <a:solidFill>
                          <a:schemeClr val="tx1"/>
                        </a:solidFill>
                        <a:effectLst/>
                        <a:latin typeface="BIZ UDPゴシック" panose="020B0400000000000000" pitchFamily="50" charset="-128"/>
                        <a:ea typeface="BIZ UDPゴシック" panose="020B0400000000000000" pitchFamily="50" charset="-128"/>
                        <a:cs typeface="+mn-cs"/>
                      </a:endParaRPr>
                    </a:p>
                    <a:p>
                      <a:pPr algn="just"/>
                      <a:r>
                        <a:rPr kumimoji="1" lang="ja-JP" altLang="en-US" sz="1400" b="0">
                          <a:solidFill>
                            <a:schemeClr val="tx1"/>
                          </a:solidFill>
                          <a:effectLst/>
                          <a:latin typeface="BIZ UDPゴシック" panose="020B0400000000000000" pitchFamily="50" charset="-128"/>
                          <a:ea typeface="BIZ UDPゴシック" panose="020B0400000000000000" pitchFamily="50" charset="-128"/>
                        </a:rPr>
                        <a:t>弁</a:t>
                      </a:r>
                      <a:r>
                        <a:rPr kumimoji="1" lang="zh-TW" altLang="en-US" sz="1400" b="0">
                          <a:solidFill>
                            <a:schemeClr val="tx1"/>
                          </a:solidFill>
                          <a:effectLst/>
                          <a:latin typeface="BIZ UDPゴシック" panose="020B0400000000000000" pitchFamily="50" charset="-128"/>
                          <a:ea typeface="BIZ UDPゴシック" panose="020B0400000000000000" pitchFamily="50" charset="-128"/>
                        </a:rPr>
                        <a:t>護士</a:t>
                      </a:r>
                      <a:endParaRPr kumimoji="1" lang="en-US" altLang="zh-TW" sz="1400" b="0">
                        <a:solidFill>
                          <a:schemeClr val="tx1"/>
                        </a:solidFill>
                        <a:effectLst/>
                        <a:latin typeface="BIZ UDPゴシック" panose="020B0400000000000000" pitchFamily="50" charset="-128"/>
                        <a:ea typeface="BIZ UDPゴシック" panose="020B0400000000000000" pitchFamily="50" charset="-128"/>
                      </a:endParaRPr>
                    </a:p>
                    <a:p>
                      <a:pPr algn="just"/>
                      <a:r>
                        <a:rPr kumimoji="1" lang="zh-TW" altLang="en-US" sz="1400" b="0" kern="1200">
                          <a:solidFill>
                            <a:schemeClr val="tx1"/>
                          </a:solidFill>
                          <a:effectLst/>
                          <a:latin typeface="BIZ UDPゴシック" panose="020B0400000000000000" pitchFamily="50" charset="-128"/>
                          <a:ea typeface="BIZ UDPゴシック" panose="020B0400000000000000" pitchFamily="50" charset="-128"/>
                          <a:cs typeface="+mn-cs"/>
                        </a:rPr>
                        <a:t>司法書士</a:t>
                      </a:r>
                      <a:endParaRPr kumimoji="1" lang="en-US" altLang="zh-TW" sz="1400" b="0" kern="1200">
                        <a:solidFill>
                          <a:schemeClr val="tx1"/>
                        </a:solidFill>
                        <a:effectLst/>
                        <a:latin typeface="BIZ UDPゴシック" panose="020B0400000000000000" pitchFamily="50" charset="-128"/>
                        <a:ea typeface="BIZ UDPゴシック" panose="020B0400000000000000" pitchFamily="50" charset="-128"/>
                        <a:cs typeface="+mn-cs"/>
                      </a:endParaRPr>
                    </a:p>
                    <a:p>
                      <a:pPr algn="just"/>
                      <a:r>
                        <a:rPr kumimoji="1" lang="zh-TW" altLang="en-US" sz="1400" b="0" kern="1200">
                          <a:solidFill>
                            <a:schemeClr val="tx1"/>
                          </a:solidFill>
                          <a:effectLst/>
                          <a:latin typeface="BIZ UDPゴシック" panose="020B0400000000000000" pitchFamily="50" charset="-128"/>
                          <a:ea typeface="BIZ UDPゴシック" panose="020B0400000000000000" pitchFamily="50" charset="-128"/>
                          <a:cs typeface="+mn-cs"/>
                        </a:rPr>
                        <a:t>行政書士</a:t>
                      </a:r>
                      <a:endParaRPr kumimoji="1" lang="en-US" altLang="zh-TW" sz="1400" b="0">
                        <a:solidFill>
                          <a:schemeClr val="tx1"/>
                        </a:solidFill>
                        <a:latin typeface="BIZ UDPゴシック" panose="020B0400000000000000" pitchFamily="50" charset="-128"/>
                        <a:ea typeface="BIZ UDPゴシック" panose="020B0400000000000000"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kern="1200">
                          <a:solidFill>
                            <a:schemeClr val="tx1"/>
                          </a:solidFill>
                          <a:effectLst/>
                          <a:latin typeface="BIZ UDPゴシック" panose="020B0400000000000000" pitchFamily="50" charset="-128"/>
                          <a:ea typeface="BIZ UDPゴシック" panose="020B0400000000000000" pitchFamily="50" charset="-128"/>
                          <a:cs typeface="+mn-cs"/>
                        </a:rPr>
                        <a:t>社会保険労務士</a:t>
                      </a:r>
                      <a:endParaRPr kumimoji="1" lang="en-US" altLang="ja-JP" sz="1400" b="0" kern="1200">
                        <a:solidFill>
                          <a:schemeClr val="tx1"/>
                        </a:solidFill>
                        <a:effectLst/>
                        <a:latin typeface="BIZ UDPゴシック" panose="020B0400000000000000" pitchFamily="50" charset="-128"/>
                        <a:ea typeface="BIZ UDPゴシック" panose="020B0400000000000000"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zh-TW" altLang="en-US" sz="1400" b="0" kern="1200">
                          <a:solidFill>
                            <a:schemeClr val="tx1"/>
                          </a:solidFill>
                          <a:effectLst/>
                          <a:latin typeface="BIZ UDPゴシック" panose="020B0400000000000000" pitchFamily="50" charset="-128"/>
                          <a:ea typeface="BIZ UDPゴシック" panose="020B0400000000000000" pitchFamily="50" charset="-128"/>
                          <a:cs typeface="+mn-cs"/>
                        </a:rPr>
                        <a:t>消費生活相談員</a:t>
                      </a:r>
                      <a:endParaRPr kumimoji="1" lang="en-US" altLang="zh-TW" sz="1400" b="0" kern="1200">
                        <a:solidFill>
                          <a:schemeClr val="tx1"/>
                        </a:solidFill>
                        <a:effectLst/>
                        <a:latin typeface="BIZ UDPゴシック" panose="020B0400000000000000" pitchFamily="50" charset="-128"/>
                        <a:ea typeface="BIZ UDPゴシック" panose="020B0400000000000000"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a:solidFill>
                            <a:schemeClr val="tx1"/>
                          </a:solidFill>
                          <a:latin typeface="BIZ UDPゴシック" panose="020B0400000000000000" pitchFamily="50" charset="-128"/>
                          <a:ea typeface="BIZ UDPゴシック" panose="020B0400000000000000" pitchFamily="50" charset="-128"/>
                        </a:rPr>
                        <a:t>消費生活アドバイザー</a:t>
                      </a:r>
                      <a:endParaRPr kumimoji="1" lang="en-US" altLang="ja-JP" sz="1400" b="0">
                        <a:solidFill>
                          <a:schemeClr val="tx1"/>
                        </a:solidFill>
                        <a:latin typeface="BIZ UDPゴシック" panose="020B0400000000000000" pitchFamily="50" charset="-128"/>
                        <a:ea typeface="BIZ UDPゴシック" panose="020B0400000000000000"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400" b="0">
                          <a:solidFill>
                            <a:schemeClr val="tx1"/>
                          </a:solidFill>
                          <a:latin typeface="BIZ UDPゴシック" panose="020B0400000000000000" pitchFamily="50" charset="-128"/>
                          <a:ea typeface="BIZ UDPゴシック" panose="020B0400000000000000" pitchFamily="50" charset="-128"/>
                        </a:rPr>
                        <a:t>DC</a:t>
                      </a:r>
                      <a:r>
                        <a:rPr kumimoji="1" lang="ja-JP" altLang="en-US" sz="1400" b="0">
                          <a:solidFill>
                            <a:schemeClr val="tx1"/>
                          </a:solidFill>
                          <a:latin typeface="BIZ UDPゴシック" panose="020B0400000000000000" pitchFamily="50" charset="-128"/>
                          <a:ea typeface="BIZ UDPゴシック" panose="020B0400000000000000" pitchFamily="50" charset="-128"/>
                        </a:rPr>
                        <a:t>プランナー（１級）</a:t>
                      </a:r>
                      <a:endParaRPr kumimoji="1" lang="ja-JP" altLang="en-US" sz="1400" b="0" strike="sngStrike">
                        <a:solidFill>
                          <a:schemeClr val="tx1"/>
                        </a:solidFill>
                        <a:latin typeface="BIZ UDPゴシック" panose="020B0400000000000000" pitchFamily="50" charset="-128"/>
                        <a:ea typeface="BIZ UDPゴシック" panose="020B0400000000000000"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spc="-50" baseline="0">
                          <a:solidFill>
                            <a:schemeClr val="tx1"/>
                          </a:solidFill>
                          <a:latin typeface="BIZ UDPゴシック" panose="020B0400000000000000" pitchFamily="50" charset="-128"/>
                          <a:ea typeface="BIZ UDPゴシック" panose="020B0400000000000000" pitchFamily="50" charset="-128"/>
                        </a:rPr>
                        <a:t>住宅ローンアドバイザー</a:t>
                      </a:r>
                      <a:endParaRPr kumimoji="1" lang="en-US" altLang="ja-JP" sz="1400" b="0" spc="-50" baseline="0">
                        <a:solidFill>
                          <a:schemeClr val="tx1"/>
                        </a:solidFill>
                        <a:latin typeface="BIZ UDPゴシック" panose="020B0400000000000000" pitchFamily="50" charset="-128"/>
                        <a:ea typeface="BIZ UDPゴシック" panose="020B0400000000000000"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kern="1200" spc="-70" baseline="0">
                          <a:solidFill>
                            <a:schemeClr val="tx1"/>
                          </a:solidFill>
                          <a:effectLst/>
                          <a:latin typeface="BIZ UDPゴシック" panose="020B0400000000000000" pitchFamily="50" charset="-128"/>
                          <a:ea typeface="BIZ UDPゴシック" panose="020B0400000000000000" pitchFamily="50" charset="-128"/>
                          <a:cs typeface="+mn-cs"/>
                        </a:rPr>
                        <a:t>銀行業務検定（税務２級）</a:t>
                      </a:r>
                      <a:endParaRPr kumimoji="1" lang="en-US" altLang="ja-JP" sz="1400" b="0" kern="1200" spc="-70" baseline="0">
                        <a:solidFill>
                          <a:schemeClr val="tx1"/>
                        </a:solidFill>
                        <a:effectLst/>
                        <a:latin typeface="BIZ UDPゴシック" panose="020B0400000000000000" pitchFamily="50" charset="-128"/>
                        <a:ea typeface="BIZ UDPゴシック" panose="020B0400000000000000"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銀行業務検定（相続アドバイザー３級以上）</a:t>
                      </a:r>
                      <a:endParaRPr kumimoji="1" lang="en-US" altLang="ja-JP" sz="14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algn="just"/>
                      <a:r>
                        <a:rPr kumimoji="1" lang="ja-JP" altLang="en-US" sz="1400" b="0">
                          <a:solidFill>
                            <a:schemeClr val="tx1"/>
                          </a:solidFill>
                          <a:latin typeface="BIZ UDPゴシック" panose="020B0400000000000000" pitchFamily="50" charset="-128"/>
                          <a:ea typeface="BIZ UDPゴシック" panose="020B0400000000000000" pitchFamily="50" charset="-128"/>
                        </a:rPr>
                        <a:t>銀行業務検定（年金アドバイザー３級以上）</a:t>
                      </a:r>
                      <a:endParaRPr kumimoji="1" lang="ja-JP" altLang="en-US" sz="1400" b="0" strike="sngStrike" kern="1200">
                        <a:solidFill>
                          <a:schemeClr val="tx1"/>
                        </a:solidFill>
                        <a:effectLst/>
                        <a:latin typeface="BIZ UDPゴシック" panose="020B0400000000000000" pitchFamily="50" charset="-128"/>
                        <a:ea typeface="BIZ UDPゴシック" panose="020B0400000000000000"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spc="-50" baseline="0">
                          <a:solidFill>
                            <a:schemeClr val="tx1"/>
                          </a:solidFill>
                          <a:latin typeface="BIZ UDPゴシック" panose="020B0400000000000000" pitchFamily="50" charset="-128"/>
                          <a:ea typeface="BIZ UDPゴシック" panose="020B0400000000000000" pitchFamily="50" charset="-128"/>
                        </a:rPr>
                        <a:t>金融窓口サービス技能検定（１級）</a:t>
                      </a:r>
                      <a:endParaRPr kumimoji="1" lang="en-US" altLang="ja-JP" sz="1400" b="0" spc="-50" baseline="0">
                        <a:solidFill>
                          <a:schemeClr val="tx1"/>
                        </a:solidFill>
                        <a:latin typeface="BIZ UDPゴシック" panose="020B0400000000000000" pitchFamily="50" charset="-128"/>
                        <a:ea typeface="BIZ UDPゴシック" panose="020B0400000000000000"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spc="-50" baseline="0">
                          <a:solidFill>
                            <a:schemeClr val="tx1"/>
                          </a:solidFill>
                          <a:latin typeface="BIZ UDPゴシック" panose="020B0400000000000000" pitchFamily="50" charset="-128"/>
                          <a:ea typeface="BIZ UDPゴシック" panose="020B0400000000000000" pitchFamily="50" charset="-128"/>
                        </a:rPr>
                        <a:t>投資助言・代理業者</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marL="0" indent="0" algn="just">
                        <a:buFont typeface="Arial" panose="020B0604020202020204" pitchFamily="34" charset="0"/>
                        <a:buNone/>
                      </a:pPr>
                      <a:r>
                        <a:rPr kumimoji="1" lang="ja-JP" altLang="en-US" sz="1400" dirty="0">
                          <a:solidFill>
                            <a:schemeClr val="tx1"/>
                          </a:solidFill>
                          <a:latin typeface="BIZ UDPゴシック" panose="020B0400000000000000" pitchFamily="50" charset="-128"/>
                          <a:ea typeface="BIZ UDPゴシック" panose="020B0400000000000000" pitchFamily="50" charset="-128"/>
                        </a:rPr>
                        <a:t>個人からの</a:t>
                      </a:r>
                      <a:r>
                        <a:rPr kumimoji="1" lang="en-US" altLang="ja-JP" sz="1400" dirty="0">
                          <a:solidFill>
                            <a:schemeClr val="tx1"/>
                          </a:solidFill>
                          <a:latin typeface="BIZ UDPゴシック" panose="020B0400000000000000" pitchFamily="50" charset="-128"/>
                          <a:ea typeface="BIZ UDPゴシック" panose="020B0400000000000000" pitchFamily="50" charset="-128"/>
                        </a:rPr>
                        <a:t>FP</a:t>
                      </a:r>
                      <a:r>
                        <a:rPr kumimoji="1" lang="ja-JP" altLang="en-US" sz="1400" dirty="0">
                          <a:solidFill>
                            <a:schemeClr val="tx1"/>
                          </a:solidFill>
                          <a:latin typeface="BIZ UDPゴシック" panose="020B0400000000000000" pitchFamily="50" charset="-128"/>
                          <a:ea typeface="BIZ UDPゴシック" panose="020B0400000000000000" pitchFamily="50" charset="-128"/>
                        </a:rPr>
                        <a:t>分野における相談・提案業務</a:t>
                      </a:r>
                    </a:p>
                    <a:p>
                      <a:pPr marL="0" indent="0" algn="just">
                        <a:buFont typeface="Arial" panose="020B0604020202020204" pitchFamily="34" charset="0"/>
                        <a:buNone/>
                      </a:pPr>
                      <a:r>
                        <a:rPr kumimoji="1" lang="ja-JP" altLang="en-US" sz="1400" dirty="0">
                          <a:solidFill>
                            <a:schemeClr val="tx1"/>
                          </a:solidFill>
                          <a:latin typeface="BIZ UDPゴシック" panose="020B0400000000000000" pitchFamily="50" charset="-128"/>
                          <a:ea typeface="BIZ UDPゴシック" panose="020B0400000000000000" pitchFamily="50" charset="-128"/>
                        </a:rPr>
                        <a:t>個人からの公的年金・社会保険に係る相談</a:t>
                      </a:r>
                    </a:p>
                    <a:p>
                      <a:pPr marL="0" indent="0" algn="just">
                        <a:buFont typeface="Arial" panose="020B0604020202020204" pitchFamily="34" charset="0"/>
                        <a:buNone/>
                      </a:pPr>
                      <a:r>
                        <a:rPr kumimoji="1" lang="ja-JP" altLang="en-US" sz="1400" dirty="0">
                          <a:solidFill>
                            <a:schemeClr val="tx1"/>
                          </a:solidFill>
                          <a:latin typeface="BIZ UDPゴシック" panose="020B0400000000000000" pitchFamily="50" charset="-128"/>
                          <a:ea typeface="BIZ UDPゴシック" panose="020B0400000000000000" pitchFamily="50" charset="-128"/>
                        </a:rPr>
                        <a:t>個人への対面による金融商品の提案・販売</a:t>
                      </a:r>
                    </a:p>
                    <a:p>
                      <a:pPr marL="0" indent="0" algn="just">
                        <a:buFont typeface="Arial" panose="020B0604020202020204" pitchFamily="34" charset="0"/>
                        <a:buNone/>
                      </a:pPr>
                      <a:r>
                        <a:rPr kumimoji="1" lang="ja-JP" altLang="en-US" sz="1400" dirty="0">
                          <a:solidFill>
                            <a:schemeClr val="tx1"/>
                          </a:solidFill>
                          <a:latin typeface="BIZ UDPゴシック" panose="020B0400000000000000" pitchFamily="50" charset="-128"/>
                          <a:ea typeface="BIZ UDPゴシック" panose="020B0400000000000000" pitchFamily="50" charset="-128"/>
                        </a:rPr>
                        <a:t>個人への対面による保険契約の提案・販売</a:t>
                      </a:r>
                    </a:p>
                    <a:p>
                      <a:pPr marL="0" indent="0" algn="just">
                        <a:buFont typeface="Arial" panose="020B0604020202020204" pitchFamily="34" charset="0"/>
                        <a:buNone/>
                      </a:pPr>
                      <a:r>
                        <a:rPr kumimoji="1" lang="ja-JP" altLang="en-US" sz="1400" dirty="0">
                          <a:solidFill>
                            <a:schemeClr val="tx1"/>
                          </a:solidFill>
                          <a:latin typeface="BIZ UDPゴシック" panose="020B0400000000000000" pitchFamily="50" charset="-128"/>
                          <a:ea typeface="BIZ UDPゴシック" panose="020B0400000000000000" pitchFamily="50" charset="-128"/>
                        </a:rPr>
                        <a:t>個人への不動産購入の資金計画作成・提案</a:t>
                      </a:r>
                    </a:p>
                    <a:p>
                      <a:pPr marL="0" indent="0" algn="just">
                        <a:buFont typeface="Arial" panose="020B0604020202020204" pitchFamily="34" charset="0"/>
                        <a:buNone/>
                      </a:pPr>
                      <a:r>
                        <a:rPr kumimoji="1" lang="ja-JP" altLang="en-US" sz="1400" dirty="0">
                          <a:solidFill>
                            <a:schemeClr val="tx1"/>
                          </a:solidFill>
                          <a:latin typeface="BIZ UDPゴシック" panose="020B0400000000000000" pitchFamily="50" charset="-128"/>
                          <a:ea typeface="BIZ UDPゴシック" panose="020B0400000000000000" pitchFamily="50" charset="-128"/>
                        </a:rPr>
                        <a:t>個人への住宅ローンに係る審査・相談等</a:t>
                      </a:r>
                    </a:p>
                    <a:p>
                      <a:pPr marL="0" indent="0" algn="just">
                        <a:buFont typeface="Arial" panose="020B0604020202020204" pitchFamily="34" charset="0"/>
                        <a:buNone/>
                      </a:pPr>
                      <a:r>
                        <a:rPr kumimoji="1" lang="ja-JP" altLang="en-US" sz="1400" dirty="0">
                          <a:solidFill>
                            <a:schemeClr val="tx1"/>
                          </a:solidFill>
                          <a:latin typeface="BIZ UDPゴシック" panose="020B0400000000000000" pitchFamily="50" charset="-128"/>
                          <a:ea typeface="BIZ UDPゴシック" panose="020B0400000000000000" pitchFamily="50" charset="-128"/>
                        </a:rPr>
                        <a:t>個人融資に係る審査・財務状況分析・相談等</a:t>
                      </a:r>
                    </a:p>
                    <a:p>
                      <a:pPr marL="0" indent="0" algn="just">
                        <a:buFont typeface="Arial" panose="020B0604020202020204" pitchFamily="34" charset="0"/>
                        <a:buNone/>
                      </a:pPr>
                      <a:r>
                        <a:rPr kumimoji="1" lang="ja-JP" altLang="en-US" sz="1400" dirty="0">
                          <a:solidFill>
                            <a:schemeClr val="tx1"/>
                          </a:solidFill>
                          <a:latin typeface="BIZ UDPゴシック" panose="020B0400000000000000" pitchFamily="50" charset="-128"/>
                          <a:ea typeface="BIZ UDPゴシック" panose="020B0400000000000000" pitchFamily="50" charset="-128"/>
                        </a:rPr>
                        <a:t>個人に対する各種税務相談（確定申告、相続、遺言等）</a:t>
                      </a:r>
                    </a:p>
                    <a:p>
                      <a:pPr marL="0" indent="0" algn="just">
                        <a:buFont typeface="Arial" panose="020B0604020202020204" pitchFamily="34" charset="0"/>
                        <a:buNone/>
                      </a:pPr>
                      <a:r>
                        <a:rPr kumimoji="1" lang="ja-JP" altLang="en-US" sz="1400" dirty="0">
                          <a:solidFill>
                            <a:schemeClr val="tx1"/>
                          </a:solidFill>
                          <a:latin typeface="BIZ UDPゴシック" panose="020B0400000000000000" pitchFamily="50" charset="-128"/>
                          <a:ea typeface="BIZ UDPゴシック" panose="020B0400000000000000" pitchFamily="50" charset="-128"/>
                        </a:rPr>
                        <a:t>成年後見制度に係る相談</a:t>
                      </a:r>
                    </a:p>
                    <a:p>
                      <a:pPr marL="0" indent="0" algn="just">
                        <a:buFont typeface="Arial" panose="020B0604020202020204" pitchFamily="34" charset="0"/>
                        <a:buNone/>
                      </a:pPr>
                      <a:r>
                        <a:rPr kumimoji="1" lang="ja-JP" altLang="en-US" sz="1400" dirty="0">
                          <a:solidFill>
                            <a:schemeClr val="tx1"/>
                          </a:solidFill>
                          <a:latin typeface="BIZ UDPゴシック" panose="020B0400000000000000" pitchFamily="50" charset="-128"/>
                          <a:ea typeface="BIZ UDPゴシック" panose="020B0400000000000000" pitchFamily="50" charset="-128"/>
                        </a:rPr>
                        <a:t>保護者に対する教育資金プラン等の提案</a:t>
                      </a:r>
                    </a:p>
                    <a:p>
                      <a:pPr marL="0" indent="0" algn="just">
                        <a:buFont typeface="Arial" panose="020B0604020202020204" pitchFamily="34" charset="0"/>
                        <a:buNone/>
                      </a:pPr>
                      <a:r>
                        <a:rPr kumimoji="1" lang="ja-JP" altLang="en-US" sz="1400" dirty="0">
                          <a:solidFill>
                            <a:schemeClr val="tx1"/>
                          </a:solidFill>
                          <a:latin typeface="BIZ UDPゴシック" panose="020B0400000000000000" pitchFamily="50" charset="-128"/>
                          <a:ea typeface="BIZ UDPゴシック" panose="020B0400000000000000" pitchFamily="50" charset="-128"/>
                        </a:rPr>
                        <a:t>児童・生徒に対する金融経済教育の実施</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indent="0" algn="just">
                        <a:buFont typeface="Arial" panose="020B0604020202020204" pitchFamily="34" charset="0"/>
                        <a:buNone/>
                      </a:pPr>
                      <a:r>
                        <a:rPr kumimoji="1" lang="ja-JP" altLang="en-US" sz="1400" dirty="0">
                          <a:solidFill>
                            <a:schemeClr val="tx1"/>
                          </a:solidFill>
                          <a:latin typeface="BIZ UDPゴシック" panose="020B0400000000000000" pitchFamily="50" charset="-128"/>
                          <a:ea typeface="BIZ UDPゴシック" panose="020B0400000000000000" pitchFamily="50" charset="-128"/>
                        </a:rPr>
                        <a:t>個人への金融商品に係る投資助言</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697600088"/>
                  </a:ext>
                </a:extLst>
              </a:tr>
            </a:tbl>
          </a:graphicData>
        </a:graphic>
      </p:graphicFrame>
      <p:sp>
        <p:nvSpPr>
          <p:cNvPr id="8" name="テキスト プレースホルダー 6"/>
          <p:cNvSpPr txBox="1">
            <a:spLocks/>
          </p:cNvSpPr>
          <p:nvPr/>
        </p:nvSpPr>
        <p:spPr>
          <a:xfrm>
            <a:off x="183000" y="901696"/>
            <a:ext cx="9540000" cy="1236820"/>
          </a:xfrm>
          <a:prstGeom prst="rect">
            <a:avLst/>
          </a:prstGeom>
        </p:spPr>
        <p:txBody>
          <a:bodyPr/>
          <a:lstStyle>
            <a:lvl1pPr marL="0" indent="0" algn="l" defTabSz="742950" rtl="0" eaLnBrk="1" latinLnBrk="0" hangingPunct="1">
              <a:spcBef>
                <a:spcPct val="20000"/>
              </a:spcBef>
              <a:buFont typeface="Arial" pitchFamily="34" charset="0"/>
              <a:buNone/>
              <a:defRPr kumimoji="1" lang="ja-JP" altLang="en-US" sz="1138" b="0" kern="1200" baseline="0" dirty="0" smtClean="0">
                <a:solidFill>
                  <a:schemeClr val="bg1">
                    <a:lumMod val="50000"/>
                  </a:schemeClr>
                </a:solidFill>
                <a:latin typeface="Arial"/>
                <a:ea typeface="+mj-ea"/>
                <a:cs typeface="Arial"/>
              </a:defRPr>
            </a:lvl1pPr>
            <a:lvl2pPr marL="603647" indent="-232172" algn="l" defTabSz="742950" rtl="0" eaLnBrk="1" latinLnBrk="0" hangingPunct="1">
              <a:spcBef>
                <a:spcPct val="20000"/>
              </a:spcBef>
              <a:buFont typeface="Arial" pitchFamily="34" charset="0"/>
              <a:buChar char="–"/>
              <a:defRPr kumimoji="1" sz="2275" kern="1200">
                <a:solidFill>
                  <a:schemeClr val="tx1"/>
                </a:solidFill>
                <a:latin typeface="+mn-lt"/>
                <a:ea typeface="+mn-ea"/>
                <a:cs typeface="+mn-cs"/>
              </a:defRPr>
            </a:lvl2pPr>
            <a:lvl3pPr marL="928688" indent="-185738" algn="l" defTabSz="742950" rtl="0" eaLnBrk="1" latinLnBrk="0" hangingPunct="1">
              <a:spcBef>
                <a:spcPct val="20000"/>
              </a:spcBef>
              <a:buFont typeface="Arial" pitchFamily="34" charset="0"/>
              <a:buChar char="•"/>
              <a:defRPr kumimoji="1" sz="1950" kern="1200">
                <a:solidFill>
                  <a:schemeClr val="tx1"/>
                </a:solidFill>
                <a:latin typeface="+mn-lt"/>
                <a:ea typeface="+mn-ea"/>
                <a:cs typeface="+mn-cs"/>
              </a:defRPr>
            </a:lvl3pPr>
            <a:lvl4pPr marL="13001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4pPr>
            <a:lvl5pPr marL="16716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5pPr>
            <a:lvl6pPr marL="204311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6pPr>
            <a:lvl7pPr marL="241458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7pPr>
            <a:lvl8pPr marL="27860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8pPr>
            <a:lvl9pPr marL="31575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9pPr>
          </a:lstStyle>
          <a:p>
            <a:pPr marL="357188" lvl="0" indent="-357188">
              <a:spcBef>
                <a:spcPts val="0"/>
              </a:spcBef>
              <a:spcAft>
                <a:spcPts val="600"/>
              </a:spcAft>
              <a:buFont typeface="Wingdings" panose="05000000000000000000" pitchFamily="2" charset="2"/>
              <a:buChar char="p"/>
              <a:defRPr/>
            </a:pPr>
            <a:r>
              <a:rPr kumimoji="1" lang="en-US" altLang="ja-JP"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a:rPr>
              <a:t>J-FLEC</a:t>
            </a:r>
            <a:r>
              <a:rPr lang="ja-JP" altLang="en-US" sz="1600">
                <a:solidFill>
                  <a:prstClr val="black"/>
                </a:solidFill>
                <a:latin typeface="BIZ UDPゴシック" panose="020B0400000000000000" pitchFamily="50" charset="-128"/>
                <a:ea typeface="BIZ UDPゴシック" panose="020B0400000000000000" pitchFamily="50" charset="-128"/>
              </a:rPr>
              <a:t>認定アドバイザーの認定要件にある「アドバイスを提供するために有益な資格及び</a:t>
            </a:r>
            <a:br>
              <a:rPr lang="en-US" altLang="ja-JP" sz="1600">
                <a:solidFill>
                  <a:prstClr val="black"/>
                </a:solidFill>
                <a:latin typeface="BIZ UDPゴシック" panose="020B0400000000000000" pitchFamily="50" charset="-128"/>
                <a:ea typeface="BIZ UDPゴシック" panose="020B0400000000000000" pitchFamily="50" charset="-128"/>
              </a:rPr>
            </a:br>
            <a:r>
              <a:rPr lang="ja-JP" altLang="en-US" sz="1600">
                <a:solidFill>
                  <a:prstClr val="black"/>
                </a:solidFill>
                <a:latin typeface="BIZ UDPゴシック" panose="020B0400000000000000" pitchFamily="50" charset="-128"/>
                <a:ea typeface="BIZ UDPゴシック" panose="020B0400000000000000" pitchFamily="50" charset="-128"/>
              </a:rPr>
              <a:t>一定の業務経験」として、以下を例示しています。</a:t>
            </a:r>
          </a:p>
          <a:p>
            <a:pPr marL="357188" lvl="0" indent="-357188">
              <a:spcBef>
                <a:spcPts val="0"/>
              </a:spcBef>
              <a:spcAft>
                <a:spcPts val="600"/>
              </a:spcAft>
              <a:buFont typeface="Wingdings" panose="05000000000000000000" pitchFamily="2" charset="2"/>
              <a:buChar char="p"/>
              <a:defRPr/>
            </a:pPr>
            <a:r>
              <a:rPr lang="ja-JP" altLang="en-US" sz="1600">
                <a:solidFill>
                  <a:prstClr val="black"/>
                </a:solidFill>
                <a:latin typeface="BIZ UDPゴシック" panose="020B0400000000000000" pitchFamily="50" charset="-128"/>
                <a:ea typeface="BIZ UDPゴシック" panose="020B0400000000000000" pitchFamily="50" charset="-128"/>
              </a:rPr>
              <a:t>なお、ここに例示した以外の資格・業務経験であっても、申請者の経歴等と照らしたうえで、</a:t>
            </a:r>
            <a:br>
              <a:rPr lang="en-US" altLang="ja-JP" sz="1600">
                <a:solidFill>
                  <a:prstClr val="black"/>
                </a:solidFill>
                <a:latin typeface="BIZ UDPゴシック" panose="020B0400000000000000" pitchFamily="50" charset="-128"/>
                <a:ea typeface="BIZ UDPゴシック" panose="020B0400000000000000" pitchFamily="50" charset="-128"/>
              </a:rPr>
            </a:br>
            <a:r>
              <a:rPr lang="ja-JP" altLang="en-US" sz="1600">
                <a:solidFill>
                  <a:prstClr val="black"/>
                </a:solidFill>
                <a:latin typeface="BIZ UDPゴシック" panose="020B0400000000000000" pitchFamily="50" charset="-128"/>
                <a:ea typeface="BIZ UDPゴシック" panose="020B0400000000000000" pitchFamily="50" charset="-128"/>
              </a:rPr>
              <a:t>「アドバイスを提供するために有益な資格及び一定の業務経験」として認めることがあります。</a:t>
            </a:r>
          </a:p>
        </p:txBody>
      </p:sp>
    </p:spTree>
    <p:extLst>
      <p:ext uri="{BB962C8B-B14F-4D97-AF65-F5344CB8AC3E}">
        <p14:creationId xmlns:p14="http://schemas.microsoft.com/office/powerpoint/2010/main" val="3326848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59F6B-0FAC-C64C-6603-03399BDC89AA}"/>
            </a:ext>
          </a:extLst>
        </p:cNvPr>
        <p:cNvGrpSpPr/>
        <p:nvPr/>
      </p:nvGrpSpPr>
      <p:grpSpPr>
        <a:xfrm>
          <a:off x="0" y="0"/>
          <a:ext cx="0" cy="0"/>
          <a:chOff x="0" y="0"/>
          <a:chExt cx="0" cy="0"/>
        </a:xfrm>
      </p:grpSpPr>
      <p:cxnSp>
        <p:nvCxnSpPr>
          <p:cNvPr id="8" name="直線矢印コネクタ 7">
            <a:extLst>
              <a:ext uri="{FF2B5EF4-FFF2-40B4-BE49-F238E27FC236}">
                <a16:creationId xmlns:a16="http://schemas.microsoft.com/office/drawing/2014/main" id="{7C837C13-7B93-74DB-0C1D-1447D069EF65}"/>
              </a:ext>
            </a:extLst>
          </p:cNvPr>
          <p:cNvCxnSpPr>
            <a:cxnSpLocks/>
          </p:cNvCxnSpPr>
          <p:nvPr/>
        </p:nvCxnSpPr>
        <p:spPr>
          <a:xfrm>
            <a:off x="2363054" y="4033154"/>
            <a:ext cx="5220000" cy="0"/>
          </a:xfrm>
          <a:prstGeom prst="straightConnector1">
            <a:avLst/>
          </a:prstGeom>
          <a:ln w="95250">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B0D0C658-488C-7ADA-0570-EEFDF8AF849F}"/>
              </a:ext>
            </a:extLst>
          </p:cNvPr>
          <p:cNvCxnSpPr>
            <a:cxnSpLocks/>
          </p:cNvCxnSpPr>
          <p:nvPr/>
        </p:nvCxnSpPr>
        <p:spPr>
          <a:xfrm flipH="1">
            <a:off x="4952995" y="1847683"/>
            <a:ext cx="20059" cy="4572000"/>
          </a:xfrm>
          <a:prstGeom prst="straightConnector1">
            <a:avLst/>
          </a:prstGeom>
          <a:ln w="95250">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13531465-3D94-539E-0689-0163368D8279}"/>
              </a:ext>
            </a:extLst>
          </p:cNvPr>
          <p:cNvSpPr txBox="1"/>
          <p:nvPr/>
        </p:nvSpPr>
        <p:spPr>
          <a:xfrm>
            <a:off x="3686677" y="1500999"/>
            <a:ext cx="2572753" cy="307777"/>
          </a:xfrm>
          <a:prstGeom prst="rect">
            <a:avLst/>
          </a:prstGeom>
          <a:noFill/>
        </p:spPr>
        <p:txBody>
          <a:bodyPr wrap="square" rtlCol="0">
            <a:spAutoFit/>
          </a:bodyPr>
          <a:lstStyle/>
          <a:p>
            <a:pPr algn="ctr"/>
            <a:r>
              <a:rPr kumimoji="1" lang="ja-JP" altLang="en-US" sz="1400" b="1">
                <a:solidFill>
                  <a:srgbClr val="FF0000"/>
                </a:solidFill>
                <a:latin typeface="BIZ UDPゴシック" panose="020B0400000000000000" pitchFamily="50" charset="-128"/>
                <a:ea typeface="BIZ UDPゴシック" panose="020B0400000000000000" pitchFamily="50" charset="-128"/>
              </a:rPr>
              <a:t>トップダウン（経営陣の関与）</a:t>
            </a:r>
          </a:p>
        </p:txBody>
      </p:sp>
      <p:sp>
        <p:nvSpPr>
          <p:cNvPr id="15" name="テキスト ボックス 14">
            <a:extLst>
              <a:ext uri="{FF2B5EF4-FFF2-40B4-BE49-F238E27FC236}">
                <a16:creationId xmlns:a16="http://schemas.microsoft.com/office/drawing/2014/main" id="{F88446C6-808A-8873-0FD3-3D4554371D15}"/>
              </a:ext>
            </a:extLst>
          </p:cNvPr>
          <p:cNvSpPr txBox="1"/>
          <p:nvPr/>
        </p:nvSpPr>
        <p:spPr>
          <a:xfrm>
            <a:off x="3664239" y="6572255"/>
            <a:ext cx="2577512" cy="307777"/>
          </a:xfrm>
          <a:prstGeom prst="rect">
            <a:avLst/>
          </a:prstGeom>
          <a:noFill/>
        </p:spPr>
        <p:txBody>
          <a:bodyPr wrap="square" rtlCol="0">
            <a:spAutoFit/>
          </a:bodyPr>
          <a:lstStyle/>
          <a:p>
            <a:pPr algn="ctr"/>
            <a:r>
              <a:rPr kumimoji="1" lang="ja-JP" altLang="en-US" sz="1400" b="1">
                <a:solidFill>
                  <a:srgbClr val="FF0000"/>
                </a:solidFill>
                <a:latin typeface="BIZ UDPゴシック" panose="020B0400000000000000" pitchFamily="50" charset="-128"/>
                <a:ea typeface="BIZ UDPゴシック" panose="020B0400000000000000" pitchFamily="50" charset="-128"/>
              </a:rPr>
              <a:t>ボトムアップ（担当者発の取組）</a:t>
            </a:r>
          </a:p>
        </p:txBody>
      </p:sp>
      <p:sp>
        <p:nvSpPr>
          <p:cNvPr id="16" name="テキスト ボックス 15">
            <a:extLst>
              <a:ext uri="{FF2B5EF4-FFF2-40B4-BE49-F238E27FC236}">
                <a16:creationId xmlns:a16="http://schemas.microsoft.com/office/drawing/2014/main" id="{B9FB03E1-88A4-1DF2-63D1-028268370952}"/>
              </a:ext>
            </a:extLst>
          </p:cNvPr>
          <p:cNvSpPr txBox="1"/>
          <p:nvPr/>
        </p:nvSpPr>
        <p:spPr>
          <a:xfrm>
            <a:off x="7716667" y="3863846"/>
            <a:ext cx="2134988" cy="307777"/>
          </a:xfrm>
          <a:prstGeom prst="rect">
            <a:avLst/>
          </a:prstGeom>
          <a:noFill/>
        </p:spPr>
        <p:txBody>
          <a:bodyPr wrap="square" rtlCol="0">
            <a:spAutoFit/>
          </a:bodyPr>
          <a:lstStyle/>
          <a:p>
            <a:pPr algn="r"/>
            <a:r>
              <a:rPr kumimoji="1" lang="ja-JP" altLang="en-US" sz="1400" b="1">
                <a:solidFill>
                  <a:srgbClr val="FF0000"/>
                </a:solidFill>
                <a:latin typeface="BIZ UDPゴシック" panose="020B0400000000000000" pitchFamily="50" charset="-128"/>
                <a:ea typeface="BIZ UDPゴシック" panose="020B0400000000000000" pitchFamily="50" charset="-128"/>
              </a:rPr>
              <a:t>正式導入（継続研修）</a:t>
            </a:r>
          </a:p>
        </p:txBody>
      </p:sp>
      <p:sp>
        <p:nvSpPr>
          <p:cNvPr id="17" name="テキスト ボックス 16">
            <a:extLst>
              <a:ext uri="{FF2B5EF4-FFF2-40B4-BE49-F238E27FC236}">
                <a16:creationId xmlns:a16="http://schemas.microsoft.com/office/drawing/2014/main" id="{776C3EBC-ED25-1648-A060-1CDE58632E24}"/>
              </a:ext>
            </a:extLst>
          </p:cNvPr>
          <p:cNvSpPr txBox="1"/>
          <p:nvPr/>
        </p:nvSpPr>
        <p:spPr>
          <a:xfrm>
            <a:off x="75711" y="3851925"/>
            <a:ext cx="2371375" cy="307777"/>
          </a:xfrm>
          <a:prstGeom prst="rect">
            <a:avLst/>
          </a:prstGeom>
          <a:noFill/>
        </p:spPr>
        <p:txBody>
          <a:bodyPr wrap="square" rtlCol="0">
            <a:spAutoFit/>
          </a:bodyPr>
          <a:lstStyle/>
          <a:p>
            <a:pPr algn="ctr"/>
            <a:r>
              <a:rPr kumimoji="1" lang="ja-JP" altLang="en-US" sz="1400" b="1">
                <a:solidFill>
                  <a:srgbClr val="FF0000"/>
                </a:solidFill>
                <a:latin typeface="BIZ UDPゴシック" panose="020B0400000000000000" pitchFamily="50" charset="-128"/>
                <a:ea typeface="BIZ UDPゴシック" panose="020B0400000000000000" pitchFamily="50" charset="-128"/>
              </a:rPr>
              <a:t>試験的導入（社内セミナー）</a:t>
            </a:r>
          </a:p>
        </p:txBody>
      </p:sp>
      <p:sp>
        <p:nvSpPr>
          <p:cNvPr id="19" name="テキスト ボックス 18">
            <a:extLst>
              <a:ext uri="{FF2B5EF4-FFF2-40B4-BE49-F238E27FC236}">
                <a16:creationId xmlns:a16="http://schemas.microsoft.com/office/drawing/2014/main" id="{D479D036-3DA4-AE04-D6FE-95D970D93184}"/>
              </a:ext>
            </a:extLst>
          </p:cNvPr>
          <p:cNvSpPr txBox="1"/>
          <p:nvPr/>
        </p:nvSpPr>
        <p:spPr>
          <a:xfrm>
            <a:off x="134521" y="917944"/>
            <a:ext cx="7651827" cy="307777"/>
          </a:xfrm>
          <a:prstGeom prst="rect">
            <a:avLst/>
          </a:prstGeom>
          <a:noFill/>
        </p:spPr>
        <p:txBody>
          <a:bodyPr wrap="square" rtlCol="0">
            <a:spAutoFit/>
          </a:bodyPr>
          <a:lstStyle/>
          <a:p>
            <a:pPr marL="285750" indent="-285750">
              <a:buFont typeface="Wingdings" panose="05000000000000000000" pitchFamily="2" charset="2"/>
              <a:buChar char="p"/>
            </a:pPr>
            <a:r>
              <a:rPr kumimoji="1" lang="ja-JP" altLang="en-US" sz="1400">
                <a:latin typeface="BIZ UDPゴシック" panose="020B0400000000000000" pitchFamily="50" charset="-128"/>
                <a:ea typeface="BIZ UDPゴシック" panose="020B0400000000000000" pitchFamily="50" charset="-128"/>
              </a:rPr>
              <a:t>講師派遣を申し込んだ企業さまが、職域教育を開始したきっかけや形式は様々です。</a:t>
            </a:r>
            <a:endParaRPr kumimoji="1" lang="en-US" altLang="ja-JP" sz="140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5FFCC602-F1C0-5947-046C-A270F07E61FB}"/>
              </a:ext>
            </a:extLst>
          </p:cNvPr>
          <p:cNvSpPr txBox="1"/>
          <p:nvPr/>
        </p:nvSpPr>
        <p:spPr>
          <a:xfrm>
            <a:off x="2541656" y="2076022"/>
            <a:ext cx="2285302" cy="1400383"/>
          </a:xfrm>
          <a:prstGeom prst="rect">
            <a:avLst/>
          </a:prstGeom>
          <a:noFill/>
        </p:spPr>
        <p:txBody>
          <a:bodyPr wrap="square" rtlCol="0">
            <a:spAutoFit/>
          </a:bodyPr>
          <a:lstStyle/>
          <a:p>
            <a:pPr marL="180975" indent="-180975">
              <a:buClr>
                <a:srgbClr val="FFC000"/>
              </a:buClr>
              <a:buFont typeface="Wingdings" panose="05000000000000000000" pitchFamily="2" charset="2"/>
              <a:buChar char="u"/>
            </a:pPr>
            <a:r>
              <a:rPr kumimoji="1" lang="ja-JP" altLang="en-US" sz="1000" b="1">
                <a:latin typeface="BIZ UDPゴシック" panose="020B0400000000000000" pitchFamily="50" charset="-128"/>
                <a:ea typeface="BIZ UDPゴシック" panose="020B0400000000000000" pitchFamily="50" charset="-128"/>
              </a:rPr>
              <a:t>人材派遣業（関東）</a:t>
            </a:r>
            <a:endParaRPr kumimoji="1" lang="en-US" altLang="ja-JP" sz="1000" b="1">
              <a:latin typeface="BIZ UDPゴシック" panose="020B0400000000000000" pitchFamily="50" charset="-128"/>
              <a:ea typeface="BIZ UDPゴシック" panose="020B0400000000000000" pitchFamily="50" charset="-128"/>
            </a:endParaRPr>
          </a:p>
          <a:p>
            <a:pPr marL="85725">
              <a:spcAft>
                <a:spcPts val="600"/>
              </a:spcAft>
              <a:buClr>
                <a:srgbClr val="FFC000"/>
              </a:buClr>
            </a:pPr>
            <a:r>
              <a:rPr kumimoji="1" lang="ja-JP" altLang="en-US" sz="1000">
                <a:latin typeface="BIZ UDPゴシック" panose="020B0400000000000000" pitchFamily="50" charset="-128"/>
                <a:ea typeface="BIZ UDPゴシック" panose="020B0400000000000000" pitchFamily="50" charset="-128"/>
              </a:rPr>
              <a:t>  </a:t>
            </a:r>
            <a:r>
              <a:rPr kumimoji="1" lang="ja-JP" altLang="en-US" sz="1000" u="sng">
                <a:latin typeface="BIZ UDPゴシック" panose="020B0400000000000000" pitchFamily="50" charset="-128"/>
                <a:ea typeface="BIZ UDPゴシック" panose="020B0400000000000000" pitchFamily="50" charset="-128"/>
              </a:rPr>
              <a:t>きっかけ：</a:t>
            </a:r>
            <a:r>
              <a:rPr kumimoji="1" lang="en-US" altLang="ja-JP" sz="1000" u="sng">
                <a:latin typeface="BIZ UDPゴシック" panose="020B0400000000000000" pitchFamily="50" charset="-128"/>
                <a:ea typeface="BIZ UDPゴシック" panose="020B0400000000000000" pitchFamily="50" charset="-128"/>
              </a:rPr>
              <a:t>J-FLEC</a:t>
            </a:r>
            <a:r>
              <a:rPr kumimoji="1" lang="ja-JP" altLang="en-US" sz="1000" u="sng">
                <a:latin typeface="BIZ UDPゴシック" panose="020B0400000000000000" pitchFamily="50" charset="-128"/>
                <a:ea typeface="BIZ UDPゴシック" panose="020B0400000000000000" pitchFamily="50" charset="-128"/>
              </a:rPr>
              <a:t>の</a:t>
            </a:r>
            <a:r>
              <a:rPr kumimoji="1" lang="en-US" altLang="ja-JP" sz="1000" u="sng">
                <a:latin typeface="BIZ UDPゴシック" panose="020B0400000000000000" pitchFamily="50" charset="-128"/>
                <a:ea typeface="BIZ UDPゴシック" panose="020B0400000000000000" pitchFamily="50" charset="-128"/>
              </a:rPr>
              <a:t>HP</a:t>
            </a:r>
          </a:p>
          <a:p>
            <a:pPr marL="180975" indent="-95250">
              <a:buClr>
                <a:srgbClr val="FFC000"/>
              </a:buClr>
              <a:buFont typeface="Arial" panose="020B0604020202020204" pitchFamily="34" charset="0"/>
              <a:buChar char="•"/>
            </a:pPr>
            <a:r>
              <a:rPr kumimoji="1" lang="ja-JP" altLang="en-US" sz="1000">
                <a:latin typeface="BIZ UDPゴシック" panose="020B0400000000000000" pitchFamily="50" charset="-128"/>
                <a:ea typeface="BIZ UDPゴシック" panose="020B0400000000000000" pitchFamily="50" charset="-128"/>
              </a:rPr>
              <a:t>社員の会社への帰属意識を高めるため、社長の一声で、社員の</a:t>
            </a:r>
            <a:r>
              <a:rPr kumimoji="1" lang="en-US" altLang="ja-JP" sz="1000" err="1">
                <a:latin typeface="BIZ UDPゴシック" panose="020B0400000000000000" pitchFamily="50" charset="-128"/>
                <a:ea typeface="BIZ UDPゴシック" panose="020B0400000000000000" pitchFamily="50" charset="-128"/>
              </a:rPr>
              <a:t>FwB</a:t>
            </a:r>
            <a:r>
              <a:rPr kumimoji="1" lang="ja-JP" altLang="en-US" sz="1000">
                <a:latin typeface="BIZ UDPゴシック" panose="020B0400000000000000" pitchFamily="50" charset="-128"/>
                <a:ea typeface="BIZ UDPゴシック" panose="020B0400000000000000" pitchFamily="50" charset="-128"/>
              </a:rPr>
              <a:t>の向上が全社的なテーマに。</a:t>
            </a:r>
            <a:endParaRPr kumimoji="1" lang="en-US" altLang="ja-JP" sz="1000">
              <a:latin typeface="BIZ UDPゴシック" panose="020B0400000000000000" pitchFamily="50" charset="-128"/>
              <a:ea typeface="BIZ UDPゴシック" panose="020B0400000000000000" pitchFamily="50" charset="-128"/>
            </a:endParaRPr>
          </a:p>
          <a:p>
            <a:pPr marL="180975" indent="-95250">
              <a:buClr>
                <a:srgbClr val="FFC000"/>
              </a:buClr>
              <a:buFont typeface="Arial" panose="020B0604020202020204" pitchFamily="34" charset="0"/>
              <a:buChar char="•"/>
            </a:pPr>
            <a:r>
              <a:rPr kumimoji="1" lang="ja-JP" altLang="en-US" sz="1000">
                <a:latin typeface="BIZ UDPゴシック" panose="020B0400000000000000" pitchFamily="50" charset="-128"/>
                <a:ea typeface="BIZ UDPゴシック" panose="020B0400000000000000" pitchFamily="50" charset="-128"/>
              </a:rPr>
              <a:t>社員からは、「当社では、こういう研修も用意しているのか。」と前向きな驚きの声。</a:t>
            </a:r>
            <a:endParaRPr kumimoji="1" lang="en-US" altLang="ja-JP" sz="100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0BE23E39-EC0C-4447-F9CB-B5CB5DC7BBC0}"/>
              </a:ext>
            </a:extLst>
          </p:cNvPr>
          <p:cNvSpPr txBox="1"/>
          <p:nvPr/>
        </p:nvSpPr>
        <p:spPr>
          <a:xfrm>
            <a:off x="8074625" y="896661"/>
            <a:ext cx="1704973" cy="887422"/>
          </a:xfrm>
          <a:prstGeom prst="rect">
            <a:avLst/>
          </a:prstGeom>
          <a:solidFill>
            <a:schemeClr val="accent5">
              <a:lumMod val="20000"/>
              <a:lumOff val="80000"/>
            </a:schemeClr>
          </a:solidFill>
          <a:ln>
            <a:solidFill>
              <a:schemeClr val="accent1">
                <a:lumMod val="60000"/>
                <a:lumOff val="40000"/>
              </a:schemeClr>
            </a:solidFill>
          </a:ln>
        </p:spPr>
        <p:txBody>
          <a:bodyPr wrap="square" rtlCol="0">
            <a:spAutoFit/>
          </a:bodyPr>
          <a:lstStyle/>
          <a:p>
            <a:r>
              <a:rPr kumimoji="1" lang="ja-JP" altLang="en-US" sz="1000">
                <a:latin typeface="BIZ UDPゴシック" panose="020B0400000000000000" pitchFamily="50" charset="-128"/>
                <a:ea typeface="BIZ UDPゴシック" panose="020B0400000000000000" pitchFamily="50" charset="-128"/>
              </a:rPr>
              <a:t>＜従業員数＞</a:t>
            </a:r>
            <a:endParaRPr kumimoji="1" lang="en-US" altLang="ja-JP" sz="1000" dirty="0">
              <a:latin typeface="BIZ UDPゴシック" panose="020B0400000000000000" pitchFamily="50" charset="-128"/>
              <a:ea typeface="BIZ UDPゴシック" panose="020B0400000000000000" pitchFamily="50" charset="-128"/>
            </a:endParaRPr>
          </a:p>
          <a:p>
            <a:pPr marL="171450" indent="-171450">
              <a:lnSpc>
                <a:spcPts val="1000"/>
              </a:lnSpc>
              <a:buClr>
                <a:schemeClr val="accent6"/>
              </a:buClr>
              <a:buFont typeface="Wingdings" panose="05000000000000000000" pitchFamily="2" charset="2"/>
              <a:buChar char="u"/>
            </a:pPr>
            <a:r>
              <a:rPr kumimoji="1" lang="en-US" altLang="ja-JP" sz="1000" dirty="0">
                <a:latin typeface="BIZ UDPゴシック" panose="020B0400000000000000" pitchFamily="50" charset="-128"/>
                <a:ea typeface="BIZ UDPゴシック" panose="020B0400000000000000" pitchFamily="50" charset="-128"/>
              </a:rPr>
              <a:t>1,000</a:t>
            </a:r>
            <a:r>
              <a:rPr kumimoji="1" lang="ja-JP" altLang="en-US" sz="1000" dirty="0">
                <a:latin typeface="BIZ UDPゴシック" panose="020B0400000000000000" pitchFamily="50" charset="-128"/>
                <a:ea typeface="BIZ UDPゴシック" panose="020B0400000000000000" pitchFamily="50" charset="-128"/>
              </a:rPr>
              <a:t>名～</a:t>
            </a:r>
            <a:r>
              <a:rPr kumimoji="1" lang="en-US" altLang="ja-JP" sz="1000" dirty="0">
                <a:latin typeface="BIZ UDPゴシック" panose="020B0400000000000000" pitchFamily="50" charset="-128"/>
                <a:ea typeface="BIZ UDPゴシック" panose="020B0400000000000000" pitchFamily="50" charset="-128"/>
              </a:rPr>
              <a:t>4,999</a:t>
            </a:r>
            <a:r>
              <a:rPr kumimoji="1" lang="ja-JP" altLang="en-US" sz="1000" dirty="0">
                <a:latin typeface="BIZ UDPゴシック" panose="020B0400000000000000" pitchFamily="50" charset="-128"/>
                <a:ea typeface="BIZ UDPゴシック" panose="020B0400000000000000" pitchFamily="50" charset="-128"/>
              </a:rPr>
              <a:t>名</a:t>
            </a:r>
            <a:endParaRPr kumimoji="1" lang="en-US" altLang="ja-JP" sz="1000" dirty="0">
              <a:latin typeface="BIZ UDPゴシック" panose="020B0400000000000000" pitchFamily="50" charset="-128"/>
              <a:ea typeface="BIZ UDPゴシック" panose="020B0400000000000000" pitchFamily="50" charset="-128"/>
            </a:endParaRPr>
          </a:p>
          <a:p>
            <a:pPr marL="171450" indent="-171450">
              <a:lnSpc>
                <a:spcPts val="1000"/>
              </a:lnSpc>
              <a:buClr>
                <a:srgbClr val="FF0000"/>
              </a:buClr>
              <a:buFont typeface="Wingdings" panose="05000000000000000000" pitchFamily="2" charset="2"/>
              <a:buChar char="u"/>
            </a:pPr>
            <a:r>
              <a:rPr kumimoji="1" lang="en-US" altLang="ja-JP" sz="1000" dirty="0">
                <a:latin typeface="BIZ UDPゴシック" panose="020B0400000000000000" pitchFamily="50" charset="-128"/>
                <a:ea typeface="BIZ UDPゴシック" panose="020B0400000000000000" pitchFamily="50" charset="-128"/>
              </a:rPr>
              <a:t>500</a:t>
            </a:r>
            <a:r>
              <a:rPr kumimoji="1" lang="ja-JP" altLang="en-US" sz="1000" dirty="0">
                <a:latin typeface="BIZ UDPゴシック" panose="020B0400000000000000" pitchFamily="50" charset="-128"/>
                <a:ea typeface="BIZ UDPゴシック" panose="020B0400000000000000" pitchFamily="50" charset="-128"/>
              </a:rPr>
              <a:t>名～</a:t>
            </a:r>
            <a:r>
              <a:rPr kumimoji="1" lang="en-US" altLang="ja-JP" sz="1000" dirty="0">
                <a:latin typeface="BIZ UDPゴシック" panose="020B0400000000000000" pitchFamily="50" charset="-128"/>
                <a:ea typeface="BIZ UDPゴシック" panose="020B0400000000000000" pitchFamily="50" charset="-128"/>
              </a:rPr>
              <a:t>999</a:t>
            </a:r>
            <a:r>
              <a:rPr kumimoji="1" lang="ja-JP" altLang="en-US" sz="1000" dirty="0">
                <a:latin typeface="BIZ UDPゴシック" panose="020B0400000000000000" pitchFamily="50" charset="-128"/>
                <a:ea typeface="BIZ UDPゴシック" panose="020B0400000000000000" pitchFamily="50" charset="-128"/>
              </a:rPr>
              <a:t>名</a:t>
            </a:r>
            <a:endParaRPr kumimoji="1" lang="en-US" altLang="ja-JP" sz="1000" dirty="0">
              <a:latin typeface="BIZ UDPゴシック" panose="020B0400000000000000" pitchFamily="50" charset="-128"/>
              <a:ea typeface="BIZ UDPゴシック" panose="020B0400000000000000" pitchFamily="50" charset="-128"/>
            </a:endParaRPr>
          </a:p>
          <a:p>
            <a:pPr marL="171450" indent="-171450">
              <a:lnSpc>
                <a:spcPts val="1000"/>
              </a:lnSpc>
              <a:buClr>
                <a:srgbClr val="00B0F0"/>
              </a:buClr>
              <a:buFont typeface="Wingdings" panose="05000000000000000000" pitchFamily="2" charset="2"/>
              <a:buChar char="u"/>
            </a:pPr>
            <a:r>
              <a:rPr kumimoji="1" lang="en-US" altLang="ja-JP" sz="1000" dirty="0">
                <a:latin typeface="BIZ UDPゴシック" panose="020B0400000000000000" pitchFamily="50" charset="-128"/>
                <a:ea typeface="BIZ UDPゴシック" panose="020B0400000000000000" pitchFamily="50" charset="-128"/>
              </a:rPr>
              <a:t>250</a:t>
            </a:r>
            <a:r>
              <a:rPr kumimoji="1" lang="ja-JP" altLang="en-US" sz="1000" dirty="0">
                <a:latin typeface="BIZ UDPゴシック" panose="020B0400000000000000" pitchFamily="50" charset="-128"/>
                <a:ea typeface="BIZ UDPゴシック" panose="020B0400000000000000" pitchFamily="50" charset="-128"/>
              </a:rPr>
              <a:t>名～</a:t>
            </a:r>
            <a:r>
              <a:rPr kumimoji="1" lang="en-US" altLang="ja-JP" sz="1000" dirty="0">
                <a:latin typeface="BIZ UDPゴシック" panose="020B0400000000000000" pitchFamily="50" charset="-128"/>
                <a:ea typeface="BIZ UDPゴシック" panose="020B0400000000000000" pitchFamily="50" charset="-128"/>
              </a:rPr>
              <a:t>499</a:t>
            </a:r>
            <a:r>
              <a:rPr kumimoji="1" lang="ja-JP" altLang="en-US" sz="1000" dirty="0">
                <a:latin typeface="BIZ UDPゴシック" panose="020B0400000000000000" pitchFamily="50" charset="-128"/>
                <a:ea typeface="BIZ UDPゴシック" panose="020B0400000000000000" pitchFamily="50" charset="-128"/>
              </a:rPr>
              <a:t>名</a:t>
            </a:r>
            <a:endParaRPr kumimoji="1" lang="en-US" altLang="ja-JP" sz="1000" dirty="0">
              <a:latin typeface="BIZ UDPゴシック" panose="020B0400000000000000" pitchFamily="50" charset="-128"/>
              <a:ea typeface="BIZ UDPゴシック" panose="020B0400000000000000" pitchFamily="50" charset="-128"/>
            </a:endParaRPr>
          </a:p>
          <a:p>
            <a:pPr marL="171450" indent="-171450">
              <a:lnSpc>
                <a:spcPts val="1000"/>
              </a:lnSpc>
              <a:buClr>
                <a:srgbClr val="00B050"/>
              </a:buClr>
              <a:buFont typeface="Wingdings" panose="05000000000000000000" pitchFamily="2" charset="2"/>
              <a:buChar char="u"/>
            </a:pPr>
            <a:r>
              <a:rPr kumimoji="1" lang="en-US" altLang="ja-JP" sz="1000" dirty="0">
                <a:latin typeface="BIZ UDPゴシック" panose="020B0400000000000000" pitchFamily="50" charset="-128"/>
                <a:ea typeface="BIZ UDPゴシック" panose="020B0400000000000000" pitchFamily="50" charset="-128"/>
              </a:rPr>
              <a:t>50</a:t>
            </a:r>
            <a:r>
              <a:rPr kumimoji="1" lang="ja-JP" altLang="en-US" sz="1000" dirty="0">
                <a:latin typeface="BIZ UDPゴシック" panose="020B0400000000000000" pitchFamily="50" charset="-128"/>
                <a:ea typeface="BIZ UDPゴシック" panose="020B0400000000000000" pitchFamily="50" charset="-128"/>
              </a:rPr>
              <a:t>名～</a:t>
            </a:r>
            <a:r>
              <a:rPr kumimoji="1" lang="en-US" altLang="ja-JP" sz="1000" dirty="0">
                <a:latin typeface="BIZ UDPゴシック" panose="020B0400000000000000" pitchFamily="50" charset="-128"/>
                <a:ea typeface="BIZ UDPゴシック" panose="020B0400000000000000" pitchFamily="50" charset="-128"/>
              </a:rPr>
              <a:t>249</a:t>
            </a:r>
            <a:r>
              <a:rPr kumimoji="1" lang="ja-JP" altLang="en-US" sz="1000" dirty="0">
                <a:latin typeface="BIZ UDPゴシック" panose="020B0400000000000000" pitchFamily="50" charset="-128"/>
                <a:ea typeface="BIZ UDPゴシック" panose="020B0400000000000000" pitchFamily="50" charset="-128"/>
              </a:rPr>
              <a:t>名</a:t>
            </a:r>
            <a:endParaRPr kumimoji="1" lang="en-US" altLang="ja-JP" sz="1000" dirty="0">
              <a:latin typeface="BIZ UDPゴシック" panose="020B0400000000000000" pitchFamily="50" charset="-128"/>
              <a:ea typeface="BIZ UDPゴシック" panose="020B0400000000000000" pitchFamily="50" charset="-128"/>
            </a:endParaRPr>
          </a:p>
          <a:p>
            <a:pPr marL="171450" indent="-171450">
              <a:lnSpc>
                <a:spcPts val="1000"/>
              </a:lnSpc>
              <a:buClr>
                <a:schemeClr val="tx1"/>
              </a:buClr>
              <a:buFont typeface="Wingdings" panose="05000000000000000000" pitchFamily="2" charset="2"/>
              <a:buChar char="u"/>
            </a:pPr>
            <a:r>
              <a:rPr kumimoji="1" lang="en-US" altLang="ja-JP" sz="1000" dirty="0">
                <a:latin typeface="BIZ UDPゴシック" panose="020B0400000000000000" pitchFamily="50" charset="-128"/>
                <a:ea typeface="BIZ UDPゴシック" panose="020B0400000000000000" pitchFamily="50" charset="-128"/>
              </a:rPr>
              <a:t>1</a:t>
            </a:r>
            <a:r>
              <a:rPr kumimoji="1" lang="ja-JP" altLang="en-US" sz="1000" dirty="0">
                <a:latin typeface="BIZ UDPゴシック" panose="020B0400000000000000" pitchFamily="50" charset="-128"/>
                <a:ea typeface="BIZ UDPゴシック" panose="020B0400000000000000" pitchFamily="50" charset="-128"/>
              </a:rPr>
              <a:t>名～</a:t>
            </a:r>
            <a:r>
              <a:rPr kumimoji="1" lang="en-US" altLang="ja-JP" sz="1000" dirty="0">
                <a:latin typeface="BIZ UDPゴシック" panose="020B0400000000000000" pitchFamily="50" charset="-128"/>
                <a:ea typeface="BIZ UDPゴシック" panose="020B0400000000000000" pitchFamily="50" charset="-128"/>
              </a:rPr>
              <a:t>49</a:t>
            </a:r>
            <a:r>
              <a:rPr kumimoji="1" lang="ja-JP" altLang="en-US" sz="1000" dirty="0">
                <a:latin typeface="BIZ UDPゴシック" panose="020B0400000000000000" pitchFamily="50" charset="-128"/>
                <a:ea typeface="BIZ UDPゴシック" panose="020B0400000000000000" pitchFamily="50" charset="-128"/>
              </a:rPr>
              <a:t>名</a:t>
            </a:r>
          </a:p>
        </p:txBody>
      </p:sp>
      <p:sp>
        <p:nvSpPr>
          <p:cNvPr id="23" name="テキスト ボックス 22">
            <a:extLst>
              <a:ext uri="{FF2B5EF4-FFF2-40B4-BE49-F238E27FC236}">
                <a16:creationId xmlns:a16="http://schemas.microsoft.com/office/drawing/2014/main" id="{5EEDA6A4-7E7B-E620-49CD-0083B0D64F7E}"/>
              </a:ext>
            </a:extLst>
          </p:cNvPr>
          <p:cNvSpPr txBox="1"/>
          <p:nvPr/>
        </p:nvSpPr>
        <p:spPr>
          <a:xfrm>
            <a:off x="5126515" y="5470351"/>
            <a:ext cx="2549222" cy="1092607"/>
          </a:xfrm>
          <a:prstGeom prst="rect">
            <a:avLst/>
          </a:prstGeom>
          <a:noFill/>
        </p:spPr>
        <p:txBody>
          <a:bodyPr wrap="square" rtlCol="0">
            <a:spAutoFit/>
          </a:bodyPr>
          <a:lstStyle/>
          <a:p>
            <a:pPr marL="180975" indent="-180975">
              <a:buClr>
                <a:srgbClr val="00B0F0"/>
              </a:buClr>
              <a:buFont typeface="Wingdings" panose="05000000000000000000" pitchFamily="2" charset="2"/>
              <a:buChar char="u"/>
            </a:pPr>
            <a:r>
              <a:rPr kumimoji="1" lang="ja-JP" altLang="en-US" sz="1000" b="1">
                <a:latin typeface="BIZ UDPゴシック" panose="020B0400000000000000" pitchFamily="50" charset="-128"/>
                <a:ea typeface="BIZ UDPゴシック" panose="020B0400000000000000" pitchFamily="50" charset="-128"/>
              </a:rPr>
              <a:t>金属機械業（中部）</a:t>
            </a:r>
            <a:endParaRPr kumimoji="1" lang="en-US" altLang="ja-JP" sz="1000" b="1">
              <a:latin typeface="BIZ UDPゴシック" panose="020B0400000000000000" pitchFamily="50" charset="-128"/>
              <a:ea typeface="BIZ UDPゴシック" panose="020B0400000000000000" pitchFamily="50" charset="-128"/>
            </a:endParaRPr>
          </a:p>
          <a:p>
            <a:pPr marL="85725">
              <a:spcAft>
                <a:spcPts val="600"/>
              </a:spcAft>
              <a:buClr>
                <a:srgbClr val="00B0F0"/>
              </a:buClr>
            </a:pPr>
            <a:r>
              <a:rPr kumimoji="1" lang="ja-JP" altLang="en-US" sz="1000">
                <a:latin typeface="BIZ UDPゴシック" panose="020B0400000000000000" pitchFamily="50" charset="-128"/>
                <a:ea typeface="BIZ UDPゴシック" panose="020B0400000000000000" pitchFamily="50" charset="-128"/>
              </a:rPr>
              <a:t>　</a:t>
            </a:r>
            <a:r>
              <a:rPr kumimoji="1" lang="ja-JP" altLang="en-US" sz="1000" u="sng">
                <a:latin typeface="BIZ UDPゴシック" panose="020B0400000000000000" pitchFamily="50" charset="-128"/>
                <a:ea typeface="BIZ UDPゴシック" panose="020B0400000000000000" pitchFamily="50" charset="-128"/>
              </a:rPr>
              <a:t>きっかけ：日証協からの案内</a:t>
            </a:r>
            <a:endParaRPr kumimoji="1" lang="en-US" altLang="ja-JP" sz="1000" u="sng">
              <a:latin typeface="BIZ UDPゴシック" panose="020B0400000000000000" pitchFamily="50" charset="-128"/>
              <a:ea typeface="BIZ UDPゴシック" panose="020B0400000000000000" pitchFamily="50" charset="-128"/>
            </a:endParaRPr>
          </a:p>
          <a:p>
            <a:pPr marL="180975" indent="-95250">
              <a:buClr>
                <a:srgbClr val="00B0F0"/>
              </a:buClr>
              <a:buFont typeface="Arial" panose="020B0604020202020204" pitchFamily="34" charset="0"/>
              <a:buChar char="•"/>
            </a:pPr>
            <a:r>
              <a:rPr kumimoji="1" lang="ja-JP" altLang="en-US" sz="1000">
                <a:latin typeface="BIZ UDPゴシック" panose="020B0400000000000000" pitchFamily="50" charset="-128"/>
                <a:ea typeface="BIZ UDPゴシック" panose="020B0400000000000000" pitchFamily="50" charset="-128"/>
              </a:rPr>
              <a:t>社内アンケートで金融知識に対するニーズを把握。企業型</a:t>
            </a:r>
            <a:r>
              <a:rPr kumimoji="1" lang="en-US" altLang="ja-JP" sz="1000">
                <a:latin typeface="BIZ UDPゴシック" panose="020B0400000000000000" pitchFamily="50" charset="-128"/>
                <a:ea typeface="BIZ UDPゴシック" panose="020B0400000000000000" pitchFamily="50" charset="-128"/>
              </a:rPr>
              <a:t>DC</a:t>
            </a:r>
            <a:r>
              <a:rPr kumimoji="1" lang="ja-JP" altLang="en-US" sz="1000">
                <a:latin typeface="BIZ UDPゴシック" panose="020B0400000000000000" pitchFamily="50" charset="-128"/>
                <a:ea typeface="BIZ UDPゴシック" panose="020B0400000000000000" pitchFamily="50" charset="-128"/>
              </a:rPr>
              <a:t>の研修まで手が回らず、外部委託できてありがたい。</a:t>
            </a:r>
            <a:endParaRPr kumimoji="1" lang="en-US" altLang="ja-JP" sz="1000">
              <a:latin typeface="BIZ UDPゴシック" panose="020B0400000000000000" pitchFamily="50" charset="-128"/>
              <a:ea typeface="BIZ UDPゴシック" panose="020B0400000000000000" pitchFamily="50" charset="-128"/>
            </a:endParaRPr>
          </a:p>
          <a:p>
            <a:pPr marL="180975" indent="-95250">
              <a:buClr>
                <a:srgbClr val="00B0F0"/>
              </a:buClr>
              <a:buFont typeface="Arial" panose="020B0604020202020204" pitchFamily="34" charset="0"/>
              <a:buChar char="•"/>
            </a:pPr>
            <a:r>
              <a:rPr kumimoji="1" lang="ja-JP" altLang="en-US" sz="1000">
                <a:latin typeface="BIZ UDPゴシック" panose="020B0400000000000000" pitchFamily="50" charset="-128"/>
                <a:ea typeface="BIZ UDPゴシック" panose="020B0400000000000000" pitchFamily="50" charset="-128"/>
              </a:rPr>
              <a:t>無料で、経営陣の理解も得やすかった。</a:t>
            </a:r>
          </a:p>
        </p:txBody>
      </p:sp>
      <p:sp>
        <p:nvSpPr>
          <p:cNvPr id="25" name="テキスト ボックス 24">
            <a:extLst>
              <a:ext uri="{FF2B5EF4-FFF2-40B4-BE49-F238E27FC236}">
                <a16:creationId xmlns:a16="http://schemas.microsoft.com/office/drawing/2014/main" id="{21979131-E861-D68B-B6B9-2DFA0144F92F}"/>
              </a:ext>
            </a:extLst>
          </p:cNvPr>
          <p:cNvSpPr txBox="1"/>
          <p:nvPr/>
        </p:nvSpPr>
        <p:spPr>
          <a:xfrm>
            <a:off x="2450919" y="5643061"/>
            <a:ext cx="2285302" cy="938719"/>
          </a:xfrm>
          <a:prstGeom prst="rect">
            <a:avLst/>
          </a:prstGeom>
          <a:noFill/>
        </p:spPr>
        <p:txBody>
          <a:bodyPr wrap="square" rtlCol="0">
            <a:spAutoFit/>
          </a:bodyPr>
          <a:lstStyle/>
          <a:p>
            <a:pPr marL="180975" indent="-180975">
              <a:buClr>
                <a:srgbClr val="00B0F0"/>
              </a:buClr>
              <a:buFont typeface="Wingdings" panose="05000000000000000000" pitchFamily="2" charset="2"/>
              <a:buChar char="u"/>
            </a:pPr>
            <a:r>
              <a:rPr kumimoji="1" lang="ja-JP" altLang="en-US" sz="1000" b="1">
                <a:latin typeface="BIZ UDPゴシック" panose="020B0400000000000000" pitchFamily="50" charset="-128"/>
                <a:ea typeface="BIZ UDPゴシック" panose="020B0400000000000000" pitchFamily="50" charset="-128"/>
              </a:rPr>
              <a:t>食品輸入販売業（関東）</a:t>
            </a:r>
            <a:endParaRPr kumimoji="1" lang="en-US" altLang="ja-JP" sz="1000" b="1">
              <a:latin typeface="BIZ UDPゴシック" panose="020B0400000000000000" pitchFamily="50" charset="-128"/>
              <a:ea typeface="BIZ UDPゴシック" panose="020B0400000000000000" pitchFamily="50" charset="-128"/>
            </a:endParaRPr>
          </a:p>
          <a:p>
            <a:pPr marL="85725">
              <a:spcAft>
                <a:spcPts val="600"/>
              </a:spcAft>
              <a:buClr>
                <a:srgbClr val="00B0F0"/>
              </a:buClr>
            </a:pPr>
            <a:r>
              <a:rPr kumimoji="1" lang="en-US" altLang="ja-JP" sz="1000">
                <a:latin typeface="BIZ UDPゴシック" panose="020B0400000000000000" pitchFamily="50" charset="-128"/>
                <a:ea typeface="BIZ UDPゴシック" panose="020B0400000000000000" pitchFamily="50" charset="-128"/>
              </a:rPr>
              <a:t>  </a:t>
            </a:r>
            <a:r>
              <a:rPr kumimoji="1" lang="ja-JP" altLang="en-US" sz="1000" u="sng">
                <a:latin typeface="BIZ UDPゴシック" panose="020B0400000000000000" pitchFamily="50" charset="-128"/>
                <a:ea typeface="BIZ UDPゴシック" panose="020B0400000000000000" pitchFamily="50" charset="-128"/>
              </a:rPr>
              <a:t>きっかけ：</a:t>
            </a:r>
            <a:r>
              <a:rPr kumimoji="1" lang="en-US" altLang="ja-JP" sz="1000" u="sng">
                <a:latin typeface="BIZ UDPゴシック" panose="020B0400000000000000" pitchFamily="50" charset="-128"/>
                <a:ea typeface="BIZ UDPゴシック" panose="020B0400000000000000" pitchFamily="50" charset="-128"/>
              </a:rPr>
              <a:t>JPX</a:t>
            </a:r>
            <a:r>
              <a:rPr kumimoji="1" lang="ja-JP" altLang="en-US" sz="1000" u="sng">
                <a:latin typeface="BIZ UDPゴシック" panose="020B0400000000000000" pitchFamily="50" charset="-128"/>
                <a:ea typeface="BIZ UDPゴシック" panose="020B0400000000000000" pitchFamily="50" charset="-128"/>
              </a:rPr>
              <a:t>からの案内</a:t>
            </a:r>
            <a:endParaRPr kumimoji="1" lang="en-US" altLang="ja-JP" sz="1000" u="sng">
              <a:latin typeface="BIZ UDPゴシック" panose="020B0400000000000000" pitchFamily="50" charset="-128"/>
              <a:ea typeface="BIZ UDPゴシック" panose="020B0400000000000000" pitchFamily="50" charset="-128"/>
            </a:endParaRPr>
          </a:p>
          <a:p>
            <a:pPr marL="180975" indent="-95250">
              <a:buClr>
                <a:srgbClr val="00B0F0"/>
              </a:buClr>
              <a:buFont typeface="Arial" panose="020B0604020202020204" pitchFamily="34" charset="0"/>
              <a:buChar char="•"/>
            </a:pPr>
            <a:r>
              <a:rPr kumimoji="1" lang="ja-JP" altLang="en-US" sz="1000">
                <a:latin typeface="BIZ UDPゴシック" panose="020B0400000000000000" pitchFamily="50" charset="-128"/>
                <a:ea typeface="BIZ UDPゴシック" panose="020B0400000000000000" pitchFamily="50" charset="-128"/>
              </a:rPr>
              <a:t>社員の関心が高そうだったので社員同士のランチタイム勉強会（</a:t>
            </a:r>
            <a:r>
              <a:rPr kumimoji="1" lang="en-US" altLang="ja-JP" sz="1000">
                <a:latin typeface="BIZ UDPゴシック" panose="020B0400000000000000" pitchFamily="50" charset="-128"/>
                <a:ea typeface="BIZ UDPゴシック" panose="020B0400000000000000" pitchFamily="50" charset="-128"/>
              </a:rPr>
              <a:t>zoom</a:t>
            </a:r>
            <a:r>
              <a:rPr kumimoji="1" lang="ja-JP" altLang="en-US" sz="1000">
                <a:latin typeface="BIZ UDPゴシック" panose="020B0400000000000000" pitchFamily="50" charset="-128"/>
                <a:ea typeface="BIZ UDPゴシック" panose="020B0400000000000000" pitchFamily="50" charset="-128"/>
              </a:rPr>
              <a:t>）で活用。</a:t>
            </a:r>
            <a:endParaRPr kumimoji="1" lang="en-US" altLang="ja-JP" sz="100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2545C9C9-0E9C-EF08-5C1A-F429CA4AE0E5}"/>
              </a:ext>
            </a:extLst>
          </p:cNvPr>
          <p:cNvSpPr txBox="1"/>
          <p:nvPr/>
        </p:nvSpPr>
        <p:spPr>
          <a:xfrm>
            <a:off x="7625874" y="5506826"/>
            <a:ext cx="2246859" cy="1246495"/>
          </a:xfrm>
          <a:prstGeom prst="rect">
            <a:avLst/>
          </a:prstGeom>
          <a:noFill/>
        </p:spPr>
        <p:txBody>
          <a:bodyPr wrap="square" rtlCol="0">
            <a:spAutoFit/>
          </a:bodyPr>
          <a:lstStyle/>
          <a:p>
            <a:pPr marL="180975" indent="-180975">
              <a:buClr>
                <a:srgbClr val="00B050"/>
              </a:buClr>
              <a:buFont typeface="Wingdings" panose="05000000000000000000" pitchFamily="2" charset="2"/>
              <a:buChar char="u"/>
            </a:pPr>
            <a:r>
              <a:rPr kumimoji="1" lang="ja-JP" altLang="en-US" sz="1000" b="1">
                <a:latin typeface="BIZ UDPゴシック" panose="020B0400000000000000" pitchFamily="50" charset="-128"/>
                <a:ea typeface="BIZ UDPゴシック" panose="020B0400000000000000" pitchFamily="50" charset="-128"/>
              </a:rPr>
              <a:t>生鮮食品流通業（関東）</a:t>
            </a:r>
            <a:endParaRPr kumimoji="1" lang="en-US" altLang="ja-JP" sz="1000" b="1">
              <a:latin typeface="BIZ UDPゴシック" panose="020B0400000000000000" pitchFamily="50" charset="-128"/>
              <a:ea typeface="BIZ UDPゴシック" panose="020B0400000000000000" pitchFamily="50" charset="-128"/>
            </a:endParaRPr>
          </a:p>
          <a:p>
            <a:pPr marL="85725">
              <a:spcAft>
                <a:spcPts val="600"/>
              </a:spcAft>
              <a:buClr>
                <a:srgbClr val="00B050"/>
              </a:buClr>
            </a:pPr>
            <a:r>
              <a:rPr kumimoji="1" lang="ja-JP" altLang="en-US" sz="1000">
                <a:latin typeface="BIZ UDPゴシック" panose="020B0400000000000000" pitchFamily="50" charset="-128"/>
                <a:ea typeface="BIZ UDPゴシック" panose="020B0400000000000000" pitchFamily="50" charset="-128"/>
              </a:rPr>
              <a:t>　</a:t>
            </a:r>
            <a:r>
              <a:rPr kumimoji="1" lang="ja-JP" altLang="en-US" sz="1000" u="sng">
                <a:latin typeface="BIZ UDPゴシック" panose="020B0400000000000000" pitchFamily="50" charset="-128"/>
                <a:ea typeface="BIZ UDPゴシック" panose="020B0400000000000000" pitchFamily="50" charset="-128"/>
              </a:rPr>
              <a:t>きっかけ：日証協からの案内</a:t>
            </a:r>
            <a:endParaRPr kumimoji="1" lang="en-US" altLang="ja-JP" sz="1000" u="sng">
              <a:latin typeface="BIZ UDPゴシック" panose="020B0400000000000000" pitchFamily="50" charset="-128"/>
              <a:ea typeface="BIZ UDPゴシック" panose="020B0400000000000000" pitchFamily="50" charset="-128"/>
            </a:endParaRPr>
          </a:p>
          <a:p>
            <a:pPr marL="180975" indent="-95250">
              <a:buClr>
                <a:srgbClr val="00B050"/>
              </a:buClr>
              <a:buFont typeface="Arial" panose="020B0604020202020204" pitchFamily="34" charset="0"/>
              <a:buChar char="•"/>
            </a:pPr>
            <a:r>
              <a:rPr kumimoji="1" lang="ja-JP" altLang="en-US" sz="1000" spc="-20">
                <a:latin typeface="BIZ UDPゴシック" panose="020B0400000000000000" pitchFamily="50" charset="-128"/>
                <a:ea typeface="BIZ UDPゴシック" panose="020B0400000000000000" pitchFamily="50" charset="-128"/>
              </a:rPr>
              <a:t>給与理由で退職する社員が多く、その不安感をリテラシーの向上で払拭できないかという問題意識。</a:t>
            </a:r>
            <a:endParaRPr kumimoji="1" lang="en-US" altLang="ja-JP" sz="1000" spc="-20">
              <a:latin typeface="BIZ UDPゴシック" panose="020B0400000000000000" pitchFamily="50" charset="-128"/>
              <a:ea typeface="BIZ UDPゴシック" panose="020B0400000000000000" pitchFamily="50" charset="-128"/>
            </a:endParaRPr>
          </a:p>
          <a:p>
            <a:pPr marL="180975" indent="-95250">
              <a:buClr>
                <a:srgbClr val="00B050"/>
              </a:buClr>
              <a:buFont typeface="Arial" panose="020B0604020202020204" pitchFamily="34" charset="0"/>
              <a:buChar char="•"/>
            </a:pPr>
            <a:r>
              <a:rPr kumimoji="1" lang="ja-JP" altLang="en-US" sz="1000">
                <a:latin typeface="BIZ UDPゴシック" panose="020B0400000000000000" pitchFamily="50" charset="-128"/>
                <a:ea typeface="BIZ UDPゴシック" panose="020B0400000000000000" pitchFamily="50" charset="-128"/>
              </a:rPr>
              <a:t>無料であり、全社員向け研修として導入しやすかった。</a:t>
            </a:r>
            <a:endParaRPr kumimoji="1" lang="en-US" altLang="ja-JP" sz="100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1B1D6257-652A-D0FA-D667-5257A6BAC23A}"/>
              </a:ext>
            </a:extLst>
          </p:cNvPr>
          <p:cNvSpPr txBox="1"/>
          <p:nvPr/>
        </p:nvSpPr>
        <p:spPr>
          <a:xfrm>
            <a:off x="5101262" y="1865588"/>
            <a:ext cx="2066846" cy="1246495"/>
          </a:xfrm>
          <a:prstGeom prst="rect">
            <a:avLst/>
          </a:prstGeom>
          <a:noFill/>
        </p:spPr>
        <p:txBody>
          <a:bodyPr wrap="square" rtlCol="0">
            <a:spAutoFit/>
          </a:bodyPr>
          <a:lstStyle/>
          <a:p>
            <a:pPr marL="180975" indent="-180975">
              <a:buClr>
                <a:srgbClr val="FF0000"/>
              </a:buClr>
              <a:buFont typeface="Wingdings" panose="05000000000000000000" pitchFamily="2" charset="2"/>
              <a:buChar char="u"/>
            </a:pPr>
            <a:r>
              <a:rPr kumimoji="1" lang="ja-JP" altLang="en-US" sz="1000" b="1">
                <a:latin typeface="BIZ UDPゴシック" panose="020B0400000000000000" pitchFamily="50" charset="-128"/>
                <a:ea typeface="BIZ UDPゴシック" panose="020B0400000000000000" pitchFamily="50" charset="-128"/>
              </a:rPr>
              <a:t>情報通信業（近畿）</a:t>
            </a:r>
            <a:endParaRPr kumimoji="1" lang="en-US" altLang="ja-JP" sz="1000" b="1">
              <a:latin typeface="BIZ UDPゴシック" panose="020B0400000000000000" pitchFamily="50" charset="-128"/>
              <a:ea typeface="BIZ UDPゴシック" panose="020B0400000000000000" pitchFamily="50" charset="-128"/>
            </a:endParaRPr>
          </a:p>
          <a:p>
            <a:pPr marL="85725">
              <a:spcAft>
                <a:spcPts val="600"/>
              </a:spcAft>
              <a:buClr>
                <a:srgbClr val="FF0000"/>
              </a:buClr>
            </a:pPr>
            <a:r>
              <a:rPr kumimoji="1" lang="ja-JP" altLang="en-US" sz="1000">
                <a:latin typeface="BIZ UDPゴシック" panose="020B0400000000000000" pitchFamily="50" charset="-128"/>
                <a:ea typeface="BIZ UDPゴシック" panose="020B0400000000000000" pitchFamily="50" charset="-128"/>
              </a:rPr>
              <a:t>　</a:t>
            </a:r>
            <a:r>
              <a:rPr kumimoji="1" lang="ja-JP" altLang="en-US" sz="1000" u="sng">
                <a:latin typeface="BIZ UDPゴシック" panose="020B0400000000000000" pitchFamily="50" charset="-128"/>
                <a:ea typeface="BIZ UDPゴシック" panose="020B0400000000000000" pitchFamily="50" charset="-128"/>
              </a:rPr>
              <a:t>きっかけ：経団連からの案内</a:t>
            </a:r>
            <a:endParaRPr kumimoji="1" lang="en-US" altLang="ja-JP" sz="1000" u="sng">
              <a:latin typeface="BIZ UDPゴシック" panose="020B0400000000000000" pitchFamily="50" charset="-128"/>
              <a:ea typeface="BIZ UDPゴシック" panose="020B0400000000000000" pitchFamily="50" charset="-128"/>
            </a:endParaRPr>
          </a:p>
          <a:p>
            <a:pPr marL="180975" indent="-95250">
              <a:buClr>
                <a:srgbClr val="FF0000"/>
              </a:buClr>
              <a:buFont typeface="Arial" panose="020B0604020202020204" pitchFamily="34" charset="0"/>
              <a:buChar char="•"/>
            </a:pPr>
            <a:r>
              <a:rPr kumimoji="1" lang="ja-JP" altLang="en-US" sz="1000" spc="-20">
                <a:latin typeface="BIZ UDPゴシック" panose="020B0400000000000000" pitchFamily="50" charset="-128"/>
                <a:ea typeface="BIZ UDPゴシック" panose="020B0400000000000000" pitchFamily="50" charset="-128"/>
              </a:rPr>
              <a:t>社員の資産形成を、社として支えたいとの社長の問題意識あり。</a:t>
            </a:r>
            <a:endParaRPr kumimoji="1" lang="en-US" altLang="ja-JP" sz="1000" spc="-20">
              <a:latin typeface="BIZ UDPゴシック" panose="020B0400000000000000" pitchFamily="50" charset="-128"/>
              <a:ea typeface="BIZ UDPゴシック" panose="020B0400000000000000" pitchFamily="50" charset="-128"/>
            </a:endParaRPr>
          </a:p>
          <a:p>
            <a:pPr marL="180975" indent="-95250">
              <a:buClr>
                <a:srgbClr val="FF0000"/>
              </a:buClr>
              <a:buFont typeface="Arial" panose="020B0604020202020204" pitchFamily="34" charset="0"/>
              <a:buChar char="•"/>
            </a:pPr>
            <a:r>
              <a:rPr kumimoji="1" lang="ja-JP" altLang="en-US" sz="1000" spc="-20">
                <a:latin typeface="BIZ UDPゴシック" panose="020B0400000000000000" pitchFamily="50" charset="-128"/>
                <a:ea typeface="BIZ UDPゴシック" panose="020B0400000000000000" pitchFamily="50" charset="-128"/>
              </a:rPr>
              <a:t>こうした研修は、人的資本経営の文脈でのアピール材料になる。</a:t>
            </a:r>
            <a:endParaRPr kumimoji="1" lang="en-US" altLang="ja-JP" sz="1000" spc="-2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D8520AD4-1239-8A8A-C447-4081D3F9E75A}"/>
              </a:ext>
            </a:extLst>
          </p:cNvPr>
          <p:cNvSpPr txBox="1"/>
          <p:nvPr/>
        </p:nvSpPr>
        <p:spPr>
          <a:xfrm>
            <a:off x="96304" y="4234069"/>
            <a:ext cx="2328215" cy="1246495"/>
          </a:xfrm>
          <a:prstGeom prst="rect">
            <a:avLst/>
          </a:prstGeom>
          <a:noFill/>
        </p:spPr>
        <p:txBody>
          <a:bodyPr wrap="square" rtlCol="0">
            <a:spAutoFit/>
          </a:bodyPr>
          <a:lstStyle/>
          <a:p>
            <a:pPr marL="180975" indent="-180975">
              <a:buClr>
                <a:schemeClr val="tx1"/>
              </a:buClr>
              <a:buFont typeface="Wingdings" panose="05000000000000000000" pitchFamily="2" charset="2"/>
              <a:buChar char="u"/>
            </a:pPr>
            <a:r>
              <a:rPr kumimoji="1" lang="ja-JP" altLang="en-US" sz="1000" b="1">
                <a:latin typeface="BIZ UDPゴシック" panose="020B0400000000000000" pitchFamily="50" charset="-128"/>
                <a:ea typeface="BIZ UDPゴシック" panose="020B0400000000000000" pitchFamily="50" charset="-128"/>
              </a:rPr>
              <a:t>貸館業（関東）</a:t>
            </a:r>
            <a:endParaRPr kumimoji="1" lang="en-US" altLang="ja-JP" sz="1000" b="1">
              <a:latin typeface="BIZ UDPゴシック" panose="020B0400000000000000" pitchFamily="50" charset="-128"/>
              <a:ea typeface="BIZ UDPゴシック" panose="020B0400000000000000" pitchFamily="50" charset="-128"/>
            </a:endParaRPr>
          </a:p>
          <a:p>
            <a:pPr marL="85725">
              <a:spcAft>
                <a:spcPts val="600"/>
              </a:spcAft>
              <a:buClr>
                <a:schemeClr val="tx1"/>
              </a:buClr>
            </a:pPr>
            <a:r>
              <a:rPr kumimoji="1" lang="ja-JP" altLang="en-US" sz="1000">
                <a:latin typeface="BIZ UDPゴシック" panose="020B0400000000000000" pitchFamily="50" charset="-128"/>
                <a:ea typeface="BIZ UDPゴシック" panose="020B0400000000000000" pitchFamily="50" charset="-128"/>
              </a:rPr>
              <a:t>  </a:t>
            </a:r>
            <a:r>
              <a:rPr kumimoji="1" lang="ja-JP" altLang="en-US" sz="1000" u="sng">
                <a:latin typeface="BIZ UDPゴシック" panose="020B0400000000000000" pitchFamily="50" charset="-128"/>
                <a:ea typeface="BIZ UDPゴシック" panose="020B0400000000000000" pitchFamily="50" charset="-128"/>
              </a:rPr>
              <a:t>きっかけ：経済同友会からの案内</a:t>
            </a:r>
            <a:endParaRPr kumimoji="1" lang="en-US" altLang="ja-JP" sz="1000" u="sng">
              <a:latin typeface="BIZ UDPゴシック" panose="020B0400000000000000" pitchFamily="50" charset="-128"/>
              <a:ea typeface="BIZ UDPゴシック" panose="020B0400000000000000" pitchFamily="50" charset="-128"/>
            </a:endParaRPr>
          </a:p>
          <a:p>
            <a:pPr marL="180975" indent="-95250">
              <a:buClr>
                <a:schemeClr val="tx1"/>
              </a:buClr>
              <a:buFont typeface="Arial" panose="020B0604020202020204" pitchFamily="34" charset="0"/>
              <a:buChar char="•"/>
            </a:pPr>
            <a:r>
              <a:rPr kumimoji="1" lang="ja-JP" altLang="en-US" sz="1000">
                <a:latin typeface="BIZ UDPゴシック" panose="020B0400000000000000" pitchFamily="50" charset="-128"/>
                <a:ea typeface="BIZ UDPゴシック" panose="020B0400000000000000" pitchFamily="50" charset="-128"/>
              </a:rPr>
              <a:t>プロパー社員が初めて定年退職を迎えるので申込。金融商品の販売に繋がらないので安心。</a:t>
            </a:r>
            <a:endParaRPr kumimoji="1" lang="en-US" altLang="ja-JP" sz="1000">
              <a:latin typeface="BIZ UDPゴシック" panose="020B0400000000000000" pitchFamily="50" charset="-128"/>
              <a:ea typeface="BIZ UDPゴシック" panose="020B0400000000000000" pitchFamily="50" charset="-128"/>
            </a:endParaRPr>
          </a:p>
          <a:p>
            <a:pPr marL="180975" indent="-95250">
              <a:buClr>
                <a:schemeClr val="tx1"/>
              </a:buClr>
              <a:buFont typeface="Arial" panose="020B0604020202020204" pitchFamily="34" charset="0"/>
              <a:buChar char="•"/>
            </a:pPr>
            <a:r>
              <a:rPr kumimoji="1" lang="ja-JP" altLang="en-US" sz="1000">
                <a:latin typeface="BIZ UDPゴシック" panose="020B0400000000000000" pitchFamily="50" charset="-128"/>
                <a:ea typeface="BIZ UDPゴシック" panose="020B0400000000000000" pitchFamily="50" charset="-128"/>
              </a:rPr>
              <a:t>新入社員向けも検討中。お金に関する研修は特徴的で面白い。</a:t>
            </a:r>
            <a:endParaRPr kumimoji="1" lang="en-US" altLang="ja-JP" sz="100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60C977C4-B5C4-ACCC-F581-BF38B5C8ADA9}"/>
              </a:ext>
            </a:extLst>
          </p:cNvPr>
          <p:cNvSpPr txBox="1"/>
          <p:nvPr/>
        </p:nvSpPr>
        <p:spPr>
          <a:xfrm>
            <a:off x="134521" y="2127832"/>
            <a:ext cx="2367546" cy="1554272"/>
          </a:xfrm>
          <a:prstGeom prst="rect">
            <a:avLst/>
          </a:prstGeom>
          <a:noFill/>
        </p:spPr>
        <p:txBody>
          <a:bodyPr wrap="square" rtlCol="0">
            <a:spAutoFit/>
          </a:bodyPr>
          <a:lstStyle/>
          <a:p>
            <a:pPr marL="180975" indent="-180975">
              <a:buClr>
                <a:srgbClr val="00B0F0"/>
              </a:buClr>
              <a:buFont typeface="Wingdings" panose="05000000000000000000" pitchFamily="2" charset="2"/>
              <a:buChar char="u"/>
            </a:pPr>
            <a:r>
              <a:rPr kumimoji="1" lang="ja-JP" altLang="en-US" sz="1000" b="1">
                <a:latin typeface="BIZ UDPゴシック" panose="020B0400000000000000" pitchFamily="50" charset="-128"/>
                <a:ea typeface="BIZ UDPゴシック" panose="020B0400000000000000" pitchFamily="50" charset="-128"/>
              </a:rPr>
              <a:t>電子部品業（近畿）</a:t>
            </a:r>
            <a:endParaRPr kumimoji="1" lang="en-US" altLang="ja-JP" sz="1000" b="1">
              <a:latin typeface="BIZ UDPゴシック" panose="020B0400000000000000" pitchFamily="50" charset="-128"/>
              <a:ea typeface="BIZ UDPゴシック" panose="020B0400000000000000" pitchFamily="50" charset="-128"/>
            </a:endParaRPr>
          </a:p>
          <a:p>
            <a:pPr>
              <a:buClr>
                <a:srgbClr val="00B0F0"/>
              </a:buClr>
            </a:pPr>
            <a:r>
              <a:rPr kumimoji="1" lang="en-US" altLang="ja-JP" sz="1000" b="1">
                <a:latin typeface="BIZ UDPゴシック" panose="020B0400000000000000" pitchFamily="50" charset="-128"/>
                <a:ea typeface="BIZ UDPゴシック" panose="020B0400000000000000" pitchFamily="50" charset="-128"/>
              </a:rPr>
              <a:t>    </a:t>
            </a:r>
            <a:r>
              <a:rPr kumimoji="1" lang="ja-JP" altLang="en-US" sz="1000" u="sng">
                <a:latin typeface="BIZ UDPゴシック" panose="020B0400000000000000" pitchFamily="50" charset="-128"/>
                <a:ea typeface="BIZ UDPゴシック" panose="020B0400000000000000" pitchFamily="50" charset="-128"/>
              </a:rPr>
              <a:t>きっかけ：日証協からの案内</a:t>
            </a:r>
            <a:endParaRPr kumimoji="1" lang="en-US" altLang="ja-JP" sz="1000" u="sng">
              <a:latin typeface="BIZ UDPゴシック" panose="020B0400000000000000" pitchFamily="50" charset="-128"/>
              <a:ea typeface="BIZ UDPゴシック" panose="020B0400000000000000" pitchFamily="50" charset="-128"/>
            </a:endParaRPr>
          </a:p>
          <a:p>
            <a:pPr marL="180975" indent="-95250">
              <a:spcBef>
                <a:spcPts val="600"/>
              </a:spcBef>
              <a:buClr>
                <a:srgbClr val="00B0F0"/>
              </a:buClr>
              <a:buFont typeface="Arial" panose="020B0604020202020204" pitchFamily="34" charset="0"/>
              <a:buChar char="•"/>
            </a:pPr>
            <a:r>
              <a:rPr kumimoji="1" lang="ja-JP" altLang="en-US" sz="1000">
                <a:latin typeface="BIZ UDPゴシック" panose="020B0400000000000000" pitchFamily="50" charset="-128"/>
                <a:ea typeface="BIZ UDPゴシック" panose="020B0400000000000000" pitchFamily="50" charset="-128"/>
              </a:rPr>
              <a:t>経営者・従業員代表間の定例会議にて、従業員からの資産形成に関する研修を望む声が議題に上がり、実現。</a:t>
            </a:r>
            <a:endParaRPr kumimoji="1" lang="en-US" altLang="ja-JP" sz="1000">
              <a:latin typeface="BIZ UDPゴシック" panose="020B0400000000000000" pitchFamily="50" charset="-128"/>
              <a:ea typeface="BIZ UDPゴシック" panose="020B0400000000000000" pitchFamily="50" charset="-128"/>
            </a:endParaRPr>
          </a:p>
          <a:p>
            <a:pPr marL="180975" indent="-95250">
              <a:buClr>
                <a:srgbClr val="00B0F0"/>
              </a:buClr>
              <a:buFont typeface="Arial" panose="020B0604020202020204" pitchFamily="34" charset="0"/>
              <a:buChar char="•"/>
            </a:pPr>
            <a:r>
              <a:rPr kumimoji="1" lang="ja-JP" altLang="en-US" sz="1000">
                <a:latin typeface="BIZ UDPゴシック" panose="020B0400000000000000" pitchFamily="50" charset="-128"/>
                <a:ea typeface="BIZ UDPゴシック" panose="020B0400000000000000" pitchFamily="50" charset="-128"/>
              </a:rPr>
              <a:t>まず全年代向けに実施したが、皆総じて熱心に聴講。</a:t>
            </a:r>
            <a:endParaRPr kumimoji="1" lang="en-US" altLang="ja-JP" sz="1000">
              <a:latin typeface="BIZ UDPゴシック" panose="020B0400000000000000" pitchFamily="50" charset="-128"/>
              <a:ea typeface="BIZ UDPゴシック" panose="020B0400000000000000" pitchFamily="50" charset="-128"/>
            </a:endParaRPr>
          </a:p>
          <a:p>
            <a:pPr marL="180975" indent="-95250">
              <a:buClr>
                <a:srgbClr val="00B0F0"/>
              </a:buClr>
              <a:buFont typeface="Arial" panose="020B0604020202020204" pitchFamily="34" charset="0"/>
              <a:buChar char="•"/>
            </a:pPr>
            <a:r>
              <a:rPr kumimoji="1" lang="ja-JP" altLang="en-US" sz="1000">
                <a:latin typeface="BIZ UDPゴシック" panose="020B0400000000000000" pitchFamily="50" charset="-128"/>
                <a:ea typeface="BIZ UDPゴシック" panose="020B0400000000000000" pitchFamily="50" charset="-128"/>
              </a:rPr>
              <a:t>研修体系への組み込みは今後の課題。</a:t>
            </a:r>
            <a:endParaRPr kumimoji="1" lang="en-US" altLang="ja-JP" sz="100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A6CF34D1-8D90-3EFE-4BF6-74FA2CABF621}"/>
              </a:ext>
            </a:extLst>
          </p:cNvPr>
          <p:cNvSpPr txBox="1"/>
          <p:nvPr/>
        </p:nvSpPr>
        <p:spPr>
          <a:xfrm>
            <a:off x="95949" y="5575440"/>
            <a:ext cx="2371376" cy="1246495"/>
          </a:xfrm>
          <a:prstGeom prst="rect">
            <a:avLst/>
          </a:prstGeom>
          <a:noFill/>
        </p:spPr>
        <p:txBody>
          <a:bodyPr wrap="square" rtlCol="0">
            <a:spAutoFit/>
          </a:bodyPr>
          <a:lstStyle/>
          <a:p>
            <a:pPr marL="180975" indent="-180975">
              <a:buClr>
                <a:srgbClr val="00B050"/>
              </a:buClr>
              <a:buFont typeface="Wingdings" panose="05000000000000000000" pitchFamily="2" charset="2"/>
              <a:buChar char="u"/>
            </a:pPr>
            <a:r>
              <a:rPr kumimoji="1" lang="ja-JP" altLang="en-US" sz="1000" b="1">
                <a:latin typeface="BIZ UDPゴシック" panose="020B0400000000000000" pitchFamily="50" charset="-128"/>
                <a:ea typeface="BIZ UDPゴシック" panose="020B0400000000000000" pitchFamily="50" charset="-128"/>
              </a:rPr>
              <a:t>土木業・労組（中国）</a:t>
            </a:r>
            <a:endParaRPr kumimoji="1" lang="en-US" altLang="ja-JP" sz="1000" b="1">
              <a:latin typeface="BIZ UDPゴシック" panose="020B0400000000000000" pitchFamily="50" charset="-128"/>
              <a:ea typeface="BIZ UDPゴシック" panose="020B0400000000000000" pitchFamily="50" charset="-128"/>
            </a:endParaRPr>
          </a:p>
          <a:p>
            <a:pPr marL="85725">
              <a:spcAft>
                <a:spcPts val="600"/>
              </a:spcAft>
              <a:buClr>
                <a:srgbClr val="00B050"/>
              </a:buClr>
            </a:pPr>
            <a:r>
              <a:rPr kumimoji="1" lang="en-US" altLang="ja-JP" sz="1000">
                <a:latin typeface="BIZ UDPゴシック" panose="020B0400000000000000" pitchFamily="50" charset="-128"/>
                <a:ea typeface="BIZ UDPゴシック" panose="020B0400000000000000" pitchFamily="50" charset="-128"/>
              </a:rPr>
              <a:t>  </a:t>
            </a:r>
            <a:r>
              <a:rPr kumimoji="1" lang="ja-JP" altLang="en-US" sz="1000" u="sng">
                <a:latin typeface="BIZ UDPゴシック" panose="020B0400000000000000" pitchFamily="50" charset="-128"/>
                <a:ea typeface="BIZ UDPゴシック" panose="020B0400000000000000" pitchFamily="50" charset="-128"/>
              </a:rPr>
              <a:t>きっかけ：金広委からの案内</a:t>
            </a:r>
            <a:endParaRPr kumimoji="1" lang="en-US" altLang="ja-JP" sz="1000" u="sng">
              <a:latin typeface="BIZ UDPゴシック" panose="020B0400000000000000" pitchFamily="50" charset="-128"/>
              <a:ea typeface="BIZ UDPゴシック" panose="020B0400000000000000" pitchFamily="50" charset="-128"/>
            </a:endParaRPr>
          </a:p>
          <a:p>
            <a:pPr marL="180975" indent="-95250">
              <a:buClr>
                <a:srgbClr val="00B050"/>
              </a:buClr>
              <a:buFont typeface="Arial" panose="020B0604020202020204" pitchFamily="34" charset="0"/>
              <a:buChar char="•"/>
            </a:pPr>
            <a:r>
              <a:rPr kumimoji="1" lang="ja-JP" altLang="en-US" sz="1000">
                <a:latin typeface="BIZ UDPゴシック" panose="020B0400000000000000" pitchFamily="50" charset="-128"/>
                <a:ea typeface="BIZ UDPゴシック" panose="020B0400000000000000" pitchFamily="50" charset="-128"/>
              </a:rPr>
              <a:t>金融機関に依頼していたが営業色が拭えなかったので切り替えた。</a:t>
            </a:r>
            <a:endParaRPr kumimoji="1" lang="en-US" altLang="ja-JP" sz="1000">
              <a:latin typeface="BIZ UDPゴシック" panose="020B0400000000000000" pitchFamily="50" charset="-128"/>
              <a:ea typeface="BIZ UDPゴシック" panose="020B0400000000000000" pitchFamily="50" charset="-128"/>
            </a:endParaRPr>
          </a:p>
          <a:p>
            <a:pPr marL="180975" indent="-95250">
              <a:buClr>
                <a:srgbClr val="00B050"/>
              </a:buClr>
              <a:buFont typeface="Arial" panose="020B0604020202020204" pitchFamily="34" charset="0"/>
              <a:buChar char="•"/>
            </a:pPr>
            <a:r>
              <a:rPr kumimoji="1" lang="ja-JP" altLang="en-US" sz="1000">
                <a:latin typeface="BIZ UDPゴシック" panose="020B0400000000000000" pitchFamily="50" charset="-128"/>
                <a:ea typeface="BIZ UDPゴシック" panose="020B0400000000000000" pitchFamily="50" charset="-128"/>
              </a:rPr>
              <a:t>会社からもらう給与だけでなく、自分でお金を増やす手段の存在を知ることの重要性を伝えたい。</a:t>
            </a:r>
            <a:endParaRPr kumimoji="1" lang="en-US" altLang="ja-JP" sz="100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23A39C95-8E45-B641-0A00-D0244AAF901B}"/>
              </a:ext>
            </a:extLst>
          </p:cNvPr>
          <p:cNvSpPr txBox="1"/>
          <p:nvPr/>
        </p:nvSpPr>
        <p:spPr>
          <a:xfrm>
            <a:off x="5140204" y="4260005"/>
            <a:ext cx="4639394" cy="1092607"/>
          </a:xfrm>
          <a:prstGeom prst="rect">
            <a:avLst/>
          </a:prstGeom>
          <a:noFill/>
        </p:spPr>
        <p:txBody>
          <a:bodyPr wrap="square" rtlCol="0">
            <a:spAutoFit/>
          </a:bodyPr>
          <a:lstStyle/>
          <a:p>
            <a:pPr marL="180975" indent="-180975">
              <a:buClr>
                <a:srgbClr val="FFC000"/>
              </a:buClr>
              <a:buFont typeface="Wingdings" panose="05000000000000000000" pitchFamily="2" charset="2"/>
              <a:buChar char="u"/>
            </a:pPr>
            <a:r>
              <a:rPr kumimoji="1" lang="ja-JP" altLang="en-US" sz="1000" b="1">
                <a:latin typeface="BIZ UDPゴシック" panose="020B0400000000000000" pitchFamily="50" charset="-128"/>
                <a:ea typeface="BIZ UDPゴシック" panose="020B0400000000000000" pitchFamily="50" charset="-128"/>
              </a:rPr>
              <a:t>医療法人（九州・沖縄）</a:t>
            </a:r>
            <a:endParaRPr kumimoji="1" lang="en-US" altLang="ja-JP" sz="1000" b="1">
              <a:latin typeface="BIZ UDPゴシック" panose="020B0400000000000000" pitchFamily="50" charset="-128"/>
              <a:ea typeface="BIZ UDPゴシック" panose="020B0400000000000000" pitchFamily="50" charset="-128"/>
            </a:endParaRPr>
          </a:p>
          <a:p>
            <a:pPr marL="85725">
              <a:spcAft>
                <a:spcPts val="600"/>
              </a:spcAft>
              <a:buClr>
                <a:srgbClr val="FFC000"/>
              </a:buClr>
            </a:pPr>
            <a:r>
              <a:rPr kumimoji="1" lang="en-US" altLang="ja-JP" sz="1000">
                <a:latin typeface="BIZ UDPゴシック" panose="020B0400000000000000" pitchFamily="50" charset="-128"/>
                <a:ea typeface="BIZ UDPゴシック" panose="020B0400000000000000" pitchFamily="50" charset="-128"/>
              </a:rPr>
              <a:t>  </a:t>
            </a:r>
            <a:r>
              <a:rPr kumimoji="1" lang="ja-JP" altLang="en-US" sz="1000" u="sng">
                <a:latin typeface="BIZ UDPゴシック" panose="020B0400000000000000" pitchFamily="50" charset="-128"/>
                <a:ea typeface="BIZ UDPゴシック" panose="020B0400000000000000" pitchFamily="50" charset="-128"/>
              </a:rPr>
              <a:t>きっかけ：金広委からの案内</a:t>
            </a:r>
            <a:endParaRPr kumimoji="1" lang="en-US" altLang="ja-JP" sz="1000" u="sng">
              <a:latin typeface="BIZ UDPゴシック" panose="020B0400000000000000" pitchFamily="50" charset="-128"/>
              <a:ea typeface="BIZ UDPゴシック" panose="020B0400000000000000" pitchFamily="50" charset="-128"/>
            </a:endParaRPr>
          </a:p>
          <a:p>
            <a:pPr marL="180975" indent="-95250">
              <a:buClr>
                <a:srgbClr val="FFC000"/>
              </a:buClr>
              <a:buFont typeface="Arial" panose="020B0604020202020204" pitchFamily="34" charset="0"/>
              <a:buChar char="•"/>
            </a:pPr>
            <a:r>
              <a:rPr kumimoji="1" lang="ja-JP" altLang="en-US" sz="1000">
                <a:latin typeface="BIZ UDPゴシック" panose="020B0400000000000000" pitchFamily="50" charset="-128"/>
                <a:ea typeface="BIZ UDPゴシック" panose="020B0400000000000000" pitchFamily="50" charset="-128"/>
              </a:rPr>
              <a:t>安定職種（医師・看護師）であるためか、不動産や保険会社からの勧誘が多く、「お金」について何が正しいのかを自分で判断する力を身につける必要。</a:t>
            </a:r>
            <a:endParaRPr kumimoji="1" lang="en-US" altLang="ja-JP" sz="1000">
              <a:latin typeface="BIZ UDPゴシック" panose="020B0400000000000000" pitchFamily="50" charset="-128"/>
              <a:ea typeface="BIZ UDPゴシック" panose="020B0400000000000000" pitchFamily="50" charset="-128"/>
            </a:endParaRPr>
          </a:p>
          <a:p>
            <a:pPr marL="180975" indent="-95250">
              <a:buClr>
                <a:srgbClr val="FFC000"/>
              </a:buClr>
              <a:buFont typeface="Arial" panose="020B0604020202020204" pitchFamily="34" charset="0"/>
              <a:buChar char="•"/>
            </a:pPr>
            <a:r>
              <a:rPr kumimoji="1" lang="ja-JP" altLang="en-US" sz="1000">
                <a:latin typeface="BIZ UDPゴシック" panose="020B0400000000000000" pitchFamily="50" charset="-128"/>
                <a:ea typeface="BIZ UDPゴシック" panose="020B0400000000000000" pitchFamily="50" charset="-128"/>
              </a:rPr>
              <a:t>職種ごとに縦割りになりがちなので、職種横断的なコミュニケーションの場としても活用。</a:t>
            </a:r>
          </a:p>
        </p:txBody>
      </p:sp>
      <p:sp>
        <p:nvSpPr>
          <p:cNvPr id="32" name="テキスト ボックス 31">
            <a:extLst>
              <a:ext uri="{FF2B5EF4-FFF2-40B4-BE49-F238E27FC236}">
                <a16:creationId xmlns:a16="http://schemas.microsoft.com/office/drawing/2014/main" id="{2596FACD-156A-5CD3-9B65-14FFAF52C5DD}"/>
              </a:ext>
            </a:extLst>
          </p:cNvPr>
          <p:cNvSpPr txBox="1"/>
          <p:nvPr/>
        </p:nvSpPr>
        <p:spPr>
          <a:xfrm>
            <a:off x="5101262" y="3198831"/>
            <a:ext cx="4761508" cy="682238"/>
          </a:xfrm>
          <a:prstGeom prst="rect">
            <a:avLst/>
          </a:prstGeom>
          <a:noFill/>
        </p:spPr>
        <p:txBody>
          <a:bodyPr wrap="square" rtlCol="0">
            <a:spAutoFit/>
          </a:bodyPr>
          <a:lstStyle/>
          <a:p>
            <a:pPr marL="180975" indent="-180975">
              <a:lnSpc>
                <a:spcPts val="1000"/>
              </a:lnSpc>
              <a:buClr>
                <a:srgbClr val="00B050"/>
              </a:buClr>
              <a:buFont typeface="Wingdings" panose="05000000000000000000" pitchFamily="2" charset="2"/>
              <a:buChar char="u"/>
            </a:pPr>
            <a:r>
              <a:rPr kumimoji="1" lang="ja-JP" altLang="en-US" sz="1000" b="1">
                <a:latin typeface="BIZ UDPゴシック" panose="020B0400000000000000" pitchFamily="50" charset="-128"/>
                <a:ea typeface="BIZ UDPゴシック" panose="020B0400000000000000" pitchFamily="50" charset="-128"/>
              </a:rPr>
              <a:t>電子機器製造業（関東）</a:t>
            </a:r>
            <a:endParaRPr kumimoji="1" lang="en-US" altLang="ja-JP" sz="1000" b="1">
              <a:latin typeface="BIZ UDPゴシック" panose="020B0400000000000000" pitchFamily="50" charset="-128"/>
              <a:ea typeface="BIZ UDPゴシック" panose="020B0400000000000000" pitchFamily="50" charset="-128"/>
            </a:endParaRPr>
          </a:p>
          <a:p>
            <a:pPr marL="85725">
              <a:lnSpc>
                <a:spcPts val="1000"/>
              </a:lnSpc>
              <a:spcAft>
                <a:spcPts val="600"/>
              </a:spcAft>
              <a:buClr>
                <a:srgbClr val="00B050"/>
              </a:buClr>
            </a:pPr>
            <a:r>
              <a:rPr kumimoji="1" lang="en-US" altLang="ja-JP" sz="1000">
                <a:latin typeface="BIZ UDPゴシック" panose="020B0400000000000000" pitchFamily="50" charset="-128"/>
                <a:ea typeface="BIZ UDPゴシック" panose="020B0400000000000000" pitchFamily="50" charset="-128"/>
              </a:rPr>
              <a:t>  </a:t>
            </a:r>
            <a:r>
              <a:rPr kumimoji="1" lang="ja-JP" altLang="en-US" sz="1000" u="sng">
                <a:latin typeface="BIZ UDPゴシック" panose="020B0400000000000000" pitchFamily="50" charset="-128"/>
                <a:ea typeface="BIZ UDPゴシック" panose="020B0400000000000000" pitchFamily="50" charset="-128"/>
              </a:rPr>
              <a:t>きっかけ：</a:t>
            </a:r>
            <a:r>
              <a:rPr kumimoji="1" lang="en-US" altLang="ja-JP" sz="1000" u="sng">
                <a:latin typeface="BIZ UDPゴシック" panose="020B0400000000000000" pitchFamily="50" charset="-128"/>
                <a:ea typeface="BIZ UDPゴシック" panose="020B0400000000000000" pitchFamily="50" charset="-128"/>
              </a:rPr>
              <a:t>JPX</a:t>
            </a:r>
            <a:r>
              <a:rPr kumimoji="1" lang="ja-JP" altLang="en-US" sz="1000" u="sng">
                <a:latin typeface="BIZ UDPゴシック" panose="020B0400000000000000" pitchFamily="50" charset="-128"/>
                <a:ea typeface="BIZ UDPゴシック" panose="020B0400000000000000" pitchFamily="50" charset="-128"/>
              </a:rPr>
              <a:t>からの案内</a:t>
            </a:r>
            <a:endParaRPr kumimoji="1" lang="en-US" altLang="ja-JP" sz="1000" u="sng">
              <a:latin typeface="BIZ UDPゴシック" panose="020B0400000000000000" pitchFamily="50" charset="-128"/>
              <a:ea typeface="BIZ UDPゴシック" panose="020B0400000000000000" pitchFamily="50" charset="-128"/>
            </a:endParaRPr>
          </a:p>
          <a:p>
            <a:pPr marL="180975" indent="-95250">
              <a:lnSpc>
                <a:spcPts val="1000"/>
              </a:lnSpc>
              <a:buClr>
                <a:srgbClr val="00B050"/>
              </a:buClr>
              <a:buFont typeface="Arial" panose="020B0604020202020204" pitchFamily="34" charset="0"/>
              <a:buChar char="•"/>
            </a:pPr>
            <a:r>
              <a:rPr kumimoji="1" lang="ja-JP" altLang="en-US" sz="1000">
                <a:latin typeface="BIZ UDPゴシック" panose="020B0400000000000000" pitchFamily="50" charset="-128"/>
                <a:ea typeface="BIZ UDPゴシック" panose="020B0400000000000000" pitchFamily="50" charset="-128"/>
              </a:rPr>
              <a:t>ストックオプションの権利行使が進まず、社長の思いが伝わっていない。</a:t>
            </a:r>
            <a:endParaRPr kumimoji="1" lang="en-US" altLang="ja-JP" sz="1000">
              <a:latin typeface="BIZ UDPゴシック" panose="020B0400000000000000" pitchFamily="50" charset="-128"/>
              <a:ea typeface="BIZ UDPゴシック" panose="020B0400000000000000" pitchFamily="50" charset="-128"/>
            </a:endParaRPr>
          </a:p>
          <a:p>
            <a:pPr marL="180975" indent="-95250">
              <a:lnSpc>
                <a:spcPts val="1000"/>
              </a:lnSpc>
              <a:buClr>
                <a:srgbClr val="00B050"/>
              </a:buClr>
              <a:buFont typeface="Arial" panose="020B0604020202020204" pitchFamily="34" charset="0"/>
              <a:buChar char="•"/>
            </a:pPr>
            <a:r>
              <a:rPr kumimoji="1" lang="ja-JP" altLang="en-US" sz="1000">
                <a:latin typeface="BIZ UDPゴシック" panose="020B0400000000000000" pitchFamily="50" charset="-128"/>
                <a:ea typeface="BIZ UDPゴシック" panose="020B0400000000000000" pitchFamily="50" charset="-128"/>
              </a:rPr>
              <a:t>定期的な金融知識を伝える場で、まずはライフプラン等の基礎から学んでほしい。</a:t>
            </a:r>
            <a:endParaRPr kumimoji="1" lang="en-US" altLang="ja-JP" sz="100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FA9931E6-EA9F-61A7-4126-7768D2A3E4DF}"/>
              </a:ext>
            </a:extLst>
          </p:cNvPr>
          <p:cNvSpPr txBox="1"/>
          <p:nvPr/>
        </p:nvSpPr>
        <p:spPr>
          <a:xfrm>
            <a:off x="7203821" y="1874917"/>
            <a:ext cx="2653222" cy="1297791"/>
          </a:xfrm>
          <a:prstGeom prst="rect">
            <a:avLst/>
          </a:prstGeom>
          <a:noFill/>
        </p:spPr>
        <p:txBody>
          <a:bodyPr wrap="square" rtlCol="0">
            <a:spAutoFit/>
          </a:bodyPr>
          <a:lstStyle/>
          <a:p>
            <a:pPr marL="180975" indent="-180975">
              <a:lnSpc>
                <a:spcPts val="1100"/>
              </a:lnSpc>
              <a:buClr>
                <a:srgbClr val="00B050"/>
              </a:buClr>
              <a:buFont typeface="Wingdings" panose="05000000000000000000" pitchFamily="2" charset="2"/>
              <a:buChar char="u"/>
            </a:pPr>
            <a:r>
              <a:rPr kumimoji="1" lang="ja-JP" altLang="en-US" sz="1000" b="1">
                <a:latin typeface="BIZ UDPゴシック" panose="020B0400000000000000" pitchFamily="50" charset="-128"/>
                <a:ea typeface="BIZ UDPゴシック" panose="020B0400000000000000" pitchFamily="50" charset="-128"/>
              </a:rPr>
              <a:t>鉄鋼業（中部）</a:t>
            </a:r>
            <a:endParaRPr kumimoji="1" lang="en-US" altLang="ja-JP" sz="1000" b="1">
              <a:latin typeface="BIZ UDPゴシック" panose="020B0400000000000000" pitchFamily="50" charset="-128"/>
              <a:ea typeface="BIZ UDPゴシック" panose="020B0400000000000000" pitchFamily="50" charset="-128"/>
            </a:endParaRPr>
          </a:p>
          <a:p>
            <a:pPr marL="85725">
              <a:lnSpc>
                <a:spcPts val="1100"/>
              </a:lnSpc>
              <a:spcAft>
                <a:spcPts val="600"/>
              </a:spcAft>
              <a:buClr>
                <a:srgbClr val="00B050"/>
              </a:buClr>
            </a:pPr>
            <a:r>
              <a:rPr kumimoji="1" lang="en-US" altLang="ja-JP" sz="1000">
                <a:latin typeface="BIZ UDPゴシック" panose="020B0400000000000000" pitchFamily="50" charset="-128"/>
                <a:ea typeface="BIZ UDPゴシック" panose="020B0400000000000000" pitchFamily="50" charset="-128"/>
              </a:rPr>
              <a:t>  </a:t>
            </a:r>
            <a:r>
              <a:rPr kumimoji="1" lang="ja-JP" altLang="en-US" sz="1000" u="sng">
                <a:latin typeface="BIZ UDPゴシック" panose="020B0400000000000000" pitchFamily="50" charset="-128"/>
                <a:ea typeface="BIZ UDPゴシック" panose="020B0400000000000000" pitchFamily="50" charset="-128"/>
              </a:rPr>
              <a:t>きっかけ：日証協からの案内</a:t>
            </a:r>
            <a:endParaRPr kumimoji="1" lang="en-US" altLang="ja-JP" sz="1000" u="sng">
              <a:latin typeface="BIZ UDPゴシック" panose="020B0400000000000000" pitchFamily="50" charset="-128"/>
              <a:ea typeface="BIZ UDPゴシック" panose="020B0400000000000000" pitchFamily="50" charset="-128"/>
            </a:endParaRPr>
          </a:p>
          <a:p>
            <a:pPr marL="180975" indent="-95250">
              <a:lnSpc>
                <a:spcPts val="1100"/>
              </a:lnSpc>
              <a:buClr>
                <a:srgbClr val="00B050"/>
              </a:buClr>
              <a:buFont typeface="Arial" panose="020B0604020202020204" pitchFamily="34" charset="0"/>
              <a:buChar char="•"/>
            </a:pPr>
            <a:r>
              <a:rPr kumimoji="1" lang="ja-JP" altLang="en-US" sz="1000">
                <a:latin typeface="BIZ UDPゴシック" panose="020B0400000000000000" pitchFamily="50" charset="-128"/>
                <a:ea typeface="BIZ UDPゴシック" panose="020B0400000000000000" pitchFamily="50" charset="-128"/>
              </a:rPr>
              <a:t>給与や退職金が多い会社ではないので、従業員の資産形成を支援する必要。</a:t>
            </a:r>
            <a:endParaRPr kumimoji="1" lang="en-US" altLang="ja-JP" sz="1000">
              <a:latin typeface="BIZ UDPゴシック" panose="020B0400000000000000" pitchFamily="50" charset="-128"/>
              <a:ea typeface="BIZ UDPゴシック" panose="020B0400000000000000" pitchFamily="50" charset="-128"/>
            </a:endParaRPr>
          </a:p>
          <a:p>
            <a:pPr marL="180975" indent="-95250">
              <a:lnSpc>
                <a:spcPts val="1100"/>
              </a:lnSpc>
              <a:buClr>
                <a:srgbClr val="00B050"/>
              </a:buClr>
              <a:buFont typeface="Arial" panose="020B0604020202020204" pitchFamily="34" charset="0"/>
              <a:buChar char="•"/>
            </a:pPr>
            <a:r>
              <a:rPr kumimoji="1" lang="en-US" altLang="ja-JP" sz="1000">
                <a:latin typeface="BIZ UDPゴシック" panose="020B0400000000000000" pitchFamily="50" charset="-128"/>
                <a:ea typeface="BIZ UDPゴシック" panose="020B0400000000000000" pitchFamily="50" charset="-128"/>
              </a:rPr>
              <a:t>1</a:t>
            </a:r>
            <a:r>
              <a:rPr kumimoji="1" lang="ja-JP" altLang="en-US" sz="1000">
                <a:latin typeface="BIZ UDPゴシック" panose="020B0400000000000000" pitchFamily="50" charset="-128"/>
                <a:ea typeface="BIZ UDPゴシック" panose="020B0400000000000000" pitchFamily="50" charset="-128"/>
              </a:rPr>
              <a:t>名の熱心な役員が社長を説得。</a:t>
            </a:r>
            <a:endParaRPr kumimoji="1" lang="en-US" altLang="ja-JP" sz="1000">
              <a:latin typeface="BIZ UDPゴシック" panose="020B0400000000000000" pitchFamily="50" charset="-128"/>
              <a:ea typeface="BIZ UDPゴシック" panose="020B0400000000000000" pitchFamily="50" charset="-128"/>
            </a:endParaRPr>
          </a:p>
          <a:p>
            <a:pPr marL="180975" indent="-95250">
              <a:lnSpc>
                <a:spcPts val="1100"/>
              </a:lnSpc>
              <a:buClr>
                <a:srgbClr val="00B050"/>
              </a:buClr>
              <a:buFont typeface="Arial" panose="020B0604020202020204" pitchFamily="34" charset="0"/>
              <a:buChar char="•"/>
            </a:pPr>
            <a:r>
              <a:rPr kumimoji="1" lang="ja-JP" altLang="en-US" sz="1000">
                <a:latin typeface="BIZ UDPゴシック" panose="020B0400000000000000" pitchFamily="50" charset="-128"/>
                <a:ea typeface="BIZ UDPゴシック" panose="020B0400000000000000" pitchFamily="50" charset="-128"/>
              </a:rPr>
              <a:t>年配者からは、「もっと若い時から聞いておきたかった」との声も。</a:t>
            </a:r>
            <a:endParaRPr kumimoji="1" lang="en-US" altLang="ja-JP" sz="1000">
              <a:latin typeface="BIZ UDPゴシック" panose="020B0400000000000000" pitchFamily="50" charset="-128"/>
              <a:ea typeface="BIZ UDPゴシック" panose="020B0400000000000000" pitchFamily="50" charset="-128"/>
            </a:endParaRPr>
          </a:p>
          <a:p>
            <a:pPr marL="180975" indent="-95250">
              <a:lnSpc>
                <a:spcPts val="1100"/>
              </a:lnSpc>
              <a:buClr>
                <a:srgbClr val="00B050"/>
              </a:buClr>
              <a:buFont typeface="Arial" panose="020B0604020202020204" pitchFamily="34" charset="0"/>
              <a:buChar char="•"/>
            </a:pPr>
            <a:r>
              <a:rPr kumimoji="1" lang="ja-JP" altLang="en-US" sz="1000">
                <a:latin typeface="BIZ UDPゴシック" panose="020B0400000000000000" pitchFamily="50" charset="-128"/>
                <a:ea typeface="BIZ UDPゴシック" panose="020B0400000000000000" pitchFamily="50" charset="-128"/>
              </a:rPr>
              <a:t>社内教育のアピールは採用面でも有効。</a:t>
            </a:r>
            <a:endParaRPr kumimoji="1" lang="en-US" altLang="ja-JP" sz="100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A9D30681-CD01-51A6-9EC8-474D0531CB39}"/>
              </a:ext>
            </a:extLst>
          </p:cNvPr>
          <p:cNvSpPr txBox="1"/>
          <p:nvPr/>
        </p:nvSpPr>
        <p:spPr>
          <a:xfrm>
            <a:off x="2450919" y="4201604"/>
            <a:ext cx="2371376" cy="1400383"/>
          </a:xfrm>
          <a:prstGeom prst="rect">
            <a:avLst/>
          </a:prstGeom>
          <a:noFill/>
        </p:spPr>
        <p:txBody>
          <a:bodyPr wrap="square" rtlCol="0">
            <a:spAutoFit/>
          </a:bodyPr>
          <a:lstStyle/>
          <a:p>
            <a:pPr marL="180975" indent="-180975">
              <a:buClr>
                <a:srgbClr val="FFC000"/>
              </a:buClr>
              <a:buFont typeface="Wingdings" panose="05000000000000000000" pitchFamily="2" charset="2"/>
              <a:buChar char="u"/>
            </a:pPr>
            <a:r>
              <a:rPr kumimoji="1" lang="ja-JP" altLang="en-US" sz="1000" b="1">
                <a:latin typeface="BIZ UDPゴシック" panose="020B0400000000000000" pitchFamily="50" charset="-128"/>
                <a:ea typeface="BIZ UDPゴシック" panose="020B0400000000000000" pitchFamily="50" charset="-128"/>
              </a:rPr>
              <a:t>リース業・労組（関東）</a:t>
            </a:r>
            <a:endParaRPr kumimoji="1" lang="en-US" altLang="ja-JP" sz="1000" b="1">
              <a:latin typeface="BIZ UDPゴシック" panose="020B0400000000000000" pitchFamily="50" charset="-128"/>
              <a:ea typeface="BIZ UDPゴシック" panose="020B0400000000000000" pitchFamily="50" charset="-128"/>
            </a:endParaRPr>
          </a:p>
          <a:p>
            <a:pPr marL="85725">
              <a:spcAft>
                <a:spcPts val="600"/>
              </a:spcAft>
              <a:buClr>
                <a:srgbClr val="FFC000"/>
              </a:buClr>
            </a:pPr>
            <a:r>
              <a:rPr kumimoji="1" lang="ja-JP" altLang="en-US" sz="1000">
                <a:latin typeface="BIZ UDPゴシック" panose="020B0400000000000000" pitchFamily="50" charset="-128"/>
                <a:ea typeface="BIZ UDPゴシック" panose="020B0400000000000000" pitchFamily="50" charset="-128"/>
              </a:rPr>
              <a:t>　</a:t>
            </a:r>
            <a:r>
              <a:rPr kumimoji="1" lang="ja-JP" altLang="en-US" sz="1000" u="sng">
                <a:latin typeface="BIZ UDPゴシック" panose="020B0400000000000000" pitchFamily="50" charset="-128"/>
                <a:ea typeface="BIZ UDPゴシック" panose="020B0400000000000000" pitchFamily="50" charset="-128"/>
              </a:rPr>
              <a:t>きっかけ：</a:t>
            </a:r>
            <a:r>
              <a:rPr kumimoji="1" lang="en-US" altLang="ja-JP" sz="1000" u="sng">
                <a:latin typeface="BIZ UDPゴシック" panose="020B0400000000000000" pitchFamily="50" charset="-128"/>
                <a:ea typeface="BIZ UDPゴシック" panose="020B0400000000000000" pitchFamily="50" charset="-128"/>
              </a:rPr>
              <a:t>J-FLEC</a:t>
            </a:r>
            <a:r>
              <a:rPr kumimoji="1" lang="ja-JP" altLang="en-US" sz="1000" u="sng">
                <a:latin typeface="BIZ UDPゴシック" panose="020B0400000000000000" pitchFamily="50" charset="-128"/>
                <a:ea typeface="BIZ UDPゴシック" panose="020B0400000000000000" pitchFamily="50" charset="-128"/>
              </a:rPr>
              <a:t>の</a:t>
            </a:r>
            <a:r>
              <a:rPr kumimoji="1" lang="en-US" altLang="ja-JP" sz="1000" u="sng">
                <a:latin typeface="BIZ UDPゴシック" panose="020B0400000000000000" pitchFamily="50" charset="-128"/>
                <a:ea typeface="BIZ UDPゴシック" panose="020B0400000000000000" pitchFamily="50" charset="-128"/>
              </a:rPr>
              <a:t>HP</a:t>
            </a:r>
          </a:p>
          <a:p>
            <a:pPr marL="180975" indent="-95250">
              <a:buClr>
                <a:srgbClr val="FFC000"/>
              </a:buClr>
              <a:buFont typeface="Arial" panose="020B0604020202020204" pitchFamily="34" charset="0"/>
              <a:buChar char="•"/>
            </a:pPr>
            <a:r>
              <a:rPr kumimoji="1" lang="ja-JP" altLang="en-US" sz="1000">
                <a:latin typeface="BIZ UDPゴシック" panose="020B0400000000000000" pitchFamily="50" charset="-128"/>
                <a:ea typeface="BIZ UDPゴシック" panose="020B0400000000000000" pitchFamily="50" charset="-128"/>
              </a:rPr>
              <a:t>銀行のセミナーへの参加には躊躇。</a:t>
            </a:r>
            <a:endParaRPr kumimoji="1" lang="en-US" altLang="ja-JP" sz="1000">
              <a:latin typeface="BIZ UDPゴシック" panose="020B0400000000000000" pitchFamily="50" charset="-128"/>
              <a:ea typeface="BIZ UDPゴシック" panose="020B0400000000000000" pitchFamily="50" charset="-128"/>
            </a:endParaRPr>
          </a:p>
          <a:p>
            <a:pPr marL="180975" indent="-95250">
              <a:buClr>
                <a:srgbClr val="FFC000"/>
              </a:buClr>
              <a:buFont typeface="Arial" panose="020B0604020202020204" pitchFamily="34" charset="0"/>
              <a:buChar char="•"/>
            </a:pPr>
            <a:r>
              <a:rPr kumimoji="1" lang="ja-JP" altLang="en-US" sz="1000">
                <a:latin typeface="BIZ UDPゴシック" panose="020B0400000000000000" pitchFamily="50" charset="-128"/>
                <a:ea typeface="BIZ UDPゴシック" panose="020B0400000000000000" pitchFamily="50" charset="-128"/>
              </a:rPr>
              <a:t>組合活動として、若い層だけでなくベテラン層も関心が持てる金融経済教育はありがたい。</a:t>
            </a:r>
            <a:endParaRPr kumimoji="1" lang="en-US" altLang="ja-JP" sz="1000">
              <a:latin typeface="BIZ UDPゴシック" panose="020B0400000000000000" pitchFamily="50" charset="-128"/>
              <a:ea typeface="BIZ UDPゴシック" panose="020B0400000000000000" pitchFamily="50" charset="-128"/>
            </a:endParaRPr>
          </a:p>
          <a:p>
            <a:pPr marL="180975" indent="-95250">
              <a:buClr>
                <a:srgbClr val="FFC000"/>
              </a:buClr>
              <a:buFont typeface="Arial" panose="020B0604020202020204" pitchFamily="34" charset="0"/>
              <a:buChar char="•"/>
            </a:pPr>
            <a:r>
              <a:rPr kumimoji="1" lang="ja-JP" altLang="en-US" sz="1000">
                <a:latin typeface="BIZ UDPゴシック" panose="020B0400000000000000" pitchFamily="50" charset="-128"/>
                <a:ea typeface="BIZ UDPゴシック" panose="020B0400000000000000" pitchFamily="50" charset="-128"/>
              </a:rPr>
              <a:t>年齢層や知識レベルに分けた少人数・対面実施形式は大変良い。</a:t>
            </a:r>
          </a:p>
        </p:txBody>
      </p:sp>
      <p:sp>
        <p:nvSpPr>
          <p:cNvPr id="35" name="四角形: 角を丸くする 34">
            <a:extLst>
              <a:ext uri="{FF2B5EF4-FFF2-40B4-BE49-F238E27FC236}">
                <a16:creationId xmlns:a16="http://schemas.microsoft.com/office/drawing/2014/main" id="{96E8B5AA-39BA-CF9B-827A-5229697C2A68}"/>
              </a:ext>
            </a:extLst>
          </p:cNvPr>
          <p:cNvSpPr/>
          <p:nvPr/>
        </p:nvSpPr>
        <p:spPr>
          <a:xfrm>
            <a:off x="5138173" y="1861756"/>
            <a:ext cx="2029935" cy="1260426"/>
          </a:xfrm>
          <a:prstGeom prst="roundRect">
            <a:avLst>
              <a:gd name="adj" fmla="val 10152"/>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latin typeface="Arial" panose="020B0604020202020204" pitchFamily="34" charset="0"/>
              <a:ea typeface="ＭＳ Ｐゴシック" panose="020B0600070205080204" pitchFamily="50" charset="-128"/>
            </a:endParaRPr>
          </a:p>
        </p:txBody>
      </p:sp>
      <p:sp>
        <p:nvSpPr>
          <p:cNvPr id="36" name="四角形: 角を丸くする 35">
            <a:extLst>
              <a:ext uri="{FF2B5EF4-FFF2-40B4-BE49-F238E27FC236}">
                <a16:creationId xmlns:a16="http://schemas.microsoft.com/office/drawing/2014/main" id="{0B29B769-EF6B-4FE4-4AC6-EF75C43C643E}"/>
              </a:ext>
            </a:extLst>
          </p:cNvPr>
          <p:cNvSpPr/>
          <p:nvPr/>
        </p:nvSpPr>
        <p:spPr>
          <a:xfrm>
            <a:off x="7238562" y="1857261"/>
            <a:ext cx="2560086" cy="1306522"/>
          </a:xfrm>
          <a:prstGeom prst="roundRect">
            <a:avLst>
              <a:gd name="adj" fmla="val 8774"/>
            </a:avLst>
          </a:prstGeom>
          <a:noFill/>
          <a:ln w="158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latin typeface="Arial" panose="020B0604020202020204" pitchFamily="34" charset="0"/>
              <a:ea typeface="ＭＳ Ｐゴシック" panose="020B0600070205080204" pitchFamily="50" charset="-128"/>
            </a:endParaRPr>
          </a:p>
        </p:txBody>
      </p:sp>
      <p:sp>
        <p:nvSpPr>
          <p:cNvPr id="37" name="四角形: 角を丸くする 36">
            <a:extLst>
              <a:ext uri="{FF2B5EF4-FFF2-40B4-BE49-F238E27FC236}">
                <a16:creationId xmlns:a16="http://schemas.microsoft.com/office/drawing/2014/main" id="{36D20FDE-6099-85DF-3F13-6291E0A89CD3}"/>
              </a:ext>
            </a:extLst>
          </p:cNvPr>
          <p:cNvSpPr/>
          <p:nvPr/>
        </p:nvSpPr>
        <p:spPr>
          <a:xfrm>
            <a:off x="5121502" y="3203698"/>
            <a:ext cx="4688194" cy="660148"/>
          </a:xfrm>
          <a:prstGeom prst="roundRect">
            <a:avLst>
              <a:gd name="adj" fmla="val 8774"/>
            </a:avLst>
          </a:prstGeom>
          <a:noFill/>
          <a:ln w="158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latin typeface="Arial" panose="020B0604020202020204" pitchFamily="34" charset="0"/>
              <a:ea typeface="ＭＳ Ｐゴシック" panose="020B0600070205080204" pitchFamily="50" charset="-128"/>
            </a:endParaRPr>
          </a:p>
        </p:txBody>
      </p:sp>
      <p:sp>
        <p:nvSpPr>
          <p:cNvPr id="38" name="四角形: 角を丸くする 37">
            <a:extLst>
              <a:ext uri="{FF2B5EF4-FFF2-40B4-BE49-F238E27FC236}">
                <a16:creationId xmlns:a16="http://schemas.microsoft.com/office/drawing/2014/main" id="{2E1B378A-40B4-CE2D-0A00-AF34DCE9F9F1}"/>
              </a:ext>
            </a:extLst>
          </p:cNvPr>
          <p:cNvSpPr/>
          <p:nvPr/>
        </p:nvSpPr>
        <p:spPr>
          <a:xfrm>
            <a:off x="126395" y="5575440"/>
            <a:ext cx="2306093" cy="1219635"/>
          </a:xfrm>
          <a:prstGeom prst="roundRect">
            <a:avLst>
              <a:gd name="adj" fmla="val 8774"/>
            </a:avLst>
          </a:prstGeom>
          <a:noFill/>
          <a:ln w="158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latin typeface="Arial" panose="020B0604020202020204" pitchFamily="34" charset="0"/>
              <a:ea typeface="ＭＳ Ｐゴシック" panose="020B0600070205080204" pitchFamily="50" charset="-128"/>
            </a:endParaRPr>
          </a:p>
        </p:txBody>
      </p:sp>
      <p:sp>
        <p:nvSpPr>
          <p:cNvPr id="39" name="四角形: 角を丸くする 38">
            <a:extLst>
              <a:ext uri="{FF2B5EF4-FFF2-40B4-BE49-F238E27FC236}">
                <a16:creationId xmlns:a16="http://schemas.microsoft.com/office/drawing/2014/main" id="{94CD8500-7871-2636-DD40-E179D8CFC7B3}"/>
              </a:ext>
            </a:extLst>
          </p:cNvPr>
          <p:cNvSpPr/>
          <p:nvPr/>
        </p:nvSpPr>
        <p:spPr>
          <a:xfrm>
            <a:off x="126395" y="4234066"/>
            <a:ext cx="2306093" cy="1246495"/>
          </a:xfrm>
          <a:prstGeom prst="roundRect">
            <a:avLst>
              <a:gd name="adj" fmla="val 8774"/>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latin typeface="Arial" panose="020B0604020202020204" pitchFamily="34" charset="0"/>
              <a:ea typeface="ＭＳ Ｐゴシック" panose="020B0600070205080204" pitchFamily="50" charset="-128"/>
            </a:endParaRPr>
          </a:p>
        </p:txBody>
      </p:sp>
      <p:sp>
        <p:nvSpPr>
          <p:cNvPr id="40" name="四角形: 角を丸くする 39">
            <a:extLst>
              <a:ext uri="{FF2B5EF4-FFF2-40B4-BE49-F238E27FC236}">
                <a16:creationId xmlns:a16="http://schemas.microsoft.com/office/drawing/2014/main" id="{B3DBB901-DB8F-842D-F095-DD7E0BD9C0B8}"/>
              </a:ext>
            </a:extLst>
          </p:cNvPr>
          <p:cNvSpPr/>
          <p:nvPr/>
        </p:nvSpPr>
        <p:spPr>
          <a:xfrm>
            <a:off x="2501549" y="4244807"/>
            <a:ext cx="2297985" cy="1330633"/>
          </a:xfrm>
          <a:prstGeom prst="roundRect">
            <a:avLst>
              <a:gd name="adj" fmla="val 8774"/>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latin typeface="Arial" panose="020B0604020202020204" pitchFamily="34" charset="0"/>
              <a:ea typeface="ＭＳ Ｐゴシック" panose="020B0600070205080204" pitchFamily="50" charset="-128"/>
            </a:endParaRPr>
          </a:p>
        </p:txBody>
      </p:sp>
      <p:sp>
        <p:nvSpPr>
          <p:cNvPr id="41" name="四角形: 角を丸くする 40">
            <a:extLst>
              <a:ext uri="{FF2B5EF4-FFF2-40B4-BE49-F238E27FC236}">
                <a16:creationId xmlns:a16="http://schemas.microsoft.com/office/drawing/2014/main" id="{ED6137F5-E78A-C603-BAFD-8EEDF9DFE220}"/>
              </a:ext>
            </a:extLst>
          </p:cNvPr>
          <p:cNvSpPr/>
          <p:nvPr/>
        </p:nvSpPr>
        <p:spPr>
          <a:xfrm>
            <a:off x="5126515" y="4244518"/>
            <a:ext cx="4653086" cy="1095292"/>
          </a:xfrm>
          <a:prstGeom prst="roundRect">
            <a:avLst>
              <a:gd name="adj" fmla="val 8774"/>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latin typeface="Arial" panose="020B0604020202020204" pitchFamily="34" charset="0"/>
              <a:ea typeface="ＭＳ Ｐゴシック" panose="020B0600070205080204" pitchFamily="50" charset="-128"/>
            </a:endParaRPr>
          </a:p>
        </p:txBody>
      </p:sp>
      <p:sp>
        <p:nvSpPr>
          <p:cNvPr id="42" name="四角形: 角を丸くする 41">
            <a:extLst>
              <a:ext uri="{FF2B5EF4-FFF2-40B4-BE49-F238E27FC236}">
                <a16:creationId xmlns:a16="http://schemas.microsoft.com/office/drawing/2014/main" id="{E90E949E-43CE-7643-C005-D6464FE4A0B7}"/>
              </a:ext>
            </a:extLst>
          </p:cNvPr>
          <p:cNvSpPr/>
          <p:nvPr/>
        </p:nvSpPr>
        <p:spPr>
          <a:xfrm>
            <a:off x="2594699" y="2031946"/>
            <a:ext cx="2141522" cy="1444459"/>
          </a:xfrm>
          <a:prstGeom prst="roundRect">
            <a:avLst>
              <a:gd name="adj" fmla="val 8774"/>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latin typeface="Arial" panose="020B0604020202020204" pitchFamily="34" charset="0"/>
              <a:ea typeface="ＭＳ Ｐゴシック" panose="020B0600070205080204" pitchFamily="50" charset="-128"/>
            </a:endParaRPr>
          </a:p>
        </p:txBody>
      </p:sp>
      <p:sp>
        <p:nvSpPr>
          <p:cNvPr id="43" name="四角形: 角を丸くする 42">
            <a:extLst>
              <a:ext uri="{FF2B5EF4-FFF2-40B4-BE49-F238E27FC236}">
                <a16:creationId xmlns:a16="http://schemas.microsoft.com/office/drawing/2014/main" id="{7C4BAFA9-81BF-0C6E-BBA5-D1650621F18B}"/>
              </a:ext>
            </a:extLst>
          </p:cNvPr>
          <p:cNvSpPr/>
          <p:nvPr/>
        </p:nvSpPr>
        <p:spPr>
          <a:xfrm>
            <a:off x="142796" y="2028973"/>
            <a:ext cx="2338708" cy="1685593"/>
          </a:xfrm>
          <a:prstGeom prst="roundRect">
            <a:avLst>
              <a:gd name="adj" fmla="val 8774"/>
            </a:avLst>
          </a:prstGeom>
          <a:no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latin typeface="Arial" panose="020B0604020202020204" pitchFamily="34" charset="0"/>
              <a:ea typeface="ＭＳ Ｐゴシック" panose="020B0600070205080204" pitchFamily="50" charset="-128"/>
            </a:endParaRPr>
          </a:p>
        </p:txBody>
      </p:sp>
      <p:sp>
        <p:nvSpPr>
          <p:cNvPr id="44" name="四角形: 角を丸くする 43">
            <a:extLst>
              <a:ext uri="{FF2B5EF4-FFF2-40B4-BE49-F238E27FC236}">
                <a16:creationId xmlns:a16="http://schemas.microsoft.com/office/drawing/2014/main" id="{ED6930D9-524A-33E9-4A33-519B75546DB2}"/>
              </a:ext>
            </a:extLst>
          </p:cNvPr>
          <p:cNvSpPr/>
          <p:nvPr/>
        </p:nvSpPr>
        <p:spPr>
          <a:xfrm>
            <a:off x="2473535" y="5643061"/>
            <a:ext cx="2305952" cy="938719"/>
          </a:xfrm>
          <a:prstGeom prst="roundRect">
            <a:avLst>
              <a:gd name="adj" fmla="val 8774"/>
            </a:avLst>
          </a:prstGeom>
          <a:no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latin typeface="Arial" panose="020B0604020202020204" pitchFamily="34" charset="0"/>
              <a:ea typeface="ＭＳ Ｐゴシック" panose="020B0600070205080204" pitchFamily="50" charset="-128"/>
            </a:endParaRPr>
          </a:p>
        </p:txBody>
      </p:sp>
      <p:sp>
        <p:nvSpPr>
          <p:cNvPr id="45" name="四角形: 角を丸くする 44">
            <a:extLst>
              <a:ext uri="{FF2B5EF4-FFF2-40B4-BE49-F238E27FC236}">
                <a16:creationId xmlns:a16="http://schemas.microsoft.com/office/drawing/2014/main" id="{25D5CD65-71B9-F66A-ADEA-3A9C64F06BA7}"/>
              </a:ext>
            </a:extLst>
          </p:cNvPr>
          <p:cNvSpPr/>
          <p:nvPr/>
        </p:nvSpPr>
        <p:spPr>
          <a:xfrm>
            <a:off x="5140204" y="5470352"/>
            <a:ext cx="2476822" cy="1092607"/>
          </a:xfrm>
          <a:prstGeom prst="roundRect">
            <a:avLst>
              <a:gd name="adj" fmla="val 8774"/>
            </a:avLst>
          </a:prstGeom>
          <a:no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latin typeface="Arial" panose="020B0604020202020204" pitchFamily="34" charset="0"/>
              <a:ea typeface="ＭＳ Ｐゴシック" panose="020B0600070205080204" pitchFamily="50" charset="-128"/>
            </a:endParaRPr>
          </a:p>
        </p:txBody>
      </p:sp>
      <p:sp>
        <p:nvSpPr>
          <p:cNvPr id="46" name="四角形: 角を丸くする 45">
            <a:extLst>
              <a:ext uri="{FF2B5EF4-FFF2-40B4-BE49-F238E27FC236}">
                <a16:creationId xmlns:a16="http://schemas.microsoft.com/office/drawing/2014/main" id="{48A0B114-C70C-0062-05AD-54FBFFA96301}"/>
              </a:ext>
            </a:extLst>
          </p:cNvPr>
          <p:cNvSpPr/>
          <p:nvPr/>
        </p:nvSpPr>
        <p:spPr>
          <a:xfrm>
            <a:off x="7684585" y="5470351"/>
            <a:ext cx="2125111" cy="1282970"/>
          </a:xfrm>
          <a:prstGeom prst="roundRect">
            <a:avLst>
              <a:gd name="adj" fmla="val 8774"/>
            </a:avLst>
          </a:prstGeom>
          <a:noFill/>
          <a:ln w="158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latin typeface="Arial" panose="020B0604020202020204" pitchFamily="34" charset="0"/>
              <a:ea typeface="ＭＳ Ｐゴシック" panose="020B0600070205080204" pitchFamily="50" charset="-128"/>
            </a:endParaRPr>
          </a:p>
        </p:txBody>
      </p:sp>
      <p:sp>
        <p:nvSpPr>
          <p:cNvPr id="2" name="正方形/長方形 1">
            <a:extLst>
              <a:ext uri="{FF2B5EF4-FFF2-40B4-BE49-F238E27FC236}">
                <a16:creationId xmlns:a16="http://schemas.microsoft.com/office/drawing/2014/main" id="{3A3F2CEC-6E34-8F31-DE02-9E99CF32EB94}"/>
              </a:ext>
            </a:extLst>
          </p:cNvPr>
          <p:cNvSpPr/>
          <p:nvPr/>
        </p:nvSpPr>
        <p:spPr>
          <a:xfrm>
            <a:off x="1706654" y="366712"/>
            <a:ext cx="6492692" cy="369332"/>
          </a:xfrm>
          <a:prstGeom prst="rect">
            <a:avLst/>
          </a:prstGeom>
        </p:spPr>
        <p:txBody>
          <a:bodyPr wrap="square">
            <a:spAutoFit/>
          </a:bodyPr>
          <a:lstStyle/>
          <a:p>
            <a:pPr algn="ctr"/>
            <a:r>
              <a:rPr lang="en-US" altLang="ja-JP" b="1">
                <a:solidFill>
                  <a:schemeClr val="bg1"/>
                </a:solidFill>
                <a:latin typeface="BIZ UDPゴシック" panose="020B0400000000000000" pitchFamily="50" charset="-128"/>
                <a:ea typeface="BIZ UDPゴシック" panose="020B0400000000000000" pitchFamily="50" charset="-128"/>
              </a:rPr>
              <a:t>(</a:t>
            </a:r>
            <a:r>
              <a:rPr lang="ja-JP" altLang="en-US" b="1">
                <a:solidFill>
                  <a:schemeClr val="bg1"/>
                </a:solidFill>
                <a:latin typeface="BIZ UDPゴシック" panose="020B0400000000000000" pitchFamily="50" charset="-128"/>
                <a:ea typeface="BIZ UDPゴシック" panose="020B0400000000000000" pitchFamily="50" charset="-128"/>
              </a:rPr>
              <a:t>参考</a:t>
            </a:r>
            <a:r>
              <a:rPr lang="en-US" altLang="ja-JP" b="1">
                <a:solidFill>
                  <a:schemeClr val="bg1"/>
                </a:solidFill>
                <a:latin typeface="BIZ UDPゴシック" panose="020B0400000000000000" pitchFamily="50" charset="-128"/>
                <a:ea typeface="BIZ UDPゴシック" panose="020B0400000000000000" pitchFamily="50" charset="-128"/>
              </a:rPr>
              <a:t>)</a:t>
            </a:r>
            <a:r>
              <a:rPr lang="ja-JP" altLang="en-US" b="1">
                <a:solidFill>
                  <a:schemeClr val="bg1"/>
                </a:solidFill>
                <a:latin typeface="BIZ UDPゴシック" panose="020B0400000000000000" pitchFamily="50" charset="-128"/>
                <a:ea typeface="BIZ UDPゴシック" panose="020B0400000000000000" pitchFamily="50" charset="-128"/>
              </a:rPr>
              <a:t>企業における職域教育の導入事例</a:t>
            </a:r>
          </a:p>
        </p:txBody>
      </p:sp>
    </p:spTree>
    <p:extLst>
      <p:ext uri="{BB962C8B-B14F-4D97-AF65-F5344CB8AC3E}">
        <p14:creationId xmlns:p14="http://schemas.microsoft.com/office/powerpoint/2010/main" val="279476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4844" y="2628900"/>
            <a:ext cx="9596313" cy="16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a:solidFill>
                  <a:schemeClr val="tx1"/>
                </a:solidFill>
                <a:latin typeface="BIZ UDPゴシック" panose="020B0400000000000000" pitchFamily="50" charset="-128"/>
                <a:ea typeface="BIZ UDPゴシック" panose="020B0400000000000000" pitchFamily="50" charset="-128"/>
              </a:rPr>
              <a:t>J-FLEC</a:t>
            </a:r>
            <a:r>
              <a:rPr kumimoji="1" lang="ja-JP" altLang="en-US" sz="3200" b="1">
                <a:solidFill>
                  <a:schemeClr val="tx1"/>
                </a:solidFill>
                <a:latin typeface="BIZ UDPゴシック" panose="020B0400000000000000" pitchFamily="50" charset="-128"/>
                <a:ea typeface="BIZ UDPゴシック" panose="020B0400000000000000" pitchFamily="50" charset="-128"/>
              </a:rPr>
              <a:t>の事業概要</a:t>
            </a:r>
            <a:endParaRPr kumimoji="1" lang="en-US" altLang="ja-JP" sz="3200" b="1">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71603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AF38D818-955E-4754-B15B-D6084FD94594}" type="slidenum">
              <a:rPr kumimoji="1" lang="ja-JP" altLang="en-US" smtClean="0"/>
              <a:pPr/>
              <a:t>30</a:t>
            </a:fld>
            <a:endParaRPr kumimoji="1" lang="ja-JP" altLang="en-US"/>
          </a:p>
        </p:txBody>
      </p:sp>
      <p:sp>
        <p:nvSpPr>
          <p:cNvPr id="5" name="正方形/長方形 4"/>
          <p:cNvSpPr/>
          <p:nvPr/>
        </p:nvSpPr>
        <p:spPr>
          <a:xfrm>
            <a:off x="1706654" y="366712"/>
            <a:ext cx="6492692" cy="369332"/>
          </a:xfrm>
          <a:prstGeom prst="rect">
            <a:avLst/>
          </a:prstGeom>
        </p:spPr>
        <p:txBody>
          <a:bodyPr wrap="square">
            <a:spAutoFit/>
          </a:bodyPr>
          <a:lstStyle/>
          <a:p>
            <a:pPr algn="ctr"/>
            <a:r>
              <a:rPr lang="ja-JP" altLang="en-US" b="1">
                <a:solidFill>
                  <a:schemeClr val="bg1"/>
                </a:solidFill>
                <a:latin typeface="BIZ UDPゴシック" panose="020B0400000000000000" pitchFamily="50" charset="-128"/>
                <a:ea typeface="BIZ UDPゴシック" panose="020B0400000000000000" pitchFamily="50" charset="-128"/>
              </a:rPr>
              <a:t>事業概要</a:t>
            </a:r>
          </a:p>
        </p:txBody>
      </p:sp>
      <p:graphicFrame>
        <p:nvGraphicFramePr>
          <p:cNvPr id="2" name="図表 1">
            <a:extLst>
              <a:ext uri="{FF2B5EF4-FFF2-40B4-BE49-F238E27FC236}">
                <a16:creationId xmlns:a16="http://schemas.microsoft.com/office/drawing/2014/main" id="{EEEDFE39-F82A-8223-B890-65A70F756824}"/>
              </a:ext>
            </a:extLst>
          </p:cNvPr>
          <p:cNvGraphicFramePr/>
          <p:nvPr/>
        </p:nvGraphicFramePr>
        <p:xfrm>
          <a:off x="426690" y="968935"/>
          <a:ext cx="9266785" cy="5836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テキスト ボックス 3">
            <a:extLst>
              <a:ext uri="{FF2B5EF4-FFF2-40B4-BE49-F238E27FC236}">
                <a16:creationId xmlns:a16="http://schemas.microsoft.com/office/drawing/2014/main" id="{2788BDAF-BB6F-ED08-4BEB-450BBB2A9AE3}"/>
              </a:ext>
            </a:extLst>
          </p:cNvPr>
          <p:cNvSpPr txBox="1"/>
          <p:nvPr/>
        </p:nvSpPr>
        <p:spPr>
          <a:xfrm>
            <a:off x="565743" y="1173273"/>
            <a:ext cx="406400" cy="369332"/>
          </a:xfrm>
          <a:prstGeom prst="rect">
            <a:avLst/>
          </a:prstGeom>
          <a:noFill/>
        </p:spPr>
        <p:txBody>
          <a:bodyPr wrap="square" rtlCol="0">
            <a:spAutoFit/>
          </a:bodyPr>
          <a:lstStyle/>
          <a:p>
            <a:pPr algn="ctr"/>
            <a:r>
              <a:rPr kumimoji="1" lang="ja-JP" altLang="en-US" b="1">
                <a:latin typeface="BIZ UDPゴシック" panose="020B0400000000000000" pitchFamily="50" charset="-128"/>
                <a:ea typeface="BIZ UDPゴシック" panose="020B0400000000000000" pitchFamily="50" charset="-128"/>
              </a:rPr>
              <a:t>１</a:t>
            </a:r>
          </a:p>
        </p:txBody>
      </p:sp>
      <p:sp>
        <p:nvSpPr>
          <p:cNvPr id="6" name="テキスト ボックス 5">
            <a:extLst>
              <a:ext uri="{FF2B5EF4-FFF2-40B4-BE49-F238E27FC236}">
                <a16:creationId xmlns:a16="http://schemas.microsoft.com/office/drawing/2014/main" id="{56C4C34F-3C6B-33A7-B5B2-59980035A3FD}"/>
              </a:ext>
            </a:extLst>
          </p:cNvPr>
          <p:cNvSpPr txBox="1"/>
          <p:nvPr/>
        </p:nvSpPr>
        <p:spPr>
          <a:xfrm>
            <a:off x="1160791" y="2282499"/>
            <a:ext cx="406400" cy="369332"/>
          </a:xfrm>
          <a:prstGeom prst="rect">
            <a:avLst/>
          </a:prstGeom>
          <a:noFill/>
        </p:spPr>
        <p:txBody>
          <a:bodyPr wrap="square" rtlCol="0">
            <a:spAutoFit/>
          </a:bodyPr>
          <a:lstStyle/>
          <a:p>
            <a:pPr algn="ctr"/>
            <a:r>
              <a:rPr kumimoji="1" lang="ja-JP" altLang="en-US" b="1">
                <a:latin typeface="BIZ UDPゴシック" panose="020B0400000000000000" pitchFamily="50" charset="-128"/>
                <a:ea typeface="BIZ UDPゴシック" panose="020B0400000000000000" pitchFamily="50" charset="-128"/>
              </a:rPr>
              <a:t>２</a:t>
            </a:r>
          </a:p>
        </p:txBody>
      </p:sp>
      <p:sp>
        <p:nvSpPr>
          <p:cNvPr id="7" name="テキスト ボックス 6">
            <a:extLst>
              <a:ext uri="{FF2B5EF4-FFF2-40B4-BE49-F238E27FC236}">
                <a16:creationId xmlns:a16="http://schemas.microsoft.com/office/drawing/2014/main" id="{7509F691-954E-C085-228C-F72BE7092F3C}"/>
              </a:ext>
            </a:extLst>
          </p:cNvPr>
          <p:cNvSpPr txBox="1"/>
          <p:nvPr/>
        </p:nvSpPr>
        <p:spPr>
          <a:xfrm>
            <a:off x="1429942" y="3487421"/>
            <a:ext cx="406400" cy="369332"/>
          </a:xfrm>
          <a:prstGeom prst="rect">
            <a:avLst/>
          </a:prstGeom>
          <a:noFill/>
        </p:spPr>
        <p:txBody>
          <a:bodyPr wrap="square" rtlCol="0">
            <a:spAutoFit/>
          </a:bodyPr>
          <a:lstStyle/>
          <a:p>
            <a:pPr algn="ctr"/>
            <a:r>
              <a:rPr kumimoji="1" lang="ja-JP" altLang="en-US" b="1">
                <a:latin typeface="BIZ UDPゴシック" panose="020B0400000000000000" pitchFamily="50" charset="-128"/>
                <a:ea typeface="BIZ UDPゴシック" panose="020B0400000000000000" pitchFamily="50" charset="-128"/>
              </a:rPr>
              <a:t>３</a:t>
            </a:r>
          </a:p>
        </p:txBody>
      </p:sp>
      <p:sp>
        <p:nvSpPr>
          <p:cNvPr id="8" name="テキスト ボックス 7">
            <a:extLst>
              <a:ext uri="{FF2B5EF4-FFF2-40B4-BE49-F238E27FC236}">
                <a16:creationId xmlns:a16="http://schemas.microsoft.com/office/drawing/2014/main" id="{337C3BAE-6CEE-6146-B1CA-98AF871A12B2}"/>
              </a:ext>
            </a:extLst>
          </p:cNvPr>
          <p:cNvSpPr txBox="1"/>
          <p:nvPr/>
        </p:nvSpPr>
        <p:spPr>
          <a:xfrm>
            <a:off x="1245020" y="4637630"/>
            <a:ext cx="406400" cy="369332"/>
          </a:xfrm>
          <a:prstGeom prst="rect">
            <a:avLst/>
          </a:prstGeom>
          <a:noFill/>
        </p:spPr>
        <p:txBody>
          <a:bodyPr wrap="square" rtlCol="0">
            <a:spAutoFit/>
          </a:bodyPr>
          <a:lstStyle/>
          <a:p>
            <a:pPr algn="ctr"/>
            <a:r>
              <a:rPr kumimoji="1" lang="ja-JP" altLang="en-US" b="1">
                <a:latin typeface="BIZ UDPゴシック" panose="020B0400000000000000" pitchFamily="50" charset="-128"/>
                <a:ea typeface="BIZ UDPゴシック" panose="020B0400000000000000" pitchFamily="50" charset="-128"/>
              </a:rPr>
              <a:t>４</a:t>
            </a:r>
          </a:p>
        </p:txBody>
      </p:sp>
      <p:sp>
        <p:nvSpPr>
          <p:cNvPr id="17" name="テキスト ボックス 16">
            <a:extLst>
              <a:ext uri="{FF2B5EF4-FFF2-40B4-BE49-F238E27FC236}">
                <a16:creationId xmlns:a16="http://schemas.microsoft.com/office/drawing/2014/main" id="{CD1D4490-4F3F-A5BF-AEDA-F3E7B62C4A8B}"/>
              </a:ext>
            </a:extLst>
          </p:cNvPr>
          <p:cNvSpPr txBox="1"/>
          <p:nvPr/>
        </p:nvSpPr>
        <p:spPr>
          <a:xfrm>
            <a:off x="760488" y="5802181"/>
            <a:ext cx="406400" cy="369332"/>
          </a:xfrm>
          <a:prstGeom prst="rect">
            <a:avLst/>
          </a:prstGeom>
          <a:noFill/>
        </p:spPr>
        <p:txBody>
          <a:bodyPr wrap="square" rtlCol="0">
            <a:spAutoFit/>
          </a:bodyPr>
          <a:lstStyle/>
          <a:p>
            <a:pPr algn="ctr"/>
            <a:r>
              <a:rPr kumimoji="1" lang="ja-JP" altLang="en-US" b="1">
                <a:latin typeface="BIZ UDPゴシック" panose="020B0400000000000000" pitchFamily="50" charset="-128"/>
                <a:ea typeface="BIZ UDPゴシック" panose="020B0400000000000000" pitchFamily="50" charset="-128"/>
              </a:rPr>
              <a:t>５</a:t>
            </a:r>
          </a:p>
        </p:txBody>
      </p:sp>
      <p:sp>
        <p:nvSpPr>
          <p:cNvPr id="18" name="正方形/長方形 17">
            <a:extLst>
              <a:ext uri="{FF2B5EF4-FFF2-40B4-BE49-F238E27FC236}">
                <a16:creationId xmlns:a16="http://schemas.microsoft.com/office/drawing/2014/main" id="{E74A5F34-BCC8-2BDE-83C7-F855C064FCAC}"/>
              </a:ext>
            </a:extLst>
          </p:cNvPr>
          <p:cNvSpPr/>
          <p:nvPr/>
        </p:nvSpPr>
        <p:spPr>
          <a:xfrm>
            <a:off x="1563695" y="1660083"/>
            <a:ext cx="7900242" cy="307777"/>
          </a:xfrm>
          <a:prstGeom prst="rect">
            <a:avLst/>
          </a:prstGeom>
        </p:spPr>
        <p:txBody>
          <a:bodyPr wrap="square">
            <a:spAutoFit/>
          </a:bodyPr>
          <a:lstStyle/>
          <a:p>
            <a:pPr marL="285750" indent="-285750">
              <a:buFont typeface="Wingdings" panose="05000000000000000000" pitchFamily="2" charset="2"/>
              <a:buChar char="u"/>
            </a:pPr>
            <a:r>
              <a:rPr kumimoji="1" lang="ja-JP" altLang="en-US" sz="1400">
                <a:solidFill>
                  <a:prstClr val="black"/>
                </a:solidFill>
                <a:latin typeface="BIZ UDPゴシック" panose="020B0400000000000000" pitchFamily="50" charset="-128"/>
                <a:ea typeface="BIZ UDPゴシック" panose="020B0400000000000000" pitchFamily="50" charset="-128"/>
                <a:cs typeface="Arial"/>
              </a:rPr>
              <a:t>全国の企業や学校等に、</a:t>
            </a:r>
            <a:r>
              <a:rPr kumimoji="1" lang="en-US" altLang="ja-JP" sz="1400">
                <a:solidFill>
                  <a:prstClr val="black"/>
                </a:solidFill>
                <a:latin typeface="BIZ UDPゴシック" panose="020B0400000000000000" pitchFamily="50" charset="-128"/>
                <a:ea typeface="BIZ UDPゴシック" panose="020B0400000000000000" pitchFamily="50" charset="-128"/>
                <a:cs typeface="Arial"/>
              </a:rPr>
              <a:t>J-FLEC</a:t>
            </a:r>
            <a:r>
              <a:rPr kumimoji="1" lang="ja-JP" altLang="en-US" sz="1400">
                <a:solidFill>
                  <a:prstClr val="black"/>
                </a:solidFill>
                <a:latin typeface="BIZ UDPゴシック" panose="020B0400000000000000" pitchFamily="50" charset="-128"/>
                <a:ea typeface="BIZ UDPゴシック" panose="020B0400000000000000" pitchFamily="50" charset="-128"/>
                <a:cs typeface="Arial"/>
              </a:rPr>
              <a:t>講師を派遣し、金融経済に</a:t>
            </a:r>
            <a:r>
              <a:rPr kumimoji="1" lang="ja-JP" altLang="en-US" sz="1400">
                <a:latin typeface="BIZ UDPゴシック" panose="020B0400000000000000" pitchFamily="50" charset="-128"/>
                <a:ea typeface="BIZ UDPゴシック" panose="020B0400000000000000" pitchFamily="50" charset="-128"/>
                <a:cs typeface="Arial"/>
              </a:rPr>
              <a:t>関する出張授業（無料）を展開。</a:t>
            </a:r>
            <a:endParaRPr lang="ja-JP" altLang="en-US" sz="1400">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D92FC393-9F03-99B0-A4BE-C6D2A2535198}"/>
              </a:ext>
            </a:extLst>
          </p:cNvPr>
          <p:cNvSpPr/>
          <p:nvPr/>
        </p:nvSpPr>
        <p:spPr>
          <a:xfrm>
            <a:off x="1824685" y="2821900"/>
            <a:ext cx="7765376" cy="523220"/>
          </a:xfrm>
          <a:prstGeom prst="rect">
            <a:avLst/>
          </a:prstGeom>
        </p:spPr>
        <p:txBody>
          <a:bodyPr wrap="square">
            <a:spAutoFit/>
          </a:bodyPr>
          <a:lstStyle/>
          <a:p>
            <a:pPr marL="285750" indent="-285750">
              <a:buFont typeface="Wingdings" panose="05000000000000000000" pitchFamily="2" charset="2"/>
              <a:buChar char="u"/>
            </a:pPr>
            <a:r>
              <a:rPr lang="ja-JP" altLang="en-US" sz="1400">
                <a:latin typeface="BIZ UDPゴシック" panose="020B0400000000000000" pitchFamily="50" charset="-128"/>
                <a:ea typeface="BIZ UDPゴシック" panose="020B0400000000000000" pitchFamily="50" charset="-128"/>
              </a:rPr>
              <a:t>全国各地で、社会人の方や事業会社（経営者の方）、教員の方などを対象とした、お金に関する無料イベント・セミナーを開催。</a:t>
            </a:r>
          </a:p>
        </p:txBody>
      </p:sp>
      <p:sp>
        <p:nvSpPr>
          <p:cNvPr id="20" name="正方形/長方形 19">
            <a:extLst>
              <a:ext uri="{FF2B5EF4-FFF2-40B4-BE49-F238E27FC236}">
                <a16:creationId xmlns:a16="http://schemas.microsoft.com/office/drawing/2014/main" id="{6CDD79F6-9978-B91F-DB19-B5152EEBE9C9}"/>
              </a:ext>
            </a:extLst>
          </p:cNvPr>
          <p:cNvSpPr/>
          <p:nvPr/>
        </p:nvSpPr>
        <p:spPr>
          <a:xfrm>
            <a:off x="1833829" y="3989982"/>
            <a:ext cx="7702314" cy="523220"/>
          </a:xfrm>
          <a:prstGeom prst="rect">
            <a:avLst/>
          </a:prstGeom>
        </p:spPr>
        <p:txBody>
          <a:bodyPr wrap="square">
            <a:spAutoFit/>
          </a:bodyPr>
          <a:lstStyle/>
          <a:p>
            <a:pPr marL="285750" indent="-285750">
              <a:buFont typeface="Wingdings" panose="05000000000000000000" pitchFamily="2" charset="2"/>
              <a:buChar char="u"/>
            </a:pPr>
            <a:r>
              <a:rPr lang="en-US" altLang="ja-JP" sz="1400">
                <a:latin typeface="BIZ UDPゴシック" panose="020B0400000000000000" pitchFamily="50" charset="-128"/>
                <a:ea typeface="BIZ UDPゴシック" panose="020B0400000000000000" pitchFamily="50" charset="-128"/>
              </a:rPr>
              <a:t>J-FLEC</a:t>
            </a:r>
            <a:r>
              <a:rPr lang="ja-JP" altLang="en-US" sz="1400">
                <a:latin typeface="BIZ UDPゴシック" panose="020B0400000000000000" pitchFamily="50" charset="-128"/>
                <a:ea typeface="BIZ UDPゴシック" panose="020B0400000000000000" pitchFamily="50" charset="-128"/>
              </a:rPr>
              <a:t>相談員（</a:t>
            </a:r>
            <a:r>
              <a:rPr lang="en-US" altLang="ja-JP" sz="1400">
                <a:latin typeface="BIZ UDPゴシック" panose="020B0400000000000000" pitchFamily="50" charset="-128"/>
                <a:ea typeface="BIZ UDPゴシック" panose="020B0400000000000000" pitchFamily="50" charset="-128"/>
              </a:rPr>
              <a:t>J-FLEC</a:t>
            </a:r>
            <a:r>
              <a:rPr lang="ja-JP" altLang="en-US" sz="1400">
                <a:latin typeface="BIZ UDPゴシック" panose="020B0400000000000000" pitchFamily="50" charset="-128"/>
                <a:ea typeface="BIZ UDPゴシック" panose="020B0400000000000000" pitchFamily="50" charset="-128"/>
              </a:rPr>
              <a:t>認定アドバイザー）による個別相談の無料体験を、</a:t>
            </a:r>
            <a:r>
              <a:rPr lang="en-US" altLang="ja-JP" sz="1400">
                <a:latin typeface="BIZ UDPゴシック" panose="020B0400000000000000" pitchFamily="50" charset="-128"/>
                <a:ea typeface="BIZ UDPゴシック" panose="020B0400000000000000" pitchFamily="50" charset="-128"/>
              </a:rPr>
              <a:t>J-FLEC</a:t>
            </a:r>
            <a:r>
              <a:rPr lang="ja-JP" altLang="en-US" sz="1400">
                <a:latin typeface="BIZ UDPゴシック" panose="020B0400000000000000" pitchFamily="50" charset="-128"/>
                <a:ea typeface="BIZ UDPゴシック" panose="020B0400000000000000" pitchFamily="50" charset="-128"/>
              </a:rPr>
              <a:t>において、対面またはオンラインで実施。</a:t>
            </a:r>
          </a:p>
        </p:txBody>
      </p:sp>
      <p:sp>
        <p:nvSpPr>
          <p:cNvPr id="21" name="正方形/長方形 20">
            <a:extLst>
              <a:ext uri="{FF2B5EF4-FFF2-40B4-BE49-F238E27FC236}">
                <a16:creationId xmlns:a16="http://schemas.microsoft.com/office/drawing/2014/main" id="{7F3C2A50-85F3-3728-B783-3B8C5F7209E0}"/>
              </a:ext>
            </a:extLst>
          </p:cNvPr>
          <p:cNvSpPr/>
          <p:nvPr/>
        </p:nvSpPr>
        <p:spPr>
          <a:xfrm>
            <a:off x="1540205" y="5127705"/>
            <a:ext cx="8177651" cy="523220"/>
          </a:xfrm>
          <a:prstGeom prst="rect">
            <a:avLst/>
          </a:prstGeom>
        </p:spPr>
        <p:txBody>
          <a:bodyPr wrap="square">
            <a:spAutoFit/>
          </a:bodyPr>
          <a:lstStyle/>
          <a:p>
            <a:pPr marL="285750" indent="-285750">
              <a:buFont typeface="Wingdings" panose="05000000000000000000" pitchFamily="2" charset="2"/>
              <a:buChar char="u"/>
            </a:pPr>
            <a:r>
              <a:rPr lang="ja-JP" altLang="en-US" sz="1400" spc="-20">
                <a:latin typeface="BIZ UDPゴシック" panose="020B0400000000000000" pitchFamily="50" charset="-128"/>
                <a:ea typeface="BIZ UDPゴシック" panose="020B0400000000000000" pitchFamily="50" charset="-128"/>
              </a:rPr>
              <a:t>クーポン対象事業者（</a:t>
            </a:r>
            <a:r>
              <a:rPr lang="en-US" altLang="ja-JP" sz="1400" spc="-20">
                <a:latin typeface="BIZ UDPゴシック" panose="020B0400000000000000" pitchFamily="50" charset="-128"/>
                <a:ea typeface="BIZ UDPゴシック" panose="020B0400000000000000" pitchFamily="50" charset="-128"/>
              </a:rPr>
              <a:t>J-FLEC</a:t>
            </a:r>
            <a:r>
              <a:rPr lang="ja-JP" altLang="en-US" sz="1400" spc="-20">
                <a:latin typeface="BIZ UDPゴシック" panose="020B0400000000000000" pitchFamily="50" charset="-128"/>
                <a:ea typeface="BIZ UDPゴシック" panose="020B0400000000000000" pitchFamily="50" charset="-128"/>
              </a:rPr>
              <a:t>認定アドバイザー）による有料の個別相談をはじめて利用する方を対象に、相談料が</a:t>
            </a:r>
            <a:r>
              <a:rPr lang="en-US" altLang="ja-JP" sz="1400" spc="-20">
                <a:latin typeface="BIZ UDPゴシック" panose="020B0400000000000000" pitchFamily="50" charset="-128"/>
                <a:ea typeface="BIZ UDPゴシック" panose="020B0400000000000000" pitchFamily="50" charset="-128"/>
              </a:rPr>
              <a:t>80</a:t>
            </a:r>
            <a:r>
              <a:rPr lang="ja-JP" altLang="en-US" sz="1400" spc="-20">
                <a:latin typeface="BIZ UDPゴシック" panose="020B0400000000000000" pitchFamily="50" charset="-128"/>
                <a:ea typeface="BIZ UDPゴシック" panose="020B0400000000000000" pitchFamily="50" charset="-128"/>
              </a:rPr>
              <a:t>％オフ（</a:t>
            </a:r>
            <a:r>
              <a:rPr lang="en-US" altLang="ja-JP" sz="1400" spc="-20">
                <a:latin typeface="BIZ UDPゴシック" panose="020B0400000000000000" pitchFamily="50" charset="-128"/>
                <a:ea typeface="BIZ UDPゴシック" panose="020B0400000000000000" pitchFamily="50" charset="-128"/>
              </a:rPr>
              <a:t>1</a:t>
            </a:r>
            <a:r>
              <a:rPr lang="ja-JP" altLang="en-US" sz="1400" spc="-20">
                <a:latin typeface="BIZ UDPゴシック" panose="020B0400000000000000" pitchFamily="50" charset="-128"/>
                <a:ea typeface="BIZ UDPゴシック" panose="020B0400000000000000" pitchFamily="50" charset="-128"/>
              </a:rPr>
              <a:t>時間あたり最大</a:t>
            </a:r>
            <a:r>
              <a:rPr lang="en-US" altLang="ja-JP" sz="1400" spc="-20">
                <a:latin typeface="BIZ UDPゴシック" panose="020B0400000000000000" pitchFamily="50" charset="-128"/>
                <a:ea typeface="BIZ UDPゴシック" panose="020B0400000000000000" pitchFamily="50" charset="-128"/>
              </a:rPr>
              <a:t>8,000</a:t>
            </a:r>
            <a:r>
              <a:rPr lang="ja-JP" altLang="en-US" sz="1400" spc="-20">
                <a:latin typeface="BIZ UDPゴシック" panose="020B0400000000000000" pitchFamily="50" charset="-128"/>
                <a:ea typeface="BIZ UDPゴシック" panose="020B0400000000000000" pitchFamily="50" charset="-128"/>
              </a:rPr>
              <a:t>円まで割引）になる電子クーポン（３時間分）を配布。</a:t>
            </a:r>
          </a:p>
        </p:txBody>
      </p:sp>
      <p:sp>
        <p:nvSpPr>
          <p:cNvPr id="22" name="正方形/長方形 21">
            <a:extLst>
              <a:ext uri="{FF2B5EF4-FFF2-40B4-BE49-F238E27FC236}">
                <a16:creationId xmlns:a16="http://schemas.microsoft.com/office/drawing/2014/main" id="{E0F95D14-7AA8-820A-C1B0-60A2C511D8C7}"/>
              </a:ext>
            </a:extLst>
          </p:cNvPr>
          <p:cNvSpPr/>
          <p:nvPr/>
        </p:nvSpPr>
        <p:spPr>
          <a:xfrm>
            <a:off x="1048172" y="6300732"/>
            <a:ext cx="8667231" cy="307777"/>
          </a:xfrm>
          <a:prstGeom prst="rect">
            <a:avLst/>
          </a:prstGeom>
        </p:spPr>
        <p:txBody>
          <a:bodyPr wrap="square">
            <a:spAutoFit/>
          </a:bodyPr>
          <a:lstStyle/>
          <a:p>
            <a:pPr marL="285750" indent="-285750">
              <a:buFont typeface="Wingdings" panose="05000000000000000000" pitchFamily="2" charset="2"/>
              <a:buChar char="u"/>
            </a:pPr>
            <a:r>
              <a:rPr lang="ja-JP" altLang="en-US" sz="1400">
                <a:latin typeface="BIZ UDPゴシック" panose="020B0400000000000000" pitchFamily="50" charset="-128"/>
                <a:ea typeface="BIZ UDPゴシック" panose="020B0400000000000000" pitchFamily="50" charset="-128"/>
              </a:rPr>
              <a:t>金融経済教育に関する研究活動などに取り組む学校を指定し、教育研究費の助成やアドバイス提供を実施。</a:t>
            </a:r>
          </a:p>
        </p:txBody>
      </p:sp>
    </p:spTree>
    <p:extLst>
      <p:ext uri="{BB962C8B-B14F-4D97-AF65-F5344CB8AC3E}">
        <p14:creationId xmlns:p14="http://schemas.microsoft.com/office/powerpoint/2010/main" val="2457075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545FC-7EAE-43AE-F5B9-1B3B56F34708}"/>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0D28DFD-3D83-7AC3-5D7B-F670B427B265}"/>
              </a:ext>
            </a:extLst>
          </p:cNvPr>
          <p:cNvSpPr>
            <a:spLocks noGrp="1"/>
          </p:cNvSpPr>
          <p:nvPr>
            <p:ph type="sldNum" sz="quarter" idx="12"/>
          </p:nvPr>
        </p:nvSpPr>
        <p:spPr/>
        <p:txBody>
          <a:bodyPr/>
          <a:lstStyle/>
          <a:p>
            <a:fld id="{AF38D818-955E-4754-B15B-D6084FD94594}" type="slidenum">
              <a:rPr kumimoji="1" lang="ja-JP" altLang="en-US" smtClean="0"/>
              <a:pPr/>
              <a:t>31</a:t>
            </a:fld>
            <a:endParaRPr kumimoji="1" lang="ja-JP" altLang="en-US"/>
          </a:p>
        </p:txBody>
      </p:sp>
      <p:sp>
        <p:nvSpPr>
          <p:cNvPr id="5" name="正方形/長方形 4">
            <a:extLst>
              <a:ext uri="{FF2B5EF4-FFF2-40B4-BE49-F238E27FC236}">
                <a16:creationId xmlns:a16="http://schemas.microsoft.com/office/drawing/2014/main" id="{B38DFB63-9FBE-C481-8E9A-88047E161019}"/>
              </a:ext>
            </a:extLst>
          </p:cNvPr>
          <p:cNvSpPr/>
          <p:nvPr/>
        </p:nvSpPr>
        <p:spPr>
          <a:xfrm>
            <a:off x="1706654" y="366712"/>
            <a:ext cx="6492692" cy="369332"/>
          </a:xfrm>
          <a:prstGeom prst="rect">
            <a:avLst/>
          </a:prstGeom>
        </p:spPr>
        <p:txBody>
          <a:bodyPr wrap="square">
            <a:spAutoFit/>
          </a:bodyPr>
          <a:lstStyle/>
          <a:p>
            <a:pPr algn="ctr"/>
            <a:r>
              <a:rPr lang="ja-JP" altLang="en-US" b="1">
                <a:solidFill>
                  <a:schemeClr val="bg1"/>
                </a:solidFill>
                <a:latin typeface="BIZ UDPゴシック" panose="020B0400000000000000" pitchFamily="50" charset="-128"/>
                <a:ea typeface="BIZ UDPゴシック" panose="020B0400000000000000" pitchFamily="50" charset="-128"/>
              </a:rPr>
              <a:t>地域に根差した金融経済教育の推進</a:t>
            </a:r>
          </a:p>
        </p:txBody>
      </p:sp>
      <p:sp>
        <p:nvSpPr>
          <p:cNvPr id="9" name="楕円 8">
            <a:extLst>
              <a:ext uri="{FF2B5EF4-FFF2-40B4-BE49-F238E27FC236}">
                <a16:creationId xmlns:a16="http://schemas.microsoft.com/office/drawing/2014/main" id="{B197C16D-1518-24FD-39D3-22E325AAEC42}"/>
              </a:ext>
            </a:extLst>
          </p:cNvPr>
          <p:cNvSpPr/>
          <p:nvPr/>
        </p:nvSpPr>
        <p:spPr>
          <a:xfrm>
            <a:off x="836894" y="1339913"/>
            <a:ext cx="3395050" cy="3241140"/>
          </a:xfrm>
          <a:prstGeom prst="ellipse">
            <a:avLst/>
          </a:prstGeom>
          <a:solidFill>
            <a:srgbClr val="007BC7"/>
          </a:solidFill>
          <a:ln w="9525">
            <a:solidFill>
              <a:srgbClr val="007BC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2800" b="1">
                <a:solidFill>
                  <a:schemeClr val="bg1"/>
                </a:solidFill>
                <a:latin typeface="BIZ UDPゴシック" panose="020B0400000000000000" pitchFamily="50" charset="-128"/>
                <a:ea typeface="BIZ UDPゴシック" panose="020B0400000000000000" pitchFamily="50" charset="-128"/>
              </a:rPr>
              <a:t>全国での</a:t>
            </a:r>
            <a:endParaRPr kumimoji="1" lang="en-US" altLang="ja-JP" sz="2800" b="1">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2800" b="1">
                <a:solidFill>
                  <a:schemeClr val="bg1"/>
                </a:solidFill>
                <a:latin typeface="BIZ UDPゴシック" panose="020B0400000000000000" pitchFamily="50" charset="-128"/>
                <a:ea typeface="BIZ UDPゴシック" panose="020B0400000000000000" pitchFamily="50" charset="-128"/>
              </a:rPr>
              <a:t>「学びの場」</a:t>
            </a:r>
            <a:endParaRPr kumimoji="1" lang="en-US" altLang="ja-JP" sz="2800" b="1">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2800" b="1">
                <a:solidFill>
                  <a:schemeClr val="bg1"/>
                </a:solidFill>
                <a:latin typeface="BIZ UDPゴシック" panose="020B0400000000000000" pitchFamily="50" charset="-128"/>
                <a:ea typeface="BIZ UDPゴシック" panose="020B0400000000000000" pitchFamily="50" charset="-128"/>
              </a:rPr>
              <a:t>の創出</a:t>
            </a:r>
            <a:endParaRPr kumimoji="1" lang="en-US" altLang="ja-JP" sz="2800" b="1">
              <a:solidFill>
                <a:schemeClr val="bg1"/>
              </a:solidFill>
              <a:latin typeface="BIZ UDPゴシック" panose="020B0400000000000000" pitchFamily="50" charset="-128"/>
              <a:ea typeface="BIZ UDPゴシック" panose="020B0400000000000000" pitchFamily="50" charset="-128"/>
            </a:endParaRPr>
          </a:p>
          <a:p>
            <a:pPr algn="ctr">
              <a:spcBef>
                <a:spcPts val="600"/>
              </a:spcBef>
            </a:pPr>
            <a:endParaRPr kumimoji="1" lang="en-US" altLang="ja-JP" sz="800" b="1">
              <a:solidFill>
                <a:schemeClr val="bg1"/>
              </a:solidFill>
              <a:latin typeface="BIZ UDPゴシック" panose="020B0400000000000000" pitchFamily="50" charset="-128"/>
              <a:ea typeface="BIZ UDPゴシック" panose="020B0400000000000000" pitchFamily="50" charset="-128"/>
            </a:endParaRPr>
          </a:p>
          <a:p>
            <a:pPr marL="285750" indent="-285750" algn="just">
              <a:buFont typeface="Wingdings" panose="05000000000000000000" pitchFamily="2" charset="2"/>
              <a:buChar char="ü"/>
            </a:pPr>
            <a:r>
              <a:rPr kumimoji="1" lang="ja-JP" altLang="en-US" sz="1600" b="1">
                <a:solidFill>
                  <a:schemeClr val="bg1"/>
                </a:solidFill>
                <a:latin typeface="BIZ UDPゴシック" panose="020B0400000000000000" pitchFamily="50" charset="-128"/>
                <a:ea typeface="BIZ UDPゴシック" panose="020B0400000000000000" pitchFamily="50" charset="-128"/>
              </a:rPr>
              <a:t>講師派遣（出張授業）</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a:p>
            <a:pPr marL="285750" indent="-285750" algn="just">
              <a:buFont typeface="Wingdings" panose="05000000000000000000" pitchFamily="2" charset="2"/>
              <a:buChar char="ü"/>
            </a:pPr>
            <a:r>
              <a:rPr kumimoji="1" lang="ja-JP" altLang="en-US" sz="1600" b="1">
                <a:solidFill>
                  <a:schemeClr val="bg1"/>
                </a:solidFill>
                <a:latin typeface="BIZ UDPゴシック" panose="020B0400000000000000" pitchFamily="50" charset="-128"/>
                <a:ea typeface="BIZ UDPゴシック" panose="020B0400000000000000" pitchFamily="50" charset="-128"/>
              </a:rPr>
              <a:t>イベント・セミナー</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a:p>
            <a:pPr algn="r"/>
            <a:r>
              <a:rPr kumimoji="1" lang="ja-JP" altLang="en-US" sz="1050" b="1">
                <a:solidFill>
                  <a:schemeClr val="bg1"/>
                </a:solidFill>
                <a:latin typeface="BIZ UDPゴシック" panose="020B0400000000000000" pitchFamily="50" charset="-128"/>
                <a:ea typeface="BIZ UDPゴシック" panose="020B0400000000000000" pitchFamily="50" charset="-128"/>
              </a:rPr>
              <a:t>等</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p:txBody>
      </p:sp>
      <p:sp>
        <p:nvSpPr>
          <p:cNvPr id="10" name="楕円 9">
            <a:extLst>
              <a:ext uri="{FF2B5EF4-FFF2-40B4-BE49-F238E27FC236}">
                <a16:creationId xmlns:a16="http://schemas.microsoft.com/office/drawing/2014/main" id="{726764FC-2B0B-7EB5-56A3-B407946557FD}"/>
              </a:ext>
            </a:extLst>
          </p:cNvPr>
          <p:cNvSpPr/>
          <p:nvPr/>
        </p:nvSpPr>
        <p:spPr>
          <a:xfrm>
            <a:off x="5674056" y="1339913"/>
            <a:ext cx="3395050" cy="3241140"/>
          </a:xfrm>
          <a:prstGeom prst="ellipse">
            <a:avLst/>
          </a:prstGeom>
          <a:solidFill>
            <a:srgbClr val="007BC7"/>
          </a:solidFill>
          <a:ln w="9525">
            <a:solidFill>
              <a:srgbClr val="007BC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2800" b="1">
                <a:solidFill>
                  <a:schemeClr val="bg1"/>
                </a:solidFill>
                <a:latin typeface="BIZ UDPゴシック" panose="020B0400000000000000" pitchFamily="50" charset="-128"/>
                <a:ea typeface="BIZ UDPゴシック" panose="020B0400000000000000" pitchFamily="50" charset="-128"/>
              </a:rPr>
              <a:t>全国の</a:t>
            </a:r>
            <a:endParaRPr kumimoji="1" lang="en-US" altLang="ja-JP" sz="2800" b="1">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2800" b="1">
                <a:solidFill>
                  <a:schemeClr val="bg1"/>
                </a:solidFill>
                <a:latin typeface="BIZ UDPゴシック" panose="020B0400000000000000" pitchFamily="50" charset="-128"/>
                <a:ea typeface="BIZ UDPゴシック" panose="020B0400000000000000" pitchFamily="50" charset="-128"/>
              </a:rPr>
              <a:t>教育の担い手</a:t>
            </a:r>
            <a:endParaRPr kumimoji="1" lang="en-US" altLang="ja-JP" sz="2800" b="1">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2800" b="1">
                <a:solidFill>
                  <a:schemeClr val="bg1"/>
                </a:solidFill>
                <a:latin typeface="BIZ UDPゴシック" panose="020B0400000000000000" pitchFamily="50" charset="-128"/>
                <a:ea typeface="BIZ UDPゴシック" panose="020B0400000000000000" pitchFamily="50" charset="-128"/>
              </a:rPr>
              <a:t>の拡充</a:t>
            </a:r>
            <a:endParaRPr kumimoji="1" lang="en-US" altLang="ja-JP" sz="2800" b="1">
              <a:solidFill>
                <a:schemeClr val="bg1"/>
              </a:solidFill>
              <a:latin typeface="BIZ UDPゴシック" panose="020B0400000000000000" pitchFamily="50" charset="-128"/>
              <a:ea typeface="BIZ UDPゴシック" panose="020B0400000000000000" pitchFamily="50" charset="-128"/>
            </a:endParaRPr>
          </a:p>
          <a:p>
            <a:pPr algn="ctr">
              <a:spcBef>
                <a:spcPts val="600"/>
              </a:spcBef>
            </a:pPr>
            <a:endParaRPr kumimoji="1" lang="en-US" altLang="ja-JP" sz="800" b="1">
              <a:solidFill>
                <a:schemeClr val="bg1"/>
              </a:solidFill>
              <a:latin typeface="BIZ UDPゴシック" panose="020B0400000000000000" pitchFamily="50" charset="-128"/>
              <a:ea typeface="BIZ UDPゴシック" panose="020B0400000000000000" pitchFamily="50" charset="-128"/>
            </a:endParaRPr>
          </a:p>
          <a:p>
            <a:pPr marL="285750" indent="-285750" algn="just">
              <a:buFont typeface="Wingdings" panose="05000000000000000000" pitchFamily="2" charset="2"/>
              <a:buChar char="ü"/>
            </a:pPr>
            <a:r>
              <a:rPr kumimoji="1" lang="en-US" altLang="ja-JP" sz="1600" b="1" spc="-130">
                <a:solidFill>
                  <a:schemeClr val="bg1"/>
                </a:solidFill>
                <a:latin typeface="BIZ UDPゴシック" panose="020B0400000000000000" pitchFamily="50" charset="-128"/>
                <a:ea typeface="BIZ UDPゴシック" panose="020B0400000000000000" pitchFamily="50" charset="-128"/>
              </a:rPr>
              <a:t>J-FLEC</a:t>
            </a:r>
            <a:r>
              <a:rPr kumimoji="1" lang="ja-JP" altLang="en-US" sz="1600" b="1" spc="-130">
                <a:solidFill>
                  <a:schemeClr val="bg1"/>
                </a:solidFill>
                <a:latin typeface="BIZ UDPゴシック" panose="020B0400000000000000" pitchFamily="50" charset="-128"/>
                <a:ea typeface="BIZ UDPゴシック" panose="020B0400000000000000" pitchFamily="50" charset="-128"/>
              </a:rPr>
              <a:t>認定アドバイザー</a:t>
            </a:r>
            <a:endParaRPr kumimoji="1" lang="en-US" altLang="ja-JP" sz="1600" b="1" spc="-130">
              <a:solidFill>
                <a:schemeClr val="bg1"/>
              </a:solidFill>
              <a:latin typeface="BIZ UDPゴシック" panose="020B0400000000000000" pitchFamily="50" charset="-128"/>
              <a:ea typeface="BIZ UDPゴシック" panose="020B0400000000000000" pitchFamily="50" charset="-128"/>
            </a:endParaRPr>
          </a:p>
          <a:p>
            <a:pPr marL="285750" indent="-285750" algn="just">
              <a:buFont typeface="Wingdings" panose="05000000000000000000" pitchFamily="2" charset="2"/>
              <a:buChar char="ü"/>
            </a:pPr>
            <a:endParaRPr kumimoji="1" lang="ja-JP" altLang="en-US" sz="1600" b="1" spc="-130">
              <a:solidFill>
                <a:schemeClr val="bg1"/>
              </a:solidFill>
              <a:latin typeface="BIZ UDPゴシック" panose="020B0400000000000000" pitchFamily="50" charset="-128"/>
              <a:ea typeface="BIZ UDPゴシック" panose="020B0400000000000000" pitchFamily="50" charset="-128"/>
            </a:endParaRPr>
          </a:p>
        </p:txBody>
      </p:sp>
      <p:sp>
        <p:nvSpPr>
          <p:cNvPr id="11" name="乗算記号 10">
            <a:extLst>
              <a:ext uri="{FF2B5EF4-FFF2-40B4-BE49-F238E27FC236}">
                <a16:creationId xmlns:a16="http://schemas.microsoft.com/office/drawing/2014/main" id="{7E36F5F2-98A3-C92C-BA53-645BE6C022B0}"/>
              </a:ext>
            </a:extLst>
          </p:cNvPr>
          <p:cNvSpPr/>
          <p:nvPr/>
        </p:nvSpPr>
        <p:spPr>
          <a:xfrm>
            <a:off x="4225502" y="2444436"/>
            <a:ext cx="1448554" cy="1330859"/>
          </a:xfrm>
          <a:prstGeom prst="mathMultiply">
            <a:avLst/>
          </a:prstGeom>
          <a:solidFill>
            <a:schemeClr val="accent1">
              <a:lumMod val="40000"/>
              <a:lumOff val="6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latin typeface="BIZ UDPゴシック" panose="020B0400000000000000" pitchFamily="50" charset="-128"/>
              <a:ea typeface="BIZ UDPゴシック" panose="020B0400000000000000" pitchFamily="50" charset="-128"/>
            </a:endParaRPr>
          </a:p>
        </p:txBody>
      </p:sp>
      <p:sp>
        <p:nvSpPr>
          <p:cNvPr id="12" name="矢印: 右 11">
            <a:extLst>
              <a:ext uri="{FF2B5EF4-FFF2-40B4-BE49-F238E27FC236}">
                <a16:creationId xmlns:a16="http://schemas.microsoft.com/office/drawing/2014/main" id="{39925D48-05FE-BC5D-ED95-2C9E3DA33FE3}"/>
              </a:ext>
            </a:extLst>
          </p:cNvPr>
          <p:cNvSpPr/>
          <p:nvPr/>
        </p:nvSpPr>
        <p:spPr>
          <a:xfrm>
            <a:off x="1197253" y="5740842"/>
            <a:ext cx="742384" cy="769544"/>
          </a:xfrm>
          <a:prstGeom prst="rightArrow">
            <a:avLst/>
          </a:prstGeom>
          <a:solidFill>
            <a:schemeClr val="accent1">
              <a:lumMod val="40000"/>
              <a:lumOff val="6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latin typeface="BIZ UDPゴシック" panose="020B0400000000000000" pitchFamily="50" charset="-128"/>
              <a:ea typeface="BIZ UDPゴシック" panose="020B0400000000000000" pitchFamily="50" charset="-128"/>
            </a:endParaRPr>
          </a:p>
        </p:txBody>
      </p:sp>
      <p:sp>
        <p:nvSpPr>
          <p:cNvPr id="13" name="タイトル 1">
            <a:extLst>
              <a:ext uri="{FF2B5EF4-FFF2-40B4-BE49-F238E27FC236}">
                <a16:creationId xmlns:a16="http://schemas.microsoft.com/office/drawing/2014/main" id="{5C0A8168-D4FE-EFFE-F490-0441364D6BBB}"/>
              </a:ext>
            </a:extLst>
          </p:cNvPr>
          <p:cNvSpPr txBox="1">
            <a:spLocks/>
          </p:cNvSpPr>
          <p:nvPr/>
        </p:nvSpPr>
        <p:spPr>
          <a:xfrm>
            <a:off x="1729212" y="5740842"/>
            <a:ext cx="7179398" cy="769544"/>
          </a:xfrm>
          <a:prstGeom prst="rect">
            <a:avLst/>
          </a:prstGeom>
        </p:spPr>
        <p:txBody>
          <a:bodyPr anchor="ctr"/>
          <a:lstStyle>
            <a:lvl1pPr algn="ctr" defTabSz="742950" rtl="0" eaLnBrk="1" latinLnBrk="0" hangingPunct="1">
              <a:spcBef>
                <a:spcPct val="0"/>
              </a:spcBef>
              <a:buNone/>
              <a:defRPr kumimoji="1" lang="ja-JP" altLang="en-US" sz="2000" b="1" kern="1200" baseline="0">
                <a:solidFill>
                  <a:schemeClr val="bg1"/>
                </a:solidFill>
                <a:latin typeface="BIZ UDPゴシック" panose="020B0400000000000000" pitchFamily="50" charset="-128"/>
                <a:ea typeface="BIZ UDPゴシック" panose="020B0400000000000000" pitchFamily="50" charset="-128"/>
                <a:cs typeface="Arial"/>
              </a:defRPr>
            </a:lvl1pPr>
          </a:lstStyle>
          <a:p>
            <a:r>
              <a:rPr lang="ja-JP" altLang="en-US" sz="2400">
                <a:solidFill>
                  <a:srgbClr val="007BC7"/>
                </a:solidFill>
              </a:rPr>
              <a:t>全国津々浦々に、身近な場での、定期的な</a:t>
            </a:r>
            <a:endParaRPr lang="en-US" altLang="ja-JP" sz="2400">
              <a:solidFill>
                <a:srgbClr val="007BC7"/>
              </a:solidFill>
            </a:endParaRPr>
          </a:p>
          <a:p>
            <a:r>
              <a:rPr lang="ja-JP" altLang="en-US" sz="2400">
                <a:solidFill>
                  <a:srgbClr val="007BC7"/>
                </a:solidFill>
              </a:rPr>
              <a:t>金融経済教育の機会を敷き詰めます</a:t>
            </a:r>
          </a:p>
        </p:txBody>
      </p:sp>
      <p:sp>
        <p:nvSpPr>
          <p:cNvPr id="14" name="台形 13">
            <a:extLst>
              <a:ext uri="{FF2B5EF4-FFF2-40B4-BE49-F238E27FC236}">
                <a16:creationId xmlns:a16="http://schemas.microsoft.com/office/drawing/2014/main" id="{43AD8892-248B-1202-30E6-E42E31491423}"/>
              </a:ext>
            </a:extLst>
          </p:cNvPr>
          <p:cNvSpPr/>
          <p:nvPr/>
        </p:nvSpPr>
        <p:spPr>
          <a:xfrm>
            <a:off x="1939637" y="4670596"/>
            <a:ext cx="6308435" cy="714279"/>
          </a:xfrm>
          <a:prstGeom prst="trapezoid">
            <a:avLst>
              <a:gd name="adj" fmla="val 52155"/>
            </a:avLst>
          </a:prstGeom>
          <a:solidFill>
            <a:schemeClr val="accent1">
              <a:lumMod val="20000"/>
              <a:lumOff val="80000"/>
            </a:schemeClr>
          </a:solidFill>
          <a:ln w="9525">
            <a:solidFill>
              <a:srgbClr val="007B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kumimoji="1" lang="ja-JP" altLang="en-US" sz="1400">
                <a:solidFill>
                  <a:srgbClr val="007BC7"/>
                </a:solidFill>
                <a:latin typeface="BIZ UDPゴシック" panose="020B0400000000000000" pitchFamily="50" charset="-128"/>
                <a:ea typeface="BIZ UDPゴシック" panose="020B0400000000000000" pitchFamily="50" charset="-128"/>
              </a:rPr>
              <a:t>各地方・都道府県に所在する</a:t>
            </a:r>
            <a:r>
              <a:rPr kumimoji="1" lang="en-US" altLang="ja-JP" sz="1400">
                <a:solidFill>
                  <a:srgbClr val="007BC7"/>
                </a:solidFill>
                <a:latin typeface="BIZ UDPゴシック" panose="020B0400000000000000" pitchFamily="50" charset="-128"/>
                <a:ea typeface="BIZ UDPゴシック" panose="020B0400000000000000" pitchFamily="50" charset="-128"/>
              </a:rPr>
              <a:t>J-FLEC</a:t>
            </a:r>
            <a:r>
              <a:rPr kumimoji="1" lang="ja-JP" altLang="en-US" sz="1400">
                <a:solidFill>
                  <a:srgbClr val="007BC7"/>
                </a:solidFill>
                <a:latin typeface="BIZ UDPゴシック" panose="020B0400000000000000" pitchFamily="50" charset="-128"/>
                <a:ea typeface="BIZ UDPゴシック" panose="020B0400000000000000" pitchFamily="50" charset="-128"/>
              </a:rPr>
              <a:t>の関係団体</a:t>
            </a:r>
            <a:r>
              <a:rPr kumimoji="1" lang="ja-JP" altLang="en-US" sz="1400" baseline="30000">
                <a:solidFill>
                  <a:srgbClr val="007BC7"/>
                </a:solidFill>
                <a:latin typeface="BIZ UDPゴシック" panose="020B0400000000000000" pitchFamily="50" charset="-128"/>
                <a:ea typeface="BIZ UDPゴシック" panose="020B0400000000000000" pitchFamily="50" charset="-128"/>
              </a:rPr>
              <a:t>（注）</a:t>
            </a:r>
            <a:r>
              <a:rPr kumimoji="1" lang="ja-JP" altLang="en-US" sz="1400">
                <a:solidFill>
                  <a:srgbClr val="007BC7"/>
                </a:solidFill>
                <a:latin typeface="BIZ UDPゴシック" panose="020B0400000000000000" pitchFamily="50" charset="-128"/>
                <a:ea typeface="BIZ UDPゴシック" panose="020B0400000000000000" pitchFamily="50" charset="-128"/>
              </a:rPr>
              <a:t>によるサポート</a:t>
            </a:r>
            <a:endParaRPr kumimoji="1" lang="en-US" altLang="ja-JP" sz="1400">
              <a:solidFill>
                <a:srgbClr val="007BC7"/>
              </a:solidFill>
              <a:latin typeface="BIZ UDPゴシック" panose="020B0400000000000000" pitchFamily="50" charset="-128"/>
              <a:ea typeface="BIZ UDPゴシック" panose="020B0400000000000000" pitchFamily="50" charset="-128"/>
            </a:endParaRPr>
          </a:p>
          <a:p>
            <a:pPr algn="ctr"/>
            <a:r>
              <a:rPr kumimoji="1" lang="ja-JP" altLang="en-US" sz="1050">
                <a:solidFill>
                  <a:srgbClr val="007BC7"/>
                </a:solidFill>
                <a:latin typeface="BIZ UDPゴシック" panose="020B0400000000000000" pitchFamily="50" charset="-128"/>
                <a:ea typeface="BIZ UDPゴシック" panose="020B0400000000000000" pitchFamily="50" charset="-128"/>
              </a:rPr>
              <a:t>（注）</a:t>
            </a:r>
            <a:r>
              <a:rPr kumimoji="1" lang="zh-TW" altLang="en-US" sz="1050">
                <a:solidFill>
                  <a:srgbClr val="007BC7"/>
                </a:solidFill>
                <a:latin typeface="BIZ UDPゴシック" panose="020B0400000000000000" pitchFamily="50" charset="-128"/>
                <a:ea typeface="BIZ UDPゴシック" panose="020B0400000000000000" pitchFamily="50" charset="-128"/>
              </a:rPr>
              <a:t>各都道府県金融広報委員会、日本証券業協会地区協会、各地銀行協会、財務局</a:t>
            </a:r>
            <a:r>
              <a:rPr kumimoji="1" lang="ja-JP" altLang="en-US" sz="1050">
                <a:solidFill>
                  <a:srgbClr val="007BC7"/>
                </a:solidFill>
                <a:latin typeface="BIZ UDPゴシック" panose="020B0400000000000000" pitchFamily="50" charset="-128"/>
                <a:ea typeface="BIZ UDPゴシック" panose="020B0400000000000000" pitchFamily="50" charset="-128"/>
              </a:rPr>
              <a:t>等</a:t>
            </a:r>
          </a:p>
        </p:txBody>
      </p:sp>
    </p:spTree>
    <p:extLst>
      <p:ext uri="{BB962C8B-B14F-4D97-AF65-F5344CB8AC3E}">
        <p14:creationId xmlns:p14="http://schemas.microsoft.com/office/powerpoint/2010/main" val="3353172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AF38D818-955E-4754-B15B-D6084FD94594}" type="slidenum">
              <a:rPr kumimoji="1" lang="ja-JP" altLang="en-US" smtClean="0"/>
              <a:pPr/>
              <a:t>32</a:t>
            </a:fld>
            <a:endParaRPr kumimoji="1" lang="ja-JP" altLang="en-US"/>
          </a:p>
        </p:txBody>
      </p:sp>
      <p:sp>
        <p:nvSpPr>
          <p:cNvPr id="5" name="正方形/長方形 4"/>
          <p:cNvSpPr/>
          <p:nvPr/>
        </p:nvSpPr>
        <p:spPr>
          <a:xfrm>
            <a:off x="1706654" y="366712"/>
            <a:ext cx="6492692" cy="369332"/>
          </a:xfrm>
          <a:prstGeom prst="rect">
            <a:avLst/>
          </a:prstGeom>
        </p:spPr>
        <p:txBody>
          <a:bodyPr wrap="square">
            <a:spAutoFit/>
          </a:bodyPr>
          <a:lstStyle/>
          <a:p>
            <a:pPr algn="ctr"/>
            <a:r>
              <a:rPr kumimoji="1" lang="zh-TW" altLang="en-US" b="1">
                <a:ln w="0"/>
                <a:solidFill>
                  <a:prstClr val="white"/>
                </a:solidFill>
                <a:effectLst>
                  <a:outerShdw dist="19050" sx="1000" sy="1000" algn="tl" rotWithShape="0">
                    <a:prstClr val="black">
                      <a:alpha val="40000"/>
                    </a:prstClr>
                  </a:outerShdw>
                </a:effectLst>
                <a:latin typeface="BIZ UDPゴシック" panose="020B0400000000000000" pitchFamily="50" charset="-128"/>
                <a:ea typeface="BIZ UDPゴシック" panose="020B0400000000000000" pitchFamily="50" charset="-128"/>
              </a:rPr>
              <a:t>（１）講師派遣（出張授業）事業</a:t>
            </a:r>
          </a:p>
        </p:txBody>
      </p:sp>
      <p:sp>
        <p:nvSpPr>
          <p:cNvPr id="4" name="テキスト プレースホルダー 6">
            <a:extLst>
              <a:ext uri="{FF2B5EF4-FFF2-40B4-BE49-F238E27FC236}">
                <a16:creationId xmlns:a16="http://schemas.microsoft.com/office/drawing/2014/main" id="{EC964D16-637D-B966-65FA-EE7A73C16A71}"/>
              </a:ext>
            </a:extLst>
          </p:cNvPr>
          <p:cNvSpPr txBox="1">
            <a:spLocks/>
          </p:cNvSpPr>
          <p:nvPr/>
        </p:nvSpPr>
        <p:spPr>
          <a:xfrm>
            <a:off x="153599" y="878469"/>
            <a:ext cx="9540000" cy="1680863"/>
          </a:xfrm>
          <a:prstGeom prst="rect">
            <a:avLst/>
          </a:prstGeom>
        </p:spPr>
        <p:txBody>
          <a:bodyPr/>
          <a:lstStyle>
            <a:lvl1pPr marL="0" indent="0" algn="l" defTabSz="742950" rtl="0" eaLnBrk="1" latinLnBrk="0" hangingPunct="1">
              <a:spcBef>
                <a:spcPct val="20000"/>
              </a:spcBef>
              <a:buFont typeface="Arial" pitchFamily="34" charset="0"/>
              <a:buNone/>
              <a:defRPr kumimoji="1" lang="ja-JP" altLang="en-US" sz="1138" b="0" kern="1200" baseline="0" dirty="0" smtClean="0">
                <a:solidFill>
                  <a:schemeClr val="bg1">
                    <a:lumMod val="50000"/>
                  </a:schemeClr>
                </a:solidFill>
                <a:latin typeface="Arial"/>
                <a:ea typeface="+mj-ea"/>
                <a:cs typeface="Arial"/>
              </a:defRPr>
            </a:lvl1pPr>
            <a:lvl2pPr marL="603647" indent="-232172" algn="l" defTabSz="742950" rtl="0" eaLnBrk="1" latinLnBrk="0" hangingPunct="1">
              <a:spcBef>
                <a:spcPct val="20000"/>
              </a:spcBef>
              <a:buFont typeface="Arial" pitchFamily="34" charset="0"/>
              <a:buChar char="–"/>
              <a:defRPr kumimoji="1" sz="2275" kern="1200">
                <a:solidFill>
                  <a:schemeClr val="tx1"/>
                </a:solidFill>
                <a:latin typeface="+mn-lt"/>
                <a:ea typeface="+mn-ea"/>
                <a:cs typeface="+mn-cs"/>
              </a:defRPr>
            </a:lvl2pPr>
            <a:lvl3pPr marL="928688" indent="-185738" algn="l" defTabSz="742950" rtl="0" eaLnBrk="1" latinLnBrk="0" hangingPunct="1">
              <a:spcBef>
                <a:spcPct val="20000"/>
              </a:spcBef>
              <a:buFont typeface="Arial" pitchFamily="34" charset="0"/>
              <a:buChar char="•"/>
              <a:defRPr kumimoji="1" sz="1950" kern="1200">
                <a:solidFill>
                  <a:schemeClr val="tx1"/>
                </a:solidFill>
                <a:latin typeface="+mn-lt"/>
                <a:ea typeface="+mn-ea"/>
                <a:cs typeface="+mn-cs"/>
              </a:defRPr>
            </a:lvl3pPr>
            <a:lvl4pPr marL="13001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4pPr>
            <a:lvl5pPr marL="16716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5pPr>
            <a:lvl6pPr marL="204311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6pPr>
            <a:lvl7pPr marL="241458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7pPr>
            <a:lvl8pPr marL="27860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8pPr>
            <a:lvl9pPr marL="31575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9pPr>
          </a:lstStyle>
          <a:p>
            <a:pPr marL="357188" marR="0" lvl="0" indent="-357188" algn="l" defTabSz="742950" rtl="0" eaLnBrk="1" fontAlgn="auto" latinLnBrk="0" hangingPunct="1">
              <a:lnSpc>
                <a:spcPts val="1800"/>
              </a:lnSpc>
              <a:spcBef>
                <a:spcPts val="0"/>
              </a:spcBef>
              <a:spcAft>
                <a:spcPts val="1200"/>
              </a:spcAft>
              <a:buClrTx/>
              <a:buSzTx/>
              <a:buFont typeface="Wingdings" panose="05000000000000000000" pitchFamily="2" charset="2"/>
              <a:buChar char="p"/>
              <a:tabLst/>
              <a:defRPr/>
            </a:pPr>
            <a:r>
              <a:rPr kumimoji="1"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a:rPr>
              <a:t>全国の企業や学校</a:t>
            </a:r>
            <a:r>
              <a:rPr lang="ja-JP" altLang="en-US" sz="1600">
                <a:solidFill>
                  <a:prstClr val="black"/>
                </a:solidFill>
                <a:latin typeface="BIZ UDPゴシック" panose="020B0400000000000000" pitchFamily="50" charset="-128"/>
                <a:ea typeface="BIZ UDPゴシック" panose="020B0400000000000000" pitchFamily="50" charset="-128"/>
              </a:rPr>
              <a:t>、公民館</a:t>
            </a:r>
            <a:r>
              <a:rPr kumimoji="1"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a:rPr>
              <a:t>等に、所定の審査を通過した</a:t>
            </a:r>
            <a:r>
              <a:rPr kumimoji="1" lang="en-US" altLang="ja-JP"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a:rPr>
              <a:t>J-FLEC</a:t>
            </a:r>
            <a:r>
              <a:rPr kumimoji="1"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a:rPr>
              <a:t>講師を派遣し、</a:t>
            </a:r>
            <a:r>
              <a:rPr kumimoji="1" lang="ja-JP" altLang="en-US" sz="1600" b="1" i="0" u="none" strike="noStrike" kern="1200" cap="none" spc="0" normalizeH="0" baseline="0" noProof="0">
                <a:ln>
                  <a:noFill/>
                </a:ln>
                <a:solidFill>
                  <a:srgbClr val="2E75B6"/>
                </a:solidFill>
                <a:effectLst/>
                <a:uLnTx/>
                <a:uFillTx/>
                <a:latin typeface="BIZ UDPゴシック" panose="020B0400000000000000" pitchFamily="50" charset="-128"/>
                <a:ea typeface="BIZ UDPゴシック" panose="020B0400000000000000" pitchFamily="50" charset="-128"/>
                <a:cs typeface="Arial"/>
              </a:rPr>
              <a:t>金融経済に関する出張授業（無料）を実施</a:t>
            </a:r>
            <a:r>
              <a:rPr kumimoji="1"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a:rPr>
              <a:t>しています。</a:t>
            </a:r>
          </a:p>
          <a:p>
            <a:pPr marL="357188" marR="0" lvl="0" indent="-357188" algn="l" defTabSz="742950" rtl="0" eaLnBrk="1" fontAlgn="auto" latinLnBrk="0" hangingPunct="1">
              <a:lnSpc>
                <a:spcPts val="1800"/>
              </a:lnSpc>
              <a:spcBef>
                <a:spcPts val="0"/>
              </a:spcBef>
              <a:spcAft>
                <a:spcPts val="1200"/>
              </a:spcAft>
              <a:buClrTx/>
              <a:buSzTx/>
              <a:buFont typeface="Wingdings" panose="05000000000000000000" pitchFamily="2" charset="2"/>
              <a:buChar char="p"/>
              <a:tabLst/>
              <a:defRPr/>
            </a:pPr>
            <a:r>
              <a:rPr kumimoji="1" lang="ja-JP" altLang="en-US" sz="1600" b="1" i="0" u="none" strike="noStrike" kern="1200" cap="none" spc="0" normalizeH="0" baseline="0" noProof="0">
                <a:ln>
                  <a:noFill/>
                </a:ln>
                <a:solidFill>
                  <a:srgbClr val="2E75B6"/>
                </a:solidFill>
                <a:effectLst/>
                <a:uLnTx/>
                <a:uFillTx/>
                <a:latin typeface="BIZ UDPゴシック" panose="020B0400000000000000" pitchFamily="50" charset="-128"/>
                <a:ea typeface="BIZ UDPゴシック" panose="020B0400000000000000" pitchFamily="50" charset="-128"/>
                <a:cs typeface="Arial"/>
              </a:rPr>
              <a:t>「金融リテラシー・マップ」に沿って、年齢層別に最低限身に付けるべき金融リテラシー（お金に関する知識・判断力）を習得いただけるよう、「標準講義資料」をもとに幅広いテーマで授業を実施</a:t>
            </a:r>
            <a:r>
              <a:rPr kumimoji="1"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a:rPr>
              <a:t>しています。</a:t>
            </a:r>
            <a:endParaRPr kumimoji="1" lang="en-US" altLang="ja-JP"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a:endParaRPr>
          </a:p>
        </p:txBody>
      </p:sp>
      <p:sp>
        <p:nvSpPr>
          <p:cNvPr id="8" name="正方形/長方形 7">
            <a:extLst>
              <a:ext uri="{FF2B5EF4-FFF2-40B4-BE49-F238E27FC236}">
                <a16:creationId xmlns:a16="http://schemas.microsoft.com/office/drawing/2014/main" id="{E6212841-164E-1D6C-33D6-3616193BDACB}"/>
              </a:ext>
            </a:extLst>
          </p:cNvPr>
          <p:cNvSpPr/>
          <p:nvPr/>
        </p:nvSpPr>
        <p:spPr>
          <a:xfrm>
            <a:off x="230667" y="6347880"/>
            <a:ext cx="8939292" cy="488339"/>
          </a:xfrm>
          <a:prstGeom prst="rect">
            <a:avLst/>
          </a:prstGeom>
        </p:spPr>
        <p:txBody>
          <a:bodyPr wrap="square">
            <a:spAutoFit/>
          </a:bodyPr>
          <a:lstStyle/>
          <a:p>
            <a:pPr marL="0" marR="0" lvl="0" indent="0" algn="l" defTabSz="457200" rtl="0" eaLnBrk="1" fontAlgn="auto" latinLnBrk="0" hangingPunct="1">
              <a:lnSpc>
                <a:spcPts val="1600"/>
              </a:lnSpc>
              <a:spcBef>
                <a:spcPts val="0"/>
              </a:spcBef>
              <a:spcAft>
                <a:spcPts val="0"/>
              </a:spcAft>
              <a:buClrTx/>
              <a:buSzTx/>
              <a:buFontTx/>
              <a:buNone/>
              <a:tabLst/>
              <a:defRPr/>
            </a:pPr>
            <a:r>
              <a:rPr kumimoji="0" lang="en-US" altLang="ja-JP"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特別支援学校向け、教員向けにも研修・授業を実施しています。</a:t>
            </a:r>
            <a:endParaRPr kumimoji="0" lang="en-US" altLang="ja-JP"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180975" algn="l" defTabSz="457200" rtl="0" eaLnBrk="1" fontAlgn="auto" latinLnBrk="0" hangingPunct="1">
              <a:lnSpc>
                <a:spcPts val="1600"/>
              </a:lnSpc>
              <a:spcBef>
                <a:spcPts val="0"/>
              </a:spcBef>
              <a:spcAft>
                <a:spcPts val="0"/>
              </a:spcAft>
              <a:buClrTx/>
              <a:buSzTx/>
              <a:buFontTx/>
              <a:buNone/>
              <a:tabLst/>
              <a:defRPr/>
            </a:pPr>
            <a:r>
              <a:rPr kumimoji="0" lang="en-US" altLang="ja-JP"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lang="ja-JP" altLang="en-US" sz="1200">
                <a:solidFill>
                  <a:prstClr val="black"/>
                </a:solidFill>
                <a:latin typeface="BIZ UDPゴシック" panose="020B0400000000000000" pitchFamily="50" charset="-128"/>
                <a:ea typeface="BIZ UDPゴシック" panose="020B0400000000000000" pitchFamily="50" charset="-128"/>
              </a:rPr>
              <a:t>　上記の各</a:t>
            </a:r>
            <a:r>
              <a:rPr kumimoji="0"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標準講義資料は、</a:t>
            </a:r>
            <a:r>
              <a:rPr kumimoji="0" lang="en-US" altLang="ja-JP"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J-FLEC</a:t>
            </a:r>
            <a:r>
              <a:rPr kumimoji="0"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ホームページにて公開しています。</a:t>
            </a:r>
            <a:endParaRPr kumimoji="0" lang="ja-JP" altLang="en-US" sz="1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9" name="図 8" descr="レストランのテーブルに座っている人たち&#10;&#10;低い精度で自動的に生成された説明">
            <a:extLst>
              <a:ext uri="{FF2B5EF4-FFF2-40B4-BE49-F238E27FC236}">
                <a16:creationId xmlns:a16="http://schemas.microsoft.com/office/drawing/2014/main" id="{2545128A-8269-1737-0004-9F6DADC2329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405535" y="2180890"/>
            <a:ext cx="2184379" cy="1894576"/>
          </a:xfrm>
          <a:prstGeom prst="rect">
            <a:avLst/>
          </a:prstGeom>
        </p:spPr>
      </p:pic>
      <p:pic>
        <p:nvPicPr>
          <p:cNvPr id="11" name="図 10" descr="会議室でパソコンを使っている男性&#10;&#10;自動的に生成された説明">
            <a:extLst>
              <a:ext uri="{FF2B5EF4-FFF2-40B4-BE49-F238E27FC236}">
                <a16:creationId xmlns:a16="http://schemas.microsoft.com/office/drawing/2014/main" id="{1A139E41-724E-BEAE-1B3C-46899091CB0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405535" y="4196292"/>
            <a:ext cx="2184379" cy="1827495"/>
          </a:xfrm>
          <a:prstGeom prst="rect">
            <a:avLst/>
          </a:prstGeom>
        </p:spPr>
      </p:pic>
      <p:graphicFrame>
        <p:nvGraphicFramePr>
          <p:cNvPr id="7" name="表 6">
            <a:extLst>
              <a:ext uri="{FF2B5EF4-FFF2-40B4-BE49-F238E27FC236}">
                <a16:creationId xmlns:a16="http://schemas.microsoft.com/office/drawing/2014/main" id="{50DD993A-92B0-7C4F-276F-3EC47BDA4AB0}"/>
              </a:ext>
            </a:extLst>
          </p:cNvPr>
          <p:cNvGraphicFramePr>
            <a:graphicFrameLocks noGrp="1"/>
          </p:cNvGraphicFramePr>
          <p:nvPr/>
        </p:nvGraphicFramePr>
        <p:xfrm>
          <a:off x="225093" y="2158517"/>
          <a:ext cx="7056000" cy="4218360"/>
        </p:xfrm>
        <a:graphic>
          <a:graphicData uri="http://schemas.openxmlformats.org/drawingml/2006/table">
            <a:tbl>
              <a:tblPr>
                <a:tableStyleId>{5C22544A-7EE6-4342-B048-85BDC9FD1C3A}</a:tableStyleId>
              </a:tblPr>
              <a:tblGrid>
                <a:gridCol w="1332000">
                  <a:extLst>
                    <a:ext uri="{9D8B030D-6E8A-4147-A177-3AD203B41FA5}">
                      <a16:colId xmlns:a16="http://schemas.microsoft.com/office/drawing/2014/main" val="3976339412"/>
                    </a:ext>
                  </a:extLst>
                </a:gridCol>
                <a:gridCol w="5724000">
                  <a:extLst>
                    <a:ext uri="{9D8B030D-6E8A-4147-A177-3AD203B41FA5}">
                      <a16:colId xmlns:a16="http://schemas.microsoft.com/office/drawing/2014/main" val="9797036"/>
                    </a:ext>
                  </a:extLst>
                </a:gridCol>
              </a:tblGrid>
              <a:tr h="288000">
                <a:tc>
                  <a:txBody>
                    <a:bodyPr/>
                    <a:lstStyle/>
                    <a:p>
                      <a:pPr algn="ctr" fontAlgn="ctr">
                        <a:spcBef>
                          <a:spcPts val="0"/>
                        </a:spcBef>
                        <a:spcAft>
                          <a:spcPts val="0"/>
                        </a:spcAft>
                      </a:pPr>
                      <a:r>
                        <a:rPr lang="ja-JP" altLang="en-US" sz="1400" b="1" i="0" u="none" strike="noStrike">
                          <a:solidFill>
                            <a:schemeClr val="bg1"/>
                          </a:solidFill>
                          <a:effectLst/>
                          <a:latin typeface="BIZ UDPゴシック" panose="020B0400000000000000" pitchFamily="50" charset="-128"/>
                          <a:ea typeface="BIZ UDPゴシック" panose="020B0400000000000000" pitchFamily="50" charset="-128"/>
                        </a:rPr>
                        <a:t>年齢層</a:t>
                      </a:r>
                    </a:p>
                  </a:txBody>
                  <a:tcPr marL="36000" marR="36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BC7"/>
                    </a:solidFill>
                  </a:tcPr>
                </a:tc>
                <a:tc>
                  <a:txBody>
                    <a:bodyPr/>
                    <a:lstStyle/>
                    <a:p>
                      <a:pPr algn="ctr" fontAlgn="ctr">
                        <a:spcBef>
                          <a:spcPts val="0"/>
                        </a:spcBef>
                        <a:spcAft>
                          <a:spcPts val="0"/>
                        </a:spcAft>
                      </a:pPr>
                      <a:r>
                        <a:rPr lang="ja-JP" altLang="en-US" sz="1200" b="1" i="0" u="none" strike="noStrike">
                          <a:solidFill>
                            <a:schemeClr val="bg1"/>
                          </a:solidFill>
                          <a:effectLst/>
                          <a:latin typeface="BIZ UDPゴシック" panose="020B0400000000000000" pitchFamily="50" charset="-128"/>
                          <a:ea typeface="BIZ UDPゴシック"/>
                        </a:rPr>
                        <a:t>学べる主な内容</a:t>
                      </a:r>
                    </a:p>
                  </a:txBody>
                  <a:tcPr marL="36000" marR="36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BC7"/>
                    </a:solidFill>
                  </a:tcPr>
                </a:tc>
                <a:extLst>
                  <a:ext uri="{0D108BD9-81ED-4DB2-BD59-A6C34878D82A}">
                    <a16:rowId xmlns:a16="http://schemas.microsoft.com/office/drawing/2014/main" val="2736355002"/>
                  </a:ext>
                </a:extLst>
              </a:tr>
              <a:tr h="643500">
                <a:tc>
                  <a:txBody>
                    <a:bodyPr/>
                    <a:lstStyle/>
                    <a:p>
                      <a:pPr algn="ctr" fontAlgn="ctr">
                        <a:lnSpc>
                          <a:spcPts val="1500"/>
                        </a:lnSpc>
                        <a:spcBef>
                          <a:spcPts val="0"/>
                        </a:spcBef>
                        <a:spcAft>
                          <a:spcPts val="0"/>
                        </a:spcAft>
                      </a:pPr>
                      <a:r>
                        <a:rPr lang="ja-JP" altLang="en-US" sz="1400" b="1" i="0" u="none" strike="noStrike">
                          <a:solidFill>
                            <a:schemeClr val="bg1"/>
                          </a:solidFill>
                          <a:effectLst/>
                          <a:latin typeface="BIZ UDPゴシック" panose="020B0400000000000000" pitchFamily="50" charset="-128"/>
                          <a:ea typeface="BIZ UDPゴシック" panose="020B0400000000000000" pitchFamily="50" charset="-128"/>
                        </a:rPr>
                        <a:t>小学生</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BC7"/>
                    </a:solidFill>
                  </a:tcPr>
                </a:tc>
                <a:tc>
                  <a:txBody>
                    <a:bodyPr/>
                    <a:lstStyle/>
                    <a:p>
                      <a:pPr marL="95250" indent="0" algn="l" fontAlgn="ctr">
                        <a:lnSpc>
                          <a:spcPts val="1500"/>
                        </a:lnSpc>
                        <a:spcBef>
                          <a:spcPts val="0"/>
                        </a:spcBef>
                        <a:spcAft>
                          <a:spcPts val="0"/>
                        </a:spcAft>
                        <a:buFont typeface="Arial" panose="020B0604020202020204" pitchFamily="34" charset="0"/>
                        <a:buNone/>
                      </a:pPr>
                      <a:r>
                        <a:rPr lang="ja-JP" altLang="en-US" sz="1200" b="1" i="0" u="none" strike="noStrike">
                          <a:solidFill>
                            <a:schemeClr val="tx1"/>
                          </a:solidFill>
                          <a:effectLst/>
                          <a:latin typeface="BIZ UDPゴシック" panose="020B0400000000000000" pitchFamily="50" charset="-128"/>
                          <a:ea typeface="BIZ UDPゴシック"/>
                        </a:rPr>
                        <a:t>「おこづかいから学ぶお金の話」</a:t>
                      </a:r>
                      <a:br>
                        <a:rPr lang="en-US" altLang="ja-JP" sz="1100" b="0" i="0" u="none" strike="noStrike">
                          <a:solidFill>
                            <a:srgbClr val="000000"/>
                          </a:solidFill>
                          <a:effectLst/>
                          <a:latin typeface="BIZ UDPゴシック" panose="020B0400000000000000" pitchFamily="50" charset="-128"/>
                          <a:ea typeface="BIZ UDPゴシック"/>
                        </a:rPr>
                      </a:br>
                      <a:r>
                        <a:rPr lang="ja-JP" altLang="en-US" sz="1100" b="0" i="0" u="none" strike="noStrike">
                          <a:solidFill>
                            <a:schemeClr val="tx1"/>
                          </a:solidFill>
                          <a:effectLst/>
                          <a:latin typeface="BIZ UDPゴシック" panose="020B0400000000000000" pitchFamily="50" charset="-128"/>
                          <a:ea typeface="BIZ UDPゴシック"/>
                        </a:rPr>
                        <a:t>　・おこづかいの使い方、貯め方、お金の流れ・トラブルの事例など</a:t>
                      </a:r>
                      <a:endParaRPr lang="en-US" altLang="ja-JP" sz="1100" b="0" i="0" u="none" strike="noStrike">
                        <a:solidFill>
                          <a:schemeClr val="tx1"/>
                        </a:solidFill>
                        <a:effectLst/>
                        <a:latin typeface="BIZ UDPゴシック" panose="020B0400000000000000" pitchFamily="50" charset="-128"/>
                        <a:ea typeface="BIZ UDPゴシック"/>
                      </a:endParaRPr>
                    </a:p>
                    <a:p>
                      <a:pPr marL="95250" indent="0" algn="l" fontAlgn="ctr">
                        <a:lnSpc>
                          <a:spcPts val="1500"/>
                        </a:lnSpc>
                        <a:spcBef>
                          <a:spcPts val="0"/>
                        </a:spcBef>
                        <a:spcAft>
                          <a:spcPts val="0"/>
                        </a:spcAft>
                        <a:buFont typeface="Arial" panose="020B0604020202020204" pitchFamily="34" charset="0"/>
                        <a:buNone/>
                      </a:pPr>
                      <a:r>
                        <a:rPr lang="ja-JP" altLang="en-US" sz="1100" b="0" i="0" u="none" strike="noStrike">
                          <a:solidFill>
                            <a:schemeClr val="tx1"/>
                          </a:solidFill>
                          <a:effectLst/>
                          <a:latin typeface="BIZ UDPゴシック" panose="020B0400000000000000" pitchFamily="50" charset="-128"/>
                          <a:ea typeface="BIZ UDPゴシック"/>
                        </a:rPr>
                        <a:t>　　</a:t>
                      </a:r>
                      <a:r>
                        <a:rPr lang="en-US" altLang="ja-JP" sz="1100" b="0" i="0" u="none" strike="noStrike">
                          <a:solidFill>
                            <a:schemeClr val="tx1"/>
                          </a:solidFill>
                          <a:effectLst/>
                          <a:latin typeface="BIZ UDPゴシック" panose="020B0400000000000000" pitchFamily="50" charset="-128"/>
                          <a:ea typeface="BIZ UDPゴシック"/>
                        </a:rPr>
                        <a:t>※</a:t>
                      </a:r>
                      <a:r>
                        <a:rPr lang="ja-JP" altLang="en-US" sz="1100" b="0" i="0" u="none" strike="noStrike">
                          <a:solidFill>
                            <a:schemeClr val="tx1"/>
                          </a:solidFill>
                          <a:effectLst/>
                          <a:latin typeface="BIZ UDPゴシック" panose="020B0400000000000000" pitchFamily="50" charset="-128"/>
                          <a:ea typeface="BIZ UDPゴシック"/>
                        </a:rPr>
                        <a:t>　ドリル・ゲーム・クイズなども活用した参加型形式もあり</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75607543"/>
                  </a:ext>
                </a:extLst>
              </a:tr>
              <a:tr h="643500">
                <a:tc>
                  <a:txBody>
                    <a:bodyPr/>
                    <a:lstStyle/>
                    <a:p>
                      <a:pPr algn="ctr" fontAlgn="ctr">
                        <a:lnSpc>
                          <a:spcPts val="1500"/>
                        </a:lnSpc>
                        <a:spcBef>
                          <a:spcPts val="0"/>
                        </a:spcBef>
                        <a:spcAft>
                          <a:spcPts val="0"/>
                        </a:spcAft>
                      </a:pPr>
                      <a:r>
                        <a:rPr lang="ja-JP" altLang="en-US" sz="1400" b="1" u="none" strike="noStrike">
                          <a:solidFill>
                            <a:schemeClr val="bg1"/>
                          </a:solidFill>
                          <a:effectLst/>
                          <a:latin typeface="BIZ UDPゴシック" panose="020B0400000000000000" pitchFamily="50" charset="-128"/>
                          <a:ea typeface="BIZ UDPゴシック" panose="020B0400000000000000" pitchFamily="50" charset="-128"/>
                        </a:rPr>
                        <a:t>中学生・</a:t>
                      </a:r>
                      <a:endParaRPr lang="en-US" altLang="ja-JP" sz="1400" b="1" u="none" strike="noStrike">
                        <a:solidFill>
                          <a:schemeClr val="bg1"/>
                        </a:solidFill>
                        <a:effectLst/>
                        <a:latin typeface="BIZ UDPゴシック" panose="020B0400000000000000" pitchFamily="50" charset="-128"/>
                        <a:ea typeface="BIZ UDPゴシック" panose="020B0400000000000000" pitchFamily="50" charset="-128"/>
                      </a:endParaRPr>
                    </a:p>
                    <a:p>
                      <a:pPr algn="ctr" fontAlgn="ctr">
                        <a:lnSpc>
                          <a:spcPts val="1500"/>
                        </a:lnSpc>
                        <a:spcBef>
                          <a:spcPts val="0"/>
                        </a:spcBef>
                        <a:spcAft>
                          <a:spcPts val="0"/>
                        </a:spcAft>
                      </a:pPr>
                      <a:r>
                        <a:rPr lang="ja-JP" altLang="en-US" sz="1400" b="1" u="none" strike="noStrike">
                          <a:solidFill>
                            <a:schemeClr val="bg1"/>
                          </a:solidFill>
                          <a:effectLst/>
                          <a:latin typeface="BIZ UDPゴシック" panose="020B0400000000000000" pitchFamily="50" charset="-128"/>
                          <a:ea typeface="BIZ UDPゴシック" panose="020B0400000000000000" pitchFamily="50" charset="-128"/>
                        </a:rPr>
                        <a:t>高校生</a:t>
                      </a:r>
                      <a:endParaRPr lang="ja-JP" altLang="en-US" sz="1400" b="1" i="0" u="none" strike="noStrike">
                        <a:solidFill>
                          <a:schemeClr val="bg1"/>
                        </a:solidFill>
                        <a:effectLst/>
                        <a:latin typeface="BIZ UDPゴシック" panose="020B0400000000000000" pitchFamily="50" charset="-128"/>
                        <a:ea typeface="BIZ UDPゴシック" panose="020B0400000000000000" pitchFamily="50" charset="-128"/>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BC7"/>
                    </a:solidFill>
                  </a:tcPr>
                </a:tc>
                <a:tc>
                  <a:txBody>
                    <a:bodyPr/>
                    <a:lstStyle/>
                    <a:p>
                      <a:pPr marL="95250" indent="0" algn="l" fontAlgn="ctr">
                        <a:lnSpc>
                          <a:spcPts val="1500"/>
                        </a:lnSpc>
                        <a:spcBef>
                          <a:spcPts val="0"/>
                        </a:spcBef>
                        <a:spcAft>
                          <a:spcPts val="0"/>
                        </a:spcAft>
                        <a:buFont typeface="Arial" panose="020B0604020202020204" pitchFamily="34" charset="0"/>
                        <a:buNone/>
                      </a:pPr>
                      <a:r>
                        <a:rPr lang="ja-JP" altLang="en-US" sz="1200" b="1" u="none" strike="noStrike">
                          <a:solidFill>
                            <a:schemeClr val="tx1"/>
                          </a:solidFill>
                          <a:effectLst/>
                          <a:latin typeface="BIZ UDPゴシック" panose="020B0400000000000000" pitchFamily="50" charset="-128"/>
                          <a:ea typeface="BIZ UDPゴシック"/>
                        </a:rPr>
                        <a:t>「大人になる前に知っておきたいお金の話」</a:t>
                      </a:r>
                      <a:br>
                        <a:rPr lang="en-US" altLang="ja-JP" sz="1200" u="none" strike="noStrike">
                          <a:solidFill>
                            <a:srgbClr val="000000"/>
                          </a:solidFill>
                          <a:effectLst/>
                          <a:latin typeface="BIZ UDPゴシック" panose="020B0400000000000000" pitchFamily="50" charset="-128"/>
                          <a:ea typeface="BIZ UDPゴシック"/>
                        </a:rPr>
                      </a:br>
                      <a:r>
                        <a:rPr lang="ja-JP" altLang="en-US" sz="1200" u="none" strike="noStrike">
                          <a:solidFill>
                            <a:schemeClr val="tx1"/>
                          </a:solidFill>
                          <a:effectLst/>
                          <a:latin typeface="BIZ UDPゴシック" panose="020B0400000000000000" pitchFamily="50" charset="-128"/>
                          <a:ea typeface="BIZ UDPゴシック"/>
                        </a:rPr>
                        <a:t>　</a:t>
                      </a:r>
                      <a:r>
                        <a:rPr lang="ja-JP" altLang="en-US" sz="1100" u="none" strike="noStrike">
                          <a:solidFill>
                            <a:schemeClr val="tx1"/>
                          </a:solidFill>
                          <a:effectLst/>
                          <a:latin typeface="BIZ UDPゴシック" panose="020B0400000000000000" pitchFamily="50" charset="-128"/>
                          <a:ea typeface="BIZ UDPゴシック"/>
                        </a:rPr>
                        <a:t>・収支管理の基本、お金の貯め方のコツ、資産形成と経済活動の関係性、</a:t>
                      </a:r>
                      <a:br>
                        <a:rPr lang="en-US" altLang="ja-JP" sz="1100" u="none" strike="noStrike">
                          <a:solidFill>
                            <a:srgbClr val="000000"/>
                          </a:solidFill>
                          <a:effectLst/>
                          <a:latin typeface="BIZ UDPゴシック" panose="020B0400000000000000" pitchFamily="50" charset="-128"/>
                          <a:ea typeface="BIZ UDPゴシック"/>
                        </a:rPr>
                      </a:br>
                      <a:r>
                        <a:rPr lang="ja-JP" altLang="en-US" sz="1100" u="none" strike="noStrike">
                          <a:solidFill>
                            <a:schemeClr val="tx1"/>
                          </a:solidFill>
                          <a:effectLst/>
                          <a:latin typeface="BIZ UDPゴシック" panose="020B0400000000000000" pitchFamily="50" charset="-128"/>
                          <a:ea typeface="BIZ UDPゴシック"/>
                        </a:rPr>
                        <a:t>　　クレジット・奨学金の仕組みと注意点、金融トラブルの防止など</a:t>
                      </a:r>
                      <a:endParaRPr lang="en-US" altLang="ja-JP" sz="1100" u="none" strike="noStrike">
                        <a:solidFill>
                          <a:schemeClr val="tx1"/>
                        </a:solidFill>
                        <a:effectLst/>
                        <a:latin typeface="BIZ UDPゴシック" panose="020B0400000000000000" pitchFamily="50" charset="-128"/>
                        <a:ea typeface="BIZ UDPゴシック"/>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78161195"/>
                  </a:ext>
                </a:extLst>
              </a:tr>
              <a:tr h="643500">
                <a:tc>
                  <a:txBody>
                    <a:bodyPr/>
                    <a:lstStyle/>
                    <a:p>
                      <a:pPr algn="ctr" fontAlgn="ctr">
                        <a:lnSpc>
                          <a:spcPts val="1500"/>
                        </a:lnSpc>
                        <a:spcBef>
                          <a:spcPts val="0"/>
                        </a:spcBef>
                        <a:spcAft>
                          <a:spcPts val="0"/>
                        </a:spcAft>
                      </a:pPr>
                      <a:r>
                        <a:rPr lang="ja-JP" altLang="en-US" sz="1400" b="1" u="none" strike="noStrike">
                          <a:solidFill>
                            <a:schemeClr val="bg1"/>
                          </a:solidFill>
                          <a:effectLst/>
                          <a:latin typeface="BIZ UDPゴシック" panose="020B0400000000000000" pitchFamily="50" charset="-128"/>
                          <a:ea typeface="BIZ UDPゴシック" panose="020B0400000000000000" pitchFamily="50" charset="-128"/>
                        </a:rPr>
                        <a:t>大学生・</a:t>
                      </a:r>
                      <a:endParaRPr lang="en-US" altLang="ja-JP" sz="1400" b="1" u="none" strike="noStrike">
                        <a:solidFill>
                          <a:schemeClr val="bg1"/>
                        </a:solidFill>
                        <a:effectLst/>
                        <a:latin typeface="BIZ UDPゴシック" panose="020B0400000000000000" pitchFamily="50" charset="-128"/>
                        <a:ea typeface="BIZ UDPゴシック" panose="020B0400000000000000" pitchFamily="50" charset="-128"/>
                      </a:endParaRPr>
                    </a:p>
                    <a:p>
                      <a:pPr algn="ctr" fontAlgn="ctr">
                        <a:lnSpc>
                          <a:spcPts val="1500"/>
                        </a:lnSpc>
                        <a:spcBef>
                          <a:spcPts val="0"/>
                        </a:spcBef>
                        <a:spcAft>
                          <a:spcPts val="0"/>
                        </a:spcAft>
                      </a:pPr>
                      <a:r>
                        <a:rPr lang="ja-JP" altLang="en-US" sz="1400" b="1" u="none" strike="noStrike">
                          <a:solidFill>
                            <a:schemeClr val="bg1"/>
                          </a:solidFill>
                          <a:effectLst/>
                          <a:latin typeface="BIZ UDPゴシック" panose="020B0400000000000000" pitchFamily="50" charset="-128"/>
                          <a:ea typeface="BIZ UDPゴシック" panose="020B0400000000000000" pitchFamily="50" charset="-128"/>
                        </a:rPr>
                        <a:t>若手社会人</a:t>
                      </a:r>
                      <a:endParaRPr lang="en-US" altLang="ja-JP" sz="1400" b="1" u="none" strike="noStrike">
                        <a:solidFill>
                          <a:schemeClr val="bg1"/>
                        </a:solidFill>
                        <a:effectLst/>
                        <a:latin typeface="BIZ UDPゴシック" panose="020B0400000000000000" pitchFamily="50" charset="-128"/>
                        <a:ea typeface="BIZ UDPゴシック" panose="020B0400000000000000" pitchFamily="50" charset="-128"/>
                      </a:endParaRPr>
                    </a:p>
                    <a:p>
                      <a:pPr algn="ctr" fontAlgn="ctr">
                        <a:lnSpc>
                          <a:spcPts val="1500"/>
                        </a:lnSpc>
                        <a:spcBef>
                          <a:spcPts val="0"/>
                        </a:spcBef>
                        <a:spcAft>
                          <a:spcPts val="0"/>
                        </a:spcAft>
                      </a:pPr>
                      <a:r>
                        <a:rPr lang="ja-JP" altLang="en-US" sz="1200" b="1" u="none" strike="noStrike">
                          <a:solidFill>
                            <a:schemeClr val="bg1"/>
                          </a:solidFill>
                          <a:effectLst/>
                          <a:latin typeface="BIZ UDPゴシック" panose="020B0400000000000000" pitchFamily="50" charset="-128"/>
                          <a:ea typeface="BIZ UDPゴシック"/>
                        </a:rPr>
                        <a:t>（</a:t>
                      </a:r>
                      <a:r>
                        <a:rPr lang="en-US" altLang="ja-JP" sz="1200" b="1" u="none" strike="noStrike">
                          <a:solidFill>
                            <a:schemeClr val="bg1"/>
                          </a:solidFill>
                          <a:effectLst/>
                          <a:latin typeface="BIZ UDPゴシック" panose="020B0400000000000000" pitchFamily="50" charset="-128"/>
                          <a:ea typeface="BIZ UDPゴシック"/>
                        </a:rPr>
                        <a:t>10</a:t>
                      </a:r>
                      <a:r>
                        <a:rPr lang="ja-JP" altLang="en-US" sz="1200" b="1" u="none" strike="noStrike">
                          <a:solidFill>
                            <a:schemeClr val="bg1"/>
                          </a:solidFill>
                          <a:effectLst/>
                          <a:latin typeface="BIZ UDPゴシック" panose="020B0400000000000000" pitchFamily="50" charset="-128"/>
                          <a:ea typeface="BIZ UDPゴシック"/>
                        </a:rPr>
                        <a:t>代～</a:t>
                      </a:r>
                      <a:r>
                        <a:rPr lang="en-US" altLang="ja-JP" sz="1200" b="1" u="none" strike="noStrike">
                          <a:solidFill>
                            <a:schemeClr val="bg1"/>
                          </a:solidFill>
                          <a:effectLst/>
                          <a:latin typeface="BIZ UDPゴシック" panose="020B0400000000000000" pitchFamily="50" charset="-128"/>
                          <a:ea typeface="BIZ UDPゴシック"/>
                        </a:rPr>
                        <a:t>20</a:t>
                      </a:r>
                      <a:r>
                        <a:rPr lang="ja-JP" altLang="en-US" sz="1200" b="1" u="none" strike="noStrike">
                          <a:solidFill>
                            <a:schemeClr val="bg1"/>
                          </a:solidFill>
                          <a:effectLst/>
                          <a:latin typeface="BIZ UDPゴシック" panose="020B0400000000000000" pitchFamily="50" charset="-128"/>
                          <a:ea typeface="BIZ UDPゴシック"/>
                        </a:rPr>
                        <a:t>代）</a:t>
                      </a:r>
                      <a:endParaRPr lang="en-US" altLang="ja-JP" sz="1200" b="1" u="none" strike="noStrike">
                        <a:solidFill>
                          <a:schemeClr val="bg1"/>
                        </a:solidFill>
                        <a:effectLst/>
                        <a:latin typeface="BIZ UDPゴシック" panose="020B0400000000000000" pitchFamily="50" charset="-128"/>
                        <a:ea typeface="BIZ UDPゴシック"/>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BC7"/>
                    </a:solidFill>
                  </a:tcPr>
                </a:tc>
                <a:tc>
                  <a:txBody>
                    <a:bodyPr/>
                    <a:lstStyle/>
                    <a:p>
                      <a:pPr marL="95250" indent="0" algn="l" fontAlgn="ctr">
                        <a:lnSpc>
                          <a:spcPts val="1500"/>
                        </a:lnSpc>
                        <a:spcBef>
                          <a:spcPts val="0"/>
                        </a:spcBef>
                        <a:spcAft>
                          <a:spcPts val="0"/>
                        </a:spcAft>
                        <a:buFont typeface="Arial" panose="020B0604020202020204" pitchFamily="34" charset="0"/>
                        <a:buNone/>
                      </a:pPr>
                      <a:r>
                        <a:rPr lang="ja-JP" altLang="en-US" sz="1200" b="1" i="0" u="none" strike="noStrike">
                          <a:solidFill>
                            <a:schemeClr val="tx1"/>
                          </a:solidFill>
                          <a:effectLst/>
                          <a:latin typeface="BIZ UDPゴシック" panose="020B0400000000000000" pitchFamily="50" charset="-128"/>
                          <a:ea typeface="BIZ UDPゴシック"/>
                        </a:rPr>
                        <a:t>「社会人として知っておきたいお金の話」</a:t>
                      </a:r>
                      <a:br>
                        <a:rPr lang="en-US" altLang="ja-JP" sz="1200" b="0" i="0" u="none" strike="noStrike">
                          <a:solidFill>
                            <a:srgbClr val="000000"/>
                          </a:solidFill>
                          <a:effectLst/>
                          <a:latin typeface="BIZ UDPゴシック" panose="020B0400000000000000" pitchFamily="50" charset="-128"/>
                          <a:ea typeface="BIZ UDPゴシック"/>
                        </a:rPr>
                      </a:br>
                      <a:r>
                        <a:rPr lang="ja-JP" altLang="en-US" sz="1200" b="0" i="0" u="none" strike="noStrike">
                          <a:solidFill>
                            <a:schemeClr val="tx1"/>
                          </a:solidFill>
                          <a:effectLst/>
                          <a:latin typeface="BIZ UDPゴシック" panose="020B0400000000000000" pitchFamily="50" charset="-128"/>
                          <a:ea typeface="BIZ UDPゴシック"/>
                        </a:rPr>
                        <a:t>　・</a:t>
                      </a:r>
                      <a:r>
                        <a:rPr lang="ja-JP" altLang="en-US" sz="1100" b="0" i="0" u="none" strike="noStrike">
                          <a:solidFill>
                            <a:schemeClr val="tx1"/>
                          </a:solidFill>
                          <a:effectLst/>
                          <a:latin typeface="BIZ UDPゴシック" panose="020B0400000000000000" pitchFamily="50" charset="-128"/>
                          <a:ea typeface="BIZ UDPゴシック"/>
                        </a:rPr>
                        <a:t>家計管理や給与明細の見方、資産形成の基本（長期・積立・分散）や支援制度　　　</a:t>
                      </a:r>
                      <a:endParaRPr lang="en-US" altLang="ja-JP" sz="1100" b="0" i="0" u="none" strike="noStrike">
                        <a:solidFill>
                          <a:schemeClr val="tx1"/>
                        </a:solidFill>
                        <a:effectLst/>
                        <a:latin typeface="BIZ UDPゴシック" panose="020B0400000000000000" pitchFamily="50" charset="-128"/>
                        <a:ea typeface="BIZ UDPゴシック"/>
                      </a:endParaRPr>
                    </a:p>
                    <a:p>
                      <a:pPr marL="95250" indent="0" algn="l" fontAlgn="ctr">
                        <a:lnSpc>
                          <a:spcPts val="1500"/>
                        </a:lnSpc>
                        <a:spcBef>
                          <a:spcPts val="0"/>
                        </a:spcBef>
                        <a:spcAft>
                          <a:spcPts val="0"/>
                        </a:spcAft>
                        <a:buFont typeface="Arial" panose="020B0604020202020204" pitchFamily="34" charset="0"/>
                        <a:buNone/>
                      </a:pPr>
                      <a:r>
                        <a:rPr lang="ja-JP" altLang="en-US" sz="1100" b="0" i="0" u="none" strike="noStrike" spc="-50" baseline="0">
                          <a:solidFill>
                            <a:schemeClr val="tx1"/>
                          </a:solidFill>
                          <a:effectLst/>
                          <a:latin typeface="BIZ UDPゴシック" panose="020B0400000000000000" pitchFamily="50" charset="-128"/>
                          <a:ea typeface="BIZ UDPゴシック"/>
                        </a:rPr>
                        <a:t>　</a:t>
                      </a:r>
                      <a:r>
                        <a:rPr lang="ja-JP" altLang="en-US" sz="1100" b="0" i="0" u="none" strike="noStrike" spc="-30" baseline="0">
                          <a:solidFill>
                            <a:schemeClr val="tx1"/>
                          </a:solidFill>
                          <a:effectLst/>
                          <a:latin typeface="BIZ UDPゴシック" panose="020B0400000000000000" pitchFamily="50" charset="-128"/>
                          <a:ea typeface="BIZ UDPゴシック"/>
                        </a:rPr>
                        <a:t>　（</a:t>
                      </a:r>
                      <a:r>
                        <a:rPr lang="en-US" altLang="ja-JP" sz="1100" b="0" i="0" u="none" strike="noStrike" spc="-30" baseline="0">
                          <a:solidFill>
                            <a:schemeClr val="tx1"/>
                          </a:solidFill>
                          <a:effectLst/>
                          <a:latin typeface="BIZ UDPゴシック" panose="020B0400000000000000" pitchFamily="50" charset="-128"/>
                          <a:ea typeface="BIZ UDPゴシック"/>
                        </a:rPr>
                        <a:t>NISA</a:t>
                      </a:r>
                      <a:r>
                        <a:rPr lang="ja-JP" altLang="en-US" sz="1100" b="0" i="0" u="none" strike="noStrike" spc="-30" baseline="0">
                          <a:solidFill>
                            <a:schemeClr val="tx1"/>
                          </a:solidFill>
                          <a:effectLst/>
                          <a:latin typeface="BIZ UDPゴシック" panose="020B0400000000000000" pitchFamily="50" charset="-128"/>
                          <a:ea typeface="BIZ UDPゴシック"/>
                        </a:rPr>
                        <a:t>など）、社会保険と民間保険、クレジット、奨学金、金融トラブルの防止など</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40439569"/>
                  </a:ext>
                </a:extLst>
              </a:tr>
              <a:tr h="643500">
                <a:tc>
                  <a:txBody>
                    <a:bodyPr/>
                    <a:lstStyle/>
                    <a:p>
                      <a:pPr algn="ctr" fontAlgn="ctr">
                        <a:lnSpc>
                          <a:spcPts val="1500"/>
                        </a:lnSpc>
                        <a:spcBef>
                          <a:spcPts val="0"/>
                        </a:spcBef>
                        <a:spcAft>
                          <a:spcPts val="0"/>
                        </a:spcAft>
                      </a:pPr>
                      <a:r>
                        <a:rPr lang="ja-JP" altLang="en-US" sz="1400" b="1" i="0" u="none" strike="noStrike">
                          <a:solidFill>
                            <a:schemeClr val="bg1"/>
                          </a:solidFill>
                          <a:effectLst/>
                          <a:latin typeface="BIZ UDPゴシック" panose="020B0400000000000000" pitchFamily="50" charset="-128"/>
                          <a:ea typeface="BIZ UDPゴシック" panose="020B0400000000000000" pitchFamily="50" charset="-128"/>
                        </a:rPr>
                        <a:t>中堅社会人</a:t>
                      </a:r>
                      <a:endParaRPr lang="en-US" altLang="ja-JP" sz="1400" b="1" i="0" u="none" strike="noStrike">
                        <a:solidFill>
                          <a:schemeClr val="bg1"/>
                        </a:solidFill>
                        <a:effectLst/>
                        <a:latin typeface="BIZ UDPゴシック" panose="020B0400000000000000" pitchFamily="50" charset="-128"/>
                        <a:ea typeface="BIZ UDPゴシック" panose="020B0400000000000000" pitchFamily="50" charset="-128"/>
                      </a:endParaRPr>
                    </a:p>
                    <a:p>
                      <a:pPr algn="ctr" fontAlgn="ctr">
                        <a:lnSpc>
                          <a:spcPts val="1500"/>
                        </a:lnSpc>
                        <a:spcBef>
                          <a:spcPts val="0"/>
                        </a:spcBef>
                        <a:spcAft>
                          <a:spcPts val="0"/>
                        </a:spcAft>
                      </a:pPr>
                      <a:r>
                        <a:rPr lang="ja-JP" altLang="en-US" sz="1200" b="1" i="0" u="none" strike="noStrike">
                          <a:solidFill>
                            <a:schemeClr val="bg1"/>
                          </a:solidFill>
                          <a:effectLst/>
                          <a:latin typeface="BIZ UDPゴシック" panose="020B0400000000000000" pitchFamily="50" charset="-128"/>
                          <a:ea typeface="BIZ UDPゴシック"/>
                        </a:rPr>
                        <a:t>（</a:t>
                      </a:r>
                      <a:r>
                        <a:rPr lang="en-US" altLang="ja-JP" sz="1200" b="1" i="0" u="none" strike="noStrike">
                          <a:solidFill>
                            <a:schemeClr val="bg1"/>
                          </a:solidFill>
                          <a:effectLst/>
                          <a:latin typeface="BIZ UDPゴシック" panose="020B0400000000000000" pitchFamily="50" charset="-128"/>
                          <a:ea typeface="BIZ UDPゴシック"/>
                        </a:rPr>
                        <a:t>30</a:t>
                      </a:r>
                      <a:r>
                        <a:rPr lang="ja-JP" altLang="en-US" sz="1200" b="1" i="0" u="none" strike="noStrike">
                          <a:solidFill>
                            <a:schemeClr val="bg1"/>
                          </a:solidFill>
                          <a:effectLst/>
                          <a:latin typeface="BIZ UDPゴシック" panose="020B0400000000000000" pitchFamily="50" charset="-128"/>
                          <a:ea typeface="BIZ UDPゴシック"/>
                        </a:rPr>
                        <a:t>代～</a:t>
                      </a:r>
                      <a:r>
                        <a:rPr lang="en-US" altLang="ja-JP" sz="1200" b="1" i="0" u="none" strike="noStrike">
                          <a:solidFill>
                            <a:schemeClr val="bg1"/>
                          </a:solidFill>
                          <a:effectLst/>
                          <a:latin typeface="BIZ UDPゴシック" panose="020B0400000000000000" pitchFamily="50" charset="-128"/>
                          <a:ea typeface="BIZ UDPゴシック"/>
                        </a:rPr>
                        <a:t>40</a:t>
                      </a:r>
                      <a:r>
                        <a:rPr lang="ja-JP" altLang="en-US" sz="1200" b="1" i="0" u="none" strike="noStrike">
                          <a:solidFill>
                            <a:schemeClr val="bg1"/>
                          </a:solidFill>
                          <a:effectLst/>
                          <a:latin typeface="BIZ UDPゴシック" panose="020B0400000000000000" pitchFamily="50" charset="-128"/>
                          <a:ea typeface="BIZ UDPゴシック"/>
                        </a:rPr>
                        <a:t>代）</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BC7"/>
                    </a:solidFill>
                  </a:tcPr>
                </a:tc>
                <a:tc>
                  <a:txBody>
                    <a:bodyPr/>
                    <a:lstStyle/>
                    <a:p>
                      <a:pPr marL="95250" indent="0" algn="l" fontAlgn="ctr">
                        <a:lnSpc>
                          <a:spcPts val="1500"/>
                        </a:lnSpc>
                        <a:spcBef>
                          <a:spcPts val="0"/>
                        </a:spcBef>
                        <a:spcAft>
                          <a:spcPts val="0"/>
                        </a:spcAft>
                        <a:buFont typeface="Arial" panose="020B0604020202020204" pitchFamily="34" charset="0"/>
                        <a:buNone/>
                      </a:pPr>
                      <a:r>
                        <a:rPr lang="ja-JP" altLang="en-US" sz="1200" b="1" i="0" u="none" strike="noStrike">
                          <a:solidFill>
                            <a:schemeClr val="tx1"/>
                          </a:solidFill>
                          <a:effectLst/>
                          <a:latin typeface="BIZ UDPゴシック" panose="020B0400000000000000" pitchFamily="50" charset="-128"/>
                          <a:ea typeface="BIZ UDPゴシック"/>
                        </a:rPr>
                        <a:t>「将来に向けて知っておきたいお金の話」</a:t>
                      </a:r>
                      <a:br>
                        <a:rPr lang="en-US" altLang="ja-JP" sz="1200" u="none" strike="noStrike">
                          <a:solidFill>
                            <a:srgbClr val="000000"/>
                          </a:solidFill>
                          <a:effectLst/>
                          <a:latin typeface="BIZ UDPゴシック" panose="020B0400000000000000" pitchFamily="50" charset="-128"/>
                          <a:ea typeface="BIZ UDPゴシック"/>
                        </a:rPr>
                      </a:br>
                      <a:r>
                        <a:rPr lang="ja-JP" altLang="en-US" sz="1200" u="none" strike="noStrike">
                          <a:solidFill>
                            <a:schemeClr val="tx1"/>
                          </a:solidFill>
                          <a:effectLst/>
                          <a:latin typeface="BIZ UDPゴシック" panose="020B0400000000000000" pitchFamily="50" charset="-128"/>
                          <a:ea typeface="BIZ UDPゴシック"/>
                        </a:rPr>
                        <a:t>　・</a:t>
                      </a:r>
                      <a:r>
                        <a:rPr lang="ja-JP" altLang="en-US" sz="1100" u="none" strike="noStrike">
                          <a:solidFill>
                            <a:schemeClr val="tx1"/>
                          </a:solidFill>
                          <a:effectLst/>
                          <a:latin typeface="BIZ UDPゴシック" panose="020B0400000000000000" pitchFamily="50" charset="-128"/>
                          <a:ea typeface="BIZ UDPゴシック"/>
                        </a:rPr>
                        <a:t>家計の現状把握から外部知見（お金の専門家）の活用を通じた将来設計・</a:t>
                      </a:r>
                      <a:br>
                        <a:rPr lang="en-US" altLang="ja-JP" sz="1100" u="none" strike="noStrike">
                          <a:solidFill>
                            <a:srgbClr val="000000"/>
                          </a:solidFill>
                          <a:effectLst/>
                          <a:latin typeface="BIZ UDPゴシック" panose="020B0400000000000000" pitchFamily="50" charset="-128"/>
                          <a:ea typeface="BIZ UDPゴシック"/>
                        </a:rPr>
                      </a:br>
                      <a:r>
                        <a:rPr lang="ja-JP" altLang="en-US" sz="1100" u="none" strike="noStrike">
                          <a:solidFill>
                            <a:schemeClr val="tx1"/>
                          </a:solidFill>
                          <a:effectLst/>
                          <a:latin typeface="BIZ UDPゴシック" panose="020B0400000000000000" pitchFamily="50" charset="-128"/>
                          <a:ea typeface="BIZ UDPゴシック"/>
                        </a:rPr>
                        <a:t>　　資産形成の考え方、社会保険と民間保険、各種ローン、金融トラブルの防止など</a:t>
                      </a:r>
                      <a:endParaRPr lang="en-US" altLang="ja-JP" sz="1100" b="0" i="0" u="none" strike="noStrike">
                        <a:solidFill>
                          <a:schemeClr val="tx1"/>
                        </a:solidFill>
                        <a:effectLst/>
                        <a:latin typeface="BIZ UDPゴシック" panose="020B0400000000000000" pitchFamily="50" charset="-128"/>
                        <a:ea typeface="BIZ UDPゴシック"/>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99647574"/>
                  </a:ext>
                </a:extLst>
              </a:tr>
              <a:tr h="643500">
                <a:tc>
                  <a:txBody>
                    <a:bodyPr/>
                    <a:lstStyle/>
                    <a:p>
                      <a:pPr algn="ctr" fontAlgn="ctr">
                        <a:lnSpc>
                          <a:spcPts val="1500"/>
                        </a:lnSpc>
                        <a:spcBef>
                          <a:spcPts val="0"/>
                        </a:spcBef>
                        <a:spcAft>
                          <a:spcPts val="0"/>
                        </a:spcAft>
                      </a:pPr>
                      <a:r>
                        <a:rPr lang="ja-JP" altLang="en-US" sz="1400" b="1" i="0" u="none" strike="noStrike">
                          <a:solidFill>
                            <a:schemeClr val="bg1"/>
                          </a:solidFill>
                          <a:effectLst/>
                          <a:latin typeface="BIZ UDPゴシック" panose="020B0400000000000000" pitchFamily="50" charset="-128"/>
                          <a:ea typeface="BIZ UDPゴシック" panose="020B0400000000000000" pitchFamily="50" charset="-128"/>
                        </a:rPr>
                        <a:t>ベテラン社会人</a:t>
                      </a:r>
                      <a:endParaRPr lang="en-US" altLang="ja-JP" sz="1400" b="1" i="0" u="none" strike="noStrike">
                        <a:solidFill>
                          <a:schemeClr val="bg1"/>
                        </a:solidFill>
                        <a:effectLst/>
                        <a:latin typeface="BIZ UDPゴシック" panose="020B0400000000000000" pitchFamily="50" charset="-128"/>
                        <a:ea typeface="BIZ UDPゴシック" panose="020B0400000000000000" pitchFamily="50" charset="-128"/>
                      </a:endParaRPr>
                    </a:p>
                    <a:p>
                      <a:pPr algn="ctr" fontAlgn="ctr">
                        <a:lnSpc>
                          <a:spcPts val="1500"/>
                        </a:lnSpc>
                        <a:spcBef>
                          <a:spcPts val="0"/>
                        </a:spcBef>
                        <a:spcAft>
                          <a:spcPts val="0"/>
                        </a:spcAft>
                      </a:pPr>
                      <a:r>
                        <a:rPr lang="ja-JP" altLang="en-US" sz="1200" b="1" i="0" u="none" strike="noStrike">
                          <a:solidFill>
                            <a:schemeClr val="bg1"/>
                          </a:solidFill>
                          <a:effectLst/>
                          <a:latin typeface="BIZ UDPゴシック" panose="020B0400000000000000" pitchFamily="50" charset="-128"/>
                          <a:ea typeface="BIZ UDPゴシック"/>
                        </a:rPr>
                        <a:t>（</a:t>
                      </a:r>
                      <a:r>
                        <a:rPr lang="en-US" altLang="ja-JP" sz="1200" b="1" i="0" u="none" strike="noStrike">
                          <a:solidFill>
                            <a:schemeClr val="bg1"/>
                          </a:solidFill>
                          <a:effectLst/>
                          <a:latin typeface="BIZ UDPゴシック" panose="020B0400000000000000" pitchFamily="50" charset="-128"/>
                          <a:ea typeface="BIZ UDPゴシック"/>
                        </a:rPr>
                        <a:t>50</a:t>
                      </a:r>
                      <a:r>
                        <a:rPr lang="ja-JP" altLang="en-US" sz="1200" b="1" i="0" u="none" strike="noStrike">
                          <a:solidFill>
                            <a:schemeClr val="bg1"/>
                          </a:solidFill>
                          <a:effectLst/>
                          <a:latin typeface="BIZ UDPゴシック" panose="020B0400000000000000" pitchFamily="50" charset="-128"/>
                          <a:ea typeface="BIZ UDPゴシック"/>
                        </a:rPr>
                        <a:t>代以上）</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BC7"/>
                    </a:solidFill>
                  </a:tcPr>
                </a:tc>
                <a:tc>
                  <a:txBody>
                    <a:bodyPr/>
                    <a:lstStyle/>
                    <a:p>
                      <a:pPr marL="95250" indent="0" algn="l" fontAlgn="ctr">
                        <a:lnSpc>
                          <a:spcPts val="1500"/>
                        </a:lnSpc>
                        <a:spcBef>
                          <a:spcPts val="0"/>
                        </a:spcBef>
                        <a:spcAft>
                          <a:spcPts val="0"/>
                        </a:spcAft>
                        <a:buFont typeface="Arial" panose="020B0604020202020204" pitchFamily="34" charset="0"/>
                        <a:buNone/>
                      </a:pPr>
                      <a:r>
                        <a:rPr lang="ja-JP" altLang="en-US" sz="1200" b="1" i="0" u="none" strike="noStrike">
                          <a:solidFill>
                            <a:schemeClr val="tx1"/>
                          </a:solidFill>
                          <a:effectLst/>
                          <a:latin typeface="BIZ UDPゴシック" panose="020B0400000000000000" pitchFamily="50" charset="-128"/>
                          <a:ea typeface="BIZ UDPゴシック"/>
                        </a:rPr>
                        <a:t>「リタイア前後に知っておきたいお金の話」</a:t>
                      </a:r>
                      <a:br>
                        <a:rPr lang="en-US" altLang="ja-JP" sz="1200" b="0" i="0" u="none" strike="noStrike">
                          <a:solidFill>
                            <a:srgbClr val="000000"/>
                          </a:solidFill>
                          <a:effectLst/>
                          <a:latin typeface="BIZ UDPゴシック" panose="020B0400000000000000" pitchFamily="50" charset="-128"/>
                          <a:ea typeface="BIZ UDPゴシック"/>
                        </a:rPr>
                      </a:br>
                      <a:r>
                        <a:rPr lang="ja-JP" altLang="en-US" sz="1200" b="0" i="0" u="none" strike="noStrike">
                          <a:solidFill>
                            <a:schemeClr val="tx1"/>
                          </a:solidFill>
                          <a:effectLst/>
                          <a:latin typeface="BIZ UDPゴシック" panose="020B0400000000000000" pitchFamily="50" charset="-128"/>
                          <a:ea typeface="BIZ UDPゴシック"/>
                        </a:rPr>
                        <a:t>　・</a:t>
                      </a:r>
                      <a:r>
                        <a:rPr lang="ja-JP" altLang="en-US" sz="1100" b="0" i="0" u="none" strike="noStrike">
                          <a:solidFill>
                            <a:schemeClr val="tx1"/>
                          </a:solidFill>
                          <a:effectLst/>
                          <a:latin typeface="BIZ UDPゴシック" panose="020B0400000000000000" pitchFamily="50" charset="-128"/>
                          <a:ea typeface="BIZ UDPゴシック"/>
                        </a:rPr>
                        <a:t>定年退職後の生活を見据えた年金などの社会保険、退職金、</a:t>
                      </a:r>
                      <a:endParaRPr lang="en-US" altLang="ja-JP" sz="1100" b="0" i="0" u="none" strike="noStrike">
                        <a:solidFill>
                          <a:schemeClr val="tx1"/>
                        </a:solidFill>
                        <a:effectLst/>
                        <a:latin typeface="BIZ UDPゴシック" panose="020B0400000000000000" pitchFamily="50" charset="-128"/>
                        <a:ea typeface="BIZ UDPゴシック"/>
                      </a:endParaRPr>
                    </a:p>
                    <a:p>
                      <a:pPr marL="95250" indent="0" algn="l" fontAlgn="ctr">
                        <a:lnSpc>
                          <a:spcPts val="1500"/>
                        </a:lnSpc>
                        <a:spcBef>
                          <a:spcPts val="0"/>
                        </a:spcBef>
                        <a:spcAft>
                          <a:spcPts val="0"/>
                        </a:spcAft>
                        <a:buFont typeface="Arial" panose="020B0604020202020204" pitchFamily="34" charset="0"/>
                        <a:buNone/>
                      </a:pP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　　税金の仕組みのほか、資産寿命の延伸、贈与・相続・終活などの概要</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76291823"/>
                  </a:ext>
                </a:extLst>
              </a:tr>
              <a:tr h="643500">
                <a:tc>
                  <a:txBody>
                    <a:bodyPr/>
                    <a:lstStyle/>
                    <a:p>
                      <a:pPr algn="ctr" fontAlgn="ctr">
                        <a:lnSpc>
                          <a:spcPts val="1500"/>
                        </a:lnSpc>
                        <a:spcBef>
                          <a:spcPts val="0"/>
                        </a:spcBef>
                        <a:spcAft>
                          <a:spcPts val="0"/>
                        </a:spcAft>
                      </a:pPr>
                      <a:r>
                        <a:rPr lang="ja-JP" altLang="en-US" sz="1400" b="1" i="0" u="none" strike="noStrike">
                          <a:solidFill>
                            <a:schemeClr val="bg1"/>
                          </a:solidFill>
                          <a:effectLst/>
                          <a:latin typeface="BIZ UDPゴシック" panose="020B0400000000000000" pitchFamily="50" charset="-128"/>
                          <a:ea typeface="BIZ UDPゴシック"/>
                        </a:rPr>
                        <a:t>シニア層</a:t>
                      </a:r>
                      <a:endParaRPr lang="en-US" altLang="ja-JP" sz="1200" b="1" i="0" u="none" strike="noStrike">
                        <a:solidFill>
                          <a:schemeClr val="bg1"/>
                        </a:solidFill>
                        <a:effectLst/>
                        <a:latin typeface="BIZ UDPゴシック" panose="020B0400000000000000" pitchFamily="50" charset="-128"/>
                        <a:ea typeface="BIZ UDPゴシック"/>
                      </a:endParaRPr>
                    </a:p>
                    <a:p>
                      <a:pPr algn="ctr" fontAlgn="ctr">
                        <a:lnSpc>
                          <a:spcPts val="1500"/>
                        </a:lnSpc>
                        <a:spcBef>
                          <a:spcPts val="0"/>
                        </a:spcBef>
                        <a:spcAft>
                          <a:spcPts val="0"/>
                        </a:spcAft>
                      </a:pPr>
                      <a:r>
                        <a:rPr lang="ja-JP" altLang="en-US" sz="1200" b="1" i="0" u="none" strike="noStrike">
                          <a:solidFill>
                            <a:schemeClr val="bg1"/>
                          </a:solidFill>
                          <a:effectLst/>
                          <a:latin typeface="BIZ UDPゴシック" panose="020B0400000000000000" pitchFamily="50" charset="-128"/>
                          <a:ea typeface="BIZ UDPゴシック"/>
                        </a:rPr>
                        <a:t>（６０代以上）</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BC7"/>
                    </a:solidFill>
                  </a:tcPr>
                </a:tc>
                <a:tc>
                  <a:txBody>
                    <a:bodyPr/>
                    <a:lstStyle/>
                    <a:p>
                      <a:pPr marL="95250" indent="0" algn="l" fontAlgn="ctr">
                        <a:lnSpc>
                          <a:spcPts val="1500"/>
                        </a:lnSpc>
                        <a:spcBef>
                          <a:spcPts val="0"/>
                        </a:spcBef>
                        <a:spcAft>
                          <a:spcPts val="0"/>
                        </a:spcAft>
                        <a:buFont typeface="Arial" panose="020B0604020202020204" pitchFamily="34" charset="0"/>
                        <a:buNone/>
                      </a:pPr>
                      <a:r>
                        <a:rPr lang="ja-JP" altLang="en-US" sz="1200" b="1" i="0" u="none" strike="noStrike" dirty="0">
                          <a:solidFill>
                            <a:schemeClr val="tx1"/>
                          </a:solidFill>
                          <a:effectLst/>
                          <a:latin typeface="BIZ UDPゴシック" panose="020B0400000000000000" pitchFamily="50" charset="-128"/>
                          <a:ea typeface="BIZ UDPゴシック"/>
                        </a:rPr>
                        <a:t>「豊かな老後のために知っておきたいお金の話」</a:t>
                      </a:r>
                      <a:br>
                        <a:rPr lang="en-US" altLang="ja-JP" sz="1200" b="0" i="0" u="none" strike="noStrike" dirty="0">
                          <a:solidFill>
                            <a:srgbClr val="000000"/>
                          </a:solidFill>
                          <a:effectLst/>
                          <a:latin typeface="BIZ UDPゴシック" panose="020B0400000000000000" pitchFamily="50" charset="-128"/>
                          <a:ea typeface="BIZ UDPゴシック"/>
                        </a:rPr>
                      </a:br>
                      <a:r>
                        <a:rPr lang="ja-JP" altLang="en-US" sz="1100" b="0" i="0" u="none" strike="noStrike" dirty="0">
                          <a:solidFill>
                            <a:schemeClr val="tx1"/>
                          </a:solidFill>
                          <a:effectLst/>
                          <a:latin typeface="BIZ UDPゴシック" panose="020B0400000000000000" pitchFamily="50" charset="-128"/>
                          <a:ea typeface="BIZ UDPゴシック"/>
                        </a:rPr>
                        <a:t>　・セカンドライフを有意義かつ快適なものとするために知っておきたい資産寿命の延伸や</a:t>
                      </a:r>
                      <a:endParaRPr lang="en-US" altLang="ja-JP" sz="1100" b="0" i="0" u="none" strike="noStrike" dirty="0">
                        <a:solidFill>
                          <a:schemeClr val="tx1"/>
                        </a:solidFill>
                        <a:effectLst/>
                        <a:latin typeface="BIZ UDPゴシック" panose="020B0400000000000000" pitchFamily="50" charset="-128"/>
                        <a:ea typeface="BIZ UDPゴシック"/>
                      </a:endParaRPr>
                    </a:p>
                    <a:p>
                      <a:pPr marL="95250" indent="0" algn="l" fontAlgn="ctr">
                        <a:lnSpc>
                          <a:spcPts val="1500"/>
                        </a:lnSpc>
                        <a:spcBef>
                          <a:spcPts val="0"/>
                        </a:spcBef>
                        <a:spcAft>
                          <a:spcPts val="0"/>
                        </a:spcAft>
                        <a:buFont typeface="Arial" panose="020B0604020202020204" pitchFamily="34" charset="0"/>
                        <a:buNone/>
                      </a:pPr>
                      <a:r>
                        <a:rPr lang="ja-JP" altLang="en-US" sz="1100" b="0" i="0" u="none" strike="noStrike" dirty="0">
                          <a:solidFill>
                            <a:schemeClr val="tx1"/>
                          </a:solidFill>
                          <a:effectLst/>
                          <a:latin typeface="BIZ UDPゴシック" panose="020B0400000000000000" pitchFamily="50" charset="-128"/>
                          <a:ea typeface="BIZ UDPゴシック"/>
                        </a:rPr>
                        <a:t>　　そのために活用できる制度、終活のポイント、贈与・相続の基本、外部知見の活用など</a:t>
                      </a:r>
                      <a:endPar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93940325"/>
                  </a:ext>
                </a:extLst>
              </a:tr>
            </a:tbl>
          </a:graphicData>
        </a:graphic>
      </p:graphicFrame>
    </p:spTree>
    <p:extLst>
      <p:ext uri="{BB962C8B-B14F-4D97-AF65-F5344CB8AC3E}">
        <p14:creationId xmlns:p14="http://schemas.microsoft.com/office/powerpoint/2010/main" val="1547350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F38D818-955E-4754-B15B-D6084FD94594}" type="slidenum">
              <a:rPr kumimoji="1" lang="ja-JP" altLang="en-US" smtClean="0"/>
              <a:pPr/>
              <a:t>33</a:t>
            </a:fld>
            <a:endParaRPr kumimoji="1" lang="ja-JP" altLang="en-US"/>
          </a:p>
        </p:txBody>
      </p:sp>
      <p:sp>
        <p:nvSpPr>
          <p:cNvPr id="4" name="正方形/長方形 3"/>
          <p:cNvSpPr/>
          <p:nvPr/>
        </p:nvSpPr>
        <p:spPr>
          <a:xfrm>
            <a:off x="1706654" y="366712"/>
            <a:ext cx="6492692" cy="369332"/>
          </a:xfrm>
          <a:prstGeom prst="rect">
            <a:avLst/>
          </a:prstGeom>
        </p:spPr>
        <p:txBody>
          <a:bodyPr wrap="square">
            <a:spAutoFit/>
          </a:bodyPr>
          <a:lstStyle/>
          <a:p>
            <a:pPr algn="ctr"/>
            <a:r>
              <a:rPr lang="ja-JP" altLang="en-US" b="1">
                <a:solidFill>
                  <a:schemeClr val="bg1"/>
                </a:solidFill>
                <a:latin typeface="BIZ UDPゴシック" panose="020B0400000000000000" pitchFamily="50" charset="-128"/>
                <a:ea typeface="BIZ UDPゴシック" panose="020B0400000000000000" pitchFamily="50" charset="-128"/>
              </a:rPr>
              <a:t>（参考）金融リテラシー・マップ①</a:t>
            </a:r>
          </a:p>
        </p:txBody>
      </p:sp>
      <p:sp>
        <p:nvSpPr>
          <p:cNvPr id="8" name="正方形/長方形 7"/>
          <p:cNvSpPr/>
          <p:nvPr/>
        </p:nvSpPr>
        <p:spPr>
          <a:xfrm>
            <a:off x="200024" y="5676063"/>
            <a:ext cx="4388655" cy="938719"/>
          </a:xfrm>
          <a:prstGeom prst="rect">
            <a:avLst/>
          </a:prstGeom>
        </p:spPr>
        <p:txBody>
          <a:bodyPr wrap="square">
            <a:spAutoFit/>
          </a:bodyPr>
          <a:lstStyle/>
          <a:p>
            <a:pPr algn="just"/>
            <a:r>
              <a:rPr lang="ja-JP" altLang="en-US" sz="1100">
                <a:latin typeface="BIZ UDPゴシック" panose="020B0400000000000000" pitchFamily="50" charset="-128"/>
                <a:ea typeface="BIZ UDPゴシック" panose="020B0400000000000000" pitchFamily="50" charset="-128"/>
              </a:rPr>
              <a:t>（注）小学生は、マップ本体では「低学年」「中学年」「高学年」に区分されますが、ここでは簡略化しています。</a:t>
            </a:r>
            <a:endParaRPr lang="en-US" altLang="ja-JP" sz="1100">
              <a:latin typeface="BIZ UDPゴシック" panose="020B0400000000000000" pitchFamily="50" charset="-128"/>
              <a:ea typeface="BIZ UDPゴシック" panose="020B0400000000000000" pitchFamily="50" charset="-128"/>
            </a:endParaRPr>
          </a:p>
          <a:p>
            <a:pPr algn="just"/>
            <a:r>
              <a:rPr kumimoji="1" lang="ja-JP" altLang="en-US" sz="1100">
                <a:solidFill>
                  <a:prstClr val="black"/>
                </a:solidFill>
                <a:latin typeface="BIZ UDPゴシック" panose="020B0400000000000000" pitchFamily="50" charset="-128"/>
                <a:ea typeface="BIZ UDPゴシック" panose="020B0400000000000000" pitchFamily="50" charset="-128"/>
              </a:rPr>
              <a:t>（出所）金融経済教育推進会議「金融リテラシーマップ　</a:t>
            </a:r>
            <a:r>
              <a:rPr kumimoji="1" lang="en-US" altLang="ja-JP" sz="1100">
                <a:solidFill>
                  <a:prstClr val="black"/>
                </a:solidFill>
                <a:latin typeface="BIZ UDPゴシック" panose="020B0400000000000000" pitchFamily="50" charset="-128"/>
                <a:ea typeface="BIZ UDPゴシック" panose="020B0400000000000000" pitchFamily="50" charset="-128"/>
              </a:rPr>
              <a:t>『</a:t>
            </a:r>
            <a:r>
              <a:rPr kumimoji="1" lang="ja-JP" altLang="en-US" sz="1100">
                <a:solidFill>
                  <a:prstClr val="black"/>
                </a:solidFill>
                <a:latin typeface="BIZ UDPゴシック" panose="020B0400000000000000" pitchFamily="50" charset="-128"/>
                <a:ea typeface="BIZ UDPゴシック" panose="020B0400000000000000" pitchFamily="50" charset="-128"/>
              </a:rPr>
              <a:t>最低限身に付けるべき金融リテラシー</a:t>
            </a:r>
            <a:r>
              <a:rPr kumimoji="1" lang="en-US" altLang="ja-JP" sz="1100">
                <a:solidFill>
                  <a:prstClr val="black"/>
                </a:solidFill>
                <a:latin typeface="BIZ UDPゴシック" panose="020B0400000000000000" pitchFamily="50" charset="-128"/>
                <a:ea typeface="BIZ UDPゴシック" panose="020B0400000000000000" pitchFamily="50" charset="-128"/>
              </a:rPr>
              <a:t>』</a:t>
            </a:r>
            <a:r>
              <a:rPr kumimoji="1" lang="ja-JP" altLang="en-US" sz="1100">
                <a:solidFill>
                  <a:prstClr val="black"/>
                </a:solidFill>
                <a:latin typeface="BIZ UDPゴシック" panose="020B0400000000000000" pitchFamily="50" charset="-128"/>
                <a:ea typeface="BIZ UDPゴシック" panose="020B0400000000000000" pitchFamily="50" charset="-128"/>
              </a:rPr>
              <a:t>の項目別・年齢層別スタンダード（</a:t>
            </a:r>
            <a:r>
              <a:rPr kumimoji="1" lang="en-US" altLang="ja-JP" sz="1100">
                <a:solidFill>
                  <a:prstClr val="black"/>
                </a:solidFill>
                <a:latin typeface="BIZ UDPゴシック" panose="020B0400000000000000" pitchFamily="50" charset="-128"/>
                <a:ea typeface="BIZ UDPゴシック" panose="020B0400000000000000" pitchFamily="50" charset="-128"/>
              </a:rPr>
              <a:t>2023</a:t>
            </a:r>
            <a:r>
              <a:rPr kumimoji="1" lang="ja-JP" altLang="en-US" sz="1100">
                <a:solidFill>
                  <a:prstClr val="black"/>
                </a:solidFill>
                <a:latin typeface="BIZ UDPゴシック" panose="020B0400000000000000" pitchFamily="50" charset="-128"/>
                <a:ea typeface="BIZ UDPゴシック" panose="020B0400000000000000" pitchFamily="50" charset="-128"/>
              </a:rPr>
              <a:t>年６月改訂版）」</a:t>
            </a:r>
          </a:p>
        </p:txBody>
      </p:sp>
      <p:graphicFrame>
        <p:nvGraphicFramePr>
          <p:cNvPr id="17" name="表 16"/>
          <p:cNvGraphicFramePr>
            <a:graphicFrameLocks noGrp="1"/>
          </p:cNvGraphicFramePr>
          <p:nvPr/>
        </p:nvGraphicFramePr>
        <p:xfrm>
          <a:off x="392241" y="2419443"/>
          <a:ext cx="4248000" cy="3166564"/>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val="1100402486"/>
                    </a:ext>
                  </a:extLst>
                </a:gridCol>
                <a:gridCol w="1152000">
                  <a:extLst>
                    <a:ext uri="{9D8B030D-6E8A-4147-A177-3AD203B41FA5}">
                      <a16:colId xmlns:a16="http://schemas.microsoft.com/office/drawing/2014/main" val="3736773127"/>
                    </a:ext>
                  </a:extLst>
                </a:gridCol>
                <a:gridCol w="324000">
                  <a:extLst>
                    <a:ext uri="{9D8B030D-6E8A-4147-A177-3AD203B41FA5}">
                      <a16:colId xmlns:a16="http://schemas.microsoft.com/office/drawing/2014/main" val="1434635275"/>
                    </a:ext>
                  </a:extLst>
                </a:gridCol>
                <a:gridCol w="324000">
                  <a:extLst>
                    <a:ext uri="{9D8B030D-6E8A-4147-A177-3AD203B41FA5}">
                      <a16:colId xmlns:a16="http://schemas.microsoft.com/office/drawing/2014/main" val="1347061813"/>
                    </a:ext>
                  </a:extLst>
                </a:gridCol>
                <a:gridCol w="324000">
                  <a:extLst>
                    <a:ext uri="{9D8B030D-6E8A-4147-A177-3AD203B41FA5}">
                      <a16:colId xmlns:a16="http://schemas.microsoft.com/office/drawing/2014/main" val="3483513452"/>
                    </a:ext>
                  </a:extLst>
                </a:gridCol>
                <a:gridCol w="324000">
                  <a:extLst>
                    <a:ext uri="{9D8B030D-6E8A-4147-A177-3AD203B41FA5}">
                      <a16:colId xmlns:a16="http://schemas.microsoft.com/office/drawing/2014/main" val="2632912233"/>
                    </a:ext>
                  </a:extLst>
                </a:gridCol>
                <a:gridCol w="324000">
                  <a:extLst>
                    <a:ext uri="{9D8B030D-6E8A-4147-A177-3AD203B41FA5}">
                      <a16:colId xmlns:a16="http://schemas.microsoft.com/office/drawing/2014/main" val="3299518524"/>
                    </a:ext>
                  </a:extLst>
                </a:gridCol>
                <a:gridCol w="324000">
                  <a:extLst>
                    <a:ext uri="{9D8B030D-6E8A-4147-A177-3AD203B41FA5}">
                      <a16:colId xmlns:a16="http://schemas.microsoft.com/office/drawing/2014/main" val="3470263774"/>
                    </a:ext>
                  </a:extLst>
                </a:gridCol>
              </a:tblGrid>
              <a:tr h="317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a:solidFill>
                            <a:schemeClr val="tx1"/>
                          </a:solidFill>
                          <a:latin typeface="BIZ UDPゴシック" panose="020B0400000000000000" pitchFamily="50" charset="-128"/>
                          <a:ea typeface="BIZ UDPゴシック" panose="020B0400000000000000" pitchFamily="50" charset="-128"/>
                        </a:rPr>
                        <a:t>分野</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a:solidFill>
                            <a:schemeClr val="tx1"/>
                          </a:solidFill>
                          <a:latin typeface="BIZ UDPゴシック" panose="020B0400000000000000" pitchFamily="50" charset="-128"/>
                          <a:ea typeface="BIZ UDPゴシック" panose="020B0400000000000000" pitchFamily="50" charset="-128"/>
                        </a:rPr>
                        <a:t>分類</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800" b="1">
                          <a:solidFill>
                            <a:schemeClr val="tx1"/>
                          </a:solidFill>
                          <a:latin typeface="BIZ UDPゴシック" panose="020B0400000000000000" pitchFamily="50" charset="-128"/>
                          <a:ea typeface="BIZ UDPゴシック" panose="020B0400000000000000" pitchFamily="50" charset="-128"/>
                        </a:rPr>
                        <a:t>小学生</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800" b="1">
                          <a:solidFill>
                            <a:schemeClr val="tx1"/>
                          </a:solidFill>
                          <a:latin typeface="BIZ UDPゴシック" panose="020B0400000000000000" pitchFamily="50" charset="-128"/>
                          <a:ea typeface="BIZ UDPゴシック" panose="020B0400000000000000" pitchFamily="50" charset="-128"/>
                        </a:rPr>
                        <a:t>中学生</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800" b="1">
                          <a:solidFill>
                            <a:schemeClr val="tx1"/>
                          </a:solidFill>
                          <a:latin typeface="BIZ UDPゴシック" panose="020B0400000000000000" pitchFamily="50" charset="-128"/>
                          <a:ea typeface="BIZ UDPゴシック" panose="020B0400000000000000" pitchFamily="50" charset="-128"/>
                        </a:rPr>
                        <a:t>高校生</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800" b="1">
                          <a:solidFill>
                            <a:schemeClr val="tx1"/>
                          </a:solidFill>
                          <a:latin typeface="BIZ UDPゴシック" panose="020B0400000000000000" pitchFamily="50" charset="-128"/>
                          <a:ea typeface="BIZ UDPゴシック" panose="020B0400000000000000" pitchFamily="50" charset="-128"/>
                        </a:rPr>
                        <a:t>大学生</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800" b="1">
                          <a:solidFill>
                            <a:schemeClr val="tx1"/>
                          </a:solidFill>
                          <a:latin typeface="BIZ UDPゴシック" panose="020B0400000000000000" pitchFamily="50" charset="-128"/>
                          <a:ea typeface="BIZ UDPゴシック" panose="020B0400000000000000" pitchFamily="50" charset="-128"/>
                        </a:rPr>
                        <a:t>社会人</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800" b="1">
                          <a:solidFill>
                            <a:schemeClr val="tx1"/>
                          </a:solidFill>
                          <a:latin typeface="BIZ UDPゴシック" panose="020B0400000000000000" pitchFamily="50" charset="-128"/>
                          <a:ea typeface="BIZ UDPゴシック" panose="020B0400000000000000" pitchFamily="50" charset="-128"/>
                        </a:rPr>
                        <a:t>高齢者</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03916063"/>
                  </a:ext>
                </a:extLst>
              </a:tr>
              <a:tr h="317844">
                <a:tc>
                  <a:txBody>
                    <a:bodyPr/>
                    <a:lstStyle/>
                    <a:p>
                      <a:r>
                        <a:rPr kumimoji="1" lang="ja-JP" altLang="en-US" sz="1000" b="1">
                          <a:solidFill>
                            <a:schemeClr val="tx1"/>
                          </a:solidFill>
                          <a:latin typeface="BIZ UDPゴシック" panose="020B0400000000000000" pitchFamily="50" charset="-128"/>
                          <a:ea typeface="BIZ UDPゴシック" panose="020B0400000000000000" pitchFamily="50" charset="-128"/>
                        </a:rPr>
                        <a:t>家計管理</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1">
                          <a:solidFill>
                            <a:schemeClr val="tx1"/>
                          </a:solidFill>
                          <a:latin typeface="BIZ UDPゴシック" panose="020B0400000000000000" pitchFamily="50" charset="-128"/>
                          <a:ea typeface="BIZ UDPゴシック" panose="020B0400000000000000" pitchFamily="50" charset="-128"/>
                        </a:rPr>
                        <a:t>家計管理</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5183130"/>
                  </a:ext>
                </a:extLst>
              </a:tr>
              <a:tr h="317844">
                <a:tc>
                  <a:txBody>
                    <a:bodyPr/>
                    <a:lstStyle/>
                    <a:p>
                      <a:r>
                        <a:rPr kumimoji="1" lang="ja-JP" altLang="en-US" sz="1000" b="1">
                          <a:solidFill>
                            <a:schemeClr val="tx1"/>
                          </a:solidFill>
                          <a:latin typeface="BIZ UDPゴシック" panose="020B0400000000000000" pitchFamily="50" charset="-128"/>
                          <a:ea typeface="BIZ UDPゴシック" panose="020B0400000000000000" pitchFamily="50" charset="-128"/>
                        </a:rPr>
                        <a:t>生活設計</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1">
                          <a:solidFill>
                            <a:schemeClr val="tx1"/>
                          </a:solidFill>
                          <a:latin typeface="BIZ UDPゴシック" panose="020B0400000000000000" pitchFamily="50" charset="-128"/>
                          <a:ea typeface="BIZ UDPゴシック" panose="020B0400000000000000" pitchFamily="50" charset="-128"/>
                        </a:rPr>
                        <a:t>生活設計</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3651822"/>
                  </a:ext>
                </a:extLst>
              </a:tr>
              <a:tr h="371475">
                <a:tc rowSpan="5">
                  <a:txBody>
                    <a:bodyPr/>
                    <a:lstStyle/>
                    <a:p>
                      <a:r>
                        <a:rPr kumimoji="1" lang="ja-JP" altLang="en-US" sz="1000" b="1">
                          <a:solidFill>
                            <a:schemeClr val="tx1"/>
                          </a:solidFill>
                          <a:latin typeface="BIZ UDPゴシック" panose="020B0400000000000000" pitchFamily="50" charset="-128"/>
                          <a:ea typeface="BIZ UDPゴシック" panose="020B0400000000000000" pitchFamily="50" charset="-128"/>
                        </a:rPr>
                        <a:t>金融知識及び</a:t>
                      </a:r>
                      <a:br>
                        <a:rPr kumimoji="1" lang="en-US" altLang="ja-JP" sz="1000" b="1">
                          <a:solidFill>
                            <a:schemeClr val="tx1"/>
                          </a:solidFill>
                          <a:latin typeface="BIZ UDPゴシック" panose="020B0400000000000000" pitchFamily="50" charset="-128"/>
                          <a:ea typeface="BIZ UDPゴシック" panose="020B0400000000000000" pitchFamily="50" charset="-128"/>
                        </a:rPr>
                      </a:br>
                      <a:r>
                        <a:rPr kumimoji="1" lang="ja-JP" altLang="en-US" sz="1000" b="1">
                          <a:solidFill>
                            <a:schemeClr val="tx1"/>
                          </a:solidFill>
                          <a:latin typeface="BIZ UDPゴシック" panose="020B0400000000000000" pitchFamily="50" charset="-128"/>
                          <a:ea typeface="BIZ UDPゴシック" panose="020B0400000000000000" pitchFamily="50" charset="-128"/>
                        </a:rPr>
                        <a:t>金融経済事情の</a:t>
                      </a:r>
                      <a:br>
                        <a:rPr kumimoji="1" lang="en-US" altLang="ja-JP" sz="1000" b="1">
                          <a:solidFill>
                            <a:schemeClr val="tx1"/>
                          </a:solidFill>
                          <a:latin typeface="BIZ UDPゴシック" panose="020B0400000000000000" pitchFamily="50" charset="-128"/>
                          <a:ea typeface="BIZ UDPゴシック" panose="020B0400000000000000" pitchFamily="50" charset="-128"/>
                        </a:rPr>
                      </a:br>
                      <a:r>
                        <a:rPr kumimoji="1" lang="ja-JP" altLang="en-US" sz="1000" b="1">
                          <a:solidFill>
                            <a:schemeClr val="tx1"/>
                          </a:solidFill>
                          <a:latin typeface="BIZ UDPゴシック" panose="020B0400000000000000" pitchFamily="50" charset="-128"/>
                          <a:ea typeface="BIZ UDPゴシック" panose="020B0400000000000000" pitchFamily="50" charset="-128"/>
                        </a:rPr>
                        <a:t>理解と適切な</a:t>
                      </a:r>
                      <a:br>
                        <a:rPr kumimoji="1" lang="en-US" altLang="ja-JP" sz="1000" b="1">
                          <a:solidFill>
                            <a:schemeClr val="tx1"/>
                          </a:solidFill>
                          <a:latin typeface="BIZ UDPゴシック" panose="020B0400000000000000" pitchFamily="50" charset="-128"/>
                          <a:ea typeface="BIZ UDPゴシック" panose="020B0400000000000000" pitchFamily="50" charset="-128"/>
                        </a:rPr>
                      </a:br>
                      <a:r>
                        <a:rPr kumimoji="1" lang="ja-JP" altLang="en-US" sz="1000" b="1">
                          <a:solidFill>
                            <a:schemeClr val="tx1"/>
                          </a:solidFill>
                          <a:latin typeface="BIZ UDPゴシック" panose="020B0400000000000000" pitchFamily="50" charset="-128"/>
                          <a:ea typeface="BIZ UDPゴシック" panose="020B0400000000000000" pitchFamily="50" charset="-128"/>
                        </a:rPr>
                        <a:t>金融商品の利用</a:t>
                      </a:r>
                      <a:br>
                        <a:rPr kumimoji="1" lang="en-US" altLang="ja-JP" sz="1000" b="1">
                          <a:solidFill>
                            <a:schemeClr val="tx1"/>
                          </a:solidFill>
                          <a:latin typeface="BIZ UDPゴシック" panose="020B0400000000000000" pitchFamily="50" charset="-128"/>
                          <a:ea typeface="BIZ UDPゴシック" panose="020B0400000000000000" pitchFamily="50" charset="-128"/>
                        </a:rPr>
                      </a:br>
                      <a:r>
                        <a:rPr kumimoji="1" lang="ja-JP" altLang="en-US" sz="1000" b="1">
                          <a:solidFill>
                            <a:schemeClr val="tx1"/>
                          </a:solidFill>
                          <a:latin typeface="BIZ UDPゴシック" panose="020B0400000000000000" pitchFamily="50" charset="-128"/>
                          <a:ea typeface="BIZ UDPゴシック" panose="020B0400000000000000" pitchFamily="50" charset="-128"/>
                        </a:rPr>
                        <a:t>選択</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1" spc="-50" baseline="0">
                          <a:solidFill>
                            <a:schemeClr val="tx1"/>
                          </a:solidFill>
                          <a:latin typeface="BIZ UDPゴシック" panose="020B0400000000000000" pitchFamily="50" charset="-128"/>
                          <a:ea typeface="BIZ UDPゴシック" panose="020B0400000000000000" pitchFamily="50" charset="-128"/>
                        </a:rPr>
                        <a:t>金融取引の基本としての素養</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094358"/>
                  </a:ext>
                </a:extLst>
              </a:tr>
              <a:tr h="317844">
                <a:tc vMerge="1">
                  <a:txBody>
                    <a:bodyPr/>
                    <a:lstStyle/>
                    <a:p>
                      <a:endParaRPr kumimoji="1" lang="ja-JP" altLang="en-US" sz="1000" b="1">
                        <a:solidFill>
                          <a:schemeClr val="tx1"/>
                        </a:solidFill>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1">
                          <a:solidFill>
                            <a:schemeClr val="tx1"/>
                          </a:solidFill>
                          <a:latin typeface="BIZ UDPゴシック" panose="020B0400000000000000" pitchFamily="50" charset="-128"/>
                          <a:ea typeface="BIZ UDPゴシック" panose="020B0400000000000000" pitchFamily="50" charset="-128"/>
                        </a:rPr>
                        <a:t>金融分野共通</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0605425"/>
                  </a:ext>
                </a:extLst>
              </a:tr>
              <a:tr h="317844">
                <a:tc vMerge="1">
                  <a:txBody>
                    <a:bodyPr/>
                    <a:lstStyle/>
                    <a:p>
                      <a:endParaRPr kumimoji="1" lang="ja-JP" altLang="en-US" sz="1000" b="1">
                        <a:solidFill>
                          <a:schemeClr val="tx1"/>
                        </a:solidFill>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1">
                          <a:solidFill>
                            <a:schemeClr val="tx1"/>
                          </a:solidFill>
                          <a:latin typeface="BIZ UDPゴシック" panose="020B0400000000000000" pitchFamily="50" charset="-128"/>
                          <a:ea typeface="BIZ UDPゴシック" panose="020B0400000000000000" pitchFamily="50" charset="-128"/>
                        </a:rPr>
                        <a:t>保険商品</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6962166"/>
                  </a:ext>
                </a:extLst>
              </a:tr>
              <a:tr h="371475">
                <a:tc vMerge="1">
                  <a:txBody>
                    <a:bodyPr/>
                    <a:lstStyle/>
                    <a:p>
                      <a:endParaRPr kumimoji="1" lang="ja-JP" altLang="en-US" sz="1000" b="1">
                        <a:solidFill>
                          <a:schemeClr val="tx1"/>
                        </a:solidFill>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1">
                          <a:solidFill>
                            <a:schemeClr val="tx1"/>
                          </a:solidFill>
                          <a:latin typeface="BIZ UDPゴシック" panose="020B0400000000000000" pitchFamily="50" charset="-128"/>
                          <a:ea typeface="BIZ UDPゴシック" panose="020B0400000000000000" pitchFamily="50" charset="-128"/>
                        </a:rPr>
                        <a:t>ローン・</a:t>
                      </a:r>
                      <a:endParaRPr kumimoji="1" lang="en-US" altLang="ja-JP" sz="1000" b="1">
                        <a:solidFill>
                          <a:schemeClr val="tx1"/>
                        </a:solidFill>
                        <a:latin typeface="BIZ UDPゴシック" panose="020B0400000000000000" pitchFamily="50" charset="-128"/>
                        <a:ea typeface="BIZ UDPゴシック" panose="020B0400000000000000" pitchFamily="50" charset="-128"/>
                      </a:endParaRPr>
                    </a:p>
                    <a:p>
                      <a:r>
                        <a:rPr kumimoji="1" lang="ja-JP" altLang="en-US" sz="1000" b="1">
                          <a:solidFill>
                            <a:schemeClr val="tx1"/>
                          </a:solidFill>
                          <a:latin typeface="BIZ UDPゴシック" panose="020B0400000000000000" pitchFamily="50" charset="-128"/>
                          <a:ea typeface="BIZ UDPゴシック" panose="020B0400000000000000" pitchFamily="50" charset="-128"/>
                        </a:rPr>
                        <a:t>クレジット</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6844356"/>
                  </a:ext>
                </a:extLst>
              </a:tr>
              <a:tr h="317844">
                <a:tc vMerge="1">
                  <a:txBody>
                    <a:bodyPr/>
                    <a:lstStyle/>
                    <a:p>
                      <a:endParaRPr kumimoji="1" lang="ja-JP" altLang="en-US" sz="1000" b="1">
                        <a:solidFill>
                          <a:schemeClr val="tx1"/>
                        </a:solidFill>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1">
                          <a:solidFill>
                            <a:schemeClr val="tx1"/>
                          </a:solidFill>
                          <a:latin typeface="BIZ UDPゴシック" panose="020B0400000000000000" pitchFamily="50" charset="-128"/>
                          <a:ea typeface="BIZ UDPゴシック" panose="020B0400000000000000" pitchFamily="50" charset="-128"/>
                        </a:rPr>
                        <a:t>資産形成商品</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370611"/>
                  </a:ext>
                </a:extLst>
              </a:tr>
              <a:tr h="371475">
                <a:tc>
                  <a:txBody>
                    <a:bodyPr/>
                    <a:lstStyle/>
                    <a:p>
                      <a:r>
                        <a:rPr kumimoji="1" lang="ja-JP" altLang="en-US" sz="1000" b="1">
                          <a:solidFill>
                            <a:schemeClr val="tx1"/>
                          </a:solidFill>
                          <a:latin typeface="BIZ UDPゴシック" panose="020B0400000000000000" pitchFamily="50" charset="-128"/>
                          <a:ea typeface="BIZ UDPゴシック" panose="020B0400000000000000" pitchFamily="50" charset="-128"/>
                        </a:rPr>
                        <a:t>外部の知見の適切な活用</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1">
                          <a:solidFill>
                            <a:schemeClr val="tx1"/>
                          </a:solidFill>
                          <a:latin typeface="BIZ UDPゴシック" panose="020B0400000000000000" pitchFamily="50" charset="-128"/>
                          <a:ea typeface="BIZ UDPゴシック" panose="020B0400000000000000" pitchFamily="50" charset="-128"/>
                        </a:rPr>
                        <a:t>外部の知見の適切な活用</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dirty="0">
                        <a:solidFill>
                          <a:schemeClr val="tx1"/>
                        </a:solidFill>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443005"/>
                  </a:ext>
                </a:extLst>
              </a:tr>
            </a:tbl>
          </a:graphicData>
        </a:graphic>
      </p:graphicFrame>
      <p:sp>
        <p:nvSpPr>
          <p:cNvPr id="18" name="角丸四角形 17"/>
          <p:cNvSpPr/>
          <p:nvPr/>
        </p:nvSpPr>
        <p:spPr>
          <a:xfrm>
            <a:off x="2792185" y="2902442"/>
            <a:ext cx="1751269" cy="2600287"/>
          </a:xfrm>
          <a:prstGeom prst="roundRect">
            <a:avLst>
              <a:gd name="adj" fmla="val 5749"/>
            </a:avLst>
          </a:prstGeom>
          <a:solidFill>
            <a:schemeClr val="bg1"/>
          </a:solidFill>
          <a:ln w="9525">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分野別・年齢層別に</a:t>
            </a:r>
            <a:endParaRPr kumimoji="0" lang="en-US" altLang="ja-JP"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体系的かつ具体的に記載</a:t>
            </a:r>
          </a:p>
        </p:txBody>
      </p:sp>
      <p:sp>
        <p:nvSpPr>
          <p:cNvPr id="19" name="角丸四角形吹き出し 18"/>
          <p:cNvSpPr/>
          <p:nvPr/>
        </p:nvSpPr>
        <p:spPr>
          <a:xfrm>
            <a:off x="4815652" y="2071991"/>
            <a:ext cx="4993388" cy="4688732"/>
          </a:xfrm>
          <a:prstGeom prst="wedgeRoundRectCallout">
            <a:avLst>
              <a:gd name="adj1" fmla="val -62287"/>
              <a:gd name="adj2" fmla="val 5065"/>
              <a:gd name="adj3" fmla="val 16667"/>
            </a:avLst>
          </a:prstGeom>
          <a:solidFill>
            <a:schemeClr val="bg1"/>
          </a:solidFill>
          <a:ln w="9525">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38"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4" name="正方形/長方形 23"/>
          <p:cNvSpPr/>
          <p:nvPr/>
        </p:nvSpPr>
        <p:spPr>
          <a:xfrm>
            <a:off x="5042624" y="2116965"/>
            <a:ext cx="4539444" cy="4685898"/>
          </a:xfrm>
          <a:prstGeom prst="rect">
            <a:avLst/>
          </a:prstGeom>
        </p:spPr>
        <p:txBody>
          <a:bodyPr wrap="square">
            <a:spAutoFit/>
          </a:bodyPr>
          <a:lstStyle/>
          <a:p>
            <a:pPr marL="215404" marR="0" lvl="0" indent="-215404" algn="ctr" defTabSz="742950" rtl="0" eaLnBrk="1" fontAlgn="auto" latinLnBrk="0" hangingPunct="1">
              <a:spcAft>
                <a:spcPts val="300"/>
              </a:spcAft>
              <a:buClrTx/>
              <a:buSzTx/>
              <a:buFontTx/>
              <a:buNone/>
              <a:tabLst/>
              <a:defRPr/>
            </a:pPr>
            <a:r>
              <a:rPr kumimoji="1" lang="en-US" altLang="ja-JP" sz="1400" b="1" i="0" u="heavy" strike="noStrike" kern="1200" cap="none" spc="0" normalizeH="0" baseline="0" noProof="0">
                <a:ln>
                  <a:noFill/>
                </a:ln>
                <a:solidFill>
                  <a:srgbClr val="2E75B6"/>
                </a:solidFill>
                <a:effectLst/>
                <a:uLnTx/>
                <a:uFillTx/>
                <a:latin typeface="BIZ UDPゴシック" panose="020B0400000000000000" pitchFamily="50" charset="-128"/>
                <a:ea typeface="BIZ UDPゴシック" panose="020B0400000000000000" pitchFamily="50" charset="-128"/>
              </a:rPr>
              <a:t>【</a:t>
            </a:r>
            <a:r>
              <a:rPr kumimoji="1" lang="ja-JP" altLang="en-US" sz="1400" b="1" i="0" u="heavy" strike="noStrike" kern="1200" cap="none" spc="0" normalizeH="0" baseline="0" noProof="0">
                <a:ln>
                  <a:noFill/>
                </a:ln>
                <a:solidFill>
                  <a:srgbClr val="2E75B6"/>
                </a:solidFill>
                <a:effectLst/>
                <a:uLnTx/>
                <a:uFillTx/>
                <a:latin typeface="BIZ UDPゴシック" panose="020B0400000000000000" pitchFamily="50" charset="-128"/>
                <a:ea typeface="BIZ UDPゴシック" panose="020B0400000000000000" pitchFamily="50" charset="-128"/>
              </a:rPr>
              <a:t>具体的な内容の例</a:t>
            </a:r>
            <a:r>
              <a:rPr kumimoji="1" lang="en-US" altLang="ja-JP" sz="1400" b="1" i="0" u="heavy" strike="noStrike" kern="1200" cap="none" spc="0" normalizeH="0" baseline="0" noProof="0">
                <a:ln>
                  <a:noFill/>
                </a:ln>
                <a:solidFill>
                  <a:srgbClr val="2E75B6"/>
                </a:solidFill>
                <a:effectLst/>
                <a:uLnTx/>
                <a:uFillTx/>
                <a:latin typeface="BIZ UDPゴシック" panose="020B0400000000000000" pitchFamily="50" charset="-128"/>
                <a:ea typeface="BIZ UDPゴシック" panose="020B0400000000000000" pitchFamily="50" charset="-128"/>
              </a:rPr>
              <a:t>】</a:t>
            </a:r>
          </a:p>
          <a:p>
            <a:pPr lvl="0" algn="just" defTabSz="742950">
              <a:spcAft>
                <a:spcPts val="300"/>
              </a:spcAft>
              <a:defRPr/>
            </a:pPr>
            <a:r>
              <a:rPr kumimoji="1" lang="ja-JP" altLang="en-US" sz="1200" b="1" u="sng">
                <a:solidFill>
                  <a:prstClr val="black"/>
                </a:solidFill>
                <a:latin typeface="BIZ UDPゴシック" panose="020B0400000000000000" pitchFamily="50" charset="-128"/>
                <a:ea typeface="BIZ UDPゴシック" panose="020B0400000000000000" pitchFamily="50" charset="-128"/>
              </a:rPr>
              <a:t>１．小学生向けの内容</a:t>
            </a:r>
            <a:endParaRPr kumimoji="1" lang="en-US" altLang="ja-JP" sz="1200" b="1" u="sng">
              <a:solidFill>
                <a:prstClr val="black"/>
              </a:solidFill>
              <a:latin typeface="BIZ UDPゴシック" panose="020B0400000000000000" pitchFamily="50" charset="-128"/>
              <a:ea typeface="BIZ UDPゴシック" panose="020B0400000000000000" pitchFamily="50" charset="-128"/>
            </a:endParaRPr>
          </a:p>
          <a:p>
            <a:pPr marL="292500" lvl="0" indent="-146250" algn="just" defTabSz="742950">
              <a:spcAft>
                <a:spcPts val="300"/>
              </a:spcAft>
              <a:buFont typeface="Arial" panose="020B0604020202020204" pitchFamily="34" charset="0"/>
              <a:buChar char="•"/>
              <a:defRPr/>
            </a:pPr>
            <a:r>
              <a:rPr kumimoji="1" lang="ja-JP" altLang="en-US" sz="1200">
                <a:solidFill>
                  <a:prstClr val="black"/>
                </a:solidFill>
                <a:latin typeface="BIZ UDPゴシック" panose="020B0400000000000000" pitchFamily="50" charset="-128"/>
                <a:ea typeface="BIZ UDPゴシック" panose="020B0400000000000000" pitchFamily="50" charset="-128"/>
              </a:rPr>
              <a:t>必要なもの（ニーズ）と欲しいもの（ウォンツ）を区別し、計画を立てて買い物ができる。</a:t>
            </a:r>
            <a:endParaRPr kumimoji="1" lang="en-US" altLang="ja-JP" sz="1200">
              <a:solidFill>
                <a:prstClr val="black"/>
              </a:solidFill>
              <a:latin typeface="BIZ UDPゴシック" panose="020B0400000000000000" pitchFamily="50" charset="-128"/>
              <a:ea typeface="BIZ UDPゴシック" panose="020B0400000000000000" pitchFamily="50" charset="-128"/>
            </a:endParaRPr>
          </a:p>
          <a:p>
            <a:pPr marL="292500" lvl="0" indent="-146250" algn="just" defTabSz="742950">
              <a:spcAft>
                <a:spcPts val="300"/>
              </a:spcAft>
              <a:buFont typeface="Arial" panose="020B0604020202020204" pitchFamily="34" charset="0"/>
              <a:buChar char="•"/>
              <a:defRPr/>
            </a:pPr>
            <a:r>
              <a:rPr kumimoji="1" lang="ja-JP" altLang="en-US" sz="1200">
                <a:solidFill>
                  <a:prstClr val="black"/>
                </a:solidFill>
                <a:latin typeface="BIZ UDPゴシック" panose="020B0400000000000000" pitchFamily="50" charset="-128"/>
                <a:ea typeface="BIZ UDPゴシック" panose="020B0400000000000000" pitchFamily="50" charset="-128"/>
              </a:rPr>
              <a:t>困ったときにはすぐに身近な人に相談する態度を身に付ける。</a:t>
            </a:r>
            <a:endParaRPr kumimoji="1" lang="en-US" altLang="ja-JP" sz="1200">
              <a:solidFill>
                <a:prstClr val="black"/>
              </a:solidFill>
              <a:latin typeface="BIZ UDPゴシック" panose="020B0400000000000000" pitchFamily="50" charset="-128"/>
              <a:ea typeface="BIZ UDPゴシック" panose="020B0400000000000000" pitchFamily="50" charset="-128"/>
            </a:endParaRPr>
          </a:p>
          <a:p>
            <a:pPr lvl="0" algn="just" defTabSz="742950">
              <a:spcAft>
                <a:spcPts val="300"/>
              </a:spcAft>
              <a:defRPr/>
            </a:pPr>
            <a:r>
              <a:rPr kumimoji="1" lang="ja-JP" altLang="en-US" sz="1200" b="1" u="sng">
                <a:solidFill>
                  <a:prstClr val="black"/>
                </a:solidFill>
                <a:latin typeface="BIZ UDPゴシック" panose="020B0400000000000000" pitchFamily="50" charset="-128"/>
                <a:ea typeface="BIZ UDPゴシック" panose="020B0400000000000000" pitchFamily="50" charset="-128"/>
              </a:rPr>
              <a:t>２．高校生向けの内容</a:t>
            </a:r>
            <a:endParaRPr kumimoji="1" lang="en-US" altLang="ja-JP" sz="1200" b="1" u="sng">
              <a:solidFill>
                <a:prstClr val="black"/>
              </a:solidFill>
              <a:latin typeface="BIZ UDPゴシック" panose="020B0400000000000000" pitchFamily="50" charset="-128"/>
              <a:ea typeface="BIZ UDPゴシック" panose="020B0400000000000000" pitchFamily="50" charset="-128"/>
            </a:endParaRPr>
          </a:p>
          <a:p>
            <a:pPr marL="292500" lvl="0" indent="-146250" algn="just" defTabSz="742950">
              <a:spcAft>
                <a:spcPts val="300"/>
              </a:spcAft>
              <a:buFont typeface="Arial" panose="020B0604020202020204" pitchFamily="34" charset="0"/>
              <a:buChar char="•"/>
              <a:defRPr/>
            </a:pPr>
            <a:r>
              <a:rPr kumimoji="1" lang="ja-JP" altLang="en-US" sz="1200">
                <a:solidFill>
                  <a:prstClr val="black"/>
                </a:solidFill>
                <a:latin typeface="BIZ UDPゴシック" panose="020B0400000000000000" pitchFamily="50" charset="-128"/>
                <a:ea typeface="BIZ UDPゴシック" panose="020B0400000000000000" pitchFamily="50" charset="-128"/>
              </a:rPr>
              <a:t>職業選択と生活設計を関連付けて考え、生涯の収支内容を理解して生活設計を立てる。</a:t>
            </a:r>
            <a:endParaRPr kumimoji="1" lang="en-US" altLang="ja-JP" sz="1200">
              <a:solidFill>
                <a:prstClr val="black"/>
              </a:solidFill>
              <a:latin typeface="BIZ UDPゴシック" panose="020B0400000000000000" pitchFamily="50" charset="-128"/>
              <a:ea typeface="BIZ UDPゴシック" panose="020B0400000000000000" pitchFamily="50" charset="-128"/>
            </a:endParaRPr>
          </a:p>
          <a:p>
            <a:pPr marL="292500" lvl="0" indent="-146250" algn="just" defTabSz="742950">
              <a:spcAft>
                <a:spcPts val="300"/>
              </a:spcAft>
              <a:buFont typeface="Arial" panose="020B0604020202020204" pitchFamily="34" charset="0"/>
              <a:buChar char="•"/>
              <a:defRPr/>
            </a:pPr>
            <a:r>
              <a:rPr kumimoji="1" lang="ja-JP" altLang="en-US" sz="1200">
                <a:solidFill>
                  <a:prstClr val="black"/>
                </a:solidFill>
                <a:latin typeface="BIZ UDPゴシック" panose="020B0400000000000000" pitchFamily="50" charset="-128"/>
                <a:ea typeface="BIZ UDPゴシック" panose="020B0400000000000000" pitchFamily="50" charset="-128"/>
              </a:rPr>
              <a:t>お金や金融・経済の機能・役割を把握するとともに、預金、株式、債券、投資信託、保険など基本的な金融商品の内容を理解する。</a:t>
            </a:r>
            <a:endParaRPr kumimoji="1" lang="en-US" altLang="ja-JP" sz="1200">
              <a:solidFill>
                <a:prstClr val="black"/>
              </a:solidFill>
              <a:latin typeface="BIZ UDPゴシック" panose="020B0400000000000000" pitchFamily="50" charset="-128"/>
              <a:ea typeface="BIZ UDPゴシック" panose="020B0400000000000000" pitchFamily="50" charset="-128"/>
            </a:endParaRPr>
          </a:p>
          <a:p>
            <a:pPr marL="292500" lvl="0" indent="-146250" algn="just" defTabSz="742950">
              <a:spcAft>
                <a:spcPts val="300"/>
              </a:spcAft>
              <a:buFont typeface="Arial" panose="020B0604020202020204" pitchFamily="34" charset="0"/>
              <a:buChar char="•"/>
              <a:defRPr/>
            </a:pPr>
            <a:r>
              <a:rPr kumimoji="1" lang="ja-JP" altLang="en-US" sz="1200">
                <a:solidFill>
                  <a:prstClr val="black"/>
                </a:solidFill>
                <a:latin typeface="BIZ UDPゴシック" panose="020B0400000000000000" pitchFamily="50" charset="-128"/>
                <a:ea typeface="BIZ UDPゴシック" panose="020B0400000000000000" pitchFamily="50" charset="-128"/>
              </a:rPr>
              <a:t>トラブルに対処できる具体的方法を学び、実際に行使できる技能を身に付ける。</a:t>
            </a:r>
            <a:endParaRPr kumimoji="1" lang="en-US" altLang="ja-JP" sz="1200">
              <a:solidFill>
                <a:prstClr val="black"/>
              </a:solidFill>
              <a:latin typeface="BIZ UDPゴシック" panose="020B0400000000000000" pitchFamily="50" charset="-128"/>
              <a:ea typeface="BIZ UDPゴシック" panose="020B0400000000000000" pitchFamily="50" charset="-128"/>
            </a:endParaRPr>
          </a:p>
          <a:p>
            <a:pPr lvl="0" algn="just" defTabSz="742950">
              <a:spcAft>
                <a:spcPts val="300"/>
              </a:spcAft>
              <a:defRPr/>
            </a:pPr>
            <a:r>
              <a:rPr kumimoji="1" lang="ja-JP" altLang="en-US" sz="1200" b="1" u="sng">
                <a:solidFill>
                  <a:prstClr val="black"/>
                </a:solidFill>
                <a:latin typeface="BIZ UDPゴシック" panose="020B0400000000000000" pitchFamily="50" charset="-128"/>
                <a:ea typeface="BIZ UDPゴシック" panose="020B0400000000000000" pitchFamily="50" charset="-128"/>
              </a:rPr>
              <a:t>３．社会人向けの内容</a:t>
            </a:r>
            <a:endParaRPr kumimoji="1" lang="en-US" altLang="ja-JP" sz="1200" b="1" u="sng">
              <a:solidFill>
                <a:prstClr val="black"/>
              </a:solidFill>
              <a:latin typeface="BIZ UDPゴシック" panose="020B0400000000000000" pitchFamily="50" charset="-128"/>
              <a:ea typeface="BIZ UDPゴシック" panose="020B0400000000000000" pitchFamily="50" charset="-128"/>
            </a:endParaRPr>
          </a:p>
          <a:p>
            <a:pPr marL="292500" lvl="0" indent="-146250" algn="just" defTabSz="742950">
              <a:spcAft>
                <a:spcPts val="300"/>
              </a:spcAft>
              <a:buFont typeface="Arial" panose="020B0604020202020204" pitchFamily="34" charset="0"/>
              <a:buChar char="•"/>
              <a:defRPr/>
            </a:pPr>
            <a:r>
              <a:rPr kumimoji="1" lang="ja-JP" altLang="en-US" sz="1200">
                <a:solidFill>
                  <a:prstClr val="black"/>
                </a:solidFill>
                <a:latin typeface="BIZ UDPゴシック" panose="020B0400000000000000" pitchFamily="50" charset="-128"/>
                <a:ea typeface="BIZ UDPゴシック" panose="020B0400000000000000" pitchFamily="50" charset="-128"/>
              </a:rPr>
              <a:t>金融商品を含む様々な販売・勧誘行為に適用される法令や制度を理解し、慎重な契約締結など、適切な対応を行うことができる。</a:t>
            </a:r>
            <a:endParaRPr kumimoji="1" lang="en-US" altLang="ja-JP" sz="1200">
              <a:solidFill>
                <a:prstClr val="black"/>
              </a:solidFill>
              <a:latin typeface="BIZ UDPゴシック" panose="020B0400000000000000" pitchFamily="50" charset="-128"/>
              <a:ea typeface="BIZ UDPゴシック" panose="020B0400000000000000" pitchFamily="50" charset="-128"/>
            </a:endParaRPr>
          </a:p>
          <a:p>
            <a:pPr marL="292500" lvl="0" indent="-146250" algn="just" defTabSz="742950">
              <a:spcAft>
                <a:spcPts val="300"/>
              </a:spcAft>
              <a:buFont typeface="Arial" panose="020B0604020202020204" pitchFamily="34" charset="0"/>
              <a:buChar char="•"/>
              <a:defRPr/>
            </a:pPr>
            <a:r>
              <a:rPr kumimoji="1" lang="ja-JP" altLang="en-US" sz="1200" spc="-8">
                <a:solidFill>
                  <a:prstClr val="black"/>
                </a:solidFill>
                <a:latin typeface="BIZ UDPゴシック" panose="020B0400000000000000" pitchFamily="50" charset="-128"/>
                <a:ea typeface="BIZ UDPゴシック" panose="020B0400000000000000" pitchFamily="50" charset="-128"/>
              </a:rPr>
              <a:t>金融商品の特性（流動性・安全性・収益性）とリスク管理の方法を理解する。自らの生活設計の中で、どのように資産形成をしていくかを考える。</a:t>
            </a:r>
            <a:endParaRPr kumimoji="1" lang="en-US" altLang="ja-JP" sz="1200" spc="-8">
              <a:solidFill>
                <a:prstClr val="black"/>
              </a:solidFill>
              <a:latin typeface="BIZ UDPゴシック" panose="020B0400000000000000" pitchFamily="50" charset="-128"/>
              <a:ea typeface="BIZ UDPゴシック" panose="020B0400000000000000" pitchFamily="50" charset="-128"/>
            </a:endParaRPr>
          </a:p>
          <a:p>
            <a:pPr marL="292500" lvl="0" indent="-146250" algn="just" defTabSz="742950">
              <a:spcAft>
                <a:spcPts val="300"/>
              </a:spcAft>
              <a:buFont typeface="Arial" panose="020B0604020202020204" pitchFamily="34" charset="0"/>
              <a:buChar char="•"/>
              <a:defRPr/>
            </a:pPr>
            <a:r>
              <a:rPr kumimoji="1" lang="ja-JP" altLang="en-US" sz="1200">
                <a:solidFill>
                  <a:prstClr val="black"/>
                </a:solidFill>
                <a:latin typeface="BIZ UDPゴシック" panose="020B0400000000000000" pitchFamily="50" charset="-128"/>
                <a:ea typeface="BIZ UDPゴシック" panose="020B0400000000000000" pitchFamily="50" charset="-128"/>
              </a:rPr>
              <a:t>金融商品を利用する際に相談等ができる適切な機関等を把握する必要があることを認識している。</a:t>
            </a:r>
            <a:endParaRPr kumimoji="1" lang="en-US" altLang="ja-JP" sz="1200">
              <a:solidFill>
                <a:prstClr val="black"/>
              </a:solidFill>
              <a:latin typeface="BIZ UDPゴシック" panose="020B0400000000000000" pitchFamily="50" charset="-128"/>
              <a:ea typeface="BIZ UDPゴシック" panose="020B0400000000000000" pitchFamily="50" charset="-128"/>
            </a:endParaRPr>
          </a:p>
          <a:p>
            <a:pPr marL="292500" lvl="0" indent="-146250" algn="just" defTabSz="742950">
              <a:spcAft>
                <a:spcPts val="300"/>
              </a:spcAft>
              <a:buFont typeface="Arial" panose="020B0604020202020204" pitchFamily="34" charset="0"/>
              <a:buChar char="•"/>
              <a:defRPr/>
            </a:pPr>
            <a:endParaRPr kumimoji="1" lang="ja-JP" altLang="en-US" sz="1200">
              <a:solidFill>
                <a:prstClr val="black"/>
              </a:solidFill>
              <a:latin typeface="BIZ UDPゴシック" panose="020B0400000000000000" pitchFamily="50" charset="-128"/>
              <a:ea typeface="BIZ UDPゴシック" panose="020B0400000000000000" pitchFamily="50" charset="-128"/>
            </a:endParaRPr>
          </a:p>
          <a:p>
            <a:pPr marL="215404" marR="0" lvl="0" indent="-215404" defTabSz="742950" rtl="0" eaLnBrk="1" fontAlgn="auto" latinLnBrk="0" hangingPunct="1">
              <a:spcAft>
                <a:spcPts val="300"/>
              </a:spcAft>
              <a:buClrTx/>
              <a:buSzTx/>
              <a:buFontTx/>
              <a:buNone/>
              <a:tabLst/>
              <a:defRPr/>
            </a:pPr>
            <a:endParaRPr kumimoji="1" lang="ja-JP" altLang="en-US" sz="1200" b="1" i="0" u="heavy" strike="noStrike" kern="1200" cap="none" spc="0" normalizeH="0" baseline="0" noProof="0">
              <a:ln>
                <a:noFill/>
              </a:ln>
              <a:solidFill>
                <a:srgbClr val="2E75B6"/>
              </a:solidFill>
              <a:effectLst/>
              <a:uLnTx/>
              <a:uFillTx/>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200024" y="2030770"/>
            <a:ext cx="3467624" cy="307777"/>
          </a:xfrm>
          <a:prstGeom prst="rect">
            <a:avLst/>
          </a:prstGeom>
        </p:spPr>
        <p:txBody>
          <a:bodyPr wrap="square">
            <a:spAutoFit/>
          </a:bodyPr>
          <a:lstStyle/>
          <a:p>
            <a:pPr marL="215404" lvl="0" indent="-215404" algn="ctr" defTabSz="742950">
              <a:defRPr/>
            </a:pPr>
            <a:r>
              <a:rPr kumimoji="1" lang="ja-JP" altLang="en-US" sz="1400" b="1" u="sng">
                <a:solidFill>
                  <a:prstClr val="black"/>
                </a:solidFill>
                <a:latin typeface="BIZ UDPゴシック" panose="020B0400000000000000" pitchFamily="50" charset="-128"/>
                <a:ea typeface="BIZ UDPゴシック" panose="020B0400000000000000" pitchFamily="50" charset="-128"/>
              </a:rPr>
              <a:t>（</a:t>
            </a:r>
            <a:r>
              <a:rPr kumimoji="1" lang="ja-JP" altLang="en-US" sz="1400" b="1" i="0" u="sng"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金融リテラシー・</a:t>
            </a:r>
            <a:r>
              <a:rPr kumimoji="1" lang="ja-JP" altLang="en-US" sz="1400" b="1" u="sng">
                <a:solidFill>
                  <a:prstClr val="black"/>
                </a:solidFill>
                <a:latin typeface="BIZ UDPゴシック" panose="020B0400000000000000" pitchFamily="50" charset="-128"/>
                <a:ea typeface="BIZ UDPゴシック" panose="020B0400000000000000" pitchFamily="50" charset="-128"/>
              </a:rPr>
              <a:t>マップ＜イメージ図＞）</a:t>
            </a:r>
            <a:endParaRPr kumimoji="1" lang="ja-JP" altLang="en-US" sz="1400" b="1" i="0" u="sng"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1" name="テキスト プレースホルダー 6"/>
          <p:cNvSpPr txBox="1">
            <a:spLocks/>
          </p:cNvSpPr>
          <p:nvPr/>
        </p:nvSpPr>
        <p:spPr>
          <a:xfrm>
            <a:off x="183000" y="901695"/>
            <a:ext cx="9540000" cy="985241"/>
          </a:xfrm>
          <a:prstGeom prst="rect">
            <a:avLst/>
          </a:prstGeom>
        </p:spPr>
        <p:txBody>
          <a:bodyPr/>
          <a:lstStyle>
            <a:lvl1pPr marL="0" indent="0" algn="l" defTabSz="742950" rtl="0" eaLnBrk="1" latinLnBrk="0" hangingPunct="1">
              <a:spcBef>
                <a:spcPct val="20000"/>
              </a:spcBef>
              <a:buFont typeface="Arial" pitchFamily="34" charset="0"/>
              <a:buNone/>
              <a:defRPr kumimoji="1" lang="ja-JP" altLang="en-US" sz="1138" b="0" kern="1200" baseline="0" dirty="0" smtClean="0">
                <a:solidFill>
                  <a:schemeClr val="bg1">
                    <a:lumMod val="50000"/>
                  </a:schemeClr>
                </a:solidFill>
                <a:latin typeface="Arial"/>
                <a:ea typeface="+mj-ea"/>
                <a:cs typeface="Arial"/>
              </a:defRPr>
            </a:lvl1pPr>
            <a:lvl2pPr marL="603647" indent="-232172" algn="l" defTabSz="742950" rtl="0" eaLnBrk="1" latinLnBrk="0" hangingPunct="1">
              <a:spcBef>
                <a:spcPct val="20000"/>
              </a:spcBef>
              <a:buFont typeface="Arial" pitchFamily="34" charset="0"/>
              <a:buChar char="–"/>
              <a:defRPr kumimoji="1" sz="2275" kern="1200">
                <a:solidFill>
                  <a:schemeClr val="tx1"/>
                </a:solidFill>
                <a:latin typeface="+mn-lt"/>
                <a:ea typeface="+mn-ea"/>
                <a:cs typeface="+mn-cs"/>
              </a:defRPr>
            </a:lvl2pPr>
            <a:lvl3pPr marL="928688" indent="-185738" algn="l" defTabSz="742950" rtl="0" eaLnBrk="1" latinLnBrk="0" hangingPunct="1">
              <a:spcBef>
                <a:spcPct val="20000"/>
              </a:spcBef>
              <a:buFont typeface="Arial" pitchFamily="34" charset="0"/>
              <a:buChar char="•"/>
              <a:defRPr kumimoji="1" sz="1950" kern="1200">
                <a:solidFill>
                  <a:schemeClr val="tx1"/>
                </a:solidFill>
                <a:latin typeface="+mn-lt"/>
                <a:ea typeface="+mn-ea"/>
                <a:cs typeface="+mn-cs"/>
              </a:defRPr>
            </a:lvl3pPr>
            <a:lvl4pPr marL="13001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4pPr>
            <a:lvl5pPr marL="16716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5pPr>
            <a:lvl6pPr marL="204311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6pPr>
            <a:lvl7pPr marL="241458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7pPr>
            <a:lvl8pPr marL="27860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8pPr>
            <a:lvl9pPr marL="31575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9pPr>
          </a:lstStyle>
          <a:p>
            <a:pPr marL="357188" lvl="0" indent="-357188">
              <a:spcBef>
                <a:spcPts val="0"/>
              </a:spcBef>
              <a:spcAft>
                <a:spcPts val="600"/>
              </a:spcAft>
              <a:buFont typeface="Wingdings" panose="05000000000000000000" pitchFamily="2" charset="2"/>
              <a:buChar char="p"/>
              <a:defRPr/>
            </a:pPr>
            <a:r>
              <a:rPr lang="ja-JP" altLang="en-US" sz="1600">
                <a:solidFill>
                  <a:prstClr val="black"/>
                </a:solidFill>
                <a:latin typeface="BIZ UDPゴシック" panose="020B0400000000000000" pitchFamily="50" charset="-128"/>
                <a:ea typeface="BIZ UDPゴシック" panose="020B0400000000000000" pitchFamily="50" charset="-128"/>
              </a:rPr>
              <a:t>「最低限身に付けるべき金融リテラシ－」を、年齢層別に、体系的かつ具体的に記したものです。</a:t>
            </a:r>
          </a:p>
          <a:p>
            <a:pPr marL="357188" lvl="0" indent="-357188">
              <a:spcBef>
                <a:spcPts val="0"/>
              </a:spcBef>
              <a:spcAft>
                <a:spcPts val="600"/>
              </a:spcAft>
              <a:buFont typeface="Wingdings" panose="05000000000000000000" pitchFamily="2" charset="2"/>
              <a:buChar char="p"/>
              <a:defRPr/>
            </a:pPr>
            <a:r>
              <a:rPr lang="ja-JP" altLang="en-US" sz="1600">
                <a:solidFill>
                  <a:prstClr val="black"/>
                </a:solidFill>
                <a:latin typeface="BIZ UDPゴシック" panose="020B0400000000000000" pitchFamily="50" charset="-128"/>
                <a:ea typeface="BIZ UDPゴシック" panose="020B0400000000000000" pitchFamily="50" charset="-128"/>
              </a:rPr>
              <a:t>「最低限身に付けるべき金融リテラシー」の内容は、</a:t>
            </a:r>
            <a:r>
              <a:rPr lang="ja-JP" altLang="en-US" sz="1600" b="1">
                <a:solidFill>
                  <a:srgbClr val="2E75B6"/>
                </a:solidFill>
                <a:latin typeface="BIZ UDPゴシック" panose="020B0400000000000000" pitchFamily="50" charset="-128"/>
                <a:ea typeface="BIZ UDPゴシック" panose="020B0400000000000000" pitchFamily="50" charset="-128"/>
              </a:rPr>
              <a:t>「家計管理」、「生活設計」、「金融知識及び金融経済事情の理解と適切な金融商品の利用選択」および「外部の知見の適切な活用」</a:t>
            </a:r>
            <a:r>
              <a:rPr lang="ja-JP" altLang="en-US" sz="1600">
                <a:solidFill>
                  <a:prstClr val="black"/>
                </a:solidFill>
                <a:latin typeface="BIZ UDPゴシック" panose="020B0400000000000000" pitchFamily="50" charset="-128"/>
                <a:ea typeface="BIZ UDPゴシック" panose="020B0400000000000000" pitchFamily="50" charset="-128"/>
              </a:rPr>
              <a:t>の４分野に分かれます。</a:t>
            </a:r>
          </a:p>
        </p:txBody>
      </p:sp>
    </p:spTree>
    <p:extLst>
      <p:ext uri="{BB962C8B-B14F-4D97-AF65-F5344CB8AC3E}">
        <p14:creationId xmlns:p14="http://schemas.microsoft.com/office/powerpoint/2010/main" val="794324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F38D818-955E-4754-B15B-D6084FD94594}" type="slidenum">
              <a:rPr kumimoji="1" lang="ja-JP" altLang="en-US" smtClean="0"/>
              <a:pPr/>
              <a:t>34</a:t>
            </a:fld>
            <a:endParaRPr kumimoji="1" lang="ja-JP" altLang="en-US"/>
          </a:p>
        </p:txBody>
      </p:sp>
      <p:sp>
        <p:nvSpPr>
          <p:cNvPr id="4" name="正方形/長方形 3"/>
          <p:cNvSpPr/>
          <p:nvPr/>
        </p:nvSpPr>
        <p:spPr>
          <a:xfrm>
            <a:off x="1706654" y="366712"/>
            <a:ext cx="6492692" cy="369332"/>
          </a:xfrm>
          <a:prstGeom prst="rect">
            <a:avLst/>
          </a:prstGeom>
        </p:spPr>
        <p:txBody>
          <a:bodyPr wrap="square">
            <a:spAutoFit/>
          </a:bodyPr>
          <a:lstStyle/>
          <a:p>
            <a:pPr algn="ctr"/>
            <a:r>
              <a:rPr lang="ja-JP" altLang="en-US" b="1">
                <a:solidFill>
                  <a:schemeClr val="bg1"/>
                </a:solidFill>
                <a:latin typeface="BIZ UDPゴシック" panose="020B0400000000000000" pitchFamily="50" charset="-128"/>
                <a:ea typeface="BIZ UDPゴシック" panose="020B0400000000000000" pitchFamily="50" charset="-128"/>
              </a:rPr>
              <a:t>（参考）金融リテラシー・マップ②</a:t>
            </a:r>
          </a:p>
        </p:txBody>
      </p:sp>
      <p:graphicFrame>
        <p:nvGraphicFramePr>
          <p:cNvPr id="9" name="表 8"/>
          <p:cNvGraphicFramePr>
            <a:graphicFrameLocks noGrp="1"/>
          </p:cNvGraphicFramePr>
          <p:nvPr/>
        </p:nvGraphicFramePr>
        <p:xfrm>
          <a:off x="352640" y="905176"/>
          <a:ext cx="9200720" cy="5837320"/>
        </p:xfrm>
        <a:graphic>
          <a:graphicData uri="http://schemas.openxmlformats.org/drawingml/2006/table">
            <a:tbl>
              <a:tblPr firstRow="1" bandRow="1">
                <a:tableStyleId>{5C22544A-7EE6-4342-B048-85BDC9FD1C3A}</a:tableStyleId>
              </a:tblPr>
              <a:tblGrid>
                <a:gridCol w="981347">
                  <a:extLst>
                    <a:ext uri="{9D8B030D-6E8A-4147-A177-3AD203B41FA5}">
                      <a16:colId xmlns:a16="http://schemas.microsoft.com/office/drawing/2014/main" val="505706702"/>
                    </a:ext>
                  </a:extLst>
                </a:gridCol>
                <a:gridCol w="981347">
                  <a:extLst>
                    <a:ext uri="{9D8B030D-6E8A-4147-A177-3AD203B41FA5}">
                      <a16:colId xmlns:a16="http://schemas.microsoft.com/office/drawing/2014/main" val="1527140899"/>
                    </a:ext>
                  </a:extLst>
                </a:gridCol>
                <a:gridCol w="7238026">
                  <a:extLst>
                    <a:ext uri="{9D8B030D-6E8A-4147-A177-3AD203B41FA5}">
                      <a16:colId xmlns:a16="http://schemas.microsoft.com/office/drawing/2014/main" val="2429095674"/>
                    </a:ext>
                  </a:extLst>
                </a:gridCol>
              </a:tblGrid>
              <a:tr h="370840">
                <a:tc>
                  <a:txBody>
                    <a:bodyPr/>
                    <a:lstStyle/>
                    <a:p>
                      <a:pPr algn="ctr"/>
                      <a:r>
                        <a:rPr kumimoji="1" lang="ja-JP" altLang="en-US" sz="1600">
                          <a:latin typeface="BIZ UDPゴシック" panose="020B0400000000000000" pitchFamily="50" charset="-128"/>
                          <a:ea typeface="BIZ UDPゴシック" panose="020B0400000000000000" pitchFamily="50" charset="-128"/>
                        </a:rPr>
                        <a:t>分　野</a:t>
                      </a:r>
                    </a:p>
                  </a:txBody>
                  <a:tcPr anchor="ctr">
                    <a:solidFill>
                      <a:srgbClr val="007BC7"/>
                    </a:solidFill>
                  </a:tcPr>
                </a:tc>
                <a:tc>
                  <a:txBody>
                    <a:bodyPr/>
                    <a:lstStyle/>
                    <a:p>
                      <a:pPr algn="ctr"/>
                      <a:r>
                        <a:rPr kumimoji="1" lang="ja-JP" altLang="en-US" sz="1600">
                          <a:latin typeface="BIZ UDPゴシック" panose="020B0400000000000000" pitchFamily="50" charset="-128"/>
                          <a:ea typeface="BIZ UDPゴシック" panose="020B0400000000000000" pitchFamily="50" charset="-128"/>
                        </a:rPr>
                        <a:t>分　類</a:t>
                      </a:r>
                    </a:p>
                  </a:txBody>
                  <a:tcPr anchor="ctr">
                    <a:solidFill>
                      <a:srgbClr val="007BC7"/>
                    </a:solidFill>
                  </a:tcPr>
                </a:tc>
                <a:tc>
                  <a:txBody>
                    <a:bodyPr/>
                    <a:lstStyle/>
                    <a:p>
                      <a:pPr algn="ctr"/>
                      <a:r>
                        <a:rPr kumimoji="1" lang="ja-JP" altLang="en-US" sz="1600">
                          <a:latin typeface="BIZ UDPゴシック" panose="020B0400000000000000" pitchFamily="50" charset="-128"/>
                          <a:ea typeface="BIZ UDPゴシック" panose="020B0400000000000000" pitchFamily="50" charset="-128"/>
                        </a:rPr>
                        <a:t>全年齢層を通じて習得すべきスタンダード</a:t>
                      </a:r>
                    </a:p>
                  </a:txBody>
                  <a:tcPr anchor="ctr">
                    <a:solidFill>
                      <a:srgbClr val="007BC7"/>
                    </a:solidFill>
                  </a:tcPr>
                </a:tc>
                <a:extLst>
                  <a:ext uri="{0D108BD9-81ED-4DB2-BD59-A6C34878D82A}">
                    <a16:rowId xmlns:a16="http://schemas.microsoft.com/office/drawing/2014/main" val="3328808012"/>
                  </a:ext>
                </a:extLst>
              </a:tr>
              <a:tr h="432000">
                <a:tc gridSpan="2">
                  <a:txBody>
                    <a:bodyPr/>
                    <a:lstStyle/>
                    <a:p>
                      <a:pPr algn="ctr"/>
                      <a:r>
                        <a:rPr kumimoji="1" lang="ja-JP" altLang="en-US" sz="1400" b="1">
                          <a:solidFill>
                            <a:schemeClr val="bg1"/>
                          </a:solidFill>
                          <a:latin typeface="BIZ UDPゴシック" panose="020B0400000000000000" pitchFamily="50" charset="-128"/>
                          <a:ea typeface="BIZ UDPゴシック" panose="020B0400000000000000" pitchFamily="50" charset="-128"/>
                        </a:rPr>
                        <a:t>家計管理</a:t>
                      </a:r>
                    </a:p>
                  </a:txBody>
                  <a:tcPr anchor="ctr">
                    <a:solidFill>
                      <a:srgbClr val="007BC7"/>
                    </a:solidFill>
                  </a:tcPr>
                </a:tc>
                <a:tc hMerge="1">
                  <a:txBody>
                    <a:bodyPr/>
                    <a:lstStyle/>
                    <a:p>
                      <a:pPr algn="ctr"/>
                      <a:endParaRPr kumimoji="1" lang="ja-JP" altLang="en-US" sz="1400" b="1">
                        <a:solidFill>
                          <a:schemeClr val="bg1"/>
                        </a:solidFill>
                        <a:latin typeface="BIZ UDPゴシック" panose="020B0400000000000000" pitchFamily="50" charset="-128"/>
                        <a:ea typeface="BIZ UDPゴシック" panose="020B0400000000000000" pitchFamily="50" charset="-128"/>
                      </a:endParaRPr>
                    </a:p>
                  </a:txBody>
                  <a:tcPr anchor="ctr">
                    <a:solidFill>
                      <a:srgbClr val="2E75B6"/>
                    </a:solidFill>
                  </a:tcPr>
                </a:tc>
                <a:tc>
                  <a:txBody>
                    <a:bodyPr/>
                    <a:lstStyle/>
                    <a:p>
                      <a:pPr marL="179388" indent="-179388" algn="l">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適切な収支管理</a:t>
                      </a:r>
                      <a:r>
                        <a:rPr kumimoji="1" lang="en-US" altLang="ja-JP" sz="1400">
                          <a:latin typeface="BIZ UDPゴシック" panose="020B0400000000000000" pitchFamily="50" charset="-128"/>
                          <a:ea typeface="BIZ UDPゴシック" panose="020B0400000000000000" pitchFamily="50" charset="-128"/>
                        </a:rPr>
                        <a:t>(</a:t>
                      </a:r>
                      <a:r>
                        <a:rPr kumimoji="1" lang="ja-JP" altLang="en-US" sz="1400">
                          <a:latin typeface="BIZ UDPゴシック" panose="020B0400000000000000" pitchFamily="50" charset="-128"/>
                          <a:ea typeface="BIZ UDPゴシック" panose="020B0400000000000000" pitchFamily="50" charset="-128"/>
                        </a:rPr>
                        <a:t>赤字解消・黒字確保</a:t>
                      </a:r>
                      <a:r>
                        <a:rPr kumimoji="1" lang="en-US" altLang="ja-JP" sz="1400">
                          <a:latin typeface="BIZ UDPゴシック" panose="020B0400000000000000" pitchFamily="50" charset="-128"/>
                          <a:ea typeface="BIZ UDPゴシック" panose="020B0400000000000000" pitchFamily="50" charset="-128"/>
                        </a:rPr>
                        <a:t>)</a:t>
                      </a:r>
                      <a:r>
                        <a:rPr kumimoji="1" lang="ja-JP" altLang="en-US" sz="1400">
                          <a:latin typeface="BIZ UDPゴシック" panose="020B0400000000000000" pitchFamily="50" charset="-128"/>
                          <a:ea typeface="BIZ UDPゴシック" panose="020B0400000000000000" pitchFamily="50" charset="-128"/>
                        </a:rPr>
                        <a:t>の習慣化</a:t>
                      </a:r>
                    </a:p>
                  </a:txBody>
                  <a:tcPr anchor="ctr">
                    <a:solidFill>
                      <a:schemeClr val="tx2">
                        <a:lumMod val="10000"/>
                        <a:lumOff val="90000"/>
                      </a:schemeClr>
                    </a:solidFill>
                  </a:tcPr>
                </a:tc>
                <a:extLst>
                  <a:ext uri="{0D108BD9-81ED-4DB2-BD59-A6C34878D82A}">
                    <a16:rowId xmlns:a16="http://schemas.microsoft.com/office/drawing/2014/main" val="1525684888"/>
                  </a:ext>
                </a:extLst>
              </a:tr>
              <a:tr h="432000">
                <a:tc gridSpan="2">
                  <a:txBody>
                    <a:bodyPr/>
                    <a:lstStyle/>
                    <a:p>
                      <a:pPr algn="ctr"/>
                      <a:r>
                        <a:rPr kumimoji="1" lang="ja-JP" altLang="en-US" sz="1400" b="1">
                          <a:solidFill>
                            <a:schemeClr val="bg1"/>
                          </a:solidFill>
                          <a:latin typeface="BIZ UDPゴシック" panose="020B0400000000000000" pitchFamily="50" charset="-128"/>
                          <a:ea typeface="BIZ UDPゴシック" panose="020B0400000000000000" pitchFamily="50" charset="-128"/>
                        </a:rPr>
                        <a:t>生活設計</a:t>
                      </a:r>
                    </a:p>
                  </a:txBody>
                  <a:tcPr anchor="ctr">
                    <a:solidFill>
                      <a:srgbClr val="007BC7"/>
                    </a:solidFill>
                  </a:tcPr>
                </a:tc>
                <a:tc hMerge="1">
                  <a:txBody>
                    <a:bodyPr/>
                    <a:lstStyle/>
                    <a:p>
                      <a:pPr algn="ctr"/>
                      <a:endParaRPr kumimoji="1" lang="ja-JP" altLang="en-US" sz="1400" b="1">
                        <a:solidFill>
                          <a:schemeClr val="bg1"/>
                        </a:solidFill>
                        <a:latin typeface="BIZ UDPゴシック" panose="020B0400000000000000" pitchFamily="50" charset="-128"/>
                        <a:ea typeface="BIZ UDPゴシック" panose="020B0400000000000000" pitchFamily="50" charset="-128"/>
                      </a:endParaRPr>
                    </a:p>
                  </a:txBody>
                  <a:tcPr anchor="ctr">
                    <a:solidFill>
                      <a:srgbClr val="2E75B6"/>
                    </a:solidFill>
                  </a:tcPr>
                </a:tc>
                <a:tc>
                  <a:txBody>
                    <a:bodyPr/>
                    <a:lstStyle/>
                    <a:p>
                      <a:pPr marL="179388" indent="-179388" algn="l">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ライフプランの明確化およびライフプランを踏まえた資金の確保の必要性の理解</a:t>
                      </a:r>
                    </a:p>
                  </a:txBody>
                  <a:tcPr anchor="ctr">
                    <a:solidFill>
                      <a:schemeClr val="tx2">
                        <a:lumMod val="10000"/>
                        <a:lumOff val="90000"/>
                      </a:schemeClr>
                    </a:solidFill>
                  </a:tcPr>
                </a:tc>
                <a:extLst>
                  <a:ext uri="{0D108BD9-81ED-4DB2-BD59-A6C34878D82A}">
                    <a16:rowId xmlns:a16="http://schemas.microsoft.com/office/drawing/2014/main" val="2520296757"/>
                  </a:ext>
                </a:extLst>
              </a:tr>
              <a:tr h="432000">
                <a:tc rowSpan="5">
                  <a:txBody>
                    <a:bodyPr/>
                    <a:lstStyle/>
                    <a:p>
                      <a:pPr algn="ctr"/>
                      <a:r>
                        <a:rPr kumimoji="1" lang="ja-JP" altLang="en-US" sz="1400" b="1">
                          <a:solidFill>
                            <a:schemeClr val="bg1"/>
                          </a:solidFill>
                          <a:latin typeface="BIZ UDPゴシック" panose="020B0400000000000000" pitchFamily="50" charset="-128"/>
                          <a:ea typeface="BIZ UDPゴシック" panose="020B0400000000000000" pitchFamily="50" charset="-128"/>
                        </a:rPr>
                        <a:t>金融知識及び金融経済事情の理解と適切な金融商品の利用選択</a:t>
                      </a:r>
                    </a:p>
                  </a:txBody>
                  <a:tcPr anchor="ctr">
                    <a:solidFill>
                      <a:srgbClr val="007BC7"/>
                    </a:solidFill>
                  </a:tcPr>
                </a:tc>
                <a:tc>
                  <a:txBody>
                    <a:bodyPr/>
                    <a:lstStyle/>
                    <a:p>
                      <a:pPr algn="ctr"/>
                      <a:r>
                        <a:rPr kumimoji="1" lang="ja-JP" altLang="en-US" sz="1400" b="1">
                          <a:solidFill>
                            <a:schemeClr val="bg1"/>
                          </a:solidFill>
                          <a:latin typeface="BIZ UDPゴシック" panose="020B0400000000000000" pitchFamily="50" charset="-128"/>
                          <a:ea typeface="BIZ UDPゴシック" panose="020B0400000000000000" pitchFamily="50" charset="-128"/>
                        </a:rPr>
                        <a:t>金融取引の</a:t>
                      </a:r>
                      <a:endParaRPr kumimoji="1" lang="en-US" altLang="ja-JP" sz="1400" b="1">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400" b="1">
                          <a:solidFill>
                            <a:schemeClr val="bg1"/>
                          </a:solidFill>
                          <a:latin typeface="BIZ UDPゴシック" panose="020B0400000000000000" pitchFamily="50" charset="-128"/>
                          <a:ea typeface="BIZ UDPゴシック" panose="020B0400000000000000" pitchFamily="50" charset="-128"/>
                        </a:rPr>
                        <a:t>基本としての素養</a:t>
                      </a:r>
                    </a:p>
                  </a:txBody>
                  <a:tcPr anchor="ctr">
                    <a:solidFill>
                      <a:srgbClr val="2E75B6"/>
                    </a:solidFill>
                  </a:tcPr>
                </a:tc>
                <a:tc>
                  <a:txBody>
                    <a:bodyPr/>
                    <a:lstStyle/>
                    <a:p>
                      <a:pPr marL="177800" indent="-177800" algn="l">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契約にかかる基本的な姿勢の習慣化</a:t>
                      </a:r>
                      <a:endParaRPr kumimoji="1" lang="en-US" altLang="ja-JP" sz="1400">
                        <a:latin typeface="BIZ UDPゴシック" panose="020B0400000000000000" pitchFamily="50" charset="-128"/>
                        <a:ea typeface="BIZ UDPゴシック" panose="020B0400000000000000" pitchFamily="50" charset="-128"/>
                      </a:endParaRPr>
                    </a:p>
                    <a:p>
                      <a:pPr marL="177800" indent="-177800" algn="l">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情報の入手先や契約の相手方である業者が信頼できる者であるかどうかの確認の習慣化</a:t>
                      </a:r>
                      <a:endParaRPr kumimoji="1" lang="en-US" altLang="ja-JP" sz="1400">
                        <a:latin typeface="BIZ UDPゴシック" panose="020B0400000000000000" pitchFamily="50" charset="-128"/>
                        <a:ea typeface="BIZ UDPゴシック" panose="020B0400000000000000" pitchFamily="50" charset="-128"/>
                      </a:endParaRPr>
                    </a:p>
                    <a:p>
                      <a:pPr marL="177800" indent="-177800" algn="l">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インターネット取引は利便性が高い一方、対面取引の場合とは異なる注意点があることの理解</a:t>
                      </a:r>
                    </a:p>
                  </a:txBody>
                  <a:tcPr anchor="ctr">
                    <a:solidFill>
                      <a:schemeClr val="tx2">
                        <a:lumMod val="10000"/>
                        <a:lumOff val="90000"/>
                      </a:schemeClr>
                    </a:solidFill>
                  </a:tcPr>
                </a:tc>
                <a:extLst>
                  <a:ext uri="{0D108BD9-81ED-4DB2-BD59-A6C34878D82A}">
                    <a16:rowId xmlns:a16="http://schemas.microsoft.com/office/drawing/2014/main" val="1467500069"/>
                  </a:ext>
                </a:extLst>
              </a:tr>
              <a:tr h="432000">
                <a:tc vMerge="1">
                  <a:txBody>
                    <a:bodyPr/>
                    <a:lstStyle/>
                    <a:p>
                      <a:pPr algn="ctr"/>
                      <a:endParaRPr kumimoji="1" lang="ja-JP" altLang="en-US" sz="140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400" b="1">
                          <a:solidFill>
                            <a:schemeClr val="bg1"/>
                          </a:solidFill>
                          <a:latin typeface="BIZ UDPゴシック" panose="020B0400000000000000" pitchFamily="50" charset="-128"/>
                          <a:ea typeface="BIZ UDPゴシック" panose="020B0400000000000000" pitchFamily="50" charset="-128"/>
                        </a:rPr>
                        <a:t>金融分野</a:t>
                      </a:r>
                      <a:endParaRPr kumimoji="1" lang="en-US" altLang="ja-JP" sz="1400" b="1">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400" b="1">
                          <a:solidFill>
                            <a:schemeClr val="bg1"/>
                          </a:solidFill>
                          <a:latin typeface="BIZ UDPゴシック" panose="020B0400000000000000" pitchFamily="50" charset="-128"/>
                          <a:ea typeface="BIZ UDPゴシック" panose="020B0400000000000000" pitchFamily="50" charset="-128"/>
                        </a:rPr>
                        <a:t>共通</a:t>
                      </a:r>
                    </a:p>
                  </a:txBody>
                  <a:tcPr anchor="ctr">
                    <a:solidFill>
                      <a:srgbClr val="2E75B6"/>
                    </a:solidFill>
                  </a:tcPr>
                </a:tc>
                <a:tc>
                  <a:txBody>
                    <a:bodyPr/>
                    <a:lstStyle/>
                    <a:p>
                      <a:pPr marL="177800" indent="-177800" algn="l">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金融経済教育において基礎となる重要な事項（金利（単利、複利）、インフレ、デフレ、為替、リスク・リターン等）や金融経済情勢に応じた金融商品の利用選択についての理解</a:t>
                      </a:r>
                      <a:endParaRPr kumimoji="1" lang="en-US" altLang="ja-JP" sz="1400">
                        <a:latin typeface="BIZ UDPゴシック" panose="020B0400000000000000" pitchFamily="50" charset="-128"/>
                        <a:ea typeface="BIZ UDPゴシック" panose="020B0400000000000000" pitchFamily="50" charset="-128"/>
                      </a:endParaRPr>
                    </a:p>
                    <a:p>
                      <a:pPr marL="177800" indent="-177800" algn="l">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取引の実質的なコスト（価格）について把握することの重要性の理解</a:t>
                      </a:r>
                    </a:p>
                  </a:txBody>
                  <a:tcPr anchor="ctr">
                    <a:solidFill>
                      <a:schemeClr val="tx2">
                        <a:lumMod val="10000"/>
                        <a:lumOff val="90000"/>
                      </a:schemeClr>
                    </a:solidFill>
                  </a:tcPr>
                </a:tc>
                <a:extLst>
                  <a:ext uri="{0D108BD9-81ED-4DB2-BD59-A6C34878D82A}">
                    <a16:rowId xmlns:a16="http://schemas.microsoft.com/office/drawing/2014/main" val="3982717021"/>
                  </a:ext>
                </a:extLst>
              </a:tr>
              <a:tr h="432000">
                <a:tc vMerge="1">
                  <a:txBody>
                    <a:bodyPr/>
                    <a:lstStyle/>
                    <a:p>
                      <a:pPr algn="ctr"/>
                      <a:endParaRPr kumimoji="1" lang="ja-JP" altLang="en-US" sz="140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400" b="1">
                          <a:solidFill>
                            <a:schemeClr val="bg1"/>
                          </a:solidFill>
                          <a:latin typeface="BIZ UDPゴシック" panose="020B0400000000000000" pitchFamily="50" charset="-128"/>
                          <a:ea typeface="BIZ UDPゴシック" panose="020B0400000000000000" pitchFamily="50" charset="-128"/>
                        </a:rPr>
                        <a:t>保険商品</a:t>
                      </a:r>
                    </a:p>
                  </a:txBody>
                  <a:tcPr anchor="ctr">
                    <a:solidFill>
                      <a:srgbClr val="2E75B6"/>
                    </a:solidFill>
                  </a:tcPr>
                </a:tc>
                <a:tc>
                  <a:txBody>
                    <a:bodyPr/>
                    <a:lstStyle/>
                    <a:p>
                      <a:pPr marL="177800" indent="-177800" algn="l">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自分にとって保険でカバーすべき事象（死亡・疾病・火災等）が何かの理解</a:t>
                      </a:r>
                      <a:endParaRPr kumimoji="1" lang="en-US" altLang="ja-JP" sz="1400">
                        <a:latin typeface="BIZ UDPゴシック" panose="020B0400000000000000" pitchFamily="50" charset="-128"/>
                        <a:ea typeface="BIZ UDPゴシック" panose="020B0400000000000000" pitchFamily="50" charset="-128"/>
                      </a:endParaRPr>
                    </a:p>
                    <a:p>
                      <a:pPr marL="177800" indent="-177800" algn="l">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カバーすべき事象発現時の経済的保障の必要額の理解</a:t>
                      </a:r>
                    </a:p>
                  </a:txBody>
                  <a:tcPr anchor="ctr">
                    <a:solidFill>
                      <a:schemeClr val="tx2">
                        <a:lumMod val="10000"/>
                        <a:lumOff val="90000"/>
                      </a:schemeClr>
                    </a:solidFill>
                  </a:tcPr>
                </a:tc>
                <a:extLst>
                  <a:ext uri="{0D108BD9-81ED-4DB2-BD59-A6C34878D82A}">
                    <a16:rowId xmlns:a16="http://schemas.microsoft.com/office/drawing/2014/main" val="1808336418"/>
                  </a:ext>
                </a:extLst>
              </a:tr>
              <a:tr h="432000">
                <a:tc vMerge="1">
                  <a:txBody>
                    <a:bodyPr/>
                    <a:lstStyle/>
                    <a:p>
                      <a:pPr algn="ctr"/>
                      <a:endParaRPr kumimoji="1" lang="ja-JP" altLang="en-US" sz="140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400" b="1">
                          <a:solidFill>
                            <a:schemeClr val="bg1"/>
                          </a:solidFill>
                          <a:latin typeface="BIZ UDPゴシック" panose="020B0400000000000000" pitchFamily="50" charset="-128"/>
                          <a:ea typeface="BIZ UDPゴシック" panose="020B0400000000000000" pitchFamily="50" charset="-128"/>
                        </a:rPr>
                        <a:t>ローン・</a:t>
                      </a:r>
                      <a:endParaRPr kumimoji="1" lang="en-US" altLang="ja-JP" sz="1400" b="1">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400" b="1">
                          <a:solidFill>
                            <a:schemeClr val="bg1"/>
                          </a:solidFill>
                          <a:latin typeface="BIZ UDPゴシック" panose="020B0400000000000000" pitchFamily="50" charset="-128"/>
                          <a:ea typeface="BIZ UDPゴシック" panose="020B0400000000000000" pitchFamily="50" charset="-128"/>
                        </a:rPr>
                        <a:t>クレジット</a:t>
                      </a:r>
                    </a:p>
                  </a:txBody>
                  <a:tcPr anchor="ctr">
                    <a:solidFill>
                      <a:srgbClr val="2E75B6"/>
                    </a:solidFill>
                  </a:tcPr>
                </a:tc>
                <a:tc>
                  <a:txBody>
                    <a:bodyPr/>
                    <a:lstStyle/>
                    <a:p>
                      <a:pPr marL="177800" indent="-177800" algn="l">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住宅ローンを組む際の留意点の理解</a:t>
                      </a:r>
                      <a:endParaRPr kumimoji="1" lang="en-US" altLang="ja-JP" sz="1400">
                        <a:latin typeface="BIZ UDPゴシック" panose="020B0400000000000000" pitchFamily="50" charset="-128"/>
                        <a:ea typeface="BIZ UDPゴシック" panose="020B0400000000000000" pitchFamily="50" charset="-128"/>
                      </a:endParaRPr>
                    </a:p>
                    <a:p>
                      <a:pPr marL="444500" lvl="1" indent="-266700" algn="l">
                        <a:buFont typeface="+mj-ea"/>
                        <a:buAutoNum type="circleNumDbPlain"/>
                      </a:pPr>
                      <a:r>
                        <a:rPr kumimoji="1" lang="ja-JP" altLang="en-US" sz="1400">
                          <a:latin typeface="BIZ UDPゴシック" panose="020B0400000000000000" pitchFamily="50" charset="-128"/>
                          <a:ea typeface="BIZ UDPゴシック" panose="020B0400000000000000" pitchFamily="50" charset="-128"/>
                        </a:rPr>
                        <a:t>無理のない借入れ限度額の設定、返済計画を立てることの重要性</a:t>
                      </a:r>
                      <a:endParaRPr kumimoji="1" lang="en-US" altLang="ja-JP" sz="1400">
                        <a:latin typeface="BIZ UDPゴシック" panose="020B0400000000000000" pitchFamily="50" charset="-128"/>
                        <a:ea typeface="BIZ UDPゴシック" panose="020B0400000000000000" pitchFamily="50" charset="-128"/>
                      </a:endParaRPr>
                    </a:p>
                    <a:p>
                      <a:pPr marL="444500" lvl="1" indent="-266700" algn="l">
                        <a:buFont typeface="+mj-ea"/>
                        <a:buAutoNum type="circleNumDbPlain"/>
                      </a:pPr>
                      <a:r>
                        <a:rPr kumimoji="1" lang="ja-JP" altLang="en-US" sz="1400">
                          <a:latin typeface="BIZ UDPゴシック" panose="020B0400000000000000" pitchFamily="50" charset="-128"/>
                          <a:ea typeface="BIZ UDPゴシック" panose="020B0400000000000000" pitchFamily="50" charset="-128"/>
                        </a:rPr>
                        <a:t>返済を困難とする諸事情の発生への備えの重要性</a:t>
                      </a:r>
                      <a:endParaRPr kumimoji="1" lang="en-US" altLang="ja-JP" sz="1400">
                        <a:latin typeface="BIZ UDPゴシック" panose="020B0400000000000000" pitchFamily="50" charset="-128"/>
                        <a:ea typeface="BIZ UDPゴシック" panose="020B0400000000000000" pitchFamily="50" charset="-128"/>
                      </a:endParaRPr>
                    </a:p>
                    <a:p>
                      <a:pPr marL="177800" lvl="0" indent="-177800" algn="l">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無計画・無謀なカードローン等やクレジットカードの利用を行わないことの習慣化</a:t>
                      </a:r>
                    </a:p>
                  </a:txBody>
                  <a:tcPr anchor="ctr">
                    <a:solidFill>
                      <a:schemeClr val="tx2">
                        <a:lumMod val="10000"/>
                        <a:lumOff val="90000"/>
                      </a:schemeClr>
                    </a:solidFill>
                  </a:tcPr>
                </a:tc>
                <a:extLst>
                  <a:ext uri="{0D108BD9-81ED-4DB2-BD59-A6C34878D82A}">
                    <a16:rowId xmlns:a16="http://schemas.microsoft.com/office/drawing/2014/main" val="1976408418"/>
                  </a:ext>
                </a:extLst>
              </a:tr>
              <a:tr h="432000">
                <a:tc vMerge="1">
                  <a:txBody>
                    <a:bodyPr/>
                    <a:lstStyle/>
                    <a:p>
                      <a:pPr algn="ctr"/>
                      <a:endParaRPr kumimoji="1" lang="ja-JP" altLang="en-US" sz="140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zh-TW" altLang="en-US" sz="1400" b="1">
                          <a:solidFill>
                            <a:schemeClr val="bg1"/>
                          </a:solidFill>
                          <a:latin typeface="BIZ UDPゴシック" panose="020B0400000000000000" pitchFamily="50" charset="-128"/>
                          <a:ea typeface="BIZ UDPゴシック" panose="020B0400000000000000" pitchFamily="50" charset="-128"/>
                        </a:rPr>
                        <a:t>資産形成</a:t>
                      </a:r>
                      <a:endParaRPr kumimoji="1" lang="en-US" altLang="zh-TW" sz="1400" b="1">
                        <a:solidFill>
                          <a:schemeClr val="bg1"/>
                        </a:solidFill>
                        <a:latin typeface="BIZ UDPゴシック" panose="020B0400000000000000" pitchFamily="50" charset="-128"/>
                        <a:ea typeface="BIZ UDPゴシック" panose="020B0400000000000000" pitchFamily="50" charset="-128"/>
                      </a:endParaRPr>
                    </a:p>
                    <a:p>
                      <a:pPr algn="ctr"/>
                      <a:r>
                        <a:rPr kumimoji="1" lang="zh-TW" altLang="en-US" sz="1400" b="1">
                          <a:solidFill>
                            <a:schemeClr val="bg1"/>
                          </a:solidFill>
                          <a:latin typeface="BIZ UDPゴシック" panose="020B0400000000000000" pitchFamily="50" charset="-128"/>
                          <a:ea typeface="BIZ UDPゴシック" panose="020B0400000000000000" pitchFamily="50" charset="-128"/>
                        </a:rPr>
                        <a:t>商品</a:t>
                      </a:r>
                      <a:endParaRPr kumimoji="1" lang="ja-JP" altLang="en-US" sz="1400" b="1">
                        <a:solidFill>
                          <a:schemeClr val="bg1"/>
                        </a:solidFill>
                        <a:latin typeface="BIZ UDPゴシック" panose="020B0400000000000000" pitchFamily="50" charset="-128"/>
                        <a:ea typeface="BIZ UDPゴシック" panose="020B0400000000000000" pitchFamily="50" charset="-128"/>
                      </a:endParaRPr>
                    </a:p>
                  </a:txBody>
                  <a:tcPr anchor="ctr">
                    <a:solidFill>
                      <a:srgbClr val="2E75B6"/>
                    </a:solidFill>
                  </a:tcPr>
                </a:tc>
                <a:tc>
                  <a:txBody>
                    <a:bodyPr/>
                    <a:lstStyle/>
                    <a:p>
                      <a:pPr marL="177800" indent="-177800" algn="l">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人によってリスク許容度は異なるが、仮により高いリターンを得ようとする場合には、より高いリスクを伴うことの理解</a:t>
                      </a:r>
                      <a:endParaRPr kumimoji="1" lang="en-US" altLang="ja-JP" sz="1400">
                        <a:latin typeface="BIZ UDPゴシック" panose="020B0400000000000000" pitchFamily="50" charset="-128"/>
                        <a:ea typeface="BIZ UDPゴシック" panose="020B0400000000000000" pitchFamily="50" charset="-128"/>
                      </a:endParaRPr>
                    </a:p>
                    <a:p>
                      <a:pPr marL="177800" indent="-177800" algn="l">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資産形成における分散（運用資産の分散、投資時期の分散）の効果の理解</a:t>
                      </a:r>
                      <a:endParaRPr kumimoji="1" lang="en-US" altLang="ja-JP" sz="1400">
                        <a:latin typeface="BIZ UDPゴシック" panose="020B0400000000000000" pitchFamily="50" charset="-128"/>
                        <a:ea typeface="BIZ UDPゴシック" panose="020B0400000000000000" pitchFamily="50" charset="-128"/>
                      </a:endParaRPr>
                    </a:p>
                    <a:p>
                      <a:pPr marL="177800" indent="-177800" algn="l">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資産形成における長期運用の効果の理解</a:t>
                      </a:r>
                    </a:p>
                  </a:txBody>
                  <a:tcPr anchor="ctr">
                    <a:solidFill>
                      <a:schemeClr val="tx2">
                        <a:lumMod val="10000"/>
                        <a:lumOff val="90000"/>
                      </a:schemeClr>
                    </a:solidFill>
                  </a:tcPr>
                </a:tc>
                <a:extLst>
                  <a:ext uri="{0D108BD9-81ED-4DB2-BD59-A6C34878D82A}">
                    <a16:rowId xmlns:a16="http://schemas.microsoft.com/office/drawing/2014/main" val="3596283247"/>
                  </a:ext>
                </a:extLst>
              </a:tr>
              <a:tr h="432000">
                <a:tc gridSpan="2">
                  <a:txBody>
                    <a:bodyPr/>
                    <a:lstStyle/>
                    <a:p>
                      <a:pPr algn="ctr"/>
                      <a:r>
                        <a:rPr kumimoji="1" lang="ja-JP" altLang="en-US" sz="1400" b="1">
                          <a:solidFill>
                            <a:schemeClr val="bg1"/>
                          </a:solidFill>
                          <a:latin typeface="BIZ UDPゴシック" panose="020B0400000000000000" pitchFamily="50" charset="-128"/>
                          <a:ea typeface="BIZ UDPゴシック" panose="020B0400000000000000" pitchFamily="50" charset="-128"/>
                        </a:rPr>
                        <a:t>外部の知見の</a:t>
                      </a:r>
                      <a:endParaRPr kumimoji="1" lang="en-US" altLang="ja-JP" sz="1400" b="1">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400" b="1">
                          <a:solidFill>
                            <a:schemeClr val="bg1"/>
                          </a:solidFill>
                          <a:latin typeface="BIZ UDPゴシック" panose="020B0400000000000000" pitchFamily="50" charset="-128"/>
                          <a:ea typeface="BIZ UDPゴシック" panose="020B0400000000000000" pitchFamily="50" charset="-128"/>
                        </a:rPr>
                        <a:t>適切な活用</a:t>
                      </a:r>
                    </a:p>
                  </a:txBody>
                  <a:tcPr anchor="ctr">
                    <a:solidFill>
                      <a:srgbClr val="007BC7"/>
                    </a:solidFill>
                  </a:tcPr>
                </a:tc>
                <a:tc hMerge="1">
                  <a:txBody>
                    <a:bodyPr/>
                    <a:lstStyle/>
                    <a:p>
                      <a:pPr algn="ctr"/>
                      <a:endParaRPr kumimoji="1" lang="ja-JP" altLang="en-US" sz="1400" b="1">
                        <a:solidFill>
                          <a:schemeClr val="bg1"/>
                        </a:solidFill>
                        <a:latin typeface="BIZ UDPゴシック" panose="020B0400000000000000" pitchFamily="50" charset="-128"/>
                        <a:ea typeface="BIZ UDPゴシック" panose="020B0400000000000000" pitchFamily="50" charset="-128"/>
                      </a:endParaRPr>
                    </a:p>
                  </a:txBody>
                  <a:tcPr anchor="ctr">
                    <a:solidFill>
                      <a:srgbClr val="2E75B6"/>
                    </a:solidFill>
                  </a:tcPr>
                </a:tc>
                <a:tc>
                  <a:txBody>
                    <a:bodyPr/>
                    <a:lstStyle/>
                    <a:p>
                      <a:pPr marL="179388" indent="-179388" algn="l">
                        <a:buFont typeface="Arial" panose="020B0604020202020204" pitchFamily="34" charset="0"/>
                        <a:buChar char="•"/>
                      </a:pPr>
                      <a:r>
                        <a:rPr kumimoji="1" lang="ja-JP" altLang="en-US" sz="1400" dirty="0">
                          <a:latin typeface="BIZ UDPゴシック" panose="020B0400000000000000" pitchFamily="50" charset="-128"/>
                          <a:ea typeface="BIZ UDPゴシック" panose="020B0400000000000000" pitchFamily="50" charset="-128"/>
                        </a:rPr>
                        <a:t>金融商品を利用するに当たり、外部の知見を適切に活用する必要性の理解</a:t>
                      </a:r>
                    </a:p>
                  </a:txBody>
                  <a:tcPr anchor="ctr">
                    <a:solidFill>
                      <a:schemeClr val="tx2">
                        <a:lumMod val="10000"/>
                        <a:lumOff val="90000"/>
                      </a:schemeClr>
                    </a:solidFill>
                  </a:tcPr>
                </a:tc>
                <a:extLst>
                  <a:ext uri="{0D108BD9-81ED-4DB2-BD59-A6C34878D82A}">
                    <a16:rowId xmlns:a16="http://schemas.microsoft.com/office/drawing/2014/main" val="1159004527"/>
                  </a:ext>
                </a:extLst>
              </a:tr>
            </a:tbl>
          </a:graphicData>
        </a:graphic>
      </p:graphicFrame>
    </p:spTree>
    <p:extLst>
      <p:ext uri="{BB962C8B-B14F-4D97-AF65-F5344CB8AC3E}">
        <p14:creationId xmlns:p14="http://schemas.microsoft.com/office/powerpoint/2010/main" val="2540812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F38D818-955E-4754-B15B-D6084FD94594}" type="slidenum">
              <a:rPr kumimoji="1" lang="ja-JP" altLang="en-US" smtClean="0"/>
              <a:pPr/>
              <a:t>35</a:t>
            </a:fld>
            <a:endParaRPr kumimoji="1" lang="ja-JP" altLang="en-US"/>
          </a:p>
        </p:txBody>
      </p:sp>
      <p:sp>
        <p:nvSpPr>
          <p:cNvPr id="4" name="正方形/長方形 3"/>
          <p:cNvSpPr/>
          <p:nvPr/>
        </p:nvSpPr>
        <p:spPr>
          <a:xfrm>
            <a:off x="1706654" y="366712"/>
            <a:ext cx="6492692" cy="369332"/>
          </a:xfrm>
          <a:prstGeom prst="rect">
            <a:avLst/>
          </a:prstGeom>
        </p:spPr>
        <p:txBody>
          <a:bodyPr wrap="square">
            <a:spAutoFit/>
          </a:bodyPr>
          <a:lstStyle/>
          <a:p>
            <a:pPr algn="ctr"/>
            <a:r>
              <a:rPr lang="ja-JP" altLang="en-US" b="1">
                <a:solidFill>
                  <a:schemeClr val="bg1"/>
                </a:solidFill>
                <a:latin typeface="BIZ UDPゴシック" panose="020B0400000000000000" pitchFamily="50" charset="-128"/>
                <a:ea typeface="BIZ UDPゴシック" panose="020B0400000000000000" pitchFamily="50" charset="-128"/>
              </a:rPr>
              <a:t>（参考）職域（従業員）向け教材イメージ</a:t>
            </a:r>
          </a:p>
        </p:txBody>
      </p:sp>
      <p:sp>
        <p:nvSpPr>
          <p:cNvPr id="5" name="テキスト プレースホルダー 6"/>
          <p:cNvSpPr txBox="1">
            <a:spLocks/>
          </p:cNvSpPr>
          <p:nvPr/>
        </p:nvSpPr>
        <p:spPr>
          <a:xfrm>
            <a:off x="183000" y="901695"/>
            <a:ext cx="9540000" cy="1986647"/>
          </a:xfrm>
          <a:prstGeom prst="rect">
            <a:avLst/>
          </a:prstGeom>
        </p:spPr>
        <p:txBody>
          <a:bodyPr/>
          <a:lstStyle>
            <a:lvl1pPr marL="0" indent="0" algn="l" defTabSz="742950" rtl="0" eaLnBrk="1" latinLnBrk="0" hangingPunct="1">
              <a:spcBef>
                <a:spcPct val="20000"/>
              </a:spcBef>
              <a:buFont typeface="Arial" pitchFamily="34" charset="0"/>
              <a:buNone/>
              <a:defRPr kumimoji="1" lang="ja-JP" altLang="en-US" sz="1138" b="0" kern="1200" baseline="0" dirty="0" smtClean="0">
                <a:solidFill>
                  <a:schemeClr val="bg1">
                    <a:lumMod val="50000"/>
                  </a:schemeClr>
                </a:solidFill>
                <a:latin typeface="Arial"/>
                <a:ea typeface="+mj-ea"/>
                <a:cs typeface="Arial"/>
              </a:defRPr>
            </a:lvl1pPr>
            <a:lvl2pPr marL="603647" indent="-232172" algn="l" defTabSz="742950" rtl="0" eaLnBrk="1" latinLnBrk="0" hangingPunct="1">
              <a:spcBef>
                <a:spcPct val="20000"/>
              </a:spcBef>
              <a:buFont typeface="Arial" pitchFamily="34" charset="0"/>
              <a:buChar char="–"/>
              <a:defRPr kumimoji="1" sz="2275" kern="1200">
                <a:solidFill>
                  <a:schemeClr val="tx1"/>
                </a:solidFill>
                <a:latin typeface="+mn-lt"/>
                <a:ea typeface="+mn-ea"/>
                <a:cs typeface="+mn-cs"/>
              </a:defRPr>
            </a:lvl2pPr>
            <a:lvl3pPr marL="928688" indent="-185738" algn="l" defTabSz="742950" rtl="0" eaLnBrk="1" latinLnBrk="0" hangingPunct="1">
              <a:spcBef>
                <a:spcPct val="20000"/>
              </a:spcBef>
              <a:buFont typeface="Arial" pitchFamily="34" charset="0"/>
              <a:buChar char="•"/>
              <a:defRPr kumimoji="1" sz="1950" kern="1200">
                <a:solidFill>
                  <a:schemeClr val="tx1"/>
                </a:solidFill>
                <a:latin typeface="+mn-lt"/>
                <a:ea typeface="+mn-ea"/>
                <a:cs typeface="+mn-cs"/>
              </a:defRPr>
            </a:lvl3pPr>
            <a:lvl4pPr marL="13001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4pPr>
            <a:lvl5pPr marL="16716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5pPr>
            <a:lvl6pPr marL="204311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6pPr>
            <a:lvl7pPr marL="241458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7pPr>
            <a:lvl8pPr marL="27860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8pPr>
            <a:lvl9pPr marL="31575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9pPr>
          </a:lstStyle>
          <a:p>
            <a:pPr marL="357188" lvl="0" indent="-357188">
              <a:spcBef>
                <a:spcPts val="0"/>
              </a:spcBef>
              <a:spcAft>
                <a:spcPts val="600"/>
              </a:spcAft>
              <a:buFont typeface="Wingdings" panose="05000000000000000000" pitchFamily="2" charset="2"/>
              <a:buChar char="p"/>
              <a:defRPr/>
            </a:pPr>
            <a:r>
              <a:rPr lang="ja-JP" altLang="en-US" sz="1600">
                <a:solidFill>
                  <a:prstClr val="black"/>
                </a:solidFill>
                <a:latin typeface="BIZ UDPゴシック" panose="020B0400000000000000" pitchFamily="50" charset="-128"/>
                <a:ea typeface="BIZ UDPゴシック" panose="020B0400000000000000" pitchFamily="50" charset="-128"/>
              </a:rPr>
              <a:t>職域（従業員）向けは年代毎に知っておきたいトピックを盛り込んだ、若手社会人向け、中堅社会人向け、ベテラン社会人向けの３種類を準備しています。</a:t>
            </a:r>
          </a:p>
          <a:p>
            <a:pPr marL="357188" lvl="0" indent="-357188">
              <a:spcBef>
                <a:spcPts val="0"/>
              </a:spcBef>
              <a:spcAft>
                <a:spcPts val="600"/>
              </a:spcAft>
              <a:buFont typeface="Wingdings" panose="05000000000000000000" pitchFamily="2" charset="2"/>
              <a:buChar char="p"/>
              <a:defRPr/>
            </a:pPr>
            <a:r>
              <a:rPr lang="ja-JP" altLang="en-US" sz="1600">
                <a:solidFill>
                  <a:prstClr val="black"/>
                </a:solidFill>
                <a:latin typeface="BIZ UDPゴシック" panose="020B0400000000000000" pitchFamily="50" charset="-128"/>
                <a:ea typeface="BIZ UDPゴシック" panose="020B0400000000000000" pitchFamily="50" charset="-128"/>
              </a:rPr>
              <a:t>家計管理、資産形成等とあわせて、ローン・クレジットや金融トラブル防止など金融リテラシー・マップに沿って幅広い分野を学べる講義とします。また、講義だけでなく実際に一歩踏み出すためのサポート</a:t>
            </a:r>
            <a:br>
              <a:rPr lang="en-US" altLang="ja-JP" sz="1600">
                <a:solidFill>
                  <a:prstClr val="black"/>
                </a:solidFill>
                <a:latin typeface="BIZ UDPゴシック" panose="020B0400000000000000" pitchFamily="50" charset="-128"/>
                <a:ea typeface="BIZ UDPゴシック" panose="020B0400000000000000" pitchFamily="50" charset="-128"/>
              </a:rPr>
            </a:br>
            <a:r>
              <a:rPr lang="ja-JP" altLang="en-US" sz="1600">
                <a:solidFill>
                  <a:prstClr val="black"/>
                </a:solidFill>
                <a:latin typeface="BIZ UDPゴシック" panose="020B0400000000000000" pitchFamily="50" charset="-128"/>
                <a:ea typeface="BIZ UDPゴシック" panose="020B0400000000000000" pitchFamily="50" charset="-128"/>
              </a:rPr>
              <a:t>として実施する「</a:t>
            </a:r>
            <a:r>
              <a:rPr lang="en-US" altLang="ja-JP" sz="1600">
                <a:solidFill>
                  <a:prstClr val="black"/>
                </a:solidFill>
                <a:latin typeface="BIZ UDPゴシック" panose="020B0400000000000000" pitchFamily="50" charset="-128"/>
                <a:ea typeface="BIZ UDPゴシック" panose="020B0400000000000000" pitchFamily="50" charset="-128"/>
              </a:rPr>
              <a:t>J-FLEC</a:t>
            </a:r>
            <a:r>
              <a:rPr lang="ja-JP" altLang="en-US" sz="1600">
                <a:solidFill>
                  <a:prstClr val="black"/>
                </a:solidFill>
                <a:latin typeface="BIZ UDPゴシック" panose="020B0400000000000000" pitchFamily="50" charset="-128"/>
                <a:ea typeface="BIZ UDPゴシック" panose="020B0400000000000000" pitchFamily="50" charset="-128"/>
              </a:rPr>
              <a:t>はじめてのマネープラン」の紹介も行います。</a:t>
            </a:r>
          </a:p>
          <a:p>
            <a:pPr marL="357188" lvl="0" indent="-357188">
              <a:spcBef>
                <a:spcPts val="0"/>
              </a:spcBef>
              <a:spcAft>
                <a:spcPts val="600"/>
              </a:spcAft>
              <a:buFont typeface="Wingdings" panose="05000000000000000000" pitchFamily="2" charset="2"/>
              <a:buChar char="p"/>
              <a:defRPr/>
            </a:pPr>
            <a:r>
              <a:rPr lang="ja-JP" altLang="en-US" sz="1600">
                <a:solidFill>
                  <a:prstClr val="black"/>
                </a:solidFill>
                <a:latin typeface="BIZ UDPゴシック" panose="020B0400000000000000" pitchFamily="50" charset="-128"/>
                <a:ea typeface="BIZ UDPゴシック" panose="020B0400000000000000" pitchFamily="50" charset="-128"/>
              </a:rPr>
              <a:t>受講する対象層・講義時間等にあわせて、派遣先と講師で擦り合わせの上で資料を調整します。</a:t>
            </a:r>
            <a:br>
              <a:rPr lang="en-US" altLang="ja-JP" sz="1600">
                <a:solidFill>
                  <a:prstClr val="black"/>
                </a:solidFill>
                <a:latin typeface="BIZ UDPゴシック" panose="020B0400000000000000" pitchFamily="50" charset="-128"/>
                <a:ea typeface="BIZ UDPゴシック" panose="020B0400000000000000" pitchFamily="50" charset="-128"/>
              </a:rPr>
            </a:br>
            <a:r>
              <a:rPr lang="ja-JP" altLang="en-US" sz="1600">
                <a:solidFill>
                  <a:prstClr val="black"/>
                </a:solidFill>
                <a:latin typeface="BIZ UDPゴシック" panose="020B0400000000000000" pitchFamily="50" charset="-128"/>
                <a:ea typeface="BIZ UDPゴシック" panose="020B0400000000000000" pitchFamily="50" charset="-128"/>
              </a:rPr>
              <a:t>ニーズに応じてより詳細なコンテンツにも対応可能とします。</a:t>
            </a:r>
          </a:p>
        </p:txBody>
      </p:sp>
      <p:grpSp>
        <p:nvGrpSpPr>
          <p:cNvPr id="7" name="グループ化 6"/>
          <p:cNvGrpSpPr/>
          <p:nvPr/>
        </p:nvGrpSpPr>
        <p:grpSpPr>
          <a:xfrm>
            <a:off x="433599" y="3425187"/>
            <a:ext cx="9038802" cy="3263855"/>
            <a:chOff x="377769" y="3425187"/>
            <a:chExt cx="9038802" cy="3263855"/>
          </a:xfrm>
        </p:grpSpPr>
        <p:grpSp>
          <p:nvGrpSpPr>
            <p:cNvPr id="3" name="グループ化 2"/>
            <p:cNvGrpSpPr/>
            <p:nvPr/>
          </p:nvGrpSpPr>
          <p:grpSpPr>
            <a:xfrm>
              <a:off x="377769" y="3425187"/>
              <a:ext cx="4419575" cy="3263855"/>
              <a:chOff x="377769" y="3425187"/>
              <a:chExt cx="4419575" cy="3263855"/>
            </a:xfrm>
          </p:grpSpPr>
          <p:pic>
            <p:nvPicPr>
              <p:cNvPr id="19" name="図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7769" y="3425187"/>
                <a:ext cx="2848838" cy="1972273"/>
              </a:xfrm>
              <a:prstGeom prst="rect">
                <a:avLst/>
              </a:prstGeom>
              <a:ln w="12700">
                <a:solidFill>
                  <a:schemeClr val="tx1"/>
                </a:solidFill>
              </a:ln>
            </p:spPr>
          </p:pic>
          <p:pic>
            <p:nvPicPr>
              <p:cNvPr id="20" name="図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4466" y="4083886"/>
                <a:ext cx="2848838" cy="1972273"/>
              </a:xfrm>
              <a:prstGeom prst="rect">
                <a:avLst/>
              </a:prstGeom>
              <a:ln w="12700">
                <a:solidFill>
                  <a:schemeClr val="tx1"/>
                </a:solidFill>
              </a:ln>
            </p:spPr>
          </p:pic>
          <p:pic>
            <p:nvPicPr>
              <p:cNvPr id="21" name="図 2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12322" y="4691719"/>
                <a:ext cx="2885022" cy="1997323"/>
              </a:xfrm>
              <a:prstGeom prst="rect">
                <a:avLst/>
              </a:prstGeom>
              <a:ln w="12700">
                <a:solidFill>
                  <a:schemeClr val="tx1"/>
                </a:solidFill>
              </a:ln>
            </p:spPr>
          </p:pic>
        </p:grpSp>
        <p:grpSp>
          <p:nvGrpSpPr>
            <p:cNvPr id="6" name="グループ化 5"/>
            <p:cNvGrpSpPr/>
            <p:nvPr/>
          </p:nvGrpSpPr>
          <p:grpSpPr>
            <a:xfrm>
              <a:off x="4899724" y="3427578"/>
              <a:ext cx="4516847" cy="3261464"/>
              <a:chOff x="4899724" y="3427578"/>
              <a:chExt cx="4516847" cy="3261464"/>
            </a:xfrm>
          </p:grpSpPr>
          <p:pic>
            <p:nvPicPr>
              <p:cNvPr id="27" name="図 2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99724" y="3427578"/>
                <a:ext cx="2845385" cy="1969882"/>
              </a:xfrm>
              <a:prstGeom prst="rect">
                <a:avLst/>
              </a:prstGeom>
              <a:ln w="12700">
                <a:solidFill>
                  <a:schemeClr val="tx1"/>
                </a:solidFill>
              </a:ln>
            </p:spPr>
          </p:pic>
          <p:pic>
            <p:nvPicPr>
              <p:cNvPr id="26" name="図 2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1794" y="4083886"/>
                <a:ext cx="2848838" cy="1972273"/>
              </a:xfrm>
              <a:prstGeom prst="rect">
                <a:avLst/>
              </a:prstGeom>
              <a:ln w="12700">
                <a:solidFill>
                  <a:schemeClr val="tx1"/>
                </a:solidFill>
              </a:ln>
            </p:spPr>
          </p:pic>
          <p:pic>
            <p:nvPicPr>
              <p:cNvPr id="22" name="図 2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60887" y="4712029"/>
                <a:ext cx="2855684" cy="1977013"/>
              </a:xfrm>
              <a:prstGeom prst="rect">
                <a:avLst/>
              </a:prstGeom>
              <a:ln w="12700">
                <a:solidFill>
                  <a:schemeClr val="tx1"/>
                </a:solidFill>
              </a:ln>
            </p:spPr>
          </p:pic>
        </p:grpSp>
      </p:grpSp>
      <p:sp>
        <p:nvSpPr>
          <p:cNvPr id="24" name="正方形/長方形 23"/>
          <p:cNvSpPr/>
          <p:nvPr/>
        </p:nvSpPr>
        <p:spPr>
          <a:xfrm>
            <a:off x="292851" y="2987487"/>
            <a:ext cx="2682145" cy="323165"/>
          </a:xfrm>
          <a:prstGeom prst="rect">
            <a:avLst/>
          </a:prstGeom>
        </p:spPr>
        <p:txBody>
          <a:bodyPr wrap="none">
            <a:spAutoFit/>
          </a:bodyPr>
          <a:lstStyle/>
          <a:p>
            <a:r>
              <a:rPr lang="ja-JP" altLang="en-US" sz="1500" b="1">
                <a:solidFill>
                  <a:prstClr val="black"/>
                </a:solidFill>
                <a:latin typeface="BIZ UDPゴシック" panose="020B0400000000000000" pitchFamily="50" charset="-128"/>
                <a:ea typeface="BIZ UDPゴシック" panose="020B0400000000000000" pitchFamily="50" charset="-128"/>
                <a:cs typeface="Arial"/>
              </a:rPr>
              <a:t>（職域＜従業員＞向け＜例＞）</a:t>
            </a:r>
            <a:endParaRPr lang="ja-JP" altLang="en-US" sz="1500" b="1"/>
          </a:p>
        </p:txBody>
      </p:sp>
    </p:spTree>
    <p:extLst>
      <p:ext uri="{BB962C8B-B14F-4D97-AF65-F5344CB8AC3E}">
        <p14:creationId xmlns:p14="http://schemas.microsoft.com/office/powerpoint/2010/main" val="772419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F38D818-955E-4754-B15B-D6084FD94594}" type="slidenum">
              <a:rPr kumimoji="1" lang="ja-JP" altLang="en-US" smtClean="0"/>
              <a:pPr/>
              <a:t>36</a:t>
            </a:fld>
            <a:endParaRPr kumimoji="1" lang="ja-JP" altLang="en-US"/>
          </a:p>
        </p:txBody>
      </p:sp>
      <p:sp>
        <p:nvSpPr>
          <p:cNvPr id="4" name="正方形/長方形 3"/>
          <p:cNvSpPr/>
          <p:nvPr/>
        </p:nvSpPr>
        <p:spPr>
          <a:xfrm>
            <a:off x="1706654" y="366712"/>
            <a:ext cx="6492692" cy="369332"/>
          </a:xfrm>
          <a:prstGeom prst="rect">
            <a:avLst/>
          </a:prstGeom>
        </p:spPr>
        <p:txBody>
          <a:bodyPr wrap="square">
            <a:spAutoFit/>
          </a:bodyPr>
          <a:lstStyle/>
          <a:p>
            <a:pPr algn="ctr"/>
            <a:r>
              <a:rPr lang="ja-JP" altLang="en-US" b="1">
                <a:solidFill>
                  <a:schemeClr val="bg1"/>
                </a:solidFill>
                <a:latin typeface="BIZ UDPゴシック" panose="020B0400000000000000" pitchFamily="50" charset="-128"/>
                <a:ea typeface="BIZ UDPゴシック" panose="020B0400000000000000" pitchFamily="50" charset="-128"/>
              </a:rPr>
              <a:t>（参考）標準講義資料　提供コンテンツ</a:t>
            </a:r>
          </a:p>
        </p:txBody>
      </p:sp>
      <p:sp>
        <p:nvSpPr>
          <p:cNvPr id="15" name="加算 14"/>
          <p:cNvSpPr/>
          <p:nvPr/>
        </p:nvSpPr>
        <p:spPr>
          <a:xfrm>
            <a:off x="4699278" y="3818981"/>
            <a:ext cx="507445" cy="518035"/>
          </a:xfrm>
          <a:prstGeom prst="mathPlus">
            <a:avLst>
              <a:gd name="adj1" fmla="val 6853"/>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38">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16" name="表 15"/>
          <p:cNvGraphicFramePr>
            <a:graphicFrameLocks noGrp="1"/>
          </p:cNvGraphicFramePr>
          <p:nvPr/>
        </p:nvGraphicFramePr>
        <p:xfrm>
          <a:off x="5238841" y="2314223"/>
          <a:ext cx="4248000" cy="4152600"/>
        </p:xfrm>
        <a:graphic>
          <a:graphicData uri="http://schemas.openxmlformats.org/drawingml/2006/table">
            <a:tbl>
              <a:tblPr>
                <a:tableStyleId>{5C22544A-7EE6-4342-B048-85BDC9FD1C3A}</a:tableStyleId>
              </a:tblPr>
              <a:tblGrid>
                <a:gridCol w="2124000">
                  <a:extLst>
                    <a:ext uri="{9D8B030D-6E8A-4147-A177-3AD203B41FA5}">
                      <a16:colId xmlns:a16="http://schemas.microsoft.com/office/drawing/2014/main" val="3976339412"/>
                    </a:ext>
                  </a:extLst>
                </a:gridCol>
                <a:gridCol w="2124000">
                  <a:extLst>
                    <a:ext uri="{9D8B030D-6E8A-4147-A177-3AD203B41FA5}">
                      <a16:colId xmlns:a16="http://schemas.microsoft.com/office/drawing/2014/main" val="9797036"/>
                    </a:ext>
                  </a:extLst>
                </a:gridCol>
              </a:tblGrid>
              <a:tr h="302113">
                <a:tc gridSpan="2">
                  <a:txBody>
                    <a:bodyPr/>
                    <a:lstStyle/>
                    <a:p>
                      <a:pPr algn="ctr" fontAlgn="ctr">
                        <a:spcBef>
                          <a:spcPts val="0"/>
                        </a:spcBef>
                        <a:spcAft>
                          <a:spcPts val="0"/>
                        </a:spcAft>
                      </a:pPr>
                      <a:r>
                        <a:rPr lang="ja-JP" altLang="en-US" sz="1500" b="1" i="0" u="none" strike="noStrike">
                          <a:solidFill>
                            <a:schemeClr val="bg1"/>
                          </a:solidFill>
                          <a:effectLst/>
                          <a:latin typeface="BIZ UDPゴシック" panose="020B0400000000000000" pitchFamily="50" charset="-128"/>
                          <a:ea typeface="BIZ UDPゴシック" panose="020B0400000000000000" pitchFamily="50" charset="-128"/>
                        </a:rPr>
                        <a:t>テーマ別詳細コンテンツ</a:t>
                      </a:r>
                    </a:p>
                  </a:txBody>
                  <a:tcPr marL="36000" marR="36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BC7"/>
                    </a:solidFill>
                  </a:tcPr>
                </a:tc>
                <a:tc hMerge="1">
                  <a:txBody>
                    <a:bodyPr/>
                    <a:lstStyle/>
                    <a:p>
                      <a:pPr algn="ctr" fontAlgn="ctr">
                        <a:spcBef>
                          <a:spcPts val="0"/>
                        </a:spcBef>
                        <a:spcAft>
                          <a:spcPts val="0"/>
                        </a:spcAft>
                      </a:pPr>
                      <a:endParaRPr lang="ja-JP" altLang="en-US" sz="1500" b="1" i="0" u="none" strike="noStrike">
                        <a:solidFill>
                          <a:schemeClr val="bg1"/>
                        </a:solidFill>
                        <a:effectLst/>
                        <a:latin typeface="BIZ UDPゴシック" panose="020B0400000000000000" pitchFamily="50" charset="-128"/>
                        <a:ea typeface="BIZ UDPゴシック" panose="020B0400000000000000" pitchFamily="50" charset="-128"/>
                      </a:endParaRPr>
                    </a:p>
                  </a:txBody>
                  <a:tcPr marL="36000" marR="36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BC7"/>
                    </a:solidFill>
                  </a:tcPr>
                </a:tc>
                <a:extLst>
                  <a:ext uri="{0D108BD9-81ED-4DB2-BD59-A6C34878D82A}">
                    <a16:rowId xmlns:a16="http://schemas.microsoft.com/office/drawing/2014/main" val="2736355002"/>
                  </a:ext>
                </a:extLst>
              </a:tr>
              <a:tr h="540000">
                <a:tc>
                  <a:txBody>
                    <a:bodyPr/>
                    <a:lstStyle/>
                    <a:p>
                      <a:pPr algn="ctr"/>
                      <a:r>
                        <a:rPr kumimoji="1" lang="ja-JP" altLang="en-US" sz="1400" baseline="0">
                          <a:solidFill>
                            <a:schemeClr val="tx1"/>
                          </a:solidFill>
                          <a:latin typeface="BIZ UDPゴシック" panose="020B0400000000000000" pitchFamily="50" charset="-128"/>
                          <a:ea typeface="BIZ UDPゴシック" panose="020B0400000000000000" pitchFamily="50" charset="-128"/>
                        </a:rPr>
                        <a:t>生活設計・家計管理</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algn="ctr"/>
                      <a:r>
                        <a:rPr kumimoji="1" lang="ja-JP" altLang="en-US" sz="1400" strike="noStrike" baseline="0">
                          <a:solidFill>
                            <a:schemeClr val="tx1"/>
                          </a:solidFill>
                          <a:latin typeface="BIZ UDPゴシック" panose="020B0400000000000000" pitchFamily="50" charset="-128"/>
                          <a:ea typeface="BIZ UDPゴシック" panose="020B0400000000000000" pitchFamily="50" charset="-128"/>
                        </a:rPr>
                        <a:t>公的年金</a:t>
                      </a:r>
                      <a:endParaRPr kumimoji="1" lang="en-US" altLang="ja-JP" sz="1400" strike="noStrike" baseline="0">
                        <a:solidFill>
                          <a:schemeClr val="tx1"/>
                        </a:solidFill>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075607543"/>
                  </a:ext>
                </a:extLst>
              </a:tr>
              <a:tr h="540000">
                <a:tc>
                  <a:txBody>
                    <a:bodyPr/>
                    <a:lstStyle/>
                    <a:p>
                      <a:pPr algn="ctr"/>
                      <a:r>
                        <a:rPr lang="ja-JP" altLang="en-US" sz="1400" baseline="0">
                          <a:solidFill>
                            <a:schemeClr val="tx1"/>
                          </a:solidFill>
                          <a:latin typeface="BIZ UDPゴシック" panose="020B0400000000000000" pitchFamily="50" charset="-128"/>
                          <a:ea typeface="BIZ UDPゴシック" panose="020B0400000000000000" pitchFamily="50" charset="-128"/>
                        </a:rPr>
                        <a:t>キャッシュレス決済</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algn="ctr"/>
                      <a:r>
                        <a:rPr kumimoji="1" lang="ja-JP" altLang="en-US" sz="1400" baseline="0">
                          <a:solidFill>
                            <a:schemeClr val="tx1"/>
                          </a:solidFill>
                          <a:latin typeface="BIZ UDPゴシック" panose="020B0400000000000000" pitchFamily="50" charset="-128"/>
                          <a:ea typeface="BIZ UDPゴシック" panose="020B0400000000000000" pitchFamily="50" charset="-128"/>
                        </a:rPr>
                        <a:t>私的年金</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678161195"/>
                  </a:ext>
                </a:extLst>
              </a:tr>
              <a:tr h="540000">
                <a:tc>
                  <a:txBody>
                    <a:bodyPr/>
                    <a:lstStyle/>
                    <a:p>
                      <a:pPr algn="ctr"/>
                      <a:r>
                        <a:rPr lang="ja-JP" altLang="en-US" sz="1400" baseline="0">
                          <a:solidFill>
                            <a:schemeClr val="tx1"/>
                          </a:solidFill>
                          <a:latin typeface="BIZ UDPゴシック" panose="020B0400000000000000" pitchFamily="50" charset="-128"/>
                          <a:ea typeface="BIZ UDPゴシック" panose="020B0400000000000000" pitchFamily="50" charset="-128"/>
                        </a:rPr>
                        <a:t>資産形成（資産運用）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algn="ctr"/>
                      <a:r>
                        <a:rPr kumimoji="1" lang="ja-JP" altLang="en-US" sz="1400" baseline="0">
                          <a:solidFill>
                            <a:schemeClr val="tx1"/>
                          </a:solidFill>
                          <a:latin typeface="BIZ UDPゴシック" panose="020B0400000000000000" pitchFamily="50" charset="-128"/>
                          <a:ea typeface="BIZ UDPゴシック" panose="020B0400000000000000" pitchFamily="50" charset="-128"/>
                        </a:rPr>
                        <a:t>民間保険</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840439569"/>
                  </a:ext>
                </a:extLst>
              </a:tr>
              <a:tr h="540000">
                <a:tc>
                  <a:txBody>
                    <a:bodyPr/>
                    <a:lstStyle/>
                    <a:p>
                      <a:pPr algn="ctr"/>
                      <a:r>
                        <a:rPr lang="en-US" altLang="ja-JP" sz="1400" baseline="0">
                          <a:solidFill>
                            <a:schemeClr val="tx1"/>
                          </a:solidFill>
                          <a:latin typeface="BIZ UDPゴシック" panose="020B0400000000000000" pitchFamily="50" charset="-128"/>
                          <a:ea typeface="BIZ UDPゴシック" panose="020B0400000000000000" pitchFamily="50" charset="-128"/>
                        </a:rPr>
                        <a:t>NISA</a:t>
                      </a:r>
                      <a:r>
                        <a:rPr lang="ja-JP" altLang="en-US" sz="1400" baseline="0">
                          <a:solidFill>
                            <a:schemeClr val="tx1"/>
                          </a:solidFill>
                          <a:latin typeface="BIZ UDPゴシック" panose="020B0400000000000000" pitchFamily="50" charset="-128"/>
                          <a:ea typeface="BIZ UDPゴシック" panose="020B0400000000000000" pitchFamily="50" charset="-128"/>
                        </a:rPr>
                        <a:t>、</a:t>
                      </a:r>
                      <a:r>
                        <a:rPr lang="en-US" altLang="ja-JP" sz="1400" baseline="0" err="1">
                          <a:solidFill>
                            <a:schemeClr val="tx1"/>
                          </a:solidFill>
                          <a:latin typeface="BIZ UDPゴシック" panose="020B0400000000000000" pitchFamily="50" charset="-128"/>
                          <a:ea typeface="BIZ UDPゴシック" panose="020B0400000000000000" pitchFamily="50" charset="-128"/>
                        </a:rPr>
                        <a:t>iDeCo</a:t>
                      </a:r>
                      <a:endParaRPr lang="ja-JP" altLang="en-US" sz="1400" baseline="0">
                        <a:solidFill>
                          <a:schemeClr val="tx1"/>
                        </a:solidFill>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algn="ctr"/>
                      <a:r>
                        <a:rPr kumimoji="1" lang="ja-JP" altLang="en-US" sz="1400" baseline="0">
                          <a:solidFill>
                            <a:schemeClr val="tx1"/>
                          </a:solidFill>
                          <a:latin typeface="BIZ UDPゴシック" panose="020B0400000000000000" pitchFamily="50" charset="-128"/>
                          <a:ea typeface="BIZ UDPゴシック" panose="020B0400000000000000" pitchFamily="50" charset="-128"/>
                        </a:rPr>
                        <a:t>消費者・金融トラブル</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999647574"/>
                  </a:ext>
                </a:extLst>
              </a:tr>
              <a:tr h="540000">
                <a:tc>
                  <a:txBody>
                    <a:bodyPr/>
                    <a:lstStyle/>
                    <a:p>
                      <a:pPr algn="ctr"/>
                      <a:r>
                        <a:rPr lang="ja-JP" altLang="en-US" sz="1400" baseline="0">
                          <a:solidFill>
                            <a:schemeClr val="tx1"/>
                          </a:solidFill>
                          <a:latin typeface="BIZ UDPゴシック" panose="020B0400000000000000" pitchFamily="50" charset="-128"/>
                          <a:ea typeface="BIZ UDPゴシック" panose="020B0400000000000000" pitchFamily="50" charset="-128"/>
                        </a:rPr>
                        <a:t>ローン・クレジット</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algn="ctr"/>
                      <a:r>
                        <a:rPr kumimoji="1" lang="ja-JP" altLang="en-US" sz="1400" baseline="0">
                          <a:solidFill>
                            <a:schemeClr val="tx1"/>
                          </a:solidFill>
                          <a:latin typeface="BIZ UDPゴシック" panose="020B0400000000000000" pitchFamily="50" charset="-128"/>
                          <a:ea typeface="BIZ UDPゴシック" panose="020B0400000000000000" pitchFamily="50" charset="-128"/>
                        </a:rPr>
                        <a:t>贈与・相続</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76291823"/>
                  </a:ext>
                </a:extLst>
              </a:tr>
              <a:tr h="540000">
                <a:tc>
                  <a:txBody>
                    <a:bodyPr/>
                    <a:lstStyle/>
                    <a:p>
                      <a:pPr algn="ctr"/>
                      <a:r>
                        <a:rPr lang="ja-JP" altLang="en-US" sz="1400" baseline="0">
                          <a:solidFill>
                            <a:schemeClr val="tx1"/>
                          </a:solidFill>
                          <a:latin typeface="BIZ UDPゴシック" panose="020B0400000000000000" pitchFamily="50" charset="-128"/>
                          <a:ea typeface="BIZ UDPゴシック" panose="020B0400000000000000" pitchFamily="50" charset="-128"/>
                        </a:rPr>
                        <a:t>奨学金</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aseline="0">
                          <a:solidFill>
                            <a:schemeClr val="tx1"/>
                          </a:solidFill>
                          <a:latin typeface="BIZ UDPゴシック" panose="020B0400000000000000" pitchFamily="50" charset="-128"/>
                          <a:ea typeface="BIZ UDPゴシック" panose="020B0400000000000000" pitchFamily="50" charset="-128"/>
                        </a:rPr>
                        <a:t>成年後見制度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1230958294"/>
                  </a:ext>
                </a:extLst>
              </a:tr>
              <a:tr h="540000">
                <a:tc>
                  <a:txBody>
                    <a:bodyPr/>
                    <a:lstStyle/>
                    <a:p>
                      <a:pPr algn="ctr"/>
                      <a:endParaRPr lang="ja-JP" altLang="en-US" sz="1400" baseline="0">
                        <a:solidFill>
                          <a:schemeClr val="tx1"/>
                        </a:solidFill>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algn="ctr"/>
                      <a:r>
                        <a:rPr kumimoji="1" lang="ja-JP" altLang="en-US" sz="1400" strike="noStrike" baseline="0" dirty="0">
                          <a:solidFill>
                            <a:schemeClr val="tx1"/>
                          </a:solidFill>
                          <a:latin typeface="BIZ UDPゴシック" panose="020B0400000000000000" pitchFamily="50" charset="-128"/>
                          <a:ea typeface="BIZ UDPゴシック" panose="020B0400000000000000" pitchFamily="50" charset="-128"/>
                        </a:rPr>
                        <a:t>終活</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594448721"/>
                  </a:ext>
                </a:extLst>
              </a:tr>
            </a:tbl>
          </a:graphicData>
        </a:graphic>
      </p:graphicFrame>
      <p:graphicFrame>
        <p:nvGraphicFramePr>
          <p:cNvPr id="17" name="表 16"/>
          <p:cNvGraphicFramePr>
            <a:graphicFrameLocks noGrp="1"/>
          </p:cNvGraphicFramePr>
          <p:nvPr/>
        </p:nvGraphicFramePr>
        <p:xfrm>
          <a:off x="141845" y="2314223"/>
          <a:ext cx="4519485" cy="4116600"/>
        </p:xfrm>
        <a:graphic>
          <a:graphicData uri="http://schemas.openxmlformats.org/drawingml/2006/table">
            <a:tbl>
              <a:tblPr>
                <a:tableStyleId>{5C22544A-7EE6-4342-B048-85BDC9FD1C3A}</a:tableStyleId>
              </a:tblPr>
              <a:tblGrid>
                <a:gridCol w="1999485">
                  <a:extLst>
                    <a:ext uri="{9D8B030D-6E8A-4147-A177-3AD203B41FA5}">
                      <a16:colId xmlns:a16="http://schemas.microsoft.com/office/drawing/2014/main" val="3976339412"/>
                    </a:ext>
                  </a:extLst>
                </a:gridCol>
                <a:gridCol w="2520000">
                  <a:extLst>
                    <a:ext uri="{9D8B030D-6E8A-4147-A177-3AD203B41FA5}">
                      <a16:colId xmlns:a16="http://schemas.microsoft.com/office/drawing/2014/main" val="9797036"/>
                    </a:ext>
                  </a:extLst>
                </a:gridCol>
              </a:tblGrid>
              <a:tr h="0">
                <a:tc gridSpan="2">
                  <a:txBody>
                    <a:bodyPr/>
                    <a:lstStyle/>
                    <a:p>
                      <a:pPr algn="ctr" fontAlgn="ctr">
                        <a:spcBef>
                          <a:spcPts val="0"/>
                        </a:spcBef>
                        <a:spcAft>
                          <a:spcPts val="0"/>
                        </a:spcAft>
                      </a:pPr>
                      <a:r>
                        <a:rPr lang="ja-JP" altLang="en-US" sz="1500" b="1" i="0" u="none" strike="noStrike">
                          <a:solidFill>
                            <a:schemeClr val="bg1"/>
                          </a:solidFill>
                          <a:effectLst/>
                          <a:latin typeface="BIZ UDPゴシック" panose="020B0400000000000000" pitchFamily="50" charset="-128"/>
                          <a:ea typeface="BIZ UDPゴシック" panose="020B0400000000000000" pitchFamily="50" charset="-128"/>
                        </a:rPr>
                        <a:t>年齢層別</a:t>
                      </a:r>
                    </a:p>
                  </a:txBody>
                  <a:tcPr marL="36000" marR="36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BC7"/>
                    </a:solidFill>
                  </a:tcPr>
                </a:tc>
                <a:tc hMerge="1">
                  <a:txBody>
                    <a:bodyPr/>
                    <a:lstStyle/>
                    <a:p>
                      <a:pPr algn="ctr" fontAlgn="ctr">
                        <a:spcBef>
                          <a:spcPts val="0"/>
                        </a:spcBef>
                        <a:spcAft>
                          <a:spcPts val="0"/>
                        </a:spcAft>
                      </a:pPr>
                      <a:endParaRPr lang="ja-JP" altLang="en-US" sz="1500" b="1" i="0" u="none" strike="noStrike">
                        <a:solidFill>
                          <a:schemeClr val="bg1"/>
                        </a:solidFill>
                        <a:effectLst/>
                        <a:latin typeface="BIZ UDPゴシック" panose="020B0400000000000000" pitchFamily="50" charset="-128"/>
                        <a:ea typeface="BIZ UDPゴシック" panose="020B0400000000000000" pitchFamily="50" charset="-128"/>
                      </a:endParaRPr>
                    </a:p>
                  </a:txBody>
                  <a:tcPr marL="36000" marR="36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BC7"/>
                    </a:solidFill>
                  </a:tcPr>
                </a:tc>
                <a:extLst>
                  <a:ext uri="{0D108BD9-81ED-4DB2-BD59-A6C34878D82A}">
                    <a16:rowId xmlns:a16="http://schemas.microsoft.com/office/drawing/2014/main" val="2736355002"/>
                  </a:ext>
                </a:extLst>
              </a:tr>
              <a:tr h="468000">
                <a:tc rowSpan="4">
                  <a:txBody>
                    <a:bodyPr/>
                    <a:lstStyle/>
                    <a:p>
                      <a:pPr algn="ctr"/>
                      <a:r>
                        <a:rPr kumimoji="1" lang="ja-JP" altLang="en-US" sz="1500" b="1">
                          <a:solidFill>
                            <a:schemeClr val="bg1"/>
                          </a:solidFill>
                          <a:latin typeface="BIZ UDPゴシック" panose="020B0400000000000000" pitchFamily="50" charset="-128"/>
                          <a:ea typeface="BIZ UDPゴシック" panose="020B0400000000000000" pitchFamily="50" charset="-128"/>
                        </a:rPr>
                        <a:t>学校向け</a:t>
                      </a:r>
                      <a:endParaRPr kumimoji="1" lang="en-US" altLang="ja-JP" sz="1500" b="1">
                        <a:solidFill>
                          <a:schemeClr val="bg1"/>
                        </a:solidFill>
                        <a:latin typeface="BIZ UDPゴシック" panose="020B0400000000000000" pitchFamily="50" charset="-128"/>
                        <a:ea typeface="BIZ UDPゴシック" panose="020B0400000000000000" pitchFamily="50" charset="-128"/>
                      </a:endParaRPr>
                    </a:p>
                    <a:p>
                      <a:pPr algn="ctr">
                        <a:spcBef>
                          <a:spcPts val="600"/>
                        </a:spcBef>
                      </a:pPr>
                      <a:r>
                        <a:rPr kumimoji="1" lang="ja-JP" altLang="en-US" sz="1500" b="1">
                          <a:solidFill>
                            <a:schemeClr val="bg1"/>
                          </a:solidFill>
                          <a:latin typeface="BIZ UDPゴシック" panose="020B0400000000000000" pitchFamily="50" charset="-128"/>
                          <a:ea typeface="BIZ UDPゴシック" panose="020B0400000000000000" pitchFamily="50" charset="-128"/>
                        </a:rPr>
                        <a:t>（支援学校・教員向けも別途準備）</a:t>
                      </a:r>
                      <a:endParaRPr kumimoji="1" lang="ja-JP" altLang="en-US" sz="1500" b="1" baseline="0">
                        <a:solidFill>
                          <a:schemeClr val="bg1"/>
                        </a:solidFill>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BC7"/>
                    </a:solidFill>
                  </a:tcPr>
                </a:tc>
                <a:tc>
                  <a:txBody>
                    <a:bodyPr/>
                    <a:lstStyle/>
                    <a:p>
                      <a:pPr algn="ctr"/>
                      <a:r>
                        <a:rPr kumimoji="1" lang="ja-JP" altLang="en-US" sz="1400">
                          <a:latin typeface="BIZ UDPゴシック" panose="020B0400000000000000" pitchFamily="50" charset="-128"/>
                          <a:ea typeface="BIZ UDPゴシック" panose="020B0400000000000000" pitchFamily="50" charset="-128"/>
                        </a:rPr>
                        <a:t>小学生用</a:t>
                      </a:r>
                      <a:r>
                        <a:rPr kumimoji="1" lang="ja-JP" altLang="en-US" sz="1400">
                          <a:solidFill>
                            <a:schemeClr val="tx1"/>
                          </a:solidFill>
                          <a:latin typeface="BIZ UDPゴシック" panose="020B0400000000000000" pitchFamily="50" charset="-128"/>
                          <a:ea typeface="BIZ UDPゴシック" panose="020B0400000000000000" pitchFamily="50" charset="-128"/>
                        </a:rPr>
                        <a:t>（低・中・高学年）</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075607543"/>
                  </a:ext>
                </a:extLst>
              </a:tr>
              <a:tr h="468000">
                <a:tc vMerge="1">
                  <a:txBody>
                    <a:bodyPr/>
                    <a:lstStyle/>
                    <a:p>
                      <a:pPr algn="ctr"/>
                      <a:endParaRPr lang="ja-JP" altLang="en-US" sz="1400" baseline="0">
                        <a:solidFill>
                          <a:schemeClr val="tx1"/>
                        </a:solidFill>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BC7"/>
                    </a:solidFill>
                  </a:tcPr>
                </a:tc>
                <a:tc>
                  <a:txBody>
                    <a:bodyPr/>
                    <a:lstStyle/>
                    <a:p>
                      <a:pPr algn="ctr"/>
                      <a:r>
                        <a:rPr kumimoji="1" lang="ja-JP" altLang="en-US" sz="1400">
                          <a:latin typeface="BIZ UDPゴシック" panose="020B0400000000000000" pitchFamily="50" charset="-128"/>
                          <a:ea typeface="BIZ UDPゴシック" panose="020B0400000000000000" pitchFamily="50" charset="-128"/>
                        </a:rPr>
                        <a:t>中学生用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678161195"/>
                  </a:ext>
                </a:extLst>
              </a:tr>
              <a:tr h="468000">
                <a:tc vMerge="1">
                  <a:txBody>
                    <a:bodyPr/>
                    <a:lstStyle/>
                    <a:p>
                      <a:pPr algn="ctr"/>
                      <a:endParaRPr lang="ja-JP" altLang="en-US" sz="1400" baseline="0">
                        <a:solidFill>
                          <a:schemeClr val="tx1"/>
                        </a:solidFill>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BC7"/>
                    </a:solidFill>
                  </a:tcPr>
                </a:tc>
                <a:tc>
                  <a:txBody>
                    <a:bodyPr/>
                    <a:lstStyle/>
                    <a:p>
                      <a:pPr algn="ctr"/>
                      <a:r>
                        <a:rPr kumimoji="1" lang="ja-JP" altLang="en-US" sz="1400">
                          <a:latin typeface="BIZ UDPゴシック" panose="020B0400000000000000" pitchFamily="50" charset="-128"/>
                          <a:ea typeface="BIZ UDPゴシック" panose="020B0400000000000000" pitchFamily="50" charset="-128"/>
                        </a:rPr>
                        <a:t>高校生用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840439569"/>
                  </a:ext>
                </a:extLst>
              </a:tr>
              <a:tr h="468000">
                <a:tc vMerge="1">
                  <a:txBody>
                    <a:bodyPr/>
                    <a:lstStyle/>
                    <a:p>
                      <a:pPr algn="ctr"/>
                      <a:endParaRPr lang="ja-JP" altLang="en-US" sz="1400" baseline="0">
                        <a:solidFill>
                          <a:schemeClr val="tx1"/>
                        </a:solidFill>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BC7"/>
                    </a:solidFill>
                  </a:tcPr>
                </a:tc>
                <a:tc>
                  <a:txBody>
                    <a:bodyPr/>
                    <a:lstStyle/>
                    <a:p>
                      <a:pPr algn="ctr"/>
                      <a:r>
                        <a:rPr kumimoji="1" lang="ja-JP" altLang="en-US" sz="1400">
                          <a:latin typeface="BIZ UDPゴシック" panose="020B0400000000000000" pitchFamily="50" charset="-128"/>
                          <a:ea typeface="BIZ UDPゴシック" panose="020B0400000000000000" pitchFamily="50" charset="-128"/>
                        </a:rPr>
                        <a:t>大学生用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999647574"/>
                  </a:ext>
                </a:extLst>
              </a:tr>
              <a:tr h="46800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1">
                          <a:solidFill>
                            <a:schemeClr val="bg1"/>
                          </a:solidFill>
                          <a:latin typeface="BIZ UDPゴシック" panose="020B0400000000000000" pitchFamily="50" charset="-128"/>
                          <a:ea typeface="BIZ UDPゴシック" panose="020B0400000000000000" pitchFamily="50" charset="-128"/>
                        </a:rPr>
                        <a:t>職域向け</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BC7"/>
                    </a:solidFill>
                  </a:tcPr>
                </a:tc>
                <a:tc>
                  <a:txBody>
                    <a:bodyPr/>
                    <a:lstStyle/>
                    <a:p>
                      <a:pPr algn="ctr"/>
                      <a:r>
                        <a:rPr kumimoji="1" lang="ja-JP" altLang="en-US" sz="1400">
                          <a:latin typeface="BIZ UDPゴシック" panose="020B0400000000000000" pitchFamily="50" charset="-128"/>
                          <a:ea typeface="BIZ UDPゴシック" panose="020B0400000000000000" pitchFamily="50" charset="-128"/>
                        </a:rPr>
                        <a:t>～</a:t>
                      </a:r>
                      <a:r>
                        <a:rPr kumimoji="1" lang="en-US" altLang="ja-JP" sz="1400">
                          <a:latin typeface="BIZ UDPゴシック" panose="020B0400000000000000" pitchFamily="50" charset="-128"/>
                          <a:ea typeface="BIZ UDPゴシック" panose="020B0400000000000000" pitchFamily="50" charset="-128"/>
                        </a:rPr>
                        <a:t>20</a:t>
                      </a:r>
                      <a:r>
                        <a:rPr kumimoji="1" lang="ja-JP" altLang="en-US" sz="1400">
                          <a:latin typeface="BIZ UDPゴシック" panose="020B0400000000000000" pitchFamily="50" charset="-128"/>
                          <a:ea typeface="BIZ UDPゴシック" panose="020B0400000000000000" pitchFamily="50" charset="-128"/>
                        </a:rPr>
                        <a:t>代</a:t>
                      </a:r>
                      <a:r>
                        <a:rPr kumimoji="1" lang="ja-JP" altLang="en-US" sz="1400" baseline="0">
                          <a:latin typeface="BIZ UDPゴシック" panose="020B0400000000000000" pitchFamily="50" charset="-128"/>
                          <a:ea typeface="BIZ UDPゴシック" panose="020B0400000000000000" pitchFamily="50" charset="-128"/>
                        </a:rPr>
                        <a:t>　若手層用</a:t>
                      </a:r>
                      <a:endParaRPr kumimoji="1" lang="ja-JP" altLang="en-US" sz="1400">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76291823"/>
                  </a:ext>
                </a:extLst>
              </a:tr>
              <a:tr h="468000">
                <a:tc vMerge="1">
                  <a:txBody>
                    <a:bodyPr/>
                    <a:lstStyle/>
                    <a:p>
                      <a:pPr algn="ctr"/>
                      <a:endParaRPr lang="ja-JP" altLang="en-US" sz="1400" baseline="0">
                        <a:solidFill>
                          <a:schemeClr val="tx1"/>
                        </a:solidFill>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BC7"/>
                    </a:solidFill>
                  </a:tcPr>
                </a:tc>
                <a:tc>
                  <a:txBody>
                    <a:bodyPr/>
                    <a:lstStyle/>
                    <a:p>
                      <a:pPr algn="ctr"/>
                      <a:r>
                        <a:rPr kumimoji="1" lang="ja-JP" altLang="en-US" sz="1400">
                          <a:latin typeface="BIZ UDPゴシック" panose="020B0400000000000000" pitchFamily="50" charset="-128"/>
                          <a:ea typeface="BIZ UDPゴシック" panose="020B0400000000000000" pitchFamily="50" charset="-128"/>
                        </a:rPr>
                        <a:t>～</a:t>
                      </a:r>
                      <a:r>
                        <a:rPr kumimoji="1" lang="en-US" altLang="ja-JP" sz="1400">
                          <a:latin typeface="BIZ UDPゴシック" panose="020B0400000000000000" pitchFamily="50" charset="-128"/>
                          <a:ea typeface="BIZ UDPゴシック" panose="020B0400000000000000" pitchFamily="50" charset="-128"/>
                        </a:rPr>
                        <a:t>40</a:t>
                      </a:r>
                      <a:r>
                        <a:rPr kumimoji="1" lang="ja-JP" altLang="en-US" sz="1400">
                          <a:latin typeface="BIZ UDPゴシック" panose="020B0400000000000000" pitchFamily="50" charset="-128"/>
                          <a:ea typeface="BIZ UDPゴシック" panose="020B0400000000000000" pitchFamily="50" charset="-128"/>
                        </a:rPr>
                        <a:t>代　中堅層用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1230958294"/>
                  </a:ext>
                </a:extLst>
              </a:tr>
              <a:tr h="468000">
                <a:tc vMerge="1">
                  <a:txBody>
                    <a:bodyPr/>
                    <a:lstStyle/>
                    <a:p>
                      <a:pPr algn="ctr"/>
                      <a:endParaRPr lang="ja-JP" altLang="en-US" sz="1050" baseline="0">
                        <a:solidFill>
                          <a:schemeClr val="tx1"/>
                        </a:solidFill>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BC7"/>
                    </a:solidFill>
                  </a:tcPr>
                </a:tc>
                <a:tc>
                  <a:txBody>
                    <a:bodyPr/>
                    <a:lstStyle/>
                    <a:p>
                      <a:pPr algn="ctr"/>
                      <a:r>
                        <a:rPr kumimoji="1" lang="ja-JP" altLang="en-US" sz="1400">
                          <a:latin typeface="BIZ UDPゴシック" panose="020B0400000000000000" pitchFamily="50" charset="-128"/>
                          <a:ea typeface="BIZ UDPゴシック" panose="020B0400000000000000" pitchFamily="50" charset="-128"/>
                        </a:rPr>
                        <a:t>～５０代以上　ベテラン層用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4096953464"/>
                  </a:ext>
                </a:extLst>
              </a:tr>
              <a:tr h="46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1">
                          <a:solidFill>
                            <a:schemeClr val="bg1"/>
                          </a:solidFill>
                          <a:latin typeface="BIZ UDPゴシック" panose="020B0400000000000000" pitchFamily="50" charset="-128"/>
                          <a:ea typeface="BIZ UDPゴシック" panose="020B0400000000000000" pitchFamily="50" charset="-128"/>
                        </a:rPr>
                        <a:t>一般向け</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BC7"/>
                    </a:solidFill>
                  </a:tcPr>
                </a:tc>
                <a:tc>
                  <a:txBody>
                    <a:bodyPr/>
                    <a:lstStyle/>
                    <a:p>
                      <a:pPr algn="ctr"/>
                      <a:r>
                        <a:rPr kumimoji="1" lang="en-US" altLang="ja-JP" sz="1400" dirty="0">
                          <a:solidFill>
                            <a:schemeClr val="tx1"/>
                          </a:solidFill>
                          <a:latin typeface="BIZ UDPゴシック" panose="020B0400000000000000" pitchFamily="50" charset="-128"/>
                          <a:ea typeface="BIZ UDPゴシック" panose="020B0400000000000000" pitchFamily="50" charset="-128"/>
                        </a:rPr>
                        <a:t>60</a:t>
                      </a:r>
                      <a:r>
                        <a:rPr kumimoji="1" lang="ja-JP" altLang="en-US" sz="1400" dirty="0">
                          <a:solidFill>
                            <a:schemeClr val="tx1"/>
                          </a:solidFill>
                          <a:latin typeface="BIZ UDPゴシック" panose="020B0400000000000000" pitchFamily="50" charset="-128"/>
                          <a:ea typeface="BIZ UDPゴシック" panose="020B0400000000000000" pitchFamily="50" charset="-128"/>
                        </a:rPr>
                        <a:t>代以上　</a:t>
                      </a:r>
                      <a:r>
                        <a:rPr kumimoji="1" lang="ja-JP" altLang="en-US" sz="1400" dirty="0">
                          <a:latin typeface="BIZ UDPゴシック" panose="020B0400000000000000" pitchFamily="50" charset="-128"/>
                          <a:ea typeface="BIZ UDPゴシック" panose="020B0400000000000000" pitchFamily="50" charset="-128"/>
                        </a:rPr>
                        <a:t>シニア層用</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594448721"/>
                  </a:ext>
                </a:extLst>
              </a:tr>
            </a:tbl>
          </a:graphicData>
        </a:graphic>
      </p:graphicFrame>
      <p:sp>
        <p:nvSpPr>
          <p:cNvPr id="18" name="テキスト プレースホルダー 6"/>
          <p:cNvSpPr txBox="1">
            <a:spLocks/>
          </p:cNvSpPr>
          <p:nvPr/>
        </p:nvSpPr>
        <p:spPr>
          <a:xfrm>
            <a:off x="183000" y="901696"/>
            <a:ext cx="9540000" cy="1261642"/>
          </a:xfrm>
          <a:prstGeom prst="rect">
            <a:avLst/>
          </a:prstGeom>
        </p:spPr>
        <p:txBody>
          <a:bodyPr/>
          <a:lstStyle>
            <a:lvl1pPr marL="0" indent="0" algn="l" defTabSz="742950" rtl="0" eaLnBrk="1" latinLnBrk="0" hangingPunct="1">
              <a:spcBef>
                <a:spcPct val="20000"/>
              </a:spcBef>
              <a:buFont typeface="Arial" pitchFamily="34" charset="0"/>
              <a:buNone/>
              <a:defRPr kumimoji="1" lang="ja-JP" altLang="en-US" sz="1138" b="0" kern="1200" baseline="0" dirty="0" smtClean="0">
                <a:solidFill>
                  <a:schemeClr val="bg1">
                    <a:lumMod val="50000"/>
                  </a:schemeClr>
                </a:solidFill>
                <a:latin typeface="Arial"/>
                <a:ea typeface="+mj-ea"/>
                <a:cs typeface="Arial"/>
              </a:defRPr>
            </a:lvl1pPr>
            <a:lvl2pPr marL="603647" indent="-232172" algn="l" defTabSz="742950" rtl="0" eaLnBrk="1" latinLnBrk="0" hangingPunct="1">
              <a:spcBef>
                <a:spcPct val="20000"/>
              </a:spcBef>
              <a:buFont typeface="Arial" pitchFamily="34" charset="0"/>
              <a:buChar char="–"/>
              <a:defRPr kumimoji="1" sz="2275" kern="1200">
                <a:solidFill>
                  <a:schemeClr val="tx1"/>
                </a:solidFill>
                <a:latin typeface="+mn-lt"/>
                <a:ea typeface="+mn-ea"/>
                <a:cs typeface="+mn-cs"/>
              </a:defRPr>
            </a:lvl2pPr>
            <a:lvl3pPr marL="928688" indent="-185738" algn="l" defTabSz="742950" rtl="0" eaLnBrk="1" latinLnBrk="0" hangingPunct="1">
              <a:spcBef>
                <a:spcPct val="20000"/>
              </a:spcBef>
              <a:buFont typeface="Arial" pitchFamily="34" charset="0"/>
              <a:buChar char="•"/>
              <a:defRPr kumimoji="1" sz="1950" kern="1200">
                <a:solidFill>
                  <a:schemeClr val="tx1"/>
                </a:solidFill>
                <a:latin typeface="+mn-lt"/>
                <a:ea typeface="+mn-ea"/>
                <a:cs typeface="+mn-cs"/>
              </a:defRPr>
            </a:lvl3pPr>
            <a:lvl4pPr marL="13001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4pPr>
            <a:lvl5pPr marL="16716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5pPr>
            <a:lvl6pPr marL="204311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6pPr>
            <a:lvl7pPr marL="241458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7pPr>
            <a:lvl8pPr marL="27860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8pPr>
            <a:lvl9pPr marL="31575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9pPr>
          </a:lstStyle>
          <a:p>
            <a:pPr marL="357188" lvl="0" indent="-357188">
              <a:spcBef>
                <a:spcPts val="0"/>
              </a:spcBef>
              <a:spcAft>
                <a:spcPts val="600"/>
              </a:spcAft>
              <a:buFont typeface="Wingdings" panose="05000000000000000000" pitchFamily="2" charset="2"/>
              <a:buChar char="p"/>
              <a:defRPr/>
            </a:pPr>
            <a:r>
              <a:rPr lang="ja-JP" altLang="en-US" sz="1600">
                <a:solidFill>
                  <a:prstClr val="black"/>
                </a:solidFill>
                <a:latin typeface="BIZ UDPゴシック" panose="020B0400000000000000" pitchFamily="50" charset="-128"/>
                <a:ea typeface="BIZ UDPゴシック" panose="020B0400000000000000" pitchFamily="50" charset="-128"/>
              </a:rPr>
              <a:t>各団体（金融広報委員会、日本証券業協会、全国銀行協会等）が使用している講義資料を</a:t>
            </a:r>
            <a:br>
              <a:rPr lang="en-US" altLang="ja-JP" sz="1600">
                <a:solidFill>
                  <a:prstClr val="black"/>
                </a:solidFill>
                <a:latin typeface="BIZ UDPゴシック" panose="020B0400000000000000" pitchFamily="50" charset="-128"/>
                <a:ea typeface="BIZ UDPゴシック" panose="020B0400000000000000" pitchFamily="50" charset="-128"/>
              </a:rPr>
            </a:br>
            <a:r>
              <a:rPr lang="ja-JP" altLang="en-US" sz="1600">
                <a:solidFill>
                  <a:prstClr val="black"/>
                </a:solidFill>
                <a:latin typeface="BIZ UDPゴシック" panose="020B0400000000000000" pitchFamily="50" charset="-128"/>
                <a:ea typeface="BIZ UDPゴシック" panose="020B0400000000000000" pitchFamily="50" charset="-128"/>
              </a:rPr>
              <a:t>「金融リテラシー・マップ」をもとに再編し、全国どこに住んでいても等しい内容の教育を</a:t>
            </a:r>
            <a:br>
              <a:rPr lang="en-US" altLang="ja-JP" sz="1600">
                <a:solidFill>
                  <a:prstClr val="black"/>
                </a:solidFill>
                <a:latin typeface="BIZ UDPゴシック" panose="020B0400000000000000" pitchFamily="50" charset="-128"/>
                <a:ea typeface="BIZ UDPゴシック" panose="020B0400000000000000" pitchFamily="50" charset="-128"/>
              </a:rPr>
            </a:br>
            <a:r>
              <a:rPr lang="ja-JP" altLang="en-US" sz="1600">
                <a:solidFill>
                  <a:prstClr val="black"/>
                </a:solidFill>
                <a:latin typeface="BIZ UDPゴシック" panose="020B0400000000000000" pitchFamily="50" charset="-128"/>
                <a:ea typeface="BIZ UDPゴシック" panose="020B0400000000000000" pitchFamily="50" charset="-128"/>
              </a:rPr>
              <a:t>受けられるよう、幅広い分野を横断的に網羅した標準講義資料を作成。</a:t>
            </a:r>
          </a:p>
          <a:p>
            <a:pPr marL="357188" lvl="0" indent="-357188">
              <a:spcBef>
                <a:spcPts val="0"/>
              </a:spcBef>
              <a:spcAft>
                <a:spcPts val="600"/>
              </a:spcAft>
              <a:buFont typeface="Wingdings" panose="05000000000000000000" pitchFamily="2" charset="2"/>
              <a:buChar char="p"/>
              <a:defRPr/>
            </a:pPr>
            <a:r>
              <a:rPr lang="ja-JP" altLang="en-US" sz="1600">
                <a:solidFill>
                  <a:prstClr val="black"/>
                </a:solidFill>
                <a:latin typeface="BIZ UDPゴシック" panose="020B0400000000000000" pitchFamily="50" charset="-128"/>
                <a:ea typeface="BIZ UDPゴシック" panose="020B0400000000000000" pitchFamily="50" charset="-128"/>
              </a:rPr>
              <a:t>講義時間や受講者のニーズに応じ、講師と相談の上でカスタマイズ可能なつくりとしています。</a:t>
            </a:r>
          </a:p>
        </p:txBody>
      </p:sp>
    </p:spTree>
    <p:extLst>
      <p:ext uri="{BB962C8B-B14F-4D97-AF65-F5344CB8AC3E}">
        <p14:creationId xmlns:p14="http://schemas.microsoft.com/office/powerpoint/2010/main" val="1167259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01CC9-4F38-430F-22D3-B983DDEF638C}"/>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DC08C31-23D6-9B36-6553-10D4C8410B81}"/>
              </a:ext>
            </a:extLst>
          </p:cNvPr>
          <p:cNvSpPr>
            <a:spLocks noGrp="1"/>
          </p:cNvSpPr>
          <p:nvPr>
            <p:ph type="sldNum" sz="quarter" idx="12"/>
          </p:nvPr>
        </p:nvSpPr>
        <p:spPr/>
        <p:txBody>
          <a:bodyPr/>
          <a:lstStyle/>
          <a:p>
            <a:fld id="{AF38D818-955E-4754-B15B-D6084FD94594}" type="slidenum">
              <a:rPr kumimoji="1" lang="ja-JP" altLang="en-US" smtClean="0"/>
              <a:pPr/>
              <a:t>37</a:t>
            </a:fld>
            <a:endParaRPr kumimoji="1" lang="ja-JP" altLang="en-US"/>
          </a:p>
        </p:txBody>
      </p:sp>
      <p:sp>
        <p:nvSpPr>
          <p:cNvPr id="4" name="正方形/長方形 3">
            <a:extLst>
              <a:ext uri="{FF2B5EF4-FFF2-40B4-BE49-F238E27FC236}">
                <a16:creationId xmlns:a16="http://schemas.microsoft.com/office/drawing/2014/main" id="{747D18A2-FA5C-9EBA-733F-DB405A65B56F}"/>
              </a:ext>
            </a:extLst>
          </p:cNvPr>
          <p:cNvSpPr/>
          <p:nvPr/>
        </p:nvSpPr>
        <p:spPr>
          <a:xfrm>
            <a:off x="1706654" y="366712"/>
            <a:ext cx="6492692" cy="369332"/>
          </a:xfrm>
          <a:prstGeom prst="rect">
            <a:avLst/>
          </a:prstGeom>
        </p:spPr>
        <p:txBody>
          <a:bodyPr wrap="square">
            <a:spAutoFit/>
          </a:bodyPr>
          <a:lstStyle/>
          <a:p>
            <a:pPr algn="ctr"/>
            <a:r>
              <a:rPr lang="ja-JP" altLang="en-US" b="1">
                <a:solidFill>
                  <a:schemeClr val="bg1"/>
                </a:solidFill>
                <a:latin typeface="BIZ UDPゴシック" panose="020B0400000000000000" pitchFamily="50" charset="-128"/>
                <a:ea typeface="BIZ UDPゴシック" panose="020B0400000000000000" pitchFamily="50" charset="-128"/>
              </a:rPr>
              <a:t>福利厚生の一環としての活用</a:t>
            </a:r>
          </a:p>
        </p:txBody>
      </p:sp>
      <p:sp>
        <p:nvSpPr>
          <p:cNvPr id="5" name="四角形: 角を丸くする 4">
            <a:extLst>
              <a:ext uri="{FF2B5EF4-FFF2-40B4-BE49-F238E27FC236}">
                <a16:creationId xmlns:a16="http://schemas.microsoft.com/office/drawing/2014/main" id="{9ABDB4AB-67EB-A41E-C607-F342593913DA}"/>
              </a:ext>
            </a:extLst>
          </p:cNvPr>
          <p:cNvSpPr/>
          <p:nvPr/>
        </p:nvSpPr>
        <p:spPr>
          <a:xfrm>
            <a:off x="3608962" y="3217904"/>
            <a:ext cx="5992237" cy="2250685"/>
          </a:xfrm>
          <a:prstGeom prst="roundRect">
            <a:avLst>
              <a:gd name="adj" fmla="val 7783"/>
            </a:avLst>
          </a:prstGeom>
          <a:solidFill>
            <a:schemeClr val="tx2">
              <a:lumMod val="20000"/>
              <a:lumOff val="80000"/>
            </a:schemeClr>
          </a:solidFill>
          <a:ln w="15875">
            <a:solidFill>
              <a:srgbClr val="007B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0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CB8FDF09-C7B6-0CC8-EC81-447919983DF5}"/>
              </a:ext>
            </a:extLst>
          </p:cNvPr>
          <p:cNvSpPr txBox="1"/>
          <p:nvPr/>
        </p:nvSpPr>
        <p:spPr>
          <a:xfrm>
            <a:off x="282812" y="788097"/>
            <a:ext cx="9623188" cy="1246495"/>
          </a:xfrm>
          <a:prstGeom prst="rect">
            <a:avLst/>
          </a:prstGeom>
          <a:noFill/>
        </p:spPr>
        <p:txBody>
          <a:bodyPr wrap="square" lIns="91440" tIns="45720" rIns="91440" bIns="45720" anchor="t">
            <a:spAutoFit/>
          </a:bodyPr>
          <a:lstStyle/>
          <a:p>
            <a:pPr marL="285750" marR="0" lvl="0" indent="-285750" algn="l" defTabSz="457200" rtl="0" eaLnBrk="1" fontAlgn="auto" latinLnBrk="0" hangingPunct="1">
              <a:lnSpc>
                <a:spcPct val="100000"/>
              </a:lnSpc>
              <a:spcBef>
                <a:spcPts val="0"/>
              </a:spcBef>
              <a:spcAft>
                <a:spcPts val="600"/>
              </a:spcAft>
              <a:buClrTx/>
              <a:buSzTx/>
              <a:buFont typeface="Wingdings,Sans-Serif" panose="05000000000000000000" pitchFamily="2" charset="2"/>
              <a:buChar char="p"/>
              <a:tabLst/>
              <a:defRPr/>
            </a:pPr>
            <a:r>
              <a:rPr kumimoji="0" lang="ja-JP" altLang="en-US" sz="1500" b="1" i="0" u="none" strike="noStrike" kern="1200" cap="none" spc="0" normalizeH="0" baseline="0" noProof="0">
                <a:ln>
                  <a:noFill/>
                </a:ln>
                <a:solidFill>
                  <a:srgbClr val="007BC7"/>
                </a:solidFill>
                <a:effectLst/>
                <a:uLnTx/>
                <a:uFillTx/>
                <a:latin typeface="BIZ UDPゴシック" panose="020B0400000000000000" pitchFamily="50" charset="-128"/>
                <a:ea typeface="BIZ UDPゴシック"/>
              </a:rPr>
              <a:t>昨今、「第三の賃上げ」（福利厚生サービス等での従業員支援）が話題ですが、福利厚生の一環として</a:t>
            </a:r>
            <a:endParaRPr kumimoji="0" lang="en-US" altLang="ja-JP" sz="1500">
              <a:solidFill>
                <a:srgbClr val="000000"/>
              </a:solidFill>
              <a:latin typeface="BIZ UDPゴシック" panose="020B0400000000000000" pitchFamily="50" charset="-128"/>
              <a:ea typeface="BIZ UDPゴシック"/>
            </a:endParaRPr>
          </a:p>
          <a:p>
            <a:pPr marR="0" lvl="0" algn="l" defTabSz="457200" rtl="0" eaLnBrk="1" fontAlgn="auto" latinLnBrk="0" hangingPunct="1">
              <a:lnSpc>
                <a:spcPct val="100000"/>
              </a:lnSpc>
              <a:spcBef>
                <a:spcPts val="0"/>
              </a:spcBef>
              <a:spcAft>
                <a:spcPts val="600"/>
              </a:spcAft>
              <a:buClrTx/>
              <a:buSzTx/>
              <a:tabLst/>
              <a:defRPr/>
            </a:pPr>
            <a:r>
              <a:rPr kumimoji="0" lang="ja-JP" altLang="en-US" sz="1500" b="1" i="0" u="none" strike="noStrike" kern="1200" cap="none" spc="0" normalizeH="0" baseline="0" noProof="0">
                <a:ln>
                  <a:noFill/>
                </a:ln>
                <a:solidFill>
                  <a:srgbClr val="007BC7"/>
                </a:solidFill>
                <a:effectLst/>
                <a:uLnTx/>
                <a:uFillTx/>
                <a:latin typeface="BIZ UDPゴシック" panose="020B0400000000000000" pitchFamily="50" charset="-128"/>
                <a:ea typeface="BIZ UDPゴシック"/>
              </a:rPr>
              <a:t>　　</a:t>
            </a:r>
            <a:r>
              <a:rPr kumimoji="0" lang="en-US" altLang="ja-JP" sz="1500" b="1" i="0" u="none" strike="noStrike" kern="1200" cap="none" spc="0" normalizeH="0" baseline="0" noProof="0">
                <a:ln>
                  <a:noFill/>
                </a:ln>
                <a:solidFill>
                  <a:srgbClr val="007BC7"/>
                </a:solidFill>
                <a:effectLst/>
                <a:uLnTx/>
                <a:uFillTx/>
                <a:latin typeface="BIZ UDPゴシック" panose="020B0400000000000000" pitchFamily="50" charset="-128"/>
                <a:ea typeface="BIZ UDPゴシック"/>
              </a:rPr>
              <a:t>J-FLEC</a:t>
            </a:r>
            <a:r>
              <a:rPr kumimoji="0" lang="ja-JP" altLang="en-US" sz="1500" b="1" i="0" u="none" strike="noStrike" kern="1200" cap="none" spc="0" normalizeH="0" baseline="0" noProof="0">
                <a:ln>
                  <a:noFill/>
                </a:ln>
                <a:solidFill>
                  <a:srgbClr val="007BC7"/>
                </a:solidFill>
                <a:effectLst/>
                <a:uLnTx/>
                <a:uFillTx/>
                <a:latin typeface="BIZ UDPゴシック" panose="020B0400000000000000" pitchFamily="50" charset="-128"/>
                <a:ea typeface="BIZ UDPゴシック"/>
              </a:rPr>
              <a:t>の講師派遣および「はじめてのマネープラン」無料体験事業を活用いただくことが可能です。</a:t>
            </a:r>
            <a:endParaRPr kumimoji="0" lang="en-US" altLang="ja-JP" sz="1500" b="1" i="0" u="none" strike="noStrike" kern="1200" cap="none" spc="0" normalizeH="0" baseline="0" noProof="0">
              <a:ln>
                <a:noFill/>
              </a:ln>
              <a:solidFill>
                <a:srgbClr val="007BC7"/>
              </a:solidFill>
              <a:effectLst/>
              <a:uLnTx/>
              <a:uFillTx/>
              <a:latin typeface="BIZ UDPゴシック" panose="020B0400000000000000" pitchFamily="50" charset="-128"/>
              <a:ea typeface="BIZ UDPゴシック"/>
            </a:endParaRPr>
          </a:p>
          <a:p>
            <a:pPr>
              <a:spcAft>
                <a:spcPts val="600"/>
              </a:spcAft>
              <a:defRPr/>
            </a:pPr>
            <a:r>
              <a:rPr kumimoji="0" lang="ja-JP" altLang="en-US" sz="1500" b="1" i="0" u="none" strike="noStrike" kern="1200" cap="none" spc="0" normalizeH="0" baseline="0" noProof="0">
                <a:ln>
                  <a:noFill/>
                </a:ln>
                <a:solidFill>
                  <a:srgbClr val="007BC7"/>
                </a:solidFill>
                <a:effectLst/>
                <a:uLnTx/>
                <a:uFillTx/>
                <a:latin typeface="BIZ UDPゴシック" panose="020B0400000000000000" pitchFamily="50" charset="-128"/>
                <a:ea typeface="BIZ UDPゴシック"/>
              </a:rPr>
              <a:t>　　</a:t>
            </a:r>
            <a:r>
              <a:rPr lang="ja-JP" altLang="en-US" sz="1500" b="1">
                <a:solidFill>
                  <a:srgbClr val="007BC7"/>
                </a:solidFill>
                <a:latin typeface="BIZ UDPゴシック" panose="020B0400000000000000" pitchFamily="50" charset="-128"/>
                <a:ea typeface="BIZ UDPゴシック"/>
              </a:rPr>
              <a:t>また、ＤＣ継続投資教育における基礎知識部分の従業員向け教育にも活用いただけます。</a:t>
            </a:r>
            <a:endParaRPr lang="en-US" altLang="ja-JP" sz="1500" b="1">
              <a:solidFill>
                <a:srgbClr val="007BC7"/>
              </a:solidFill>
              <a:latin typeface="BIZ UDPゴシック" panose="020B0400000000000000" pitchFamily="50" charset="-128"/>
              <a:ea typeface="BIZ UDPゴシック"/>
            </a:endParaRPr>
          </a:p>
          <a:p>
            <a:pPr>
              <a:spcAft>
                <a:spcPts val="600"/>
              </a:spcAft>
              <a:defRPr/>
            </a:pPr>
            <a:r>
              <a:rPr lang="ja-JP" altLang="en-US" sz="1500" b="1">
                <a:solidFill>
                  <a:srgbClr val="007BC7"/>
                </a:solidFill>
                <a:latin typeface="BIZ UDPゴシック" panose="020B0400000000000000" pitchFamily="50" charset="-128"/>
                <a:ea typeface="BIZ UDPゴシック"/>
              </a:rPr>
              <a:t>　　（制度詳細・運用実績などは運営管理会社からの情報提供を活用ください）</a:t>
            </a:r>
            <a:endParaRPr kumimoji="0" lang="en-US" altLang="ja-JP" sz="1500" b="1" i="0" u="none" strike="noStrike" kern="1200" cap="none" spc="0" normalizeH="0" baseline="0" noProof="0">
              <a:ln>
                <a:noFill/>
              </a:ln>
              <a:solidFill>
                <a:srgbClr val="007BC7"/>
              </a:solidFill>
              <a:effectLst/>
              <a:uLnTx/>
              <a:uFillTx/>
              <a:latin typeface="BIZ UDPゴシック" panose="020B0400000000000000" pitchFamily="50" charset="-128"/>
              <a:ea typeface="BIZ UDPゴシック"/>
            </a:endParaRPr>
          </a:p>
        </p:txBody>
      </p:sp>
      <p:sp>
        <p:nvSpPr>
          <p:cNvPr id="7" name="楕円 6">
            <a:extLst>
              <a:ext uri="{FF2B5EF4-FFF2-40B4-BE49-F238E27FC236}">
                <a16:creationId xmlns:a16="http://schemas.microsoft.com/office/drawing/2014/main" id="{1A2139D2-5CC8-1BD5-EB2B-89B54A9A892C}"/>
              </a:ext>
            </a:extLst>
          </p:cNvPr>
          <p:cNvSpPr/>
          <p:nvPr/>
        </p:nvSpPr>
        <p:spPr>
          <a:xfrm>
            <a:off x="418287" y="2318426"/>
            <a:ext cx="2700000" cy="1332000"/>
          </a:xfrm>
          <a:prstGeom prst="ellipse">
            <a:avLst/>
          </a:prstGeom>
          <a:solidFill>
            <a:schemeClr val="bg1"/>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2400" b="1">
                <a:solidFill>
                  <a:schemeClr val="tx2">
                    <a:lumMod val="75000"/>
                  </a:schemeClr>
                </a:solidFill>
                <a:latin typeface="BIZ UDPゴシック" panose="020B0400000000000000" pitchFamily="50" charset="-128"/>
                <a:ea typeface="BIZ UDPゴシック" panose="020B0400000000000000" pitchFamily="50" charset="-128"/>
              </a:rPr>
              <a:t>従来の賃上げ</a:t>
            </a:r>
            <a:endParaRPr kumimoji="1" lang="en-US" altLang="ja-JP" sz="2800" b="1">
              <a:solidFill>
                <a:schemeClr val="tx2">
                  <a:lumMod val="75000"/>
                </a:schemeClr>
              </a:solidFill>
              <a:latin typeface="BIZ UDPゴシック" panose="020B0400000000000000" pitchFamily="50" charset="-128"/>
              <a:ea typeface="BIZ UDPゴシック" panose="020B0400000000000000" pitchFamily="50" charset="-128"/>
            </a:endParaRPr>
          </a:p>
          <a:p>
            <a:pPr algn="ctr"/>
            <a:r>
              <a:rPr kumimoji="1" lang="ja-JP" altLang="en-US" sz="1400" b="1">
                <a:solidFill>
                  <a:schemeClr val="tx2">
                    <a:lumMod val="75000"/>
                  </a:schemeClr>
                </a:solidFill>
                <a:latin typeface="BIZ UDPゴシック" panose="020B0400000000000000" pitchFamily="50" charset="-128"/>
                <a:ea typeface="BIZ UDPゴシック" panose="020B0400000000000000" pitchFamily="50" charset="-128"/>
              </a:rPr>
              <a:t>定期昇給・ベースアップ</a:t>
            </a:r>
            <a:endParaRPr kumimoji="1" lang="en-US" altLang="ja-JP" sz="1400" b="1">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E2C93E3F-B2EC-4181-7371-B0DE538B6123}"/>
              </a:ext>
            </a:extLst>
          </p:cNvPr>
          <p:cNvSpPr txBox="1"/>
          <p:nvPr/>
        </p:nvSpPr>
        <p:spPr>
          <a:xfrm>
            <a:off x="1376749" y="3576575"/>
            <a:ext cx="783077" cy="769441"/>
          </a:xfrm>
          <a:prstGeom prst="rect">
            <a:avLst/>
          </a:prstGeom>
          <a:noFill/>
          <a:ln>
            <a:noFill/>
          </a:ln>
        </p:spPr>
        <p:txBody>
          <a:bodyPr wrap="square">
            <a:spAutoFit/>
          </a:bodyPr>
          <a:lstStyle/>
          <a:p>
            <a:r>
              <a:rPr kumimoji="1" lang="ja-JP" altLang="en-US" sz="4400" b="1" i="0" u="none" strike="noStrike" kern="1200" cap="none" spc="0" normalizeH="0" baseline="0" noProof="0">
                <a:ln>
                  <a:noFill/>
                </a:ln>
                <a:solidFill>
                  <a:schemeClr val="tx2">
                    <a:lumMod val="75000"/>
                  </a:schemeClr>
                </a:solidFill>
                <a:effectLst/>
                <a:uLnTx/>
                <a:uFillTx/>
                <a:latin typeface="BIZ UDPゴシック" panose="020B0400000000000000" pitchFamily="50" charset="-128"/>
                <a:ea typeface="BIZ UDPゴシック" panose="020B0400000000000000" pitchFamily="50" charset="-128"/>
                <a:cs typeface="+mn-cs"/>
              </a:rPr>
              <a:t>✙</a:t>
            </a:r>
            <a:endParaRPr lang="ja-JP" altLang="en-US" sz="3600">
              <a:solidFill>
                <a:schemeClr val="tx2">
                  <a:lumMod val="75000"/>
                </a:schemeClr>
              </a:solidFill>
            </a:endParaRPr>
          </a:p>
        </p:txBody>
      </p:sp>
      <p:sp>
        <p:nvSpPr>
          <p:cNvPr id="9" name="楕円 8">
            <a:extLst>
              <a:ext uri="{FF2B5EF4-FFF2-40B4-BE49-F238E27FC236}">
                <a16:creationId xmlns:a16="http://schemas.microsoft.com/office/drawing/2014/main" id="{FD42C0F8-40FA-92F4-16B0-3EEA2CB9D9BB}"/>
              </a:ext>
            </a:extLst>
          </p:cNvPr>
          <p:cNvSpPr/>
          <p:nvPr/>
        </p:nvSpPr>
        <p:spPr>
          <a:xfrm>
            <a:off x="418287" y="4270453"/>
            <a:ext cx="2700000" cy="1332000"/>
          </a:xfrm>
          <a:prstGeom prst="ellipse">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2400" b="1">
                <a:solidFill>
                  <a:schemeClr val="bg1"/>
                </a:solidFill>
                <a:latin typeface="BIZ UDPゴシック" panose="020B0400000000000000" pitchFamily="50" charset="-128"/>
                <a:ea typeface="BIZ UDPゴシック" panose="020B0400000000000000" pitchFamily="50" charset="-128"/>
              </a:rPr>
              <a:t>第三の賃上げ</a:t>
            </a:r>
            <a:endParaRPr kumimoji="1" lang="en-US" altLang="ja-JP" sz="2800" b="1">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400" b="1">
                <a:solidFill>
                  <a:schemeClr val="bg1"/>
                </a:solidFill>
                <a:latin typeface="BIZ UDPゴシック" panose="020B0400000000000000" pitchFamily="50" charset="-128"/>
                <a:ea typeface="BIZ UDPゴシック" panose="020B0400000000000000" pitchFamily="50" charset="-128"/>
              </a:rPr>
              <a:t>福利厚生サービス等</a:t>
            </a:r>
            <a:endParaRPr kumimoji="1" lang="en-US" altLang="ja-JP" sz="1400" b="1">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400" b="1">
                <a:solidFill>
                  <a:schemeClr val="bg1"/>
                </a:solidFill>
                <a:latin typeface="BIZ UDPゴシック" panose="020B0400000000000000" pitchFamily="50" charset="-128"/>
                <a:ea typeface="BIZ UDPゴシック" panose="020B0400000000000000" pitchFamily="50" charset="-128"/>
              </a:rPr>
              <a:t>での従業員支援</a:t>
            </a:r>
            <a:endParaRPr kumimoji="1" lang="en-US" altLang="ja-JP" sz="1400" b="1">
              <a:solidFill>
                <a:schemeClr val="bg1"/>
              </a:solidFill>
              <a:latin typeface="BIZ UDPゴシック" panose="020B0400000000000000" pitchFamily="50" charset="-128"/>
              <a:ea typeface="BIZ UDPゴシック" panose="020B0400000000000000" pitchFamily="50" charset="-128"/>
            </a:endParaRPr>
          </a:p>
        </p:txBody>
      </p:sp>
      <p:sp>
        <p:nvSpPr>
          <p:cNvPr id="10" name="左中かっこ 9">
            <a:extLst>
              <a:ext uri="{FF2B5EF4-FFF2-40B4-BE49-F238E27FC236}">
                <a16:creationId xmlns:a16="http://schemas.microsoft.com/office/drawing/2014/main" id="{2198789F-02AD-35E8-3909-711AB540819D}"/>
              </a:ext>
            </a:extLst>
          </p:cNvPr>
          <p:cNvSpPr/>
          <p:nvPr/>
        </p:nvSpPr>
        <p:spPr>
          <a:xfrm>
            <a:off x="3190673" y="1992219"/>
            <a:ext cx="359924" cy="4865781"/>
          </a:xfrm>
          <a:prstGeom prst="leftBrace">
            <a:avLst>
              <a:gd name="adj1" fmla="val 37742"/>
              <a:gd name="adj2" fmla="val 59594"/>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5067455F-3919-6129-0C93-489545809F59}"/>
              </a:ext>
            </a:extLst>
          </p:cNvPr>
          <p:cNvSpPr/>
          <p:nvPr/>
        </p:nvSpPr>
        <p:spPr>
          <a:xfrm>
            <a:off x="3608962" y="2077616"/>
            <a:ext cx="5992237" cy="816908"/>
          </a:xfrm>
          <a:prstGeom prst="roundRect">
            <a:avLst>
              <a:gd name="adj" fmla="val 15319"/>
            </a:avLst>
          </a:prstGeom>
          <a:noFill/>
          <a:ln w="15875">
            <a:solidFill>
              <a:srgbClr val="007B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a:solidFill>
                  <a:schemeClr val="tx1"/>
                </a:solidFill>
                <a:latin typeface="BIZ UDPゴシック" panose="020B0400000000000000" pitchFamily="50" charset="-128"/>
                <a:ea typeface="BIZ UDPゴシック" panose="020B0400000000000000" pitchFamily="50" charset="-128"/>
              </a:rPr>
              <a:t>－ 従業員のリスキリング、リテンション、選ばれる企業となるためには、</a:t>
            </a:r>
            <a:endParaRPr kumimoji="1" lang="en-US" altLang="ja-JP" sz="1400">
              <a:solidFill>
                <a:schemeClr val="tx1"/>
              </a:solidFill>
              <a:latin typeface="BIZ UDPゴシック" panose="020B0400000000000000" pitchFamily="50" charset="-128"/>
              <a:ea typeface="BIZ UDPゴシック" panose="020B0400000000000000" pitchFamily="50" charset="-128"/>
            </a:endParaRPr>
          </a:p>
          <a:p>
            <a:r>
              <a:rPr kumimoji="1" lang="ja-JP" altLang="en-US" sz="1400">
                <a:solidFill>
                  <a:schemeClr val="tx1"/>
                </a:solidFill>
                <a:latin typeface="BIZ UDPゴシック" panose="020B0400000000000000" pitchFamily="50" charset="-128"/>
                <a:ea typeface="BIZ UDPゴシック" panose="020B0400000000000000" pitchFamily="50" charset="-128"/>
              </a:rPr>
              <a:t>　　</a:t>
            </a:r>
            <a:r>
              <a:rPr kumimoji="1" lang="ja-JP" altLang="en-US" sz="1400" b="1">
                <a:solidFill>
                  <a:srgbClr val="007BC7"/>
                </a:solidFill>
                <a:latin typeface="BIZ UDPゴシック" panose="020B0400000000000000" pitchFamily="50" charset="-128"/>
                <a:ea typeface="BIZ UDPゴシック" panose="020B0400000000000000" pitchFamily="50" charset="-128"/>
              </a:rPr>
              <a:t>給与アップ・福利厚生制度などの充実が必要</a:t>
            </a:r>
            <a:r>
              <a:rPr kumimoji="1" lang="ja-JP" altLang="en-US" sz="1400">
                <a:solidFill>
                  <a:schemeClr val="tx1"/>
                </a:solidFill>
                <a:latin typeface="BIZ UDPゴシック" panose="020B0400000000000000" pitchFamily="50" charset="-128"/>
                <a:ea typeface="BIZ UDPゴシック" panose="020B0400000000000000" pitchFamily="50" charset="-128"/>
              </a:rPr>
              <a:t>。</a:t>
            </a:r>
            <a:endParaRPr kumimoji="1" lang="en-US" altLang="ja-JP" sz="1400">
              <a:solidFill>
                <a:schemeClr val="tx1"/>
              </a:solidFill>
              <a:latin typeface="BIZ UDPゴシック" panose="020B0400000000000000" pitchFamily="50" charset="-128"/>
              <a:ea typeface="BIZ UDPゴシック" panose="020B0400000000000000" pitchFamily="50" charset="-128"/>
            </a:endParaRPr>
          </a:p>
          <a:p>
            <a:r>
              <a:rPr kumimoji="1" lang="ja-JP" altLang="en-US" sz="1400">
                <a:solidFill>
                  <a:schemeClr val="tx1"/>
                </a:solidFill>
                <a:latin typeface="BIZ UDPゴシック" panose="020B0400000000000000" pitchFamily="50" charset="-128"/>
                <a:ea typeface="BIZ UDPゴシック" panose="020B0400000000000000" pitchFamily="50" charset="-128"/>
              </a:rPr>
              <a:t>－ ただし、</a:t>
            </a:r>
            <a:r>
              <a:rPr kumimoji="1" lang="ja-JP" altLang="en-US" sz="1400" b="1">
                <a:solidFill>
                  <a:srgbClr val="007BC7"/>
                </a:solidFill>
                <a:latin typeface="BIZ UDPゴシック" panose="020B0400000000000000" pitchFamily="50" charset="-128"/>
                <a:ea typeface="BIZ UDPゴシック" panose="020B0400000000000000" pitchFamily="50" charset="-128"/>
              </a:rPr>
              <a:t>企業負担が大きくなることは極力避けたい</a:t>
            </a:r>
            <a:r>
              <a:rPr kumimoji="1" lang="ja-JP" altLang="en-US" sz="1400">
                <a:solidFill>
                  <a:schemeClr val="tx1"/>
                </a:solidFill>
                <a:latin typeface="BIZ UDPゴシック" panose="020B0400000000000000" pitchFamily="50" charset="-128"/>
                <a:ea typeface="BIZ UDPゴシック" panose="020B0400000000000000" pitchFamily="50" charset="-128"/>
              </a:rPr>
              <a:t>。</a:t>
            </a:r>
          </a:p>
        </p:txBody>
      </p:sp>
      <p:sp>
        <p:nvSpPr>
          <p:cNvPr id="12" name="テキスト ボックス 11">
            <a:extLst>
              <a:ext uri="{FF2B5EF4-FFF2-40B4-BE49-F238E27FC236}">
                <a16:creationId xmlns:a16="http://schemas.microsoft.com/office/drawing/2014/main" id="{278EF8D7-097D-7F3E-5D8A-F0E66029FCB5}"/>
              </a:ext>
            </a:extLst>
          </p:cNvPr>
          <p:cNvSpPr txBox="1"/>
          <p:nvPr/>
        </p:nvSpPr>
        <p:spPr>
          <a:xfrm>
            <a:off x="671249" y="5671975"/>
            <a:ext cx="2194076" cy="892552"/>
          </a:xfrm>
          <a:prstGeom prst="rect">
            <a:avLst/>
          </a:prstGeom>
          <a:noFill/>
        </p:spPr>
        <p:txBody>
          <a:bodyPr wrap="square">
            <a:spAutoFit/>
          </a:bodyPr>
          <a:lstStyle/>
          <a:p>
            <a:r>
              <a:rPr lang="ja-JP" altLang="en-US" sz="1300">
                <a:latin typeface="BIZ UDPゴシック" panose="020B0400000000000000" pitchFamily="50" charset="-128"/>
                <a:ea typeface="BIZ UDPゴシック" panose="020B0400000000000000" pitchFamily="50" charset="-128"/>
              </a:rPr>
              <a:t>企業が従業員負担を代行</a:t>
            </a:r>
            <a:endParaRPr lang="en-US" altLang="ja-JP" sz="1300">
              <a:latin typeface="BIZ UDPゴシック" panose="020B0400000000000000" pitchFamily="50" charset="-128"/>
              <a:ea typeface="BIZ UDPゴシック" panose="020B0400000000000000" pitchFamily="50" charset="-128"/>
            </a:endParaRPr>
          </a:p>
          <a:p>
            <a:r>
              <a:rPr lang="ja-JP" altLang="en-US" sz="1300">
                <a:latin typeface="BIZ UDPゴシック" panose="020B0400000000000000" pitchFamily="50" charset="-128"/>
                <a:ea typeface="BIZ UDPゴシック" panose="020B0400000000000000" pitchFamily="50" charset="-128"/>
              </a:rPr>
              <a:t>　ｰ 食事代補助サービス</a:t>
            </a:r>
            <a:endParaRPr lang="en-US" altLang="ja-JP" sz="1300">
              <a:latin typeface="BIZ UDPゴシック" panose="020B0400000000000000" pitchFamily="50" charset="-128"/>
              <a:ea typeface="BIZ UDPゴシック" panose="020B0400000000000000" pitchFamily="50" charset="-128"/>
            </a:endParaRPr>
          </a:p>
          <a:p>
            <a:r>
              <a:rPr lang="ja-JP" altLang="en-US" sz="1300">
                <a:latin typeface="BIZ UDPゴシック" panose="020B0400000000000000" pitchFamily="50" charset="-128"/>
                <a:ea typeface="BIZ UDPゴシック" panose="020B0400000000000000" pitchFamily="50" charset="-128"/>
              </a:rPr>
              <a:t>　ｰ 生活支援サービス</a:t>
            </a:r>
            <a:endParaRPr lang="en-US" altLang="ja-JP" sz="1300">
              <a:latin typeface="BIZ UDPゴシック" panose="020B0400000000000000" pitchFamily="50" charset="-128"/>
              <a:ea typeface="BIZ UDPゴシック" panose="020B0400000000000000" pitchFamily="50" charset="-128"/>
            </a:endParaRPr>
          </a:p>
          <a:p>
            <a:r>
              <a:rPr lang="ja-JP" altLang="en-US" sz="1300">
                <a:latin typeface="BIZ UDPゴシック" panose="020B0400000000000000" pitchFamily="50" charset="-128"/>
                <a:ea typeface="BIZ UDPゴシック" panose="020B0400000000000000" pitchFamily="50" charset="-128"/>
              </a:rPr>
              <a:t>　ｰ 家事支援サービス　等</a:t>
            </a:r>
          </a:p>
        </p:txBody>
      </p:sp>
      <p:sp>
        <p:nvSpPr>
          <p:cNvPr id="13" name="矢印: 下 12">
            <a:extLst>
              <a:ext uri="{FF2B5EF4-FFF2-40B4-BE49-F238E27FC236}">
                <a16:creationId xmlns:a16="http://schemas.microsoft.com/office/drawing/2014/main" id="{CAAE90A2-C23F-92A3-6979-8CC202BA33BE}"/>
              </a:ext>
            </a:extLst>
          </p:cNvPr>
          <p:cNvSpPr/>
          <p:nvPr/>
        </p:nvSpPr>
        <p:spPr>
          <a:xfrm>
            <a:off x="5316165" y="2948781"/>
            <a:ext cx="2577830" cy="204353"/>
          </a:xfrm>
          <a:prstGeom prst="downArrow">
            <a:avLst>
              <a:gd name="adj1" fmla="val 76415"/>
              <a:gd name="adj2" fmla="val 100000"/>
            </a:avLst>
          </a:prstGeom>
          <a:solidFill>
            <a:srgbClr val="007BC7"/>
          </a:solidFill>
          <a:ln w="9525">
            <a:solidFill>
              <a:srgbClr val="007B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latin typeface="Arial" panose="020B0604020202020204" pitchFamily="34" charset="0"/>
              <a:ea typeface="ＭＳ Ｐゴシック" panose="020B0600070205080204" pitchFamily="50" charset="-128"/>
            </a:endParaRPr>
          </a:p>
        </p:txBody>
      </p:sp>
      <p:sp>
        <p:nvSpPr>
          <p:cNvPr id="14" name="四角形: 角を丸くする 13">
            <a:extLst>
              <a:ext uri="{FF2B5EF4-FFF2-40B4-BE49-F238E27FC236}">
                <a16:creationId xmlns:a16="http://schemas.microsoft.com/office/drawing/2014/main" id="{30BA73A8-3127-6C2F-B79F-9CE10B5B9F04}"/>
              </a:ext>
            </a:extLst>
          </p:cNvPr>
          <p:cNvSpPr/>
          <p:nvPr/>
        </p:nvSpPr>
        <p:spPr>
          <a:xfrm>
            <a:off x="3680082" y="3295360"/>
            <a:ext cx="2868963" cy="2091816"/>
          </a:xfrm>
          <a:prstGeom prst="roundRect">
            <a:avLst>
              <a:gd name="adj" fmla="val 9649"/>
            </a:avLst>
          </a:prstGeom>
          <a:solidFill>
            <a:schemeClr val="bg1"/>
          </a:solidFill>
          <a:ln w="28575">
            <a:solidFill>
              <a:srgbClr val="007BC7"/>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endParaRPr kumimoji="1" lang="en-US" altLang="ja-JP" sz="800" b="1" u="sng">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b="1" u="sng">
                <a:solidFill>
                  <a:schemeClr val="tx1"/>
                </a:solidFill>
                <a:latin typeface="BIZ UDPゴシック" panose="020B0400000000000000" pitchFamily="50" charset="-128"/>
                <a:ea typeface="BIZ UDPゴシック" panose="020B0400000000000000" pitchFamily="50" charset="-128"/>
              </a:rPr>
              <a:t>講師派遣（出張授業）</a:t>
            </a:r>
            <a:endParaRPr kumimoji="1" lang="en-US" altLang="ja-JP" sz="1600" b="1" u="sng">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200">
              <a:solidFill>
                <a:schemeClr val="tx1"/>
              </a:solidFill>
              <a:latin typeface="BIZ UDPゴシック" panose="020B0400000000000000" pitchFamily="50" charset="-128"/>
              <a:ea typeface="BIZ UDPゴシック" panose="020B0400000000000000" pitchFamily="50" charset="-128"/>
            </a:endParaRPr>
          </a:p>
          <a:p>
            <a:pPr marL="182563" indent="-182563">
              <a:lnSpc>
                <a:spcPct val="150000"/>
              </a:lnSpc>
              <a:buFont typeface="Wingdings" panose="05000000000000000000" pitchFamily="2" charset="2"/>
              <a:buChar char="ü"/>
            </a:pPr>
            <a:r>
              <a:rPr kumimoji="1" lang="ja-JP" altLang="en-US" sz="1200">
                <a:solidFill>
                  <a:schemeClr val="tx1"/>
                </a:solidFill>
                <a:latin typeface="BIZ UDPゴシック" panose="020B0400000000000000" pitchFamily="50" charset="-128"/>
                <a:ea typeface="BIZ UDPゴシック" panose="020B0400000000000000" pitchFamily="50" charset="-128"/>
              </a:rPr>
              <a:t>対面・オンライン可能</a:t>
            </a:r>
            <a:endParaRPr kumimoji="1" lang="en-US" altLang="ja-JP" sz="1200">
              <a:solidFill>
                <a:schemeClr val="tx1"/>
              </a:solidFill>
              <a:latin typeface="BIZ UDPゴシック" panose="020B0400000000000000" pitchFamily="50" charset="-128"/>
              <a:ea typeface="BIZ UDPゴシック" panose="020B0400000000000000" pitchFamily="50" charset="-128"/>
            </a:endParaRPr>
          </a:p>
          <a:p>
            <a:pPr marL="182563" indent="-182563">
              <a:lnSpc>
                <a:spcPct val="150000"/>
              </a:lnSpc>
              <a:buFont typeface="Wingdings" panose="05000000000000000000" pitchFamily="2" charset="2"/>
              <a:buChar char="ü"/>
            </a:pPr>
            <a:r>
              <a:rPr kumimoji="1" lang="ja-JP" altLang="en-US" sz="1200">
                <a:solidFill>
                  <a:schemeClr val="tx1"/>
                </a:solidFill>
                <a:latin typeface="BIZ UDPゴシック" panose="020B0400000000000000" pitchFamily="50" charset="-128"/>
                <a:ea typeface="BIZ UDPゴシック" panose="020B0400000000000000" pitchFamily="50" charset="-128"/>
              </a:rPr>
              <a:t>講義費用・交通費など無料</a:t>
            </a:r>
            <a:endParaRPr kumimoji="1" lang="en-US" altLang="ja-JP" sz="1200">
              <a:solidFill>
                <a:schemeClr val="tx1"/>
              </a:solidFill>
              <a:latin typeface="BIZ UDPゴシック" panose="020B0400000000000000" pitchFamily="50" charset="-128"/>
              <a:ea typeface="BIZ UDPゴシック" panose="020B0400000000000000" pitchFamily="50" charset="-128"/>
            </a:endParaRPr>
          </a:p>
          <a:p>
            <a:pPr marL="182563" indent="-182563">
              <a:lnSpc>
                <a:spcPct val="150000"/>
              </a:lnSpc>
              <a:buFont typeface="Wingdings" panose="05000000000000000000" pitchFamily="2" charset="2"/>
              <a:buChar char="ü"/>
            </a:pPr>
            <a:r>
              <a:rPr kumimoji="1" lang="ja-JP" altLang="en-US" sz="1200">
                <a:solidFill>
                  <a:schemeClr val="tx1"/>
                </a:solidFill>
                <a:latin typeface="BIZ UDPゴシック" panose="020B0400000000000000" pitchFamily="50" charset="-128"/>
                <a:ea typeface="BIZ UDPゴシック" panose="020B0400000000000000" pitchFamily="50" charset="-128"/>
              </a:rPr>
              <a:t>お金に関する基礎知識習得</a:t>
            </a:r>
            <a:endParaRPr kumimoji="1" lang="en-US" altLang="ja-JP" sz="1200">
              <a:solidFill>
                <a:schemeClr val="tx1"/>
              </a:solidFill>
              <a:latin typeface="BIZ UDPゴシック" panose="020B0400000000000000" pitchFamily="50" charset="-128"/>
              <a:ea typeface="BIZ UDPゴシック" panose="020B0400000000000000" pitchFamily="50" charset="-128"/>
            </a:endParaRPr>
          </a:p>
          <a:p>
            <a:pPr marL="182563" indent="-182563">
              <a:lnSpc>
                <a:spcPct val="150000"/>
              </a:lnSpc>
              <a:buFont typeface="Wingdings" panose="05000000000000000000" pitchFamily="2" charset="2"/>
              <a:buChar char="ü"/>
            </a:pPr>
            <a:r>
              <a:rPr kumimoji="1" lang="ja-JP" altLang="en-US" sz="1200">
                <a:solidFill>
                  <a:schemeClr val="tx1"/>
                </a:solidFill>
                <a:latin typeface="BIZ UDPゴシック" panose="020B0400000000000000" pitchFamily="50" charset="-128"/>
                <a:ea typeface="BIZ UDPゴシック" panose="020B0400000000000000" pitchFamily="50" charset="-128"/>
              </a:rPr>
              <a:t>若手・中堅・ベテラン・退職前など　テーマ選択が可能</a:t>
            </a:r>
            <a:endParaRPr kumimoji="1" lang="en-US" altLang="ja-JP" sz="1200">
              <a:solidFill>
                <a:schemeClr val="tx1"/>
              </a:solidFill>
              <a:latin typeface="BIZ UDPゴシック" panose="020B0400000000000000" pitchFamily="50" charset="-128"/>
              <a:ea typeface="BIZ UDPゴシック" panose="020B0400000000000000" pitchFamily="50" charset="-128"/>
            </a:endParaRPr>
          </a:p>
          <a:p>
            <a:pPr>
              <a:lnSpc>
                <a:spcPct val="150000"/>
              </a:lnSpc>
            </a:pPr>
            <a:endParaRPr kumimoji="1" lang="ja-JP" altLang="en-US" sz="1200">
              <a:solidFill>
                <a:schemeClr val="tx1"/>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57E33884-FA9D-8993-2D34-371CD276EA23}"/>
              </a:ext>
            </a:extLst>
          </p:cNvPr>
          <p:cNvSpPr/>
          <p:nvPr/>
        </p:nvSpPr>
        <p:spPr>
          <a:xfrm>
            <a:off x="6638591" y="3295360"/>
            <a:ext cx="2868963" cy="2091816"/>
          </a:xfrm>
          <a:prstGeom prst="roundRect">
            <a:avLst>
              <a:gd name="adj" fmla="val 9649"/>
            </a:avLst>
          </a:prstGeom>
          <a:solidFill>
            <a:schemeClr val="bg1"/>
          </a:solidFill>
          <a:ln w="28575">
            <a:solidFill>
              <a:srgbClr val="007BC7"/>
            </a:solid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pPr algn="ctr"/>
            <a:r>
              <a:rPr kumimoji="1" lang="ja-JP" altLang="en-US" sz="1600" b="1" u="sng">
                <a:solidFill>
                  <a:schemeClr val="tx1"/>
                </a:solidFill>
                <a:latin typeface="BIZ UDPゴシック" panose="020B0400000000000000" pitchFamily="50" charset="-128"/>
                <a:ea typeface="BIZ UDPゴシック" panose="020B0400000000000000" pitchFamily="50" charset="-128"/>
              </a:rPr>
              <a:t>「はじめてのマネープラン」</a:t>
            </a:r>
            <a:endParaRPr kumimoji="1" lang="en-US" altLang="ja-JP" sz="1600" b="1" u="sng">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b="1" u="sng">
                <a:solidFill>
                  <a:schemeClr val="tx1"/>
                </a:solidFill>
                <a:latin typeface="BIZ UDPゴシック" panose="020B0400000000000000" pitchFamily="50" charset="-128"/>
                <a:ea typeface="BIZ UDPゴシック" panose="020B0400000000000000" pitchFamily="50" charset="-128"/>
              </a:rPr>
              <a:t>無料体験事業</a:t>
            </a:r>
            <a:endParaRPr kumimoji="1" lang="en-US" altLang="ja-JP" sz="1600" b="1" u="sng">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800">
              <a:solidFill>
                <a:schemeClr val="tx1"/>
              </a:solidFill>
              <a:latin typeface="BIZ UDPゴシック" panose="020B0400000000000000" pitchFamily="50" charset="-128"/>
              <a:ea typeface="BIZ UDPゴシック" panose="020B0400000000000000" pitchFamily="50" charset="-128"/>
            </a:endParaRPr>
          </a:p>
          <a:p>
            <a:pPr marL="263525" indent="-176213">
              <a:lnSpc>
                <a:spcPct val="150000"/>
              </a:lnSpc>
              <a:buFont typeface="Wingdings" panose="05000000000000000000" pitchFamily="2" charset="2"/>
              <a:buChar char="ü"/>
            </a:pPr>
            <a:r>
              <a:rPr kumimoji="1" lang="ja-JP" altLang="en-US" sz="1200">
                <a:solidFill>
                  <a:schemeClr val="tx1"/>
                </a:solidFill>
                <a:latin typeface="BIZ UDPゴシック" panose="020B0400000000000000" pitchFamily="50" charset="-128"/>
                <a:ea typeface="BIZ UDPゴシック" panose="020B0400000000000000" pitchFamily="50" charset="-128"/>
              </a:rPr>
              <a:t>対面・オンライン・電話可能</a:t>
            </a:r>
            <a:endParaRPr kumimoji="1" lang="en-US" altLang="ja-JP" sz="1200">
              <a:solidFill>
                <a:schemeClr val="tx1"/>
              </a:solidFill>
              <a:latin typeface="BIZ UDPゴシック" panose="020B0400000000000000" pitchFamily="50" charset="-128"/>
              <a:ea typeface="BIZ UDPゴシック" panose="020B0400000000000000" pitchFamily="50" charset="-128"/>
            </a:endParaRPr>
          </a:p>
          <a:p>
            <a:pPr marL="263525" indent="-176213">
              <a:lnSpc>
                <a:spcPct val="150000"/>
              </a:lnSpc>
              <a:buFont typeface="Wingdings" panose="05000000000000000000" pitchFamily="2" charset="2"/>
              <a:buChar char="ü"/>
            </a:pPr>
            <a:r>
              <a:rPr kumimoji="1" lang="ja-JP" altLang="en-US" sz="1200">
                <a:solidFill>
                  <a:schemeClr val="tx1"/>
                </a:solidFill>
                <a:latin typeface="BIZ UDPゴシック" panose="020B0400000000000000" pitchFamily="50" charset="-128"/>
                <a:ea typeface="BIZ UDPゴシック" panose="020B0400000000000000" pitchFamily="50" charset="-128"/>
              </a:rPr>
              <a:t>１時間の無料相談（電話は</a:t>
            </a:r>
            <a:r>
              <a:rPr kumimoji="1" lang="en-US" altLang="ja-JP" sz="1200">
                <a:solidFill>
                  <a:schemeClr val="tx1"/>
                </a:solidFill>
                <a:latin typeface="BIZ UDPゴシック" panose="020B0400000000000000" pitchFamily="50" charset="-128"/>
                <a:ea typeface="BIZ UDPゴシック" panose="020B0400000000000000" pitchFamily="50" charset="-128"/>
              </a:rPr>
              <a:t>30</a:t>
            </a:r>
            <a:r>
              <a:rPr kumimoji="1" lang="ja-JP" altLang="en-US" sz="1200">
                <a:solidFill>
                  <a:schemeClr val="tx1"/>
                </a:solidFill>
                <a:latin typeface="BIZ UDPゴシック" panose="020B0400000000000000" pitchFamily="50" charset="-128"/>
                <a:ea typeface="BIZ UDPゴシック" panose="020B0400000000000000" pitchFamily="50" charset="-128"/>
              </a:rPr>
              <a:t>分）</a:t>
            </a:r>
            <a:endParaRPr kumimoji="1" lang="en-US" altLang="ja-JP" sz="1200">
              <a:solidFill>
                <a:schemeClr val="tx1"/>
              </a:solidFill>
              <a:latin typeface="BIZ UDPゴシック" panose="020B0400000000000000" pitchFamily="50" charset="-128"/>
              <a:ea typeface="BIZ UDPゴシック" panose="020B0400000000000000" pitchFamily="50" charset="-128"/>
            </a:endParaRPr>
          </a:p>
          <a:p>
            <a:pPr marL="263525" indent="-176213">
              <a:lnSpc>
                <a:spcPct val="150000"/>
              </a:lnSpc>
              <a:buFont typeface="Wingdings" panose="05000000000000000000" pitchFamily="2" charset="2"/>
              <a:buChar char="ü"/>
            </a:pPr>
            <a:r>
              <a:rPr kumimoji="1" lang="ja-JP" altLang="en-US" sz="1200">
                <a:solidFill>
                  <a:schemeClr val="tx1"/>
                </a:solidFill>
                <a:latin typeface="BIZ UDPゴシック" panose="020B0400000000000000" pitchFamily="50" charset="-128"/>
                <a:ea typeface="BIZ UDPゴシック" panose="020B0400000000000000" pitchFamily="50" charset="-128"/>
              </a:rPr>
              <a:t>一人ひとりの状況にあわせて中立・　　公正なアドバイス</a:t>
            </a:r>
            <a:endParaRPr kumimoji="1" lang="en-US" altLang="ja-JP" sz="1200">
              <a:solidFill>
                <a:schemeClr val="tx1"/>
              </a:solidFill>
              <a:latin typeface="BIZ UDPゴシック" panose="020B0400000000000000" pitchFamily="50" charset="-128"/>
              <a:ea typeface="BIZ UDPゴシック" panose="020B0400000000000000" pitchFamily="50" charset="-128"/>
            </a:endParaRPr>
          </a:p>
          <a:p>
            <a:pPr marL="263525" indent="-176213">
              <a:lnSpc>
                <a:spcPct val="150000"/>
              </a:lnSpc>
              <a:buFont typeface="Wingdings" panose="05000000000000000000" pitchFamily="2" charset="2"/>
              <a:buChar char="ü"/>
            </a:pPr>
            <a:r>
              <a:rPr kumimoji="1" lang="ja-JP" altLang="en-US" sz="1200">
                <a:solidFill>
                  <a:schemeClr val="tx1"/>
                </a:solidFill>
                <a:latin typeface="BIZ UDPゴシック" panose="020B0400000000000000" pitchFamily="50" charset="-128"/>
                <a:ea typeface="BIZ UDPゴシック" panose="020B0400000000000000" pitchFamily="50" charset="-128"/>
              </a:rPr>
              <a:t>商品・サービスの勧誘なし</a:t>
            </a:r>
          </a:p>
        </p:txBody>
      </p:sp>
      <p:sp>
        <p:nvSpPr>
          <p:cNvPr id="20" name="四角形: 角を丸くする 19">
            <a:extLst>
              <a:ext uri="{FF2B5EF4-FFF2-40B4-BE49-F238E27FC236}">
                <a16:creationId xmlns:a16="http://schemas.microsoft.com/office/drawing/2014/main" id="{8FEA8C47-9B6E-F753-877C-CE6A18E2D701}"/>
              </a:ext>
            </a:extLst>
          </p:cNvPr>
          <p:cNvSpPr/>
          <p:nvPr/>
        </p:nvSpPr>
        <p:spPr>
          <a:xfrm>
            <a:off x="3608962" y="5776933"/>
            <a:ext cx="5992237" cy="969307"/>
          </a:xfrm>
          <a:prstGeom prst="roundRect">
            <a:avLst>
              <a:gd name="adj" fmla="val 15319"/>
            </a:avLst>
          </a:prstGeom>
          <a:solidFill>
            <a:srgbClr val="007BC7"/>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kumimoji="1" lang="ja-JP" altLang="en-US" sz="1600" b="1">
                <a:solidFill>
                  <a:schemeClr val="bg1"/>
                </a:solidFill>
                <a:latin typeface="BIZ UDPゴシック" panose="020B0400000000000000" pitchFamily="50" charset="-128"/>
                <a:ea typeface="BIZ UDPゴシック" panose="020B0400000000000000" pitchFamily="50" charset="-128"/>
              </a:rPr>
              <a:t>－ 企業負担ゼロで企業としての金融経済教育の実施</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a:p>
            <a:pPr>
              <a:spcBef>
                <a:spcPts val="300"/>
              </a:spcBef>
            </a:pPr>
            <a:r>
              <a:rPr kumimoji="1" lang="ja-JP" altLang="en-US" sz="1600" b="1">
                <a:solidFill>
                  <a:schemeClr val="bg1"/>
                </a:solidFill>
                <a:latin typeface="BIZ UDPゴシック" panose="020B0400000000000000" pitchFamily="50" charset="-128"/>
                <a:ea typeface="BIZ UDPゴシック" panose="020B0400000000000000" pitchFamily="50" charset="-128"/>
              </a:rPr>
              <a:t>－ お金の不安が低減することでの業務効率の向上</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a:p>
            <a:pPr>
              <a:spcBef>
                <a:spcPts val="300"/>
              </a:spcBef>
            </a:pPr>
            <a:r>
              <a:rPr kumimoji="1" lang="ja-JP" altLang="en-US" sz="1600" b="1">
                <a:solidFill>
                  <a:schemeClr val="bg1"/>
                </a:solidFill>
                <a:latin typeface="BIZ UDPゴシック" panose="020B0400000000000000" pitchFamily="50" charset="-128"/>
                <a:ea typeface="BIZ UDPゴシック" panose="020B0400000000000000" pitchFamily="50" charset="-128"/>
              </a:rPr>
              <a:t>－ 従業員に寄り添った企業としてプレゼンス向上</a:t>
            </a:r>
          </a:p>
        </p:txBody>
      </p:sp>
      <p:sp>
        <p:nvSpPr>
          <p:cNvPr id="21" name="矢印: 下 20">
            <a:extLst>
              <a:ext uri="{FF2B5EF4-FFF2-40B4-BE49-F238E27FC236}">
                <a16:creationId xmlns:a16="http://schemas.microsoft.com/office/drawing/2014/main" id="{6A91F675-6DAA-9006-E721-CEB2B6277822}"/>
              </a:ext>
            </a:extLst>
          </p:cNvPr>
          <p:cNvSpPr/>
          <p:nvPr/>
        </p:nvSpPr>
        <p:spPr>
          <a:xfrm>
            <a:off x="5316165" y="5527472"/>
            <a:ext cx="2577830" cy="204353"/>
          </a:xfrm>
          <a:prstGeom prst="downArrow">
            <a:avLst>
              <a:gd name="adj1" fmla="val 76415"/>
              <a:gd name="adj2" fmla="val 100000"/>
            </a:avLst>
          </a:prstGeom>
          <a:solidFill>
            <a:srgbClr val="007BC7"/>
          </a:solidFill>
          <a:ln w="9525">
            <a:solidFill>
              <a:srgbClr val="007B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latin typeface="Arial" panose="020B0604020202020204" pitchFamily="34" charset="0"/>
              <a:ea typeface="ＭＳ Ｐゴシック" panose="020B0600070205080204" pitchFamily="50" charset="-128"/>
            </a:endParaRPr>
          </a:p>
        </p:txBody>
      </p:sp>
      <p:sp>
        <p:nvSpPr>
          <p:cNvPr id="22" name="大かっこ 21">
            <a:extLst>
              <a:ext uri="{FF2B5EF4-FFF2-40B4-BE49-F238E27FC236}">
                <a16:creationId xmlns:a16="http://schemas.microsoft.com/office/drawing/2014/main" id="{AE148B9E-A268-DEBB-AA02-DAFF05238F02}"/>
              </a:ext>
            </a:extLst>
          </p:cNvPr>
          <p:cNvSpPr/>
          <p:nvPr/>
        </p:nvSpPr>
        <p:spPr>
          <a:xfrm>
            <a:off x="584647" y="5602453"/>
            <a:ext cx="2367280" cy="1031817"/>
          </a:xfrm>
          <a:prstGeom prst="bracketPair">
            <a:avLst>
              <a:gd name="adj" fmla="val 1075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782854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F38D818-955E-4754-B15B-D6084FD94594}" type="slidenum">
              <a:rPr kumimoji="1" lang="ja-JP" altLang="en-US" smtClean="0"/>
              <a:pPr/>
              <a:t>38</a:t>
            </a:fld>
            <a:endParaRPr kumimoji="1" lang="ja-JP" altLang="en-US"/>
          </a:p>
        </p:txBody>
      </p:sp>
      <p:sp>
        <p:nvSpPr>
          <p:cNvPr id="4" name="正方形/長方形 3"/>
          <p:cNvSpPr/>
          <p:nvPr/>
        </p:nvSpPr>
        <p:spPr>
          <a:xfrm>
            <a:off x="1706654" y="366712"/>
            <a:ext cx="6492692" cy="369332"/>
          </a:xfrm>
          <a:prstGeom prst="rect">
            <a:avLst/>
          </a:prstGeom>
        </p:spPr>
        <p:txBody>
          <a:bodyPr wrap="square">
            <a:spAutoFit/>
          </a:bodyPr>
          <a:lstStyle/>
          <a:p>
            <a:pPr algn="ctr"/>
            <a:r>
              <a:rPr kumimoji="1" lang="ja-JP" altLang="en-US" b="1">
                <a:ln w="0"/>
                <a:solidFill>
                  <a:schemeClr val="bg1"/>
                </a:solidFill>
                <a:effectLst>
                  <a:outerShdw dist="19050" sx="1000" sy="1000" algn="tl" rotWithShape="0">
                    <a:schemeClr val="dk1">
                      <a:alpha val="40000"/>
                    </a:schemeClr>
                  </a:outerShdw>
                </a:effectLst>
                <a:latin typeface="BIZ UDPゴシック" panose="020B0400000000000000" pitchFamily="50" charset="-128"/>
                <a:ea typeface="BIZ UDPゴシック" panose="020B0400000000000000" pitchFamily="50" charset="-128"/>
              </a:rPr>
              <a:t>（２）イベント・セミナー事業</a:t>
            </a:r>
          </a:p>
        </p:txBody>
      </p:sp>
      <p:graphicFrame>
        <p:nvGraphicFramePr>
          <p:cNvPr id="5" name="表 4"/>
          <p:cNvGraphicFramePr>
            <a:graphicFrameLocks noGrp="1"/>
          </p:cNvGraphicFramePr>
          <p:nvPr/>
        </p:nvGraphicFramePr>
        <p:xfrm>
          <a:off x="341486" y="2421809"/>
          <a:ext cx="5982732" cy="4192406"/>
        </p:xfrm>
        <a:graphic>
          <a:graphicData uri="http://schemas.openxmlformats.org/drawingml/2006/table">
            <a:tbl>
              <a:tblPr>
                <a:tableStyleId>{5C22544A-7EE6-4342-B048-85BDC9FD1C3A}</a:tableStyleId>
              </a:tblPr>
              <a:tblGrid>
                <a:gridCol w="1080000">
                  <a:extLst>
                    <a:ext uri="{9D8B030D-6E8A-4147-A177-3AD203B41FA5}">
                      <a16:colId xmlns:a16="http://schemas.microsoft.com/office/drawing/2014/main" val="3976339412"/>
                    </a:ext>
                  </a:extLst>
                </a:gridCol>
                <a:gridCol w="4902732">
                  <a:extLst>
                    <a:ext uri="{9D8B030D-6E8A-4147-A177-3AD203B41FA5}">
                      <a16:colId xmlns:a16="http://schemas.microsoft.com/office/drawing/2014/main" val="9797036"/>
                    </a:ext>
                  </a:extLst>
                </a:gridCol>
              </a:tblGrid>
              <a:tr h="420832">
                <a:tc>
                  <a:txBody>
                    <a:bodyPr/>
                    <a:lstStyle/>
                    <a:p>
                      <a:pPr algn="ctr" fontAlgn="ctr">
                        <a:spcBef>
                          <a:spcPts val="0"/>
                        </a:spcBef>
                        <a:spcAft>
                          <a:spcPts val="0"/>
                        </a:spcAft>
                      </a:pPr>
                      <a:r>
                        <a:rPr lang="ja-JP" altLang="en-US" sz="1500" b="1" i="0" u="none" strike="noStrike">
                          <a:solidFill>
                            <a:schemeClr val="bg1"/>
                          </a:solidFill>
                          <a:effectLst/>
                          <a:latin typeface="BIZ UDPゴシック" panose="020B0400000000000000" pitchFamily="50" charset="-128"/>
                          <a:ea typeface="BIZ UDPゴシック" panose="020B0400000000000000" pitchFamily="50" charset="-128"/>
                        </a:rPr>
                        <a:t>対象層</a:t>
                      </a:r>
                    </a:p>
                  </a:txBody>
                  <a:tcPr marL="36000" marR="36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BC7"/>
                    </a:solidFill>
                  </a:tcPr>
                </a:tc>
                <a:tc>
                  <a:txBody>
                    <a:bodyPr/>
                    <a:lstStyle/>
                    <a:p>
                      <a:pPr algn="ctr" fontAlgn="ctr">
                        <a:spcBef>
                          <a:spcPts val="0"/>
                        </a:spcBef>
                        <a:spcAft>
                          <a:spcPts val="0"/>
                        </a:spcAft>
                      </a:pPr>
                      <a:r>
                        <a:rPr lang="ja-JP" altLang="en-US" sz="1500" b="1" i="0" u="none" strike="noStrike">
                          <a:solidFill>
                            <a:schemeClr val="bg1"/>
                          </a:solidFill>
                          <a:effectLst/>
                          <a:latin typeface="BIZ UDPゴシック" panose="020B0400000000000000" pitchFamily="50" charset="-128"/>
                          <a:ea typeface="BIZ UDPゴシック" panose="020B0400000000000000" pitchFamily="50" charset="-128"/>
                        </a:rPr>
                        <a:t>主な内容等</a:t>
                      </a:r>
                    </a:p>
                  </a:txBody>
                  <a:tcPr marL="36000" marR="36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BC7"/>
                    </a:solidFill>
                  </a:tcPr>
                </a:tc>
                <a:extLst>
                  <a:ext uri="{0D108BD9-81ED-4DB2-BD59-A6C34878D82A}">
                    <a16:rowId xmlns:a16="http://schemas.microsoft.com/office/drawing/2014/main" val="2736355002"/>
                  </a:ext>
                </a:extLst>
              </a:tr>
              <a:tr h="784632">
                <a:tc>
                  <a:txBody>
                    <a:bodyPr/>
                    <a:lstStyle/>
                    <a:p>
                      <a:pPr algn="ctr" fontAlgn="ctr">
                        <a:spcBef>
                          <a:spcPts val="0"/>
                        </a:spcBef>
                        <a:spcAft>
                          <a:spcPts val="0"/>
                        </a:spcAft>
                      </a:pPr>
                      <a:r>
                        <a:rPr lang="ja-JP" altLang="en-US" sz="1400" b="1" i="0" u="none" strike="noStrike">
                          <a:solidFill>
                            <a:schemeClr val="bg1"/>
                          </a:solidFill>
                          <a:effectLst/>
                          <a:latin typeface="BIZ UDPゴシック" panose="020B0400000000000000" pitchFamily="50" charset="-128"/>
                          <a:ea typeface="BIZ UDPゴシック" panose="020B0400000000000000" pitchFamily="50" charset="-128"/>
                        </a:rPr>
                        <a:t>社会人</a:t>
                      </a:r>
                    </a:p>
                  </a:txBody>
                  <a:tcPr marL="36000" marR="36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BC7"/>
                    </a:solidFill>
                  </a:tcPr>
                </a:tc>
                <a:tc>
                  <a:txBody>
                    <a:bodyPr/>
                    <a:lstStyle/>
                    <a:p>
                      <a:pPr marL="95250" indent="0" algn="l" fontAlgn="ctr">
                        <a:spcBef>
                          <a:spcPts val="0"/>
                        </a:spcBef>
                        <a:spcAft>
                          <a:spcPts val="0"/>
                        </a:spcAft>
                        <a:buFont typeface="Arial" panose="020B0604020202020204" pitchFamily="34" charset="0"/>
                        <a:buNone/>
                      </a:pPr>
                      <a:r>
                        <a:rPr lang="ja-JP" altLang="en-US" sz="1400" b="1" i="0" u="none" strike="noStrike">
                          <a:solidFill>
                            <a:schemeClr val="tx1"/>
                          </a:solidFill>
                          <a:effectLst/>
                          <a:latin typeface="BIZ UDPゴシック" panose="020B0400000000000000" pitchFamily="50" charset="-128"/>
                          <a:ea typeface="BIZ UDPゴシック" panose="020B0400000000000000" pitchFamily="50" charset="-128"/>
                        </a:rPr>
                        <a:t>「社会人として身に付けておきたいお金の話」</a:t>
                      </a:r>
                      <a:endParaRPr lang="en-US" altLang="ja-JP" sz="1400" b="1" i="0" u="none" strike="noStrike">
                        <a:solidFill>
                          <a:schemeClr val="tx1"/>
                        </a:solidFill>
                        <a:effectLst/>
                        <a:latin typeface="BIZ UDPゴシック" panose="020B0400000000000000" pitchFamily="50" charset="-128"/>
                        <a:ea typeface="BIZ UDPゴシック" panose="020B0400000000000000" pitchFamily="50" charset="-128"/>
                      </a:endParaRPr>
                    </a:p>
                    <a:p>
                      <a:pPr marL="95250" indent="0" algn="l" fontAlgn="ctr">
                        <a:spcBef>
                          <a:spcPts val="0"/>
                        </a:spcBef>
                        <a:spcAft>
                          <a:spcPts val="0"/>
                        </a:spcAft>
                        <a:buFont typeface="Arial" panose="020B0604020202020204" pitchFamily="34" charset="0"/>
                        <a:buNone/>
                      </a:pPr>
                      <a:r>
                        <a:rPr lang="ja-JP" altLang="en-US" sz="1200" b="0" i="0" u="none" strike="noStrike">
                          <a:solidFill>
                            <a:schemeClr val="tx1"/>
                          </a:solidFill>
                          <a:effectLst/>
                          <a:latin typeface="BIZ UDPゴシック" panose="020B0400000000000000" pitchFamily="50" charset="-128"/>
                          <a:ea typeface="BIZ UDPゴシック" panose="020B0400000000000000" pitchFamily="50" charset="-128"/>
                        </a:rPr>
                        <a:t>　・収支管理・資産形成の基本や利用できる制度（</a:t>
                      </a:r>
                      <a:r>
                        <a:rPr lang="en-US" altLang="ja-JP" sz="1200" b="0" i="0" u="none" strike="noStrike">
                          <a:solidFill>
                            <a:schemeClr val="tx1"/>
                          </a:solidFill>
                          <a:effectLst/>
                          <a:latin typeface="BIZ UDPゴシック" panose="020B0400000000000000" pitchFamily="50" charset="-128"/>
                          <a:ea typeface="BIZ UDPゴシック" panose="020B0400000000000000" pitchFamily="50" charset="-128"/>
                        </a:rPr>
                        <a:t>NISA</a:t>
                      </a:r>
                      <a:r>
                        <a:rPr lang="ja-JP" altLang="en-US" sz="1200" b="0" i="0" u="none" strike="noStrike">
                          <a:solidFill>
                            <a:schemeClr val="tx1"/>
                          </a:solidFill>
                          <a:effectLst/>
                          <a:latin typeface="BIZ UDPゴシック" panose="020B0400000000000000" pitchFamily="50" charset="-128"/>
                          <a:ea typeface="BIZ UDPゴシック" panose="020B0400000000000000" pitchFamily="50" charset="-128"/>
                        </a:rPr>
                        <a:t>等）、社会保険</a:t>
                      </a:r>
                      <a:endParaRPr lang="en-US" altLang="ja-JP" sz="1200" b="0" i="0" u="none" strike="noStrike">
                        <a:solidFill>
                          <a:schemeClr val="tx1"/>
                        </a:solidFill>
                        <a:effectLst/>
                        <a:latin typeface="BIZ UDPゴシック" panose="020B0400000000000000" pitchFamily="50" charset="-128"/>
                        <a:ea typeface="BIZ UDPゴシック" panose="020B0400000000000000" pitchFamily="50" charset="-128"/>
                      </a:endParaRPr>
                    </a:p>
                    <a:p>
                      <a:pPr marL="95250" indent="0" algn="l" fontAlgn="ctr">
                        <a:spcBef>
                          <a:spcPts val="0"/>
                        </a:spcBef>
                        <a:spcAft>
                          <a:spcPts val="0"/>
                        </a:spcAft>
                        <a:buFont typeface="Arial" panose="020B0604020202020204" pitchFamily="34" charset="0"/>
                        <a:buNone/>
                      </a:pPr>
                      <a:r>
                        <a:rPr lang="ja-JP" altLang="en-US" sz="1200" b="0" i="0" u="none" strike="noStrike">
                          <a:solidFill>
                            <a:schemeClr val="tx1"/>
                          </a:solidFill>
                          <a:effectLst/>
                          <a:latin typeface="BIZ UDPゴシック" panose="020B0400000000000000" pitchFamily="50" charset="-128"/>
                          <a:ea typeface="BIZ UDPゴシック" panose="020B0400000000000000" pitchFamily="50" charset="-128"/>
                        </a:rPr>
                        <a:t>　　と民間保険など</a:t>
                      </a:r>
                    </a:p>
                  </a:txBody>
                  <a:tcPr marL="36000" marR="36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075607543"/>
                  </a:ext>
                </a:extLst>
              </a:tr>
              <a:tr h="784632">
                <a:tc>
                  <a:txBody>
                    <a:bodyPr/>
                    <a:lstStyle/>
                    <a:p>
                      <a:pPr algn="ctr" fontAlgn="ctr">
                        <a:spcBef>
                          <a:spcPts val="0"/>
                        </a:spcBef>
                        <a:spcAft>
                          <a:spcPts val="0"/>
                        </a:spcAft>
                      </a:pPr>
                      <a:r>
                        <a:rPr lang="ja-JP" altLang="en-US" sz="1400" b="1" u="none" strike="noStrike">
                          <a:solidFill>
                            <a:schemeClr val="bg1"/>
                          </a:solidFill>
                          <a:effectLst/>
                          <a:latin typeface="BIZ UDPゴシック" panose="020B0400000000000000" pitchFamily="50" charset="-128"/>
                          <a:ea typeface="BIZ UDPゴシック" panose="020B0400000000000000" pitchFamily="50" charset="-128"/>
                        </a:rPr>
                        <a:t>事業会社</a:t>
                      </a:r>
                      <a:br>
                        <a:rPr lang="en-US" altLang="ja-JP" sz="1400" b="1" u="none" strike="noStrike">
                          <a:solidFill>
                            <a:schemeClr val="bg1"/>
                          </a:solidFill>
                          <a:effectLst/>
                          <a:latin typeface="BIZ UDPゴシック" panose="020B0400000000000000" pitchFamily="50" charset="-128"/>
                          <a:ea typeface="BIZ UDPゴシック" panose="020B0400000000000000" pitchFamily="50" charset="-128"/>
                        </a:rPr>
                      </a:br>
                      <a:r>
                        <a:rPr lang="ja-JP" altLang="en-US" sz="1400" b="1" u="none" strike="noStrike">
                          <a:solidFill>
                            <a:schemeClr val="bg1"/>
                          </a:solidFill>
                          <a:effectLst/>
                          <a:latin typeface="BIZ UDPゴシック" panose="020B0400000000000000" pitchFamily="50" charset="-128"/>
                          <a:ea typeface="BIZ UDPゴシック" panose="020B0400000000000000" pitchFamily="50" charset="-128"/>
                        </a:rPr>
                        <a:t>（経営者）</a:t>
                      </a:r>
                      <a:endParaRPr lang="ja-JP" altLang="en-US" sz="1400" b="1" i="0" u="none" strike="noStrike">
                        <a:solidFill>
                          <a:schemeClr val="bg1"/>
                        </a:solidFill>
                        <a:effectLst/>
                        <a:latin typeface="BIZ UDPゴシック" panose="020B0400000000000000" pitchFamily="50" charset="-128"/>
                        <a:ea typeface="BIZ UDPゴシック" panose="020B0400000000000000" pitchFamily="50" charset="-128"/>
                      </a:endParaRPr>
                    </a:p>
                  </a:txBody>
                  <a:tcPr marL="36000" marR="36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BC7"/>
                    </a:solidFill>
                  </a:tcPr>
                </a:tc>
                <a:tc>
                  <a:txBody>
                    <a:bodyPr/>
                    <a:lstStyle/>
                    <a:p>
                      <a:pPr marL="95250" indent="0" algn="l" fontAlgn="ctr">
                        <a:spcBef>
                          <a:spcPts val="0"/>
                        </a:spcBef>
                        <a:spcAft>
                          <a:spcPts val="0"/>
                        </a:spcAft>
                        <a:buFont typeface="Arial" panose="020B0604020202020204" pitchFamily="34" charset="0"/>
                        <a:buNone/>
                      </a:pPr>
                      <a:r>
                        <a:rPr lang="ja-JP" altLang="en-US" sz="1400" b="1" u="none" strike="noStrike">
                          <a:solidFill>
                            <a:schemeClr val="tx1"/>
                          </a:solidFill>
                          <a:effectLst/>
                          <a:latin typeface="BIZ UDPゴシック" panose="020B0400000000000000" pitchFamily="50" charset="-128"/>
                          <a:ea typeface="BIZ UDPゴシック" panose="020B0400000000000000" pitchFamily="50" charset="-128"/>
                        </a:rPr>
                        <a:t>「職域における金融経済教育のメリット」</a:t>
                      </a:r>
                      <a:endParaRPr lang="en-US" altLang="ja-JP" sz="1600" b="1" u="none" strike="noStrike">
                        <a:solidFill>
                          <a:schemeClr val="tx1"/>
                        </a:solidFill>
                        <a:effectLst/>
                        <a:latin typeface="BIZ UDPゴシック" panose="020B0400000000000000" pitchFamily="50" charset="-128"/>
                        <a:ea typeface="BIZ UDPゴシック" panose="020B0400000000000000" pitchFamily="50" charset="-128"/>
                      </a:endParaRPr>
                    </a:p>
                    <a:p>
                      <a:pPr marL="265113" indent="-169863" algn="l" fontAlgn="ctr">
                        <a:spcBef>
                          <a:spcPts val="0"/>
                        </a:spcBef>
                        <a:spcAft>
                          <a:spcPts val="0"/>
                        </a:spcAft>
                        <a:buFont typeface="Arial" panose="020B0604020202020204" pitchFamily="34" charset="0"/>
                        <a:buNone/>
                      </a:pPr>
                      <a:r>
                        <a:rPr lang="ja-JP" altLang="en-US" sz="1200" u="none" strike="noStrike" baseline="0">
                          <a:solidFill>
                            <a:schemeClr val="tx1"/>
                          </a:solidFill>
                          <a:effectLst/>
                          <a:latin typeface="BIZ UDPゴシック" panose="020B0400000000000000" pitchFamily="50" charset="-128"/>
                          <a:ea typeface="BIZ UDPゴシック" panose="020B0400000000000000" pitchFamily="50" charset="-128"/>
                        </a:rPr>
                        <a:t>　・</a:t>
                      </a:r>
                      <a:r>
                        <a:rPr lang="ja-JP" altLang="en-US" sz="1200" u="none" strike="noStrike">
                          <a:solidFill>
                            <a:schemeClr val="tx1"/>
                          </a:solidFill>
                          <a:effectLst/>
                          <a:latin typeface="BIZ UDPゴシック" panose="020B0400000000000000" pitchFamily="50" charset="-128"/>
                          <a:ea typeface="BIZ UDPゴシック" panose="020B0400000000000000" pitchFamily="50" charset="-128"/>
                        </a:rPr>
                        <a:t>人材確保の観点からの金融経済教育の重要性、企業における取組み事例の紹介など</a:t>
                      </a:r>
                      <a:endParaRPr lang="en-US" altLang="ja-JP" sz="1200" u="none" strike="noStrike">
                        <a:solidFill>
                          <a:schemeClr val="tx1"/>
                        </a:solidFill>
                        <a:effectLst/>
                        <a:latin typeface="BIZ UDPゴシック" panose="020B0400000000000000" pitchFamily="50" charset="-128"/>
                        <a:ea typeface="BIZ UDPゴシック" panose="020B0400000000000000" pitchFamily="50" charset="-128"/>
                      </a:endParaRPr>
                    </a:p>
                  </a:txBody>
                  <a:tcPr marL="36000" marR="36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678161195"/>
                  </a:ext>
                </a:extLst>
              </a:tr>
              <a:tr h="1470335">
                <a:tc>
                  <a:txBody>
                    <a:bodyPr/>
                    <a:lstStyle/>
                    <a:p>
                      <a:pPr algn="ctr" fontAlgn="ctr">
                        <a:spcBef>
                          <a:spcPts val="0"/>
                        </a:spcBef>
                        <a:spcAft>
                          <a:spcPts val="0"/>
                        </a:spcAft>
                      </a:pPr>
                      <a:r>
                        <a:rPr lang="ja-JP" altLang="en-US" sz="1400" b="1" u="none" strike="noStrike">
                          <a:solidFill>
                            <a:schemeClr val="bg1"/>
                          </a:solidFill>
                          <a:effectLst/>
                          <a:latin typeface="BIZ UDPゴシック" panose="020B0400000000000000" pitchFamily="50" charset="-128"/>
                          <a:ea typeface="BIZ UDPゴシック" panose="020B0400000000000000" pitchFamily="50" charset="-128"/>
                        </a:rPr>
                        <a:t>教員向け</a:t>
                      </a:r>
                      <a:endParaRPr lang="en-US" altLang="ja-JP" sz="1400" b="1" u="none" strike="noStrike">
                        <a:solidFill>
                          <a:schemeClr val="bg1"/>
                        </a:solidFill>
                        <a:effectLst/>
                        <a:latin typeface="BIZ UDPゴシック" panose="020B0400000000000000" pitchFamily="50" charset="-128"/>
                        <a:ea typeface="BIZ UDPゴシック" panose="020B0400000000000000" pitchFamily="50" charset="-128"/>
                      </a:endParaRPr>
                    </a:p>
                  </a:txBody>
                  <a:tcPr marL="36000" marR="36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BC7"/>
                    </a:solidFill>
                  </a:tcPr>
                </a:tc>
                <a:tc>
                  <a:txBody>
                    <a:bodyPr/>
                    <a:lstStyle/>
                    <a:p>
                      <a:pPr marL="95250" indent="0" algn="l" fontAlgn="ctr">
                        <a:spcBef>
                          <a:spcPts val="0"/>
                        </a:spcBef>
                        <a:spcAft>
                          <a:spcPts val="0"/>
                        </a:spcAft>
                        <a:buFont typeface="Arial" panose="020B0604020202020204" pitchFamily="34" charset="0"/>
                        <a:buNone/>
                      </a:pPr>
                      <a:r>
                        <a:rPr lang="ja-JP" altLang="en-US" sz="1400" b="1" i="0" u="none" strike="noStrike">
                          <a:solidFill>
                            <a:schemeClr val="tx1"/>
                          </a:solidFill>
                          <a:effectLst/>
                          <a:latin typeface="BIZ UDPゴシック" panose="020B0400000000000000" pitchFamily="50" charset="-128"/>
                          <a:ea typeface="BIZ UDPゴシック" panose="020B0400000000000000" pitchFamily="50" charset="-128"/>
                        </a:rPr>
                        <a:t>「基礎から知りたいお金の話」</a:t>
                      </a:r>
                      <a:endParaRPr lang="en-US" altLang="ja-JP" sz="1600" b="1" i="0" u="none" strike="noStrike">
                        <a:solidFill>
                          <a:schemeClr val="tx1"/>
                        </a:solidFill>
                        <a:effectLst/>
                        <a:latin typeface="BIZ UDPゴシック" panose="020B0400000000000000" pitchFamily="50" charset="-128"/>
                        <a:ea typeface="BIZ UDPゴシック" panose="020B0400000000000000" pitchFamily="50" charset="-128"/>
                      </a:endParaRPr>
                    </a:p>
                    <a:p>
                      <a:pPr marL="95250" indent="0" algn="l" fontAlgn="ctr">
                        <a:spcBef>
                          <a:spcPts val="0"/>
                        </a:spcBef>
                        <a:spcAft>
                          <a:spcPts val="0"/>
                        </a:spcAft>
                        <a:buFont typeface="Arial" panose="020B0604020202020204" pitchFamily="34" charset="0"/>
                        <a:buNone/>
                      </a:pPr>
                      <a:r>
                        <a:rPr lang="ja-JP" altLang="en-US" sz="1600" b="0" i="0" u="none" strike="noStrike">
                          <a:solidFill>
                            <a:schemeClr val="tx1"/>
                          </a:solidFill>
                          <a:effectLst/>
                          <a:latin typeface="BIZ UDPゴシック" panose="020B0400000000000000" pitchFamily="50" charset="-128"/>
                          <a:ea typeface="BIZ UDPゴシック" panose="020B0400000000000000" pitchFamily="50" charset="-128"/>
                        </a:rPr>
                        <a:t>　・</a:t>
                      </a:r>
                      <a:r>
                        <a:rPr lang="ja-JP" altLang="en-US" sz="1200" b="0" i="0" u="none" strike="noStrike">
                          <a:solidFill>
                            <a:schemeClr val="tx1"/>
                          </a:solidFill>
                          <a:effectLst/>
                          <a:latin typeface="BIZ UDPゴシック" panose="020B0400000000000000" pitchFamily="50" charset="-128"/>
                          <a:ea typeface="BIZ UDPゴシック" panose="020B0400000000000000" pitchFamily="50" charset="-128"/>
                        </a:rPr>
                        <a:t>先生自身に知っていただきたい、家計管理・資産形成などの基本</a:t>
                      </a:r>
                      <a:endParaRPr lang="en-US" altLang="ja-JP" sz="1200" b="0" i="0" u="none" strike="noStrike">
                        <a:solidFill>
                          <a:schemeClr val="tx1"/>
                        </a:solidFill>
                        <a:effectLst/>
                        <a:latin typeface="BIZ UDPゴシック" panose="020B0400000000000000" pitchFamily="50" charset="-128"/>
                        <a:ea typeface="BIZ UDPゴシック" panose="020B0400000000000000" pitchFamily="50" charset="-128"/>
                      </a:endParaRPr>
                    </a:p>
                    <a:p>
                      <a:pPr marL="95250" indent="0" algn="l" fontAlgn="ctr">
                        <a:spcBef>
                          <a:spcPts val="0"/>
                        </a:spcBef>
                        <a:spcAft>
                          <a:spcPts val="0"/>
                        </a:spcAft>
                        <a:buFont typeface="Arial" panose="020B0604020202020204" pitchFamily="34" charset="0"/>
                        <a:buNone/>
                      </a:pPr>
                      <a:r>
                        <a:rPr lang="ja-JP" altLang="en-US" sz="1200" b="0" i="0" u="none" strike="noStrike">
                          <a:solidFill>
                            <a:schemeClr val="tx1"/>
                          </a:solidFill>
                          <a:effectLst/>
                          <a:latin typeface="BIZ UDPゴシック" panose="020B0400000000000000" pitchFamily="50" charset="-128"/>
                          <a:ea typeface="BIZ UDPゴシック" panose="020B0400000000000000" pitchFamily="50" charset="-128"/>
                        </a:rPr>
                        <a:t>　　とポイント</a:t>
                      </a:r>
                      <a:endParaRPr lang="en-US" altLang="ja-JP" sz="1200" b="0" i="0" u="none" strike="noStrike">
                        <a:solidFill>
                          <a:schemeClr val="tx1"/>
                        </a:solidFill>
                        <a:effectLst/>
                        <a:latin typeface="BIZ UDPゴシック" panose="020B0400000000000000" pitchFamily="50" charset="-128"/>
                        <a:ea typeface="BIZ UDPゴシック" panose="020B0400000000000000" pitchFamily="50" charset="-128"/>
                      </a:endParaRPr>
                    </a:p>
                    <a:p>
                      <a:pPr marL="179388" indent="-84138" algn="l" fontAlgn="ctr">
                        <a:spcBef>
                          <a:spcPts val="600"/>
                        </a:spcBef>
                        <a:spcAft>
                          <a:spcPts val="0"/>
                        </a:spcAft>
                        <a:buFont typeface="Arial" panose="020B0604020202020204" pitchFamily="34" charset="0"/>
                        <a:buNone/>
                      </a:pPr>
                      <a:r>
                        <a:rPr lang="ja-JP" altLang="en-US" sz="1400" b="1" i="0" u="none" strike="noStrike">
                          <a:solidFill>
                            <a:schemeClr val="tx1"/>
                          </a:solidFill>
                          <a:effectLst/>
                          <a:latin typeface="BIZ UDPゴシック" panose="020B0400000000000000" pitchFamily="50" charset="-128"/>
                          <a:ea typeface="BIZ UDPゴシック" panose="020B0400000000000000" pitchFamily="50" charset="-128"/>
                        </a:rPr>
                        <a:t>「生徒に伝えたいお金の話」</a:t>
                      </a:r>
                      <a:endParaRPr lang="en-US" altLang="ja-JP" sz="1400" b="1" i="0" u="none" strike="noStrike">
                        <a:solidFill>
                          <a:schemeClr val="tx1"/>
                        </a:solidFill>
                        <a:effectLst/>
                        <a:latin typeface="BIZ UDPゴシック" panose="020B0400000000000000" pitchFamily="50" charset="-128"/>
                        <a:ea typeface="BIZ UDPゴシック" panose="020B0400000000000000" pitchFamily="50" charset="-128"/>
                      </a:endParaRPr>
                    </a:p>
                    <a:p>
                      <a:pPr marL="179388" indent="-84138" algn="l" fontAlgn="ctr">
                        <a:spcBef>
                          <a:spcPts val="0"/>
                        </a:spcBef>
                        <a:spcAft>
                          <a:spcPts val="0"/>
                        </a:spcAft>
                        <a:buFont typeface="Arial" panose="020B0604020202020204" pitchFamily="34" charset="0"/>
                        <a:buNone/>
                      </a:pPr>
                      <a:r>
                        <a:rPr lang="ja-JP" altLang="en-US" sz="1600" b="0" i="0" u="none" strike="noStrike">
                          <a:solidFill>
                            <a:schemeClr val="tx1"/>
                          </a:solidFill>
                          <a:effectLst/>
                          <a:latin typeface="BIZ UDPゴシック" panose="020B0400000000000000" pitchFamily="50" charset="-128"/>
                          <a:ea typeface="BIZ UDPゴシック" panose="020B0400000000000000" pitchFamily="50" charset="-128"/>
                        </a:rPr>
                        <a:t>　・</a:t>
                      </a:r>
                      <a:r>
                        <a:rPr lang="ja-JP" altLang="en-US" sz="1200" b="0" i="0" u="none" strike="noStrike">
                          <a:solidFill>
                            <a:schemeClr val="tx1"/>
                          </a:solidFill>
                          <a:effectLst/>
                          <a:latin typeface="BIZ UDPゴシック" panose="020B0400000000000000" pitchFamily="50" charset="-128"/>
                          <a:ea typeface="BIZ UDPゴシック" panose="020B0400000000000000" pitchFamily="50" charset="-128"/>
                        </a:rPr>
                        <a:t>授業でお金について教える際のポイント、授業で使える</a:t>
                      </a:r>
                      <a:r>
                        <a:rPr lang="en-US" altLang="ja-JP" sz="1200" b="0" i="0" u="none" strike="noStrike">
                          <a:solidFill>
                            <a:schemeClr val="tx1"/>
                          </a:solidFill>
                          <a:effectLst/>
                          <a:latin typeface="BIZ UDPゴシック" panose="020B0400000000000000" pitchFamily="50" charset="-128"/>
                          <a:ea typeface="BIZ UDPゴシック" panose="020B0400000000000000" pitchFamily="50" charset="-128"/>
                        </a:rPr>
                        <a:t>J-FLEC</a:t>
                      </a:r>
                      <a:r>
                        <a:rPr lang="ja-JP" altLang="en-US" sz="1200" b="0" i="0" u="none" strike="noStrike">
                          <a:solidFill>
                            <a:schemeClr val="tx1"/>
                          </a:solidFill>
                          <a:effectLst/>
                          <a:latin typeface="BIZ UDPゴシック" panose="020B0400000000000000" pitchFamily="50" charset="-128"/>
                          <a:ea typeface="BIZ UDPゴシック" panose="020B0400000000000000" pitchFamily="50" charset="-128"/>
                        </a:rPr>
                        <a:t>教材</a:t>
                      </a:r>
                      <a:endParaRPr lang="en-US" altLang="ja-JP" sz="1200" b="0" i="0" u="none" strike="noStrike">
                        <a:solidFill>
                          <a:schemeClr val="tx1"/>
                        </a:solidFill>
                        <a:effectLst/>
                        <a:latin typeface="BIZ UDPゴシック" panose="020B0400000000000000" pitchFamily="50" charset="-128"/>
                        <a:ea typeface="BIZ UDPゴシック" panose="020B0400000000000000" pitchFamily="50" charset="-128"/>
                      </a:endParaRPr>
                    </a:p>
                    <a:p>
                      <a:pPr marL="179388" indent="-84138" algn="l" fontAlgn="ctr">
                        <a:spcBef>
                          <a:spcPts val="0"/>
                        </a:spcBef>
                        <a:spcAft>
                          <a:spcPts val="0"/>
                        </a:spcAft>
                        <a:buFont typeface="Arial" panose="020B0604020202020204" pitchFamily="34" charset="0"/>
                        <a:buNone/>
                      </a:pPr>
                      <a:r>
                        <a:rPr lang="ja-JP" altLang="en-US" sz="1200" b="0" i="0" u="none" strike="noStrike">
                          <a:solidFill>
                            <a:schemeClr val="tx1"/>
                          </a:solidFill>
                          <a:effectLst/>
                          <a:latin typeface="BIZ UDPゴシック" panose="020B0400000000000000" pitchFamily="50" charset="-128"/>
                          <a:ea typeface="BIZ UDPゴシック" panose="020B0400000000000000" pitchFamily="50" charset="-128"/>
                        </a:rPr>
                        <a:t>　　の体験など</a:t>
                      </a:r>
                    </a:p>
                  </a:txBody>
                  <a:tcPr marL="36000" marR="36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840439569"/>
                  </a:ext>
                </a:extLst>
              </a:tr>
              <a:tr h="701950">
                <a:tc>
                  <a:txBody>
                    <a:bodyPr/>
                    <a:lstStyle/>
                    <a:p>
                      <a:pPr algn="ctr" fontAlgn="ctr">
                        <a:spcBef>
                          <a:spcPts val="0"/>
                        </a:spcBef>
                        <a:spcAft>
                          <a:spcPts val="0"/>
                        </a:spcAft>
                      </a:pPr>
                      <a:r>
                        <a:rPr lang="ja-JP" altLang="en-US" sz="1400" b="1" u="none" strike="noStrike">
                          <a:solidFill>
                            <a:schemeClr val="bg1"/>
                          </a:solidFill>
                          <a:effectLst/>
                          <a:latin typeface="BIZ UDPゴシック" panose="020B0400000000000000" pitchFamily="50" charset="-128"/>
                          <a:ea typeface="BIZ UDPゴシック" panose="020B0400000000000000" pitchFamily="50" charset="-128"/>
                        </a:rPr>
                        <a:t>親子向け</a:t>
                      </a:r>
                      <a:endParaRPr lang="en-US" altLang="ja-JP" sz="1400" b="1" u="none" strike="noStrike">
                        <a:solidFill>
                          <a:schemeClr val="bg1"/>
                        </a:solidFill>
                        <a:effectLst/>
                        <a:latin typeface="BIZ UDPゴシック" panose="020B0400000000000000" pitchFamily="50" charset="-128"/>
                        <a:ea typeface="BIZ UDPゴシック" panose="020B0400000000000000" pitchFamily="50" charset="-128"/>
                      </a:endParaRPr>
                    </a:p>
                  </a:txBody>
                  <a:tcPr marL="36000" marR="36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BC7"/>
                    </a:solidFill>
                  </a:tcPr>
                </a:tc>
                <a:tc>
                  <a:txBody>
                    <a:bodyPr/>
                    <a:lstStyle/>
                    <a:p>
                      <a:pPr marL="95250" indent="0" algn="l" fontAlgn="ctr">
                        <a:spcBef>
                          <a:spcPts val="0"/>
                        </a:spcBef>
                        <a:spcAft>
                          <a:spcPts val="0"/>
                        </a:spcAft>
                        <a:buFont typeface="Arial" panose="020B0604020202020204" pitchFamily="34" charset="0"/>
                        <a:buNone/>
                      </a:pPr>
                      <a:r>
                        <a:rPr lang="ja-JP" altLang="en-US" sz="1400" b="1" i="0" u="none" strike="noStrike" dirty="0">
                          <a:solidFill>
                            <a:schemeClr val="tx1"/>
                          </a:solidFill>
                          <a:effectLst/>
                          <a:latin typeface="BIZ UDPゴシック" panose="020B0400000000000000" pitchFamily="50" charset="-128"/>
                          <a:ea typeface="BIZ UDPゴシック" panose="020B0400000000000000" pitchFamily="50" charset="-128"/>
                        </a:rPr>
                        <a:t>「お金の使い方・貯め方体験プログラム」</a:t>
                      </a:r>
                      <a:endParaRPr lang="en-US" altLang="ja-JP" sz="1400" b="1"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265113" indent="-176213" algn="l" fontAlgn="ctr">
                        <a:spcBef>
                          <a:spcPts val="600"/>
                        </a:spcBef>
                        <a:spcAft>
                          <a:spcPts val="0"/>
                        </a:spcAft>
                        <a:buFont typeface="Arial" panose="020B0604020202020204" pitchFamily="34" charset="0"/>
                        <a:buNone/>
                      </a:pPr>
                      <a:r>
                        <a:rPr lang="ja-JP" altLang="en-US" sz="1400" b="1" i="0" u="none" strike="noStrike" dirty="0">
                          <a:solidFill>
                            <a:schemeClr val="tx1"/>
                          </a:solidFill>
                          <a:effectLst/>
                          <a:latin typeface="BIZ UDPゴシック" panose="020B0400000000000000" pitchFamily="50" charset="-128"/>
                          <a:ea typeface="BIZ UDPゴシック" panose="020B0400000000000000" pitchFamily="50" charset="-128"/>
                        </a:rPr>
                        <a:t>「会社の仕組みやお金の流れを学習できるワークショップ」　</a:t>
                      </a:r>
                      <a:endParaRPr lang="en-US" altLang="ja-JP" sz="1400" b="1"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36000" marR="36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676838636"/>
                  </a:ext>
                </a:extLst>
              </a:tr>
            </a:tbl>
          </a:graphicData>
        </a:graphic>
      </p:graphicFrame>
      <p:sp>
        <p:nvSpPr>
          <p:cNvPr id="9" name="テキスト プレースホルダー 6"/>
          <p:cNvSpPr txBox="1">
            <a:spLocks/>
          </p:cNvSpPr>
          <p:nvPr/>
        </p:nvSpPr>
        <p:spPr>
          <a:xfrm>
            <a:off x="183000" y="901695"/>
            <a:ext cx="9540000" cy="1171335"/>
          </a:xfrm>
          <a:prstGeom prst="rect">
            <a:avLst/>
          </a:prstGeom>
        </p:spPr>
        <p:txBody>
          <a:bodyPr/>
          <a:lstStyle>
            <a:lvl1pPr marL="0" indent="0" algn="l" defTabSz="742950" rtl="0" eaLnBrk="1" latinLnBrk="0" hangingPunct="1">
              <a:spcBef>
                <a:spcPct val="20000"/>
              </a:spcBef>
              <a:buFont typeface="Arial" pitchFamily="34" charset="0"/>
              <a:buNone/>
              <a:defRPr kumimoji="1" lang="ja-JP" altLang="en-US" sz="1138" b="0" kern="1200" baseline="0" dirty="0" smtClean="0">
                <a:solidFill>
                  <a:schemeClr val="bg1">
                    <a:lumMod val="50000"/>
                  </a:schemeClr>
                </a:solidFill>
                <a:latin typeface="Arial"/>
                <a:ea typeface="+mj-ea"/>
                <a:cs typeface="Arial"/>
              </a:defRPr>
            </a:lvl1pPr>
            <a:lvl2pPr marL="603647" indent="-232172" algn="l" defTabSz="742950" rtl="0" eaLnBrk="1" latinLnBrk="0" hangingPunct="1">
              <a:spcBef>
                <a:spcPct val="20000"/>
              </a:spcBef>
              <a:buFont typeface="Arial" pitchFamily="34" charset="0"/>
              <a:buChar char="–"/>
              <a:defRPr kumimoji="1" sz="2275" kern="1200">
                <a:solidFill>
                  <a:schemeClr val="tx1"/>
                </a:solidFill>
                <a:latin typeface="+mn-lt"/>
                <a:ea typeface="+mn-ea"/>
                <a:cs typeface="+mn-cs"/>
              </a:defRPr>
            </a:lvl2pPr>
            <a:lvl3pPr marL="928688" indent="-185738" algn="l" defTabSz="742950" rtl="0" eaLnBrk="1" latinLnBrk="0" hangingPunct="1">
              <a:spcBef>
                <a:spcPct val="20000"/>
              </a:spcBef>
              <a:buFont typeface="Arial" pitchFamily="34" charset="0"/>
              <a:buChar char="•"/>
              <a:defRPr kumimoji="1" sz="1950" kern="1200">
                <a:solidFill>
                  <a:schemeClr val="tx1"/>
                </a:solidFill>
                <a:latin typeface="+mn-lt"/>
                <a:ea typeface="+mn-ea"/>
                <a:cs typeface="+mn-cs"/>
              </a:defRPr>
            </a:lvl3pPr>
            <a:lvl4pPr marL="13001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4pPr>
            <a:lvl5pPr marL="16716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5pPr>
            <a:lvl6pPr marL="204311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6pPr>
            <a:lvl7pPr marL="241458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7pPr>
            <a:lvl8pPr marL="27860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8pPr>
            <a:lvl9pPr marL="31575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9pPr>
          </a:lstStyle>
          <a:p>
            <a:pPr marL="357188" lvl="0" indent="-357188">
              <a:spcBef>
                <a:spcPts val="0"/>
              </a:spcBef>
              <a:spcAft>
                <a:spcPts val="600"/>
              </a:spcAft>
              <a:buFont typeface="Wingdings" panose="05000000000000000000" pitchFamily="2" charset="2"/>
              <a:buChar char="p"/>
              <a:defRPr/>
            </a:pPr>
            <a:r>
              <a:rPr lang="ja-JP" altLang="en-US" sz="1600">
                <a:solidFill>
                  <a:prstClr val="black"/>
                </a:solidFill>
                <a:latin typeface="BIZ UDPゴシック" panose="020B0400000000000000" pitchFamily="50" charset="-128"/>
                <a:ea typeface="BIZ UDPゴシック" panose="020B0400000000000000" pitchFamily="50" charset="-128"/>
              </a:rPr>
              <a:t>全国各地で、</a:t>
            </a:r>
            <a:r>
              <a:rPr lang="ja-JP" altLang="en-US" sz="1600" b="1">
                <a:solidFill>
                  <a:srgbClr val="2E75B6"/>
                </a:solidFill>
                <a:latin typeface="BIZ UDPゴシック" panose="020B0400000000000000" pitchFamily="50" charset="-128"/>
                <a:ea typeface="BIZ UDPゴシック" panose="020B0400000000000000" pitchFamily="50" charset="-128"/>
              </a:rPr>
              <a:t>社会人の方や事業会社（経営者の方）、教員の方などを対象とした、お金に関する無料イベント・セミナーを開催</a:t>
            </a:r>
            <a:r>
              <a:rPr lang="ja-JP" altLang="en-US" sz="1600">
                <a:solidFill>
                  <a:prstClr val="black"/>
                </a:solidFill>
                <a:latin typeface="BIZ UDPゴシック" panose="020B0400000000000000" pitchFamily="50" charset="-128"/>
                <a:ea typeface="BIZ UDPゴシック" panose="020B0400000000000000" pitchFamily="50" charset="-128"/>
              </a:rPr>
              <a:t>しています。</a:t>
            </a:r>
          </a:p>
          <a:p>
            <a:pPr marL="357188" lvl="0" indent="-357188">
              <a:spcBef>
                <a:spcPts val="0"/>
              </a:spcBef>
              <a:spcAft>
                <a:spcPts val="600"/>
              </a:spcAft>
              <a:buFont typeface="Wingdings" panose="05000000000000000000" pitchFamily="2" charset="2"/>
              <a:buChar char="p"/>
              <a:defRPr/>
            </a:pPr>
            <a:r>
              <a:rPr lang="ja-JP" altLang="en-US" sz="1600">
                <a:solidFill>
                  <a:prstClr val="black"/>
                </a:solidFill>
                <a:latin typeface="BIZ UDPゴシック" panose="020B0400000000000000" pitchFamily="50" charset="-128"/>
                <a:ea typeface="BIZ UDPゴシック" panose="020B0400000000000000" pitchFamily="50" charset="-128"/>
              </a:rPr>
              <a:t>忙しくて時間がない方、遠隔地にお住まいの方にもご参加いただけるよう、イベント・セミナー会場</a:t>
            </a:r>
            <a:br>
              <a:rPr lang="en-US" altLang="ja-JP" sz="1600">
                <a:solidFill>
                  <a:prstClr val="black"/>
                </a:solidFill>
                <a:latin typeface="BIZ UDPゴシック" panose="020B0400000000000000" pitchFamily="50" charset="-128"/>
                <a:ea typeface="BIZ UDPゴシック" panose="020B0400000000000000" pitchFamily="50" charset="-128"/>
              </a:rPr>
            </a:br>
            <a:r>
              <a:rPr lang="ja-JP" altLang="en-US" sz="1600">
                <a:solidFill>
                  <a:prstClr val="black"/>
                </a:solidFill>
                <a:latin typeface="BIZ UDPゴシック" panose="020B0400000000000000" pitchFamily="50" charset="-128"/>
                <a:ea typeface="BIZ UDPゴシック" panose="020B0400000000000000" pitchFamily="50" charset="-128"/>
              </a:rPr>
              <a:t>だけでなく、</a:t>
            </a:r>
            <a:r>
              <a:rPr lang="ja-JP" altLang="en-US" sz="1600" b="1">
                <a:solidFill>
                  <a:srgbClr val="2E75B6"/>
                </a:solidFill>
                <a:latin typeface="BIZ UDPゴシック" panose="020B0400000000000000" pitchFamily="50" charset="-128"/>
                <a:ea typeface="BIZ UDPゴシック" panose="020B0400000000000000" pitchFamily="50" charset="-128"/>
              </a:rPr>
              <a:t>オンラインによる参加やオンデマンド動画による視聴も可能</a:t>
            </a:r>
            <a:r>
              <a:rPr lang="ja-JP" altLang="en-US" sz="1600">
                <a:solidFill>
                  <a:schemeClr val="tx1"/>
                </a:solidFill>
                <a:latin typeface="BIZ UDPゴシック" panose="020B0400000000000000" pitchFamily="50" charset="-128"/>
                <a:ea typeface="BIZ UDPゴシック" panose="020B0400000000000000" pitchFamily="50" charset="-128"/>
              </a:rPr>
              <a:t>としています</a:t>
            </a:r>
            <a:r>
              <a:rPr lang="ja-JP" altLang="en-US" sz="1600">
                <a:solidFill>
                  <a:prstClr val="black"/>
                </a:solidFill>
                <a:latin typeface="BIZ UDPゴシック" panose="020B0400000000000000" pitchFamily="50" charset="-128"/>
                <a:ea typeface="BIZ UDPゴシック" panose="020B0400000000000000" pitchFamily="50" charset="-128"/>
              </a:rPr>
              <a:t>。</a:t>
            </a:r>
            <a:endParaRPr lang="en-US" altLang="ja-JP" sz="1600">
              <a:solidFill>
                <a:prstClr val="black"/>
              </a:solidFill>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235836" y="2087134"/>
            <a:ext cx="2389378" cy="323165"/>
          </a:xfrm>
          <a:prstGeom prst="rect">
            <a:avLst/>
          </a:prstGeom>
        </p:spPr>
        <p:txBody>
          <a:bodyPr wrap="square">
            <a:spAutoFit/>
          </a:bodyPr>
          <a:lstStyle/>
          <a:p>
            <a:r>
              <a:rPr lang="ja-JP" altLang="en-US" sz="1500" b="1">
                <a:latin typeface="BIZ UDPゴシック" panose="020B0400000000000000" pitchFamily="50" charset="-128"/>
                <a:ea typeface="BIZ UDPゴシック" panose="020B0400000000000000" pitchFamily="50" charset="-128"/>
              </a:rPr>
              <a:t>（イベント・セミナー例）</a:t>
            </a:r>
            <a:endParaRPr lang="en-US" altLang="ja-JP" sz="1500" b="1">
              <a:latin typeface="BIZ UDPゴシック" panose="020B0400000000000000" pitchFamily="50" charset="-128"/>
              <a:ea typeface="BIZ UDPゴシック" panose="020B0400000000000000" pitchFamily="50" charset="-128"/>
            </a:endParaRPr>
          </a:p>
        </p:txBody>
      </p:sp>
      <p:pic>
        <p:nvPicPr>
          <p:cNvPr id="8" name="図 7" descr="レストランのテーブルに座っている人たち&#10;&#10;低い精度で自動的に生成された説明">
            <a:extLst>
              <a:ext uri="{FF2B5EF4-FFF2-40B4-BE49-F238E27FC236}">
                <a16:creationId xmlns:a16="http://schemas.microsoft.com/office/drawing/2014/main" id="{A1C96CD5-4751-9FEC-6716-8E2F28D3747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80892" y="2401553"/>
            <a:ext cx="3045305" cy="2043883"/>
          </a:xfrm>
          <a:prstGeom prst="rect">
            <a:avLst/>
          </a:prstGeom>
        </p:spPr>
      </p:pic>
      <p:pic>
        <p:nvPicPr>
          <p:cNvPr id="12" name="図 11" descr="人, 屋内, 天井, テーブル が含まれている画像&#10;&#10;自動的に生成された説明">
            <a:extLst>
              <a:ext uri="{FF2B5EF4-FFF2-40B4-BE49-F238E27FC236}">
                <a16:creationId xmlns:a16="http://schemas.microsoft.com/office/drawing/2014/main" id="{734507D0-1065-293D-6220-F0AFF402AB2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496937" y="4697778"/>
            <a:ext cx="3045305" cy="1916437"/>
          </a:xfrm>
          <a:prstGeom prst="rect">
            <a:avLst/>
          </a:prstGeom>
        </p:spPr>
      </p:pic>
    </p:spTree>
    <p:extLst>
      <p:ext uri="{BB962C8B-B14F-4D97-AF65-F5344CB8AC3E}">
        <p14:creationId xmlns:p14="http://schemas.microsoft.com/office/powerpoint/2010/main" val="2400368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AF38D818-955E-4754-B15B-D6084FD94594}" type="slidenum">
              <a:rPr kumimoji="1" lang="ja-JP" altLang="en-US" smtClean="0"/>
              <a:pPr/>
              <a:t>3</a:t>
            </a:fld>
            <a:endParaRPr kumimoji="1" lang="ja-JP" altLang="en-US"/>
          </a:p>
        </p:txBody>
      </p:sp>
      <p:sp>
        <p:nvSpPr>
          <p:cNvPr id="7" name="正方形/長方形 6"/>
          <p:cNvSpPr/>
          <p:nvPr/>
        </p:nvSpPr>
        <p:spPr>
          <a:xfrm>
            <a:off x="1706654" y="366712"/>
            <a:ext cx="6492692" cy="369332"/>
          </a:xfrm>
          <a:prstGeom prst="rect">
            <a:avLst/>
          </a:prstGeom>
        </p:spPr>
        <p:txBody>
          <a:bodyPr wrap="square">
            <a:spAutoFit/>
          </a:bodyPr>
          <a:lstStyle/>
          <a:p>
            <a:pPr algn="ctr"/>
            <a:r>
              <a:rPr lang="ja-JP" altLang="en-US" b="1">
                <a:solidFill>
                  <a:schemeClr val="bg1"/>
                </a:solidFill>
                <a:latin typeface="BIZ UDPゴシック" panose="020B0400000000000000" pitchFamily="50" charset="-128"/>
                <a:ea typeface="BIZ UDPゴシック" panose="020B0400000000000000" pitchFamily="50" charset="-128"/>
              </a:rPr>
              <a:t>（参考）職域教育の重要性（人的資本の開示）</a:t>
            </a:r>
          </a:p>
        </p:txBody>
      </p:sp>
      <p:sp>
        <p:nvSpPr>
          <p:cNvPr id="2" name="テキスト ボックス 1"/>
          <p:cNvSpPr txBox="1"/>
          <p:nvPr/>
        </p:nvSpPr>
        <p:spPr>
          <a:xfrm>
            <a:off x="200025" y="2318457"/>
            <a:ext cx="430887" cy="3350536"/>
          </a:xfrm>
          <a:prstGeom prst="rect">
            <a:avLst/>
          </a:prstGeom>
          <a:solidFill>
            <a:schemeClr val="bg1">
              <a:lumMod val="85000"/>
            </a:schemeClr>
          </a:solidFill>
        </p:spPr>
        <p:txBody>
          <a:bodyPr vert="eaVert" wrap="square" rtlCol="0">
            <a:spAutoFit/>
          </a:bodyPr>
          <a:lstStyle/>
          <a:p>
            <a:pPr algn="ctr"/>
            <a:r>
              <a:rPr kumimoji="1" lang="ja-JP" altLang="en-US" sz="1600" b="1">
                <a:latin typeface="BIZ UDPゴシック" panose="020B0400000000000000" pitchFamily="50" charset="-128"/>
                <a:ea typeface="BIZ UDPゴシック" panose="020B0400000000000000" pitchFamily="50" charset="-128"/>
              </a:rPr>
              <a:t>有価証券報告書（主な項目）</a:t>
            </a:r>
          </a:p>
        </p:txBody>
      </p:sp>
      <p:sp>
        <p:nvSpPr>
          <p:cNvPr id="6" name="テキスト ボックス 5"/>
          <p:cNvSpPr txBox="1"/>
          <p:nvPr/>
        </p:nvSpPr>
        <p:spPr>
          <a:xfrm>
            <a:off x="734429" y="2318457"/>
            <a:ext cx="4753154" cy="3350536"/>
          </a:xfrm>
          <a:prstGeom prst="rect">
            <a:avLst/>
          </a:prstGeom>
          <a:noFill/>
          <a:ln>
            <a:solidFill>
              <a:schemeClr val="tx1"/>
            </a:solidFill>
          </a:ln>
        </p:spPr>
        <p:txBody>
          <a:bodyPr wrap="square" rtlCol="0">
            <a:noAutofit/>
          </a:bodyPr>
          <a:lstStyle/>
          <a:p>
            <a:pPr>
              <a:spcAft>
                <a:spcPts val="300"/>
              </a:spcAft>
            </a:pPr>
            <a:r>
              <a:rPr kumimoji="1" lang="ja-JP" altLang="en-US" sz="1400">
                <a:latin typeface="BIZ UDPゴシック" panose="020B0400000000000000" pitchFamily="50" charset="-128"/>
                <a:ea typeface="BIZ UDPゴシック" panose="020B0400000000000000" pitchFamily="50" charset="-128"/>
              </a:rPr>
              <a:t>第一部　企業情報</a:t>
            </a:r>
            <a:endParaRPr kumimoji="1" lang="en-US" altLang="ja-JP" sz="1400">
              <a:latin typeface="BIZ UDPゴシック" panose="020B0400000000000000" pitchFamily="50" charset="-128"/>
              <a:ea typeface="BIZ UDPゴシック" panose="020B0400000000000000" pitchFamily="50" charset="-128"/>
            </a:endParaRPr>
          </a:p>
          <a:p>
            <a:pPr marL="180975" lvl="1">
              <a:spcAft>
                <a:spcPts val="300"/>
              </a:spcAft>
            </a:pPr>
            <a:r>
              <a:rPr kumimoji="1" lang="ja-JP" altLang="en-US" sz="1400">
                <a:latin typeface="BIZ UDPゴシック" panose="020B0400000000000000" pitchFamily="50" charset="-128"/>
                <a:ea typeface="BIZ UDPゴシック" panose="020B0400000000000000" pitchFamily="50" charset="-128"/>
              </a:rPr>
              <a:t>第１　企業の概況</a:t>
            </a:r>
            <a:endParaRPr kumimoji="1" lang="en-US" altLang="ja-JP" sz="1400">
              <a:latin typeface="BIZ UDPゴシック" panose="020B0400000000000000" pitchFamily="50" charset="-128"/>
              <a:ea typeface="BIZ UDPゴシック" panose="020B0400000000000000" pitchFamily="50" charset="-128"/>
            </a:endParaRPr>
          </a:p>
          <a:p>
            <a:pPr marL="647700" lvl="2" indent="-285750">
              <a:spcAft>
                <a:spcPts val="300"/>
              </a:spcAft>
              <a:buFont typeface="Wingdings" panose="05000000000000000000" pitchFamily="2" charset="2"/>
              <a:buChar char="l"/>
            </a:pPr>
            <a:r>
              <a:rPr kumimoji="1" lang="ja-JP" altLang="en-US" sz="1400">
                <a:latin typeface="BIZ UDPゴシック" panose="020B0400000000000000" pitchFamily="50" charset="-128"/>
                <a:ea typeface="BIZ UDPゴシック" panose="020B0400000000000000" pitchFamily="50" charset="-128"/>
              </a:rPr>
              <a:t>従業員の状況等</a:t>
            </a:r>
            <a:endParaRPr kumimoji="1" lang="en-US" altLang="ja-JP" sz="1400">
              <a:latin typeface="BIZ UDPゴシック" panose="020B0400000000000000" pitchFamily="50" charset="-128"/>
              <a:ea typeface="BIZ UDPゴシック" panose="020B0400000000000000" pitchFamily="50" charset="-128"/>
            </a:endParaRPr>
          </a:p>
          <a:p>
            <a:pPr marL="180975" lvl="1">
              <a:spcAft>
                <a:spcPts val="300"/>
              </a:spcAft>
            </a:pPr>
            <a:r>
              <a:rPr kumimoji="1" lang="ja-JP" altLang="en-US" sz="1400">
                <a:latin typeface="BIZ UDPゴシック" panose="020B0400000000000000" pitchFamily="50" charset="-128"/>
                <a:ea typeface="BIZ UDPゴシック" panose="020B0400000000000000" pitchFamily="50" charset="-128"/>
              </a:rPr>
              <a:t>第２　事業の状況</a:t>
            </a:r>
            <a:endParaRPr kumimoji="1" lang="en-US" altLang="ja-JP" sz="1400">
              <a:latin typeface="BIZ UDPゴシック" panose="020B0400000000000000" pitchFamily="50" charset="-128"/>
              <a:ea typeface="BIZ UDPゴシック" panose="020B0400000000000000" pitchFamily="50" charset="-128"/>
            </a:endParaRPr>
          </a:p>
          <a:p>
            <a:pPr marL="647700" lvl="2" indent="-285750">
              <a:spcAft>
                <a:spcPts val="300"/>
              </a:spcAft>
              <a:buFont typeface="Wingdings" panose="05000000000000000000" pitchFamily="2" charset="2"/>
              <a:buChar char="l"/>
            </a:pPr>
            <a:r>
              <a:rPr kumimoji="1" lang="ja-JP" altLang="en-US" sz="1400">
                <a:latin typeface="BIZ UDPゴシック" panose="020B0400000000000000" pitchFamily="50" charset="-128"/>
                <a:ea typeface="BIZ UDPゴシック" panose="020B0400000000000000" pitchFamily="50" charset="-128"/>
              </a:rPr>
              <a:t>経営方針、経営環境及び対処すべき課題 等</a:t>
            </a:r>
            <a:endParaRPr kumimoji="1" lang="en-US" altLang="ja-JP" sz="1400">
              <a:latin typeface="BIZ UDPゴシック" panose="020B0400000000000000" pitchFamily="50" charset="-128"/>
              <a:ea typeface="BIZ UDPゴシック" panose="020B0400000000000000" pitchFamily="50" charset="-128"/>
            </a:endParaRPr>
          </a:p>
          <a:p>
            <a:pPr marL="647700" lvl="2" indent="-285750">
              <a:spcAft>
                <a:spcPts val="300"/>
              </a:spcAft>
              <a:buFont typeface="Wingdings" panose="05000000000000000000" pitchFamily="2" charset="2"/>
              <a:buChar char="l"/>
            </a:pPr>
            <a:r>
              <a:rPr kumimoji="1" lang="ja-JP" altLang="en-US" sz="1400" b="1" u="sng">
                <a:solidFill>
                  <a:srgbClr val="007BC7"/>
                </a:solidFill>
                <a:latin typeface="BIZ UDPゴシック" panose="020B0400000000000000" pitchFamily="50" charset="-128"/>
                <a:ea typeface="BIZ UDPゴシック" panose="020B0400000000000000" pitchFamily="50" charset="-128"/>
              </a:rPr>
              <a:t>サステナビリティに関する考え方及び取組（新設）</a:t>
            </a:r>
            <a:endParaRPr kumimoji="1" lang="en-US" altLang="ja-JP" sz="1400" b="1" u="sng">
              <a:solidFill>
                <a:srgbClr val="007BC7"/>
              </a:solidFill>
              <a:latin typeface="BIZ UDPゴシック" panose="020B0400000000000000" pitchFamily="50" charset="-128"/>
              <a:ea typeface="BIZ UDPゴシック" panose="020B0400000000000000" pitchFamily="50" charset="-128"/>
            </a:endParaRPr>
          </a:p>
          <a:p>
            <a:pPr marL="647700" lvl="2" indent="-285750">
              <a:spcAft>
                <a:spcPts val="300"/>
              </a:spcAft>
              <a:buFont typeface="Wingdings" panose="05000000000000000000" pitchFamily="2" charset="2"/>
              <a:buChar char="l"/>
            </a:pPr>
            <a:r>
              <a:rPr kumimoji="1" lang="ja-JP" altLang="en-US" sz="1400">
                <a:latin typeface="BIZ UDPゴシック" panose="020B0400000000000000" pitchFamily="50" charset="-128"/>
                <a:ea typeface="BIZ UDPゴシック" panose="020B0400000000000000" pitchFamily="50" charset="-128"/>
              </a:rPr>
              <a:t>事業等のリスク</a:t>
            </a:r>
            <a:endParaRPr kumimoji="1" lang="en-US" altLang="ja-JP" sz="1400">
              <a:latin typeface="BIZ UDPゴシック" panose="020B0400000000000000" pitchFamily="50" charset="-128"/>
              <a:ea typeface="BIZ UDPゴシック" panose="020B0400000000000000" pitchFamily="50" charset="-128"/>
            </a:endParaRPr>
          </a:p>
          <a:p>
            <a:pPr marL="647700" lvl="2" indent="-285750">
              <a:spcAft>
                <a:spcPts val="300"/>
              </a:spcAft>
              <a:buFont typeface="Wingdings" panose="05000000000000000000" pitchFamily="2" charset="2"/>
              <a:buChar char="l"/>
            </a:pPr>
            <a:r>
              <a:rPr kumimoji="1" lang="ja-JP" altLang="en-US" sz="1400">
                <a:latin typeface="BIZ UDPゴシック" panose="020B0400000000000000" pitchFamily="50" charset="-128"/>
                <a:ea typeface="BIZ UDPゴシック" panose="020B0400000000000000" pitchFamily="50" charset="-128"/>
              </a:rPr>
              <a:t>経営者による財政状況、経営成績及びキャッシュ・フローの状況の分析 等</a:t>
            </a:r>
            <a:endParaRPr kumimoji="1" lang="en-US" altLang="ja-JP" sz="1400">
              <a:latin typeface="BIZ UDPゴシック" panose="020B0400000000000000" pitchFamily="50" charset="-128"/>
              <a:ea typeface="BIZ UDPゴシック" panose="020B0400000000000000" pitchFamily="50" charset="-128"/>
            </a:endParaRPr>
          </a:p>
          <a:p>
            <a:pPr marL="180975" lvl="1">
              <a:spcAft>
                <a:spcPts val="300"/>
              </a:spcAft>
            </a:pPr>
            <a:r>
              <a:rPr kumimoji="1" lang="ja-JP" altLang="en-US" sz="1400">
                <a:latin typeface="BIZ UDPゴシック" panose="020B0400000000000000" pitchFamily="50" charset="-128"/>
                <a:ea typeface="BIZ UDPゴシック" panose="020B0400000000000000" pitchFamily="50" charset="-128"/>
              </a:rPr>
              <a:t>第３　設備の状況</a:t>
            </a:r>
            <a:endParaRPr kumimoji="1" lang="en-US" altLang="ja-JP" sz="1400">
              <a:latin typeface="BIZ UDPゴシック" panose="020B0400000000000000" pitchFamily="50" charset="-128"/>
              <a:ea typeface="BIZ UDPゴシック" panose="020B0400000000000000" pitchFamily="50" charset="-128"/>
            </a:endParaRPr>
          </a:p>
          <a:p>
            <a:pPr marL="180975" lvl="1">
              <a:spcAft>
                <a:spcPts val="300"/>
              </a:spcAft>
            </a:pPr>
            <a:r>
              <a:rPr kumimoji="1" lang="ja-JP" altLang="en-US" sz="1400">
                <a:latin typeface="BIZ UDPゴシック" panose="020B0400000000000000" pitchFamily="50" charset="-128"/>
                <a:ea typeface="BIZ UDPゴシック" panose="020B0400000000000000" pitchFamily="50" charset="-128"/>
              </a:rPr>
              <a:t>第４　提出会社の状況</a:t>
            </a:r>
            <a:endParaRPr kumimoji="1" lang="en-US" altLang="ja-JP" sz="1400">
              <a:latin typeface="BIZ UDPゴシック" panose="020B0400000000000000" pitchFamily="50" charset="-128"/>
              <a:ea typeface="BIZ UDPゴシック" panose="020B0400000000000000" pitchFamily="50" charset="-128"/>
            </a:endParaRPr>
          </a:p>
          <a:p>
            <a:pPr marL="180975" lvl="1">
              <a:spcAft>
                <a:spcPts val="300"/>
              </a:spcAft>
            </a:pPr>
            <a:r>
              <a:rPr kumimoji="1" lang="ja-JP" altLang="en-US" sz="1400">
                <a:latin typeface="BIZ UDPゴシック" panose="020B0400000000000000" pitchFamily="50" charset="-128"/>
                <a:ea typeface="BIZ UDPゴシック" panose="020B0400000000000000" pitchFamily="50" charset="-128"/>
              </a:rPr>
              <a:t>第５　経理の状況</a:t>
            </a:r>
            <a:endParaRPr kumimoji="1" lang="en-US" altLang="ja-JP" sz="1400">
              <a:latin typeface="BIZ UDPゴシック" panose="020B0400000000000000" pitchFamily="50" charset="-128"/>
              <a:ea typeface="BIZ UDPゴシック" panose="020B0400000000000000" pitchFamily="50" charset="-128"/>
            </a:endParaRPr>
          </a:p>
        </p:txBody>
      </p:sp>
      <p:sp>
        <p:nvSpPr>
          <p:cNvPr id="9" name="テキスト ボックス 8"/>
          <p:cNvSpPr txBox="1"/>
          <p:nvPr/>
        </p:nvSpPr>
        <p:spPr>
          <a:xfrm>
            <a:off x="5651485" y="2609206"/>
            <a:ext cx="4114875" cy="2769038"/>
          </a:xfrm>
          <a:prstGeom prst="wedgeRectCallout">
            <a:avLst>
              <a:gd name="adj1" fmla="val -58987"/>
              <a:gd name="adj2" fmla="val -9861"/>
            </a:avLst>
          </a:prstGeom>
          <a:solidFill>
            <a:schemeClr val="tx2">
              <a:lumMod val="10000"/>
              <a:lumOff val="90000"/>
            </a:schemeClr>
          </a:solidFill>
          <a:ln>
            <a:solidFill>
              <a:schemeClr val="tx1"/>
            </a:solidFill>
          </a:ln>
        </p:spPr>
        <p:txBody>
          <a:bodyPr wrap="square" rtlCol="0" anchor="ctr">
            <a:noAutofit/>
          </a:bodyPr>
          <a:lstStyle/>
          <a:p>
            <a:pPr algn="ctr">
              <a:spcAft>
                <a:spcPts val="300"/>
              </a:spcAft>
            </a:pPr>
            <a:r>
              <a:rPr kumimoji="1" lang="ja-JP" altLang="en-US" sz="1400" b="1">
                <a:latin typeface="BIZ UDPゴシック" panose="020B0400000000000000" pitchFamily="50" charset="-128"/>
                <a:ea typeface="BIZ UDPゴシック" panose="020B0400000000000000" pitchFamily="50" charset="-128"/>
              </a:rPr>
              <a:t>サステナビリティに関する考え方及び取組（抜粋）</a:t>
            </a:r>
            <a:endParaRPr kumimoji="1" lang="en-US" altLang="ja-JP" sz="1400" b="1">
              <a:latin typeface="BIZ UDPゴシック" panose="020B0400000000000000" pitchFamily="50" charset="-128"/>
              <a:ea typeface="BIZ UDPゴシック" panose="020B0400000000000000" pitchFamily="50" charset="-128"/>
            </a:endParaRPr>
          </a:p>
          <a:p>
            <a:pPr>
              <a:spcAft>
                <a:spcPts val="300"/>
              </a:spcAft>
            </a:pPr>
            <a:endParaRPr kumimoji="1" lang="en-US" altLang="ja-JP" sz="1400" b="1">
              <a:latin typeface="BIZ UDPゴシック" panose="020B0400000000000000" pitchFamily="50" charset="-128"/>
              <a:ea typeface="BIZ UDPゴシック" panose="020B0400000000000000" pitchFamily="50" charset="-128"/>
            </a:endParaRPr>
          </a:p>
          <a:p>
            <a:pPr>
              <a:spcAft>
                <a:spcPts val="300"/>
              </a:spcAft>
            </a:pPr>
            <a:r>
              <a:rPr kumimoji="1" lang="ja-JP" altLang="en-US" sz="1400" b="1">
                <a:latin typeface="BIZ UDPゴシック" panose="020B0400000000000000" pitchFamily="50" charset="-128"/>
                <a:ea typeface="BIZ UDPゴシック" panose="020B0400000000000000" pitchFamily="50" charset="-128"/>
              </a:rPr>
              <a:t>（１）ガバナンス</a:t>
            </a:r>
            <a:endParaRPr kumimoji="1" lang="en-US" altLang="ja-JP" sz="1400" b="1">
              <a:latin typeface="BIZ UDPゴシック" panose="020B0400000000000000" pitchFamily="50" charset="-128"/>
              <a:ea typeface="BIZ UDPゴシック" panose="020B0400000000000000" pitchFamily="50" charset="-128"/>
            </a:endParaRPr>
          </a:p>
          <a:p>
            <a:pPr>
              <a:spcAft>
                <a:spcPts val="300"/>
              </a:spcAft>
            </a:pPr>
            <a:r>
              <a:rPr kumimoji="1" lang="ja-JP" altLang="en-US" sz="1400" b="1">
                <a:latin typeface="BIZ UDPゴシック" panose="020B0400000000000000" pitchFamily="50" charset="-128"/>
                <a:ea typeface="BIZ UDPゴシック" panose="020B0400000000000000" pitchFamily="50" charset="-128"/>
              </a:rPr>
              <a:t>（２）戦略</a:t>
            </a:r>
            <a:endParaRPr kumimoji="1" lang="en-US" altLang="ja-JP" sz="1400" b="1">
              <a:latin typeface="BIZ UDPゴシック" panose="020B0400000000000000" pitchFamily="50" charset="-128"/>
              <a:ea typeface="BIZ UDPゴシック" panose="020B0400000000000000" pitchFamily="50" charset="-128"/>
            </a:endParaRPr>
          </a:p>
          <a:p>
            <a:pPr>
              <a:spcAft>
                <a:spcPts val="300"/>
              </a:spcAft>
            </a:pPr>
            <a:r>
              <a:rPr kumimoji="1" lang="en-US" altLang="ja-JP" sz="1400" b="1" u="sng">
                <a:solidFill>
                  <a:srgbClr val="007BC7"/>
                </a:solidFill>
                <a:latin typeface="BIZ UDPゴシック" panose="020B0400000000000000" pitchFamily="50" charset="-128"/>
                <a:ea typeface="BIZ UDPゴシック" panose="020B0400000000000000" pitchFamily="50" charset="-128"/>
              </a:rPr>
              <a:t>【</a:t>
            </a:r>
            <a:r>
              <a:rPr kumimoji="1" lang="ja-JP" altLang="en-US" sz="1400" b="1" u="sng">
                <a:solidFill>
                  <a:srgbClr val="007BC7"/>
                </a:solidFill>
                <a:latin typeface="BIZ UDPゴシック" panose="020B0400000000000000" pitchFamily="50" charset="-128"/>
                <a:ea typeface="BIZ UDPゴシック" panose="020B0400000000000000" pitchFamily="50" charset="-128"/>
              </a:rPr>
              <a:t>全企業が開示</a:t>
            </a:r>
            <a:r>
              <a:rPr kumimoji="1" lang="en-US" altLang="ja-JP" sz="1400" b="1" u="sng">
                <a:solidFill>
                  <a:srgbClr val="007BC7"/>
                </a:solidFill>
                <a:latin typeface="BIZ UDPゴシック" panose="020B0400000000000000" pitchFamily="50" charset="-128"/>
                <a:ea typeface="BIZ UDPゴシック" panose="020B0400000000000000" pitchFamily="50" charset="-128"/>
              </a:rPr>
              <a:t>】</a:t>
            </a:r>
            <a:r>
              <a:rPr kumimoji="1" lang="ja-JP" altLang="en-US" sz="1400">
                <a:latin typeface="BIZ UDPゴシック" panose="020B0400000000000000" pitchFamily="50" charset="-128"/>
                <a:ea typeface="BIZ UDPゴシック" panose="020B0400000000000000" pitchFamily="50" charset="-128"/>
              </a:rPr>
              <a:t>人的資本について、人材育成方針や社内環境整備方針</a:t>
            </a:r>
            <a:endParaRPr kumimoji="1" lang="en-US" altLang="ja-JP" sz="1400">
              <a:latin typeface="BIZ UDPゴシック" panose="020B0400000000000000" pitchFamily="50" charset="-128"/>
              <a:ea typeface="BIZ UDPゴシック" panose="020B0400000000000000" pitchFamily="50" charset="-128"/>
            </a:endParaRPr>
          </a:p>
          <a:p>
            <a:pPr>
              <a:spcAft>
                <a:spcPts val="300"/>
              </a:spcAft>
            </a:pPr>
            <a:r>
              <a:rPr kumimoji="1" lang="ja-JP" altLang="en-US" sz="1400" b="1">
                <a:latin typeface="BIZ UDPゴシック" panose="020B0400000000000000" pitchFamily="50" charset="-128"/>
                <a:ea typeface="BIZ UDPゴシック" panose="020B0400000000000000" pitchFamily="50" charset="-128"/>
              </a:rPr>
              <a:t>（３）リスク管理</a:t>
            </a:r>
            <a:endParaRPr kumimoji="1" lang="en-US" altLang="ja-JP" sz="1400" b="1">
              <a:latin typeface="BIZ UDPゴシック" panose="020B0400000000000000" pitchFamily="50" charset="-128"/>
              <a:ea typeface="BIZ UDPゴシック" panose="020B0400000000000000" pitchFamily="50" charset="-128"/>
            </a:endParaRPr>
          </a:p>
          <a:p>
            <a:pPr>
              <a:spcAft>
                <a:spcPts val="300"/>
              </a:spcAft>
            </a:pPr>
            <a:r>
              <a:rPr kumimoji="1" lang="ja-JP" altLang="en-US" sz="1400" b="1">
                <a:latin typeface="BIZ UDPゴシック" panose="020B0400000000000000" pitchFamily="50" charset="-128"/>
                <a:ea typeface="BIZ UDPゴシック" panose="020B0400000000000000" pitchFamily="50" charset="-128"/>
              </a:rPr>
              <a:t>（４）指標及び目標</a:t>
            </a:r>
            <a:endParaRPr kumimoji="1" lang="en-US" altLang="ja-JP" sz="1400" b="1">
              <a:latin typeface="BIZ UDPゴシック" panose="020B0400000000000000" pitchFamily="50" charset="-128"/>
              <a:ea typeface="BIZ UDPゴシック" panose="020B0400000000000000" pitchFamily="50" charset="-128"/>
            </a:endParaRPr>
          </a:p>
          <a:p>
            <a:pPr>
              <a:spcAft>
                <a:spcPts val="300"/>
              </a:spcAft>
            </a:pPr>
            <a:r>
              <a:rPr kumimoji="1" lang="en-US" altLang="ja-JP" sz="1400" b="1" u="sng">
                <a:solidFill>
                  <a:srgbClr val="007BC7"/>
                </a:solidFill>
                <a:latin typeface="BIZ UDPゴシック" panose="020B0400000000000000" pitchFamily="50" charset="-128"/>
                <a:ea typeface="BIZ UDPゴシック" panose="020B0400000000000000" pitchFamily="50" charset="-128"/>
              </a:rPr>
              <a:t>【</a:t>
            </a:r>
            <a:r>
              <a:rPr kumimoji="1" lang="ja-JP" altLang="en-US" sz="1400" b="1" u="sng">
                <a:solidFill>
                  <a:srgbClr val="007BC7"/>
                </a:solidFill>
                <a:latin typeface="BIZ UDPゴシック" panose="020B0400000000000000" pitchFamily="50" charset="-128"/>
                <a:ea typeface="BIZ UDPゴシック" panose="020B0400000000000000" pitchFamily="50" charset="-128"/>
              </a:rPr>
              <a:t>全企業が開示</a:t>
            </a:r>
            <a:r>
              <a:rPr kumimoji="1" lang="en-US" altLang="ja-JP" sz="1400" b="1" u="sng">
                <a:solidFill>
                  <a:srgbClr val="007BC7"/>
                </a:solidFill>
                <a:latin typeface="BIZ UDPゴシック" panose="020B0400000000000000" pitchFamily="50" charset="-128"/>
                <a:ea typeface="BIZ UDPゴシック" panose="020B0400000000000000" pitchFamily="50" charset="-128"/>
              </a:rPr>
              <a:t>】</a:t>
            </a:r>
            <a:r>
              <a:rPr kumimoji="1" lang="ja-JP" altLang="en-US" sz="1400">
                <a:latin typeface="BIZ UDPゴシック" panose="020B0400000000000000" pitchFamily="50" charset="-128"/>
                <a:ea typeface="BIZ UDPゴシック" panose="020B0400000000000000" pitchFamily="50" charset="-128"/>
              </a:rPr>
              <a:t>人材育成方針や社内環境整備に関する指標の内容、当該指標による目標・実績</a:t>
            </a:r>
            <a:endParaRPr kumimoji="1" lang="en-US" altLang="ja-JP" sz="1400">
              <a:latin typeface="BIZ UDPゴシック" panose="020B0400000000000000" pitchFamily="50" charset="-128"/>
              <a:ea typeface="BIZ UDPゴシック" panose="020B0400000000000000" pitchFamily="50" charset="-128"/>
            </a:endParaRPr>
          </a:p>
        </p:txBody>
      </p:sp>
      <p:sp>
        <p:nvSpPr>
          <p:cNvPr id="8" name="正方形/長方形 7"/>
          <p:cNvSpPr/>
          <p:nvPr/>
        </p:nvSpPr>
        <p:spPr>
          <a:xfrm>
            <a:off x="200025" y="927004"/>
            <a:ext cx="9505950" cy="934423"/>
          </a:xfrm>
          <a:prstGeom prst="rect">
            <a:avLst/>
          </a:prstGeom>
        </p:spPr>
        <p:txBody>
          <a:bodyPr wrap="square">
            <a:spAutoFit/>
          </a:bodyPr>
          <a:lstStyle/>
          <a:p>
            <a:pPr marL="285750" indent="-285750">
              <a:lnSpc>
                <a:spcPct val="120000"/>
              </a:lnSpc>
              <a:spcAft>
                <a:spcPts val="400"/>
              </a:spcAft>
              <a:buFont typeface="Wingdings" panose="05000000000000000000" pitchFamily="2" charset="2"/>
              <a:buChar char="p"/>
            </a:pPr>
            <a:r>
              <a:rPr lang="en-US" altLang="ja-JP" sz="1600">
                <a:latin typeface="BIZ UDPゴシック" panose="020B0400000000000000" pitchFamily="50" charset="-128"/>
                <a:ea typeface="BIZ UDPゴシック" panose="020B0400000000000000" pitchFamily="50" charset="-128"/>
              </a:rPr>
              <a:t>2023</a:t>
            </a:r>
            <a:r>
              <a:rPr lang="ja-JP" altLang="en-US" sz="1600">
                <a:latin typeface="BIZ UDPゴシック" panose="020B0400000000000000" pitchFamily="50" charset="-128"/>
                <a:ea typeface="BIZ UDPゴシック" panose="020B0400000000000000" pitchFamily="50" charset="-128"/>
              </a:rPr>
              <a:t>年</a:t>
            </a:r>
            <a:r>
              <a:rPr lang="en-US" altLang="ja-JP" sz="1600">
                <a:latin typeface="BIZ UDPゴシック" panose="020B0400000000000000" pitchFamily="50" charset="-128"/>
                <a:ea typeface="BIZ UDPゴシック" panose="020B0400000000000000" pitchFamily="50" charset="-128"/>
              </a:rPr>
              <a:t>3</a:t>
            </a:r>
            <a:r>
              <a:rPr lang="ja-JP" altLang="en-US" sz="1600">
                <a:latin typeface="BIZ UDPゴシック" panose="020B0400000000000000" pitchFamily="50" charset="-128"/>
                <a:ea typeface="BIZ UDPゴシック" panose="020B0400000000000000" pitchFamily="50" charset="-128"/>
              </a:rPr>
              <a:t>月期以降、</a:t>
            </a:r>
            <a:r>
              <a:rPr lang="ja-JP" altLang="en-US" sz="1600" b="1">
                <a:solidFill>
                  <a:srgbClr val="2E75B6"/>
                </a:solidFill>
                <a:latin typeface="BIZ UDPゴシック" panose="020B0400000000000000" pitchFamily="50" charset="-128"/>
                <a:ea typeface="BIZ UDPゴシック" panose="020B0400000000000000" pitchFamily="50" charset="-128"/>
              </a:rPr>
              <a:t>有価証券報告書において人的資本に関して開示することが義務付け</a:t>
            </a:r>
            <a:r>
              <a:rPr lang="ja-JP" altLang="en-US" sz="1600">
                <a:latin typeface="BIZ UDPゴシック" panose="020B0400000000000000" pitchFamily="50" charset="-128"/>
                <a:ea typeface="BIZ UDPゴシック" panose="020B0400000000000000" pitchFamily="50" charset="-128"/>
              </a:rPr>
              <a:t>られました。</a:t>
            </a:r>
            <a:br>
              <a:rPr lang="ja-JP" altLang="en-US" sz="1600">
                <a:latin typeface="BIZ UDPゴシック" panose="020B0400000000000000" pitchFamily="50" charset="-128"/>
                <a:ea typeface="BIZ UDPゴシック" panose="020B0400000000000000" pitchFamily="50" charset="-128"/>
              </a:rPr>
            </a:br>
            <a:r>
              <a:rPr lang="ja-JP" altLang="en-US" sz="1600">
                <a:latin typeface="BIZ UDPゴシック" panose="020B0400000000000000" pitchFamily="50" charset="-128"/>
                <a:ea typeface="BIZ UDPゴシック" panose="020B0400000000000000" pitchFamily="50" charset="-128"/>
              </a:rPr>
              <a:t>これを受けて、資産形成支援など、ファイナンシャル・ウェルネスに関する取組みについての積極的な開示が期待されています。</a:t>
            </a:r>
          </a:p>
        </p:txBody>
      </p:sp>
    </p:spTree>
    <p:extLst>
      <p:ext uri="{BB962C8B-B14F-4D97-AF65-F5344CB8AC3E}">
        <p14:creationId xmlns:p14="http://schemas.microsoft.com/office/powerpoint/2010/main" val="3291370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F38D818-955E-4754-B15B-D6084FD94594}" type="slidenum">
              <a:rPr kumimoji="1" lang="ja-JP" altLang="en-US" smtClean="0"/>
              <a:pPr/>
              <a:t>39</a:t>
            </a:fld>
            <a:endParaRPr kumimoji="1" lang="ja-JP" altLang="en-US"/>
          </a:p>
        </p:txBody>
      </p:sp>
      <p:sp>
        <p:nvSpPr>
          <p:cNvPr id="4" name="正方形/長方形 3"/>
          <p:cNvSpPr/>
          <p:nvPr/>
        </p:nvSpPr>
        <p:spPr>
          <a:xfrm>
            <a:off x="1706654" y="366712"/>
            <a:ext cx="6492692" cy="369332"/>
          </a:xfrm>
          <a:prstGeom prst="rect">
            <a:avLst/>
          </a:prstGeom>
        </p:spPr>
        <p:txBody>
          <a:bodyPr wrap="square">
            <a:spAutoFit/>
          </a:bodyPr>
          <a:lstStyle/>
          <a:p>
            <a:pPr algn="ctr"/>
            <a:r>
              <a:rPr kumimoji="1" lang="ja-JP" altLang="en-US" b="1">
                <a:ln w="0"/>
                <a:solidFill>
                  <a:schemeClr val="bg1"/>
                </a:solidFill>
                <a:effectLst>
                  <a:outerShdw dist="19050" sx="1000" sy="1000" algn="tl" rotWithShape="0">
                    <a:schemeClr val="dk1">
                      <a:alpha val="40000"/>
                    </a:schemeClr>
                  </a:outerShdw>
                </a:effectLst>
                <a:latin typeface="BIZ UDPゴシック" panose="020B0400000000000000" pitchFamily="50" charset="-128"/>
                <a:ea typeface="BIZ UDPゴシック" panose="020B0400000000000000" pitchFamily="50" charset="-128"/>
              </a:rPr>
              <a:t>（３）「</a:t>
            </a:r>
            <a:r>
              <a:rPr kumimoji="1" lang="en-US" altLang="ja-JP" b="1">
                <a:ln w="0"/>
                <a:solidFill>
                  <a:schemeClr val="bg1"/>
                </a:solidFill>
                <a:effectLst>
                  <a:outerShdw dist="19050" sx="1000" sy="1000" algn="tl" rotWithShape="0">
                    <a:schemeClr val="dk1">
                      <a:alpha val="40000"/>
                    </a:schemeClr>
                  </a:outerShdw>
                </a:effectLst>
                <a:latin typeface="BIZ UDPゴシック" panose="020B0400000000000000" pitchFamily="50" charset="-128"/>
                <a:ea typeface="BIZ UDPゴシック" panose="020B0400000000000000" pitchFamily="50" charset="-128"/>
              </a:rPr>
              <a:t>J-FLEC</a:t>
            </a:r>
            <a:r>
              <a:rPr kumimoji="1" lang="ja-JP" altLang="en-US" b="1">
                <a:ln w="0"/>
                <a:solidFill>
                  <a:schemeClr val="bg1"/>
                </a:solidFill>
                <a:effectLst>
                  <a:outerShdw dist="19050" sx="1000" sy="1000" algn="tl" rotWithShape="0">
                    <a:schemeClr val="dk1">
                      <a:alpha val="40000"/>
                    </a:schemeClr>
                  </a:outerShdw>
                </a:effectLst>
                <a:latin typeface="BIZ UDPゴシック" panose="020B0400000000000000" pitchFamily="50" charset="-128"/>
                <a:ea typeface="BIZ UDPゴシック" panose="020B0400000000000000" pitchFamily="50" charset="-128"/>
              </a:rPr>
              <a:t>はじめてのマネープラン」無料体験事業</a:t>
            </a:r>
          </a:p>
        </p:txBody>
      </p:sp>
      <p:sp>
        <p:nvSpPr>
          <p:cNvPr id="5" name="テキスト プレースホルダー 6">
            <a:extLst>
              <a:ext uri="{FF2B5EF4-FFF2-40B4-BE49-F238E27FC236}">
                <a16:creationId xmlns:a16="http://schemas.microsoft.com/office/drawing/2014/main" id="{44B9C872-E31E-3778-E54E-CA6021A0D2FE}"/>
              </a:ext>
            </a:extLst>
          </p:cNvPr>
          <p:cNvSpPr txBox="1">
            <a:spLocks/>
          </p:cNvSpPr>
          <p:nvPr/>
        </p:nvSpPr>
        <p:spPr>
          <a:xfrm>
            <a:off x="165600" y="1320544"/>
            <a:ext cx="9522601" cy="2702583"/>
          </a:xfrm>
          <a:prstGeom prst="rect">
            <a:avLst/>
          </a:prstGeom>
        </p:spPr>
        <p:txBody>
          <a:bodyPr/>
          <a:lstStyle>
            <a:lvl1pPr marL="0" indent="0" algn="l" defTabSz="742950" rtl="0" eaLnBrk="1" latinLnBrk="0" hangingPunct="1">
              <a:spcBef>
                <a:spcPct val="20000"/>
              </a:spcBef>
              <a:buFont typeface="Arial" pitchFamily="34" charset="0"/>
              <a:buNone/>
              <a:defRPr kumimoji="1" lang="ja-JP" altLang="en-US" sz="1138" b="0" kern="1200" baseline="0" dirty="0" smtClean="0">
                <a:solidFill>
                  <a:schemeClr val="bg1">
                    <a:lumMod val="50000"/>
                  </a:schemeClr>
                </a:solidFill>
                <a:latin typeface="Arial"/>
                <a:ea typeface="+mj-ea"/>
                <a:cs typeface="Arial"/>
              </a:defRPr>
            </a:lvl1pPr>
            <a:lvl2pPr marL="603647" indent="-232172" algn="l" defTabSz="742950" rtl="0" eaLnBrk="1" latinLnBrk="0" hangingPunct="1">
              <a:spcBef>
                <a:spcPct val="20000"/>
              </a:spcBef>
              <a:buFont typeface="Arial" pitchFamily="34" charset="0"/>
              <a:buChar char="–"/>
              <a:defRPr kumimoji="1" sz="2275" kern="1200">
                <a:solidFill>
                  <a:schemeClr val="tx1"/>
                </a:solidFill>
                <a:latin typeface="+mn-lt"/>
                <a:ea typeface="+mn-ea"/>
                <a:cs typeface="+mn-cs"/>
              </a:defRPr>
            </a:lvl2pPr>
            <a:lvl3pPr marL="928688" indent="-185738" algn="l" defTabSz="742950" rtl="0" eaLnBrk="1" latinLnBrk="0" hangingPunct="1">
              <a:spcBef>
                <a:spcPct val="20000"/>
              </a:spcBef>
              <a:buFont typeface="Arial" pitchFamily="34" charset="0"/>
              <a:buChar char="•"/>
              <a:defRPr kumimoji="1" sz="1950" kern="1200">
                <a:solidFill>
                  <a:schemeClr val="tx1"/>
                </a:solidFill>
                <a:latin typeface="+mn-lt"/>
                <a:ea typeface="+mn-ea"/>
                <a:cs typeface="+mn-cs"/>
              </a:defRPr>
            </a:lvl3pPr>
            <a:lvl4pPr marL="13001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4pPr>
            <a:lvl5pPr marL="16716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5pPr>
            <a:lvl6pPr marL="204311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6pPr>
            <a:lvl7pPr marL="241458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7pPr>
            <a:lvl8pPr marL="27860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8pPr>
            <a:lvl9pPr marL="31575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9pPr>
          </a:lstStyle>
          <a:p>
            <a:pPr marL="357188" marR="0" lvl="0" indent="-357188" algn="l" defTabSz="742950" rtl="0" eaLnBrk="1" fontAlgn="auto" latinLnBrk="0" hangingPunct="1">
              <a:lnSpc>
                <a:spcPts val="1800"/>
              </a:lnSpc>
              <a:spcBef>
                <a:spcPts val="0"/>
              </a:spcBef>
              <a:spcAft>
                <a:spcPts val="1200"/>
              </a:spcAft>
              <a:buClrTx/>
              <a:buSzTx/>
              <a:buFont typeface="Wingdings" panose="05000000000000000000" pitchFamily="2" charset="2"/>
              <a:buChar char="p"/>
              <a:tabLst/>
              <a:defRPr/>
            </a:pPr>
            <a:r>
              <a:rPr kumimoji="1"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a:rPr>
              <a:t>お金に関するアドバイスの価値や意義を知っていただくきっかけとするため、</a:t>
            </a:r>
            <a:br>
              <a:rPr kumimoji="1"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a:rPr>
            </a:br>
            <a:r>
              <a:rPr kumimoji="1" lang="en-US" altLang="ja-JP" sz="1600" b="1" i="0" u="none" strike="noStrike" kern="1200" cap="none" spc="0" normalizeH="0" baseline="0" noProof="0">
                <a:ln>
                  <a:noFill/>
                </a:ln>
                <a:solidFill>
                  <a:srgbClr val="2E75B6"/>
                </a:solidFill>
                <a:effectLst/>
                <a:uLnTx/>
                <a:uFillTx/>
                <a:latin typeface="BIZ UDPゴシック" panose="020B0400000000000000" pitchFamily="50" charset="-128"/>
                <a:ea typeface="BIZ UDPゴシック" panose="020B0400000000000000" pitchFamily="50" charset="-128"/>
                <a:cs typeface="Arial"/>
              </a:rPr>
              <a:t>J-FLEC</a:t>
            </a:r>
            <a:r>
              <a:rPr kumimoji="1" lang="ja-JP" altLang="en-US" sz="1600" b="1" i="0" u="none" strike="noStrike" kern="1200" cap="none" spc="0" normalizeH="0" baseline="0" noProof="0">
                <a:ln>
                  <a:noFill/>
                </a:ln>
                <a:solidFill>
                  <a:srgbClr val="2E75B6"/>
                </a:solidFill>
                <a:effectLst/>
                <a:uLnTx/>
                <a:uFillTx/>
                <a:latin typeface="BIZ UDPゴシック" panose="020B0400000000000000" pitchFamily="50" charset="-128"/>
                <a:ea typeface="BIZ UDPゴシック" panose="020B0400000000000000" pitchFamily="50" charset="-128"/>
                <a:cs typeface="Arial"/>
              </a:rPr>
              <a:t>相談員（</a:t>
            </a:r>
            <a:r>
              <a:rPr kumimoji="1" lang="en-US" altLang="ja-JP" sz="1600" b="1" i="0" u="none" strike="noStrike" kern="1200" cap="none" spc="0" normalizeH="0" baseline="0" noProof="0">
                <a:ln>
                  <a:noFill/>
                </a:ln>
                <a:solidFill>
                  <a:srgbClr val="2E75B6"/>
                </a:solidFill>
                <a:effectLst/>
                <a:uLnTx/>
                <a:uFillTx/>
                <a:latin typeface="BIZ UDPゴシック" panose="020B0400000000000000" pitchFamily="50" charset="-128"/>
                <a:ea typeface="BIZ UDPゴシック" panose="020B0400000000000000" pitchFamily="50" charset="-128"/>
                <a:cs typeface="Arial"/>
              </a:rPr>
              <a:t>J-FLEC</a:t>
            </a:r>
            <a:r>
              <a:rPr kumimoji="1" lang="ja-JP" altLang="en-US" sz="1600" b="1" i="0" u="none" strike="noStrike" kern="1200" cap="none" spc="0" normalizeH="0" baseline="0" noProof="0">
                <a:ln>
                  <a:noFill/>
                </a:ln>
                <a:solidFill>
                  <a:srgbClr val="2E75B6"/>
                </a:solidFill>
                <a:effectLst/>
                <a:uLnTx/>
                <a:uFillTx/>
                <a:latin typeface="BIZ UDPゴシック" panose="020B0400000000000000" pitchFamily="50" charset="-128"/>
                <a:ea typeface="BIZ UDPゴシック" panose="020B0400000000000000" pitchFamily="50" charset="-128"/>
                <a:cs typeface="Arial"/>
              </a:rPr>
              <a:t>認定アドバイザー）による個別相談の無料体験を対面またはオンラインで　提供</a:t>
            </a:r>
            <a:r>
              <a:rPr kumimoji="1"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a:rPr>
              <a:t>しています。</a:t>
            </a:r>
          </a:p>
          <a:p>
            <a:pPr marL="723900" marR="0" lvl="1" indent="-368300" algn="l" defTabSz="742950" rtl="0" eaLnBrk="1" fontAlgn="auto" latinLnBrk="0" hangingPunct="1">
              <a:lnSpc>
                <a:spcPts val="1800"/>
              </a:lnSpc>
              <a:spcBef>
                <a:spcPts val="0"/>
              </a:spcBef>
              <a:spcAft>
                <a:spcPts val="1200"/>
              </a:spcAft>
              <a:buClrTx/>
              <a:buSzTx/>
              <a:buFont typeface="Wingdings" panose="05000000000000000000" pitchFamily="2" charset="2"/>
              <a:buChar char="u"/>
              <a:tabLst/>
              <a:defRPr/>
            </a:pPr>
            <a:r>
              <a:rPr kumimoji="1"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無料体験は最大１時間で、事前予約制です。</a:t>
            </a:r>
            <a:br>
              <a:rPr kumimoji="1"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個人の状況に寄り添ったアドバイスを提供するため</a:t>
            </a:r>
            <a:br>
              <a:rPr kumimoji="1"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事前予約の際に相談したいテーマ等を記入いただきます。</a:t>
            </a:r>
          </a:p>
          <a:p>
            <a:pPr marL="355600" marR="0" lvl="1" indent="0" algn="l" defTabSz="742950" rtl="0" eaLnBrk="1" fontAlgn="auto" latinLnBrk="0" hangingPunct="1">
              <a:lnSpc>
                <a:spcPts val="1800"/>
              </a:lnSpc>
              <a:spcBef>
                <a:spcPts val="0"/>
              </a:spcBef>
              <a:spcAft>
                <a:spcPts val="600"/>
              </a:spcAft>
              <a:buClrTx/>
              <a:buSzTx/>
              <a:buFont typeface="Arial" pitchFamily="34" charset="0"/>
              <a:buNone/>
              <a:tabLst/>
              <a:defRPr/>
            </a:pPr>
            <a:r>
              <a:rPr kumimoji="1"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（相談テーマ例）　</a:t>
            </a:r>
          </a:p>
          <a:p>
            <a:pPr marL="355600" marR="0" lvl="1" indent="0" algn="l" defTabSz="742950" rtl="0" eaLnBrk="1" fontAlgn="auto" latinLnBrk="0" hangingPunct="1">
              <a:lnSpc>
                <a:spcPts val="1800"/>
              </a:lnSpc>
              <a:spcBef>
                <a:spcPts val="0"/>
              </a:spcBef>
              <a:spcAft>
                <a:spcPts val="1200"/>
              </a:spcAft>
              <a:buClrTx/>
              <a:buSzTx/>
              <a:buFont typeface="Arial" pitchFamily="34" charset="0"/>
              <a:buNone/>
              <a:tabLst/>
              <a:defRPr/>
            </a:pPr>
            <a:r>
              <a:rPr kumimoji="1"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ライフプランの立て方、家計の見直し、教育資金の準備、</a:t>
            </a:r>
            <a:br>
              <a:rPr kumimoji="1"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住宅ローンの借入れ、金融資産の運用、リタイアメントプラン　等</a:t>
            </a:r>
          </a:p>
          <a:p>
            <a:pPr marL="723900" marR="0" lvl="1" indent="-368300" algn="l" defTabSz="742950" rtl="0" eaLnBrk="1" fontAlgn="auto" latinLnBrk="0" hangingPunct="1">
              <a:lnSpc>
                <a:spcPts val="1800"/>
              </a:lnSpc>
              <a:spcBef>
                <a:spcPts val="0"/>
              </a:spcBef>
              <a:spcAft>
                <a:spcPts val="1200"/>
              </a:spcAft>
              <a:buClrTx/>
              <a:buSzTx/>
              <a:buFont typeface="Wingdings" panose="05000000000000000000" pitchFamily="2" charset="2"/>
              <a:buChar char="u"/>
              <a:tabLst/>
              <a:defRPr/>
            </a:pPr>
            <a:r>
              <a:rPr kumimoji="1"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個別具体的な税金等の計算、個別の金融商品等に関する相談はできません。</a:t>
            </a:r>
          </a:p>
        </p:txBody>
      </p:sp>
      <p:sp>
        <p:nvSpPr>
          <p:cNvPr id="6" name="正方形/長方形 5">
            <a:extLst>
              <a:ext uri="{FF2B5EF4-FFF2-40B4-BE49-F238E27FC236}">
                <a16:creationId xmlns:a16="http://schemas.microsoft.com/office/drawing/2014/main" id="{318EB3E3-D430-C5C5-5134-1C096D5D9430}"/>
              </a:ext>
            </a:extLst>
          </p:cNvPr>
          <p:cNvSpPr/>
          <p:nvPr/>
        </p:nvSpPr>
        <p:spPr>
          <a:xfrm>
            <a:off x="165600" y="933549"/>
            <a:ext cx="2679200" cy="369332"/>
          </a:xfrm>
          <a:prstGeom prst="rect">
            <a:avLst/>
          </a:prstGeom>
          <a:solidFill>
            <a:srgbClr val="007BC7"/>
          </a:solidFill>
        </p:spPr>
        <p:txBody>
          <a:bodyPr wrap="square" anchor="t">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対面・オンライン相談</a:t>
            </a:r>
            <a:endParaRPr kumimoji="0" lang="en-US" altLang="ja-JP"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正方形/長方形 6">
            <a:extLst>
              <a:ext uri="{FF2B5EF4-FFF2-40B4-BE49-F238E27FC236}">
                <a16:creationId xmlns:a16="http://schemas.microsoft.com/office/drawing/2014/main" id="{103E2988-ED61-3AB8-3FBB-95EBEC7CA7C7}"/>
              </a:ext>
            </a:extLst>
          </p:cNvPr>
          <p:cNvSpPr/>
          <p:nvPr/>
        </p:nvSpPr>
        <p:spPr>
          <a:xfrm>
            <a:off x="165600" y="4258123"/>
            <a:ext cx="2679200" cy="369332"/>
          </a:xfrm>
          <a:prstGeom prst="rect">
            <a:avLst/>
          </a:prstGeom>
          <a:solidFill>
            <a:srgbClr val="007BC7"/>
          </a:solidFill>
        </p:spPr>
        <p:txBody>
          <a:bodyPr wrap="square" anchor="t">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電 話 相 談</a:t>
            </a:r>
            <a:endParaRPr kumimoji="0" lang="en-US" altLang="ja-JP"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正方形/長方形 7">
            <a:extLst>
              <a:ext uri="{FF2B5EF4-FFF2-40B4-BE49-F238E27FC236}">
                <a16:creationId xmlns:a16="http://schemas.microsoft.com/office/drawing/2014/main" id="{A9136401-528E-E297-06DE-995FA43F1506}"/>
              </a:ext>
            </a:extLst>
          </p:cNvPr>
          <p:cNvSpPr/>
          <p:nvPr/>
        </p:nvSpPr>
        <p:spPr>
          <a:xfrm>
            <a:off x="165600" y="4699341"/>
            <a:ext cx="9649609" cy="2123658"/>
          </a:xfrm>
          <a:prstGeom prst="rect">
            <a:avLst/>
          </a:prstGeom>
        </p:spPr>
        <p:txBody>
          <a:bodyPr wrap="square">
            <a:spAutoFit/>
          </a:bodyPr>
          <a:lstStyle/>
          <a:p>
            <a:pPr marL="357188" marR="0" lvl="0" indent="-357188" algn="l" defTabSz="457200" rtl="0" eaLnBrk="1" fontAlgn="auto" latinLnBrk="0" hangingPunct="1">
              <a:lnSpc>
                <a:spcPct val="100000"/>
              </a:lnSpc>
              <a:spcBef>
                <a:spcPts val="0"/>
              </a:spcBef>
              <a:spcAft>
                <a:spcPts val="1200"/>
              </a:spcAft>
              <a:buClrTx/>
              <a:buSzTx/>
              <a:buFont typeface="Wingdings" panose="05000000000000000000" pitchFamily="2" charset="2"/>
              <a:buChar char="p"/>
              <a:tabLst/>
              <a:defRPr/>
            </a:pPr>
            <a:r>
              <a:rPr kumimoji="0"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上記の対面・オンライン相談とあわせ、</a:t>
            </a:r>
            <a:r>
              <a:rPr kumimoji="0" lang="ja-JP" altLang="en-US" sz="1600" b="1" i="0" u="none" strike="noStrike" kern="1200" cap="none" spc="0" normalizeH="0" baseline="0" noProof="0">
                <a:ln>
                  <a:noFill/>
                </a:ln>
                <a:solidFill>
                  <a:srgbClr val="2E75B6"/>
                </a:solidFill>
                <a:effectLst/>
                <a:uLnTx/>
                <a:uFillTx/>
                <a:latin typeface="BIZ UDPゴシック" panose="020B0400000000000000" pitchFamily="50" charset="-128"/>
                <a:ea typeface="BIZ UDPゴシック" panose="020B0400000000000000" pitchFamily="50" charset="-128"/>
                <a:cs typeface="+mn-cs"/>
              </a:rPr>
              <a:t>「家計管理」や</a:t>
            </a:r>
            <a:r>
              <a:rPr kumimoji="0" lang="en-US" altLang="ja-JP" sz="1600" b="1" i="0" u="none" strike="noStrike" kern="1200" cap="none" spc="0" normalizeH="0" baseline="0" noProof="0">
                <a:ln>
                  <a:noFill/>
                </a:ln>
                <a:solidFill>
                  <a:srgbClr val="2E75B6"/>
                </a:solidFill>
                <a:effectLst/>
                <a:uLnTx/>
                <a:uFillTx/>
                <a:latin typeface="BIZ UDPゴシック" panose="020B0400000000000000" pitchFamily="50" charset="-128"/>
                <a:ea typeface="BIZ UDPゴシック" panose="020B0400000000000000" pitchFamily="50" charset="-128"/>
                <a:cs typeface="+mn-cs"/>
              </a:rPr>
              <a:t>NISA</a:t>
            </a:r>
            <a:r>
              <a:rPr kumimoji="0" lang="ja-JP" altLang="en-US" sz="1600" b="1" i="0" u="none" strike="noStrike" kern="1200" cap="none" spc="0" normalizeH="0" baseline="0" noProof="0">
                <a:ln>
                  <a:noFill/>
                </a:ln>
                <a:solidFill>
                  <a:srgbClr val="2E75B6"/>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600" b="1" i="0" u="none" strike="noStrike" kern="1200" cap="none" spc="0" normalizeH="0" baseline="0" noProof="0" err="1">
                <a:ln>
                  <a:noFill/>
                </a:ln>
                <a:solidFill>
                  <a:srgbClr val="2E75B6"/>
                </a:solidFill>
                <a:effectLst/>
                <a:uLnTx/>
                <a:uFillTx/>
                <a:latin typeface="BIZ UDPゴシック" panose="020B0400000000000000" pitchFamily="50" charset="-128"/>
                <a:ea typeface="BIZ UDPゴシック" panose="020B0400000000000000" pitchFamily="50" charset="-128"/>
                <a:cs typeface="+mn-cs"/>
              </a:rPr>
              <a:t>iDeCo</a:t>
            </a:r>
            <a:r>
              <a:rPr kumimoji="0" lang="ja-JP" altLang="en-US" sz="1600" b="1" i="0" u="none" strike="noStrike" kern="1200" cap="none" spc="0" normalizeH="0" baseline="0" noProof="0">
                <a:ln>
                  <a:noFill/>
                </a:ln>
                <a:solidFill>
                  <a:srgbClr val="2E75B6"/>
                </a:solidFill>
                <a:effectLst/>
                <a:uLnTx/>
                <a:uFillTx/>
                <a:latin typeface="BIZ UDPゴシック" panose="020B0400000000000000" pitchFamily="50" charset="-128"/>
                <a:ea typeface="BIZ UDPゴシック" panose="020B0400000000000000" pitchFamily="50" charset="-128"/>
                <a:cs typeface="+mn-cs"/>
              </a:rPr>
              <a:t>等の「資産形成支援制度」、</a:t>
            </a:r>
            <a:br>
              <a:rPr kumimoji="0" lang="en-US" altLang="ja-JP" sz="1600" b="1" i="0" u="none" strike="noStrike" kern="1200" cap="none" spc="0" normalizeH="0" baseline="0" noProof="0">
                <a:ln>
                  <a:noFill/>
                </a:ln>
                <a:solidFill>
                  <a:srgbClr val="2E75B6"/>
                </a:solidFill>
                <a:effectLst/>
                <a:uLnTx/>
                <a:uFillTx/>
                <a:latin typeface="BIZ UDPゴシック" panose="020B0400000000000000" pitchFamily="50" charset="-128"/>
                <a:ea typeface="BIZ UDPゴシック" panose="020B0400000000000000" pitchFamily="50" charset="-128"/>
                <a:cs typeface="+mn-cs"/>
              </a:rPr>
            </a:br>
            <a:r>
              <a:rPr kumimoji="0" lang="ja-JP" altLang="en-US" sz="1600" b="1" i="0" u="none" strike="noStrike" kern="1200" cap="none" spc="0" normalizeH="0" baseline="0" noProof="0">
                <a:ln>
                  <a:noFill/>
                </a:ln>
                <a:solidFill>
                  <a:srgbClr val="2E75B6"/>
                </a:solidFill>
                <a:effectLst/>
                <a:uLnTx/>
                <a:uFillTx/>
                <a:latin typeface="BIZ UDPゴシック" panose="020B0400000000000000" pitchFamily="50" charset="-128"/>
                <a:ea typeface="BIZ UDPゴシック" panose="020B0400000000000000" pitchFamily="50" charset="-128"/>
                <a:cs typeface="+mn-cs"/>
              </a:rPr>
              <a:t>「金融商品・サービス」等に関する疑問や質問について</a:t>
            </a:r>
            <a:br>
              <a:rPr kumimoji="0" lang="en-US" altLang="ja-JP" sz="1600" b="1" i="0" u="none" strike="noStrike" kern="1200" cap="none" spc="0" normalizeH="0" baseline="0" noProof="0">
                <a:ln>
                  <a:noFill/>
                </a:ln>
                <a:solidFill>
                  <a:srgbClr val="2E75B6"/>
                </a:solidFill>
                <a:effectLst/>
                <a:uLnTx/>
                <a:uFillTx/>
                <a:latin typeface="BIZ UDPゴシック" panose="020B0400000000000000" pitchFamily="50" charset="-128"/>
                <a:ea typeface="BIZ UDPゴシック" panose="020B0400000000000000" pitchFamily="50" charset="-128"/>
                <a:cs typeface="+mn-cs"/>
              </a:rPr>
            </a:br>
            <a:r>
              <a:rPr kumimoji="0" lang="en-US" altLang="ja-JP" sz="1600" b="1" i="0" u="none" strike="noStrike" kern="1200" cap="none" spc="0" normalizeH="0" baseline="0" noProof="0">
                <a:ln>
                  <a:noFill/>
                </a:ln>
                <a:solidFill>
                  <a:srgbClr val="2E75B6"/>
                </a:solidFill>
                <a:effectLst/>
                <a:uLnTx/>
                <a:uFillTx/>
                <a:latin typeface="BIZ UDPゴシック" panose="020B0400000000000000" pitchFamily="50" charset="-128"/>
                <a:ea typeface="BIZ UDPゴシック" panose="020B0400000000000000" pitchFamily="50" charset="-128"/>
                <a:cs typeface="+mn-cs"/>
              </a:rPr>
              <a:t>J-FLEC</a:t>
            </a:r>
            <a:r>
              <a:rPr kumimoji="0" lang="ja-JP" altLang="en-US" sz="1600" b="1" i="0" u="none" strike="noStrike" kern="1200" cap="none" spc="0" normalizeH="0" baseline="0" noProof="0">
                <a:ln>
                  <a:noFill/>
                </a:ln>
                <a:solidFill>
                  <a:srgbClr val="2E75B6"/>
                </a:solidFill>
                <a:effectLst/>
                <a:uLnTx/>
                <a:uFillTx/>
                <a:latin typeface="BIZ UDPゴシック" panose="020B0400000000000000" pitchFamily="50" charset="-128"/>
                <a:ea typeface="BIZ UDPゴシック" panose="020B0400000000000000" pitchFamily="50" charset="-128"/>
                <a:cs typeface="+mn-cs"/>
              </a:rPr>
              <a:t>相談員（</a:t>
            </a:r>
            <a:r>
              <a:rPr kumimoji="0" lang="en-US" altLang="ja-JP" sz="1600" b="1" i="0" u="none" strike="noStrike" kern="1200" cap="none" spc="0" normalizeH="0" baseline="0" noProof="0">
                <a:ln>
                  <a:noFill/>
                </a:ln>
                <a:solidFill>
                  <a:srgbClr val="2E75B6"/>
                </a:solidFill>
                <a:effectLst/>
                <a:uLnTx/>
                <a:uFillTx/>
                <a:latin typeface="BIZ UDPゴシック" panose="020B0400000000000000" pitchFamily="50" charset="-128"/>
                <a:ea typeface="BIZ UDPゴシック" panose="020B0400000000000000" pitchFamily="50" charset="-128"/>
                <a:cs typeface="+mn-cs"/>
              </a:rPr>
              <a:t>J-FLEC</a:t>
            </a:r>
            <a:r>
              <a:rPr kumimoji="0" lang="ja-JP" altLang="en-US" sz="1600" b="1" i="0" u="none" strike="noStrike" kern="1200" cap="none" spc="0" normalizeH="0" baseline="0" noProof="0">
                <a:ln>
                  <a:noFill/>
                </a:ln>
                <a:solidFill>
                  <a:srgbClr val="2E75B6"/>
                </a:solidFill>
                <a:effectLst/>
                <a:uLnTx/>
                <a:uFillTx/>
                <a:latin typeface="BIZ UDPゴシック" panose="020B0400000000000000" pitchFamily="50" charset="-128"/>
                <a:ea typeface="BIZ UDPゴシック" panose="020B0400000000000000" pitchFamily="50" charset="-128"/>
                <a:cs typeface="+mn-cs"/>
              </a:rPr>
              <a:t>認定アドバイザー）が回答する電話相談窓口を設置しています</a:t>
            </a:r>
            <a:r>
              <a:rPr kumimoji="0"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723900" marR="0" lvl="1" indent="-368300" algn="l" defTabSz="457200" rtl="0" eaLnBrk="1" fontAlgn="auto" latinLnBrk="0" hangingPunct="1">
              <a:lnSpc>
                <a:spcPct val="100000"/>
              </a:lnSpc>
              <a:spcBef>
                <a:spcPts val="0"/>
              </a:spcBef>
              <a:spcAft>
                <a:spcPts val="1200"/>
              </a:spcAft>
              <a:buClrTx/>
              <a:buSzTx/>
              <a:buFont typeface="Wingdings" panose="05000000000000000000" pitchFamily="2" charset="2"/>
              <a:buChar char="u"/>
              <a:tabLst/>
              <a:defRPr/>
            </a:pPr>
            <a:r>
              <a:rPr kumimoji="0"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電話相談は最大</a:t>
            </a:r>
            <a:r>
              <a:rPr kumimoji="0" lang="en-US" altLang="ja-JP"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30</a:t>
            </a:r>
            <a:r>
              <a:rPr kumimoji="0"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分間で、事前予約は不要です。</a:t>
            </a:r>
            <a:br>
              <a:rPr kumimoji="0" lang="en-US" altLang="ja-JP"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0"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「家計の見直しは何から始めればいい？」、「</a:t>
            </a:r>
            <a:r>
              <a:rPr kumimoji="0" lang="en-US" altLang="ja-JP"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NISA</a:t>
            </a:r>
            <a:r>
              <a:rPr kumimoji="0" lang="ja-JP" altLang="en-US" sz="1600" b="0" i="0" u="none" strike="noStrike" kern="1200" cap="none" spc="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って</a:t>
            </a:r>
            <a:r>
              <a:rPr kumimoji="0"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どんな制度？」、</a:t>
            </a:r>
            <a:br>
              <a:rPr kumimoji="0" lang="en-US" altLang="ja-JP"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0"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「これって金融トラブル？どこに相談すればいい？」など、お気軽にご相談ください。</a:t>
            </a:r>
            <a:endParaRPr kumimoji="0" lang="en-US" altLang="ja-JP"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723900" marR="0" lvl="1" indent="-368300" algn="l" defTabSz="457200" rtl="0" eaLnBrk="1" fontAlgn="auto" latinLnBrk="0" hangingPunct="1">
              <a:lnSpc>
                <a:spcPct val="100000"/>
              </a:lnSpc>
              <a:spcBef>
                <a:spcPts val="0"/>
              </a:spcBef>
              <a:spcAft>
                <a:spcPts val="1200"/>
              </a:spcAft>
              <a:buClrTx/>
              <a:buSzTx/>
              <a:buFont typeface="Wingdings" panose="05000000000000000000" pitchFamily="2" charset="2"/>
              <a:buChar char="u"/>
              <a:tabLst/>
              <a:defRPr/>
            </a:pPr>
            <a:r>
              <a:rPr kumimoji="0" lang="ja-JP" altLang="en-US" sz="1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個別具体的な税金等の計算、個別の金融商品等に関する相談はできません。</a:t>
            </a:r>
          </a:p>
        </p:txBody>
      </p:sp>
      <p:pic>
        <p:nvPicPr>
          <p:cNvPr id="15" name="図 14">
            <a:extLst>
              <a:ext uri="{FF2B5EF4-FFF2-40B4-BE49-F238E27FC236}">
                <a16:creationId xmlns:a16="http://schemas.microsoft.com/office/drawing/2014/main" id="{FFD5FE5C-51C6-4E88-8C73-5CD754BAC8B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05699" y="2061938"/>
            <a:ext cx="2182501" cy="1612615"/>
          </a:xfrm>
          <a:prstGeom prst="rect">
            <a:avLst/>
          </a:prstGeom>
        </p:spPr>
      </p:pic>
    </p:spTree>
    <p:extLst>
      <p:ext uri="{BB962C8B-B14F-4D97-AF65-F5344CB8AC3E}">
        <p14:creationId xmlns:p14="http://schemas.microsoft.com/office/powerpoint/2010/main" val="7290701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F38D818-955E-4754-B15B-D6084FD94594}" type="slidenum">
              <a:rPr kumimoji="1" lang="ja-JP" altLang="en-US" smtClean="0"/>
              <a:pPr/>
              <a:t>40</a:t>
            </a:fld>
            <a:endParaRPr kumimoji="1" lang="ja-JP" altLang="en-US"/>
          </a:p>
        </p:txBody>
      </p:sp>
      <p:sp>
        <p:nvSpPr>
          <p:cNvPr id="4" name="正方形/長方形 3"/>
          <p:cNvSpPr/>
          <p:nvPr/>
        </p:nvSpPr>
        <p:spPr>
          <a:xfrm>
            <a:off x="1706654" y="366712"/>
            <a:ext cx="6492692" cy="369332"/>
          </a:xfrm>
          <a:prstGeom prst="rect">
            <a:avLst/>
          </a:prstGeom>
        </p:spPr>
        <p:txBody>
          <a:bodyPr wrap="square">
            <a:spAutoFit/>
          </a:bodyPr>
          <a:lstStyle/>
          <a:p>
            <a:pPr algn="ctr"/>
            <a:r>
              <a:rPr kumimoji="1" lang="ja-JP" altLang="en-US" b="1">
                <a:ln w="0"/>
                <a:solidFill>
                  <a:schemeClr val="bg1"/>
                </a:solidFill>
                <a:effectLst>
                  <a:outerShdw dist="19050" sx="1000" sy="1000" algn="tl" rotWithShape="0">
                    <a:schemeClr val="dk1">
                      <a:alpha val="40000"/>
                    </a:schemeClr>
                  </a:outerShdw>
                </a:effectLst>
                <a:latin typeface="BIZ UDPゴシック" panose="020B0400000000000000" pitchFamily="50" charset="-128"/>
                <a:ea typeface="BIZ UDPゴシック" panose="020B0400000000000000" pitchFamily="50" charset="-128"/>
              </a:rPr>
              <a:t>（４）「</a:t>
            </a:r>
            <a:r>
              <a:rPr kumimoji="1" lang="en-US" altLang="ja-JP" b="1">
                <a:ln w="0"/>
                <a:solidFill>
                  <a:schemeClr val="bg1"/>
                </a:solidFill>
                <a:effectLst>
                  <a:outerShdw dist="19050" sx="1000" sy="1000" algn="tl" rotWithShape="0">
                    <a:schemeClr val="dk1">
                      <a:alpha val="40000"/>
                    </a:schemeClr>
                  </a:outerShdw>
                </a:effectLst>
                <a:latin typeface="BIZ UDPゴシック" panose="020B0400000000000000" pitchFamily="50" charset="-128"/>
                <a:ea typeface="BIZ UDPゴシック" panose="020B0400000000000000" pitchFamily="50" charset="-128"/>
              </a:rPr>
              <a:t>J-FLEC</a:t>
            </a:r>
            <a:r>
              <a:rPr kumimoji="1" lang="ja-JP" altLang="en-US" b="1">
                <a:ln w="0"/>
                <a:solidFill>
                  <a:schemeClr val="bg1"/>
                </a:solidFill>
                <a:effectLst>
                  <a:outerShdw dist="19050" sx="1000" sy="1000" algn="tl" rotWithShape="0">
                    <a:schemeClr val="dk1">
                      <a:alpha val="40000"/>
                    </a:schemeClr>
                  </a:outerShdw>
                </a:effectLst>
                <a:latin typeface="BIZ UDPゴシック" panose="020B0400000000000000" pitchFamily="50" charset="-128"/>
                <a:ea typeface="BIZ UDPゴシック" panose="020B0400000000000000" pitchFamily="50" charset="-128"/>
              </a:rPr>
              <a:t>はじめてのマネープラン」割引クーポン配布事業</a:t>
            </a:r>
          </a:p>
        </p:txBody>
      </p:sp>
      <p:sp>
        <p:nvSpPr>
          <p:cNvPr id="15" name="正方形/長方形 14"/>
          <p:cNvSpPr/>
          <p:nvPr/>
        </p:nvSpPr>
        <p:spPr>
          <a:xfrm>
            <a:off x="371682" y="3974914"/>
            <a:ext cx="3520516" cy="338554"/>
          </a:xfrm>
          <a:prstGeom prst="rect">
            <a:avLst/>
          </a:prstGeom>
        </p:spPr>
        <p:txBody>
          <a:bodyPr wrap="none">
            <a:spAutoFit/>
          </a:bodyPr>
          <a:lstStyle/>
          <a:p>
            <a:pPr lvl="0">
              <a:defRPr/>
            </a:pPr>
            <a:r>
              <a:rPr kumimoji="1" lang="ja-JP" altLang="en-US" sz="1600" b="1">
                <a:solidFill>
                  <a:prstClr val="black"/>
                </a:solidFill>
                <a:latin typeface="BIZ UDPゴシック" panose="020B0400000000000000" pitchFamily="50" charset="-128"/>
                <a:ea typeface="BIZ UDPゴシック" panose="020B0400000000000000" pitchFamily="50" charset="-128"/>
                <a:cs typeface="Arial"/>
              </a:rPr>
              <a:t>（</a:t>
            </a:r>
            <a:r>
              <a:rPr kumimoji="1" lang="ja-JP" altLang="en-US" sz="16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a:rPr>
              <a:t>３時間分の個別相談の</a:t>
            </a:r>
            <a:r>
              <a:rPr kumimoji="1" lang="ja-JP" altLang="en-US" sz="1600" b="1">
                <a:solidFill>
                  <a:prstClr val="black"/>
                </a:solidFill>
                <a:latin typeface="BIZ UDPゴシック" panose="020B0400000000000000" pitchFamily="50" charset="-128"/>
                <a:ea typeface="BIZ UDPゴシック" panose="020B0400000000000000" pitchFamily="50" charset="-128"/>
                <a:cs typeface="Arial"/>
              </a:rPr>
              <a:t>内容＜例＞）</a:t>
            </a:r>
            <a:endParaRPr kumimoji="0" lang="ja-JP" altLang="en-US" sz="16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3" name="グループ化 2"/>
          <p:cNvGrpSpPr/>
          <p:nvPr/>
        </p:nvGrpSpPr>
        <p:grpSpPr>
          <a:xfrm>
            <a:off x="469134" y="4385833"/>
            <a:ext cx="8967732" cy="2319441"/>
            <a:chOff x="534443" y="4066520"/>
            <a:chExt cx="8967732" cy="2319441"/>
          </a:xfrm>
        </p:grpSpPr>
        <p:sp>
          <p:nvSpPr>
            <p:cNvPr id="14" name="正方形/長方形 13"/>
            <p:cNvSpPr/>
            <p:nvPr/>
          </p:nvSpPr>
          <p:spPr>
            <a:xfrm>
              <a:off x="534443" y="4066520"/>
              <a:ext cx="8967732" cy="2319441"/>
            </a:xfrm>
            <a:prstGeom prst="rect">
              <a:avLst/>
            </a:prstGeom>
            <a:solidFill>
              <a:schemeClr val="accent4">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6" name="図表 15"/>
            <p:cNvGraphicFramePr/>
            <p:nvPr/>
          </p:nvGraphicFramePr>
          <p:xfrm>
            <a:off x="665672" y="4117904"/>
            <a:ext cx="8705273" cy="2198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17" name="テキスト プレースホルダー 6"/>
          <p:cNvSpPr txBox="1">
            <a:spLocks/>
          </p:cNvSpPr>
          <p:nvPr/>
        </p:nvSpPr>
        <p:spPr>
          <a:xfrm>
            <a:off x="183000" y="898282"/>
            <a:ext cx="9540000" cy="3250234"/>
          </a:xfrm>
          <a:prstGeom prst="rect">
            <a:avLst/>
          </a:prstGeom>
        </p:spPr>
        <p:txBody>
          <a:bodyPr/>
          <a:lstStyle>
            <a:lvl1pPr marL="0" indent="0" algn="l" defTabSz="742950" rtl="0" eaLnBrk="1" latinLnBrk="0" hangingPunct="1">
              <a:spcBef>
                <a:spcPct val="20000"/>
              </a:spcBef>
              <a:buFont typeface="Arial" pitchFamily="34" charset="0"/>
              <a:buNone/>
              <a:defRPr kumimoji="1" lang="ja-JP" altLang="en-US" sz="1138" b="0" kern="1200" baseline="0" dirty="0" smtClean="0">
                <a:solidFill>
                  <a:schemeClr val="bg1">
                    <a:lumMod val="50000"/>
                  </a:schemeClr>
                </a:solidFill>
                <a:latin typeface="Arial"/>
                <a:ea typeface="+mj-ea"/>
                <a:cs typeface="Arial"/>
              </a:defRPr>
            </a:lvl1pPr>
            <a:lvl2pPr marL="603647" indent="-232172" algn="l" defTabSz="742950" rtl="0" eaLnBrk="1" latinLnBrk="0" hangingPunct="1">
              <a:spcBef>
                <a:spcPct val="20000"/>
              </a:spcBef>
              <a:buFont typeface="Arial" pitchFamily="34" charset="0"/>
              <a:buChar char="–"/>
              <a:defRPr kumimoji="1" sz="2275" kern="1200">
                <a:solidFill>
                  <a:schemeClr val="tx1"/>
                </a:solidFill>
                <a:latin typeface="+mn-lt"/>
                <a:ea typeface="+mn-ea"/>
                <a:cs typeface="+mn-cs"/>
              </a:defRPr>
            </a:lvl2pPr>
            <a:lvl3pPr marL="928688" indent="-185738" algn="l" defTabSz="742950" rtl="0" eaLnBrk="1" latinLnBrk="0" hangingPunct="1">
              <a:spcBef>
                <a:spcPct val="20000"/>
              </a:spcBef>
              <a:buFont typeface="Arial" pitchFamily="34" charset="0"/>
              <a:buChar char="•"/>
              <a:defRPr kumimoji="1" sz="1950" kern="1200">
                <a:solidFill>
                  <a:schemeClr val="tx1"/>
                </a:solidFill>
                <a:latin typeface="+mn-lt"/>
                <a:ea typeface="+mn-ea"/>
                <a:cs typeface="+mn-cs"/>
              </a:defRPr>
            </a:lvl3pPr>
            <a:lvl4pPr marL="13001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4pPr>
            <a:lvl5pPr marL="16716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5pPr>
            <a:lvl6pPr marL="204311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6pPr>
            <a:lvl7pPr marL="241458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7pPr>
            <a:lvl8pPr marL="27860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8pPr>
            <a:lvl9pPr marL="31575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9pPr>
          </a:lstStyle>
          <a:p>
            <a:pPr marL="357188" indent="-357188">
              <a:spcBef>
                <a:spcPts val="0"/>
              </a:spcBef>
              <a:spcAft>
                <a:spcPts val="1200"/>
              </a:spcAft>
              <a:buFont typeface="Wingdings" panose="05000000000000000000" pitchFamily="2" charset="2"/>
              <a:buChar char="p"/>
            </a:pPr>
            <a:r>
              <a:rPr lang="ja-JP" altLang="en-US" sz="1600">
                <a:solidFill>
                  <a:schemeClr val="tx1"/>
                </a:solidFill>
                <a:latin typeface="BIZ UDPゴシック" panose="020B0400000000000000" pitchFamily="50" charset="-128"/>
                <a:ea typeface="BIZ UDPゴシック" panose="020B0400000000000000" pitchFamily="50" charset="-128"/>
              </a:rPr>
              <a:t>お金に関するアドバイスの価値や意義を知っていただくきっかけとするため、</a:t>
            </a:r>
            <a:br>
              <a:rPr lang="ja-JP" altLang="en-US" sz="1600">
                <a:solidFill>
                  <a:schemeClr val="tx1"/>
                </a:solidFill>
                <a:latin typeface="BIZ UDPゴシック" panose="020B0400000000000000" pitchFamily="50" charset="-128"/>
                <a:ea typeface="BIZ UDPゴシック" panose="020B0400000000000000" pitchFamily="50" charset="-128"/>
              </a:rPr>
            </a:br>
            <a:r>
              <a:rPr lang="ja-JP" altLang="en-US" sz="1600" b="1">
                <a:solidFill>
                  <a:srgbClr val="2E75B6"/>
                </a:solidFill>
                <a:latin typeface="BIZ UDPゴシック" panose="020B0400000000000000" pitchFamily="50" charset="-128"/>
                <a:ea typeface="BIZ UDPゴシック" panose="020B0400000000000000" pitchFamily="50" charset="-128"/>
              </a:rPr>
              <a:t>クーポン対象事業者（</a:t>
            </a:r>
            <a:r>
              <a:rPr lang="en-US" altLang="ja-JP" sz="1600" b="1">
                <a:solidFill>
                  <a:srgbClr val="2E75B6"/>
                </a:solidFill>
                <a:latin typeface="BIZ UDPゴシック" panose="020B0400000000000000" pitchFamily="50" charset="-128"/>
                <a:ea typeface="BIZ UDPゴシック" panose="020B0400000000000000" pitchFamily="50" charset="-128"/>
              </a:rPr>
              <a:t>J-FLEC</a:t>
            </a:r>
            <a:r>
              <a:rPr lang="ja-JP" altLang="en-US" sz="1600" b="1">
                <a:solidFill>
                  <a:srgbClr val="2E75B6"/>
                </a:solidFill>
                <a:latin typeface="BIZ UDPゴシック" panose="020B0400000000000000" pitchFamily="50" charset="-128"/>
                <a:ea typeface="BIZ UDPゴシック" panose="020B0400000000000000" pitchFamily="50" charset="-128"/>
              </a:rPr>
              <a:t>認定アドバイザー）による有料の個別相談を</a:t>
            </a:r>
            <a:r>
              <a:rPr lang="ja-JP" altLang="en-US" sz="1600" b="1" u="sng">
                <a:solidFill>
                  <a:srgbClr val="2E75B6"/>
                </a:solidFill>
                <a:latin typeface="BIZ UDPゴシック" panose="020B0400000000000000" pitchFamily="50" charset="-128"/>
                <a:ea typeface="BIZ UDPゴシック" panose="020B0400000000000000" pitchFamily="50" charset="-128"/>
              </a:rPr>
              <a:t>はじめて</a:t>
            </a:r>
            <a:r>
              <a:rPr lang="ja-JP" altLang="en-US" sz="1600" b="1">
                <a:solidFill>
                  <a:srgbClr val="2E75B6"/>
                </a:solidFill>
                <a:latin typeface="BIZ UDPゴシック" panose="020B0400000000000000" pitchFamily="50" charset="-128"/>
                <a:ea typeface="BIZ UDPゴシック" panose="020B0400000000000000" pitchFamily="50" charset="-128"/>
              </a:rPr>
              <a:t>利用する方を対象</a:t>
            </a:r>
            <a:r>
              <a:rPr lang="ja-JP" altLang="en-US" sz="1600">
                <a:solidFill>
                  <a:schemeClr val="tx1"/>
                </a:solidFill>
                <a:latin typeface="BIZ UDPゴシック" panose="020B0400000000000000" pitchFamily="50" charset="-128"/>
                <a:ea typeface="BIZ UDPゴシック" panose="020B0400000000000000" pitchFamily="50" charset="-128"/>
              </a:rPr>
              <a:t>として、</a:t>
            </a:r>
            <a:r>
              <a:rPr lang="ja-JP" altLang="en-US" sz="1600" b="1">
                <a:solidFill>
                  <a:srgbClr val="2E75B6"/>
                </a:solidFill>
                <a:latin typeface="BIZ UDPゴシック" panose="020B0400000000000000" pitchFamily="50" charset="-128"/>
                <a:ea typeface="BIZ UDPゴシック" panose="020B0400000000000000" pitchFamily="50" charset="-128"/>
              </a:rPr>
              <a:t>相談料が</a:t>
            </a:r>
            <a:r>
              <a:rPr lang="en-US" altLang="ja-JP" sz="1600" b="1">
                <a:solidFill>
                  <a:srgbClr val="2E75B6"/>
                </a:solidFill>
                <a:latin typeface="BIZ UDPゴシック" panose="020B0400000000000000" pitchFamily="50" charset="-128"/>
                <a:ea typeface="BIZ UDPゴシック" panose="020B0400000000000000" pitchFamily="50" charset="-128"/>
              </a:rPr>
              <a:t>80</a:t>
            </a:r>
            <a:r>
              <a:rPr lang="ja-JP" altLang="en-US" sz="1600" b="1">
                <a:solidFill>
                  <a:srgbClr val="2E75B6"/>
                </a:solidFill>
                <a:latin typeface="BIZ UDPゴシック" panose="020B0400000000000000" pitchFamily="50" charset="-128"/>
                <a:ea typeface="BIZ UDPゴシック" panose="020B0400000000000000" pitchFamily="50" charset="-128"/>
              </a:rPr>
              <a:t>％オフ（最大</a:t>
            </a:r>
            <a:r>
              <a:rPr lang="en-US" altLang="ja-JP" sz="1600" b="1">
                <a:solidFill>
                  <a:srgbClr val="2E75B6"/>
                </a:solidFill>
                <a:latin typeface="BIZ UDPゴシック" panose="020B0400000000000000" pitchFamily="50" charset="-128"/>
                <a:ea typeface="BIZ UDPゴシック" panose="020B0400000000000000" pitchFamily="50" charset="-128"/>
              </a:rPr>
              <a:t>8,000</a:t>
            </a:r>
            <a:r>
              <a:rPr lang="ja-JP" altLang="en-US" sz="1600" b="1">
                <a:solidFill>
                  <a:srgbClr val="2E75B6"/>
                </a:solidFill>
                <a:latin typeface="BIZ UDPゴシック" panose="020B0400000000000000" pitchFamily="50" charset="-128"/>
                <a:ea typeface="BIZ UDPゴシック" panose="020B0400000000000000" pitchFamily="50" charset="-128"/>
              </a:rPr>
              <a:t>円まで割引）になる電子クーポン（３時間分）を配布</a:t>
            </a:r>
            <a:r>
              <a:rPr lang="ja-JP" altLang="en-US" sz="1600">
                <a:solidFill>
                  <a:schemeClr val="tx1"/>
                </a:solidFill>
                <a:latin typeface="BIZ UDPゴシック" panose="020B0400000000000000" pitchFamily="50" charset="-128"/>
                <a:ea typeface="BIZ UDPゴシック" panose="020B0400000000000000" pitchFamily="50" charset="-128"/>
              </a:rPr>
              <a:t>しています。</a:t>
            </a:r>
          </a:p>
          <a:p>
            <a:pPr marL="712788" lvl="1" indent="-355600">
              <a:spcBef>
                <a:spcPts val="0"/>
              </a:spcBef>
              <a:spcAft>
                <a:spcPts val="900"/>
              </a:spcAft>
              <a:buFont typeface="Wingdings" panose="05000000000000000000" pitchFamily="2" charset="2"/>
              <a:buChar char="u"/>
            </a:pPr>
            <a:r>
              <a:rPr lang="ja-JP" altLang="en-US" sz="1600">
                <a:latin typeface="BIZ UDPゴシック" panose="020B0400000000000000" pitchFamily="50" charset="-128"/>
                <a:ea typeface="BIZ UDPゴシック" panose="020B0400000000000000" pitchFamily="50" charset="-128"/>
              </a:rPr>
              <a:t>相談料が１時間</a:t>
            </a:r>
            <a:r>
              <a:rPr lang="en-US" altLang="ja-JP" sz="1600">
                <a:latin typeface="BIZ UDPゴシック" panose="020B0400000000000000" pitchFamily="50" charset="-128"/>
                <a:ea typeface="BIZ UDPゴシック" panose="020B0400000000000000" pitchFamily="50" charset="-128"/>
              </a:rPr>
              <a:t>10,000</a:t>
            </a:r>
            <a:r>
              <a:rPr lang="ja-JP" altLang="en-US" sz="1600">
                <a:latin typeface="BIZ UDPゴシック" panose="020B0400000000000000" pitchFamily="50" charset="-128"/>
                <a:ea typeface="BIZ UDPゴシック" panose="020B0400000000000000" pitchFamily="50" charset="-128"/>
              </a:rPr>
              <a:t>円の場合、電子クーポンの利用で自己負担が</a:t>
            </a:r>
            <a:r>
              <a:rPr lang="en-US" altLang="ja-JP" sz="1600">
                <a:latin typeface="BIZ UDPゴシック" panose="020B0400000000000000" pitchFamily="50" charset="-128"/>
                <a:ea typeface="BIZ UDPゴシック" panose="020B0400000000000000" pitchFamily="50" charset="-128"/>
              </a:rPr>
              <a:t>2,000</a:t>
            </a:r>
            <a:r>
              <a:rPr lang="ja-JP" altLang="en-US" sz="1600">
                <a:latin typeface="BIZ UDPゴシック" panose="020B0400000000000000" pitchFamily="50" charset="-128"/>
                <a:ea typeface="BIZ UDPゴシック" panose="020B0400000000000000" pitchFamily="50" charset="-128"/>
              </a:rPr>
              <a:t>円になります。</a:t>
            </a:r>
          </a:p>
          <a:p>
            <a:pPr marL="712788" lvl="1" indent="-355600">
              <a:spcBef>
                <a:spcPts val="0"/>
              </a:spcBef>
              <a:spcAft>
                <a:spcPts val="900"/>
              </a:spcAft>
              <a:buClr>
                <a:schemeClr val="tx1"/>
              </a:buClr>
              <a:buFont typeface="Wingdings" panose="05000000000000000000" pitchFamily="2" charset="2"/>
              <a:buChar char="u"/>
            </a:pPr>
            <a:r>
              <a:rPr lang="ja-JP" altLang="en-US" sz="1600" b="1">
                <a:solidFill>
                  <a:srgbClr val="2E75B6"/>
                </a:solidFill>
                <a:latin typeface="BIZ UDPゴシック" panose="020B0400000000000000" pitchFamily="50" charset="-128"/>
                <a:ea typeface="BIZ UDPゴシック" panose="020B0400000000000000" pitchFamily="50" charset="-128"/>
              </a:rPr>
              <a:t>３時間でライフプランの作成からアセットアロケーション（金融資産の種類・配分調整）の提案</a:t>
            </a:r>
            <a:br>
              <a:rPr lang="en-US" altLang="ja-JP" sz="1600" b="1">
                <a:solidFill>
                  <a:srgbClr val="2E75B6"/>
                </a:solidFill>
                <a:latin typeface="BIZ UDPゴシック" panose="020B0400000000000000" pitchFamily="50" charset="-128"/>
                <a:ea typeface="BIZ UDPゴシック" panose="020B0400000000000000" pitchFamily="50" charset="-128"/>
              </a:rPr>
            </a:br>
            <a:r>
              <a:rPr lang="ja-JP" altLang="en-US" sz="1600" b="1">
                <a:solidFill>
                  <a:srgbClr val="2E75B6"/>
                </a:solidFill>
                <a:latin typeface="BIZ UDPゴシック" panose="020B0400000000000000" pitchFamily="50" charset="-128"/>
                <a:ea typeface="BIZ UDPゴシック" panose="020B0400000000000000" pitchFamily="50" charset="-128"/>
              </a:rPr>
              <a:t>までの個別相談が可能</a:t>
            </a:r>
            <a:r>
              <a:rPr lang="ja-JP" altLang="en-US" sz="1600">
                <a:latin typeface="BIZ UDPゴシック" panose="020B0400000000000000" pitchFamily="50" charset="-128"/>
                <a:ea typeface="BIZ UDPゴシック" panose="020B0400000000000000" pitchFamily="50" charset="-128"/>
              </a:rPr>
              <a:t>です。</a:t>
            </a:r>
          </a:p>
          <a:p>
            <a:pPr marL="712788" lvl="1" indent="-355600">
              <a:spcBef>
                <a:spcPts val="0"/>
              </a:spcBef>
              <a:spcAft>
                <a:spcPts val="900"/>
              </a:spcAft>
              <a:buFont typeface="Wingdings" panose="05000000000000000000" pitchFamily="2" charset="2"/>
              <a:buChar char="u"/>
            </a:pPr>
            <a:r>
              <a:rPr lang="ja-JP" altLang="en-US" sz="1600">
                <a:latin typeface="BIZ UDPゴシック" panose="020B0400000000000000" pitchFamily="50" charset="-128"/>
                <a:ea typeface="BIZ UDPゴシック" panose="020B0400000000000000" pitchFamily="50" charset="-128"/>
              </a:rPr>
              <a:t>電子クーポンの利用対象となる個別相談は、</a:t>
            </a:r>
            <a:r>
              <a:rPr lang="en-US" altLang="ja-JP" sz="1600">
                <a:latin typeface="BIZ UDPゴシック" panose="020B0400000000000000" pitchFamily="50" charset="-128"/>
                <a:ea typeface="BIZ UDPゴシック" panose="020B0400000000000000" pitchFamily="50" charset="-128"/>
              </a:rPr>
              <a:t>J-FLEC</a:t>
            </a:r>
            <a:r>
              <a:rPr lang="ja-JP" altLang="en-US" sz="1600">
                <a:latin typeface="BIZ UDPゴシック" panose="020B0400000000000000" pitchFamily="50" charset="-128"/>
                <a:ea typeface="BIZ UDPゴシック" panose="020B0400000000000000" pitchFamily="50" charset="-128"/>
              </a:rPr>
              <a:t>が行うアドバイス実践研修を通じて、</a:t>
            </a:r>
            <a:br>
              <a:rPr lang="ja-JP" altLang="en-US" sz="1600">
                <a:latin typeface="BIZ UDPゴシック" panose="020B0400000000000000" pitchFamily="50" charset="-128"/>
                <a:ea typeface="BIZ UDPゴシック" panose="020B0400000000000000" pitchFamily="50" charset="-128"/>
              </a:rPr>
            </a:br>
            <a:r>
              <a:rPr lang="ja-JP" altLang="en-US" sz="1600">
                <a:latin typeface="BIZ UDPゴシック" panose="020B0400000000000000" pitchFamily="50" charset="-128"/>
                <a:ea typeface="BIZ UDPゴシック" panose="020B0400000000000000" pitchFamily="50" charset="-128"/>
              </a:rPr>
              <a:t>一定のアドバイス技能を身に付けた</a:t>
            </a:r>
            <a:r>
              <a:rPr lang="en-US" altLang="ja-JP" sz="1600">
                <a:latin typeface="BIZ UDPゴシック" panose="020B0400000000000000" pitchFamily="50" charset="-128"/>
                <a:ea typeface="BIZ UDPゴシック" panose="020B0400000000000000" pitchFamily="50" charset="-128"/>
              </a:rPr>
              <a:t>J-FLEC</a:t>
            </a:r>
            <a:r>
              <a:rPr lang="ja-JP" altLang="en-US" sz="1600">
                <a:latin typeface="BIZ UDPゴシック" panose="020B0400000000000000" pitchFamily="50" charset="-128"/>
                <a:ea typeface="BIZ UDPゴシック" panose="020B0400000000000000" pitchFamily="50" charset="-128"/>
              </a:rPr>
              <a:t>認定アドバイザーが行うものに限定されています。</a:t>
            </a:r>
          </a:p>
        </p:txBody>
      </p:sp>
    </p:spTree>
    <p:extLst>
      <p:ext uri="{BB962C8B-B14F-4D97-AF65-F5344CB8AC3E}">
        <p14:creationId xmlns:p14="http://schemas.microsoft.com/office/powerpoint/2010/main" val="2944203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BDD6A0F5-3A99-4DA5-6345-17ED2F03069D}"/>
              </a:ext>
            </a:extLst>
          </p:cNvPr>
          <p:cNvGraphicFramePr>
            <a:graphicFrameLocks noGrp="1"/>
          </p:cNvGraphicFramePr>
          <p:nvPr/>
        </p:nvGraphicFramePr>
        <p:xfrm>
          <a:off x="191699" y="1626325"/>
          <a:ext cx="9345292" cy="5040898"/>
        </p:xfrm>
        <a:graphic>
          <a:graphicData uri="http://schemas.openxmlformats.org/drawingml/2006/table">
            <a:tbl>
              <a:tblPr firstRow="1" firstCol="1" bandRow="1">
                <a:tableStyleId>{69CF1AB2-1976-4502-BF36-3FF5EA218861}</a:tableStyleId>
              </a:tblPr>
              <a:tblGrid>
                <a:gridCol w="3665486">
                  <a:extLst>
                    <a:ext uri="{9D8B030D-6E8A-4147-A177-3AD203B41FA5}">
                      <a16:colId xmlns:a16="http://schemas.microsoft.com/office/drawing/2014/main" val="1621932220"/>
                    </a:ext>
                  </a:extLst>
                </a:gridCol>
                <a:gridCol w="1297172">
                  <a:extLst>
                    <a:ext uri="{9D8B030D-6E8A-4147-A177-3AD203B41FA5}">
                      <a16:colId xmlns:a16="http://schemas.microsoft.com/office/drawing/2014/main" val="1913495042"/>
                    </a:ext>
                  </a:extLst>
                </a:gridCol>
                <a:gridCol w="4382634">
                  <a:extLst>
                    <a:ext uri="{9D8B030D-6E8A-4147-A177-3AD203B41FA5}">
                      <a16:colId xmlns:a16="http://schemas.microsoft.com/office/drawing/2014/main" val="3456228851"/>
                    </a:ext>
                  </a:extLst>
                </a:gridCol>
              </a:tblGrid>
              <a:tr h="307029">
                <a:tc>
                  <a:txBody>
                    <a:bodyPr/>
                    <a:lstStyle/>
                    <a:p>
                      <a:pPr algn="ctr">
                        <a:lnSpc>
                          <a:spcPct val="115000"/>
                        </a:lnSpc>
                      </a:pPr>
                      <a:r>
                        <a:rPr lang="ja-JP" sz="1300" kern="100">
                          <a:effectLst/>
                          <a:latin typeface="BIZ UDPゴシック" panose="020B0400000000000000" pitchFamily="50" charset="-128"/>
                          <a:ea typeface="BIZ UDPゴシック" panose="020B0400000000000000" pitchFamily="50" charset="-128"/>
                        </a:rPr>
                        <a:t>タイトル案</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8239" marR="58239" marT="0" marB="0" anchor="ctr"/>
                </a:tc>
                <a:tc>
                  <a:txBody>
                    <a:bodyPr/>
                    <a:lstStyle/>
                    <a:p>
                      <a:pPr algn="ctr">
                        <a:lnSpc>
                          <a:spcPct val="115000"/>
                        </a:lnSpc>
                      </a:pPr>
                      <a:r>
                        <a:rPr lang="ja-JP" sz="1300" kern="100">
                          <a:effectLst/>
                          <a:latin typeface="BIZ UDPゴシック" panose="020B0400000000000000" pitchFamily="50" charset="-128"/>
                          <a:ea typeface="BIZ UDPゴシック" panose="020B0400000000000000" pitchFamily="50" charset="-128"/>
                        </a:rPr>
                        <a:t>主な対象世代</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8239" marR="58239" marT="0" marB="0" anchor="ctr"/>
                </a:tc>
                <a:tc>
                  <a:txBody>
                    <a:bodyPr/>
                    <a:lstStyle/>
                    <a:p>
                      <a:pPr algn="ctr">
                        <a:lnSpc>
                          <a:spcPct val="115000"/>
                        </a:lnSpc>
                      </a:pPr>
                      <a:r>
                        <a:rPr lang="ja-JP" sz="1300" kern="100">
                          <a:effectLst/>
                          <a:latin typeface="BIZ UDPゴシック" panose="020B0400000000000000" pitchFamily="50" charset="-128"/>
                          <a:ea typeface="BIZ UDPゴシック" panose="020B0400000000000000" pitchFamily="50" charset="-128"/>
                        </a:rPr>
                        <a:t>主な内容※</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8239" marR="58239" marT="0" marB="0" anchor="ctr"/>
                </a:tc>
                <a:extLst>
                  <a:ext uri="{0D108BD9-81ED-4DB2-BD59-A6C34878D82A}">
                    <a16:rowId xmlns:a16="http://schemas.microsoft.com/office/drawing/2014/main" val="2368620830"/>
                  </a:ext>
                </a:extLst>
              </a:tr>
              <a:tr h="754617">
                <a:tc>
                  <a:txBody>
                    <a:bodyPr/>
                    <a:lstStyle/>
                    <a:p>
                      <a:pPr marL="171450" indent="-171450" algn="just">
                        <a:lnSpc>
                          <a:spcPts val="1500"/>
                        </a:lnSpc>
                        <a:buClr>
                          <a:srgbClr val="0070C0"/>
                        </a:buClr>
                        <a:buFont typeface="Wingdings" panose="05000000000000000000" pitchFamily="2" charset="2"/>
                        <a:buChar char="l"/>
                      </a:pPr>
                      <a:r>
                        <a:rPr lang="ja-JP" sz="1300" kern="100">
                          <a:effectLst/>
                          <a:latin typeface="BIZ UDPゴシック" panose="020B0400000000000000" pitchFamily="50" charset="-128"/>
                          <a:ea typeface="BIZ UDPゴシック" panose="020B0400000000000000" pitchFamily="50" charset="-128"/>
                        </a:rPr>
                        <a:t>セカンドライフへの備え、一緒に考えましょう（ライフプランの必要性と資産運用～）</a:t>
                      </a:r>
                    </a:p>
                  </a:txBody>
                  <a:tcPr marL="58239" marR="58239" marT="0" marB="0" anchor="ctr"/>
                </a:tc>
                <a:tc>
                  <a:txBody>
                    <a:bodyPr/>
                    <a:lstStyle/>
                    <a:p>
                      <a:pPr algn="ctr">
                        <a:lnSpc>
                          <a:spcPts val="1500"/>
                        </a:lnSpc>
                      </a:pPr>
                      <a:r>
                        <a:rPr lang="en-US" sz="1300" kern="100">
                          <a:effectLst/>
                          <a:latin typeface="BIZ UDPゴシック" panose="020B0400000000000000" pitchFamily="50" charset="-128"/>
                          <a:ea typeface="BIZ UDPゴシック" panose="020B0400000000000000" pitchFamily="50" charset="-128"/>
                        </a:rPr>
                        <a:t>50</a:t>
                      </a:r>
                      <a:r>
                        <a:rPr lang="ja-JP" sz="1300" kern="100">
                          <a:effectLst/>
                          <a:latin typeface="BIZ UDPゴシック" panose="020B0400000000000000" pitchFamily="50" charset="-128"/>
                          <a:ea typeface="BIZ UDPゴシック" panose="020B0400000000000000" pitchFamily="50" charset="-128"/>
                        </a:rPr>
                        <a:t>代</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8239" marR="58239" marT="0" marB="0" anchor="ctr"/>
                </a:tc>
                <a:tc>
                  <a:txBody>
                    <a:bodyPr/>
                    <a:lstStyle/>
                    <a:p>
                      <a:pPr marL="171450" indent="-171450" algn="just">
                        <a:lnSpc>
                          <a:spcPts val="1500"/>
                        </a:lnSpc>
                        <a:buFont typeface="Wingdings" panose="05000000000000000000" pitchFamily="2" charset="2"/>
                        <a:buChar char="ü"/>
                      </a:pPr>
                      <a:r>
                        <a:rPr lang="ja-JP" sz="1300" kern="100">
                          <a:effectLst/>
                          <a:latin typeface="BIZ UDPゴシック" panose="020B0400000000000000" pitchFamily="50" charset="-128"/>
                          <a:ea typeface="BIZ UDPゴシック" panose="020B0400000000000000" pitchFamily="50" charset="-128"/>
                        </a:rPr>
                        <a:t>セカンドライフの支出と収入、資産形成（</a:t>
                      </a:r>
                      <a:r>
                        <a:rPr lang="en-US" sz="1300" kern="100">
                          <a:effectLst/>
                          <a:latin typeface="BIZ UDPゴシック" panose="020B0400000000000000" pitchFamily="50" charset="-128"/>
                          <a:ea typeface="BIZ UDPゴシック" panose="020B0400000000000000" pitchFamily="50" charset="-128"/>
                        </a:rPr>
                        <a:t>NISA</a:t>
                      </a:r>
                      <a:r>
                        <a:rPr lang="ja-JP" sz="1300" kern="100">
                          <a:effectLst/>
                          <a:latin typeface="BIZ UDPゴシック" panose="020B0400000000000000" pitchFamily="50" charset="-128"/>
                          <a:ea typeface="BIZ UDPゴシック" panose="020B0400000000000000" pitchFamily="50" charset="-128"/>
                        </a:rPr>
                        <a:t>・</a:t>
                      </a:r>
                      <a:r>
                        <a:rPr lang="en-US" sz="1300" kern="100" err="1">
                          <a:effectLst/>
                          <a:latin typeface="BIZ UDPゴシック" panose="020B0400000000000000" pitchFamily="50" charset="-128"/>
                          <a:ea typeface="BIZ UDPゴシック" panose="020B0400000000000000" pitchFamily="50" charset="-128"/>
                        </a:rPr>
                        <a:t>iDeCo</a:t>
                      </a:r>
                      <a:r>
                        <a:rPr lang="ja-JP" sz="1300" kern="100">
                          <a:effectLst/>
                          <a:latin typeface="BIZ UDPゴシック" panose="020B0400000000000000" pitchFamily="50" charset="-128"/>
                          <a:ea typeface="BIZ UDPゴシック" panose="020B0400000000000000" pitchFamily="50" charset="-128"/>
                        </a:rPr>
                        <a:t>など）・資産寿命の延伸（取崩しをしながら運用）、セカンドライフの税金、公的保険、贈与・相続、金融トラブル</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8239" marR="58239" marT="0" marB="0" anchor="ctr"/>
                </a:tc>
                <a:extLst>
                  <a:ext uri="{0D108BD9-81ED-4DB2-BD59-A6C34878D82A}">
                    <a16:rowId xmlns:a16="http://schemas.microsoft.com/office/drawing/2014/main" val="3163266078"/>
                  </a:ext>
                </a:extLst>
              </a:tr>
              <a:tr h="967564">
                <a:tc>
                  <a:txBody>
                    <a:bodyPr/>
                    <a:lstStyle/>
                    <a:p>
                      <a:pPr marL="171450" marR="0" lvl="0" indent="-171450" algn="just" defTabSz="742950" rtl="0" eaLnBrk="1" fontAlgn="auto" latinLnBrk="0" hangingPunct="1">
                        <a:lnSpc>
                          <a:spcPts val="1500"/>
                        </a:lnSpc>
                        <a:spcBef>
                          <a:spcPts val="0"/>
                        </a:spcBef>
                        <a:spcAft>
                          <a:spcPts val="0"/>
                        </a:spcAft>
                        <a:buClr>
                          <a:srgbClr val="2E75B6"/>
                        </a:buClr>
                        <a:buSzTx/>
                        <a:buFont typeface="Wingdings" panose="05000000000000000000" pitchFamily="2" charset="2"/>
                        <a:buChar char="l"/>
                        <a:tabLst/>
                        <a:defRPr/>
                      </a:pPr>
                      <a:r>
                        <a:rPr lang="ja-JP" altLang="en-US" sz="1300" kern="100">
                          <a:effectLst/>
                          <a:latin typeface="BIZ UDPゴシック" panose="020B0400000000000000" pitchFamily="50" charset="-128"/>
                          <a:ea typeface="BIZ UDPゴシック" panose="020B0400000000000000" pitchFamily="50" charset="-128"/>
                        </a:rPr>
                        <a:t>リスクを知って、資産形成！</a:t>
                      </a:r>
                      <a:r>
                        <a:rPr lang="ja-JP" altLang="ja-JP" sz="1300" kern="0">
                          <a:effectLst/>
                          <a:latin typeface="BIZ UDPゴシック" panose="020B0400000000000000" pitchFamily="50" charset="-128"/>
                          <a:ea typeface="BIZ UDPゴシック" panose="020B0400000000000000" pitchFamily="50" charset="-128"/>
                        </a:rPr>
                        <a:t>今さら聞けない</a:t>
                      </a:r>
                      <a:r>
                        <a:rPr lang="ja-JP" altLang="en-US" sz="1300" kern="0">
                          <a:effectLst/>
                          <a:latin typeface="BIZ UDPゴシック" panose="020B0400000000000000" pitchFamily="50" charset="-128"/>
                          <a:ea typeface="BIZ UDPゴシック" panose="020B0400000000000000" pitchFamily="50" charset="-128"/>
                        </a:rPr>
                        <a:t>、</a:t>
                      </a:r>
                      <a:r>
                        <a:rPr lang="ja-JP" altLang="ja-JP" sz="1300" kern="0">
                          <a:effectLst/>
                          <a:latin typeface="BIZ UDPゴシック" panose="020B0400000000000000" pitchFamily="50" charset="-128"/>
                          <a:ea typeface="BIZ UDPゴシック" panose="020B0400000000000000" pitchFamily="50" charset="-128"/>
                        </a:rPr>
                        <a:t>お金の知識とリスク対策</a:t>
                      </a:r>
                      <a:endParaRPr lang="en-US" altLang="ja-JP" sz="1300" kern="100">
                        <a:effectLst/>
                        <a:latin typeface="BIZ UDPゴシック" panose="020B0400000000000000" pitchFamily="50" charset="-128"/>
                        <a:ea typeface="BIZ UDPゴシック" panose="020B0400000000000000" pitchFamily="50" charset="-128"/>
                      </a:endParaRPr>
                    </a:p>
                    <a:p>
                      <a:pPr marL="171450" indent="-171450" algn="just">
                        <a:lnSpc>
                          <a:spcPts val="1500"/>
                        </a:lnSpc>
                        <a:buClr>
                          <a:srgbClr val="2E75B6"/>
                        </a:buClr>
                        <a:buFont typeface="Wingdings" panose="05000000000000000000" pitchFamily="2" charset="2"/>
                        <a:buChar char="l"/>
                      </a:pPr>
                      <a:r>
                        <a:rPr lang="ja-JP" sz="1300" kern="100">
                          <a:effectLst/>
                          <a:latin typeface="BIZ UDPゴシック" panose="020B0400000000000000" pitchFamily="50" charset="-128"/>
                          <a:ea typeface="BIZ UDPゴシック" panose="020B0400000000000000" pitchFamily="50" charset="-128"/>
                        </a:rPr>
                        <a:t>インフレに負けない家計づくり～マネープランの必要性と新ＮＩＳＡの活用方法～</a:t>
                      </a:r>
                      <a:endParaRPr lang="en-US" altLang="ja-JP" sz="1300" kern="100">
                        <a:effectLst/>
                        <a:latin typeface="BIZ UDPゴシック" panose="020B0400000000000000" pitchFamily="50" charset="-128"/>
                        <a:ea typeface="BIZ UDPゴシック" panose="020B0400000000000000" pitchFamily="50" charset="-128"/>
                      </a:endParaRPr>
                    </a:p>
                  </a:txBody>
                  <a:tcPr marL="58239" marR="58239" marT="0" marB="0" anchor="ctr"/>
                </a:tc>
                <a:tc>
                  <a:txBody>
                    <a:bodyPr/>
                    <a:lstStyle/>
                    <a:p>
                      <a:pPr algn="ctr">
                        <a:lnSpc>
                          <a:spcPts val="1500"/>
                        </a:lnSpc>
                      </a:pPr>
                      <a:r>
                        <a:rPr lang="ja-JP" sz="1300" kern="100">
                          <a:effectLst/>
                          <a:latin typeface="BIZ UDPゴシック" panose="020B0400000000000000" pitchFamily="50" charset="-128"/>
                          <a:ea typeface="BIZ UDPゴシック" panose="020B0400000000000000" pitchFamily="50" charset="-128"/>
                        </a:rPr>
                        <a:t>３０～</a:t>
                      </a:r>
                      <a:r>
                        <a:rPr lang="en-US" sz="1300" kern="100">
                          <a:effectLst/>
                          <a:latin typeface="BIZ UDPゴシック" panose="020B0400000000000000" pitchFamily="50" charset="-128"/>
                          <a:ea typeface="BIZ UDPゴシック" panose="020B0400000000000000" pitchFamily="50" charset="-128"/>
                        </a:rPr>
                        <a:t>40</a:t>
                      </a:r>
                      <a:r>
                        <a:rPr lang="ja-JP" sz="1300" kern="100">
                          <a:effectLst/>
                          <a:latin typeface="BIZ UDPゴシック" panose="020B0400000000000000" pitchFamily="50" charset="-128"/>
                          <a:ea typeface="BIZ UDPゴシック" panose="020B0400000000000000" pitchFamily="50" charset="-128"/>
                        </a:rPr>
                        <a:t>代</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8239" marR="58239" marT="0" marB="0" anchor="ctr"/>
                </a:tc>
                <a:tc>
                  <a:txBody>
                    <a:bodyPr/>
                    <a:lstStyle/>
                    <a:p>
                      <a:pPr marL="171450" indent="-171450" algn="just">
                        <a:lnSpc>
                          <a:spcPts val="1500"/>
                        </a:lnSpc>
                        <a:buFont typeface="Wingdings" panose="05000000000000000000" pitchFamily="2" charset="2"/>
                        <a:buChar char="ü"/>
                      </a:pPr>
                      <a:r>
                        <a:rPr lang="ja-JP" sz="1300" kern="100">
                          <a:effectLst/>
                          <a:latin typeface="BIZ UDPゴシック" panose="020B0400000000000000" pitchFamily="50" charset="-128"/>
                          <a:ea typeface="BIZ UDPゴシック" panose="020B0400000000000000" pitchFamily="50" charset="-128"/>
                        </a:rPr>
                        <a:t>ライフプラン、マネープラン、金利・物価、家計管理（ローン、クレジット）、金融トラブル、資産形成（</a:t>
                      </a:r>
                      <a:r>
                        <a:rPr lang="en-US" sz="1300" kern="100">
                          <a:effectLst/>
                          <a:latin typeface="BIZ UDPゴシック" panose="020B0400000000000000" pitchFamily="50" charset="-128"/>
                          <a:ea typeface="BIZ UDPゴシック" panose="020B0400000000000000" pitchFamily="50" charset="-128"/>
                        </a:rPr>
                        <a:t>NISA</a:t>
                      </a:r>
                      <a:r>
                        <a:rPr lang="ja-JP" sz="1300" kern="100">
                          <a:effectLst/>
                          <a:latin typeface="BIZ UDPゴシック" panose="020B0400000000000000" pitchFamily="50" charset="-128"/>
                          <a:ea typeface="BIZ UDPゴシック" panose="020B0400000000000000" pitchFamily="50" charset="-128"/>
                        </a:rPr>
                        <a:t>、</a:t>
                      </a:r>
                      <a:r>
                        <a:rPr lang="en-US" sz="1300" kern="100">
                          <a:effectLst/>
                          <a:latin typeface="BIZ UDPゴシック" panose="020B0400000000000000" pitchFamily="50" charset="-128"/>
                          <a:ea typeface="BIZ UDPゴシック" panose="020B0400000000000000" pitchFamily="50" charset="-128"/>
                        </a:rPr>
                        <a:t>DC</a:t>
                      </a:r>
                      <a:r>
                        <a:rPr lang="ja-JP" sz="1300" kern="100">
                          <a:effectLst/>
                          <a:latin typeface="BIZ UDPゴシック" panose="020B0400000000000000" pitchFamily="50" charset="-128"/>
                          <a:ea typeface="BIZ UDPゴシック" panose="020B0400000000000000" pitchFamily="50" charset="-128"/>
                        </a:rPr>
                        <a:t>・</a:t>
                      </a:r>
                      <a:r>
                        <a:rPr lang="en-US" sz="1300" kern="100" err="1">
                          <a:effectLst/>
                          <a:latin typeface="BIZ UDPゴシック" panose="020B0400000000000000" pitchFamily="50" charset="-128"/>
                          <a:ea typeface="BIZ UDPゴシック" panose="020B0400000000000000" pitchFamily="50" charset="-128"/>
                        </a:rPr>
                        <a:t>iDeCo</a:t>
                      </a:r>
                      <a:r>
                        <a:rPr lang="ja-JP" sz="1300" kern="100">
                          <a:effectLst/>
                          <a:latin typeface="BIZ UDPゴシック" panose="020B0400000000000000" pitchFamily="50" charset="-128"/>
                          <a:ea typeface="BIZ UDPゴシック" panose="020B0400000000000000" pitchFamily="50" charset="-128"/>
                        </a:rPr>
                        <a:t>）</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8239" marR="58239" marT="0" marB="0" anchor="ctr"/>
                </a:tc>
                <a:extLst>
                  <a:ext uri="{0D108BD9-81ED-4DB2-BD59-A6C34878D82A}">
                    <a16:rowId xmlns:a16="http://schemas.microsoft.com/office/drawing/2014/main" val="3663086272"/>
                  </a:ext>
                </a:extLst>
              </a:tr>
              <a:tr h="999354">
                <a:tc>
                  <a:txBody>
                    <a:bodyPr/>
                    <a:lstStyle/>
                    <a:p>
                      <a:pPr marL="171450" indent="-171450" algn="just">
                        <a:lnSpc>
                          <a:spcPts val="1500"/>
                        </a:lnSpc>
                        <a:buClr>
                          <a:srgbClr val="2E75B6"/>
                        </a:buClr>
                        <a:buFont typeface="Wingdings" panose="05000000000000000000" pitchFamily="2" charset="2"/>
                        <a:buChar char="l"/>
                      </a:pPr>
                      <a:r>
                        <a:rPr lang="ja-JP" sz="1300" kern="100">
                          <a:effectLst/>
                          <a:latin typeface="BIZ UDPゴシック" panose="020B0400000000000000" pitchFamily="50" charset="-128"/>
                          <a:ea typeface="BIZ UDPゴシック" panose="020B0400000000000000" pitchFamily="50" charset="-128"/>
                        </a:rPr>
                        <a:t>今から取り組めば将来勝ち組？？（ライフプランとマネープラン）</a:t>
                      </a:r>
                      <a:endParaRPr lang="en-US" altLang="ja-JP" sz="1300" kern="100">
                        <a:effectLst/>
                        <a:latin typeface="BIZ UDPゴシック" panose="020B0400000000000000" pitchFamily="50" charset="-128"/>
                        <a:ea typeface="BIZ UDPゴシック" panose="020B0400000000000000" pitchFamily="50" charset="-128"/>
                      </a:endParaRPr>
                    </a:p>
                    <a:p>
                      <a:pPr marL="171450" indent="-171450" algn="just">
                        <a:lnSpc>
                          <a:spcPts val="1500"/>
                        </a:lnSpc>
                        <a:buClr>
                          <a:srgbClr val="2E75B6"/>
                        </a:buClr>
                        <a:buFont typeface="Wingdings" panose="05000000000000000000" pitchFamily="2" charset="2"/>
                        <a:buChar char="l"/>
                      </a:pPr>
                      <a:r>
                        <a:rPr lang="ja-JP" sz="1300" kern="100">
                          <a:effectLst/>
                          <a:latin typeface="BIZ UDPゴシック" panose="020B0400000000000000" pitchFamily="50" charset="-128"/>
                          <a:ea typeface="BIZ UDPゴシック" panose="020B0400000000000000" pitchFamily="50" charset="-128"/>
                        </a:rPr>
                        <a:t>学校では教わらなかったお金の話（社会に出てからすぐに役立つ資産運用の“イロハ”）</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8239" marR="58239" marT="0" marB="0" anchor="ctr"/>
                </a:tc>
                <a:tc>
                  <a:txBody>
                    <a:bodyPr/>
                    <a:lstStyle/>
                    <a:p>
                      <a:pPr algn="ctr">
                        <a:lnSpc>
                          <a:spcPts val="1500"/>
                        </a:lnSpc>
                      </a:pPr>
                      <a:r>
                        <a:rPr lang="en-US" sz="1300" kern="100">
                          <a:effectLst/>
                          <a:latin typeface="BIZ UDPゴシック" panose="020B0400000000000000" pitchFamily="50" charset="-128"/>
                          <a:ea typeface="BIZ UDPゴシック" panose="020B0400000000000000" pitchFamily="50" charset="-128"/>
                        </a:rPr>
                        <a:t>20</a:t>
                      </a:r>
                      <a:r>
                        <a:rPr lang="ja-JP" sz="1300" kern="100">
                          <a:effectLst/>
                          <a:latin typeface="BIZ UDPゴシック" panose="020B0400000000000000" pitchFamily="50" charset="-128"/>
                          <a:ea typeface="BIZ UDPゴシック" panose="020B0400000000000000" pitchFamily="50" charset="-128"/>
                        </a:rPr>
                        <a:t>～３０代</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8239" marR="58239" marT="0" marB="0" anchor="ctr"/>
                </a:tc>
                <a:tc>
                  <a:txBody>
                    <a:bodyPr/>
                    <a:lstStyle/>
                    <a:p>
                      <a:pPr marL="171450" indent="-171450" algn="just">
                        <a:lnSpc>
                          <a:spcPts val="1500"/>
                        </a:lnSpc>
                        <a:buFont typeface="Wingdings" panose="05000000000000000000" pitchFamily="2" charset="2"/>
                        <a:buChar char="ü"/>
                      </a:pPr>
                      <a:r>
                        <a:rPr lang="ja-JP" sz="1300" kern="100">
                          <a:effectLst/>
                          <a:latin typeface="BIZ UDPゴシック" panose="020B0400000000000000" pitchFamily="50" charset="-128"/>
                          <a:ea typeface="BIZ UDPゴシック" panose="020B0400000000000000" pitchFamily="50" charset="-128"/>
                        </a:rPr>
                        <a:t>マネープラン、ライフプラン、家計管理、長期・積立・分散、</a:t>
                      </a:r>
                      <a:r>
                        <a:rPr lang="en-US" sz="1300" kern="100">
                          <a:effectLst/>
                          <a:latin typeface="BIZ UDPゴシック" panose="020B0400000000000000" pitchFamily="50" charset="-128"/>
                          <a:ea typeface="BIZ UDPゴシック" panose="020B0400000000000000" pitchFamily="50" charset="-128"/>
                        </a:rPr>
                        <a:t>NISA</a:t>
                      </a:r>
                      <a:r>
                        <a:rPr lang="ja-JP" sz="1300" kern="100">
                          <a:effectLst/>
                          <a:latin typeface="BIZ UDPゴシック" panose="020B0400000000000000" pitchFamily="50" charset="-128"/>
                          <a:ea typeface="BIZ UDPゴシック" panose="020B0400000000000000" pitchFamily="50" charset="-128"/>
                        </a:rPr>
                        <a:t>（ポイント投資）・</a:t>
                      </a:r>
                      <a:r>
                        <a:rPr lang="en-US" sz="1300" kern="100" err="1">
                          <a:effectLst/>
                          <a:latin typeface="BIZ UDPゴシック" panose="020B0400000000000000" pitchFamily="50" charset="-128"/>
                          <a:ea typeface="BIZ UDPゴシック" panose="020B0400000000000000" pitchFamily="50" charset="-128"/>
                        </a:rPr>
                        <a:t>iDeCo</a:t>
                      </a:r>
                      <a:r>
                        <a:rPr lang="ja-JP" sz="1300" kern="100">
                          <a:effectLst/>
                          <a:latin typeface="BIZ UDPゴシック" panose="020B0400000000000000" pitchFamily="50" charset="-128"/>
                          <a:ea typeface="BIZ UDPゴシック" panose="020B0400000000000000" pitchFamily="50" charset="-128"/>
                        </a:rPr>
                        <a:t>、生・損保、ローン（奨学金）・クレジット、金融トラブル</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8239" marR="58239" marT="0" marB="0" anchor="ctr"/>
                </a:tc>
                <a:extLst>
                  <a:ext uri="{0D108BD9-81ED-4DB2-BD59-A6C34878D82A}">
                    <a16:rowId xmlns:a16="http://schemas.microsoft.com/office/drawing/2014/main" val="3780298036"/>
                  </a:ext>
                </a:extLst>
              </a:tr>
              <a:tr h="466258">
                <a:tc>
                  <a:txBody>
                    <a:bodyPr/>
                    <a:lstStyle/>
                    <a:p>
                      <a:pPr marL="171450" indent="-171450" algn="just">
                        <a:lnSpc>
                          <a:spcPts val="1500"/>
                        </a:lnSpc>
                        <a:buClr>
                          <a:srgbClr val="2E75B6"/>
                        </a:buClr>
                        <a:buFont typeface="Wingdings" panose="05000000000000000000" pitchFamily="2" charset="2"/>
                        <a:buChar char="l"/>
                      </a:pPr>
                      <a:r>
                        <a:rPr lang="ja-JP" sz="1300" kern="100">
                          <a:effectLst/>
                          <a:latin typeface="BIZ UDPゴシック" panose="020B0400000000000000" pitchFamily="50" charset="-128"/>
                          <a:ea typeface="BIZ UDPゴシック" panose="020B0400000000000000" pitchFamily="50" charset="-128"/>
                        </a:rPr>
                        <a:t>人生いろいろ、お金の備えもいろいろ</a:t>
                      </a:r>
                    </a:p>
                  </a:txBody>
                  <a:tcPr marL="58239" marR="58239" marT="0" marB="0" anchor="ctr"/>
                </a:tc>
                <a:tc>
                  <a:txBody>
                    <a:bodyPr/>
                    <a:lstStyle/>
                    <a:p>
                      <a:pPr algn="ctr">
                        <a:lnSpc>
                          <a:spcPts val="1500"/>
                        </a:lnSpc>
                      </a:pPr>
                      <a:r>
                        <a:rPr lang="ja-JP" sz="1300" kern="100">
                          <a:effectLst/>
                          <a:latin typeface="BIZ UDPゴシック" panose="020B0400000000000000" pitchFamily="50" charset="-128"/>
                          <a:ea typeface="BIZ UDPゴシック" panose="020B0400000000000000" pitchFamily="50" charset="-128"/>
                        </a:rPr>
                        <a:t>全世代</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8239" marR="58239" marT="0" marB="0" anchor="ctr"/>
                </a:tc>
                <a:tc>
                  <a:txBody>
                    <a:bodyPr/>
                    <a:lstStyle/>
                    <a:p>
                      <a:pPr marL="171450" indent="-171450" algn="just">
                        <a:lnSpc>
                          <a:spcPts val="1500"/>
                        </a:lnSpc>
                        <a:buFont typeface="Wingdings" panose="05000000000000000000" pitchFamily="2" charset="2"/>
                        <a:buChar char="ü"/>
                      </a:pPr>
                      <a:r>
                        <a:rPr lang="ja-JP" sz="1300" kern="100">
                          <a:effectLst/>
                          <a:latin typeface="BIZ UDPゴシック" panose="020B0400000000000000" pitchFamily="50" charset="-128"/>
                          <a:ea typeface="BIZ UDPゴシック" panose="020B0400000000000000" pitchFamily="50" charset="-128"/>
                        </a:rPr>
                        <a:t>ライフプラン、マネープラン、家計管理、資産形成（</a:t>
                      </a:r>
                      <a:r>
                        <a:rPr lang="en-US" sz="1300" kern="100">
                          <a:effectLst/>
                          <a:latin typeface="BIZ UDPゴシック" panose="020B0400000000000000" pitchFamily="50" charset="-128"/>
                          <a:ea typeface="BIZ UDPゴシック" panose="020B0400000000000000" pitchFamily="50" charset="-128"/>
                        </a:rPr>
                        <a:t>NISA</a:t>
                      </a:r>
                      <a:r>
                        <a:rPr lang="ja-JP" sz="1300" kern="100">
                          <a:effectLst/>
                          <a:latin typeface="BIZ UDPゴシック" panose="020B0400000000000000" pitchFamily="50" charset="-128"/>
                          <a:ea typeface="BIZ UDPゴシック" panose="020B0400000000000000" pitchFamily="50" charset="-128"/>
                        </a:rPr>
                        <a:t>、</a:t>
                      </a:r>
                      <a:r>
                        <a:rPr lang="en-US" sz="1300" kern="100" err="1">
                          <a:effectLst/>
                          <a:latin typeface="BIZ UDPゴシック" panose="020B0400000000000000" pitchFamily="50" charset="-128"/>
                          <a:ea typeface="BIZ UDPゴシック" panose="020B0400000000000000" pitchFamily="50" charset="-128"/>
                        </a:rPr>
                        <a:t>iDeCo</a:t>
                      </a:r>
                      <a:r>
                        <a:rPr lang="ja-JP" sz="1300" kern="100">
                          <a:effectLst/>
                          <a:latin typeface="BIZ UDPゴシック" panose="020B0400000000000000" pitchFamily="50" charset="-128"/>
                          <a:ea typeface="BIZ UDPゴシック" panose="020B0400000000000000" pitchFamily="50" charset="-128"/>
                        </a:rPr>
                        <a:t>など）、公的保険・民間保険、金融トラブル</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8239" marR="58239" marT="0" marB="0" anchor="ctr"/>
                </a:tc>
                <a:extLst>
                  <a:ext uri="{0D108BD9-81ED-4DB2-BD59-A6C34878D82A}">
                    <a16:rowId xmlns:a16="http://schemas.microsoft.com/office/drawing/2014/main" val="2179683343"/>
                  </a:ext>
                </a:extLst>
              </a:tr>
              <a:tr h="773725">
                <a:tc>
                  <a:txBody>
                    <a:bodyPr/>
                    <a:lstStyle/>
                    <a:p>
                      <a:pPr marL="171450" indent="-171450" algn="just">
                        <a:lnSpc>
                          <a:spcPts val="1500"/>
                        </a:lnSpc>
                        <a:buClr>
                          <a:srgbClr val="2E75B6"/>
                        </a:buClr>
                        <a:buFont typeface="Wingdings" panose="05000000000000000000" pitchFamily="2" charset="2"/>
                        <a:buChar char="l"/>
                      </a:pPr>
                      <a:r>
                        <a:rPr lang="ja-JP" sz="1300" kern="100">
                          <a:effectLst/>
                          <a:latin typeface="BIZ UDPゴシック" panose="020B0400000000000000" pitchFamily="50" charset="-128"/>
                          <a:ea typeface="BIZ UDPゴシック" panose="020B0400000000000000" pitchFamily="50" charset="-128"/>
                        </a:rPr>
                        <a:t>金融リテラシー向上でお金に関する不安解消！（特に自営業、フリーランスの方に向けて）</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8239" marR="58239" marT="0" marB="0" anchor="ctr"/>
                </a:tc>
                <a:tc>
                  <a:txBody>
                    <a:bodyPr/>
                    <a:lstStyle/>
                    <a:p>
                      <a:pPr algn="ctr">
                        <a:lnSpc>
                          <a:spcPts val="1500"/>
                        </a:lnSpc>
                      </a:pPr>
                      <a:r>
                        <a:rPr lang="ja-JP" sz="1300" kern="100">
                          <a:effectLst/>
                          <a:latin typeface="BIZ UDPゴシック" panose="020B0400000000000000" pitchFamily="50" charset="-128"/>
                          <a:ea typeface="BIZ UDPゴシック" panose="020B0400000000000000" pitchFamily="50" charset="-128"/>
                        </a:rPr>
                        <a:t>全世代</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8239" marR="58239" marT="0" marB="0" anchor="ctr"/>
                </a:tc>
                <a:tc>
                  <a:txBody>
                    <a:bodyPr/>
                    <a:lstStyle/>
                    <a:p>
                      <a:pPr marL="171450" indent="-171450" algn="just">
                        <a:lnSpc>
                          <a:spcPts val="1500"/>
                        </a:lnSpc>
                        <a:buFont typeface="Wingdings" panose="05000000000000000000" pitchFamily="2" charset="2"/>
                        <a:buChar char="ü"/>
                      </a:pPr>
                      <a:r>
                        <a:rPr lang="ja-JP" sz="1300" kern="100">
                          <a:effectLst/>
                          <a:latin typeface="BIZ UDPゴシック" panose="020B0400000000000000" pitchFamily="50" charset="-128"/>
                          <a:ea typeface="BIZ UDPゴシック" panose="020B0400000000000000" pitchFamily="50" charset="-128"/>
                        </a:rPr>
                        <a:t>ライフプラン、マネープラン、国民年金（国民年金基金）、</a:t>
                      </a:r>
                      <a:r>
                        <a:rPr lang="en-US" sz="1300" kern="100">
                          <a:effectLst/>
                          <a:latin typeface="BIZ UDPゴシック" panose="020B0400000000000000" pitchFamily="50" charset="-128"/>
                          <a:ea typeface="BIZ UDPゴシック" panose="020B0400000000000000" pitchFamily="50" charset="-128"/>
                        </a:rPr>
                        <a:t>NISA</a:t>
                      </a:r>
                      <a:r>
                        <a:rPr lang="ja-JP" sz="1300" kern="100">
                          <a:effectLst/>
                          <a:latin typeface="BIZ UDPゴシック" panose="020B0400000000000000" pitchFamily="50" charset="-128"/>
                          <a:ea typeface="BIZ UDPゴシック" panose="020B0400000000000000" pitchFamily="50" charset="-128"/>
                        </a:rPr>
                        <a:t>・</a:t>
                      </a:r>
                      <a:r>
                        <a:rPr lang="en-US" sz="1300" kern="100" err="1">
                          <a:effectLst/>
                          <a:latin typeface="BIZ UDPゴシック" panose="020B0400000000000000" pitchFamily="50" charset="-128"/>
                          <a:ea typeface="BIZ UDPゴシック" panose="020B0400000000000000" pitchFamily="50" charset="-128"/>
                        </a:rPr>
                        <a:t>iDeCo</a:t>
                      </a:r>
                      <a:r>
                        <a:rPr lang="ja-JP" sz="1300" kern="100">
                          <a:effectLst/>
                          <a:latin typeface="BIZ UDPゴシック" panose="020B0400000000000000" pitchFamily="50" charset="-128"/>
                          <a:ea typeface="BIZ UDPゴシック" panose="020B0400000000000000" pitchFamily="50" charset="-128"/>
                        </a:rPr>
                        <a:t>、生・損保、ローン（奨学金）、クレジット、金融トラブル</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8239" marR="58239" marT="0" marB="0" anchor="ctr"/>
                </a:tc>
                <a:extLst>
                  <a:ext uri="{0D108BD9-81ED-4DB2-BD59-A6C34878D82A}">
                    <a16:rowId xmlns:a16="http://schemas.microsoft.com/office/drawing/2014/main" val="3257922684"/>
                  </a:ext>
                </a:extLst>
              </a:tr>
              <a:tr h="772351">
                <a:tc>
                  <a:txBody>
                    <a:bodyPr/>
                    <a:lstStyle/>
                    <a:p>
                      <a:pPr marL="171450" indent="-171450" algn="just">
                        <a:lnSpc>
                          <a:spcPts val="1500"/>
                        </a:lnSpc>
                        <a:buClr>
                          <a:srgbClr val="2E75B6"/>
                        </a:buClr>
                        <a:buFont typeface="Wingdings" panose="05000000000000000000" pitchFamily="2" charset="2"/>
                        <a:buChar char="l"/>
                      </a:pPr>
                      <a:r>
                        <a:rPr lang="ja-JP" sz="1300" kern="100">
                          <a:effectLst/>
                          <a:latin typeface="BIZ UDPゴシック" panose="020B0400000000000000" pitchFamily="50" charset="-128"/>
                          <a:ea typeface="BIZ UDPゴシック" panose="020B0400000000000000" pitchFamily="50" charset="-128"/>
                        </a:rPr>
                        <a:t>選ばれる職場になるためには（従業員の福利厚生としての資産形成支援策について）</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8239" marR="58239" marT="0" marB="0" anchor="ctr"/>
                </a:tc>
                <a:tc>
                  <a:txBody>
                    <a:bodyPr/>
                    <a:lstStyle/>
                    <a:p>
                      <a:pPr algn="ctr">
                        <a:lnSpc>
                          <a:spcPts val="1500"/>
                        </a:lnSpc>
                      </a:pPr>
                      <a:r>
                        <a:rPr lang="ja-JP" sz="1300" kern="100">
                          <a:effectLst/>
                          <a:latin typeface="BIZ UDPゴシック" panose="020B0400000000000000" pitchFamily="50" charset="-128"/>
                          <a:ea typeface="BIZ UDPゴシック" panose="020B0400000000000000" pitchFamily="50" charset="-128"/>
                        </a:rPr>
                        <a:t>経営層、人事担当者向け</a:t>
                      </a:r>
                      <a:endParaRPr 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8239" marR="58239" marT="0" marB="0" anchor="ctr"/>
                </a:tc>
                <a:tc>
                  <a:txBody>
                    <a:bodyPr/>
                    <a:lstStyle/>
                    <a:p>
                      <a:pPr marL="171450" indent="-171450" algn="just">
                        <a:lnSpc>
                          <a:spcPts val="1500"/>
                        </a:lnSpc>
                        <a:buFont typeface="Wingdings" panose="05000000000000000000" pitchFamily="2" charset="2"/>
                        <a:buChar char="ü"/>
                      </a:pPr>
                      <a:r>
                        <a:rPr lang="en-US" sz="1300" kern="100" dirty="0">
                          <a:effectLst/>
                          <a:latin typeface="BIZ UDPゴシック" panose="020B0400000000000000" pitchFamily="50" charset="-128"/>
                          <a:ea typeface="BIZ UDPゴシック" panose="020B0400000000000000" pitchFamily="50" charset="-128"/>
                        </a:rPr>
                        <a:t>NISA</a:t>
                      </a:r>
                      <a:r>
                        <a:rPr lang="ja-JP" sz="1300" kern="100" dirty="0">
                          <a:effectLst/>
                          <a:latin typeface="BIZ UDPゴシック" panose="020B0400000000000000" pitchFamily="50" charset="-128"/>
                          <a:ea typeface="BIZ UDPゴシック" panose="020B0400000000000000" pitchFamily="50" charset="-128"/>
                        </a:rPr>
                        <a:t>、企業型</a:t>
                      </a:r>
                      <a:r>
                        <a:rPr lang="en-US" sz="1300" kern="100" dirty="0">
                          <a:effectLst/>
                          <a:latin typeface="BIZ UDPゴシック" panose="020B0400000000000000" pitchFamily="50" charset="-128"/>
                          <a:ea typeface="BIZ UDPゴシック" panose="020B0400000000000000" pitchFamily="50" charset="-128"/>
                        </a:rPr>
                        <a:t>DC</a:t>
                      </a:r>
                      <a:r>
                        <a:rPr lang="ja-JP" sz="1300" kern="100" dirty="0">
                          <a:effectLst/>
                          <a:latin typeface="BIZ UDPゴシック" panose="020B0400000000000000" pitchFamily="50" charset="-128"/>
                          <a:ea typeface="BIZ UDPゴシック" panose="020B0400000000000000" pitchFamily="50" charset="-128"/>
                        </a:rPr>
                        <a:t>、</a:t>
                      </a:r>
                      <a:r>
                        <a:rPr lang="en-US" sz="1300" kern="100" dirty="0" err="1">
                          <a:effectLst/>
                          <a:latin typeface="BIZ UDPゴシック" panose="020B0400000000000000" pitchFamily="50" charset="-128"/>
                          <a:ea typeface="BIZ UDPゴシック" panose="020B0400000000000000" pitchFamily="50" charset="-128"/>
                        </a:rPr>
                        <a:t>iDeCo</a:t>
                      </a:r>
                      <a:r>
                        <a:rPr lang="ja-JP" sz="1300" kern="100" dirty="0">
                          <a:effectLst/>
                          <a:latin typeface="BIZ UDPゴシック" panose="020B0400000000000000" pitchFamily="50" charset="-128"/>
                          <a:ea typeface="BIZ UDPゴシック" panose="020B0400000000000000" pitchFamily="50" charset="-128"/>
                        </a:rPr>
                        <a:t>＋、</a:t>
                      </a:r>
                      <a:r>
                        <a:rPr lang="en-US" sz="1300" kern="100" dirty="0" err="1">
                          <a:effectLst/>
                          <a:latin typeface="BIZ UDPゴシック" panose="020B0400000000000000" pitchFamily="50" charset="-128"/>
                          <a:ea typeface="BIZ UDPゴシック" panose="020B0400000000000000" pitchFamily="50" charset="-128"/>
                        </a:rPr>
                        <a:t>iDeCo</a:t>
                      </a:r>
                      <a:r>
                        <a:rPr lang="ja-JP" sz="1300" kern="100" dirty="0">
                          <a:effectLst/>
                          <a:latin typeface="BIZ UDPゴシック" panose="020B0400000000000000" pitchFamily="50" charset="-128"/>
                          <a:ea typeface="BIZ UDPゴシック" panose="020B0400000000000000" pitchFamily="50" charset="-128"/>
                        </a:rPr>
                        <a:t>、従業員持株会（奨励金）など。主に中堅・中小企業向けに従業員に対する福利厚生面での支援策</a:t>
                      </a:r>
                      <a:endPar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8239" marR="58239" marT="0" marB="0" anchor="ctr"/>
                </a:tc>
                <a:extLst>
                  <a:ext uri="{0D108BD9-81ED-4DB2-BD59-A6C34878D82A}">
                    <a16:rowId xmlns:a16="http://schemas.microsoft.com/office/drawing/2014/main" val="1975346719"/>
                  </a:ext>
                </a:extLst>
              </a:tr>
            </a:tbl>
          </a:graphicData>
        </a:graphic>
      </p:graphicFrame>
      <p:sp>
        <p:nvSpPr>
          <p:cNvPr id="6" name="テキスト プレースホルダー 6">
            <a:extLst>
              <a:ext uri="{FF2B5EF4-FFF2-40B4-BE49-F238E27FC236}">
                <a16:creationId xmlns:a16="http://schemas.microsoft.com/office/drawing/2014/main" id="{CF362BC0-E1EA-0E69-97EA-7842DD12C9FF}"/>
              </a:ext>
            </a:extLst>
          </p:cNvPr>
          <p:cNvSpPr txBox="1">
            <a:spLocks/>
          </p:cNvSpPr>
          <p:nvPr/>
        </p:nvSpPr>
        <p:spPr>
          <a:xfrm>
            <a:off x="103045" y="694615"/>
            <a:ext cx="9522601" cy="659056"/>
          </a:xfrm>
          <a:prstGeom prst="rect">
            <a:avLst/>
          </a:prstGeom>
        </p:spPr>
        <p:txBody>
          <a:bodyPr/>
          <a:lstStyle>
            <a:lvl1pPr marL="0" indent="0" algn="l" defTabSz="742950" rtl="0" eaLnBrk="1" latinLnBrk="0" hangingPunct="1">
              <a:spcBef>
                <a:spcPct val="20000"/>
              </a:spcBef>
              <a:buFont typeface="Arial" pitchFamily="34" charset="0"/>
              <a:buNone/>
              <a:defRPr kumimoji="1" lang="ja-JP" altLang="en-US" sz="1138" b="0" kern="1200" baseline="0" dirty="0" smtClean="0">
                <a:solidFill>
                  <a:schemeClr val="bg1">
                    <a:lumMod val="50000"/>
                  </a:schemeClr>
                </a:solidFill>
                <a:latin typeface="Arial"/>
                <a:ea typeface="+mj-ea"/>
                <a:cs typeface="Arial"/>
              </a:defRPr>
            </a:lvl1pPr>
            <a:lvl2pPr marL="603647" indent="-232172" algn="l" defTabSz="742950" rtl="0" eaLnBrk="1" latinLnBrk="0" hangingPunct="1">
              <a:spcBef>
                <a:spcPct val="20000"/>
              </a:spcBef>
              <a:buFont typeface="Arial" pitchFamily="34" charset="0"/>
              <a:buChar char="–"/>
              <a:defRPr kumimoji="1" sz="2275" kern="1200">
                <a:solidFill>
                  <a:schemeClr val="tx1"/>
                </a:solidFill>
                <a:latin typeface="+mn-lt"/>
                <a:ea typeface="+mn-ea"/>
                <a:cs typeface="+mn-cs"/>
              </a:defRPr>
            </a:lvl2pPr>
            <a:lvl3pPr marL="928688" indent="-185738" algn="l" defTabSz="742950" rtl="0" eaLnBrk="1" latinLnBrk="0" hangingPunct="1">
              <a:spcBef>
                <a:spcPct val="20000"/>
              </a:spcBef>
              <a:buFont typeface="Arial" pitchFamily="34" charset="0"/>
              <a:buChar char="•"/>
              <a:defRPr kumimoji="1" sz="1950" kern="1200">
                <a:solidFill>
                  <a:schemeClr val="tx1"/>
                </a:solidFill>
                <a:latin typeface="+mn-lt"/>
                <a:ea typeface="+mn-ea"/>
                <a:cs typeface="+mn-cs"/>
              </a:defRPr>
            </a:lvl3pPr>
            <a:lvl4pPr marL="13001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4pPr>
            <a:lvl5pPr marL="16716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5pPr>
            <a:lvl6pPr marL="204311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6pPr>
            <a:lvl7pPr marL="241458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7pPr>
            <a:lvl8pPr marL="27860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8pPr>
            <a:lvl9pPr marL="31575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9pPr>
          </a:lstStyle>
          <a:p>
            <a:pPr marL="357188" indent="-357188">
              <a:spcBef>
                <a:spcPts val="0"/>
              </a:spcBef>
              <a:spcAft>
                <a:spcPts val="600"/>
              </a:spcAft>
              <a:buFont typeface="Wingdings" panose="05000000000000000000" pitchFamily="2" charset="2"/>
              <a:buChar char="p"/>
            </a:pPr>
            <a:r>
              <a:rPr lang="en-US" altLang="ja-JP" sz="1600">
                <a:solidFill>
                  <a:schemeClr val="tx1"/>
                </a:solidFill>
                <a:latin typeface="BIZ UDPゴシック" panose="020B0400000000000000" pitchFamily="50" charset="-128"/>
                <a:ea typeface="BIZ UDPゴシック" panose="020B0400000000000000" pitchFamily="50" charset="-128"/>
              </a:rPr>
              <a:t>J-FLEC</a:t>
            </a:r>
            <a:r>
              <a:rPr lang="ja-JP" altLang="en-US" sz="1600">
                <a:solidFill>
                  <a:schemeClr val="tx1"/>
                </a:solidFill>
                <a:latin typeface="BIZ UDPゴシック" panose="020B0400000000000000" pitchFamily="50" charset="-128"/>
                <a:ea typeface="BIZ UDPゴシック" panose="020B0400000000000000" pitchFamily="50" charset="-128"/>
              </a:rPr>
              <a:t>ウェブサイトで講師派遣の申し込みを受け付け中。タイトルや内容は、個別ニーズに応じてご相談して決定します。</a:t>
            </a:r>
            <a:endParaRPr lang="en-US" altLang="ja-JP" sz="1600">
              <a:solidFill>
                <a:schemeClr val="tx1"/>
              </a:solidFill>
              <a:latin typeface="BIZ UDPゴシック" panose="020B0400000000000000" pitchFamily="50" charset="-128"/>
              <a:ea typeface="BIZ UDPゴシック" panose="020B0400000000000000" pitchFamily="50" charset="-128"/>
            </a:endParaRPr>
          </a:p>
        </p:txBody>
      </p:sp>
      <p:sp>
        <p:nvSpPr>
          <p:cNvPr id="3" name="タイトル 2">
            <a:extLst>
              <a:ext uri="{FF2B5EF4-FFF2-40B4-BE49-F238E27FC236}">
                <a16:creationId xmlns:a16="http://schemas.microsoft.com/office/drawing/2014/main" id="{3C287C58-CF28-4E1F-EA46-77F63E41E142}"/>
              </a:ext>
            </a:extLst>
          </p:cNvPr>
          <p:cNvSpPr>
            <a:spLocks noGrp="1"/>
          </p:cNvSpPr>
          <p:nvPr>
            <p:ph type="title"/>
          </p:nvPr>
        </p:nvSpPr>
        <p:spPr/>
        <p:txBody>
          <a:bodyPr/>
          <a:lstStyle/>
          <a:p>
            <a:r>
              <a:rPr lang="en-US" altLang="ja-JP" dirty="0"/>
              <a:t>(</a:t>
            </a:r>
            <a:r>
              <a:rPr lang="ja-JP" altLang="en-US" dirty="0"/>
              <a:t>参考</a:t>
            </a:r>
            <a:r>
              <a:rPr lang="en-US" altLang="ja-JP" dirty="0"/>
              <a:t>)</a:t>
            </a:r>
            <a:r>
              <a:rPr kumimoji="1" lang="en-US" altLang="ja-JP" sz="2000" b="1" dirty="0">
                <a:ln w="0"/>
                <a:solidFill>
                  <a:schemeClr val="bg1"/>
                </a:solidFill>
                <a:effectLst>
                  <a:outerShdw dist="19050" sx="1000" sy="1000" algn="tl" rotWithShape="0">
                    <a:schemeClr val="dk1">
                      <a:alpha val="40000"/>
                    </a:schemeClr>
                  </a:outerShdw>
                </a:effectLst>
                <a:latin typeface="BIZ UDPゴシック" panose="020B0400000000000000" pitchFamily="50" charset="-128"/>
                <a:ea typeface="BIZ UDPゴシック" panose="020B0400000000000000" pitchFamily="50" charset="-128"/>
              </a:rPr>
              <a:t>J-FLEC</a:t>
            </a:r>
            <a:r>
              <a:rPr kumimoji="1" lang="ja-JP" altLang="en-US" sz="2000" b="1" dirty="0">
                <a:ln w="0"/>
                <a:solidFill>
                  <a:schemeClr val="bg1"/>
                </a:solidFill>
                <a:effectLst>
                  <a:outerShdw dist="19050" sx="1000" sy="1000" algn="tl" rotWithShape="0">
                    <a:schemeClr val="dk1">
                      <a:alpha val="40000"/>
                    </a:schemeClr>
                  </a:outerShdw>
                </a:effectLst>
                <a:latin typeface="BIZ UDPゴシック" panose="020B0400000000000000" pitchFamily="50" charset="-128"/>
                <a:ea typeface="BIZ UDPゴシック" panose="020B0400000000000000" pitchFamily="50" charset="-128"/>
              </a:rPr>
              <a:t>の提供する社会人</a:t>
            </a:r>
            <a:r>
              <a:rPr lang="ja-JP" altLang="en-US" dirty="0">
                <a:ln w="0"/>
                <a:effectLst>
                  <a:outerShdw dist="19050" sx="1000" sy="1000" algn="tl" rotWithShape="0">
                    <a:schemeClr val="dk1">
                      <a:alpha val="40000"/>
                    </a:schemeClr>
                  </a:outerShdw>
                </a:effectLst>
              </a:rPr>
              <a:t>向け</a:t>
            </a:r>
            <a:r>
              <a:rPr kumimoji="1" lang="ja-JP" altLang="en-US" sz="2000" b="1" dirty="0">
                <a:ln w="0"/>
                <a:solidFill>
                  <a:schemeClr val="bg1"/>
                </a:solidFill>
                <a:effectLst>
                  <a:outerShdw dist="19050" sx="1000" sy="1000" algn="tl" rotWithShape="0">
                    <a:schemeClr val="dk1">
                      <a:alpha val="40000"/>
                    </a:schemeClr>
                  </a:outerShdw>
                </a:effectLst>
                <a:latin typeface="BIZ UDPゴシック" panose="020B0400000000000000" pitchFamily="50" charset="-128"/>
                <a:ea typeface="BIZ UDPゴシック" panose="020B0400000000000000" pitchFamily="50" charset="-128"/>
              </a:rPr>
              <a:t>セミナー例</a:t>
            </a:r>
            <a:endParaRPr lang="ja-JP" altLang="en-US" dirty="0"/>
          </a:p>
        </p:txBody>
      </p:sp>
    </p:spTree>
    <p:extLst>
      <p:ext uri="{BB962C8B-B14F-4D97-AF65-F5344CB8AC3E}">
        <p14:creationId xmlns:p14="http://schemas.microsoft.com/office/powerpoint/2010/main" val="42165045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69E9A366-C9A3-3C01-CC61-7BB58D5B2B78}"/>
              </a:ext>
            </a:extLst>
          </p:cNvPr>
          <p:cNvPicPr>
            <a:picLocks noChangeAspect="1"/>
          </p:cNvPicPr>
          <p:nvPr/>
        </p:nvPicPr>
        <p:blipFill>
          <a:blip r:embed="rId3"/>
          <a:stretch>
            <a:fillRect/>
          </a:stretch>
        </p:blipFill>
        <p:spPr>
          <a:xfrm>
            <a:off x="1785530" y="830130"/>
            <a:ext cx="8115300" cy="6027870"/>
          </a:xfrm>
          <a:prstGeom prst="rect">
            <a:avLst/>
          </a:prstGeom>
        </p:spPr>
      </p:pic>
      <p:sp>
        <p:nvSpPr>
          <p:cNvPr id="2" name="スライド番号プレースホルダー 1"/>
          <p:cNvSpPr>
            <a:spLocks noGrp="1"/>
          </p:cNvSpPr>
          <p:nvPr>
            <p:ph type="sldNum" sz="quarter" idx="12"/>
          </p:nvPr>
        </p:nvSpPr>
        <p:spPr/>
        <p:txBody>
          <a:bodyPr/>
          <a:lstStyle/>
          <a:p>
            <a:fld id="{AF38D818-955E-4754-B15B-D6084FD94594}" type="slidenum">
              <a:rPr kumimoji="1" lang="ja-JP" altLang="en-US" smtClean="0"/>
              <a:pPr/>
              <a:t>42</a:t>
            </a:fld>
            <a:endParaRPr kumimoji="1" lang="ja-JP" altLang="en-US"/>
          </a:p>
        </p:txBody>
      </p:sp>
      <p:sp>
        <p:nvSpPr>
          <p:cNvPr id="4" name="正方形/長方形 3"/>
          <p:cNvSpPr/>
          <p:nvPr/>
        </p:nvSpPr>
        <p:spPr>
          <a:xfrm>
            <a:off x="1706654" y="366712"/>
            <a:ext cx="6492692" cy="369332"/>
          </a:xfrm>
          <a:prstGeom prst="rect">
            <a:avLst/>
          </a:prstGeom>
        </p:spPr>
        <p:txBody>
          <a:bodyPr wrap="square">
            <a:spAutoFit/>
          </a:bodyPr>
          <a:lstStyle/>
          <a:p>
            <a:pPr algn="ctr"/>
            <a:r>
              <a:rPr kumimoji="1" lang="ja-JP" altLang="en-US" b="1">
                <a:ln w="0"/>
                <a:solidFill>
                  <a:schemeClr val="bg1"/>
                </a:solidFill>
                <a:effectLst>
                  <a:outerShdw dist="19050" sx="1000" sy="1000" algn="tl" rotWithShape="0">
                    <a:schemeClr val="dk1">
                      <a:alpha val="40000"/>
                    </a:schemeClr>
                  </a:outerShdw>
                </a:effectLst>
                <a:latin typeface="BIZ UDPゴシック" panose="020B0400000000000000" pitchFamily="50" charset="-128"/>
                <a:ea typeface="BIZ UDPゴシック" panose="020B0400000000000000" pitchFamily="50" charset="-128"/>
              </a:rPr>
              <a:t>おわり</a:t>
            </a:r>
          </a:p>
        </p:txBody>
      </p:sp>
      <p:sp>
        <p:nvSpPr>
          <p:cNvPr id="13" name="テキスト プレースホルダー 6"/>
          <p:cNvSpPr txBox="1">
            <a:spLocks/>
          </p:cNvSpPr>
          <p:nvPr/>
        </p:nvSpPr>
        <p:spPr>
          <a:xfrm>
            <a:off x="528823" y="3181399"/>
            <a:ext cx="5314357" cy="766115"/>
          </a:xfrm>
          <a:prstGeom prst="rect">
            <a:avLst/>
          </a:prstGeom>
        </p:spPr>
        <p:txBody>
          <a:bodyPr/>
          <a:lstStyle>
            <a:lvl1pPr marL="0" indent="0" algn="l" defTabSz="742950" rtl="0" eaLnBrk="1" latinLnBrk="0" hangingPunct="1">
              <a:spcBef>
                <a:spcPct val="20000"/>
              </a:spcBef>
              <a:buFont typeface="Arial" pitchFamily="34" charset="0"/>
              <a:buNone/>
              <a:defRPr kumimoji="1" lang="ja-JP" altLang="en-US" sz="1138" b="0" kern="1200" baseline="0" dirty="0" smtClean="0">
                <a:solidFill>
                  <a:schemeClr val="bg1">
                    <a:lumMod val="50000"/>
                  </a:schemeClr>
                </a:solidFill>
                <a:latin typeface="Arial"/>
                <a:ea typeface="+mj-ea"/>
                <a:cs typeface="Arial"/>
              </a:defRPr>
            </a:lvl1pPr>
            <a:lvl2pPr marL="603647" indent="-232172" algn="l" defTabSz="742950" rtl="0" eaLnBrk="1" latinLnBrk="0" hangingPunct="1">
              <a:spcBef>
                <a:spcPct val="20000"/>
              </a:spcBef>
              <a:buFont typeface="Arial" pitchFamily="34" charset="0"/>
              <a:buChar char="–"/>
              <a:defRPr kumimoji="1" sz="2275" kern="1200">
                <a:solidFill>
                  <a:schemeClr val="tx1"/>
                </a:solidFill>
                <a:latin typeface="+mn-lt"/>
                <a:ea typeface="+mn-ea"/>
                <a:cs typeface="+mn-cs"/>
              </a:defRPr>
            </a:lvl2pPr>
            <a:lvl3pPr marL="928688" indent="-185738" algn="l" defTabSz="742950" rtl="0" eaLnBrk="1" latinLnBrk="0" hangingPunct="1">
              <a:spcBef>
                <a:spcPct val="20000"/>
              </a:spcBef>
              <a:buFont typeface="Arial" pitchFamily="34" charset="0"/>
              <a:buChar char="•"/>
              <a:defRPr kumimoji="1" sz="1950" kern="1200">
                <a:solidFill>
                  <a:schemeClr val="tx1"/>
                </a:solidFill>
                <a:latin typeface="+mn-lt"/>
                <a:ea typeface="+mn-ea"/>
                <a:cs typeface="+mn-cs"/>
              </a:defRPr>
            </a:lvl3pPr>
            <a:lvl4pPr marL="13001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4pPr>
            <a:lvl5pPr marL="16716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5pPr>
            <a:lvl6pPr marL="204311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6pPr>
            <a:lvl7pPr marL="241458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7pPr>
            <a:lvl8pPr marL="27860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8pPr>
            <a:lvl9pPr marL="31575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9pPr>
          </a:lstStyle>
          <a:p>
            <a:pPr>
              <a:lnSpc>
                <a:spcPts val="2200"/>
              </a:lnSpc>
              <a:spcBef>
                <a:spcPts val="0"/>
              </a:spcBef>
            </a:pPr>
            <a:r>
              <a:rPr lang="ja-JP" altLang="en-US" sz="1800">
                <a:solidFill>
                  <a:schemeClr val="tx1"/>
                </a:solidFill>
                <a:latin typeface="BIZ UDPゴシック" panose="020B0400000000000000" pitchFamily="50" charset="-128"/>
                <a:ea typeface="BIZ UDPゴシック" panose="020B0400000000000000" pitchFamily="50" charset="-128"/>
              </a:rPr>
              <a:t>本資料でご案内した各事業は、</a:t>
            </a:r>
            <a:br>
              <a:rPr lang="en-US" altLang="ja-JP" sz="1800">
                <a:solidFill>
                  <a:schemeClr val="tx1"/>
                </a:solidFill>
                <a:latin typeface="BIZ UDPゴシック" panose="020B0400000000000000" pitchFamily="50" charset="-128"/>
                <a:ea typeface="BIZ UDPゴシック" panose="020B0400000000000000" pitchFamily="50" charset="-128"/>
              </a:rPr>
            </a:br>
            <a:r>
              <a:rPr lang="en-US" altLang="ja-JP" sz="1800">
                <a:solidFill>
                  <a:schemeClr val="tx1"/>
                </a:solidFill>
                <a:latin typeface="BIZ UDPゴシック" panose="020B0400000000000000" pitchFamily="50" charset="-128"/>
                <a:ea typeface="BIZ UDPゴシック" panose="020B0400000000000000" pitchFamily="50" charset="-128"/>
              </a:rPr>
              <a:t>J-FLEC</a:t>
            </a:r>
            <a:r>
              <a:rPr lang="ja-JP" altLang="en-US" sz="1800">
                <a:solidFill>
                  <a:schemeClr val="tx1"/>
                </a:solidFill>
                <a:latin typeface="BIZ UDPゴシック" panose="020B0400000000000000" pitchFamily="50" charset="-128"/>
                <a:ea typeface="BIZ UDPゴシック" panose="020B0400000000000000" pitchFamily="50" charset="-128"/>
              </a:rPr>
              <a:t>のホームページからお申込みいただけます。</a:t>
            </a:r>
          </a:p>
        </p:txBody>
      </p:sp>
      <p:pic>
        <p:nvPicPr>
          <p:cNvPr id="36" name="図 35"/>
          <p:cNvPicPr>
            <a:picLocks noChangeAspect="1"/>
          </p:cNvPicPr>
          <p:nvPr/>
        </p:nvPicPr>
        <p:blipFill>
          <a:blip r:embed="rId4"/>
          <a:stretch>
            <a:fillRect/>
          </a:stretch>
        </p:blipFill>
        <p:spPr>
          <a:xfrm>
            <a:off x="613469" y="4041600"/>
            <a:ext cx="2499625" cy="2453847"/>
          </a:xfrm>
          <a:prstGeom prst="rect">
            <a:avLst/>
          </a:prstGeom>
          <a:ln>
            <a:solidFill>
              <a:schemeClr val="tx1"/>
            </a:solidFill>
          </a:ln>
        </p:spPr>
      </p:pic>
      <p:grpSp>
        <p:nvGrpSpPr>
          <p:cNvPr id="6" name="グループ化 5"/>
          <p:cNvGrpSpPr/>
          <p:nvPr/>
        </p:nvGrpSpPr>
        <p:grpSpPr>
          <a:xfrm>
            <a:off x="3188811" y="4724342"/>
            <a:ext cx="3109360" cy="1088362"/>
            <a:chOff x="3113094" y="4724193"/>
            <a:chExt cx="3109360" cy="1088362"/>
          </a:xfrm>
        </p:grpSpPr>
        <p:grpSp>
          <p:nvGrpSpPr>
            <p:cNvPr id="3" name="グループ化 2"/>
            <p:cNvGrpSpPr/>
            <p:nvPr/>
          </p:nvGrpSpPr>
          <p:grpSpPr>
            <a:xfrm>
              <a:off x="3273951" y="4724193"/>
              <a:ext cx="2787647" cy="454868"/>
              <a:chOff x="3325587" y="2573844"/>
              <a:chExt cx="4114800" cy="671423"/>
            </a:xfrm>
          </p:grpSpPr>
          <p:sp>
            <p:nvSpPr>
              <p:cNvPr id="37" name="角丸四角形 36"/>
              <p:cNvSpPr/>
              <p:nvPr/>
            </p:nvSpPr>
            <p:spPr>
              <a:xfrm>
                <a:off x="3325587" y="2573844"/>
                <a:ext cx="4114800" cy="671423"/>
              </a:xfrm>
              <a:prstGeom prst="roundRect">
                <a:avLst>
                  <a:gd name="adj" fmla="val 30570"/>
                </a:avLst>
              </a:prstGeom>
              <a:solidFill>
                <a:srgbClr val="2E75B6"/>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800">
                  <a:solidFill>
                    <a:schemeClr val="tx1"/>
                  </a:solidFill>
                  <a:latin typeface="Meiryo UI" panose="020B0604030504040204" pitchFamily="50" charset="-128"/>
                  <a:ea typeface="Meiryo UI" panose="020B0604030504040204" pitchFamily="50" charset="-128"/>
                </a:endParaRPr>
              </a:p>
            </p:txBody>
          </p:sp>
          <p:sp>
            <p:nvSpPr>
              <p:cNvPr id="38" name="正方形/長方形 37"/>
              <p:cNvSpPr/>
              <p:nvPr/>
            </p:nvSpPr>
            <p:spPr>
              <a:xfrm>
                <a:off x="3614624" y="2675555"/>
                <a:ext cx="2722231" cy="468000"/>
              </a:xfrm>
              <a:prstGeom prst="rect">
                <a:avLst/>
              </a:prstGeom>
              <a:solidFill>
                <a:schemeClr val="bg1"/>
              </a:solidFill>
              <a:ln>
                <a:solidFill>
                  <a:schemeClr val="tx1"/>
                </a:solidFill>
              </a:ln>
            </p:spPr>
            <p:txBody>
              <a:bodyPr wrap="none" anchor="ctr">
                <a:noAutofit/>
              </a:bodyPr>
              <a:lstStyle/>
              <a:p>
                <a:pPr marL="0" lvl="0" indent="-363538" eaLnBrk="1" hangingPunct="1">
                  <a:buClr>
                    <a:srgbClr val="3A474F"/>
                  </a:buClr>
                  <a:buNone/>
                  <a:defRPr/>
                </a:pPr>
                <a:r>
                  <a:rPr lang="ja-JP" altLang="en-US" sz="1800" b="0" kern="0">
                    <a:solidFill>
                      <a:prstClr val="black"/>
                    </a:solidFill>
                    <a:latin typeface="BIZ UDPゴシック" panose="020B0400000000000000" pitchFamily="50" charset="-128"/>
                    <a:ea typeface="BIZ UDPゴシック" panose="020B0400000000000000" pitchFamily="50" charset="-128"/>
                    <a:cs typeface="メイリオ" panose="020B0604030504040204" pitchFamily="50" charset="-128"/>
                  </a:rPr>
                  <a:t> </a:t>
                </a:r>
                <a:r>
                  <a:rPr lang="en-US" altLang="ja-JP" sz="1600" b="0" kern="0">
                    <a:solidFill>
                      <a:prstClr val="black"/>
                    </a:solidFill>
                    <a:latin typeface="BIZ UDPゴシック" panose="020B0400000000000000" pitchFamily="50" charset="-128"/>
                    <a:ea typeface="BIZ UDPゴシック" panose="020B0400000000000000" pitchFamily="50" charset="-128"/>
                    <a:cs typeface="メイリオ" panose="020B0604030504040204" pitchFamily="50" charset="-128"/>
                  </a:rPr>
                  <a:t>J-FLEC</a:t>
                </a:r>
                <a:endParaRPr kumimoji="1" lang="en-US" altLang="ja-JP" sz="1600" b="0" kern="0">
                  <a:solidFill>
                    <a:prstClr val="black"/>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39" name="正方形/長方形 38"/>
              <p:cNvSpPr/>
              <p:nvPr/>
            </p:nvSpPr>
            <p:spPr>
              <a:xfrm>
                <a:off x="6449787" y="2705118"/>
                <a:ext cx="726887" cy="408874"/>
              </a:xfrm>
              <a:prstGeom prst="rect">
                <a:avLst/>
              </a:prstGeom>
              <a:solidFill>
                <a:schemeClr val="bg2">
                  <a:lumMod val="90000"/>
                </a:schemeClr>
              </a:solidFill>
              <a:ln cmpd="dbl">
                <a:solidFill>
                  <a:schemeClr val="tx1"/>
                </a:solidFill>
              </a:ln>
            </p:spPr>
            <p:txBody>
              <a:bodyPr wrap="none" anchor="ctr">
                <a:spAutoFit/>
              </a:bodyPr>
              <a:lstStyle/>
              <a:p>
                <a:pPr marL="0" lvl="0" indent="-363538" eaLnBrk="1" hangingPunct="1">
                  <a:buClr>
                    <a:srgbClr val="3A474F"/>
                  </a:buClr>
                  <a:buNone/>
                  <a:defRPr/>
                </a:pPr>
                <a:r>
                  <a:rPr lang="ja-JP" altLang="en-US" sz="1200" b="0" kern="0">
                    <a:solidFill>
                      <a:prstClr val="black"/>
                    </a:solidFill>
                    <a:latin typeface="BIZ UDPゴシック" panose="020B0400000000000000" pitchFamily="50" charset="-128"/>
                    <a:ea typeface="BIZ UDPゴシック" panose="020B0400000000000000" pitchFamily="50" charset="-128"/>
                    <a:cs typeface="メイリオ" panose="020B0604030504040204" pitchFamily="50" charset="-128"/>
                  </a:rPr>
                  <a:t>検索</a:t>
                </a:r>
                <a:endParaRPr kumimoji="1" lang="en-US" altLang="ja-JP" sz="1200" b="0" kern="0">
                  <a:solidFill>
                    <a:prstClr val="black"/>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grpSp>
        <p:sp>
          <p:nvSpPr>
            <p:cNvPr id="14" name="テキスト プレースホルダー 6"/>
            <p:cNvSpPr txBox="1">
              <a:spLocks/>
            </p:cNvSpPr>
            <p:nvPr/>
          </p:nvSpPr>
          <p:spPr>
            <a:xfrm>
              <a:off x="3113094" y="5411328"/>
              <a:ext cx="3109360" cy="401227"/>
            </a:xfrm>
            <a:prstGeom prst="rect">
              <a:avLst/>
            </a:prstGeom>
          </p:spPr>
          <p:txBody>
            <a:bodyPr/>
            <a:lstStyle>
              <a:lvl1pPr marL="0" indent="0" algn="l" defTabSz="742950" rtl="0" eaLnBrk="1" latinLnBrk="0" hangingPunct="1">
                <a:spcBef>
                  <a:spcPct val="20000"/>
                </a:spcBef>
                <a:buFont typeface="Arial" pitchFamily="34" charset="0"/>
                <a:buNone/>
                <a:defRPr kumimoji="1" lang="ja-JP" altLang="en-US" sz="1138" b="0" kern="1200" baseline="0" dirty="0" smtClean="0">
                  <a:solidFill>
                    <a:schemeClr val="bg1">
                      <a:lumMod val="50000"/>
                    </a:schemeClr>
                  </a:solidFill>
                  <a:latin typeface="Arial"/>
                  <a:ea typeface="+mj-ea"/>
                  <a:cs typeface="Arial"/>
                </a:defRPr>
              </a:lvl1pPr>
              <a:lvl2pPr marL="603647" indent="-232172" algn="l" defTabSz="742950" rtl="0" eaLnBrk="1" latinLnBrk="0" hangingPunct="1">
                <a:spcBef>
                  <a:spcPct val="20000"/>
                </a:spcBef>
                <a:buFont typeface="Arial" pitchFamily="34" charset="0"/>
                <a:buChar char="–"/>
                <a:defRPr kumimoji="1" sz="2275" kern="1200">
                  <a:solidFill>
                    <a:schemeClr val="tx1"/>
                  </a:solidFill>
                  <a:latin typeface="+mn-lt"/>
                  <a:ea typeface="+mn-ea"/>
                  <a:cs typeface="+mn-cs"/>
                </a:defRPr>
              </a:lvl2pPr>
              <a:lvl3pPr marL="928688" indent="-185738" algn="l" defTabSz="742950" rtl="0" eaLnBrk="1" latinLnBrk="0" hangingPunct="1">
                <a:spcBef>
                  <a:spcPct val="20000"/>
                </a:spcBef>
                <a:buFont typeface="Arial" pitchFamily="34" charset="0"/>
                <a:buChar char="•"/>
                <a:defRPr kumimoji="1" sz="1950" kern="1200">
                  <a:solidFill>
                    <a:schemeClr val="tx1"/>
                  </a:solidFill>
                  <a:latin typeface="+mn-lt"/>
                  <a:ea typeface="+mn-ea"/>
                  <a:cs typeface="+mn-cs"/>
                </a:defRPr>
              </a:lvl3pPr>
              <a:lvl4pPr marL="13001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4pPr>
              <a:lvl5pPr marL="16716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5pPr>
              <a:lvl6pPr marL="204311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6pPr>
              <a:lvl7pPr marL="241458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7pPr>
              <a:lvl8pPr marL="27860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8pPr>
              <a:lvl9pPr marL="31575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9pPr>
            </a:lstStyle>
            <a:p>
              <a:pPr algn="ctr">
                <a:lnSpc>
                  <a:spcPts val="2200"/>
                </a:lnSpc>
                <a:spcBef>
                  <a:spcPts val="0"/>
                </a:spcBef>
              </a:pPr>
              <a:r>
                <a:rPr lang="en-US" altLang="ja-JP" sz="1600">
                  <a:solidFill>
                    <a:schemeClr val="tx1"/>
                  </a:solidFill>
                  <a:latin typeface="BIZ UDPゴシック" panose="020B0400000000000000" pitchFamily="50" charset="-128"/>
                  <a:ea typeface="BIZ UDPゴシック" panose="020B0400000000000000" pitchFamily="50" charset="-128"/>
                </a:rPr>
                <a:t>https://www.j-flec.go.jp/</a:t>
              </a:r>
            </a:p>
          </p:txBody>
        </p:sp>
      </p:grpSp>
    </p:spTree>
    <p:extLst>
      <p:ext uri="{BB962C8B-B14F-4D97-AF65-F5344CB8AC3E}">
        <p14:creationId xmlns:p14="http://schemas.microsoft.com/office/powerpoint/2010/main" val="1128742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AF38D818-955E-4754-B15B-D6084FD94594}" type="slidenum">
              <a:rPr kumimoji="1" lang="ja-JP" altLang="en-US" smtClean="0"/>
              <a:pPr/>
              <a:t>4</a:t>
            </a:fld>
            <a:endParaRPr kumimoji="1" lang="ja-JP" altLang="en-US"/>
          </a:p>
        </p:txBody>
      </p:sp>
      <p:sp>
        <p:nvSpPr>
          <p:cNvPr id="7" name="正方形/長方形 6"/>
          <p:cNvSpPr/>
          <p:nvPr/>
        </p:nvSpPr>
        <p:spPr>
          <a:xfrm>
            <a:off x="1382020" y="366712"/>
            <a:ext cx="7516870" cy="369332"/>
          </a:xfrm>
          <a:prstGeom prst="rect">
            <a:avLst/>
          </a:prstGeom>
        </p:spPr>
        <p:txBody>
          <a:bodyPr wrap="square">
            <a:spAutoFit/>
          </a:bodyPr>
          <a:lstStyle/>
          <a:p>
            <a:pPr algn="ctr"/>
            <a:r>
              <a:rPr lang="ja-JP" altLang="en-US" b="1">
                <a:solidFill>
                  <a:schemeClr val="bg1"/>
                </a:solidFill>
                <a:latin typeface="BIZ UDPゴシック" panose="020B0400000000000000" pitchFamily="50" charset="-128"/>
                <a:ea typeface="BIZ UDPゴシック" panose="020B0400000000000000" pitchFamily="50" charset="-128"/>
              </a:rPr>
              <a:t>（参考）企業におけるファイナンシャル・ウェルビーイング（企業開示）の例</a:t>
            </a:r>
          </a:p>
        </p:txBody>
      </p:sp>
      <p:sp>
        <p:nvSpPr>
          <p:cNvPr id="8" name="正方形/長方形 7"/>
          <p:cNvSpPr/>
          <p:nvPr/>
        </p:nvSpPr>
        <p:spPr>
          <a:xfrm>
            <a:off x="177379" y="1535511"/>
            <a:ext cx="4680000" cy="2016000"/>
          </a:xfrm>
          <a:prstGeom prst="rect">
            <a:avLst/>
          </a:prstGeom>
          <a:ln>
            <a:solidFill>
              <a:schemeClr val="tx1"/>
            </a:solidFill>
          </a:ln>
        </p:spPr>
        <p:txBody>
          <a:bodyPr wrap="square">
            <a:noAutofit/>
          </a:bodyPr>
          <a:lstStyle/>
          <a:p>
            <a:pPr>
              <a:spcAft>
                <a:spcPts val="600"/>
              </a:spcAft>
            </a:pPr>
            <a:r>
              <a:rPr lang="en-US" altLang="ja-JP" sz="1150">
                <a:latin typeface="BIZ UDPゴシック" panose="020B0400000000000000" pitchFamily="50" charset="-128"/>
                <a:ea typeface="BIZ UDPゴシック" panose="020B0400000000000000" pitchFamily="50" charset="-128"/>
              </a:rPr>
              <a:t>2</a:t>
            </a:r>
            <a:r>
              <a:rPr lang="ja-JP" altLang="en-US" sz="1150">
                <a:latin typeface="BIZ UDPゴシック" panose="020B0400000000000000" pitchFamily="50" charset="-128"/>
                <a:ea typeface="BIZ UDPゴシック" panose="020B0400000000000000" pitchFamily="50" charset="-128"/>
              </a:rPr>
              <a:t> </a:t>
            </a:r>
            <a:r>
              <a:rPr lang="en-US" altLang="ja-JP" sz="1150">
                <a:latin typeface="BIZ UDPゴシック" panose="020B0400000000000000" pitchFamily="50" charset="-128"/>
                <a:ea typeface="BIZ UDPゴシック" panose="020B0400000000000000" pitchFamily="50" charset="-128"/>
              </a:rPr>
              <a:t>【</a:t>
            </a:r>
            <a:r>
              <a:rPr lang="ja-JP" altLang="en-US" sz="1150">
                <a:latin typeface="BIZ UDPゴシック" panose="020B0400000000000000" pitchFamily="50" charset="-128"/>
                <a:ea typeface="BIZ UDPゴシック" panose="020B0400000000000000" pitchFamily="50" charset="-128"/>
              </a:rPr>
              <a:t>サステナビリティに関する考え方及び取組</a:t>
            </a:r>
            <a:r>
              <a:rPr lang="en-US" altLang="ja-JP" sz="1150">
                <a:latin typeface="BIZ UDPゴシック" panose="020B0400000000000000" pitchFamily="50" charset="-128"/>
                <a:ea typeface="BIZ UDPゴシック" panose="020B0400000000000000" pitchFamily="50" charset="-128"/>
              </a:rPr>
              <a:t>】</a:t>
            </a:r>
          </a:p>
          <a:p>
            <a:pPr>
              <a:spcAft>
                <a:spcPts val="600"/>
              </a:spcAft>
            </a:pPr>
            <a:r>
              <a:rPr lang="en-US" altLang="ja-JP" sz="1150">
                <a:latin typeface="BIZ UDPゴシック" panose="020B0400000000000000" pitchFamily="50" charset="-128"/>
                <a:ea typeface="BIZ UDPゴシック" panose="020B0400000000000000" pitchFamily="50" charset="-128"/>
              </a:rPr>
              <a:t>(2)</a:t>
            </a:r>
            <a:r>
              <a:rPr lang="ja-JP" altLang="en-US" sz="1150">
                <a:latin typeface="BIZ UDPゴシック" panose="020B0400000000000000" pitchFamily="50" charset="-128"/>
                <a:ea typeface="BIZ UDPゴシック" panose="020B0400000000000000" pitchFamily="50" charset="-128"/>
              </a:rPr>
              <a:t> ③</a:t>
            </a:r>
            <a:r>
              <a:rPr lang="en-US" altLang="ja-JP" sz="1150">
                <a:latin typeface="BIZ UDPゴシック" panose="020B0400000000000000" pitchFamily="50" charset="-128"/>
                <a:ea typeface="BIZ UDPゴシック" panose="020B0400000000000000" pitchFamily="50" charset="-128"/>
              </a:rPr>
              <a:t>Ⅲ</a:t>
            </a:r>
            <a:r>
              <a:rPr lang="ja-JP" altLang="en-US" sz="1150">
                <a:latin typeface="BIZ UDPゴシック" panose="020B0400000000000000" pitchFamily="50" charset="-128"/>
                <a:ea typeface="BIZ UDPゴシック" panose="020B0400000000000000" pitchFamily="50" charset="-128"/>
              </a:rPr>
              <a:t> </a:t>
            </a:r>
            <a:r>
              <a:rPr lang="en-US" altLang="ja-JP" sz="1150">
                <a:latin typeface="BIZ UDPゴシック" panose="020B0400000000000000" pitchFamily="50" charset="-128"/>
                <a:ea typeface="BIZ UDPゴシック" panose="020B0400000000000000" pitchFamily="50" charset="-128"/>
              </a:rPr>
              <a:t>b</a:t>
            </a:r>
            <a:r>
              <a:rPr lang="ja-JP" altLang="en-US" sz="1150" err="1">
                <a:latin typeface="BIZ UDPゴシック" panose="020B0400000000000000" pitchFamily="50" charset="-128"/>
                <a:ea typeface="BIZ UDPゴシック" panose="020B0400000000000000" pitchFamily="50" charset="-128"/>
              </a:rPr>
              <a:t>．</a:t>
            </a:r>
            <a:r>
              <a:rPr lang="ja-JP" altLang="en-US" sz="1150">
                <a:latin typeface="BIZ UDPゴシック" panose="020B0400000000000000" pitchFamily="50" charset="-128"/>
                <a:ea typeface="BIZ UDPゴシック" panose="020B0400000000000000" pitchFamily="50" charset="-128"/>
              </a:rPr>
              <a:t>待遇・福利厚生の充実</a:t>
            </a:r>
          </a:p>
          <a:p>
            <a:r>
              <a:rPr lang="ja-JP" altLang="en-US" sz="1150">
                <a:latin typeface="BIZ UDPゴシック" panose="020B0400000000000000" pitchFamily="50" charset="-128"/>
                <a:ea typeface="BIZ UDPゴシック" panose="020B0400000000000000" pitchFamily="50" charset="-128"/>
              </a:rPr>
              <a:t>当社の企業理念「還元：利益や喜びを共に生きる人たちと分かち合う」に基づき、待遇と福利厚生の充実は組織にとって多くのメリットをもたらします。特に長期的な視点に立った個人の財政的な課題や未来への不安から解放されることは、人材定着・採用と組織としてより高い生産性を実現させます。</a:t>
            </a:r>
            <a:r>
              <a:rPr lang="ja-JP" altLang="en-US" sz="1150" u="sng">
                <a:latin typeface="BIZ UDPゴシック" panose="020B0400000000000000" pitchFamily="50" charset="-128"/>
                <a:ea typeface="BIZ UDPゴシック" panose="020B0400000000000000" pitchFamily="50" charset="-128"/>
              </a:rPr>
              <a:t>福利厚生については組織のコミュニケーションを推進する制度の充実、また組織として長期の個人資産形成（いわゆるファイナンシャル・ウェルビーイング）に向けた、セミナー開催などを計画していきます</a:t>
            </a:r>
            <a:r>
              <a:rPr lang="ja-JP" altLang="en-US" sz="1150">
                <a:latin typeface="BIZ UDPゴシック" panose="020B0400000000000000" pitchFamily="50" charset="-128"/>
                <a:ea typeface="BIZ UDPゴシック" panose="020B0400000000000000" pitchFamily="50" charset="-128"/>
              </a:rPr>
              <a:t>。</a:t>
            </a:r>
          </a:p>
        </p:txBody>
      </p:sp>
      <p:sp>
        <p:nvSpPr>
          <p:cNvPr id="10" name="正方形/長方形 9"/>
          <p:cNvSpPr/>
          <p:nvPr/>
        </p:nvSpPr>
        <p:spPr>
          <a:xfrm>
            <a:off x="177379" y="998180"/>
            <a:ext cx="4680000" cy="492443"/>
          </a:xfrm>
          <a:prstGeom prst="rect">
            <a:avLst/>
          </a:prstGeom>
          <a:ln>
            <a:noFill/>
          </a:ln>
        </p:spPr>
        <p:txBody>
          <a:bodyPr wrap="square">
            <a:spAutoFit/>
          </a:bodyPr>
          <a:lstStyle/>
          <a:p>
            <a:pPr algn="ctr"/>
            <a:r>
              <a:rPr lang="ja-JP" altLang="en-US" sz="1500" b="1">
                <a:latin typeface="BIZ UDPゴシック" panose="020B0400000000000000" pitchFamily="50" charset="-128"/>
                <a:ea typeface="BIZ UDPゴシック" panose="020B0400000000000000" pitchFamily="50" charset="-128"/>
              </a:rPr>
              <a:t>（株）エンビプロ・ホールディングス</a:t>
            </a:r>
            <a:endParaRPr lang="en-US" altLang="ja-JP" sz="1500" b="1">
              <a:latin typeface="BIZ UDPゴシック" panose="020B0400000000000000" pitchFamily="50" charset="-128"/>
              <a:ea typeface="BIZ UDPゴシック" panose="020B0400000000000000" pitchFamily="50" charset="-128"/>
            </a:endParaRPr>
          </a:p>
          <a:p>
            <a:pPr algn="ctr"/>
            <a:r>
              <a:rPr lang="ja-JP" altLang="en-US" sz="1100" b="1">
                <a:latin typeface="BIZ UDPゴシック" panose="020B0400000000000000" pitchFamily="50" charset="-128"/>
                <a:ea typeface="BIZ UDPゴシック" panose="020B0400000000000000" pitchFamily="50" charset="-128"/>
              </a:rPr>
              <a:t>　（</a:t>
            </a:r>
            <a:r>
              <a:rPr lang="en-US" altLang="ja-JP" sz="1100" b="1">
                <a:latin typeface="BIZ UDPゴシック" panose="020B0400000000000000" pitchFamily="50" charset="-128"/>
                <a:ea typeface="BIZ UDPゴシック" panose="020B0400000000000000" pitchFamily="50" charset="-128"/>
              </a:rPr>
              <a:t>2022/07/01 ‐ 2023/06/30</a:t>
            </a:r>
            <a:r>
              <a:rPr lang="ja-JP" altLang="en-US" sz="1100" b="1">
                <a:latin typeface="BIZ UDPゴシック" panose="020B0400000000000000" pitchFamily="50" charset="-128"/>
                <a:ea typeface="BIZ UDPゴシック" panose="020B0400000000000000" pitchFamily="50" charset="-128"/>
              </a:rPr>
              <a:t>）</a:t>
            </a:r>
          </a:p>
        </p:txBody>
      </p:sp>
      <p:sp>
        <p:nvSpPr>
          <p:cNvPr id="11" name="正方形/長方形 10"/>
          <p:cNvSpPr/>
          <p:nvPr/>
        </p:nvSpPr>
        <p:spPr>
          <a:xfrm>
            <a:off x="5030636" y="4310006"/>
            <a:ext cx="4680000" cy="230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n-US" altLang="ja-JP" sz="1150">
                <a:solidFill>
                  <a:schemeClr val="tx1"/>
                </a:solidFill>
                <a:latin typeface="BIZ UDPゴシック" panose="020B0400000000000000" pitchFamily="50" charset="-128"/>
                <a:ea typeface="BIZ UDPゴシック" panose="020B0400000000000000" pitchFamily="50" charset="-128"/>
              </a:rPr>
              <a:t>2</a:t>
            </a:r>
            <a:r>
              <a:rPr lang="ja-JP" altLang="en-US" sz="1150">
                <a:solidFill>
                  <a:schemeClr val="tx1"/>
                </a:solidFill>
                <a:latin typeface="BIZ UDPゴシック" panose="020B0400000000000000" pitchFamily="50" charset="-128"/>
                <a:ea typeface="BIZ UDPゴシック" panose="020B0400000000000000" pitchFamily="50" charset="-128"/>
              </a:rPr>
              <a:t> </a:t>
            </a:r>
            <a:r>
              <a:rPr lang="en-US" altLang="ja-JP" sz="1150">
                <a:solidFill>
                  <a:schemeClr val="tx1"/>
                </a:solidFill>
                <a:latin typeface="BIZ UDPゴシック" panose="020B0400000000000000" pitchFamily="50" charset="-128"/>
                <a:ea typeface="BIZ UDPゴシック" panose="020B0400000000000000" pitchFamily="50" charset="-128"/>
              </a:rPr>
              <a:t>【</a:t>
            </a:r>
            <a:r>
              <a:rPr lang="ja-JP" altLang="en-US" sz="1150">
                <a:solidFill>
                  <a:schemeClr val="tx1"/>
                </a:solidFill>
                <a:latin typeface="BIZ UDPゴシック" panose="020B0400000000000000" pitchFamily="50" charset="-128"/>
                <a:ea typeface="BIZ UDPゴシック" panose="020B0400000000000000" pitchFamily="50" charset="-128"/>
              </a:rPr>
              <a:t>サステナビリティに関する考え方及び取組</a:t>
            </a:r>
            <a:r>
              <a:rPr lang="en-US" altLang="ja-JP" sz="1150">
                <a:solidFill>
                  <a:schemeClr val="tx1"/>
                </a:solidFill>
                <a:latin typeface="BIZ UDPゴシック" panose="020B0400000000000000" pitchFamily="50" charset="-128"/>
                <a:ea typeface="BIZ UDPゴシック" panose="020B0400000000000000" pitchFamily="50" charset="-128"/>
              </a:rPr>
              <a:t>】</a:t>
            </a:r>
          </a:p>
          <a:p>
            <a:pPr algn="just">
              <a:spcAft>
                <a:spcPts val="600"/>
              </a:spcAft>
            </a:pPr>
            <a:r>
              <a:rPr lang="ja-JP" altLang="en-US" sz="1150">
                <a:solidFill>
                  <a:schemeClr val="tx1"/>
                </a:solidFill>
                <a:latin typeface="BIZ UDPゴシック" panose="020B0400000000000000" pitchFamily="50" charset="-128"/>
                <a:ea typeface="BIZ UDPゴシック" panose="020B0400000000000000" pitchFamily="50" charset="-128"/>
              </a:rPr>
              <a:t>（</a:t>
            </a:r>
            <a:r>
              <a:rPr lang="en-US" altLang="ja-JP" sz="1150">
                <a:solidFill>
                  <a:schemeClr val="tx1"/>
                </a:solidFill>
                <a:latin typeface="BIZ UDPゴシック" panose="020B0400000000000000" pitchFamily="50" charset="-128"/>
                <a:ea typeface="BIZ UDPゴシック" panose="020B0400000000000000" pitchFamily="50" charset="-128"/>
              </a:rPr>
              <a:t>3</a:t>
            </a:r>
            <a:r>
              <a:rPr lang="ja-JP" altLang="en-US" sz="1150">
                <a:solidFill>
                  <a:schemeClr val="tx1"/>
                </a:solidFill>
                <a:latin typeface="BIZ UDPゴシック" panose="020B0400000000000000" pitchFamily="50" charset="-128"/>
                <a:ea typeface="BIZ UDPゴシック" panose="020B0400000000000000" pitchFamily="50" charset="-128"/>
              </a:rPr>
              <a:t>）④ （</a:t>
            </a:r>
            <a:r>
              <a:rPr lang="en-US" altLang="ja-JP" sz="1150">
                <a:solidFill>
                  <a:schemeClr val="tx1"/>
                </a:solidFill>
                <a:latin typeface="BIZ UDPゴシック" panose="020B0400000000000000" pitchFamily="50" charset="-128"/>
                <a:ea typeface="BIZ UDPゴシック" panose="020B0400000000000000" pitchFamily="50" charset="-128"/>
              </a:rPr>
              <a:t>b</a:t>
            </a:r>
            <a:r>
              <a:rPr lang="ja-JP" altLang="en-US" sz="1150">
                <a:solidFill>
                  <a:schemeClr val="tx1"/>
                </a:solidFill>
                <a:latin typeface="BIZ UDPゴシック" panose="020B0400000000000000" pitchFamily="50" charset="-128"/>
                <a:ea typeface="BIZ UDPゴシック" panose="020B0400000000000000" pitchFamily="50" charset="-128"/>
              </a:rPr>
              <a:t>）ウェルビーイング</a:t>
            </a:r>
            <a:endParaRPr lang="en-US" altLang="ja-JP" sz="1150">
              <a:solidFill>
                <a:schemeClr val="tx1"/>
              </a:solidFill>
              <a:latin typeface="BIZ UDPゴシック" panose="020B0400000000000000" pitchFamily="50" charset="-128"/>
              <a:ea typeface="BIZ UDPゴシック" panose="020B0400000000000000" pitchFamily="50" charset="-128"/>
            </a:endParaRPr>
          </a:p>
          <a:p>
            <a:pPr algn="just">
              <a:spcAft>
                <a:spcPts val="600"/>
              </a:spcAft>
            </a:pPr>
            <a:r>
              <a:rPr lang="ja-JP" altLang="en-US" sz="1150">
                <a:solidFill>
                  <a:schemeClr val="tx1"/>
                </a:solidFill>
                <a:latin typeface="BIZ UDPゴシック" panose="020B0400000000000000" pitchFamily="50" charset="-128"/>
                <a:ea typeface="BIZ UDPゴシック" panose="020B0400000000000000" pitchFamily="50" charset="-128"/>
              </a:rPr>
              <a:t>加えて、</a:t>
            </a:r>
            <a:r>
              <a:rPr lang="ja-JP" altLang="en-US" sz="1150" u="sng">
                <a:solidFill>
                  <a:schemeClr val="tx1"/>
                </a:solidFill>
                <a:latin typeface="BIZ UDPゴシック" panose="020B0400000000000000" pitchFamily="50" charset="-128"/>
                <a:ea typeface="BIZ UDPゴシック" panose="020B0400000000000000" pitchFamily="50" charset="-128"/>
              </a:rPr>
              <a:t>当社グループでは、社員の長期的な資産形成を支援する観点から、福利厚生制度として従業員持株会制度及び職場つみたて</a:t>
            </a:r>
            <a:r>
              <a:rPr lang="en-US" altLang="ja-JP" sz="1150" u="sng">
                <a:solidFill>
                  <a:schemeClr val="tx1"/>
                </a:solidFill>
                <a:latin typeface="BIZ UDPゴシック" panose="020B0400000000000000" pitchFamily="50" charset="-128"/>
                <a:ea typeface="BIZ UDPゴシック" panose="020B0400000000000000" pitchFamily="50" charset="-128"/>
              </a:rPr>
              <a:t>NISA</a:t>
            </a:r>
            <a:r>
              <a:rPr lang="ja-JP" altLang="en-US" sz="1150" u="sng">
                <a:solidFill>
                  <a:schemeClr val="tx1"/>
                </a:solidFill>
                <a:latin typeface="BIZ UDPゴシック" panose="020B0400000000000000" pitchFamily="50" charset="-128"/>
                <a:ea typeface="BIZ UDPゴシック" panose="020B0400000000000000" pitchFamily="50" charset="-128"/>
              </a:rPr>
              <a:t>制度を導入し、また、企業型確定拠出年金のマッチング拠出制度を導入しています。従業員持株会は社員の</a:t>
            </a:r>
            <a:r>
              <a:rPr lang="en-US" altLang="ja-JP" sz="1150" u="sng">
                <a:solidFill>
                  <a:schemeClr val="tx1"/>
                </a:solidFill>
                <a:latin typeface="BIZ UDPゴシック" panose="020B0400000000000000" pitchFamily="50" charset="-128"/>
                <a:ea typeface="BIZ UDPゴシック" panose="020B0400000000000000" pitchFamily="50" charset="-128"/>
              </a:rPr>
              <a:t>60</a:t>
            </a:r>
            <a:r>
              <a:rPr lang="ja-JP" altLang="en-US" sz="1150" u="sng">
                <a:solidFill>
                  <a:schemeClr val="tx1"/>
                </a:solidFill>
                <a:latin typeface="BIZ UDPゴシック" panose="020B0400000000000000" pitchFamily="50" charset="-128"/>
                <a:ea typeface="BIZ UDPゴシック" panose="020B0400000000000000" pitchFamily="50" charset="-128"/>
              </a:rPr>
              <a:t>％以上が加入し、職場つみたて</a:t>
            </a:r>
            <a:r>
              <a:rPr lang="en-US" altLang="ja-JP" sz="1150" u="sng">
                <a:solidFill>
                  <a:schemeClr val="tx1"/>
                </a:solidFill>
                <a:latin typeface="BIZ UDPゴシック" panose="020B0400000000000000" pitchFamily="50" charset="-128"/>
                <a:ea typeface="BIZ UDPゴシック" panose="020B0400000000000000" pitchFamily="50" charset="-128"/>
              </a:rPr>
              <a:t>NISA</a:t>
            </a:r>
            <a:r>
              <a:rPr lang="ja-JP" altLang="en-US" sz="1150" u="sng">
                <a:solidFill>
                  <a:schemeClr val="tx1"/>
                </a:solidFill>
                <a:latin typeface="BIZ UDPゴシック" panose="020B0400000000000000" pitchFamily="50" charset="-128"/>
                <a:ea typeface="BIZ UDPゴシック" panose="020B0400000000000000" pitchFamily="50" charset="-128"/>
              </a:rPr>
              <a:t>は</a:t>
            </a:r>
            <a:r>
              <a:rPr lang="en-US" altLang="ja-JP" sz="1150" u="sng">
                <a:solidFill>
                  <a:schemeClr val="tx1"/>
                </a:solidFill>
                <a:latin typeface="BIZ UDPゴシック" panose="020B0400000000000000" pitchFamily="50" charset="-128"/>
                <a:ea typeface="BIZ UDPゴシック" panose="020B0400000000000000" pitchFamily="50" charset="-128"/>
              </a:rPr>
              <a:t>30</a:t>
            </a:r>
            <a:r>
              <a:rPr lang="ja-JP" altLang="en-US" sz="1150" u="sng">
                <a:solidFill>
                  <a:schemeClr val="tx1"/>
                </a:solidFill>
                <a:latin typeface="BIZ UDPゴシック" panose="020B0400000000000000" pitchFamily="50" charset="-128"/>
                <a:ea typeface="BIZ UDPゴシック" panose="020B0400000000000000" pitchFamily="50" charset="-128"/>
              </a:rPr>
              <a:t>％以上の社員が利用をしています</a:t>
            </a:r>
            <a:r>
              <a:rPr lang="ja-JP" altLang="en-US" sz="1150">
                <a:solidFill>
                  <a:schemeClr val="tx1"/>
                </a:solidFill>
                <a:latin typeface="BIZ UDPゴシック" panose="020B0400000000000000" pitchFamily="50" charset="-128"/>
                <a:ea typeface="BIZ UDPゴシック" panose="020B0400000000000000" pitchFamily="50" charset="-128"/>
              </a:rPr>
              <a:t>。（中略）</a:t>
            </a:r>
            <a:r>
              <a:rPr lang="ja-JP" altLang="en-US" sz="1150" u="sng">
                <a:solidFill>
                  <a:schemeClr val="tx1"/>
                </a:solidFill>
                <a:latin typeface="BIZ UDPゴシック" panose="020B0400000000000000" pitchFamily="50" charset="-128"/>
                <a:ea typeface="BIZ UDPゴシック" panose="020B0400000000000000" pitchFamily="50" charset="-128"/>
              </a:rPr>
              <a:t>今後は社員の金融リテラシーを一層高める教育をより充実させ、自律的な資産形成を促進してまいります</a:t>
            </a:r>
            <a:r>
              <a:rPr lang="ja-JP" altLang="en-US" sz="1150">
                <a:solidFill>
                  <a:schemeClr val="tx1"/>
                </a:solidFill>
                <a:latin typeface="BIZ UDPゴシック" panose="020B0400000000000000" pitchFamily="50" charset="-128"/>
                <a:ea typeface="BIZ UDPゴシック" panose="020B0400000000000000" pitchFamily="50" charset="-128"/>
              </a:rPr>
              <a:t>。</a:t>
            </a:r>
            <a:endParaRPr lang="en-US" altLang="ja-JP" sz="1150">
              <a:solidFill>
                <a:schemeClr val="tx1"/>
              </a:solidFill>
              <a:latin typeface="BIZ UDPゴシック" panose="020B0400000000000000" pitchFamily="50" charset="-128"/>
              <a:ea typeface="BIZ UDPゴシック" panose="020B0400000000000000" pitchFamily="50" charset="-128"/>
            </a:endParaRPr>
          </a:p>
        </p:txBody>
      </p:sp>
      <p:sp>
        <p:nvSpPr>
          <p:cNvPr id="12" name="正方形/長方形 11"/>
          <p:cNvSpPr/>
          <p:nvPr/>
        </p:nvSpPr>
        <p:spPr>
          <a:xfrm>
            <a:off x="5030635" y="3780371"/>
            <a:ext cx="4680000" cy="492443"/>
          </a:xfrm>
          <a:prstGeom prst="rect">
            <a:avLst/>
          </a:prstGeom>
        </p:spPr>
        <p:txBody>
          <a:bodyPr wrap="square">
            <a:spAutoFit/>
          </a:bodyPr>
          <a:lstStyle/>
          <a:p>
            <a:pPr algn="ctr"/>
            <a:r>
              <a:rPr lang="ja-JP" altLang="en-US" sz="1500" b="1">
                <a:latin typeface="BIZ UDPゴシック" panose="020B0400000000000000" pitchFamily="50" charset="-128"/>
                <a:ea typeface="BIZ UDPゴシック" panose="020B0400000000000000" pitchFamily="50" charset="-128"/>
              </a:rPr>
              <a:t>（株）日本取引所グループ</a:t>
            </a:r>
            <a:endParaRPr lang="en-US" altLang="ja-JP" sz="1500" b="1">
              <a:latin typeface="BIZ UDPゴシック" panose="020B0400000000000000" pitchFamily="50" charset="-128"/>
              <a:ea typeface="BIZ UDPゴシック" panose="020B0400000000000000" pitchFamily="50" charset="-128"/>
            </a:endParaRPr>
          </a:p>
          <a:p>
            <a:pPr algn="ctr"/>
            <a:r>
              <a:rPr lang="ja-JP" altLang="en-US" sz="1100" b="1">
                <a:latin typeface="BIZ UDPゴシック" panose="020B0400000000000000" pitchFamily="50" charset="-128"/>
                <a:ea typeface="BIZ UDPゴシック" panose="020B0400000000000000" pitchFamily="50" charset="-128"/>
              </a:rPr>
              <a:t>（</a:t>
            </a:r>
            <a:r>
              <a:rPr lang="en-US" altLang="ja-JP" sz="1100" b="1">
                <a:latin typeface="BIZ UDPゴシック" panose="020B0400000000000000" pitchFamily="50" charset="-128"/>
                <a:ea typeface="BIZ UDPゴシック" panose="020B0400000000000000" pitchFamily="50" charset="-128"/>
              </a:rPr>
              <a:t>2022/04/01 ‐ 2023/03/31</a:t>
            </a:r>
            <a:r>
              <a:rPr lang="ja-JP" altLang="en-US" sz="1100" b="1">
                <a:latin typeface="BIZ UDPゴシック" panose="020B0400000000000000" pitchFamily="50" charset="-128"/>
                <a:ea typeface="BIZ UDPゴシック" panose="020B0400000000000000" pitchFamily="50" charset="-128"/>
              </a:rPr>
              <a:t>）</a:t>
            </a:r>
          </a:p>
        </p:txBody>
      </p:sp>
      <p:sp>
        <p:nvSpPr>
          <p:cNvPr id="13" name="正方形/長方形 12"/>
          <p:cNvSpPr/>
          <p:nvPr/>
        </p:nvSpPr>
        <p:spPr>
          <a:xfrm>
            <a:off x="177379" y="4310008"/>
            <a:ext cx="4680000" cy="230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n-US" altLang="ja-JP" sz="1150">
                <a:solidFill>
                  <a:schemeClr val="tx1"/>
                </a:solidFill>
                <a:latin typeface="BIZ UDPゴシック" panose="020B0400000000000000" pitchFamily="50" charset="-128"/>
                <a:ea typeface="BIZ UDPゴシック" panose="020B0400000000000000" pitchFamily="50" charset="-128"/>
              </a:rPr>
              <a:t>2 【</a:t>
            </a:r>
            <a:r>
              <a:rPr lang="ja-JP" altLang="en-US" sz="1150">
                <a:solidFill>
                  <a:schemeClr val="tx1"/>
                </a:solidFill>
                <a:latin typeface="BIZ UDPゴシック" panose="020B0400000000000000" pitchFamily="50" charset="-128"/>
                <a:ea typeface="BIZ UDPゴシック" panose="020B0400000000000000" pitchFamily="50" charset="-128"/>
              </a:rPr>
              <a:t>サステナビリティに関する考え方及び取組</a:t>
            </a:r>
            <a:r>
              <a:rPr lang="en-US" altLang="ja-JP" sz="1150">
                <a:solidFill>
                  <a:schemeClr val="tx1"/>
                </a:solidFill>
                <a:latin typeface="BIZ UDPゴシック" panose="020B0400000000000000" pitchFamily="50" charset="-128"/>
                <a:ea typeface="BIZ UDPゴシック" panose="020B0400000000000000" pitchFamily="50" charset="-128"/>
              </a:rPr>
              <a:t>】</a:t>
            </a:r>
          </a:p>
          <a:p>
            <a:pPr algn="just">
              <a:spcAft>
                <a:spcPts val="600"/>
              </a:spcAft>
            </a:pPr>
            <a:r>
              <a:rPr lang="en-US" altLang="ja-JP" sz="1150">
                <a:solidFill>
                  <a:schemeClr val="tx1"/>
                </a:solidFill>
                <a:latin typeface="BIZ UDPゴシック" panose="020B0400000000000000" pitchFamily="50" charset="-128"/>
                <a:ea typeface="BIZ UDPゴシック" panose="020B0400000000000000" pitchFamily="50" charset="-128"/>
              </a:rPr>
              <a:t>(2) </a:t>
            </a:r>
            <a:r>
              <a:rPr lang="ja-JP" altLang="en-US" sz="1150">
                <a:solidFill>
                  <a:schemeClr val="tx1"/>
                </a:solidFill>
                <a:latin typeface="BIZ UDPゴシック" panose="020B0400000000000000" pitchFamily="50" charset="-128"/>
                <a:ea typeface="BIZ UDPゴシック" panose="020B0400000000000000" pitchFamily="50" charset="-128"/>
              </a:rPr>
              <a:t>③人的資本にかかる戦略：人事戦略と</a:t>
            </a:r>
            <a:r>
              <a:rPr lang="en-US" altLang="ja-JP" sz="1150">
                <a:solidFill>
                  <a:schemeClr val="tx1"/>
                </a:solidFill>
                <a:latin typeface="BIZ UDPゴシック" panose="020B0400000000000000" pitchFamily="50" charset="-128"/>
                <a:ea typeface="BIZ UDPゴシック" panose="020B0400000000000000" pitchFamily="50" charset="-128"/>
              </a:rPr>
              <a:t>Well-being</a:t>
            </a:r>
            <a:r>
              <a:rPr lang="ja-JP" altLang="en-US" sz="1150">
                <a:solidFill>
                  <a:schemeClr val="tx1"/>
                </a:solidFill>
                <a:latin typeface="BIZ UDPゴシック" panose="020B0400000000000000" pitchFamily="50" charset="-128"/>
                <a:ea typeface="BIZ UDPゴシック" panose="020B0400000000000000" pitchFamily="50" charset="-128"/>
              </a:rPr>
              <a:t>の向上</a:t>
            </a:r>
            <a:endParaRPr lang="en-US" altLang="ja-JP" sz="1150">
              <a:solidFill>
                <a:schemeClr val="tx1"/>
              </a:solidFill>
              <a:latin typeface="BIZ UDPゴシック" panose="020B0400000000000000" pitchFamily="50" charset="-128"/>
              <a:ea typeface="BIZ UDPゴシック" panose="020B0400000000000000" pitchFamily="50" charset="-128"/>
            </a:endParaRPr>
          </a:p>
          <a:p>
            <a:pPr algn="just">
              <a:spcAft>
                <a:spcPts val="600"/>
              </a:spcAft>
            </a:pPr>
            <a:r>
              <a:rPr kumimoji="1" lang="ja-JP" altLang="en-US" sz="1150">
                <a:solidFill>
                  <a:schemeClr val="tx1"/>
                </a:solidFill>
                <a:latin typeface="BIZ UDPゴシック" panose="020B0400000000000000" pitchFamily="50" charset="-128"/>
                <a:ea typeface="BIZ UDPゴシック" panose="020B0400000000000000" pitchFamily="50" charset="-128"/>
              </a:rPr>
              <a:t>　ロ</a:t>
            </a:r>
            <a:r>
              <a:rPr kumimoji="1" lang="en-US" altLang="ja-JP" sz="1150">
                <a:solidFill>
                  <a:schemeClr val="tx1"/>
                </a:solidFill>
                <a:latin typeface="BIZ UDPゴシック" panose="020B0400000000000000" pitchFamily="50" charset="-128"/>
                <a:ea typeface="BIZ UDPゴシック" panose="020B0400000000000000" pitchFamily="50" charset="-128"/>
              </a:rPr>
              <a:t>.</a:t>
            </a:r>
            <a:r>
              <a:rPr lang="ja-JP" altLang="en-US" sz="1150">
                <a:solidFill>
                  <a:schemeClr val="tx1"/>
                </a:solidFill>
                <a:latin typeface="BIZ UDPゴシック" panose="020B0400000000000000" pitchFamily="50" charset="-128"/>
                <a:ea typeface="BIZ UDPゴシック" panose="020B0400000000000000" pitchFamily="50" charset="-128"/>
              </a:rPr>
              <a:t>エンゲージメントの強化（会社のパーパスに共感）</a:t>
            </a:r>
            <a:endParaRPr lang="en-US" altLang="ja-JP" sz="1150">
              <a:solidFill>
                <a:schemeClr val="tx1"/>
              </a:solidFill>
              <a:latin typeface="BIZ UDPゴシック" panose="020B0400000000000000" pitchFamily="50" charset="-128"/>
              <a:ea typeface="BIZ UDPゴシック" panose="020B0400000000000000" pitchFamily="50" charset="-128"/>
            </a:endParaRPr>
          </a:p>
          <a:p>
            <a:pPr algn="just">
              <a:spcAft>
                <a:spcPts val="600"/>
              </a:spcAft>
            </a:pPr>
            <a:r>
              <a:rPr lang="ja-JP" altLang="en-US" sz="1150">
                <a:solidFill>
                  <a:schemeClr val="tx1"/>
                </a:solidFill>
                <a:latin typeface="BIZ UDPゴシック" panose="020B0400000000000000" pitchFamily="50" charset="-128"/>
                <a:ea typeface="BIZ UDPゴシック" panose="020B0400000000000000" pitchFamily="50" charset="-128"/>
              </a:rPr>
              <a:t>（</a:t>
            </a:r>
            <a:r>
              <a:rPr lang="en-US" altLang="ja-JP" sz="1150">
                <a:solidFill>
                  <a:schemeClr val="tx1"/>
                </a:solidFill>
                <a:latin typeface="BIZ UDPゴシック" panose="020B0400000000000000" pitchFamily="50" charset="-128"/>
                <a:ea typeface="BIZ UDPゴシック" panose="020B0400000000000000" pitchFamily="50" charset="-128"/>
              </a:rPr>
              <a:t>ⅲ</a:t>
            </a:r>
            <a:r>
              <a:rPr lang="ja-JP" altLang="en-US" sz="1150">
                <a:solidFill>
                  <a:schemeClr val="tx1"/>
                </a:solidFill>
                <a:latin typeface="BIZ UDPゴシック" panose="020B0400000000000000" pitchFamily="50" charset="-128"/>
                <a:ea typeface="BIZ UDPゴシック" panose="020B0400000000000000" pitchFamily="50" charset="-128"/>
              </a:rPr>
              <a:t>）</a:t>
            </a:r>
            <a:r>
              <a:rPr lang="en-US" altLang="ja-JP" sz="1150">
                <a:solidFill>
                  <a:schemeClr val="tx1"/>
                </a:solidFill>
                <a:latin typeface="BIZ UDPゴシック" panose="020B0400000000000000" pitchFamily="50" charset="-128"/>
                <a:ea typeface="BIZ UDPゴシック" panose="020B0400000000000000" pitchFamily="50" charset="-128"/>
              </a:rPr>
              <a:t>Well-being</a:t>
            </a:r>
            <a:r>
              <a:rPr lang="ja-JP" altLang="en-US" sz="1150">
                <a:solidFill>
                  <a:schemeClr val="tx1"/>
                </a:solidFill>
                <a:latin typeface="BIZ UDPゴシック" panose="020B0400000000000000" pitchFamily="50" charset="-128"/>
                <a:ea typeface="BIZ UDPゴシック" panose="020B0400000000000000" pitchFamily="50" charset="-128"/>
              </a:rPr>
              <a:t>の推進</a:t>
            </a:r>
            <a:endParaRPr lang="en-US" altLang="ja-JP" sz="1150">
              <a:solidFill>
                <a:schemeClr val="tx1"/>
              </a:solidFill>
              <a:latin typeface="BIZ UDPゴシック" panose="020B0400000000000000" pitchFamily="50" charset="-128"/>
              <a:ea typeface="BIZ UDPゴシック" panose="020B0400000000000000" pitchFamily="50" charset="-128"/>
            </a:endParaRPr>
          </a:p>
          <a:p>
            <a:pPr algn="just">
              <a:spcAft>
                <a:spcPts val="600"/>
              </a:spcAft>
            </a:pPr>
            <a:r>
              <a:rPr lang="ja-JP" altLang="en-US" sz="1150">
                <a:solidFill>
                  <a:schemeClr val="tx1"/>
                </a:solidFill>
                <a:latin typeface="BIZ UDPゴシック" panose="020B0400000000000000" pitchFamily="50" charset="-128"/>
                <a:ea typeface="BIZ UDPゴシック" panose="020B0400000000000000" pitchFamily="50" charset="-128"/>
              </a:rPr>
              <a:t>（略）また、</a:t>
            </a:r>
            <a:r>
              <a:rPr lang="en-US" altLang="ja-JP" sz="1150">
                <a:solidFill>
                  <a:schemeClr val="tx1"/>
                </a:solidFill>
                <a:latin typeface="BIZ UDPゴシック" panose="020B0400000000000000" pitchFamily="50" charset="-128"/>
                <a:ea typeface="BIZ UDPゴシック" panose="020B0400000000000000" pitchFamily="50" charset="-128"/>
              </a:rPr>
              <a:t>FINANCIAL WELL-BEING</a:t>
            </a:r>
            <a:r>
              <a:rPr lang="ja-JP" altLang="en-US" sz="1150" err="1">
                <a:solidFill>
                  <a:schemeClr val="tx1"/>
                </a:solidFill>
                <a:latin typeface="BIZ UDPゴシック" panose="020B0400000000000000" pitchFamily="50" charset="-128"/>
                <a:ea typeface="BIZ UDPゴシック" panose="020B0400000000000000" pitchFamily="50" charset="-128"/>
              </a:rPr>
              <a:t>への</a:t>
            </a:r>
            <a:r>
              <a:rPr lang="ja-JP" altLang="en-US" sz="1150">
                <a:solidFill>
                  <a:schemeClr val="tx1"/>
                </a:solidFill>
                <a:latin typeface="BIZ UDPゴシック" panose="020B0400000000000000" pitchFamily="50" charset="-128"/>
                <a:ea typeface="BIZ UDPゴシック" panose="020B0400000000000000" pitchFamily="50" charset="-128"/>
              </a:rPr>
              <a:t>貢献に取り組み、人生</a:t>
            </a:r>
            <a:r>
              <a:rPr lang="en-US" altLang="ja-JP" sz="1150">
                <a:solidFill>
                  <a:schemeClr val="tx1"/>
                </a:solidFill>
                <a:latin typeface="BIZ UDPゴシック" panose="020B0400000000000000" pitchFamily="50" charset="-128"/>
                <a:ea typeface="BIZ UDPゴシック" panose="020B0400000000000000" pitchFamily="50" charset="-128"/>
              </a:rPr>
              <a:t>100</a:t>
            </a:r>
            <a:r>
              <a:rPr lang="ja-JP" altLang="en-US" sz="1150">
                <a:solidFill>
                  <a:schemeClr val="tx1"/>
                </a:solidFill>
                <a:latin typeface="BIZ UDPゴシック" panose="020B0400000000000000" pitchFamily="50" charset="-128"/>
                <a:ea typeface="BIZ UDPゴシック" panose="020B0400000000000000" pitchFamily="50" charset="-128"/>
              </a:rPr>
              <a:t>年時代に、お客さま一人ひとりの幸せに資するベストパートナーを目指しております。</a:t>
            </a:r>
            <a:r>
              <a:rPr lang="ja-JP" altLang="en-US" sz="1150" u="sng">
                <a:solidFill>
                  <a:schemeClr val="tx1"/>
                </a:solidFill>
                <a:latin typeface="BIZ UDPゴシック" panose="020B0400000000000000" pitchFamily="50" charset="-128"/>
                <a:ea typeface="BIZ UDPゴシック" panose="020B0400000000000000" pitchFamily="50" charset="-128"/>
              </a:rPr>
              <a:t>その価値創出の担い手である社員自身の</a:t>
            </a:r>
            <a:r>
              <a:rPr lang="en-US" altLang="ja-JP" sz="1150" u="sng">
                <a:solidFill>
                  <a:schemeClr val="tx1"/>
                </a:solidFill>
                <a:latin typeface="BIZ UDPゴシック" panose="020B0400000000000000" pitchFamily="50" charset="-128"/>
                <a:ea typeface="BIZ UDPゴシック" panose="020B0400000000000000" pitchFamily="50" charset="-128"/>
              </a:rPr>
              <a:t>FINANCIAL WELL-BEING</a:t>
            </a:r>
            <a:r>
              <a:rPr lang="ja-JP" altLang="en-US" sz="1150" u="sng">
                <a:solidFill>
                  <a:schemeClr val="tx1"/>
                </a:solidFill>
                <a:latin typeface="BIZ UDPゴシック" panose="020B0400000000000000" pitchFamily="50" charset="-128"/>
                <a:ea typeface="BIZ UDPゴシック" panose="020B0400000000000000" pitchFamily="50" charset="-128"/>
              </a:rPr>
              <a:t>実現に向けて、当社では、年金業務・職域業務で培った高品質な投資教育ノウハウを社員へ還元し、社員の資産形成支援を強化しています</a:t>
            </a:r>
            <a:r>
              <a:rPr lang="ja-JP" altLang="en-US" sz="1150">
                <a:solidFill>
                  <a:schemeClr val="tx1"/>
                </a:solidFill>
                <a:latin typeface="BIZ UDPゴシック" panose="020B0400000000000000" pitchFamily="50" charset="-128"/>
                <a:ea typeface="BIZ UDPゴシック" panose="020B0400000000000000" pitchFamily="50" charset="-128"/>
              </a:rPr>
              <a:t>。</a:t>
            </a:r>
            <a:endParaRPr kumimoji="1" lang="ja-JP" altLang="en-US" sz="1150">
              <a:solidFill>
                <a:schemeClr val="tx1"/>
              </a:solidFill>
              <a:latin typeface="BIZ UDPゴシック" panose="020B0400000000000000" pitchFamily="50" charset="-128"/>
              <a:ea typeface="BIZ UDPゴシック" panose="020B0400000000000000" pitchFamily="50" charset="-128"/>
            </a:endParaRPr>
          </a:p>
        </p:txBody>
      </p:sp>
      <p:sp>
        <p:nvSpPr>
          <p:cNvPr id="14" name="正方形/長方形 13"/>
          <p:cNvSpPr/>
          <p:nvPr/>
        </p:nvSpPr>
        <p:spPr>
          <a:xfrm>
            <a:off x="177378" y="3772676"/>
            <a:ext cx="4680001" cy="492443"/>
          </a:xfrm>
          <a:prstGeom prst="rect">
            <a:avLst/>
          </a:prstGeom>
        </p:spPr>
        <p:txBody>
          <a:bodyPr wrap="square">
            <a:spAutoFit/>
          </a:bodyPr>
          <a:lstStyle/>
          <a:p>
            <a:pPr algn="ctr"/>
            <a:r>
              <a:rPr lang="ja-JP" altLang="en-US" sz="1500" b="1">
                <a:latin typeface="BIZ UDPゴシック" panose="020B0400000000000000" pitchFamily="50" charset="-128"/>
                <a:ea typeface="BIZ UDPゴシック" panose="020B0400000000000000" pitchFamily="50" charset="-128"/>
              </a:rPr>
              <a:t>三井住友信託銀行（株）</a:t>
            </a:r>
            <a:endParaRPr lang="en-US" altLang="ja-JP" sz="1500" b="1">
              <a:latin typeface="BIZ UDPゴシック" panose="020B0400000000000000" pitchFamily="50" charset="-128"/>
              <a:ea typeface="BIZ UDPゴシック" panose="020B0400000000000000" pitchFamily="50" charset="-128"/>
            </a:endParaRPr>
          </a:p>
          <a:p>
            <a:pPr algn="ctr"/>
            <a:r>
              <a:rPr lang="ja-JP" altLang="en-US" sz="1100" b="1">
                <a:latin typeface="BIZ UDPゴシック" panose="020B0400000000000000" pitchFamily="50" charset="-128"/>
                <a:ea typeface="BIZ UDPゴシック" panose="020B0400000000000000" pitchFamily="50" charset="-128"/>
              </a:rPr>
              <a:t>（</a:t>
            </a:r>
            <a:r>
              <a:rPr lang="en-US" altLang="ja-JP" sz="1100" b="1">
                <a:latin typeface="BIZ UDPゴシック" panose="020B0400000000000000" pitchFamily="50" charset="-128"/>
                <a:ea typeface="BIZ UDPゴシック" panose="020B0400000000000000" pitchFamily="50" charset="-128"/>
              </a:rPr>
              <a:t>2022/04/01 ‐ 2023/03/31</a:t>
            </a:r>
            <a:r>
              <a:rPr lang="ja-JP" altLang="en-US" sz="1100" b="1">
                <a:latin typeface="BIZ UDPゴシック" panose="020B0400000000000000" pitchFamily="50" charset="-128"/>
                <a:ea typeface="BIZ UDPゴシック" panose="020B0400000000000000" pitchFamily="50" charset="-128"/>
              </a:rPr>
              <a:t>）</a:t>
            </a:r>
          </a:p>
        </p:txBody>
      </p:sp>
      <p:sp>
        <p:nvSpPr>
          <p:cNvPr id="15" name="正方形/長方形 14"/>
          <p:cNvSpPr/>
          <p:nvPr/>
        </p:nvSpPr>
        <p:spPr>
          <a:xfrm>
            <a:off x="5030635" y="1535511"/>
            <a:ext cx="4680000" cy="2015936"/>
          </a:xfrm>
          <a:prstGeom prst="rect">
            <a:avLst/>
          </a:prstGeom>
          <a:ln>
            <a:solidFill>
              <a:schemeClr val="tx1"/>
            </a:solidFill>
          </a:ln>
        </p:spPr>
        <p:txBody>
          <a:bodyPr wrap="square" anchor="ctr">
            <a:noAutofit/>
          </a:bodyPr>
          <a:lstStyle/>
          <a:p>
            <a:pPr>
              <a:spcAft>
                <a:spcPts val="600"/>
              </a:spcAft>
            </a:pPr>
            <a:r>
              <a:rPr lang="en-US" altLang="ja-JP" sz="1150">
                <a:latin typeface="BIZ UDPゴシック" panose="020B0400000000000000" pitchFamily="50" charset="-128"/>
                <a:ea typeface="BIZ UDPゴシック" panose="020B0400000000000000" pitchFamily="50" charset="-128"/>
              </a:rPr>
              <a:t>2 【</a:t>
            </a:r>
            <a:r>
              <a:rPr lang="ja-JP" altLang="en-US" sz="1150">
                <a:latin typeface="BIZ UDPゴシック" panose="020B0400000000000000" pitchFamily="50" charset="-128"/>
                <a:ea typeface="BIZ UDPゴシック" panose="020B0400000000000000" pitchFamily="50" charset="-128"/>
              </a:rPr>
              <a:t>サステナビリティに関する考え方及び取組</a:t>
            </a:r>
            <a:r>
              <a:rPr lang="en-US" altLang="ja-JP" sz="1150">
                <a:latin typeface="BIZ UDPゴシック" panose="020B0400000000000000" pitchFamily="50" charset="-128"/>
                <a:ea typeface="BIZ UDPゴシック" panose="020B0400000000000000" pitchFamily="50" charset="-128"/>
              </a:rPr>
              <a:t>】</a:t>
            </a:r>
          </a:p>
          <a:p>
            <a:pPr>
              <a:spcAft>
                <a:spcPts val="600"/>
              </a:spcAft>
            </a:pPr>
            <a:r>
              <a:rPr lang="ja-JP" altLang="en-US" sz="1150">
                <a:latin typeface="BIZ UDPゴシック" panose="020B0400000000000000" pitchFamily="50" charset="-128"/>
                <a:ea typeface="BIZ UDPゴシック" panose="020B0400000000000000" pitchFamily="50" charset="-128"/>
              </a:rPr>
              <a:t>＜味の素グループの人的資本に対する考え方＞</a:t>
            </a:r>
          </a:p>
          <a:p>
            <a:pPr>
              <a:spcAft>
                <a:spcPts val="600"/>
              </a:spcAft>
            </a:pPr>
            <a:r>
              <a:rPr lang="en-US" altLang="ja-JP" sz="1150">
                <a:latin typeface="BIZ UDPゴシック" panose="020B0400000000000000" pitchFamily="50" charset="-128"/>
                <a:ea typeface="BIZ UDPゴシック" panose="020B0400000000000000" pitchFamily="50" charset="-128"/>
              </a:rPr>
              <a:t>(1)</a:t>
            </a:r>
            <a:r>
              <a:rPr lang="ja-JP" altLang="en-US" sz="1150">
                <a:latin typeface="BIZ UDPゴシック" panose="020B0400000000000000" pitchFamily="50" charset="-128"/>
                <a:ea typeface="BIZ UDPゴシック" panose="020B0400000000000000" pitchFamily="50" charset="-128"/>
              </a:rPr>
              <a:t>人財育成方針</a:t>
            </a:r>
          </a:p>
          <a:p>
            <a:r>
              <a:rPr lang="ja-JP" altLang="en-US" sz="1150">
                <a:latin typeface="BIZ UDPゴシック" panose="020B0400000000000000" pitchFamily="50" charset="-128"/>
                <a:ea typeface="BIZ UDPゴシック" panose="020B0400000000000000" pitchFamily="50" charset="-128"/>
              </a:rPr>
              <a:t>　（略）また、従業員の</a:t>
            </a:r>
            <a:r>
              <a:rPr lang="en-US" altLang="ja-JP" sz="1150">
                <a:latin typeface="BIZ UDPゴシック" panose="020B0400000000000000" pitchFamily="50" charset="-128"/>
                <a:ea typeface="BIZ UDPゴシック" panose="020B0400000000000000" pitchFamily="50" charset="-128"/>
              </a:rPr>
              <a:t>Well-being</a:t>
            </a:r>
            <a:r>
              <a:rPr lang="ja-JP" altLang="en-US" sz="1150">
                <a:latin typeface="BIZ UDPゴシック" panose="020B0400000000000000" pitchFamily="50" charset="-128"/>
                <a:ea typeface="BIZ UDPゴシック" panose="020B0400000000000000" pitchFamily="50" charset="-128"/>
              </a:rPr>
              <a:t>は人財資産の強化を支える基盤と考え、健康増進や</a:t>
            </a:r>
            <a:r>
              <a:rPr lang="ja-JP" altLang="en-US" sz="1150" u="sng">
                <a:latin typeface="BIZ UDPゴシック" panose="020B0400000000000000" pitchFamily="50" charset="-128"/>
                <a:ea typeface="BIZ UDPゴシック" panose="020B0400000000000000" pitchFamily="50" charset="-128"/>
              </a:rPr>
              <a:t>資産形成等、広い観点で従業員の</a:t>
            </a:r>
            <a:r>
              <a:rPr lang="en-US" altLang="ja-JP" sz="1150" u="sng">
                <a:latin typeface="BIZ UDPゴシック" panose="020B0400000000000000" pitchFamily="50" charset="-128"/>
                <a:ea typeface="BIZ UDPゴシック" panose="020B0400000000000000" pitchFamily="50" charset="-128"/>
              </a:rPr>
              <a:t>Well-being</a:t>
            </a:r>
            <a:r>
              <a:rPr lang="ja-JP" altLang="en-US" sz="1150" u="sng">
                <a:latin typeface="BIZ UDPゴシック" panose="020B0400000000000000" pitchFamily="50" charset="-128"/>
                <a:ea typeface="BIZ UDPゴシック" panose="020B0400000000000000" pitchFamily="50" charset="-128"/>
              </a:rPr>
              <a:t>向上にも取り組みます</a:t>
            </a:r>
            <a:r>
              <a:rPr lang="ja-JP" altLang="en-US" sz="1150">
                <a:latin typeface="BIZ UDPゴシック" panose="020B0400000000000000" pitchFamily="50" charset="-128"/>
                <a:ea typeface="BIZ UDPゴシック" panose="020B0400000000000000" pitchFamily="50" charset="-128"/>
              </a:rPr>
              <a:t>。</a:t>
            </a:r>
          </a:p>
        </p:txBody>
      </p:sp>
      <p:sp>
        <p:nvSpPr>
          <p:cNvPr id="16" name="正方形/長方形 15"/>
          <p:cNvSpPr/>
          <p:nvPr/>
        </p:nvSpPr>
        <p:spPr>
          <a:xfrm>
            <a:off x="5030636" y="990486"/>
            <a:ext cx="4680000" cy="492443"/>
          </a:xfrm>
          <a:prstGeom prst="rect">
            <a:avLst/>
          </a:prstGeom>
        </p:spPr>
        <p:txBody>
          <a:bodyPr wrap="square">
            <a:spAutoFit/>
          </a:bodyPr>
          <a:lstStyle/>
          <a:p>
            <a:pPr algn="ctr"/>
            <a:r>
              <a:rPr lang="ja-JP" altLang="en-US" sz="1500" b="1">
                <a:latin typeface="BIZ UDPゴシック" panose="020B0400000000000000" pitchFamily="50" charset="-128"/>
                <a:ea typeface="BIZ UDPゴシック" panose="020B0400000000000000" pitchFamily="50" charset="-128"/>
              </a:rPr>
              <a:t>味の素（株）</a:t>
            </a:r>
            <a:endParaRPr lang="en-US" altLang="ja-JP" sz="1500" b="1">
              <a:latin typeface="BIZ UDPゴシック" panose="020B0400000000000000" pitchFamily="50" charset="-128"/>
              <a:ea typeface="BIZ UDPゴシック" panose="020B0400000000000000" pitchFamily="50" charset="-128"/>
            </a:endParaRPr>
          </a:p>
          <a:p>
            <a:pPr algn="ctr"/>
            <a:r>
              <a:rPr lang="ja-JP" altLang="en-US" sz="1100" b="1">
                <a:latin typeface="BIZ UDPゴシック" panose="020B0400000000000000" pitchFamily="50" charset="-128"/>
                <a:ea typeface="BIZ UDPゴシック" panose="020B0400000000000000" pitchFamily="50" charset="-128"/>
              </a:rPr>
              <a:t>（</a:t>
            </a:r>
            <a:r>
              <a:rPr lang="en-US" altLang="ja-JP" sz="1100" b="1">
                <a:latin typeface="BIZ UDPゴシック" panose="020B0400000000000000" pitchFamily="50" charset="-128"/>
                <a:ea typeface="BIZ UDPゴシック" panose="020B0400000000000000" pitchFamily="50" charset="-128"/>
              </a:rPr>
              <a:t>2022/04/01 ‐ 2023/03/31</a:t>
            </a:r>
            <a:r>
              <a:rPr lang="ja-JP" altLang="en-US" sz="1100" b="1">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1107902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921DE-C08E-841F-0DA6-DC7021E514D2}"/>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CF6E4B55-D69F-EBC7-02BC-1D2255CD81DD}"/>
              </a:ext>
            </a:extLst>
          </p:cNvPr>
          <p:cNvPicPr>
            <a:picLocks noChangeAspect="1"/>
          </p:cNvPicPr>
          <p:nvPr/>
        </p:nvPicPr>
        <p:blipFill>
          <a:blip r:embed="rId3"/>
          <a:stretch>
            <a:fillRect/>
          </a:stretch>
        </p:blipFill>
        <p:spPr>
          <a:xfrm>
            <a:off x="5022191" y="2344716"/>
            <a:ext cx="4682134" cy="3889585"/>
          </a:xfrm>
          <a:prstGeom prst="rect">
            <a:avLst/>
          </a:prstGeom>
        </p:spPr>
      </p:pic>
      <p:pic>
        <p:nvPicPr>
          <p:cNvPr id="2" name="図 1">
            <a:extLst>
              <a:ext uri="{FF2B5EF4-FFF2-40B4-BE49-F238E27FC236}">
                <a16:creationId xmlns:a16="http://schemas.microsoft.com/office/drawing/2014/main" id="{49D8F7CF-A6F6-8A8F-84D1-604769731D35}"/>
              </a:ext>
            </a:extLst>
          </p:cNvPr>
          <p:cNvPicPr>
            <a:picLocks noChangeAspect="1"/>
          </p:cNvPicPr>
          <p:nvPr/>
        </p:nvPicPr>
        <p:blipFill>
          <a:blip r:embed="rId4"/>
          <a:stretch>
            <a:fillRect/>
          </a:stretch>
        </p:blipFill>
        <p:spPr>
          <a:xfrm>
            <a:off x="342191" y="2344716"/>
            <a:ext cx="4682134" cy="3889585"/>
          </a:xfrm>
          <a:prstGeom prst="rect">
            <a:avLst/>
          </a:prstGeom>
        </p:spPr>
      </p:pic>
      <p:sp>
        <p:nvSpPr>
          <p:cNvPr id="3" name="スライド番号プレースホルダー 2">
            <a:extLst>
              <a:ext uri="{FF2B5EF4-FFF2-40B4-BE49-F238E27FC236}">
                <a16:creationId xmlns:a16="http://schemas.microsoft.com/office/drawing/2014/main" id="{5D89525D-1656-2D49-DD89-50B5640AF84F}"/>
              </a:ext>
            </a:extLst>
          </p:cNvPr>
          <p:cNvSpPr>
            <a:spLocks noGrp="1"/>
          </p:cNvSpPr>
          <p:nvPr>
            <p:ph type="sldNum" sz="quarter" idx="12"/>
          </p:nvPr>
        </p:nvSpPr>
        <p:spPr/>
        <p:txBody>
          <a:bodyPr/>
          <a:lstStyle/>
          <a:p>
            <a:fld id="{AF38D818-955E-4754-B15B-D6084FD94594}" type="slidenum">
              <a:rPr kumimoji="1" lang="ja-JP" altLang="en-US" smtClean="0"/>
              <a:pPr/>
              <a:t>5</a:t>
            </a:fld>
            <a:endParaRPr kumimoji="1" lang="ja-JP" altLang="en-US"/>
          </a:p>
        </p:txBody>
      </p:sp>
      <p:sp>
        <p:nvSpPr>
          <p:cNvPr id="7" name="正方形/長方形 6">
            <a:extLst>
              <a:ext uri="{FF2B5EF4-FFF2-40B4-BE49-F238E27FC236}">
                <a16:creationId xmlns:a16="http://schemas.microsoft.com/office/drawing/2014/main" id="{23F57A27-99D1-AA32-85FA-61D56C130A1C}"/>
              </a:ext>
            </a:extLst>
          </p:cNvPr>
          <p:cNvSpPr/>
          <p:nvPr/>
        </p:nvSpPr>
        <p:spPr>
          <a:xfrm>
            <a:off x="1706654" y="366712"/>
            <a:ext cx="6492692" cy="369332"/>
          </a:xfrm>
          <a:prstGeom prst="rect">
            <a:avLst/>
          </a:prstGeom>
        </p:spPr>
        <p:txBody>
          <a:bodyPr wrap="square">
            <a:spAutoFit/>
          </a:bodyPr>
          <a:lstStyle/>
          <a:p>
            <a:pPr algn="ctr"/>
            <a:r>
              <a:rPr lang="ja-JP" altLang="en-US" b="1">
                <a:solidFill>
                  <a:schemeClr val="bg1"/>
                </a:solidFill>
                <a:latin typeface="BIZ UDPゴシック" panose="020B0400000000000000" pitchFamily="50" charset="-128"/>
                <a:ea typeface="BIZ UDPゴシック" panose="020B0400000000000000" pitchFamily="50" charset="-128"/>
              </a:rPr>
              <a:t>従業員のエンゲージメントと金融リテラシー</a:t>
            </a:r>
          </a:p>
        </p:txBody>
      </p:sp>
      <p:sp>
        <p:nvSpPr>
          <p:cNvPr id="21" name="正方形/長方形 20">
            <a:extLst>
              <a:ext uri="{FF2B5EF4-FFF2-40B4-BE49-F238E27FC236}">
                <a16:creationId xmlns:a16="http://schemas.microsoft.com/office/drawing/2014/main" id="{3368927F-97DC-2545-A5D8-7580CBD8BADC}"/>
              </a:ext>
            </a:extLst>
          </p:cNvPr>
          <p:cNvSpPr/>
          <p:nvPr/>
        </p:nvSpPr>
        <p:spPr>
          <a:xfrm>
            <a:off x="271350" y="927004"/>
            <a:ext cx="9505950" cy="638957"/>
          </a:xfrm>
          <a:prstGeom prst="rect">
            <a:avLst/>
          </a:prstGeom>
        </p:spPr>
        <p:txBody>
          <a:bodyPr wrap="square">
            <a:spAutoFit/>
          </a:bodyPr>
          <a:lstStyle/>
          <a:p>
            <a:pPr marL="285750" indent="-285750">
              <a:lnSpc>
                <a:spcPct val="120000"/>
              </a:lnSpc>
              <a:spcAft>
                <a:spcPts val="400"/>
              </a:spcAft>
              <a:buFont typeface="Wingdings" panose="05000000000000000000" pitchFamily="2" charset="2"/>
              <a:buChar char="p"/>
            </a:pPr>
            <a:r>
              <a:rPr lang="ja-JP" altLang="en-US" sz="1600">
                <a:latin typeface="BIZ UDPゴシック" panose="020B0400000000000000" pitchFamily="50" charset="-128"/>
                <a:ea typeface="BIZ UDPゴシック" panose="020B0400000000000000" pitchFamily="50" charset="-128"/>
              </a:rPr>
              <a:t>職員の金融リテラシーを高め、金銭的な不安感を取り除くことは、</a:t>
            </a:r>
            <a:r>
              <a:rPr lang="ja-JP" altLang="en-US" sz="1600" b="1" u="sng">
                <a:solidFill>
                  <a:srgbClr val="2E75B6"/>
                </a:solidFill>
                <a:latin typeface="BIZ UDPゴシック" panose="020B0400000000000000" pitchFamily="50" charset="-128"/>
                <a:ea typeface="BIZ UDPゴシック" panose="020B0400000000000000" pitchFamily="50" charset="-128"/>
              </a:rPr>
              <a:t>職員のエンゲージメントを高める</a:t>
            </a:r>
            <a:r>
              <a:rPr lang="ja-JP" altLang="en-US" sz="1600">
                <a:latin typeface="BIZ UDPゴシック" panose="020B0400000000000000" pitchFamily="50" charset="-128"/>
                <a:ea typeface="BIZ UDPゴシック" panose="020B0400000000000000" pitchFamily="50" charset="-128"/>
              </a:rPr>
              <a:t>可能性が示唆されています。</a:t>
            </a:r>
          </a:p>
        </p:txBody>
      </p:sp>
      <p:sp>
        <p:nvSpPr>
          <p:cNvPr id="5" name="テキスト ボックス 4">
            <a:extLst>
              <a:ext uri="{FF2B5EF4-FFF2-40B4-BE49-F238E27FC236}">
                <a16:creationId xmlns:a16="http://schemas.microsoft.com/office/drawing/2014/main" id="{13451E57-171A-66AC-9223-DFB410A69FE4}"/>
              </a:ext>
            </a:extLst>
          </p:cNvPr>
          <p:cNvSpPr txBox="1"/>
          <p:nvPr/>
        </p:nvSpPr>
        <p:spPr>
          <a:xfrm>
            <a:off x="381000" y="1632636"/>
            <a:ext cx="4400550" cy="646331"/>
          </a:xfrm>
          <a:prstGeom prst="rect">
            <a:avLst/>
          </a:prstGeom>
          <a:noFill/>
        </p:spPr>
        <p:txBody>
          <a:bodyPr wrap="square" rtlCol="0">
            <a:spAutoFit/>
          </a:bodyPr>
          <a:lstStyle/>
          <a:p>
            <a:r>
              <a:rPr kumimoji="1" lang="en-US" altLang="ja-JP" sz="1200">
                <a:latin typeface="BIZ UDPゴシック" panose="020B0400000000000000" pitchFamily="50" charset="-128"/>
                <a:ea typeface="BIZ UDPゴシック" panose="020B0400000000000000" pitchFamily="50" charset="-128"/>
              </a:rPr>
              <a:t>Q</a:t>
            </a:r>
            <a:r>
              <a:rPr kumimoji="1" lang="ja-JP" altLang="en-US" sz="1200">
                <a:latin typeface="BIZ UDPゴシック" panose="020B0400000000000000" pitchFamily="50" charset="-128"/>
                <a:ea typeface="BIZ UDPゴシック" panose="020B0400000000000000" pitchFamily="50" charset="-128"/>
              </a:rPr>
              <a:t>．勤務先で「退職後の生活に備えた資産形成やライフプランに</a:t>
            </a:r>
            <a:endParaRPr kumimoji="1" lang="en-US" altLang="ja-JP" sz="1200">
              <a:latin typeface="BIZ UDPゴシック" panose="020B0400000000000000" pitchFamily="50" charset="-128"/>
              <a:ea typeface="BIZ UDPゴシック" panose="020B0400000000000000" pitchFamily="50" charset="-128"/>
            </a:endParaRPr>
          </a:p>
          <a:p>
            <a:r>
              <a:rPr kumimoji="1" lang="ja-JP" altLang="en-US" sz="1200">
                <a:latin typeface="BIZ UDPゴシック" panose="020B0400000000000000" pitchFamily="50" charset="-128"/>
                <a:ea typeface="BIZ UDPゴシック" panose="020B0400000000000000" pitchFamily="50" charset="-128"/>
              </a:rPr>
              <a:t>　　ついての研修が開催された」場合、あなたの会社・職場への</a:t>
            </a:r>
            <a:endParaRPr kumimoji="1" lang="en-US" altLang="ja-JP" sz="1200">
              <a:latin typeface="BIZ UDPゴシック" panose="020B0400000000000000" pitchFamily="50" charset="-128"/>
              <a:ea typeface="BIZ UDPゴシック" panose="020B0400000000000000" pitchFamily="50" charset="-128"/>
            </a:endParaRPr>
          </a:p>
          <a:p>
            <a:r>
              <a:rPr kumimoji="1" lang="ja-JP" altLang="en-US" sz="1200">
                <a:latin typeface="BIZ UDPゴシック" panose="020B0400000000000000" pitchFamily="50" charset="-128"/>
                <a:ea typeface="BIZ UDPゴシック" panose="020B0400000000000000" pitchFamily="50" charset="-128"/>
              </a:rPr>
              <a:t>　　愛着や、貢献したいとの思いは高まりますか。</a:t>
            </a:r>
          </a:p>
        </p:txBody>
      </p:sp>
      <p:sp>
        <p:nvSpPr>
          <p:cNvPr id="9" name="テキスト ボックス 8">
            <a:extLst>
              <a:ext uri="{FF2B5EF4-FFF2-40B4-BE49-F238E27FC236}">
                <a16:creationId xmlns:a16="http://schemas.microsoft.com/office/drawing/2014/main" id="{4A548FD8-4947-1468-92D5-6BE8FF97C011}"/>
              </a:ext>
            </a:extLst>
          </p:cNvPr>
          <p:cNvSpPr txBox="1"/>
          <p:nvPr/>
        </p:nvSpPr>
        <p:spPr>
          <a:xfrm>
            <a:off x="5473083" y="1632636"/>
            <a:ext cx="4400550" cy="461665"/>
          </a:xfrm>
          <a:prstGeom prst="rect">
            <a:avLst/>
          </a:prstGeom>
          <a:noFill/>
        </p:spPr>
        <p:txBody>
          <a:bodyPr wrap="square" rtlCol="0">
            <a:spAutoFit/>
          </a:bodyPr>
          <a:lstStyle/>
          <a:p>
            <a:r>
              <a:rPr kumimoji="1" lang="en-US" altLang="ja-JP" sz="1200">
                <a:latin typeface="BIZ UDPゴシック" panose="020B0400000000000000" pitchFamily="50" charset="-128"/>
                <a:ea typeface="BIZ UDPゴシック" panose="020B0400000000000000" pitchFamily="50" charset="-128"/>
              </a:rPr>
              <a:t>Q</a:t>
            </a:r>
            <a:r>
              <a:rPr kumimoji="1" lang="ja-JP" altLang="en-US" sz="1200">
                <a:latin typeface="BIZ UDPゴシック" panose="020B0400000000000000" pitchFamily="50" charset="-128"/>
                <a:ea typeface="BIZ UDPゴシック" panose="020B0400000000000000" pitchFamily="50" charset="-128"/>
              </a:rPr>
              <a:t>．あなたは、現在勤務している会社への入社を、</a:t>
            </a:r>
            <a:endParaRPr kumimoji="1" lang="en-US" altLang="ja-JP" sz="1200">
              <a:latin typeface="BIZ UDPゴシック" panose="020B0400000000000000" pitchFamily="50" charset="-128"/>
              <a:ea typeface="BIZ UDPゴシック" panose="020B0400000000000000" pitchFamily="50" charset="-128"/>
            </a:endParaRPr>
          </a:p>
          <a:p>
            <a:r>
              <a:rPr kumimoji="1" lang="ja-JP" altLang="en-US" sz="1200">
                <a:latin typeface="BIZ UDPゴシック" panose="020B0400000000000000" pitchFamily="50" charset="-128"/>
                <a:ea typeface="BIZ UDPゴシック" panose="020B0400000000000000" pitchFamily="50" charset="-128"/>
              </a:rPr>
              <a:t>　　友人・知人、家族にどの程度薦めたいと思いますか。</a:t>
            </a:r>
          </a:p>
        </p:txBody>
      </p:sp>
      <p:sp>
        <p:nvSpPr>
          <p:cNvPr id="10" name="矢印: 下 9">
            <a:extLst>
              <a:ext uri="{FF2B5EF4-FFF2-40B4-BE49-F238E27FC236}">
                <a16:creationId xmlns:a16="http://schemas.microsoft.com/office/drawing/2014/main" id="{405951BC-B2B3-EA84-8F4B-892949481EB0}"/>
              </a:ext>
            </a:extLst>
          </p:cNvPr>
          <p:cNvSpPr/>
          <p:nvPr/>
        </p:nvSpPr>
        <p:spPr>
          <a:xfrm rot="15338443">
            <a:off x="2736406" y="2162835"/>
            <a:ext cx="323404" cy="2768027"/>
          </a:xfrm>
          <a:prstGeom prst="downArrow">
            <a:avLst>
              <a:gd name="adj1" fmla="val 50000"/>
              <a:gd name="adj2" fmla="val 94715"/>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下 15">
            <a:extLst>
              <a:ext uri="{FF2B5EF4-FFF2-40B4-BE49-F238E27FC236}">
                <a16:creationId xmlns:a16="http://schemas.microsoft.com/office/drawing/2014/main" id="{19C64F23-BDB0-E1D4-E350-3259EF93F39C}"/>
              </a:ext>
            </a:extLst>
          </p:cNvPr>
          <p:cNvSpPr/>
          <p:nvPr/>
        </p:nvSpPr>
        <p:spPr>
          <a:xfrm rot="15338443">
            <a:off x="7511656" y="2762910"/>
            <a:ext cx="323404" cy="2768027"/>
          </a:xfrm>
          <a:prstGeom prst="downArrow">
            <a:avLst>
              <a:gd name="adj1" fmla="val 50000"/>
              <a:gd name="adj2" fmla="val 94715"/>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ABEF48B6-C081-08C9-D42B-DA9C97E1DDC2}"/>
              </a:ext>
            </a:extLst>
          </p:cNvPr>
          <p:cNvSpPr/>
          <p:nvPr/>
        </p:nvSpPr>
        <p:spPr>
          <a:xfrm>
            <a:off x="201675" y="6207823"/>
            <a:ext cx="9505950" cy="553998"/>
          </a:xfrm>
          <a:prstGeom prst="rect">
            <a:avLst/>
          </a:prstGeom>
        </p:spPr>
        <p:txBody>
          <a:bodyPr wrap="square">
            <a:spAutoFit/>
          </a:bodyPr>
          <a:lstStyle/>
          <a:p>
            <a:r>
              <a:rPr lang="ja-JP" altLang="en-US" sz="1000">
                <a:latin typeface="BIZ UDPゴシック" panose="020B0400000000000000" pitchFamily="50" charset="-128"/>
                <a:ea typeface="BIZ UDPゴシック" panose="020B0400000000000000" pitchFamily="50" charset="-128"/>
              </a:rPr>
              <a:t>（出所）</a:t>
            </a:r>
            <a:r>
              <a:rPr lang="en-US" altLang="zh-TW" sz="1000">
                <a:latin typeface="BIZ UDPゴシック" panose="020B0400000000000000" pitchFamily="50" charset="-128"/>
                <a:ea typeface="BIZ UDPゴシック" panose="020B0400000000000000" pitchFamily="50" charset="-128"/>
              </a:rPr>
              <a:t>MUFG</a:t>
            </a:r>
            <a:r>
              <a:rPr lang="zh-TW" altLang="en-US" sz="1000">
                <a:latin typeface="BIZ UDPゴシック" panose="020B0400000000000000" pitchFamily="50" charset="-128"/>
                <a:ea typeface="BIZ UDPゴシック" panose="020B0400000000000000" pitchFamily="50" charset="-128"/>
              </a:rPr>
              <a:t>資産形成研究所</a:t>
            </a:r>
            <a:r>
              <a:rPr lang="ja-JP" altLang="en-US" sz="1000">
                <a:latin typeface="BIZ UDPゴシック" panose="020B0400000000000000" pitchFamily="50" charset="-128"/>
                <a:ea typeface="BIZ UDPゴシック" panose="020B0400000000000000" pitchFamily="50" charset="-128"/>
              </a:rPr>
              <a:t>「従業員エンゲージメントと金融リテラシーの関係性について」</a:t>
            </a:r>
            <a:r>
              <a:rPr lang="en-US" altLang="ja-JP" sz="1000">
                <a:latin typeface="BIZ UDPゴシック" panose="020B0400000000000000" pitchFamily="50" charset="-128"/>
                <a:ea typeface="BIZ UDPゴシック" panose="020B0400000000000000" pitchFamily="50" charset="-128"/>
              </a:rPr>
              <a:t>(2020</a:t>
            </a:r>
            <a:r>
              <a:rPr lang="ja-JP" altLang="en-US" sz="1000">
                <a:latin typeface="BIZ UDPゴシック" panose="020B0400000000000000" pitchFamily="50" charset="-128"/>
                <a:ea typeface="BIZ UDPゴシック" panose="020B0400000000000000" pitchFamily="50" charset="-128"/>
              </a:rPr>
              <a:t>年</a:t>
            </a:r>
            <a:r>
              <a:rPr lang="en-US" altLang="ja-JP" sz="1000">
                <a:latin typeface="BIZ UDPゴシック" panose="020B0400000000000000" pitchFamily="50" charset="-128"/>
                <a:ea typeface="BIZ UDPゴシック" panose="020B0400000000000000" pitchFamily="50" charset="-128"/>
              </a:rPr>
              <a:t>11</a:t>
            </a:r>
            <a:r>
              <a:rPr lang="ja-JP" altLang="en-US" sz="1000">
                <a:latin typeface="BIZ UDPゴシック" panose="020B0400000000000000" pitchFamily="50" charset="-128"/>
                <a:ea typeface="BIZ UDPゴシック" panose="020B0400000000000000" pitchFamily="50" charset="-128"/>
              </a:rPr>
              <a:t>月</a:t>
            </a:r>
            <a:r>
              <a:rPr lang="en-US" altLang="ja-JP" sz="1000">
                <a:latin typeface="BIZ UDPゴシック" panose="020B0400000000000000" pitchFamily="50" charset="-128"/>
                <a:ea typeface="BIZ UDPゴシック" panose="020B0400000000000000" pitchFamily="50" charset="-128"/>
              </a:rPr>
              <a:t>)</a:t>
            </a:r>
            <a:r>
              <a:rPr lang="ja-JP" altLang="en-US" sz="1000">
                <a:latin typeface="BIZ UDPゴシック" panose="020B0400000000000000" pitchFamily="50" charset="-128"/>
                <a:ea typeface="BIZ UDPゴシック" panose="020B0400000000000000" pitchFamily="50" charset="-128"/>
              </a:rPr>
              <a:t>より</a:t>
            </a:r>
            <a:r>
              <a:rPr lang="en-US" altLang="ja-JP" sz="1000">
                <a:latin typeface="BIZ UDPゴシック" panose="020B0400000000000000" pitchFamily="50" charset="-128"/>
                <a:ea typeface="BIZ UDPゴシック" panose="020B0400000000000000" pitchFamily="50" charset="-128"/>
              </a:rPr>
              <a:t>J-FLEC</a:t>
            </a:r>
            <a:r>
              <a:rPr lang="ja-JP" altLang="en-US" sz="1000">
                <a:latin typeface="BIZ UDPゴシック" panose="020B0400000000000000" pitchFamily="50" charset="-128"/>
                <a:ea typeface="BIZ UDPゴシック" panose="020B0400000000000000" pitchFamily="50" charset="-128"/>
              </a:rPr>
              <a:t>作成</a:t>
            </a:r>
            <a:endParaRPr lang="en-US" altLang="ja-JP" sz="1000">
              <a:latin typeface="BIZ UDPゴシック" panose="020B0400000000000000" pitchFamily="50" charset="-128"/>
              <a:ea typeface="BIZ UDPゴシック" panose="020B0400000000000000" pitchFamily="50" charset="-128"/>
            </a:endParaRPr>
          </a:p>
          <a:p>
            <a:r>
              <a:rPr lang="en-US" altLang="ja-JP" sz="1000">
                <a:latin typeface="BIZ UDPゴシック" panose="020B0400000000000000" pitchFamily="50" charset="-128"/>
                <a:ea typeface="BIZ UDPゴシック" panose="020B0400000000000000" pitchFamily="50" charset="-128"/>
              </a:rPr>
              <a:t>(</a:t>
            </a:r>
            <a:r>
              <a:rPr lang="ja-JP" altLang="en-US" sz="1000">
                <a:latin typeface="BIZ UDPゴシック" panose="020B0400000000000000" pitchFamily="50" charset="-128"/>
                <a:ea typeface="BIZ UDPゴシック" panose="020B0400000000000000" pitchFamily="50" charset="-128"/>
              </a:rPr>
              <a:t>注</a:t>
            </a:r>
            <a:r>
              <a:rPr lang="en-US" altLang="ja-JP" sz="1000">
                <a:latin typeface="BIZ UDPゴシック" panose="020B0400000000000000" pitchFamily="50" charset="-128"/>
                <a:ea typeface="BIZ UDPゴシック" panose="020B0400000000000000" pitchFamily="50" charset="-128"/>
              </a:rPr>
              <a:t>1)</a:t>
            </a:r>
            <a:r>
              <a:rPr lang="ja-JP" altLang="en-US" sz="1000">
                <a:latin typeface="BIZ UDPゴシック" panose="020B0400000000000000" pitchFamily="50" charset="-128"/>
                <a:ea typeface="BIZ UDPゴシック" panose="020B0400000000000000" pitchFamily="50" charset="-128"/>
              </a:rPr>
              <a:t>いずれも企業勤務者のうち、「係長・主任クラス以下」の方が対象</a:t>
            </a:r>
            <a:endParaRPr lang="en-US" altLang="ja-JP" sz="1000">
              <a:latin typeface="BIZ UDPゴシック" panose="020B0400000000000000" pitchFamily="50" charset="-128"/>
              <a:ea typeface="BIZ UDPゴシック" panose="020B0400000000000000" pitchFamily="50" charset="-128"/>
            </a:endParaRPr>
          </a:p>
          <a:p>
            <a:r>
              <a:rPr lang="ja-JP" altLang="en-US" sz="1000">
                <a:latin typeface="BIZ UDPゴシック" panose="020B0400000000000000" pitchFamily="50" charset="-128"/>
                <a:ea typeface="BIZ UDPゴシック" panose="020B0400000000000000" pitchFamily="50" charset="-128"/>
              </a:rPr>
              <a:t>（注</a:t>
            </a:r>
            <a:r>
              <a:rPr lang="en-US" altLang="ja-JP" sz="1000">
                <a:latin typeface="BIZ UDPゴシック" panose="020B0400000000000000" pitchFamily="50" charset="-128"/>
                <a:ea typeface="BIZ UDPゴシック" panose="020B0400000000000000" pitchFamily="50" charset="-128"/>
              </a:rPr>
              <a:t>2</a:t>
            </a:r>
            <a:r>
              <a:rPr lang="ja-JP" altLang="en-US" sz="1000">
                <a:latin typeface="BIZ UDPゴシック" panose="020B0400000000000000" pitchFamily="50" charset="-128"/>
                <a:ea typeface="BIZ UDPゴシック" panose="020B0400000000000000" pitchFamily="50" charset="-128"/>
              </a:rPr>
              <a:t>）右の推奨度は、職場の推奨度を</a:t>
            </a:r>
            <a:r>
              <a:rPr lang="en-US" altLang="ja-JP" sz="1000">
                <a:latin typeface="BIZ UDPゴシック" panose="020B0400000000000000" pitchFamily="50" charset="-128"/>
                <a:ea typeface="BIZ UDPゴシック" panose="020B0400000000000000" pitchFamily="50" charset="-128"/>
              </a:rPr>
              <a:t>0</a:t>
            </a:r>
            <a:r>
              <a:rPr lang="ja-JP" altLang="en-US" sz="1000">
                <a:latin typeface="BIZ UDPゴシック" panose="020B0400000000000000" pitchFamily="50" charset="-128"/>
                <a:ea typeface="BIZ UDPゴシック" panose="020B0400000000000000" pitchFamily="50" charset="-128"/>
              </a:rPr>
              <a:t>～</a:t>
            </a:r>
            <a:r>
              <a:rPr lang="en-US" altLang="ja-JP" sz="1000">
                <a:latin typeface="BIZ UDPゴシック" panose="020B0400000000000000" pitchFamily="50" charset="-128"/>
                <a:ea typeface="BIZ UDPゴシック" panose="020B0400000000000000" pitchFamily="50" charset="-128"/>
              </a:rPr>
              <a:t>10</a:t>
            </a:r>
            <a:r>
              <a:rPr lang="ja-JP" altLang="en-US" sz="1000">
                <a:latin typeface="BIZ UDPゴシック" panose="020B0400000000000000" pitchFamily="50" charset="-128"/>
                <a:ea typeface="BIZ UDPゴシック" panose="020B0400000000000000" pitchFamily="50" charset="-128"/>
              </a:rPr>
              <a:t>の</a:t>
            </a:r>
            <a:r>
              <a:rPr lang="en-US" altLang="ja-JP" sz="1000">
                <a:latin typeface="BIZ UDPゴシック" panose="020B0400000000000000" pitchFamily="50" charset="-128"/>
                <a:ea typeface="BIZ UDPゴシック" panose="020B0400000000000000" pitchFamily="50" charset="-128"/>
              </a:rPr>
              <a:t>11</a:t>
            </a:r>
            <a:r>
              <a:rPr lang="ja-JP" altLang="en-US" sz="1000">
                <a:latin typeface="BIZ UDPゴシック" panose="020B0400000000000000" pitchFamily="50" charset="-128"/>
                <a:ea typeface="BIZ UDPゴシック" panose="020B0400000000000000" pitchFamily="50" charset="-128"/>
              </a:rPr>
              <a:t>段階で尋ね、</a:t>
            </a:r>
            <a:r>
              <a:rPr lang="en-US" altLang="ja-JP" sz="1000">
                <a:latin typeface="BIZ UDPゴシック" panose="020B0400000000000000" pitchFamily="50" charset="-128"/>
                <a:ea typeface="BIZ UDPゴシック" panose="020B0400000000000000" pitchFamily="50" charset="-128"/>
              </a:rPr>
              <a:t> 0</a:t>
            </a:r>
            <a:r>
              <a:rPr lang="ja-JP" altLang="en-US" sz="1000">
                <a:latin typeface="BIZ UDPゴシック" panose="020B0400000000000000" pitchFamily="50" charset="-128"/>
                <a:ea typeface="BIZ UDPゴシック" panose="020B0400000000000000" pitchFamily="50" charset="-128"/>
              </a:rPr>
              <a:t>～</a:t>
            </a:r>
            <a:r>
              <a:rPr lang="en-US" altLang="ja-JP" sz="1000">
                <a:latin typeface="BIZ UDPゴシック" panose="020B0400000000000000" pitchFamily="50" charset="-128"/>
                <a:ea typeface="BIZ UDPゴシック" panose="020B0400000000000000" pitchFamily="50" charset="-128"/>
              </a:rPr>
              <a:t>6</a:t>
            </a:r>
            <a:r>
              <a:rPr lang="ja-JP" altLang="en-US" sz="1000">
                <a:latin typeface="BIZ UDPゴシック" panose="020B0400000000000000" pitchFamily="50" charset="-128"/>
                <a:ea typeface="BIZ UDPゴシック" panose="020B0400000000000000" pitchFamily="50" charset="-128"/>
              </a:rPr>
              <a:t>点を批判者、</a:t>
            </a:r>
            <a:r>
              <a:rPr lang="en-US" altLang="ja-JP" sz="1000">
                <a:latin typeface="BIZ UDPゴシック" panose="020B0400000000000000" pitchFamily="50" charset="-128"/>
                <a:ea typeface="BIZ UDPゴシック" panose="020B0400000000000000" pitchFamily="50" charset="-128"/>
              </a:rPr>
              <a:t> 7</a:t>
            </a:r>
            <a:r>
              <a:rPr lang="ja-JP" altLang="en-US" sz="1000">
                <a:latin typeface="BIZ UDPゴシック" panose="020B0400000000000000" pitchFamily="50" charset="-128"/>
                <a:ea typeface="BIZ UDPゴシック" panose="020B0400000000000000" pitchFamily="50" charset="-128"/>
              </a:rPr>
              <a:t>～</a:t>
            </a:r>
            <a:r>
              <a:rPr lang="en-US" altLang="ja-JP" sz="1000">
                <a:latin typeface="BIZ UDPゴシック" panose="020B0400000000000000" pitchFamily="50" charset="-128"/>
                <a:ea typeface="BIZ UDPゴシック" panose="020B0400000000000000" pitchFamily="50" charset="-128"/>
              </a:rPr>
              <a:t>8</a:t>
            </a:r>
            <a:r>
              <a:rPr lang="ja-JP" altLang="en-US" sz="1000">
                <a:latin typeface="BIZ UDPゴシック" panose="020B0400000000000000" pitchFamily="50" charset="-128"/>
                <a:ea typeface="BIZ UDPゴシック" panose="020B0400000000000000" pitchFamily="50" charset="-128"/>
              </a:rPr>
              <a:t>点を中立者、 </a:t>
            </a:r>
            <a:r>
              <a:rPr lang="en-US" altLang="ja-JP" sz="1000">
                <a:latin typeface="BIZ UDPゴシック" panose="020B0400000000000000" pitchFamily="50" charset="-128"/>
                <a:ea typeface="BIZ UDPゴシック" panose="020B0400000000000000" pitchFamily="50" charset="-128"/>
              </a:rPr>
              <a:t>9</a:t>
            </a:r>
            <a:r>
              <a:rPr lang="ja-JP" altLang="en-US" sz="1000">
                <a:latin typeface="BIZ UDPゴシック" panose="020B0400000000000000" pitchFamily="50" charset="-128"/>
                <a:ea typeface="BIZ UDPゴシック" panose="020B0400000000000000" pitchFamily="50" charset="-128"/>
              </a:rPr>
              <a:t>～</a:t>
            </a:r>
            <a:r>
              <a:rPr lang="en-US" altLang="ja-JP" sz="1000">
                <a:latin typeface="BIZ UDPゴシック" panose="020B0400000000000000" pitchFamily="50" charset="-128"/>
                <a:ea typeface="BIZ UDPゴシック" panose="020B0400000000000000" pitchFamily="50" charset="-128"/>
              </a:rPr>
              <a:t>10</a:t>
            </a:r>
            <a:r>
              <a:rPr lang="ja-JP" altLang="en-US" sz="1000">
                <a:latin typeface="BIZ UDPゴシック" panose="020B0400000000000000" pitchFamily="50" charset="-128"/>
                <a:ea typeface="BIZ UDPゴシック" panose="020B0400000000000000" pitchFamily="50" charset="-128"/>
              </a:rPr>
              <a:t>点を推奨者と分類したもの</a:t>
            </a:r>
          </a:p>
        </p:txBody>
      </p:sp>
    </p:spTree>
    <p:extLst>
      <p:ext uri="{BB962C8B-B14F-4D97-AF65-F5344CB8AC3E}">
        <p14:creationId xmlns:p14="http://schemas.microsoft.com/office/powerpoint/2010/main" val="3765128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84908-A656-EB63-8E1D-F75715A99397}"/>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1078572A-635B-C9D5-FDD1-FA4F3694A0D0}"/>
              </a:ext>
            </a:extLst>
          </p:cNvPr>
          <p:cNvPicPr>
            <a:picLocks noChangeAspect="1"/>
          </p:cNvPicPr>
          <p:nvPr/>
        </p:nvPicPr>
        <p:blipFill>
          <a:blip r:embed="rId3"/>
          <a:stretch>
            <a:fillRect/>
          </a:stretch>
        </p:blipFill>
        <p:spPr>
          <a:xfrm>
            <a:off x="4767730" y="2094301"/>
            <a:ext cx="4682134" cy="4139543"/>
          </a:xfrm>
          <a:prstGeom prst="rect">
            <a:avLst/>
          </a:prstGeom>
        </p:spPr>
      </p:pic>
      <p:pic>
        <p:nvPicPr>
          <p:cNvPr id="2" name="図 1">
            <a:extLst>
              <a:ext uri="{FF2B5EF4-FFF2-40B4-BE49-F238E27FC236}">
                <a16:creationId xmlns:a16="http://schemas.microsoft.com/office/drawing/2014/main" id="{BEC10690-40FB-7EBD-EC26-1B6B202CD732}"/>
              </a:ext>
            </a:extLst>
          </p:cNvPr>
          <p:cNvPicPr>
            <a:picLocks noChangeAspect="1"/>
          </p:cNvPicPr>
          <p:nvPr/>
        </p:nvPicPr>
        <p:blipFill>
          <a:blip r:embed="rId4"/>
          <a:stretch>
            <a:fillRect/>
          </a:stretch>
        </p:blipFill>
        <p:spPr>
          <a:xfrm>
            <a:off x="201675" y="2068280"/>
            <a:ext cx="4682134" cy="4139543"/>
          </a:xfrm>
          <a:prstGeom prst="rect">
            <a:avLst/>
          </a:prstGeom>
        </p:spPr>
      </p:pic>
      <p:sp>
        <p:nvSpPr>
          <p:cNvPr id="3" name="スライド番号プレースホルダー 2">
            <a:extLst>
              <a:ext uri="{FF2B5EF4-FFF2-40B4-BE49-F238E27FC236}">
                <a16:creationId xmlns:a16="http://schemas.microsoft.com/office/drawing/2014/main" id="{14BDE08E-F4A1-88BC-B0FA-AE3AA046C9BE}"/>
              </a:ext>
            </a:extLst>
          </p:cNvPr>
          <p:cNvSpPr>
            <a:spLocks noGrp="1"/>
          </p:cNvSpPr>
          <p:nvPr>
            <p:ph type="sldNum" sz="quarter" idx="12"/>
          </p:nvPr>
        </p:nvSpPr>
        <p:spPr/>
        <p:txBody>
          <a:bodyPr/>
          <a:lstStyle/>
          <a:p>
            <a:fld id="{AF38D818-955E-4754-B15B-D6084FD94594}" type="slidenum">
              <a:rPr kumimoji="1" lang="ja-JP" altLang="en-US" smtClean="0"/>
              <a:pPr/>
              <a:t>6</a:t>
            </a:fld>
            <a:endParaRPr kumimoji="1" lang="ja-JP" altLang="en-US"/>
          </a:p>
        </p:txBody>
      </p:sp>
      <p:sp>
        <p:nvSpPr>
          <p:cNvPr id="7" name="正方形/長方形 6">
            <a:extLst>
              <a:ext uri="{FF2B5EF4-FFF2-40B4-BE49-F238E27FC236}">
                <a16:creationId xmlns:a16="http://schemas.microsoft.com/office/drawing/2014/main" id="{8FDAF7CD-04BC-0031-51EF-911D97186E76}"/>
              </a:ext>
            </a:extLst>
          </p:cNvPr>
          <p:cNvSpPr/>
          <p:nvPr/>
        </p:nvSpPr>
        <p:spPr>
          <a:xfrm>
            <a:off x="1706654" y="366712"/>
            <a:ext cx="6492692" cy="369332"/>
          </a:xfrm>
          <a:prstGeom prst="rect">
            <a:avLst/>
          </a:prstGeom>
        </p:spPr>
        <p:txBody>
          <a:bodyPr wrap="square">
            <a:spAutoFit/>
          </a:bodyPr>
          <a:lstStyle/>
          <a:p>
            <a:pPr algn="ctr"/>
            <a:r>
              <a:rPr lang="ja-JP" altLang="en-US" b="1">
                <a:solidFill>
                  <a:schemeClr val="bg1"/>
                </a:solidFill>
                <a:latin typeface="BIZ UDPゴシック" panose="020B0400000000000000" pitchFamily="50" charset="-128"/>
                <a:ea typeface="BIZ UDPゴシック" panose="020B0400000000000000" pitchFamily="50" charset="-128"/>
              </a:rPr>
              <a:t>従業員のキャリア観と金融リテラシー</a:t>
            </a:r>
          </a:p>
        </p:txBody>
      </p:sp>
      <p:sp>
        <p:nvSpPr>
          <p:cNvPr id="21" name="正方形/長方形 20">
            <a:extLst>
              <a:ext uri="{FF2B5EF4-FFF2-40B4-BE49-F238E27FC236}">
                <a16:creationId xmlns:a16="http://schemas.microsoft.com/office/drawing/2014/main" id="{4BD4393C-4065-910A-6FB2-16CFB2C7A226}"/>
              </a:ext>
            </a:extLst>
          </p:cNvPr>
          <p:cNvSpPr/>
          <p:nvPr/>
        </p:nvSpPr>
        <p:spPr>
          <a:xfrm>
            <a:off x="271350" y="927004"/>
            <a:ext cx="9505950" cy="638957"/>
          </a:xfrm>
          <a:prstGeom prst="rect">
            <a:avLst/>
          </a:prstGeom>
        </p:spPr>
        <p:txBody>
          <a:bodyPr wrap="square">
            <a:spAutoFit/>
          </a:bodyPr>
          <a:lstStyle/>
          <a:p>
            <a:pPr marL="285750" indent="-285750">
              <a:lnSpc>
                <a:spcPct val="120000"/>
              </a:lnSpc>
              <a:spcAft>
                <a:spcPts val="400"/>
              </a:spcAft>
              <a:buFont typeface="Wingdings" panose="05000000000000000000" pitchFamily="2" charset="2"/>
              <a:buChar char="p"/>
            </a:pPr>
            <a:r>
              <a:rPr lang="ja-JP" altLang="en-US" sz="1600">
                <a:latin typeface="BIZ UDPゴシック" panose="020B0400000000000000" pitchFamily="50" charset="-128"/>
                <a:ea typeface="BIZ UDPゴシック" panose="020B0400000000000000" pitchFamily="50" charset="-128"/>
              </a:rPr>
              <a:t>職員の金融リテラシーを高め、金銭的な不安感を取り除くことは、</a:t>
            </a:r>
            <a:r>
              <a:rPr lang="ja-JP" altLang="en-US" sz="1600" b="1" u="sng">
                <a:solidFill>
                  <a:srgbClr val="2E75B6"/>
                </a:solidFill>
                <a:latin typeface="BIZ UDPゴシック" panose="020B0400000000000000" pitchFamily="50" charset="-128"/>
                <a:ea typeface="BIZ UDPゴシック" panose="020B0400000000000000" pitchFamily="50" charset="-128"/>
              </a:rPr>
              <a:t>職員の向上心や自立心を高める</a:t>
            </a:r>
            <a:r>
              <a:rPr lang="ja-JP" altLang="en-US" sz="1600">
                <a:latin typeface="BIZ UDPゴシック" panose="020B0400000000000000" pitchFamily="50" charset="-128"/>
                <a:ea typeface="BIZ UDPゴシック" panose="020B0400000000000000" pitchFamily="50" charset="-128"/>
              </a:rPr>
              <a:t>可能性も示唆されています。</a:t>
            </a:r>
          </a:p>
        </p:txBody>
      </p:sp>
      <p:sp>
        <p:nvSpPr>
          <p:cNvPr id="5" name="テキスト ボックス 4">
            <a:extLst>
              <a:ext uri="{FF2B5EF4-FFF2-40B4-BE49-F238E27FC236}">
                <a16:creationId xmlns:a16="http://schemas.microsoft.com/office/drawing/2014/main" id="{BF715F9B-F7CB-7A6E-5BB7-A093D8B1759F}"/>
              </a:ext>
            </a:extLst>
          </p:cNvPr>
          <p:cNvSpPr txBox="1"/>
          <p:nvPr/>
        </p:nvSpPr>
        <p:spPr>
          <a:xfrm>
            <a:off x="557804" y="1632636"/>
            <a:ext cx="4400550" cy="276999"/>
          </a:xfrm>
          <a:prstGeom prst="rect">
            <a:avLst/>
          </a:prstGeom>
          <a:noFill/>
        </p:spPr>
        <p:txBody>
          <a:bodyPr wrap="square" rtlCol="0">
            <a:spAutoFit/>
          </a:bodyPr>
          <a:lstStyle/>
          <a:p>
            <a:r>
              <a:rPr kumimoji="1" lang="en-US" altLang="ja-JP" sz="1200">
                <a:latin typeface="BIZ UDPゴシック" panose="020B0400000000000000" pitchFamily="50" charset="-128"/>
                <a:ea typeface="BIZ UDPゴシック" panose="020B0400000000000000" pitchFamily="50" charset="-128"/>
              </a:rPr>
              <a:t>Q</a:t>
            </a:r>
            <a:r>
              <a:rPr kumimoji="1" lang="ja-JP" altLang="en-US" sz="1200">
                <a:latin typeface="BIZ UDPゴシック" panose="020B0400000000000000" pitchFamily="50" charset="-128"/>
                <a:ea typeface="BIZ UDPゴシック" panose="020B0400000000000000" pitchFamily="50" charset="-128"/>
              </a:rPr>
              <a:t>．管理職（マネジメント）になりたいと考えていますか。</a:t>
            </a:r>
          </a:p>
        </p:txBody>
      </p:sp>
      <p:sp>
        <p:nvSpPr>
          <p:cNvPr id="6" name="テキスト ボックス 5">
            <a:extLst>
              <a:ext uri="{FF2B5EF4-FFF2-40B4-BE49-F238E27FC236}">
                <a16:creationId xmlns:a16="http://schemas.microsoft.com/office/drawing/2014/main" id="{C0B8C25D-DCFE-404F-57BC-271A2A1DB58C}"/>
              </a:ext>
            </a:extLst>
          </p:cNvPr>
          <p:cNvSpPr txBox="1"/>
          <p:nvPr/>
        </p:nvSpPr>
        <p:spPr>
          <a:xfrm>
            <a:off x="5040479" y="1632636"/>
            <a:ext cx="4400550" cy="461665"/>
          </a:xfrm>
          <a:prstGeom prst="rect">
            <a:avLst/>
          </a:prstGeom>
          <a:noFill/>
        </p:spPr>
        <p:txBody>
          <a:bodyPr wrap="square" rtlCol="0">
            <a:spAutoFit/>
          </a:bodyPr>
          <a:lstStyle/>
          <a:p>
            <a:r>
              <a:rPr kumimoji="1" lang="en-US" altLang="ja-JP" sz="1200">
                <a:latin typeface="BIZ UDPゴシック" panose="020B0400000000000000" pitchFamily="50" charset="-128"/>
                <a:ea typeface="BIZ UDPゴシック" panose="020B0400000000000000" pitchFamily="50" charset="-128"/>
              </a:rPr>
              <a:t>Q</a:t>
            </a:r>
            <a:r>
              <a:rPr kumimoji="1" lang="ja-JP" altLang="en-US" sz="1200">
                <a:latin typeface="BIZ UDPゴシック" panose="020B0400000000000000" pitchFamily="50" charset="-128"/>
                <a:ea typeface="BIZ UDPゴシック" panose="020B0400000000000000" pitchFamily="50" charset="-128"/>
              </a:rPr>
              <a:t>．自身のキャリアは、会社任せにせず、自分自身で形成すべき</a:t>
            </a:r>
            <a:endParaRPr kumimoji="1" lang="en-US" altLang="ja-JP" sz="1200">
              <a:latin typeface="BIZ UDPゴシック" panose="020B0400000000000000" pitchFamily="50" charset="-128"/>
              <a:ea typeface="BIZ UDPゴシック" panose="020B0400000000000000" pitchFamily="50" charset="-128"/>
            </a:endParaRPr>
          </a:p>
          <a:p>
            <a:r>
              <a:rPr kumimoji="1" lang="ja-JP" altLang="en-US" sz="1200">
                <a:latin typeface="BIZ UDPゴシック" panose="020B0400000000000000" pitchFamily="50" charset="-128"/>
                <a:ea typeface="BIZ UDPゴシック" panose="020B0400000000000000" pitchFamily="50" charset="-128"/>
              </a:rPr>
              <a:t>　　だと考えていますか。</a:t>
            </a:r>
          </a:p>
        </p:txBody>
      </p:sp>
      <p:sp>
        <p:nvSpPr>
          <p:cNvPr id="8" name="正方形/長方形 7">
            <a:extLst>
              <a:ext uri="{FF2B5EF4-FFF2-40B4-BE49-F238E27FC236}">
                <a16:creationId xmlns:a16="http://schemas.microsoft.com/office/drawing/2014/main" id="{747FB39B-7422-DE02-24A3-67A3F5D13B14}"/>
              </a:ext>
            </a:extLst>
          </p:cNvPr>
          <p:cNvSpPr/>
          <p:nvPr/>
        </p:nvSpPr>
        <p:spPr>
          <a:xfrm>
            <a:off x="201675" y="6366011"/>
            <a:ext cx="9505950" cy="400110"/>
          </a:xfrm>
          <a:prstGeom prst="rect">
            <a:avLst/>
          </a:prstGeom>
        </p:spPr>
        <p:txBody>
          <a:bodyPr wrap="square">
            <a:spAutoFit/>
          </a:bodyPr>
          <a:lstStyle/>
          <a:p>
            <a:r>
              <a:rPr lang="ja-JP" altLang="en-US" sz="1000">
                <a:latin typeface="BIZ UDPゴシック" panose="020B0400000000000000" pitchFamily="50" charset="-128"/>
                <a:ea typeface="BIZ UDPゴシック" panose="020B0400000000000000" pitchFamily="50" charset="-128"/>
              </a:rPr>
              <a:t>（出所）</a:t>
            </a:r>
            <a:r>
              <a:rPr lang="en-US" altLang="zh-TW" sz="1000">
                <a:latin typeface="BIZ UDPゴシック" panose="020B0400000000000000" pitchFamily="50" charset="-128"/>
                <a:ea typeface="BIZ UDPゴシック" panose="020B0400000000000000" pitchFamily="50" charset="-128"/>
              </a:rPr>
              <a:t>MUFG</a:t>
            </a:r>
            <a:r>
              <a:rPr lang="zh-TW" altLang="en-US" sz="1000">
                <a:latin typeface="BIZ UDPゴシック" panose="020B0400000000000000" pitchFamily="50" charset="-128"/>
                <a:ea typeface="BIZ UDPゴシック" panose="020B0400000000000000" pitchFamily="50" charset="-128"/>
              </a:rPr>
              <a:t>資産形成研究所</a:t>
            </a:r>
            <a:r>
              <a:rPr lang="ja-JP" altLang="en-US" sz="1000">
                <a:latin typeface="BIZ UDPゴシック" panose="020B0400000000000000" pitchFamily="50" charset="-128"/>
                <a:ea typeface="BIZ UDPゴシック" panose="020B0400000000000000" pitchFamily="50" charset="-128"/>
              </a:rPr>
              <a:t>「従業員エンゲージメントと金融リテラシーの関係性について」</a:t>
            </a:r>
            <a:r>
              <a:rPr lang="en-US" altLang="ja-JP" sz="1000">
                <a:latin typeface="BIZ UDPゴシック" panose="020B0400000000000000" pitchFamily="50" charset="-128"/>
                <a:ea typeface="BIZ UDPゴシック" panose="020B0400000000000000" pitchFamily="50" charset="-128"/>
              </a:rPr>
              <a:t>(2020</a:t>
            </a:r>
            <a:r>
              <a:rPr lang="ja-JP" altLang="en-US" sz="1000">
                <a:latin typeface="BIZ UDPゴシック" panose="020B0400000000000000" pitchFamily="50" charset="-128"/>
                <a:ea typeface="BIZ UDPゴシック" panose="020B0400000000000000" pitchFamily="50" charset="-128"/>
              </a:rPr>
              <a:t>年</a:t>
            </a:r>
            <a:r>
              <a:rPr lang="en-US" altLang="ja-JP" sz="1000">
                <a:latin typeface="BIZ UDPゴシック" panose="020B0400000000000000" pitchFamily="50" charset="-128"/>
                <a:ea typeface="BIZ UDPゴシック" panose="020B0400000000000000" pitchFamily="50" charset="-128"/>
              </a:rPr>
              <a:t>11</a:t>
            </a:r>
            <a:r>
              <a:rPr lang="ja-JP" altLang="en-US" sz="1000">
                <a:latin typeface="BIZ UDPゴシック" panose="020B0400000000000000" pitchFamily="50" charset="-128"/>
                <a:ea typeface="BIZ UDPゴシック" panose="020B0400000000000000" pitchFamily="50" charset="-128"/>
              </a:rPr>
              <a:t>月</a:t>
            </a:r>
            <a:r>
              <a:rPr lang="en-US" altLang="ja-JP" sz="1000">
                <a:latin typeface="BIZ UDPゴシック" panose="020B0400000000000000" pitchFamily="50" charset="-128"/>
                <a:ea typeface="BIZ UDPゴシック" panose="020B0400000000000000" pitchFamily="50" charset="-128"/>
              </a:rPr>
              <a:t>)</a:t>
            </a:r>
            <a:r>
              <a:rPr lang="ja-JP" altLang="en-US" sz="1000">
                <a:latin typeface="BIZ UDPゴシック" panose="020B0400000000000000" pitchFamily="50" charset="-128"/>
                <a:ea typeface="BIZ UDPゴシック" panose="020B0400000000000000" pitchFamily="50" charset="-128"/>
              </a:rPr>
              <a:t>より</a:t>
            </a:r>
            <a:r>
              <a:rPr lang="en-US" altLang="ja-JP" sz="1000">
                <a:latin typeface="BIZ UDPゴシック" panose="020B0400000000000000" pitchFamily="50" charset="-128"/>
                <a:ea typeface="BIZ UDPゴシック" panose="020B0400000000000000" pitchFamily="50" charset="-128"/>
              </a:rPr>
              <a:t>J-FLEC</a:t>
            </a:r>
            <a:r>
              <a:rPr lang="ja-JP" altLang="en-US" sz="1000">
                <a:latin typeface="BIZ UDPゴシック" panose="020B0400000000000000" pitchFamily="50" charset="-128"/>
                <a:ea typeface="BIZ UDPゴシック" panose="020B0400000000000000" pitchFamily="50" charset="-128"/>
              </a:rPr>
              <a:t>作成</a:t>
            </a:r>
            <a:endParaRPr lang="en-US" altLang="ja-JP" sz="1000">
              <a:latin typeface="BIZ UDPゴシック" panose="020B0400000000000000" pitchFamily="50" charset="-128"/>
              <a:ea typeface="BIZ UDPゴシック" panose="020B0400000000000000" pitchFamily="50" charset="-128"/>
            </a:endParaRPr>
          </a:p>
          <a:p>
            <a:r>
              <a:rPr lang="en-US" altLang="ja-JP" sz="1000">
                <a:latin typeface="BIZ UDPゴシック" panose="020B0400000000000000" pitchFamily="50" charset="-128"/>
                <a:ea typeface="BIZ UDPゴシック" panose="020B0400000000000000" pitchFamily="50" charset="-128"/>
              </a:rPr>
              <a:t>(</a:t>
            </a:r>
            <a:r>
              <a:rPr lang="ja-JP" altLang="en-US" sz="1000">
                <a:latin typeface="BIZ UDPゴシック" panose="020B0400000000000000" pitchFamily="50" charset="-128"/>
                <a:ea typeface="BIZ UDPゴシック" panose="020B0400000000000000" pitchFamily="50" charset="-128"/>
              </a:rPr>
              <a:t>注</a:t>
            </a:r>
            <a:r>
              <a:rPr lang="en-US" altLang="ja-JP" sz="1000">
                <a:latin typeface="BIZ UDPゴシック" panose="020B0400000000000000" pitchFamily="50" charset="-128"/>
                <a:ea typeface="BIZ UDPゴシック" panose="020B0400000000000000" pitchFamily="50" charset="-128"/>
              </a:rPr>
              <a:t>)</a:t>
            </a:r>
            <a:r>
              <a:rPr lang="ja-JP" altLang="en-US" sz="1000">
                <a:latin typeface="BIZ UDPゴシック" panose="020B0400000000000000" pitchFamily="50" charset="-128"/>
                <a:ea typeface="BIZ UDPゴシック" panose="020B0400000000000000" pitchFamily="50" charset="-128"/>
              </a:rPr>
              <a:t>いずれも企業勤務者のうち、「係長・主任クラス以下」の方が対象</a:t>
            </a:r>
            <a:endParaRPr lang="en-US" altLang="ja-JP" sz="1000">
              <a:latin typeface="BIZ UDPゴシック" panose="020B0400000000000000" pitchFamily="50" charset="-128"/>
              <a:ea typeface="BIZ UDPゴシック" panose="020B0400000000000000" pitchFamily="50" charset="-128"/>
            </a:endParaRPr>
          </a:p>
        </p:txBody>
      </p:sp>
      <p:sp>
        <p:nvSpPr>
          <p:cNvPr id="13" name="矢印: 下 12">
            <a:extLst>
              <a:ext uri="{FF2B5EF4-FFF2-40B4-BE49-F238E27FC236}">
                <a16:creationId xmlns:a16="http://schemas.microsoft.com/office/drawing/2014/main" id="{63C89860-F68B-F153-A304-B9CD12040A9E}"/>
              </a:ext>
            </a:extLst>
          </p:cNvPr>
          <p:cNvSpPr/>
          <p:nvPr/>
        </p:nvSpPr>
        <p:spPr>
          <a:xfrm rot="13893257">
            <a:off x="1387455" y="2742355"/>
            <a:ext cx="169246" cy="787427"/>
          </a:xfrm>
          <a:prstGeom prst="downArrow">
            <a:avLst>
              <a:gd name="adj1" fmla="val 50000"/>
              <a:gd name="adj2" fmla="val 94715"/>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下 13">
            <a:extLst>
              <a:ext uri="{FF2B5EF4-FFF2-40B4-BE49-F238E27FC236}">
                <a16:creationId xmlns:a16="http://schemas.microsoft.com/office/drawing/2014/main" id="{D23908E1-BFDF-0F9C-E613-0D2B3CE26CE8}"/>
              </a:ext>
            </a:extLst>
          </p:cNvPr>
          <p:cNvSpPr/>
          <p:nvPr/>
        </p:nvSpPr>
        <p:spPr>
          <a:xfrm rot="13893257">
            <a:off x="2751131" y="3053432"/>
            <a:ext cx="169246" cy="787427"/>
          </a:xfrm>
          <a:prstGeom prst="downArrow">
            <a:avLst>
              <a:gd name="adj1" fmla="val 50000"/>
              <a:gd name="adj2" fmla="val 94715"/>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下 14">
            <a:extLst>
              <a:ext uri="{FF2B5EF4-FFF2-40B4-BE49-F238E27FC236}">
                <a16:creationId xmlns:a16="http://schemas.microsoft.com/office/drawing/2014/main" id="{A69B69A5-50D4-EEC6-F258-A2C803A183C1}"/>
              </a:ext>
            </a:extLst>
          </p:cNvPr>
          <p:cNvSpPr/>
          <p:nvPr/>
        </p:nvSpPr>
        <p:spPr>
          <a:xfrm rot="13893257">
            <a:off x="3990765" y="3261195"/>
            <a:ext cx="169246" cy="787427"/>
          </a:xfrm>
          <a:prstGeom prst="downArrow">
            <a:avLst>
              <a:gd name="adj1" fmla="val 50000"/>
              <a:gd name="adj2" fmla="val 94715"/>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下 15">
            <a:extLst>
              <a:ext uri="{FF2B5EF4-FFF2-40B4-BE49-F238E27FC236}">
                <a16:creationId xmlns:a16="http://schemas.microsoft.com/office/drawing/2014/main" id="{5A5F2DC4-069B-9144-CBCE-9102B27D5F43}"/>
              </a:ext>
            </a:extLst>
          </p:cNvPr>
          <p:cNvSpPr/>
          <p:nvPr/>
        </p:nvSpPr>
        <p:spPr>
          <a:xfrm rot="13170908">
            <a:off x="5950059" y="2531643"/>
            <a:ext cx="169246" cy="787427"/>
          </a:xfrm>
          <a:prstGeom prst="downArrow">
            <a:avLst>
              <a:gd name="adj1" fmla="val 50000"/>
              <a:gd name="adj2" fmla="val 94715"/>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下 16">
            <a:extLst>
              <a:ext uri="{FF2B5EF4-FFF2-40B4-BE49-F238E27FC236}">
                <a16:creationId xmlns:a16="http://schemas.microsoft.com/office/drawing/2014/main" id="{F0E600D9-1791-C6BF-D927-781E4DDE3E51}"/>
              </a:ext>
            </a:extLst>
          </p:cNvPr>
          <p:cNvSpPr/>
          <p:nvPr/>
        </p:nvSpPr>
        <p:spPr>
          <a:xfrm rot="12848288">
            <a:off x="7239412" y="2575811"/>
            <a:ext cx="169246" cy="787427"/>
          </a:xfrm>
          <a:prstGeom prst="downArrow">
            <a:avLst>
              <a:gd name="adj1" fmla="val 50000"/>
              <a:gd name="adj2" fmla="val 94715"/>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下 17">
            <a:extLst>
              <a:ext uri="{FF2B5EF4-FFF2-40B4-BE49-F238E27FC236}">
                <a16:creationId xmlns:a16="http://schemas.microsoft.com/office/drawing/2014/main" id="{E15BD16F-62CF-D0D1-AF6F-27B5A87CD8D8}"/>
              </a:ext>
            </a:extLst>
          </p:cNvPr>
          <p:cNvSpPr/>
          <p:nvPr/>
        </p:nvSpPr>
        <p:spPr>
          <a:xfrm rot="12848288">
            <a:off x="8503960" y="2680070"/>
            <a:ext cx="169246" cy="787427"/>
          </a:xfrm>
          <a:prstGeom prst="downArrow">
            <a:avLst>
              <a:gd name="adj1" fmla="val 50000"/>
              <a:gd name="adj2" fmla="val 94715"/>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17099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293F045-7C76-5C1B-E9BC-0F4727BF84A2}"/>
              </a:ext>
            </a:extLst>
          </p:cNvPr>
          <p:cNvPicPr>
            <a:picLocks noChangeAspect="1"/>
          </p:cNvPicPr>
          <p:nvPr/>
        </p:nvPicPr>
        <p:blipFill>
          <a:blip r:embed="rId3"/>
          <a:stretch>
            <a:fillRect/>
          </a:stretch>
        </p:blipFill>
        <p:spPr>
          <a:xfrm>
            <a:off x="-53907" y="2258166"/>
            <a:ext cx="4871126" cy="3822523"/>
          </a:xfrm>
          <a:prstGeom prst="rect">
            <a:avLst/>
          </a:prstGeom>
        </p:spPr>
      </p:pic>
      <p:sp>
        <p:nvSpPr>
          <p:cNvPr id="2" name="スライド番号プレースホルダー 1"/>
          <p:cNvSpPr>
            <a:spLocks noGrp="1"/>
          </p:cNvSpPr>
          <p:nvPr>
            <p:ph type="sldNum" sz="quarter" idx="12"/>
          </p:nvPr>
        </p:nvSpPr>
        <p:spPr/>
        <p:txBody>
          <a:bodyPr/>
          <a:lstStyle/>
          <a:p>
            <a:fld id="{AF38D818-955E-4754-B15B-D6084FD94594}" type="slidenum">
              <a:rPr kumimoji="1" lang="ja-JP" altLang="en-US" smtClean="0"/>
              <a:pPr/>
              <a:t>7</a:t>
            </a:fld>
            <a:endParaRPr kumimoji="1" lang="ja-JP" altLang="en-US"/>
          </a:p>
        </p:txBody>
      </p:sp>
      <p:sp>
        <p:nvSpPr>
          <p:cNvPr id="4" name="正方形/長方形 3"/>
          <p:cNvSpPr/>
          <p:nvPr/>
        </p:nvSpPr>
        <p:spPr>
          <a:xfrm>
            <a:off x="1706654" y="366712"/>
            <a:ext cx="6492692" cy="369332"/>
          </a:xfrm>
          <a:prstGeom prst="rect">
            <a:avLst/>
          </a:prstGeom>
        </p:spPr>
        <p:txBody>
          <a:bodyPr wrap="square">
            <a:spAutoFit/>
          </a:bodyPr>
          <a:lstStyle/>
          <a:p>
            <a:pPr algn="ctr"/>
            <a:r>
              <a:rPr lang="ja-JP" altLang="en-US" b="1">
                <a:solidFill>
                  <a:schemeClr val="bg1"/>
                </a:solidFill>
                <a:latin typeface="BIZ UDPゴシック" panose="020B0400000000000000" pitchFamily="50" charset="-128"/>
                <a:ea typeface="BIZ UDPゴシック" panose="020B0400000000000000" pitchFamily="50" charset="-128"/>
              </a:rPr>
              <a:t>（参考）金融経済教育に対する希望</a:t>
            </a:r>
          </a:p>
        </p:txBody>
      </p:sp>
      <p:sp>
        <p:nvSpPr>
          <p:cNvPr id="5" name="正方形/長方形 4"/>
          <p:cNvSpPr/>
          <p:nvPr/>
        </p:nvSpPr>
        <p:spPr>
          <a:xfrm>
            <a:off x="200025" y="927004"/>
            <a:ext cx="9505950" cy="934423"/>
          </a:xfrm>
          <a:prstGeom prst="rect">
            <a:avLst/>
          </a:prstGeom>
        </p:spPr>
        <p:txBody>
          <a:bodyPr wrap="square">
            <a:spAutoFit/>
          </a:bodyPr>
          <a:lstStyle/>
          <a:p>
            <a:pPr marL="285750" indent="-285750">
              <a:lnSpc>
                <a:spcPct val="120000"/>
              </a:lnSpc>
              <a:spcAft>
                <a:spcPts val="400"/>
              </a:spcAft>
              <a:buFont typeface="Wingdings" panose="05000000000000000000" pitchFamily="2" charset="2"/>
              <a:buChar char="p"/>
            </a:pPr>
            <a:r>
              <a:rPr lang="ja-JP" altLang="en-US" sz="1600">
                <a:latin typeface="BIZ UDPゴシック" panose="020B0400000000000000" pitchFamily="50" charset="-128"/>
                <a:ea typeface="BIZ UDPゴシック" panose="020B0400000000000000" pitchFamily="50" charset="-128"/>
              </a:rPr>
              <a:t>金融リテラシーを学ぶ機会があった（金融経済教育を受けた）と認識している人は７％程度にすぎない一方、</a:t>
            </a:r>
            <a:r>
              <a:rPr lang="ja-JP" altLang="en-US" sz="1600" b="1">
                <a:solidFill>
                  <a:srgbClr val="2E75B6"/>
                </a:solidFill>
                <a:latin typeface="BIZ UDPゴシック" panose="020B0400000000000000" pitchFamily="50" charset="-128"/>
                <a:ea typeface="BIZ UDPゴシック" panose="020B0400000000000000" pitchFamily="50" charset="-128"/>
              </a:rPr>
              <a:t>金融経済教育を行うべきと回答した人は７割を上回っており、金融経済教育に対するニーズは非常に強い</a:t>
            </a:r>
            <a:r>
              <a:rPr lang="ja-JP" altLang="en-US" sz="1600">
                <a:latin typeface="BIZ UDPゴシック" panose="020B0400000000000000" pitchFamily="50" charset="-128"/>
                <a:ea typeface="BIZ UDPゴシック" panose="020B0400000000000000" pitchFamily="50" charset="-128"/>
              </a:rPr>
              <a:t>と考えられます。</a:t>
            </a:r>
          </a:p>
        </p:txBody>
      </p:sp>
      <p:sp>
        <p:nvSpPr>
          <p:cNvPr id="12" name="正方形/長方形 11"/>
          <p:cNvSpPr/>
          <p:nvPr/>
        </p:nvSpPr>
        <p:spPr>
          <a:xfrm>
            <a:off x="5079998" y="2073500"/>
            <a:ext cx="4361031" cy="369332"/>
          </a:xfrm>
          <a:prstGeom prst="rect">
            <a:avLst/>
          </a:prstGeom>
        </p:spPr>
        <p:txBody>
          <a:bodyPr wrap="square">
            <a:spAutoFit/>
          </a:bodyPr>
          <a:lstStyle/>
          <a:p>
            <a:pPr algn="ctr">
              <a:lnSpc>
                <a:spcPct val="120000"/>
              </a:lnSpc>
              <a:spcAft>
                <a:spcPts val="400"/>
              </a:spcAft>
            </a:pPr>
            <a:r>
              <a:rPr lang="ja-JP" altLang="en-US" sz="1500" b="1">
                <a:latin typeface="BIZ UDPゴシック" panose="020B0400000000000000" pitchFamily="50" charset="-128"/>
                <a:ea typeface="BIZ UDPゴシック" panose="020B0400000000000000" pitchFamily="50" charset="-128"/>
              </a:rPr>
              <a:t>（金融経済教育を求める声）</a:t>
            </a:r>
          </a:p>
        </p:txBody>
      </p:sp>
      <p:sp>
        <p:nvSpPr>
          <p:cNvPr id="9" name="正方形/長方形 8"/>
          <p:cNvSpPr/>
          <p:nvPr/>
        </p:nvSpPr>
        <p:spPr>
          <a:xfrm>
            <a:off x="464971" y="6345583"/>
            <a:ext cx="8976058" cy="246221"/>
          </a:xfrm>
          <a:prstGeom prst="rect">
            <a:avLst/>
          </a:prstGeom>
        </p:spPr>
        <p:txBody>
          <a:bodyPr wrap="square">
            <a:spAutoFit/>
          </a:bodyPr>
          <a:lstStyle/>
          <a:p>
            <a:r>
              <a:rPr lang="ja-JP" altLang="en-US" sz="1000">
                <a:latin typeface="BIZ UDPゴシック" panose="020B0400000000000000" pitchFamily="50" charset="-128"/>
                <a:ea typeface="BIZ UDPゴシック" panose="020B0400000000000000" pitchFamily="50" charset="-128"/>
              </a:rPr>
              <a:t>（出所）金融広報中央委員会「金融リテラシー調査（</a:t>
            </a:r>
            <a:r>
              <a:rPr lang="en-US" altLang="ja-JP" sz="1000">
                <a:latin typeface="BIZ UDPゴシック" panose="020B0400000000000000" pitchFamily="50" charset="-128"/>
                <a:ea typeface="BIZ UDPゴシック" panose="020B0400000000000000" pitchFamily="50" charset="-128"/>
              </a:rPr>
              <a:t>2022</a:t>
            </a:r>
            <a:r>
              <a:rPr lang="ja-JP" altLang="en-US" sz="1000">
                <a:latin typeface="BIZ UDPゴシック" panose="020B0400000000000000" pitchFamily="50" charset="-128"/>
                <a:ea typeface="BIZ UDPゴシック" panose="020B0400000000000000" pitchFamily="50" charset="-128"/>
              </a:rPr>
              <a:t>年）」</a:t>
            </a:r>
          </a:p>
        </p:txBody>
      </p:sp>
      <p:sp>
        <p:nvSpPr>
          <p:cNvPr id="10" name="正方形/長方形 9">
            <a:extLst>
              <a:ext uri="{FF2B5EF4-FFF2-40B4-BE49-F238E27FC236}">
                <a16:creationId xmlns:a16="http://schemas.microsoft.com/office/drawing/2014/main" id="{89167FD5-808E-BDB9-E39E-693DF06A66EB}"/>
              </a:ext>
            </a:extLst>
          </p:cNvPr>
          <p:cNvSpPr/>
          <p:nvPr/>
        </p:nvSpPr>
        <p:spPr>
          <a:xfrm>
            <a:off x="1028238" y="4752533"/>
            <a:ext cx="1536345" cy="43038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62">
              <a:defRPr/>
            </a:pPr>
            <a:r>
              <a:rPr lang="ja-JP" altLang="en-US" sz="1400">
                <a:solidFill>
                  <a:schemeClr val="tx1"/>
                </a:solidFill>
                <a:latin typeface="BIZ UDPゴシック" panose="020B0400000000000000" pitchFamily="50" charset="-128"/>
                <a:ea typeface="BIZ UDPゴシック" panose="020B0400000000000000" pitchFamily="50" charset="-128"/>
              </a:rPr>
              <a:t>認識していない</a:t>
            </a:r>
            <a:endParaRPr lang="en-US" altLang="ja-JP" sz="1400">
              <a:solidFill>
                <a:schemeClr val="tx1"/>
              </a:solidFill>
              <a:latin typeface="BIZ UDPゴシック" panose="020B0400000000000000" pitchFamily="50" charset="-128"/>
              <a:ea typeface="BIZ UDPゴシック" panose="020B0400000000000000" pitchFamily="50" charset="-128"/>
            </a:endParaRPr>
          </a:p>
          <a:p>
            <a:pPr algn="ctr" defTabSz="633062">
              <a:defRPr/>
            </a:pPr>
            <a:r>
              <a:rPr lang="en-US" altLang="ja-JP" sz="1400">
                <a:solidFill>
                  <a:schemeClr val="tx1"/>
                </a:solidFill>
                <a:latin typeface="BIZ UDPゴシック" panose="020B0400000000000000" pitchFamily="50" charset="-128"/>
                <a:ea typeface="BIZ UDPゴシック" panose="020B0400000000000000" pitchFamily="50" charset="-128"/>
              </a:rPr>
              <a:t>92.9</a:t>
            </a:r>
            <a:r>
              <a:rPr lang="ja-JP" altLang="en-US" sz="1400">
                <a:solidFill>
                  <a:schemeClr val="tx1"/>
                </a:solidFill>
                <a:latin typeface="BIZ UDPゴシック" panose="020B0400000000000000" pitchFamily="50" charset="-128"/>
                <a:ea typeface="BIZ UDPゴシック" panose="020B0400000000000000" pitchFamily="50" charset="-128"/>
              </a:rPr>
              <a:t>％</a:t>
            </a:r>
          </a:p>
        </p:txBody>
      </p:sp>
      <p:sp>
        <p:nvSpPr>
          <p:cNvPr id="14" name="正方形/長方形 13">
            <a:extLst>
              <a:ext uri="{FF2B5EF4-FFF2-40B4-BE49-F238E27FC236}">
                <a16:creationId xmlns:a16="http://schemas.microsoft.com/office/drawing/2014/main" id="{E892D62E-8685-7965-2E27-54B5E77997D1}"/>
              </a:ext>
            </a:extLst>
          </p:cNvPr>
          <p:cNvSpPr/>
          <p:nvPr/>
        </p:nvSpPr>
        <p:spPr>
          <a:xfrm>
            <a:off x="2644091" y="2442832"/>
            <a:ext cx="1536345" cy="4854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62">
              <a:defRPr/>
            </a:pPr>
            <a:r>
              <a:rPr lang="ja-JP" altLang="en-US" sz="1400">
                <a:solidFill>
                  <a:schemeClr val="tx1"/>
                </a:solidFill>
                <a:latin typeface="BIZ UDPゴシック" panose="020B0400000000000000" pitchFamily="50" charset="-128"/>
                <a:ea typeface="BIZ UDPゴシック" panose="020B0400000000000000" pitchFamily="50" charset="-128"/>
              </a:rPr>
              <a:t>認識している</a:t>
            </a:r>
            <a:endParaRPr lang="en-US" altLang="ja-JP" sz="1400">
              <a:solidFill>
                <a:schemeClr val="tx1"/>
              </a:solidFill>
              <a:latin typeface="BIZ UDPゴシック" panose="020B0400000000000000" pitchFamily="50" charset="-128"/>
              <a:ea typeface="BIZ UDPゴシック" panose="020B0400000000000000" pitchFamily="50" charset="-128"/>
            </a:endParaRPr>
          </a:p>
          <a:p>
            <a:pPr algn="ctr" defTabSz="633062">
              <a:defRPr/>
            </a:pPr>
            <a:r>
              <a:rPr lang="en-US" altLang="ja-JP" sz="1400">
                <a:solidFill>
                  <a:schemeClr val="tx1"/>
                </a:solidFill>
                <a:latin typeface="BIZ UDPゴシック" panose="020B0400000000000000" pitchFamily="50" charset="-128"/>
                <a:ea typeface="BIZ UDPゴシック" panose="020B0400000000000000" pitchFamily="50" charset="-128"/>
              </a:rPr>
              <a:t>7.1</a:t>
            </a:r>
            <a:r>
              <a:rPr lang="ja-JP" altLang="en-US" sz="1400">
                <a:solidFill>
                  <a:schemeClr val="tx1"/>
                </a:solidFill>
                <a:latin typeface="BIZ UDPゴシック" panose="020B0400000000000000" pitchFamily="50" charset="-128"/>
                <a:ea typeface="BIZ UDPゴシック" panose="020B0400000000000000" pitchFamily="50" charset="-128"/>
              </a:rPr>
              <a:t>％</a:t>
            </a:r>
          </a:p>
        </p:txBody>
      </p:sp>
      <p:sp>
        <p:nvSpPr>
          <p:cNvPr id="3" name="正方形/長方形 2">
            <a:extLst>
              <a:ext uri="{FF2B5EF4-FFF2-40B4-BE49-F238E27FC236}">
                <a16:creationId xmlns:a16="http://schemas.microsoft.com/office/drawing/2014/main" id="{B200CDAB-29AC-E58A-DC64-35ACF589BF45}"/>
              </a:ext>
            </a:extLst>
          </p:cNvPr>
          <p:cNvSpPr/>
          <p:nvPr/>
        </p:nvSpPr>
        <p:spPr>
          <a:xfrm>
            <a:off x="200025" y="2073500"/>
            <a:ext cx="4361031" cy="327782"/>
          </a:xfrm>
          <a:prstGeom prst="rect">
            <a:avLst/>
          </a:prstGeom>
        </p:spPr>
        <p:txBody>
          <a:bodyPr wrap="square">
            <a:spAutoFit/>
          </a:bodyPr>
          <a:lstStyle/>
          <a:p>
            <a:pPr algn="ctr">
              <a:lnSpc>
                <a:spcPct val="120000"/>
              </a:lnSpc>
              <a:spcAft>
                <a:spcPts val="400"/>
              </a:spcAft>
            </a:pPr>
            <a:r>
              <a:rPr lang="ja-JP" altLang="en-US" sz="1500" b="1">
                <a:latin typeface="BIZ UDPゴシック" panose="020B0400000000000000" pitchFamily="50" charset="-128"/>
                <a:ea typeface="BIZ UDPゴシック" panose="020B0400000000000000" pitchFamily="50" charset="-128"/>
              </a:rPr>
              <a:t>（金融経済教育を受けたと認識）</a:t>
            </a:r>
          </a:p>
        </p:txBody>
      </p:sp>
      <p:pic>
        <p:nvPicPr>
          <p:cNvPr id="7" name="図 6">
            <a:extLst>
              <a:ext uri="{FF2B5EF4-FFF2-40B4-BE49-F238E27FC236}">
                <a16:creationId xmlns:a16="http://schemas.microsoft.com/office/drawing/2014/main" id="{F62A8AD8-AE79-7EA7-693A-2091DF4A1FE2}"/>
              </a:ext>
            </a:extLst>
          </p:cNvPr>
          <p:cNvPicPr>
            <a:picLocks noChangeAspect="1"/>
          </p:cNvPicPr>
          <p:nvPr/>
        </p:nvPicPr>
        <p:blipFill>
          <a:blip r:embed="rId4"/>
          <a:stretch>
            <a:fillRect/>
          </a:stretch>
        </p:blipFill>
        <p:spPr>
          <a:xfrm>
            <a:off x="4814988" y="2396709"/>
            <a:ext cx="4871126" cy="3816427"/>
          </a:xfrm>
          <a:prstGeom prst="rect">
            <a:avLst/>
          </a:prstGeom>
        </p:spPr>
      </p:pic>
    </p:spTree>
    <p:extLst>
      <p:ext uri="{BB962C8B-B14F-4D97-AF65-F5344CB8AC3E}">
        <p14:creationId xmlns:p14="http://schemas.microsoft.com/office/powerpoint/2010/main" val="1714778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BDF12-F834-E3B0-C3C8-5489BA00E60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018B17E-43DC-14A5-F437-9F579097286E}"/>
              </a:ext>
            </a:extLst>
          </p:cNvPr>
          <p:cNvSpPr>
            <a:spLocks noGrp="1"/>
          </p:cNvSpPr>
          <p:nvPr>
            <p:ph type="sldNum" sz="quarter" idx="12"/>
          </p:nvPr>
        </p:nvSpPr>
        <p:spPr/>
        <p:txBody>
          <a:bodyPr/>
          <a:lstStyle/>
          <a:p>
            <a:fld id="{AF38D818-955E-4754-B15B-D6084FD94594}" type="slidenum">
              <a:rPr kumimoji="1" lang="ja-JP" altLang="en-US" smtClean="0"/>
              <a:pPr/>
              <a:t>8</a:t>
            </a:fld>
            <a:endParaRPr kumimoji="1" lang="ja-JP" altLang="en-US"/>
          </a:p>
        </p:txBody>
      </p:sp>
      <p:sp>
        <p:nvSpPr>
          <p:cNvPr id="5" name="正方形/長方形 4">
            <a:extLst>
              <a:ext uri="{FF2B5EF4-FFF2-40B4-BE49-F238E27FC236}">
                <a16:creationId xmlns:a16="http://schemas.microsoft.com/office/drawing/2014/main" id="{52C5C623-CB54-9245-CEE7-193B993A3085}"/>
              </a:ext>
            </a:extLst>
          </p:cNvPr>
          <p:cNvSpPr/>
          <p:nvPr/>
        </p:nvSpPr>
        <p:spPr>
          <a:xfrm>
            <a:off x="1706654" y="366712"/>
            <a:ext cx="6492692" cy="369332"/>
          </a:xfrm>
          <a:prstGeom prst="rect">
            <a:avLst/>
          </a:prstGeom>
        </p:spPr>
        <p:txBody>
          <a:bodyPr wrap="square">
            <a:spAutoFit/>
          </a:bodyPr>
          <a:lstStyle/>
          <a:p>
            <a:pPr algn="ctr"/>
            <a:r>
              <a:rPr lang="ja-JP" altLang="en-US" b="1">
                <a:solidFill>
                  <a:schemeClr val="bg1"/>
                </a:solidFill>
                <a:latin typeface="BIZ UDPゴシック" panose="020B0400000000000000" pitchFamily="50" charset="-128"/>
                <a:ea typeface="BIZ UDPゴシック" panose="020B0400000000000000" pitchFamily="50" charset="-128"/>
              </a:rPr>
              <a:t>職域教育の重要性（学生による企業選択のポイント）①</a:t>
            </a:r>
          </a:p>
        </p:txBody>
      </p:sp>
      <p:sp>
        <p:nvSpPr>
          <p:cNvPr id="6" name="テキスト ボックス 5">
            <a:extLst>
              <a:ext uri="{FF2B5EF4-FFF2-40B4-BE49-F238E27FC236}">
                <a16:creationId xmlns:a16="http://schemas.microsoft.com/office/drawing/2014/main" id="{6C8FB6A9-7F74-C48F-F251-50754B88E7D7}"/>
              </a:ext>
            </a:extLst>
          </p:cNvPr>
          <p:cNvSpPr txBox="1"/>
          <p:nvPr/>
        </p:nvSpPr>
        <p:spPr>
          <a:xfrm>
            <a:off x="206455" y="6422818"/>
            <a:ext cx="9575791" cy="253916"/>
          </a:xfrm>
          <a:prstGeom prst="rect">
            <a:avLst/>
          </a:prstGeom>
          <a:noFill/>
        </p:spPr>
        <p:txBody>
          <a:bodyPr wrap="square" rtlCol="0">
            <a:spAutoFit/>
          </a:bodyPr>
          <a:lstStyle/>
          <a:p>
            <a:pPr marL="357188" indent="-357188"/>
            <a:r>
              <a:rPr kumimoji="1" lang="ja-JP" altLang="en-US" sz="1000">
                <a:latin typeface="BIZ UDPゴシック" panose="020B0400000000000000" pitchFamily="50" charset="-128"/>
                <a:ea typeface="BIZ UDPゴシック" panose="020B0400000000000000" pitchFamily="50" charset="-128"/>
              </a:rPr>
              <a:t>（出所）</a:t>
            </a:r>
            <a:r>
              <a:rPr kumimoji="1" lang="en-US" altLang="ja-JP" sz="1000">
                <a:latin typeface="BIZ UDPゴシック" panose="020B0400000000000000" pitchFamily="50" charset="-128"/>
                <a:ea typeface="BIZ UDPゴシック" panose="020B0400000000000000" pitchFamily="50" charset="-128"/>
              </a:rPr>
              <a:t>HUMAN CAPITAL</a:t>
            </a:r>
            <a:r>
              <a:rPr kumimoji="1" lang="ja-JP" altLang="en-US" sz="1000">
                <a:latin typeface="BIZ UDPゴシック" panose="020B0400000000000000" pitchFamily="50" charset="-128"/>
                <a:ea typeface="BIZ UDPゴシック" panose="020B0400000000000000" pitchFamily="50" charset="-128"/>
              </a:rPr>
              <a:t>サポネット</a:t>
            </a:r>
            <a:r>
              <a:rPr kumimoji="1" lang="en-US" altLang="ja-JP" sz="1000">
                <a:latin typeface="BIZ UDPゴシック" panose="020B0400000000000000" pitchFamily="50" charset="-128"/>
                <a:ea typeface="BIZ UDPゴシック" panose="020B0400000000000000" pitchFamily="50" charset="-128"/>
              </a:rPr>
              <a:t>powered by </a:t>
            </a:r>
            <a:r>
              <a:rPr kumimoji="1" lang="ja-JP" altLang="en-US" sz="1000">
                <a:latin typeface="BIZ UDPゴシック" panose="020B0400000000000000" pitchFamily="50" charset="-128"/>
                <a:ea typeface="BIZ UDPゴシック" panose="020B0400000000000000" pitchFamily="50" charset="-128"/>
              </a:rPr>
              <a:t>マイナビ 「</a:t>
            </a:r>
            <a:r>
              <a:rPr kumimoji="1" lang="en-US" altLang="ja-JP" sz="1000">
                <a:latin typeface="BIZ UDPゴシック" panose="020B0400000000000000" pitchFamily="50" charset="-128"/>
                <a:ea typeface="BIZ UDPゴシック" panose="020B0400000000000000" pitchFamily="50" charset="-128"/>
              </a:rPr>
              <a:t>2023</a:t>
            </a:r>
            <a:r>
              <a:rPr kumimoji="1" lang="ja-JP" altLang="en-US" sz="1000">
                <a:latin typeface="BIZ UDPゴシック" panose="020B0400000000000000" pitchFamily="50" charset="-128"/>
                <a:ea typeface="BIZ UDPゴシック" panose="020B0400000000000000" pitchFamily="50" charset="-128"/>
              </a:rPr>
              <a:t>年卒学生に調査！企業選びの本音に迫る。学生にとっての「安心・安定」「成長環境」とは？」</a:t>
            </a:r>
          </a:p>
        </p:txBody>
      </p:sp>
      <p:pic>
        <p:nvPicPr>
          <p:cNvPr id="9" name="図 8">
            <a:extLst>
              <a:ext uri="{FF2B5EF4-FFF2-40B4-BE49-F238E27FC236}">
                <a16:creationId xmlns:a16="http://schemas.microsoft.com/office/drawing/2014/main" id="{7709CF21-D665-812C-9C66-EF88A2E22527}"/>
              </a:ext>
            </a:extLst>
          </p:cNvPr>
          <p:cNvPicPr>
            <a:picLocks noChangeAspect="1"/>
          </p:cNvPicPr>
          <p:nvPr/>
        </p:nvPicPr>
        <p:blipFill>
          <a:blip r:embed="rId3"/>
          <a:stretch>
            <a:fillRect/>
          </a:stretch>
        </p:blipFill>
        <p:spPr>
          <a:xfrm>
            <a:off x="3980825" y="2859053"/>
            <a:ext cx="5760575" cy="2923195"/>
          </a:xfrm>
          <a:prstGeom prst="rect">
            <a:avLst/>
          </a:prstGeom>
        </p:spPr>
      </p:pic>
      <p:sp>
        <p:nvSpPr>
          <p:cNvPr id="10" name="テキスト プレースホルダー 4">
            <a:extLst>
              <a:ext uri="{FF2B5EF4-FFF2-40B4-BE49-F238E27FC236}">
                <a16:creationId xmlns:a16="http://schemas.microsoft.com/office/drawing/2014/main" id="{E72345F3-6783-AA43-5F7B-696824446198}"/>
              </a:ext>
            </a:extLst>
          </p:cNvPr>
          <p:cNvSpPr txBox="1">
            <a:spLocks/>
          </p:cNvSpPr>
          <p:nvPr/>
        </p:nvSpPr>
        <p:spPr>
          <a:xfrm>
            <a:off x="165600" y="924547"/>
            <a:ext cx="9575800" cy="1026320"/>
          </a:xfrm>
          <a:prstGeom prst="rect">
            <a:avLst/>
          </a:prstGeom>
        </p:spPr>
        <p:txBody>
          <a:bodyPr bIns="0" anchor="t"/>
          <a:lstStyle>
            <a:lvl1pPr marL="285750" indent="-285750" algn="l" defTabSz="914400" rtl="0" eaLnBrk="1" latinLnBrk="0" hangingPunct="1">
              <a:spcBef>
                <a:spcPct val="20000"/>
              </a:spcBef>
              <a:buFont typeface="Wingdings" panose="05000000000000000000" pitchFamily="2" charset="2"/>
              <a:buChar char="p"/>
              <a:defRPr kumimoji="1" lang="ja-JP" altLang="en-US" sz="1600" b="0" kern="1200" baseline="0" dirty="0" smtClean="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Clr>
                <a:schemeClr val="tx1"/>
              </a:buClr>
            </a:pPr>
            <a:r>
              <a:rPr lang="en-US" altLang="ja-JP">
                <a:latin typeface="BIZ UDPゴシック" panose="020B0400000000000000" pitchFamily="50" charset="-128"/>
                <a:ea typeface="BIZ UDPゴシック" panose="020B0400000000000000" pitchFamily="50" charset="-128"/>
                <a:cs typeface="Meiryo UI" panose="020B0604030504040204" pitchFamily="50" charset="-128"/>
              </a:rPr>
              <a:t>Z</a:t>
            </a:r>
            <a:r>
              <a:rPr lang="ja-JP" altLang="en-US">
                <a:latin typeface="BIZ UDPゴシック" panose="020B0400000000000000" pitchFamily="50" charset="-128"/>
                <a:ea typeface="BIZ UDPゴシック" panose="020B0400000000000000" pitchFamily="50" charset="-128"/>
                <a:cs typeface="Meiryo UI" panose="020B0604030504040204" pitchFamily="50" charset="-128"/>
              </a:rPr>
              <a:t>世代と呼ばれる学生にとって、</a:t>
            </a:r>
            <a:r>
              <a:rPr lang="en-US" altLang="ja-JP">
                <a:latin typeface="BIZ UDPゴシック" panose="020B0400000000000000" pitchFamily="50" charset="-128"/>
                <a:ea typeface="BIZ UDPゴシック" panose="020B0400000000000000" pitchFamily="50" charset="-128"/>
                <a:cs typeface="Meiryo UI" panose="020B0604030504040204" pitchFamily="50" charset="-128"/>
              </a:rPr>
              <a:t>70</a:t>
            </a:r>
            <a:r>
              <a:rPr lang="ja-JP" altLang="en-US">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a:latin typeface="BIZ UDPゴシック" panose="020B0400000000000000" pitchFamily="50" charset="-128"/>
                <a:ea typeface="BIZ UDPゴシック" panose="020B0400000000000000" pitchFamily="50" charset="-128"/>
                <a:cs typeface="Meiryo UI" panose="020B0604030504040204" pitchFamily="50" charset="-128"/>
              </a:rPr>
              <a:t>80</a:t>
            </a:r>
            <a:r>
              <a:rPr lang="ja-JP" altLang="en-US">
                <a:latin typeface="BIZ UDPゴシック" panose="020B0400000000000000" pitchFamily="50" charset="-128"/>
                <a:ea typeface="BIZ UDPゴシック" panose="020B0400000000000000" pitchFamily="50" charset="-128"/>
                <a:cs typeface="Meiryo UI" panose="020B0604030504040204" pitchFamily="50" charset="-128"/>
              </a:rPr>
              <a:t>％の学生が、企業選択において</a:t>
            </a:r>
            <a:r>
              <a:rPr lang="ja-JP" altLang="en-US" b="1">
                <a:solidFill>
                  <a:srgbClr val="2E75B6"/>
                </a:solidFill>
                <a:latin typeface="BIZ UDPゴシック" panose="020B0400000000000000" pitchFamily="50" charset="-128"/>
                <a:ea typeface="BIZ UDPゴシック" panose="020B0400000000000000" pitchFamily="50" charset="-128"/>
                <a:cs typeface="Meiryo UI" panose="020B0604030504040204" pitchFamily="50" charset="-128"/>
              </a:rPr>
              <a:t>「成長環境」</a:t>
            </a:r>
            <a:r>
              <a:rPr lang="ja-JP" altLang="en-US">
                <a:latin typeface="BIZ UDPゴシック" panose="020B0400000000000000" pitchFamily="50" charset="-128"/>
                <a:ea typeface="BIZ UDPゴシック" panose="020B0400000000000000" pitchFamily="50" charset="-128"/>
                <a:cs typeface="Meiryo UI" panose="020B0604030504040204" pitchFamily="50" charset="-128"/>
              </a:rPr>
              <a:t>を重視しています。</a:t>
            </a:r>
            <a:endParaRPr lang="en-US" altLang="ja-JP">
              <a:latin typeface="BIZ UDPゴシック" panose="020B0400000000000000" pitchFamily="50" charset="-128"/>
              <a:ea typeface="BIZ UDPゴシック" panose="020B0400000000000000" pitchFamily="50" charset="-128"/>
              <a:cs typeface="Meiryo UI" panose="020B0604030504040204" pitchFamily="50" charset="-128"/>
            </a:endParaRPr>
          </a:p>
          <a:p>
            <a:pPr>
              <a:buClr>
                <a:schemeClr val="tx1"/>
              </a:buClr>
            </a:pPr>
            <a:r>
              <a:rPr lang="ja-JP" altLang="en-US">
                <a:latin typeface="BIZ UDPゴシック" panose="020B0400000000000000" pitchFamily="50" charset="-128"/>
                <a:ea typeface="BIZ UDPゴシック" panose="020B0400000000000000" pitchFamily="50" charset="-128"/>
              </a:rPr>
              <a:t>成長環境として、会社が用意する</a:t>
            </a:r>
            <a:r>
              <a:rPr lang="ja-JP" altLang="en-US" b="1">
                <a:solidFill>
                  <a:srgbClr val="2E75B6"/>
                </a:solidFill>
                <a:latin typeface="BIZ UDPゴシック" panose="020B0400000000000000" pitchFamily="50" charset="-128"/>
                <a:ea typeface="BIZ UDPゴシック" panose="020B0400000000000000" pitchFamily="50" charset="-128"/>
              </a:rPr>
              <a:t>研修制度</a:t>
            </a:r>
            <a:r>
              <a:rPr lang="ja-JP" altLang="en-US">
                <a:latin typeface="BIZ UDPゴシック" panose="020B0400000000000000" pitchFamily="50" charset="-128"/>
                <a:ea typeface="BIZ UDPゴシック" panose="020B0400000000000000" pitchFamily="50" charset="-128"/>
              </a:rPr>
              <a:t>への注目度は最も高くなっています。</a:t>
            </a:r>
          </a:p>
        </p:txBody>
      </p:sp>
      <p:sp>
        <p:nvSpPr>
          <p:cNvPr id="13" name="テキスト プレースホルダー 4">
            <a:extLst>
              <a:ext uri="{FF2B5EF4-FFF2-40B4-BE49-F238E27FC236}">
                <a16:creationId xmlns:a16="http://schemas.microsoft.com/office/drawing/2014/main" id="{A090E5CF-FA05-6B85-16C4-F512D49EE15D}"/>
              </a:ext>
            </a:extLst>
          </p:cNvPr>
          <p:cNvSpPr txBox="1">
            <a:spLocks/>
          </p:cNvSpPr>
          <p:nvPr/>
        </p:nvSpPr>
        <p:spPr>
          <a:xfrm>
            <a:off x="206456" y="1761119"/>
            <a:ext cx="3692444" cy="774700"/>
          </a:xfrm>
          <a:prstGeom prst="rect">
            <a:avLst/>
          </a:prstGeom>
        </p:spPr>
        <p:txBody>
          <a:bodyPr bIns="0" anchor="t"/>
          <a:lstStyle>
            <a:lvl1pPr marL="285750" indent="-285750" algn="l" defTabSz="914400" rtl="0" eaLnBrk="1" latinLnBrk="0" hangingPunct="1">
              <a:spcBef>
                <a:spcPct val="20000"/>
              </a:spcBef>
              <a:buFont typeface="Wingdings" panose="05000000000000000000" pitchFamily="2" charset="2"/>
              <a:buChar char="p"/>
              <a:defRPr kumimoji="1" lang="ja-JP" altLang="en-US" sz="1600" b="0" kern="1200" baseline="0" dirty="0" smtClean="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Clr>
                <a:schemeClr val="tx1"/>
              </a:buClr>
              <a:buNone/>
            </a:pPr>
            <a:r>
              <a:rPr lang="ja-JP" altLang="en-US" sz="1400">
                <a:latin typeface="BIZ UDPゴシック" panose="020B0400000000000000" pitchFamily="50" charset="-128"/>
                <a:ea typeface="BIZ UDPゴシック" panose="020B0400000000000000" pitchFamily="50" charset="-128"/>
                <a:cs typeface="Meiryo UI" panose="020B0604030504040204" pitchFamily="50" charset="-128"/>
              </a:rPr>
              <a:t>＜企業選択において自身が成長できる環境かどうかを重視していますか。＞</a:t>
            </a:r>
            <a:endParaRPr lang="en-US" altLang="ja-JP" sz="1400">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14" name="図 13">
            <a:extLst>
              <a:ext uri="{FF2B5EF4-FFF2-40B4-BE49-F238E27FC236}">
                <a16:creationId xmlns:a16="http://schemas.microsoft.com/office/drawing/2014/main" id="{AA422C38-0799-2D84-34E9-F9C0EB2B1EDD}"/>
              </a:ext>
            </a:extLst>
          </p:cNvPr>
          <p:cNvPicPr>
            <a:picLocks noChangeAspect="1"/>
          </p:cNvPicPr>
          <p:nvPr/>
        </p:nvPicPr>
        <p:blipFill>
          <a:blip r:embed="rId4"/>
          <a:stretch>
            <a:fillRect/>
          </a:stretch>
        </p:blipFill>
        <p:spPr>
          <a:xfrm>
            <a:off x="655268" y="2386377"/>
            <a:ext cx="2227632" cy="1863110"/>
          </a:xfrm>
          <a:prstGeom prst="rect">
            <a:avLst/>
          </a:prstGeom>
        </p:spPr>
      </p:pic>
      <p:pic>
        <p:nvPicPr>
          <p:cNvPr id="15" name="図 14">
            <a:extLst>
              <a:ext uri="{FF2B5EF4-FFF2-40B4-BE49-F238E27FC236}">
                <a16:creationId xmlns:a16="http://schemas.microsoft.com/office/drawing/2014/main" id="{7E77B694-FBB0-F5C4-F655-53A0B4D5568E}"/>
              </a:ext>
            </a:extLst>
          </p:cNvPr>
          <p:cNvPicPr>
            <a:picLocks noChangeAspect="1"/>
          </p:cNvPicPr>
          <p:nvPr/>
        </p:nvPicPr>
        <p:blipFill>
          <a:blip r:embed="rId5"/>
          <a:stretch>
            <a:fillRect/>
          </a:stretch>
        </p:blipFill>
        <p:spPr>
          <a:xfrm>
            <a:off x="655268" y="4400493"/>
            <a:ext cx="2227631" cy="1919189"/>
          </a:xfrm>
          <a:prstGeom prst="rect">
            <a:avLst/>
          </a:prstGeom>
        </p:spPr>
      </p:pic>
      <p:sp>
        <p:nvSpPr>
          <p:cNvPr id="16" name="テキスト プレースホルダー 4">
            <a:extLst>
              <a:ext uri="{FF2B5EF4-FFF2-40B4-BE49-F238E27FC236}">
                <a16:creationId xmlns:a16="http://schemas.microsoft.com/office/drawing/2014/main" id="{73D7993B-0F40-BBA2-5850-76ED6FD42DB7}"/>
              </a:ext>
            </a:extLst>
          </p:cNvPr>
          <p:cNvSpPr txBox="1">
            <a:spLocks/>
          </p:cNvSpPr>
          <p:nvPr/>
        </p:nvSpPr>
        <p:spPr>
          <a:xfrm>
            <a:off x="4011788" y="1785978"/>
            <a:ext cx="5190632" cy="626481"/>
          </a:xfrm>
          <a:prstGeom prst="rect">
            <a:avLst/>
          </a:prstGeom>
        </p:spPr>
        <p:txBody>
          <a:bodyPr bIns="0" anchor="t"/>
          <a:lstStyle>
            <a:lvl1pPr marL="285750" indent="-285750" algn="l" defTabSz="914400" rtl="0" eaLnBrk="1" latinLnBrk="0" hangingPunct="1">
              <a:spcBef>
                <a:spcPct val="20000"/>
              </a:spcBef>
              <a:buFont typeface="Wingdings" panose="05000000000000000000" pitchFamily="2" charset="2"/>
              <a:buChar char="p"/>
              <a:defRPr kumimoji="1" lang="ja-JP" altLang="en-US" sz="1600" b="0" kern="1200" baseline="0" dirty="0" smtClean="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Clr>
                <a:schemeClr val="tx1"/>
              </a:buClr>
              <a:buNone/>
            </a:pPr>
            <a:r>
              <a:rPr lang="ja-JP" altLang="en-US" sz="1400">
                <a:latin typeface="BIZ UDPゴシック" panose="020B0400000000000000" pitchFamily="50" charset="-128"/>
                <a:ea typeface="BIZ UDPゴシック" panose="020B0400000000000000" pitchFamily="50" charset="-128"/>
                <a:cs typeface="Meiryo UI" panose="020B0604030504040204" pitchFamily="50" charset="-128"/>
              </a:rPr>
              <a:t>＜成長できる環境とはどんな環境のことを思い浮かべますか。＞</a:t>
            </a:r>
            <a:endParaRPr lang="en-US" altLang="ja-JP" sz="1400">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a:buClr>
                <a:schemeClr val="tx1"/>
              </a:buClr>
              <a:buNone/>
            </a:pPr>
            <a:r>
              <a:rPr lang="ja-JP" altLang="en-US" sz="1400">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40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a:latin typeface="BIZ UDPゴシック" panose="020B0400000000000000" pitchFamily="50" charset="-128"/>
                <a:ea typeface="BIZ UDPゴシック" panose="020B0400000000000000" pitchFamily="50" charset="-128"/>
                <a:cs typeface="Meiryo UI" panose="020B0604030504040204" pitchFamily="50" charset="-128"/>
              </a:rPr>
              <a:t>　上位３つまで選択</a:t>
            </a:r>
            <a:endParaRPr lang="ja-JP" altLang="en-US" sz="1400">
              <a:latin typeface="BIZ UDPゴシック" panose="020B0400000000000000" pitchFamily="50" charset="-128"/>
              <a:ea typeface="BIZ UDPゴシック" panose="020B0400000000000000" pitchFamily="50" charset="-128"/>
            </a:endParaRPr>
          </a:p>
        </p:txBody>
      </p:sp>
      <p:cxnSp>
        <p:nvCxnSpPr>
          <p:cNvPr id="17" name="直線コネクタ 16">
            <a:extLst>
              <a:ext uri="{FF2B5EF4-FFF2-40B4-BE49-F238E27FC236}">
                <a16:creationId xmlns:a16="http://schemas.microsoft.com/office/drawing/2014/main" id="{C5C2A043-3D5E-E8A3-1D32-643CC7B78D97}"/>
              </a:ext>
            </a:extLst>
          </p:cNvPr>
          <p:cNvCxnSpPr/>
          <p:nvPr/>
        </p:nvCxnSpPr>
        <p:spPr>
          <a:xfrm>
            <a:off x="3771900" y="1660513"/>
            <a:ext cx="0" cy="4659169"/>
          </a:xfrm>
          <a:prstGeom prst="line">
            <a:avLst/>
          </a:prstGeom>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AB8BE78B-B7EF-8C9D-B7CF-A2A14B45C2FA}"/>
              </a:ext>
            </a:extLst>
          </p:cNvPr>
          <p:cNvSpPr/>
          <p:nvPr/>
        </p:nvSpPr>
        <p:spPr>
          <a:xfrm>
            <a:off x="4196615" y="3242733"/>
            <a:ext cx="5429030" cy="239698"/>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400">
              <a:solidFill>
                <a:schemeClr val="tx1"/>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3083107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9527</Words>
  <Application>Microsoft Office PowerPoint</Application>
  <PresentationFormat>A4 210 x 297 mm</PresentationFormat>
  <Paragraphs>800</Paragraphs>
  <Slides>43</Slides>
  <Notes>41</Notes>
  <HiddenSlides>0</HiddenSlides>
  <MMClips>0</MMClips>
  <ScaleCrop>false</ScaleCrop>
  <HeadingPairs>
    <vt:vector size="8" baseType="variant">
      <vt:variant>
        <vt:lpstr>使用されているフォント</vt:lpstr>
      </vt:variant>
      <vt:variant>
        <vt:i4>11</vt:i4>
      </vt:variant>
      <vt:variant>
        <vt:lpstr>テーマ</vt:lpstr>
      </vt:variant>
      <vt:variant>
        <vt:i4>1</vt:i4>
      </vt:variant>
      <vt:variant>
        <vt:lpstr>埋め込まれた OLE サーバー</vt:lpstr>
      </vt:variant>
      <vt:variant>
        <vt:i4>1</vt:i4>
      </vt:variant>
      <vt:variant>
        <vt:lpstr>スライド タイトル</vt:lpstr>
      </vt:variant>
      <vt:variant>
        <vt:i4>43</vt:i4>
      </vt:variant>
    </vt:vector>
  </HeadingPairs>
  <TitlesOfParts>
    <vt:vector size="56" baseType="lpstr">
      <vt:lpstr>BIZ UDPゴシック</vt:lpstr>
      <vt:lpstr>Meiryo UI</vt:lpstr>
      <vt:lpstr>Noto Sans JP</vt:lpstr>
      <vt:lpstr>Wingdings,Sans-Serif</vt:lpstr>
      <vt:lpstr>Meiryo</vt:lpstr>
      <vt:lpstr>游ゴシック</vt:lpstr>
      <vt:lpstr>Aptos</vt:lpstr>
      <vt:lpstr>Aptos Display</vt:lpstr>
      <vt:lpstr>Arial</vt:lpstr>
      <vt:lpstr>Calibri</vt:lpstr>
      <vt:lpstr>Wingdings</vt:lpstr>
      <vt:lpstr>Office テーマ</vt:lpstr>
      <vt:lpstr>think-cell Slide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（１）若手層向け　標準講義資料抜粋①</vt:lpstr>
      <vt:lpstr>　（１）若手層向け　標準講義資料抜粋②</vt:lpstr>
      <vt:lpstr>　（１）若手層向け　標準講義資料抜粋③</vt:lpstr>
      <vt:lpstr>　（１）若手層向け　標準講義資料抜粋④</vt:lpstr>
      <vt:lpstr>（２）ベテラン層向け　標準講義資料抜粋①</vt:lpstr>
      <vt:lpstr>　（２）ベテラン層向け　標準講義資料抜粋②</vt:lpstr>
      <vt:lpstr>　（３）ベテラン層向け　標準講義資料抜粋③</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J-FLEC認定アドバイザー制度の全体</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(参考)J-FLECの提供する社会人向けセミナー例</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2025-11-27T05:56:18Z</dcterms:created>
  <dcterms:modified xsi:type="dcterms:W3CDTF">2025-11-27T05:58:28Z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2025-11-27T05:58:28Z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0e2ef841-9ec1-4857-a923-d51674b7d8dd</vt:lpwstr>
  </property>
  <property fmtid="{D5CDD505-2E9C-101B-9397-08002B2CF9AE}" pid="7" name="MSIP_Label_defa4170-0d19-0005-0004-bc88714345d2_ActionId">
    <vt:lpwstr>9208591c-1a81-465b-b027-2528fb47c13f</vt:lpwstr>
  </property>
  <property fmtid="{D5CDD505-2E9C-101B-9397-08002B2CF9AE}" pid="8" name="MSIP_Label_defa4170-0d19-0005-0004-bc88714345d2_ContentBits">
    <vt:lpwstr>0</vt:lpwstr>
  </property>
  <property fmtid="{D5CDD505-2E9C-101B-9397-08002B2CF9AE}" pid="9" name="MSIP_Label_defa4170-0d19-0005-0004-bc88714345d2_Tag">
    <vt:lpwstr>10, 3, 0, 1</vt:lpwstr>
  </property>
</Properties>
</file>