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302" r:id="rId2"/>
    <p:sldId id="303" r:id="rId3"/>
    <p:sldId id="304" r:id="rId4"/>
    <p:sldId id="305" r:id="rId5"/>
    <p:sldId id="306" r:id="rId6"/>
    <p:sldId id="307" r:id="rId7"/>
  </p:sldIdLst>
  <p:sldSz cx="9906000" cy="6858000" type="A4"/>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997">
          <p15:clr>
            <a:srgbClr val="A4A3A4"/>
          </p15:clr>
        </p15:guide>
        <p15:guide id="2" pos="31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52" y="66"/>
      </p:cViewPr>
      <p:guideLst>
        <p:guide orient="horz" pos="3997"/>
        <p:guide pos="31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mon-01.jpg">
            <a:extLst>
              <a:ext uri="{FF2B5EF4-FFF2-40B4-BE49-F238E27FC236}">
                <a16:creationId xmlns:a16="http://schemas.microsoft.com/office/drawing/2014/main" id="{E2354926-9827-4833-94A9-668A600E6E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12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kai-05.jpg">
            <a:extLst>
              <a:ext uri="{FF2B5EF4-FFF2-40B4-BE49-F238E27FC236}">
                <a16:creationId xmlns:a16="http://schemas.microsoft.com/office/drawing/2014/main" id="{74B86CE5-D9A0-45C4-B9E9-C6DC05E941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89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12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kai-01.jpg">
            <a:extLst>
              <a:ext uri="{FF2B5EF4-FFF2-40B4-BE49-F238E27FC236}">
                <a16:creationId xmlns:a16="http://schemas.microsoft.com/office/drawing/2014/main" id="{A6D83B55-F1F3-4CDD-A7CC-C394BF9A5A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50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mon-02.jpg">
            <a:extLst>
              <a:ext uri="{FF2B5EF4-FFF2-40B4-BE49-F238E27FC236}">
                <a16:creationId xmlns:a16="http://schemas.microsoft.com/office/drawing/2014/main" id="{D906D0FB-7A0B-4F5B-9ECF-734BE9B253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9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kai-02.jpg">
            <a:extLst>
              <a:ext uri="{FF2B5EF4-FFF2-40B4-BE49-F238E27FC236}">
                <a16:creationId xmlns:a16="http://schemas.microsoft.com/office/drawing/2014/main" id="{24E31C71-9FC2-4BC3-97B1-45DC25B197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90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mon-03.jpg">
            <a:extLst>
              <a:ext uri="{FF2B5EF4-FFF2-40B4-BE49-F238E27FC236}">
                <a16:creationId xmlns:a16="http://schemas.microsoft.com/office/drawing/2014/main" id="{0860C4D9-99F0-4E56-815B-D05C98A782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65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kai-03.jpg">
            <a:extLst>
              <a:ext uri="{FF2B5EF4-FFF2-40B4-BE49-F238E27FC236}">
                <a16:creationId xmlns:a16="http://schemas.microsoft.com/office/drawing/2014/main" id="{52C1996F-F0DA-478A-9DEB-A911F0D978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12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mon-04.jpg">
            <a:extLst>
              <a:ext uri="{FF2B5EF4-FFF2-40B4-BE49-F238E27FC236}">
                <a16:creationId xmlns:a16="http://schemas.microsoft.com/office/drawing/2014/main" id="{D2B7A54D-3C3E-4AC3-921D-0AD92C327F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28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kai-04.jpg">
            <a:extLst>
              <a:ext uri="{FF2B5EF4-FFF2-40B4-BE49-F238E27FC236}">
                <a16:creationId xmlns:a16="http://schemas.microsoft.com/office/drawing/2014/main" id="{1A915FA2-80FF-4B2E-8981-8714368E43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113"/>
            <a:ext cx="99060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11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pic>
        <p:nvPicPr>
          <p:cNvPr id="2" name="Picture 2" descr="C:\Users\fujiwara\Desktop\加藤さんからの素材\ワーク集ワクjpg\繝ｯ繝ｼ繧ｯ髮・・縺峨・縺ｾ縺｣縺ｨ\Work_mon-05.jpg">
            <a:extLst>
              <a:ext uri="{FF2B5EF4-FFF2-40B4-BE49-F238E27FC236}">
                <a16:creationId xmlns:a16="http://schemas.microsoft.com/office/drawing/2014/main" id="{D82C58B6-5A8E-42F5-878C-1DAC0E384A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75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EAB73044-F2CC-440E-B1C2-B30CF9D8E1CD}"/>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3F9F542F-2279-4A2F-998F-5A1EBB4B29A2}"/>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9651DAE-2213-411C-9757-2336942B2D3D}"/>
              </a:ext>
            </a:extLst>
          </p:cNvPr>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823EF171-81B2-4FE9-9C8A-B017F514A1FA}" type="datetimeFigureOut">
              <a:rPr lang="ja-JP" altLang="en-US"/>
              <a:pPr>
                <a:defRPr/>
              </a:pPr>
              <a:t>2024/6/19</a:t>
            </a:fld>
            <a:endParaRPr lang="ja-JP" altLang="en-US"/>
          </a:p>
        </p:txBody>
      </p:sp>
      <p:sp>
        <p:nvSpPr>
          <p:cNvPr id="5" name="フッター プレースホルダー 4">
            <a:extLst>
              <a:ext uri="{FF2B5EF4-FFF2-40B4-BE49-F238E27FC236}">
                <a16:creationId xmlns:a16="http://schemas.microsoft.com/office/drawing/2014/main" id="{881B7249-E893-4D9B-8181-1B6BCDD63822}"/>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3DF5C93-B8B8-4570-BF5A-AF1B098F55B2}"/>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876E9CF-E09F-4735-9E6D-4123150FDD10}"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テキスト ボックス 1">
            <a:extLst>
              <a:ext uri="{FF2B5EF4-FFF2-40B4-BE49-F238E27FC236}">
                <a16:creationId xmlns:a16="http://schemas.microsoft.com/office/drawing/2014/main" id="{D886F478-CD4C-4BD7-915F-9A763F27F189}"/>
              </a:ext>
            </a:extLst>
          </p:cNvPr>
          <p:cNvSpPr txBox="1">
            <a:spLocks noChangeArrowheads="1"/>
          </p:cNvSpPr>
          <p:nvPr/>
        </p:nvSpPr>
        <p:spPr bwMode="auto">
          <a:xfrm>
            <a:off x="1614488" y="1252538"/>
            <a:ext cx="775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000">
                <a:solidFill>
                  <a:srgbClr val="000000"/>
                </a:solidFill>
                <a:latin typeface="+mn-ea"/>
                <a:ea typeface="+mn-ea"/>
              </a:rPr>
              <a:t>消費者被害に巻き込まれないための正しい対応を選ぼうー①</a:t>
            </a:r>
          </a:p>
        </p:txBody>
      </p:sp>
      <p:sp>
        <p:nvSpPr>
          <p:cNvPr id="59395" name="テキスト ボックス 2">
            <a:extLst>
              <a:ext uri="{FF2B5EF4-FFF2-40B4-BE49-F238E27FC236}">
                <a16:creationId xmlns:a16="http://schemas.microsoft.com/office/drawing/2014/main" id="{464C56E0-CADC-4A7C-BC6B-F37C41C3AF5E}"/>
              </a:ext>
            </a:extLst>
          </p:cNvPr>
          <p:cNvSpPr txBox="1">
            <a:spLocks noChangeArrowheads="1"/>
          </p:cNvSpPr>
          <p:nvPr/>
        </p:nvSpPr>
        <p:spPr bwMode="auto">
          <a:xfrm>
            <a:off x="706438" y="1165225"/>
            <a:ext cx="792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2800" dirty="0">
                <a:solidFill>
                  <a:srgbClr val="000000"/>
                </a:solidFill>
                <a:latin typeface="+mn-ea"/>
                <a:ea typeface="+mn-ea"/>
              </a:rPr>
              <a:t>51</a:t>
            </a:r>
            <a:endParaRPr lang="ja-JP" altLang="en-US" sz="2800" dirty="0">
              <a:solidFill>
                <a:srgbClr val="000000"/>
              </a:solidFill>
              <a:latin typeface="+mn-ea"/>
              <a:ea typeface="+mn-ea"/>
            </a:endParaRPr>
          </a:p>
        </p:txBody>
      </p:sp>
      <p:sp>
        <p:nvSpPr>
          <p:cNvPr id="59396" name="テキスト ボックス 3">
            <a:extLst>
              <a:ext uri="{FF2B5EF4-FFF2-40B4-BE49-F238E27FC236}">
                <a16:creationId xmlns:a16="http://schemas.microsoft.com/office/drawing/2014/main" id="{247BB2BC-C3A3-4F3B-933A-DDB0E170F438}"/>
              </a:ext>
            </a:extLst>
          </p:cNvPr>
          <p:cNvSpPr txBox="1">
            <a:spLocks noChangeArrowheads="1"/>
          </p:cNvSpPr>
          <p:nvPr/>
        </p:nvSpPr>
        <p:spPr bwMode="auto">
          <a:xfrm>
            <a:off x="742950" y="2243138"/>
            <a:ext cx="299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600" b="1">
                <a:solidFill>
                  <a:srgbClr val="000000"/>
                </a:solidFill>
                <a:latin typeface="+mn-ea"/>
                <a:ea typeface="+mn-ea"/>
              </a:rPr>
              <a:t>1.</a:t>
            </a:r>
            <a:r>
              <a:rPr lang="ja-JP" altLang="en-US" sz="1600" b="1">
                <a:solidFill>
                  <a:srgbClr val="000000"/>
                </a:solidFill>
                <a:latin typeface="+mn-ea"/>
                <a:ea typeface="+mn-ea"/>
              </a:rPr>
              <a:t>詐欺サイトでのショッピング</a:t>
            </a:r>
          </a:p>
        </p:txBody>
      </p:sp>
      <p:sp>
        <p:nvSpPr>
          <p:cNvPr id="59397" name="テキスト ボックス 4">
            <a:extLst>
              <a:ext uri="{FF2B5EF4-FFF2-40B4-BE49-F238E27FC236}">
                <a16:creationId xmlns:a16="http://schemas.microsoft.com/office/drawing/2014/main" id="{DFDACF7E-328C-4799-B07D-FE5ACC1F2D06}"/>
              </a:ext>
            </a:extLst>
          </p:cNvPr>
          <p:cNvSpPr txBox="1">
            <a:spLocks noChangeArrowheads="1"/>
          </p:cNvSpPr>
          <p:nvPr/>
        </p:nvSpPr>
        <p:spPr bwMode="auto">
          <a:xfrm>
            <a:off x="1670050" y="1787525"/>
            <a:ext cx="5329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本文を読んで、正しい対応策を下の</a:t>
            </a:r>
            <a:r>
              <a:rPr lang="en-US" altLang="ja-JP" sz="1200">
                <a:solidFill>
                  <a:srgbClr val="000000"/>
                </a:solidFill>
                <a:latin typeface="+mn-ea"/>
                <a:ea typeface="+mn-ea"/>
              </a:rPr>
              <a:t>A</a:t>
            </a:r>
            <a:r>
              <a:rPr lang="ja-JP" altLang="en-US" sz="1200">
                <a:solidFill>
                  <a:srgbClr val="000000"/>
                </a:solidFill>
                <a:latin typeface="+mn-ea"/>
                <a:ea typeface="+mn-ea"/>
              </a:rPr>
              <a:t>～</a:t>
            </a:r>
            <a:r>
              <a:rPr lang="en-US" altLang="ja-JP" sz="1200">
                <a:solidFill>
                  <a:srgbClr val="000000"/>
                </a:solidFill>
                <a:latin typeface="+mn-ea"/>
                <a:ea typeface="+mn-ea"/>
              </a:rPr>
              <a:t>C</a:t>
            </a:r>
            <a:r>
              <a:rPr lang="ja-JP" altLang="en-US" sz="1200">
                <a:solidFill>
                  <a:srgbClr val="000000"/>
                </a:solidFill>
                <a:latin typeface="+mn-ea"/>
                <a:ea typeface="+mn-ea"/>
              </a:rPr>
              <a:t>の中から選びましょう。</a:t>
            </a:r>
          </a:p>
        </p:txBody>
      </p:sp>
      <p:sp>
        <p:nvSpPr>
          <p:cNvPr id="59398" name="テキスト ボックス 5">
            <a:extLst>
              <a:ext uri="{FF2B5EF4-FFF2-40B4-BE49-F238E27FC236}">
                <a16:creationId xmlns:a16="http://schemas.microsoft.com/office/drawing/2014/main" id="{27EE6760-428B-4851-A69D-CF4947C50CD9}"/>
              </a:ext>
            </a:extLst>
          </p:cNvPr>
          <p:cNvSpPr txBox="1">
            <a:spLocks noChangeArrowheads="1"/>
          </p:cNvSpPr>
          <p:nvPr/>
        </p:nvSpPr>
        <p:spPr bwMode="auto">
          <a:xfrm>
            <a:off x="5543550" y="2243138"/>
            <a:ext cx="299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600" b="1">
                <a:solidFill>
                  <a:srgbClr val="000000"/>
                </a:solidFill>
                <a:latin typeface="+mn-ea"/>
                <a:ea typeface="+mn-ea"/>
              </a:rPr>
              <a:t>2.</a:t>
            </a:r>
            <a:r>
              <a:rPr lang="ja-JP" altLang="en-US" sz="1600" b="1">
                <a:solidFill>
                  <a:srgbClr val="000000"/>
                </a:solidFill>
                <a:latin typeface="+mn-ea"/>
                <a:ea typeface="+mn-ea"/>
              </a:rPr>
              <a:t>プリペイド購入詐欺</a:t>
            </a:r>
          </a:p>
        </p:txBody>
      </p:sp>
      <p:cxnSp>
        <p:nvCxnSpPr>
          <p:cNvPr id="7" name="直線コネクタ 6">
            <a:extLst>
              <a:ext uri="{FF2B5EF4-FFF2-40B4-BE49-F238E27FC236}">
                <a16:creationId xmlns:a16="http://schemas.microsoft.com/office/drawing/2014/main" id="{432C4A35-DB74-4D39-8724-ACD294B08A28}"/>
              </a:ext>
            </a:extLst>
          </p:cNvPr>
          <p:cNvCxnSpPr/>
          <p:nvPr/>
        </p:nvCxnSpPr>
        <p:spPr>
          <a:xfrm>
            <a:off x="5048250" y="2700338"/>
            <a:ext cx="0" cy="3373437"/>
          </a:xfrm>
          <a:prstGeom prst="line">
            <a:avLst/>
          </a:prstGeom>
          <a:ln w="19050">
            <a:solidFill>
              <a:srgbClr val="D5B3CB"/>
            </a:solidFill>
            <a:prstDash val="sysDash"/>
          </a:ln>
        </p:spPr>
        <p:style>
          <a:lnRef idx="1">
            <a:schemeClr val="accent1"/>
          </a:lnRef>
          <a:fillRef idx="0">
            <a:schemeClr val="accent1"/>
          </a:fillRef>
          <a:effectRef idx="0">
            <a:schemeClr val="accent1"/>
          </a:effectRef>
          <a:fontRef idx="minor">
            <a:schemeClr val="tx1"/>
          </a:fontRef>
        </p:style>
      </p:cxnSp>
      <p:sp>
        <p:nvSpPr>
          <p:cNvPr id="59400" name="正方形/長方形 7">
            <a:extLst>
              <a:ext uri="{FF2B5EF4-FFF2-40B4-BE49-F238E27FC236}">
                <a16:creationId xmlns:a16="http://schemas.microsoft.com/office/drawing/2014/main" id="{99453740-E090-4AEA-BBE2-804B5E433097}"/>
              </a:ext>
            </a:extLst>
          </p:cNvPr>
          <p:cNvSpPr>
            <a:spLocks noChangeArrowheads="1"/>
          </p:cNvSpPr>
          <p:nvPr/>
        </p:nvSpPr>
        <p:spPr bwMode="auto">
          <a:xfrm>
            <a:off x="673100" y="2663825"/>
            <a:ext cx="4138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200">
                <a:solidFill>
                  <a:srgbClr val="000000"/>
                </a:solidFill>
                <a:latin typeface="+mn-ea"/>
                <a:ea typeface="+mn-ea"/>
              </a:rPr>
              <a:t>ブランド品などが買えるサイトで商品を注文した後、代金を支払ったのに品物が届かなかったり、届いても粗悪品（コピー商品）だったりする詐欺です。驚くほど安い商品が販売されていたり、前払いを要求されたり、クレジットカード決済ができないなど、注文の時点でおかしいと思ったら、利用しないように気を付けましょう。</a:t>
            </a:r>
          </a:p>
        </p:txBody>
      </p:sp>
      <p:sp>
        <p:nvSpPr>
          <p:cNvPr id="59402" name="テキスト ボックス 9">
            <a:extLst>
              <a:ext uri="{FF2B5EF4-FFF2-40B4-BE49-F238E27FC236}">
                <a16:creationId xmlns:a16="http://schemas.microsoft.com/office/drawing/2014/main" id="{E5C47D20-8790-4275-A103-FF340BBD56B1}"/>
              </a:ext>
            </a:extLst>
          </p:cNvPr>
          <p:cNvSpPr txBox="1">
            <a:spLocks noChangeArrowheads="1"/>
          </p:cNvSpPr>
          <p:nvPr/>
        </p:nvSpPr>
        <p:spPr bwMode="auto">
          <a:xfrm>
            <a:off x="884238" y="5257800"/>
            <a:ext cx="3778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a:solidFill>
                  <a:srgbClr val="000000"/>
                </a:solidFill>
                <a:latin typeface="+mn-ea"/>
                <a:ea typeface="+mn-ea"/>
              </a:rPr>
              <a:t>A.</a:t>
            </a:r>
            <a:r>
              <a:rPr lang="ja-JP" altLang="en-US" sz="1400">
                <a:solidFill>
                  <a:srgbClr val="000000"/>
                </a:solidFill>
                <a:latin typeface="+mn-ea"/>
                <a:ea typeface="+mn-ea"/>
              </a:rPr>
              <a:t>お得な商品は積極的に購入しよう</a:t>
            </a:r>
            <a:endParaRPr lang="en-US" altLang="ja-JP" sz="1400">
              <a:solidFill>
                <a:srgbClr val="000000"/>
              </a:solidFill>
              <a:latin typeface="+mn-ea"/>
              <a:ea typeface="+mn-ea"/>
            </a:endParaRPr>
          </a:p>
          <a:p>
            <a:pPr eaLnBrk="1" hangingPunct="1">
              <a:defRPr/>
            </a:pPr>
            <a:r>
              <a:rPr lang="en-US" altLang="ja-JP" sz="1400">
                <a:solidFill>
                  <a:srgbClr val="000000"/>
                </a:solidFill>
                <a:latin typeface="+mn-ea"/>
                <a:ea typeface="+mn-ea"/>
              </a:rPr>
              <a:t>B.</a:t>
            </a:r>
            <a:r>
              <a:rPr lang="ja-JP" altLang="en-US" sz="1400">
                <a:solidFill>
                  <a:srgbClr val="000000"/>
                </a:solidFill>
                <a:latin typeface="+mn-ea"/>
                <a:ea typeface="+mn-ea"/>
              </a:rPr>
              <a:t>値段が安すぎるときは「詐欺かも」と疑おう</a:t>
            </a:r>
            <a:endParaRPr lang="en-US" altLang="ja-JP" sz="1400">
              <a:solidFill>
                <a:srgbClr val="000000"/>
              </a:solidFill>
              <a:latin typeface="+mn-ea"/>
              <a:ea typeface="+mn-ea"/>
            </a:endParaRPr>
          </a:p>
          <a:p>
            <a:pPr eaLnBrk="1" hangingPunct="1">
              <a:defRPr/>
            </a:pPr>
            <a:r>
              <a:rPr lang="en-US" altLang="ja-JP" sz="1400">
                <a:solidFill>
                  <a:srgbClr val="000000"/>
                </a:solidFill>
                <a:latin typeface="+mn-ea"/>
                <a:ea typeface="+mn-ea"/>
              </a:rPr>
              <a:t>C.</a:t>
            </a:r>
            <a:r>
              <a:rPr lang="ja-JP" altLang="en-US" sz="1400">
                <a:solidFill>
                  <a:srgbClr val="000000"/>
                </a:solidFill>
                <a:latin typeface="+mn-ea"/>
                <a:ea typeface="+mn-ea"/>
              </a:rPr>
              <a:t>品物が届かなくても、最低</a:t>
            </a:r>
            <a:r>
              <a:rPr lang="en-US" altLang="ja-JP" sz="1400">
                <a:solidFill>
                  <a:srgbClr val="000000"/>
                </a:solidFill>
                <a:latin typeface="+mn-ea"/>
                <a:ea typeface="+mn-ea"/>
              </a:rPr>
              <a:t>1</a:t>
            </a:r>
            <a:r>
              <a:rPr lang="ja-JP" altLang="en-US" sz="1400">
                <a:solidFill>
                  <a:srgbClr val="000000"/>
                </a:solidFill>
                <a:latin typeface="+mn-ea"/>
                <a:ea typeface="+mn-ea"/>
              </a:rPr>
              <a:t>か月は待とう</a:t>
            </a:r>
          </a:p>
        </p:txBody>
      </p:sp>
      <p:sp>
        <p:nvSpPr>
          <p:cNvPr id="59403" name="テキスト ボックス 10">
            <a:extLst>
              <a:ext uri="{FF2B5EF4-FFF2-40B4-BE49-F238E27FC236}">
                <a16:creationId xmlns:a16="http://schemas.microsoft.com/office/drawing/2014/main" id="{EA35E498-B832-46CE-B9DD-8212538F9A97}"/>
              </a:ext>
            </a:extLst>
          </p:cNvPr>
          <p:cNvSpPr txBox="1">
            <a:spLocks noChangeArrowheads="1"/>
          </p:cNvSpPr>
          <p:nvPr/>
        </p:nvSpPr>
        <p:spPr bwMode="auto">
          <a:xfrm>
            <a:off x="895350" y="6042025"/>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a:solidFill>
                  <a:srgbClr val="000000"/>
                </a:solidFill>
                <a:latin typeface="+mn-ea"/>
                <a:ea typeface="+mn-ea"/>
              </a:rPr>
              <a:t>答え（　　　）</a:t>
            </a:r>
          </a:p>
        </p:txBody>
      </p:sp>
      <p:sp>
        <p:nvSpPr>
          <p:cNvPr id="59404" name="テキスト ボックス 11">
            <a:extLst>
              <a:ext uri="{FF2B5EF4-FFF2-40B4-BE49-F238E27FC236}">
                <a16:creationId xmlns:a16="http://schemas.microsoft.com/office/drawing/2014/main" id="{1041CBDF-70D5-4FE4-A254-D61CAF5050FA}"/>
              </a:ext>
            </a:extLst>
          </p:cNvPr>
          <p:cNvSpPr txBox="1">
            <a:spLocks noChangeArrowheads="1"/>
          </p:cNvSpPr>
          <p:nvPr/>
        </p:nvSpPr>
        <p:spPr bwMode="auto">
          <a:xfrm>
            <a:off x="5448300" y="5224463"/>
            <a:ext cx="41513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solidFill>
                  <a:srgbClr val="000000"/>
                </a:solidFill>
                <a:latin typeface="+mn-ea"/>
                <a:ea typeface="+mn-ea"/>
              </a:rPr>
              <a:t>A.</a:t>
            </a:r>
            <a:r>
              <a:rPr lang="ja-JP" altLang="en-US" sz="1400" dirty="0">
                <a:solidFill>
                  <a:srgbClr val="000000"/>
                </a:solidFill>
                <a:latin typeface="+mn-ea"/>
                <a:ea typeface="+mn-ea"/>
              </a:rPr>
              <a:t>プリペイドカードの情報は気軽に教えない</a:t>
            </a:r>
            <a:endParaRPr lang="en-US" altLang="ja-JP" sz="1400" dirty="0">
              <a:solidFill>
                <a:srgbClr val="000000"/>
              </a:solidFill>
              <a:latin typeface="+mn-ea"/>
              <a:ea typeface="+mn-ea"/>
            </a:endParaRPr>
          </a:p>
          <a:p>
            <a:pPr eaLnBrk="1" hangingPunct="1">
              <a:defRPr/>
            </a:pPr>
            <a:r>
              <a:rPr lang="en-US" altLang="ja-JP" sz="1400" dirty="0">
                <a:solidFill>
                  <a:srgbClr val="000000"/>
                </a:solidFill>
                <a:latin typeface="+mn-ea"/>
                <a:ea typeface="+mn-ea"/>
              </a:rPr>
              <a:t>B.</a:t>
            </a:r>
            <a:r>
              <a:rPr lang="ja-JP" altLang="en-US" sz="1400" dirty="0">
                <a:solidFill>
                  <a:srgbClr val="000000"/>
                </a:solidFill>
                <a:latin typeface="+mn-ea"/>
                <a:ea typeface="+mn-ea"/>
              </a:rPr>
              <a:t>ゲームのやりすぎには注意しよう</a:t>
            </a:r>
            <a:endParaRPr lang="en-US" altLang="ja-JP" sz="1400" dirty="0">
              <a:solidFill>
                <a:srgbClr val="000000"/>
              </a:solidFill>
              <a:latin typeface="+mn-ea"/>
              <a:ea typeface="+mn-ea"/>
            </a:endParaRPr>
          </a:p>
          <a:p>
            <a:pPr eaLnBrk="1" hangingPunct="1">
              <a:defRPr/>
            </a:pPr>
            <a:r>
              <a:rPr lang="en-US" altLang="ja-JP" sz="1400" dirty="0">
                <a:solidFill>
                  <a:srgbClr val="000000"/>
                </a:solidFill>
                <a:latin typeface="+mn-ea"/>
                <a:ea typeface="+mn-ea"/>
              </a:rPr>
              <a:t>C.</a:t>
            </a:r>
            <a:r>
              <a:rPr lang="ja-JP" altLang="en-US" sz="1400" dirty="0">
                <a:solidFill>
                  <a:srgbClr val="000000"/>
                </a:solidFill>
                <a:latin typeface="+mn-ea"/>
                <a:ea typeface="+mn-ea"/>
              </a:rPr>
              <a:t>電話での応対は正確さを心がけよう</a:t>
            </a:r>
          </a:p>
        </p:txBody>
      </p:sp>
      <p:sp>
        <p:nvSpPr>
          <p:cNvPr id="59405" name="テキスト ボックス 12">
            <a:extLst>
              <a:ext uri="{FF2B5EF4-FFF2-40B4-BE49-F238E27FC236}">
                <a16:creationId xmlns:a16="http://schemas.microsoft.com/office/drawing/2014/main" id="{826967C3-6F40-4D54-85E7-33486C4910B3}"/>
              </a:ext>
            </a:extLst>
          </p:cNvPr>
          <p:cNvSpPr txBox="1">
            <a:spLocks noChangeArrowheads="1"/>
          </p:cNvSpPr>
          <p:nvPr/>
        </p:nvSpPr>
        <p:spPr bwMode="auto">
          <a:xfrm>
            <a:off x="5478463" y="5959475"/>
            <a:ext cx="120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a:solidFill>
                  <a:srgbClr val="000000"/>
                </a:solidFill>
                <a:latin typeface="+mn-ea"/>
                <a:ea typeface="+mn-ea"/>
              </a:rPr>
              <a:t>答え（　　　）</a:t>
            </a:r>
          </a:p>
        </p:txBody>
      </p:sp>
      <p:sp>
        <p:nvSpPr>
          <p:cNvPr id="59406" name="正方形/長方形 13">
            <a:extLst>
              <a:ext uri="{FF2B5EF4-FFF2-40B4-BE49-F238E27FC236}">
                <a16:creationId xmlns:a16="http://schemas.microsoft.com/office/drawing/2014/main" id="{6BB654D7-F4F4-49C1-BE82-AB0264EA753B}"/>
              </a:ext>
            </a:extLst>
          </p:cNvPr>
          <p:cNvSpPr>
            <a:spLocks noChangeArrowheads="1"/>
          </p:cNvSpPr>
          <p:nvPr/>
        </p:nvSpPr>
        <p:spPr bwMode="auto">
          <a:xfrm>
            <a:off x="5435600" y="2663825"/>
            <a:ext cx="3938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200">
                <a:solidFill>
                  <a:srgbClr val="000000"/>
                </a:solidFill>
                <a:latin typeface="+mn-ea"/>
                <a:ea typeface="+mn-ea"/>
              </a:rPr>
              <a:t>オンラインゲームなどの利用料金を請求され、その支払い手段としてプリペイドカードの購入を指示されます。購入したプリペイドカードに記載されている番号の情報などを電話で伝えたり、写真を撮ってメールで送信したりすると、利用可能額がすべて他人によって使われてしまいます。</a:t>
            </a:r>
          </a:p>
        </p:txBody>
      </p:sp>
      <p:pic>
        <p:nvPicPr>
          <p:cNvPr id="12302" name="Picture 16" descr="C:\Users\fujiwara\Desktop\図13.png">
            <a:extLst>
              <a:ext uri="{FF2B5EF4-FFF2-40B4-BE49-F238E27FC236}">
                <a16:creationId xmlns:a16="http://schemas.microsoft.com/office/drawing/2014/main" id="{EE751F67-8C53-4BBC-8936-59FE68692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38" y="3844925"/>
            <a:ext cx="2224087"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7" descr="C:\Users\fujiwara\Desktop\図14.png">
            <a:extLst>
              <a:ext uri="{FF2B5EF4-FFF2-40B4-BE49-F238E27FC236}">
                <a16:creationId xmlns:a16="http://schemas.microsoft.com/office/drawing/2014/main" id="{1DB8E28A-64D9-438C-9526-2934D9695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3825875"/>
            <a:ext cx="21780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テキスト ボックス 1">
            <a:extLst>
              <a:ext uri="{FF2B5EF4-FFF2-40B4-BE49-F238E27FC236}">
                <a16:creationId xmlns:a16="http://schemas.microsoft.com/office/drawing/2014/main" id="{B16B6373-8110-4A49-8541-59E6BCBD0250}"/>
              </a:ext>
            </a:extLst>
          </p:cNvPr>
          <p:cNvSpPr txBox="1">
            <a:spLocks noChangeArrowheads="1"/>
          </p:cNvSpPr>
          <p:nvPr/>
        </p:nvSpPr>
        <p:spPr bwMode="auto">
          <a:xfrm>
            <a:off x="1614488" y="1252538"/>
            <a:ext cx="775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000">
                <a:solidFill>
                  <a:srgbClr val="000000"/>
                </a:solidFill>
                <a:latin typeface="+mn-ea"/>
                <a:ea typeface="+mn-ea"/>
              </a:rPr>
              <a:t>消費者被害に巻き込まれないための正しい対応を選ぼうー①</a:t>
            </a:r>
          </a:p>
        </p:txBody>
      </p:sp>
      <p:sp>
        <p:nvSpPr>
          <p:cNvPr id="60420" name="テキスト ボックス 4">
            <a:extLst>
              <a:ext uri="{FF2B5EF4-FFF2-40B4-BE49-F238E27FC236}">
                <a16:creationId xmlns:a16="http://schemas.microsoft.com/office/drawing/2014/main" id="{A6705A37-45AF-4257-8A3D-6AB42B3BBCF1}"/>
              </a:ext>
            </a:extLst>
          </p:cNvPr>
          <p:cNvSpPr txBox="1">
            <a:spLocks noChangeArrowheads="1"/>
          </p:cNvSpPr>
          <p:nvPr/>
        </p:nvSpPr>
        <p:spPr bwMode="auto">
          <a:xfrm>
            <a:off x="1670050" y="1787525"/>
            <a:ext cx="5329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消費者被害に巻き込まれないための正しい対応を覚えておきましょう。</a:t>
            </a:r>
          </a:p>
        </p:txBody>
      </p:sp>
      <p:sp>
        <p:nvSpPr>
          <p:cNvPr id="60421" name="テキスト ボックス 15">
            <a:extLst>
              <a:ext uri="{FF2B5EF4-FFF2-40B4-BE49-F238E27FC236}">
                <a16:creationId xmlns:a16="http://schemas.microsoft.com/office/drawing/2014/main" id="{3B6868F1-7C74-4AE8-B6FC-7A8F7A932631}"/>
              </a:ext>
            </a:extLst>
          </p:cNvPr>
          <p:cNvSpPr txBox="1">
            <a:spLocks noChangeArrowheads="1"/>
          </p:cNvSpPr>
          <p:nvPr/>
        </p:nvSpPr>
        <p:spPr bwMode="auto">
          <a:xfrm>
            <a:off x="742950" y="2243138"/>
            <a:ext cx="299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600" b="1">
                <a:solidFill>
                  <a:srgbClr val="000000"/>
                </a:solidFill>
                <a:latin typeface="+mn-ea"/>
                <a:ea typeface="+mn-ea"/>
              </a:rPr>
              <a:t>1.</a:t>
            </a:r>
            <a:r>
              <a:rPr lang="ja-JP" altLang="en-US" sz="1600" b="1">
                <a:solidFill>
                  <a:srgbClr val="000000"/>
                </a:solidFill>
                <a:latin typeface="+mn-ea"/>
                <a:ea typeface="+mn-ea"/>
              </a:rPr>
              <a:t>詐欺サイトでのショッピング</a:t>
            </a:r>
          </a:p>
        </p:txBody>
      </p:sp>
      <p:sp>
        <p:nvSpPr>
          <p:cNvPr id="60422" name="テキスト ボックス 16">
            <a:extLst>
              <a:ext uri="{FF2B5EF4-FFF2-40B4-BE49-F238E27FC236}">
                <a16:creationId xmlns:a16="http://schemas.microsoft.com/office/drawing/2014/main" id="{B6ED4CAD-47DB-4B88-98B4-CC881BA9DA1B}"/>
              </a:ext>
            </a:extLst>
          </p:cNvPr>
          <p:cNvSpPr txBox="1">
            <a:spLocks noChangeArrowheads="1"/>
          </p:cNvSpPr>
          <p:nvPr/>
        </p:nvSpPr>
        <p:spPr bwMode="auto">
          <a:xfrm>
            <a:off x="5543550" y="2243138"/>
            <a:ext cx="299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600" b="1">
                <a:solidFill>
                  <a:srgbClr val="000000"/>
                </a:solidFill>
                <a:latin typeface="+mn-ea"/>
                <a:ea typeface="+mn-ea"/>
              </a:rPr>
              <a:t>2.</a:t>
            </a:r>
            <a:r>
              <a:rPr lang="ja-JP" altLang="en-US" sz="1600" b="1">
                <a:solidFill>
                  <a:srgbClr val="000000"/>
                </a:solidFill>
                <a:latin typeface="+mn-ea"/>
                <a:ea typeface="+mn-ea"/>
              </a:rPr>
              <a:t>プリペイド購入詐欺</a:t>
            </a:r>
          </a:p>
        </p:txBody>
      </p:sp>
      <p:cxnSp>
        <p:nvCxnSpPr>
          <p:cNvPr id="18" name="直線コネクタ 17">
            <a:extLst>
              <a:ext uri="{FF2B5EF4-FFF2-40B4-BE49-F238E27FC236}">
                <a16:creationId xmlns:a16="http://schemas.microsoft.com/office/drawing/2014/main" id="{88B2AE1C-BED2-4D7B-B8A4-B21333EBAF9D}"/>
              </a:ext>
            </a:extLst>
          </p:cNvPr>
          <p:cNvCxnSpPr/>
          <p:nvPr/>
        </p:nvCxnSpPr>
        <p:spPr>
          <a:xfrm>
            <a:off x="5048250" y="2700338"/>
            <a:ext cx="0" cy="3373437"/>
          </a:xfrm>
          <a:prstGeom prst="line">
            <a:avLst/>
          </a:prstGeom>
          <a:ln w="19050">
            <a:solidFill>
              <a:srgbClr val="D5B3CB"/>
            </a:solidFill>
            <a:prstDash val="sysDash"/>
          </a:ln>
        </p:spPr>
        <p:style>
          <a:lnRef idx="1">
            <a:schemeClr val="accent1"/>
          </a:lnRef>
          <a:fillRef idx="0">
            <a:schemeClr val="accent1"/>
          </a:fillRef>
          <a:effectRef idx="0">
            <a:schemeClr val="accent1"/>
          </a:effectRef>
          <a:fontRef idx="minor">
            <a:schemeClr val="tx1"/>
          </a:fontRef>
        </p:style>
      </p:cxnSp>
      <p:sp>
        <p:nvSpPr>
          <p:cNvPr id="60424" name="正方形/長方形 18">
            <a:extLst>
              <a:ext uri="{FF2B5EF4-FFF2-40B4-BE49-F238E27FC236}">
                <a16:creationId xmlns:a16="http://schemas.microsoft.com/office/drawing/2014/main" id="{2FB4D2D5-BA6F-44FE-BD40-08EB620D4970}"/>
              </a:ext>
            </a:extLst>
          </p:cNvPr>
          <p:cNvSpPr>
            <a:spLocks noChangeArrowheads="1"/>
          </p:cNvSpPr>
          <p:nvPr/>
        </p:nvSpPr>
        <p:spPr bwMode="auto">
          <a:xfrm>
            <a:off x="673100" y="2663825"/>
            <a:ext cx="4138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200">
                <a:solidFill>
                  <a:srgbClr val="000000"/>
                </a:solidFill>
                <a:latin typeface="+mn-ea"/>
                <a:ea typeface="+mn-ea"/>
              </a:rPr>
              <a:t>ブランド品などが買えるサイトで商品を注文した後、代金を支払ったのに品物が届かなかったり、届いても粗悪品（コピー商品）だったりする詐欺です。驚くほど安い商品が販売されていたり、前払いを要求されたり、クレジットカード決済ができないなど、注文の時点でおかしいと思ったら、利用しないように気を付けましょう。</a:t>
            </a:r>
          </a:p>
        </p:txBody>
      </p:sp>
      <p:sp>
        <p:nvSpPr>
          <p:cNvPr id="60426" name="テキスト ボックス 20">
            <a:extLst>
              <a:ext uri="{FF2B5EF4-FFF2-40B4-BE49-F238E27FC236}">
                <a16:creationId xmlns:a16="http://schemas.microsoft.com/office/drawing/2014/main" id="{5E3150FE-7029-4AF7-88EE-65AF81490825}"/>
              </a:ext>
            </a:extLst>
          </p:cNvPr>
          <p:cNvSpPr txBox="1">
            <a:spLocks noChangeArrowheads="1"/>
          </p:cNvSpPr>
          <p:nvPr/>
        </p:nvSpPr>
        <p:spPr bwMode="auto">
          <a:xfrm>
            <a:off x="884238" y="5257800"/>
            <a:ext cx="3778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solidFill>
                  <a:srgbClr val="000000"/>
                </a:solidFill>
                <a:latin typeface="+mn-ea"/>
                <a:ea typeface="+mn-ea"/>
              </a:rPr>
              <a:t>A.</a:t>
            </a:r>
            <a:r>
              <a:rPr lang="ja-JP" altLang="en-US" sz="1400" dirty="0">
                <a:solidFill>
                  <a:srgbClr val="000000"/>
                </a:solidFill>
                <a:latin typeface="+mn-ea"/>
                <a:ea typeface="+mn-ea"/>
              </a:rPr>
              <a:t>お得な商品は積極的に購入しよう</a:t>
            </a:r>
            <a:endParaRPr lang="en-US" altLang="ja-JP" sz="1400" dirty="0">
              <a:solidFill>
                <a:srgbClr val="000000"/>
              </a:solidFill>
              <a:latin typeface="+mn-ea"/>
              <a:ea typeface="+mn-ea"/>
            </a:endParaRPr>
          </a:p>
          <a:p>
            <a:pPr eaLnBrk="1" hangingPunct="1">
              <a:defRPr/>
            </a:pPr>
            <a:r>
              <a:rPr lang="en-US" altLang="ja-JP" sz="1400" dirty="0">
                <a:solidFill>
                  <a:srgbClr val="FF0000"/>
                </a:solidFill>
                <a:latin typeface="+mn-ea"/>
                <a:ea typeface="+mn-ea"/>
              </a:rPr>
              <a:t>B.</a:t>
            </a:r>
            <a:r>
              <a:rPr lang="ja-JP" altLang="en-US" sz="1400" dirty="0">
                <a:solidFill>
                  <a:srgbClr val="FF0000"/>
                </a:solidFill>
                <a:latin typeface="+mn-ea"/>
                <a:ea typeface="+mn-ea"/>
              </a:rPr>
              <a:t>値段が安すぎるときは「詐欺かも」と疑おう</a:t>
            </a:r>
            <a:endParaRPr lang="en-US" altLang="ja-JP" sz="1400" dirty="0">
              <a:solidFill>
                <a:srgbClr val="FF0000"/>
              </a:solidFill>
              <a:latin typeface="+mn-ea"/>
              <a:ea typeface="+mn-ea"/>
            </a:endParaRPr>
          </a:p>
          <a:p>
            <a:pPr eaLnBrk="1" hangingPunct="1">
              <a:defRPr/>
            </a:pPr>
            <a:r>
              <a:rPr lang="en-US" altLang="ja-JP" sz="1400" dirty="0">
                <a:solidFill>
                  <a:srgbClr val="000000"/>
                </a:solidFill>
                <a:latin typeface="+mn-ea"/>
                <a:ea typeface="+mn-ea"/>
              </a:rPr>
              <a:t>C.</a:t>
            </a:r>
            <a:r>
              <a:rPr lang="ja-JP" altLang="en-US" sz="1400" dirty="0">
                <a:solidFill>
                  <a:srgbClr val="000000"/>
                </a:solidFill>
                <a:latin typeface="+mn-ea"/>
                <a:ea typeface="+mn-ea"/>
              </a:rPr>
              <a:t>品物が届かなくても、最低</a:t>
            </a:r>
            <a:r>
              <a:rPr lang="en-US" altLang="ja-JP" sz="1400" dirty="0">
                <a:solidFill>
                  <a:srgbClr val="000000"/>
                </a:solidFill>
                <a:latin typeface="+mn-ea"/>
                <a:ea typeface="+mn-ea"/>
              </a:rPr>
              <a:t>1</a:t>
            </a:r>
            <a:r>
              <a:rPr lang="ja-JP" altLang="en-US" sz="1400" dirty="0">
                <a:solidFill>
                  <a:srgbClr val="000000"/>
                </a:solidFill>
                <a:latin typeface="+mn-ea"/>
                <a:ea typeface="+mn-ea"/>
              </a:rPr>
              <a:t>か月は待とう</a:t>
            </a:r>
          </a:p>
        </p:txBody>
      </p:sp>
      <p:sp>
        <p:nvSpPr>
          <p:cNvPr id="60427" name="テキスト ボックス 21">
            <a:extLst>
              <a:ext uri="{FF2B5EF4-FFF2-40B4-BE49-F238E27FC236}">
                <a16:creationId xmlns:a16="http://schemas.microsoft.com/office/drawing/2014/main" id="{67D7D2B7-F466-4367-8EA9-3C7E8ABDEDBB}"/>
              </a:ext>
            </a:extLst>
          </p:cNvPr>
          <p:cNvSpPr txBox="1">
            <a:spLocks noChangeArrowheads="1"/>
          </p:cNvSpPr>
          <p:nvPr/>
        </p:nvSpPr>
        <p:spPr bwMode="auto">
          <a:xfrm>
            <a:off x="895350" y="6042025"/>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a:solidFill>
                  <a:srgbClr val="000000"/>
                </a:solidFill>
                <a:latin typeface="+mn-ea"/>
                <a:ea typeface="+mn-ea"/>
              </a:rPr>
              <a:t>答え（</a:t>
            </a:r>
            <a:r>
              <a:rPr lang="ja-JP" altLang="en-US" sz="1400">
                <a:solidFill>
                  <a:srgbClr val="FF0000"/>
                </a:solidFill>
                <a:latin typeface="+mn-ea"/>
                <a:ea typeface="+mn-ea"/>
              </a:rPr>
              <a:t> </a:t>
            </a:r>
            <a:r>
              <a:rPr lang="en-US" altLang="ja-JP" sz="1400">
                <a:solidFill>
                  <a:srgbClr val="FF0000"/>
                </a:solidFill>
                <a:latin typeface="+mn-ea"/>
                <a:ea typeface="+mn-ea"/>
              </a:rPr>
              <a:t>B </a:t>
            </a:r>
            <a:r>
              <a:rPr lang="ja-JP" altLang="en-US" sz="1400">
                <a:solidFill>
                  <a:srgbClr val="000000"/>
                </a:solidFill>
                <a:latin typeface="+mn-ea"/>
                <a:ea typeface="+mn-ea"/>
              </a:rPr>
              <a:t>）</a:t>
            </a:r>
          </a:p>
        </p:txBody>
      </p:sp>
      <p:sp>
        <p:nvSpPr>
          <p:cNvPr id="60428" name="テキスト ボックス 22">
            <a:extLst>
              <a:ext uri="{FF2B5EF4-FFF2-40B4-BE49-F238E27FC236}">
                <a16:creationId xmlns:a16="http://schemas.microsoft.com/office/drawing/2014/main" id="{7A823236-D9DF-45B2-878A-42A08CE4B16B}"/>
              </a:ext>
            </a:extLst>
          </p:cNvPr>
          <p:cNvSpPr txBox="1">
            <a:spLocks noChangeArrowheads="1"/>
          </p:cNvSpPr>
          <p:nvPr/>
        </p:nvSpPr>
        <p:spPr bwMode="auto">
          <a:xfrm>
            <a:off x="5448300" y="5224463"/>
            <a:ext cx="41513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solidFill>
                  <a:srgbClr val="FF0000"/>
                </a:solidFill>
                <a:latin typeface="+mn-ea"/>
                <a:ea typeface="+mn-ea"/>
              </a:rPr>
              <a:t>A.</a:t>
            </a:r>
            <a:r>
              <a:rPr lang="ja-JP" altLang="en-US" sz="1400" dirty="0">
                <a:solidFill>
                  <a:srgbClr val="FF0000"/>
                </a:solidFill>
                <a:latin typeface="+mn-ea"/>
                <a:ea typeface="+mn-ea"/>
              </a:rPr>
              <a:t>プリペイドカードの情報は気軽に教えない</a:t>
            </a:r>
            <a:endParaRPr lang="en-US" altLang="ja-JP" sz="1400" dirty="0">
              <a:solidFill>
                <a:srgbClr val="FF0000"/>
              </a:solidFill>
              <a:latin typeface="+mn-ea"/>
              <a:ea typeface="+mn-ea"/>
            </a:endParaRPr>
          </a:p>
          <a:p>
            <a:pPr eaLnBrk="1" hangingPunct="1">
              <a:defRPr/>
            </a:pPr>
            <a:r>
              <a:rPr lang="en-US" altLang="ja-JP" sz="1400" dirty="0">
                <a:solidFill>
                  <a:srgbClr val="000000"/>
                </a:solidFill>
                <a:latin typeface="+mn-ea"/>
                <a:ea typeface="+mn-ea"/>
              </a:rPr>
              <a:t>B.</a:t>
            </a:r>
            <a:r>
              <a:rPr lang="ja-JP" altLang="en-US" sz="1400" dirty="0">
                <a:solidFill>
                  <a:srgbClr val="000000"/>
                </a:solidFill>
                <a:latin typeface="+mn-ea"/>
                <a:ea typeface="+mn-ea"/>
              </a:rPr>
              <a:t>ゲームのやりすぎには注意しよう</a:t>
            </a:r>
            <a:endParaRPr lang="en-US" altLang="ja-JP" sz="1400" dirty="0">
              <a:solidFill>
                <a:srgbClr val="000000"/>
              </a:solidFill>
              <a:latin typeface="+mn-ea"/>
              <a:ea typeface="+mn-ea"/>
            </a:endParaRPr>
          </a:p>
          <a:p>
            <a:pPr eaLnBrk="1" hangingPunct="1">
              <a:defRPr/>
            </a:pPr>
            <a:r>
              <a:rPr lang="en-US" altLang="ja-JP" sz="1400" dirty="0">
                <a:solidFill>
                  <a:srgbClr val="000000"/>
                </a:solidFill>
                <a:latin typeface="+mn-ea"/>
                <a:ea typeface="+mn-ea"/>
              </a:rPr>
              <a:t>C.</a:t>
            </a:r>
            <a:r>
              <a:rPr lang="ja-JP" altLang="en-US" sz="1400" dirty="0">
                <a:solidFill>
                  <a:srgbClr val="000000"/>
                </a:solidFill>
                <a:latin typeface="+mn-ea"/>
                <a:ea typeface="+mn-ea"/>
              </a:rPr>
              <a:t>電話での応対は正確さを心がけよう</a:t>
            </a:r>
          </a:p>
        </p:txBody>
      </p:sp>
      <p:sp>
        <p:nvSpPr>
          <p:cNvPr id="60429" name="テキスト ボックス 23">
            <a:extLst>
              <a:ext uri="{FF2B5EF4-FFF2-40B4-BE49-F238E27FC236}">
                <a16:creationId xmlns:a16="http://schemas.microsoft.com/office/drawing/2014/main" id="{C04EAAF9-783D-417C-931C-26A04497B65C}"/>
              </a:ext>
            </a:extLst>
          </p:cNvPr>
          <p:cNvSpPr txBox="1">
            <a:spLocks noChangeArrowheads="1"/>
          </p:cNvSpPr>
          <p:nvPr/>
        </p:nvSpPr>
        <p:spPr bwMode="auto">
          <a:xfrm>
            <a:off x="5478463" y="5959475"/>
            <a:ext cx="120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a:solidFill>
                  <a:srgbClr val="000000"/>
                </a:solidFill>
                <a:latin typeface="+mn-ea"/>
                <a:ea typeface="+mn-ea"/>
              </a:rPr>
              <a:t>答え（ </a:t>
            </a:r>
            <a:r>
              <a:rPr lang="en-US" altLang="ja-JP" sz="1400">
                <a:solidFill>
                  <a:srgbClr val="FF0000"/>
                </a:solidFill>
                <a:latin typeface="+mn-ea"/>
                <a:ea typeface="+mn-ea"/>
              </a:rPr>
              <a:t>A</a:t>
            </a:r>
            <a:r>
              <a:rPr lang="en-US" altLang="ja-JP" sz="1400">
                <a:solidFill>
                  <a:srgbClr val="000000"/>
                </a:solidFill>
                <a:latin typeface="+mn-ea"/>
                <a:ea typeface="+mn-ea"/>
              </a:rPr>
              <a:t> </a:t>
            </a:r>
            <a:r>
              <a:rPr lang="ja-JP" altLang="en-US" sz="1400">
                <a:solidFill>
                  <a:srgbClr val="000000"/>
                </a:solidFill>
                <a:latin typeface="+mn-ea"/>
                <a:ea typeface="+mn-ea"/>
              </a:rPr>
              <a:t>）</a:t>
            </a:r>
          </a:p>
        </p:txBody>
      </p:sp>
      <p:sp>
        <p:nvSpPr>
          <p:cNvPr id="60430" name="正方形/長方形 24">
            <a:extLst>
              <a:ext uri="{FF2B5EF4-FFF2-40B4-BE49-F238E27FC236}">
                <a16:creationId xmlns:a16="http://schemas.microsoft.com/office/drawing/2014/main" id="{E86E8E4F-6036-492D-924B-2AB5440BFF17}"/>
              </a:ext>
            </a:extLst>
          </p:cNvPr>
          <p:cNvSpPr>
            <a:spLocks noChangeArrowheads="1"/>
          </p:cNvSpPr>
          <p:nvPr/>
        </p:nvSpPr>
        <p:spPr bwMode="auto">
          <a:xfrm>
            <a:off x="5435600" y="2663825"/>
            <a:ext cx="3938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200">
                <a:solidFill>
                  <a:srgbClr val="000000"/>
                </a:solidFill>
                <a:latin typeface="+mn-ea"/>
                <a:ea typeface="+mn-ea"/>
              </a:rPr>
              <a:t>オンラインゲームなどの利用料金を請求され、その支払い手段としてプリペイドカードの購入を指示されます。購入したプリペイドカードに記載されている番号の情報などを電話で伝えたり、写真を撮ってメールで送信したりすると、利用可能額がすべて他人によって使われてしまいます。</a:t>
            </a:r>
          </a:p>
        </p:txBody>
      </p:sp>
      <p:pic>
        <p:nvPicPr>
          <p:cNvPr id="13325" name="Picture 16" descr="C:\Users\fujiwara\Desktop\図13.png">
            <a:extLst>
              <a:ext uri="{FF2B5EF4-FFF2-40B4-BE49-F238E27FC236}">
                <a16:creationId xmlns:a16="http://schemas.microsoft.com/office/drawing/2014/main" id="{1824B181-C03D-4704-8899-CF3F701BF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38" y="3844925"/>
            <a:ext cx="2224087"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7" descr="C:\Users\fujiwara\Desktop\図14.png">
            <a:extLst>
              <a:ext uri="{FF2B5EF4-FFF2-40B4-BE49-F238E27FC236}">
                <a16:creationId xmlns:a16="http://schemas.microsoft.com/office/drawing/2014/main" id="{BB0240AF-9EDB-42C6-B17F-D11E020B2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3825875"/>
            <a:ext cx="21780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2">
            <a:extLst>
              <a:ext uri="{FF2B5EF4-FFF2-40B4-BE49-F238E27FC236}">
                <a16:creationId xmlns:a16="http://schemas.microsoft.com/office/drawing/2014/main" id="{CD95B284-D932-49B5-B265-C81647F18FD0}"/>
              </a:ext>
            </a:extLst>
          </p:cNvPr>
          <p:cNvSpPr txBox="1">
            <a:spLocks noChangeArrowheads="1"/>
          </p:cNvSpPr>
          <p:nvPr/>
        </p:nvSpPr>
        <p:spPr bwMode="auto">
          <a:xfrm>
            <a:off x="706438" y="1165225"/>
            <a:ext cx="792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2800" dirty="0">
                <a:solidFill>
                  <a:srgbClr val="000000"/>
                </a:solidFill>
                <a:latin typeface="+mn-ea"/>
                <a:ea typeface="+mn-ea"/>
              </a:rPr>
              <a:t>51</a:t>
            </a:r>
            <a:endParaRPr lang="ja-JP" altLang="en-US" sz="2800" dirty="0">
              <a:solidFill>
                <a:srgbClr val="000000"/>
              </a:solidFill>
              <a:latin typeface="+mn-ea"/>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テキスト ボックス 1">
            <a:extLst>
              <a:ext uri="{FF2B5EF4-FFF2-40B4-BE49-F238E27FC236}">
                <a16:creationId xmlns:a16="http://schemas.microsoft.com/office/drawing/2014/main" id="{28CB4A5D-6114-4E8A-9392-0E620A525C1E}"/>
              </a:ext>
            </a:extLst>
          </p:cNvPr>
          <p:cNvSpPr txBox="1">
            <a:spLocks noChangeArrowheads="1"/>
          </p:cNvSpPr>
          <p:nvPr/>
        </p:nvSpPr>
        <p:spPr bwMode="auto">
          <a:xfrm>
            <a:off x="1614488" y="1252538"/>
            <a:ext cx="775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000">
                <a:solidFill>
                  <a:srgbClr val="000000"/>
                </a:solidFill>
                <a:latin typeface="+mn-ea"/>
                <a:ea typeface="+mn-ea"/>
              </a:rPr>
              <a:t>消費者被害に巻き込まれないための正しい対応を選ぼうー②</a:t>
            </a:r>
          </a:p>
        </p:txBody>
      </p:sp>
      <p:sp>
        <p:nvSpPr>
          <p:cNvPr id="61444" name="テキスト ボックス 3">
            <a:extLst>
              <a:ext uri="{FF2B5EF4-FFF2-40B4-BE49-F238E27FC236}">
                <a16:creationId xmlns:a16="http://schemas.microsoft.com/office/drawing/2014/main" id="{37F73142-E844-448A-8029-195AE4C8DCFF}"/>
              </a:ext>
            </a:extLst>
          </p:cNvPr>
          <p:cNvSpPr txBox="1">
            <a:spLocks noChangeArrowheads="1"/>
          </p:cNvSpPr>
          <p:nvPr/>
        </p:nvSpPr>
        <p:spPr bwMode="auto">
          <a:xfrm>
            <a:off x="784225" y="2125663"/>
            <a:ext cx="2995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600" b="1">
                <a:solidFill>
                  <a:srgbClr val="000000"/>
                </a:solidFill>
                <a:latin typeface="+mn-ea"/>
                <a:ea typeface="+mn-ea"/>
              </a:rPr>
              <a:t>3.</a:t>
            </a:r>
            <a:r>
              <a:rPr lang="ja-JP" altLang="en-US" sz="1600" b="1">
                <a:solidFill>
                  <a:srgbClr val="000000"/>
                </a:solidFill>
                <a:latin typeface="+mn-ea"/>
                <a:ea typeface="+mn-ea"/>
              </a:rPr>
              <a:t>クレジットカードの</a:t>
            </a:r>
          </a:p>
          <a:p>
            <a:pPr eaLnBrk="1" hangingPunct="1">
              <a:spcBef>
                <a:spcPct val="0"/>
              </a:spcBef>
              <a:buFontTx/>
              <a:buNone/>
              <a:defRPr/>
            </a:pPr>
            <a:r>
              <a:rPr lang="ja-JP" altLang="en-US" sz="1600" b="1">
                <a:solidFill>
                  <a:srgbClr val="000000"/>
                </a:solidFill>
                <a:latin typeface="+mn-ea"/>
                <a:ea typeface="+mn-ea"/>
              </a:rPr>
              <a:t>　ショッピング枠現金化</a:t>
            </a:r>
          </a:p>
        </p:txBody>
      </p:sp>
      <p:sp>
        <p:nvSpPr>
          <p:cNvPr id="61445" name="テキスト ボックス 4">
            <a:extLst>
              <a:ext uri="{FF2B5EF4-FFF2-40B4-BE49-F238E27FC236}">
                <a16:creationId xmlns:a16="http://schemas.microsoft.com/office/drawing/2014/main" id="{1F1440B2-6561-4CE4-B864-97220463E923}"/>
              </a:ext>
            </a:extLst>
          </p:cNvPr>
          <p:cNvSpPr txBox="1">
            <a:spLocks noChangeArrowheads="1"/>
          </p:cNvSpPr>
          <p:nvPr/>
        </p:nvSpPr>
        <p:spPr bwMode="auto">
          <a:xfrm>
            <a:off x="5461000" y="2243138"/>
            <a:ext cx="299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600" b="1">
                <a:solidFill>
                  <a:srgbClr val="000000"/>
                </a:solidFill>
                <a:latin typeface="+mn-ea"/>
                <a:ea typeface="+mn-ea"/>
              </a:rPr>
              <a:t>4.</a:t>
            </a:r>
            <a:r>
              <a:rPr lang="ja-JP" altLang="en-US" sz="1600" b="1">
                <a:solidFill>
                  <a:srgbClr val="000000"/>
                </a:solidFill>
                <a:latin typeface="+mn-ea"/>
                <a:ea typeface="+mn-ea"/>
              </a:rPr>
              <a:t>架空請求詐欺</a:t>
            </a:r>
          </a:p>
        </p:txBody>
      </p:sp>
      <p:cxnSp>
        <p:nvCxnSpPr>
          <p:cNvPr id="6" name="直線コネクタ 5">
            <a:extLst>
              <a:ext uri="{FF2B5EF4-FFF2-40B4-BE49-F238E27FC236}">
                <a16:creationId xmlns:a16="http://schemas.microsoft.com/office/drawing/2014/main" id="{8B379177-4E72-4535-A81B-B2313F49956B}"/>
              </a:ext>
            </a:extLst>
          </p:cNvPr>
          <p:cNvCxnSpPr/>
          <p:nvPr/>
        </p:nvCxnSpPr>
        <p:spPr>
          <a:xfrm>
            <a:off x="5048250" y="2700338"/>
            <a:ext cx="0" cy="3373437"/>
          </a:xfrm>
          <a:prstGeom prst="line">
            <a:avLst/>
          </a:prstGeom>
          <a:ln w="19050">
            <a:solidFill>
              <a:srgbClr val="D5B3CB"/>
            </a:solidFill>
            <a:prstDash val="sysDash"/>
          </a:ln>
        </p:spPr>
        <p:style>
          <a:lnRef idx="1">
            <a:schemeClr val="accent1"/>
          </a:lnRef>
          <a:fillRef idx="0">
            <a:schemeClr val="accent1"/>
          </a:fillRef>
          <a:effectRef idx="0">
            <a:schemeClr val="accent1"/>
          </a:effectRef>
          <a:fontRef idx="minor">
            <a:schemeClr val="tx1"/>
          </a:fontRef>
        </p:style>
      </p:cxnSp>
      <p:sp>
        <p:nvSpPr>
          <p:cNvPr id="61447" name="テキスト ボックス 7">
            <a:extLst>
              <a:ext uri="{FF2B5EF4-FFF2-40B4-BE49-F238E27FC236}">
                <a16:creationId xmlns:a16="http://schemas.microsoft.com/office/drawing/2014/main" id="{A0E81A85-13F4-4877-9224-DA48FE9D4F4E}"/>
              </a:ext>
            </a:extLst>
          </p:cNvPr>
          <p:cNvSpPr txBox="1">
            <a:spLocks noChangeArrowheads="1"/>
          </p:cNvSpPr>
          <p:nvPr/>
        </p:nvSpPr>
        <p:spPr bwMode="auto">
          <a:xfrm>
            <a:off x="884238" y="5334000"/>
            <a:ext cx="39274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400" dirty="0">
                <a:solidFill>
                  <a:srgbClr val="000000"/>
                </a:solidFill>
                <a:latin typeface="+mn-ea"/>
                <a:ea typeface="+mn-ea"/>
              </a:rPr>
              <a:t>A.</a:t>
            </a:r>
            <a:r>
              <a:rPr lang="ja-JP" altLang="en-US" sz="1400" dirty="0">
                <a:solidFill>
                  <a:srgbClr val="000000"/>
                </a:solidFill>
                <a:latin typeface="+mn-ea"/>
                <a:ea typeface="+mn-ea"/>
              </a:rPr>
              <a:t>さらにキャッシングできる方法を探す</a:t>
            </a:r>
            <a:endParaRPr lang="en-US" altLang="ja-JP" sz="1400" dirty="0">
              <a:solidFill>
                <a:srgbClr val="000000"/>
              </a:solidFill>
              <a:latin typeface="+mn-ea"/>
              <a:ea typeface="+mn-ea"/>
            </a:endParaRPr>
          </a:p>
          <a:p>
            <a:pPr eaLnBrk="1" hangingPunct="1">
              <a:spcBef>
                <a:spcPct val="0"/>
              </a:spcBef>
              <a:buFontTx/>
              <a:buNone/>
              <a:defRPr/>
            </a:pPr>
            <a:r>
              <a:rPr lang="en-US" altLang="ja-JP" sz="1400" dirty="0">
                <a:solidFill>
                  <a:srgbClr val="000000"/>
                </a:solidFill>
                <a:latin typeface="+mn-ea"/>
                <a:ea typeface="+mn-ea"/>
              </a:rPr>
              <a:t>B.</a:t>
            </a:r>
            <a:r>
              <a:rPr lang="ja-JP" altLang="en-US" sz="1400" dirty="0">
                <a:solidFill>
                  <a:srgbClr val="000000"/>
                </a:solidFill>
                <a:latin typeface="+mn-ea"/>
                <a:ea typeface="+mn-ea"/>
              </a:rPr>
              <a:t>現金がないときは売るものをカード購入する</a:t>
            </a:r>
            <a:endParaRPr lang="en-US" altLang="ja-JP" sz="1400" dirty="0">
              <a:solidFill>
                <a:srgbClr val="000000"/>
              </a:solidFill>
              <a:latin typeface="+mn-ea"/>
              <a:ea typeface="+mn-ea"/>
            </a:endParaRPr>
          </a:p>
          <a:p>
            <a:pPr eaLnBrk="1" hangingPunct="1">
              <a:spcBef>
                <a:spcPct val="0"/>
              </a:spcBef>
              <a:buFontTx/>
              <a:buNone/>
              <a:defRPr/>
            </a:pPr>
            <a:r>
              <a:rPr lang="en-US" altLang="ja-JP" sz="1400" dirty="0">
                <a:solidFill>
                  <a:srgbClr val="000000"/>
                </a:solidFill>
                <a:latin typeface="+mn-ea"/>
                <a:ea typeface="+mn-ea"/>
              </a:rPr>
              <a:t>C.</a:t>
            </a:r>
            <a:r>
              <a:rPr lang="ja-JP" altLang="en-US" sz="1400" dirty="0">
                <a:solidFill>
                  <a:srgbClr val="000000"/>
                </a:solidFill>
                <a:latin typeface="+mn-ea"/>
                <a:ea typeface="+mn-ea"/>
              </a:rPr>
              <a:t>クレジットカードを利用した現金化の誘いに注意</a:t>
            </a:r>
          </a:p>
        </p:txBody>
      </p:sp>
      <p:sp>
        <p:nvSpPr>
          <p:cNvPr id="61448" name="テキスト ボックス 8">
            <a:extLst>
              <a:ext uri="{FF2B5EF4-FFF2-40B4-BE49-F238E27FC236}">
                <a16:creationId xmlns:a16="http://schemas.microsoft.com/office/drawing/2014/main" id="{67AE21B2-0611-4E33-94F2-78825B364C6B}"/>
              </a:ext>
            </a:extLst>
          </p:cNvPr>
          <p:cNvSpPr txBox="1">
            <a:spLocks noChangeArrowheads="1"/>
          </p:cNvSpPr>
          <p:nvPr/>
        </p:nvSpPr>
        <p:spPr bwMode="auto">
          <a:xfrm>
            <a:off x="923925" y="6084888"/>
            <a:ext cx="1201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400" dirty="0">
                <a:solidFill>
                  <a:srgbClr val="000000"/>
                </a:solidFill>
                <a:latin typeface="+mn-ea"/>
                <a:ea typeface="+mn-ea"/>
              </a:rPr>
              <a:t>答え（　　　）</a:t>
            </a:r>
          </a:p>
        </p:txBody>
      </p:sp>
      <p:sp>
        <p:nvSpPr>
          <p:cNvPr id="61449" name="テキスト ボックス 9">
            <a:extLst>
              <a:ext uri="{FF2B5EF4-FFF2-40B4-BE49-F238E27FC236}">
                <a16:creationId xmlns:a16="http://schemas.microsoft.com/office/drawing/2014/main" id="{3F809A21-FCE3-47DB-9F6B-586C0D2562C6}"/>
              </a:ext>
            </a:extLst>
          </p:cNvPr>
          <p:cNvSpPr txBox="1">
            <a:spLocks noChangeArrowheads="1"/>
          </p:cNvSpPr>
          <p:nvPr/>
        </p:nvSpPr>
        <p:spPr bwMode="auto">
          <a:xfrm>
            <a:off x="5380038" y="5332413"/>
            <a:ext cx="43465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400" dirty="0">
                <a:solidFill>
                  <a:srgbClr val="000000"/>
                </a:solidFill>
                <a:latin typeface="+mn-ea"/>
                <a:ea typeface="+mn-ea"/>
              </a:rPr>
              <a:t>A.</a:t>
            </a:r>
            <a:r>
              <a:rPr lang="ja-JP" altLang="en-US" sz="1400" dirty="0">
                <a:solidFill>
                  <a:srgbClr val="000000"/>
                </a:solidFill>
                <a:latin typeface="+mn-ea"/>
                <a:ea typeface="+mn-ea"/>
              </a:rPr>
              <a:t>不安になっても、身に覚えのない請求は無視する</a:t>
            </a:r>
            <a:endParaRPr lang="en-US" altLang="ja-JP" sz="1400" dirty="0">
              <a:solidFill>
                <a:srgbClr val="000000"/>
              </a:solidFill>
              <a:latin typeface="+mn-ea"/>
              <a:ea typeface="+mn-ea"/>
            </a:endParaRPr>
          </a:p>
          <a:p>
            <a:pPr eaLnBrk="1" hangingPunct="1">
              <a:spcBef>
                <a:spcPct val="0"/>
              </a:spcBef>
              <a:buFontTx/>
              <a:buNone/>
              <a:defRPr/>
            </a:pPr>
            <a:r>
              <a:rPr lang="en-US" altLang="ja-JP" sz="1400" dirty="0">
                <a:solidFill>
                  <a:srgbClr val="000000"/>
                </a:solidFill>
                <a:latin typeface="+mn-ea"/>
                <a:ea typeface="+mn-ea"/>
              </a:rPr>
              <a:t>B.</a:t>
            </a:r>
            <a:r>
              <a:rPr lang="ja-JP" altLang="en-US" sz="1400" dirty="0">
                <a:solidFill>
                  <a:srgbClr val="000000"/>
                </a:solidFill>
                <a:latin typeface="+mn-ea"/>
                <a:ea typeface="+mn-ea"/>
              </a:rPr>
              <a:t>一応、連絡してきた連絡先に確認してみる</a:t>
            </a:r>
            <a:endParaRPr lang="en-US" altLang="ja-JP" sz="1400" dirty="0">
              <a:solidFill>
                <a:srgbClr val="000000"/>
              </a:solidFill>
              <a:latin typeface="+mn-ea"/>
              <a:ea typeface="+mn-ea"/>
            </a:endParaRPr>
          </a:p>
          <a:p>
            <a:pPr eaLnBrk="1" hangingPunct="1">
              <a:spcBef>
                <a:spcPct val="0"/>
              </a:spcBef>
              <a:buFontTx/>
              <a:buNone/>
              <a:defRPr/>
            </a:pPr>
            <a:r>
              <a:rPr lang="en-US" altLang="ja-JP" sz="1400" dirty="0">
                <a:solidFill>
                  <a:srgbClr val="000000"/>
                </a:solidFill>
                <a:latin typeface="+mn-ea"/>
                <a:ea typeface="+mn-ea"/>
              </a:rPr>
              <a:t>C.</a:t>
            </a:r>
            <a:r>
              <a:rPr lang="ja-JP" altLang="en-US" sz="1400" dirty="0">
                <a:solidFill>
                  <a:srgbClr val="000000"/>
                </a:solidFill>
                <a:latin typeface="+mn-ea"/>
                <a:ea typeface="+mn-ea"/>
              </a:rPr>
              <a:t>支払い額を値引きしてくれるように頼んでみる</a:t>
            </a:r>
          </a:p>
        </p:txBody>
      </p:sp>
      <p:sp>
        <p:nvSpPr>
          <p:cNvPr id="61450" name="テキスト ボックス 10">
            <a:extLst>
              <a:ext uri="{FF2B5EF4-FFF2-40B4-BE49-F238E27FC236}">
                <a16:creationId xmlns:a16="http://schemas.microsoft.com/office/drawing/2014/main" id="{E83CF46A-0F38-4708-87F5-611A1EECC0F8}"/>
              </a:ext>
            </a:extLst>
          </p:cNvPr>
          <p:cNvSpPr txBox="1">
            <a:spLocks noChangeArrowheads="1"/>
          </p:cNvSpPr>
          <p:nvPr/>
        </p:nvSpPr>
        <p:spPr bwMode="auto">
          <a:xfrm>
            <a:off x="5494338" y="6072188"/>
            <a:ext cx="1201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400" dirty="0">
                <a:solidFill>
                  <a:srgbClr val="000000"/>
                </a:solidFill>
                <a:latin typeface="+mn-ea"/>
                <a:ea typeface="+mn-ea"/>
              </a:rPr>
              <a:t>答え（　　　）</a:t>
            </a:r>
          </a:p>
        </p:txBody>
      </p:sp>
      <p:sp>
        <p:nvSpPr>
          <p:cNvPr id="61451" name="テキスト ボックス 11">
            <a:extLst>
              <a:ext uri="{FF2B5EF4-FFF2-40B4-BE49-F238E27FC236}">
                <a16:creationId xmlns:a16="http://schemas.microsoft.com/office/drawing/2014/main" id="{FAFEC72C-CF4C-4B4D-B029-59038D2434B3}"/>
              </a:ext>
            </a:extLst>
          </p:cNvPr>
          <p:cNvSpPr txBox="1">
            <a:spLocks noChangeArrowheads="1"/>
          </p:cNvSpPr>
          <p:nvPr/>
        </p:nvSpPr>
        <p:spPr bwMode="auto">
          <a:xfrm>
            <a:off x="1670050" y="1787525"/>
            <a:ext cx="5329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本文を読んで、正しい対応策を下の</a:t>
            </a:r>
            <a:r>
              <a:rPr lang="en-US" altLang="ja-JP" sz="1200">
                <a:solidFill>
                  <a:srgbClr val="000000"/>
                </a:solidFill>
                <a:latin typeface="+mn-ea"/>
                <a:ea typeface="+mn-ea"/>
              </a:rPr>
              <a:t>A</a:t>
            </a:r>
            <a:r>
              <a:rPr lang="ja-JP" altLang="en-US" sz="1200">
                <a:solidFill>
                  <a:srgbClr val="000000"/>
                </a:solidFill>
                <a:latin typeface="+mn-ea"/>
                <a:ea typeface="+mn-ea"/>
              </a:rPr>
              <a:t>～</a:t>
            </a:r>
            <a:r>
              <a:rPr lang="en-US" altLang="ja-JP" sz="1200">
                <a:solidFill>
                  <a:srgbClr val="000000"/>
                </a:solidFill>
                <a:latin typeface="+mn-ea"/>
                <a:ea typeface="+mn-ea"/>
              </a:rPr>
              <a:t>C</a:t>
            </a:r>
            <a:r>
              <a:rPr lang="ja-JP" altLang="en-US" sz="1200">
                <a:solidFill>
                  <a:srgbClr val="000000"/>
                </a:solidFill>
                <a:latin typeface="+mn-ea"/>
                <a:ea typeface="+mn-ea"/>
              </a:rPr>
              <a:t>の中から選びましょう。</a:t>
            </a:r>
          </a:p>
        </p:txBody>
      </p:sp>
      <p:sp>
        <p:nvSpPr>
          <p:cNvPr id="61454" name="正方形/長方形 6">
            <a:extLst>
              <a:ext uri="{FF2B5EF4-FFF2-40B4-BE49-F238E27FC236}">
                <a16:creationId xmlns:a16="http://schemas.microsoft.com/office/drawing/2014/main" id="{73F1E929-0766-40A4-8E9A-F0223D0B8599}"/>
              </a:ext>
            </a:extLst>
          </p:cNvPr>
          <p:cNvSpPr>
            <a:spLocks noChangeArrowheads="1"/>
          </p:cNvSpPr>
          <p:nvPr/>
        </p:nvSpPr>
        <p:spPr bwMode="auto">
          <a:xfrm>
            <a:off x="673100" y="2663825"/>
            <a:ext cx="4138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手元に現金がなく困っている人に対して、クレジットカードでほとんど価値のないものを法外な価格で購入させ、その代金の何割かをキャッシュバックするというものです。現金はすぐに手に入りますが、後日、クレジットカード会社に購入代金の全額を支払わなければならず、キャッシュバックの際に差し引かれた金額分を損することになってしまいます。</a:t>
            </a:r>
          </a:p>
        </p:txBody>
      </p:sp>
      <p:sp>
        <p:nvSpPr>
          <p:cNvPr id="61455" name="正方形/長方形 17">
            <a:extLst>
              <a:ext uri="{FF2B5EF4-FFF2-40B4-BE49-F238E27FC236}">
                <a16:creationId xmlns:a16="http://schemas.microsoft.com/office/drawing/2014/main" id="{09337F06-D600-41A7-8BBF-59B24F99D2E2}"/>
              </a:ext>
            </a:extLst>
          </p:cNvPr>
          <p:cNvSpPr>
            <a:spLocks noChangeArrowheads="1"/>
          </p:cNvSpPr>
          <p:nvPr/>
        </p:nvSpPr>
        <p:spPr bwMode="auto">
          <a:xfrm>
            <a:off x="5392738" y="2603500"/>
            <a:ext cx="4032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身に覚えのないサイトの利用料請求などが電子メールで届いたり、「支払わなければ取り立てに行く」といった不安をあおるような文面をブラウザの画面に表示して支払いを要求する詐欺です。どのような脅迫文でも、絶対に連絡をせず、おかしいと思う連絡は無視しましょう。</a:t>
            </a:r>
          </a:p>
        </p:txBody>
      </p:sp>
      <p:pic>
        <p:nvPicPr>
          <p:cNvPr id="14349" name="Picture 16" descr="C:\Users\fujiwara\Desktop\図15.png">
            <a:extLst>
              <a:ext uri="{FF2B5EF4-FFF2-40B4-BE49-F238E27FC236}">
                <a16:creationId xmlns:a16="http://schemas.microsoft.com/office/drawing/2014/main" id="{366E11A5-8B91-4787-B97E-4BA052012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843338"/>
            <a:ext cx="252253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7" descr="C:\Users\fujiwara\Desktop\図16.png">
            <a:extLst>
              <a:ext uri="{FF2B5EF4-FFF2-40B4-BE49-F238E27FC236}">
                <a16:creationId xmlns:a16="http://schemas.microsoft.com/office/drawing/2014/main" id="{6AC0313C-C468-4B58-A267-F4CA8D4FD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3690938"/>
            <a:ext cx="25765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2">
            <a:extLst>
              <a:ext uri="{FF2B5EF4-FFF2-40B4-BE49-F238E27FC236}">
                <a16:creationId xmlns:a16="http://schemas.microsoft.com/office/drawing/2014/main" id="{5E6AD3C9-34B3-425D-B384-469D34CD6738}"/>
              </a:ext>
            </a:extLst>
          </p:cNvPr>
          <p:cNvSpPr txBox="1">
            <a:spLocks noChangeArrowheads="1"/>
          </p:cNvSpPr>
          <p:nvPr/>
        </p:nvSpPr>
        <p:spPr bwMode="auto">
          <a:xfrm>
            <a:off x="706438" y="1165225"/>
            <a:ext cx="792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2800" dirty="0">
                <a:solidFill>
                  <a:srgbClr val="000000"/>
                </a:solidFill>
                <a:latin typeface="+mn-ea"/>
                <a:ea typeface="+mn-ea"/>
              </a:rPr>
              <a:t>51</a:t>
            </a:r>
            <a:endParaRPr lang="ja-JP" altLang="en-US" sz="2800" dirty="0">
              <a:solidFill>
                <a:srgbClr val="000000"/>
              </a:solidFill>
              <a:latin typeface="+mn-ea"/>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テキスト ボックス 1">
            <a:extLst>
              <a:ext uri="{FF2B5EF4-FFF2-40B4-BE49-F238E27FC236}">
                <a16:creationId xmlns:a16="http://schemas.microsoft.com/office/drawing/2014/main" id="{5CDD5B4C-F1DF-44DC-AA4C-BBCC4D8CEF5A}"/>
              </a:ext>
            </a:extLst>
          </p:cNvPr>
          <p:cNvSpPr txBox="1">
            <a:spLocks noChangeArrowheads="1"/>
          </p:cNvSpPr>
          <p:nvPr/>
        </p:nvSpPr>
        <p:spPr bwMode="auto">
          <a:xfrm>
            <a:off x="1614488" y="1252538"/>
            <a:ext cx="775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000">
                <a:solidFill>
                  <a:srgbClr val="000000"/>
                </a:solidFill>
                <a:latin typeface="+mn-ea"/>
                <a:ea typeface="+mn-ea"/>
              </a:rPr>
              <a:t>消費者被害に巻き込まれないための正しい対応を選ぼうー②</a:t>
            </a:r>
          </a:p>
        </p:txBody>
      </p:sp>
      <p:sp>
        <p:nvSpPr>
          <p:cNvPr id="62468" name="テキスト ボックス 13">
            <a:extLst>
              <a:ext uri="{FF2B5EF4-FFF2-40B4-BE49-F238E27FC236}">
                <a16:creationId xmlns:a16="http://schemas.microsoft.com/office/drawing/2014/main" id="{73E538D2-A1CA-41D1-804F-1B204A112120}"/>
              </a:ext>
            </a:extLst>
          </p:cNvPr>
          <p:cNvSpPr txBox="1">
            <a:spLocks noChangeArrowheads="1"/>
          </p:cNvSpPr>
          <p:nvPr/>
        </p:nvSpPr>
        <p:spPr bwMode="auto">
          <a:xfrm>
            <a:off x="1670050" y="1787525"/>
            <a:ext cx="5329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200">
                <a:solidFill>
                  <a:srgbClr val="000000"/>
                </a:solidFill>
                <a:latin typeface="+mn-ea"/>
                <a:ea typeface="+mn-ea"/>
              </a:rPr>
              <a:t>消費者被害に巻き込まれないための正しい対応を覚えておきましょう。</a:t>
            </a:r>
          </a:p>
        </p:txBody>
      </p:sp>
      <p:sp>
        <p:nvSpPr>
          <p:cNvPr id="62469" name="テキスト ボックス 15">
            <a:extLst>
              <a:ext uri="{FF2B5EF4-FFF2-40B4-BE49-F238E27FC236}">
                <a16:creationId xmlns:a16="http://schemas.microsoft.com/office/drawing/2014/main" id="{A33DB79E-5E05-4FD6-89AE-FFA8115EA398}"/>
              </a:ext>
            </a:extLst>
          </p:cNvPr>
          <p:cNvSpPr txBox="1">
            <a:spLocks noChangeArrowheads="1"/>
          </p:cNvSpPr>
          <p:nvPr/>
        </p:nvSpPr>
        <p:spPr bwMode="auto">
          <a:xfrm>
            <a:off x="784225" y="2125663"/>
            <a:ext cx="2995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600" b="1">
                <a:solidFill>
                  <a:srgbClr val="000000"/>
                </a:solidFill>
                <a:latin typeface="+mn-ea"/>
                <a:ea typeface="+mn-ea"/>
              </a:rPr>
              <a:t>3.</a:t>
            </a:r>
            <a:r>
              <a:rPr lang="ja-JP" altLang="en-US" sz="1600" b="1">
                <a:solidFill>
                  <a:srgbClr val="000000"/>
                </a:solidFill>
                <a:latin typeface="+mn-ea"/>
                <a:ea typeface="+mn-ea"/>
              </a:rPr>
              <a:t>クレジットカードの</a:t>
            </a:r>
          </a:p>
          <a:p>
            <a:pPr eaLnBrk="1" hangingPunct="1">
              <a:defRPr/>
            </a:pPr>
            <a:r>
              <a:rPr lang="ja-JP" altLang="en-US" sz="1600" b="1">
                <a:solidFill>
                  <a:srgbClr val="000000"/>
                </a:solidFill>
                <a:latin typeface="+mn-ea"/>
                <a:ea typeface="+mn-ea"/>
              </a:rPr>
              <a:t>　ショッピング枠現金化</a:t>
            </a:r>
          </a:p>
        </p:txBody>
      </p:sp>
      <p:sp>
        <p:nvSpPr>
          <p:cNvPr id="62470" name="テキスト ボックス 16">
            <a:extLst>
              <a:ext uri="{FF2B5EF4-FFF2-40B4-BE49-F238E27FC236}">
                <a16:creationId xmlns:a16="http://schemas.microsoft.com/office/drawing/2014/main" id="{3EB3B8F1-F04D-4A27-B2C7-EB446C3FEC67}"/>
              </a:ext>
            </a:extLst>
          </p:cNvPr>
          <p:cNvSpPr txBox="1">
            <a:spLocks noChangeArrowheads="1"/>
          </p:cNvSpPr>
          <p:nvPr/>
        </p:nvSpPr>
        <p:spPr bwMode="auto">
          <a:xfrm>
            <a:off x="5461000" y="2243138"/>
            <a:ext cx="299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600" b="1">
                <a:solidFill>
                  <a:srgbClr val="000000"/>
                </a:solidFill>
                <a:latin typeface="+mn-ea"/>
                <a:ea typeface="+mn-ea"/>
              </a:rPr>
              <a:t>4.</a:t>
            </a:r>
            <a:r>
              <a:rPr lang="ja-JP" altLang="en-US" sz="1600" b="1">
                <a:solidFill>
                  <a:srgbClr val="000000"/>
                </a:solidFill>
                <a:latin typeface="+mn-ea"/>
                <a:ea typeface="+mn-ea"/>
              </a:rPr>
              <a:t>架空請求詐欺</a:t>
            </a:r>
          </a:p>
        </p:txBody>
      </p:sp>
      <p:cxnSp>
        <p:nvCxnSpPr>
          <p:cNvPr id="18" name="直線コネクタ 17">
            <a:extLst>
              <a:ext uri="{FF2B5EF4-FFF2-40B4-BE49-F238E27FC236}">
                <a16:creationId xmlns:a16="http://schemas.microsoft.com/office/drawing/2014/main" id="{5819037B-A58C-4D0E-A3C7-C70D8C31CF2A}"/>
              </a:ext>
            </a:extLst>
          </p:cNvPr>
          <p:cNvCxnSpPr/>
          <p:nvPr/>
        </p:nvCxnSpPr>
        <p:spPr>
          <a:xfrm>
            <a:off x="5048250" y="2700338"/>
            <a:ext cx="0" cy="3373437"/>
          </a:xfrm>
          <a:prstGeom prst="line">
            <a:avLst/>
          </a:prstGeom>
          <a:ln w="19050">
            <a:solidFill>
              <a:srgbClr val="D5B3CB"/>
            </a:solidFill>
            <a:prstDash val="sysDash"/>
          </a:ln>
        </p:spPr>
        <p:style>
          <a:lnRef idx="1">
            <a:schemeClr val="accent1"/>
          </a:lnRef>
          <a:fillRef idx="0">
            <a:schemeClr val="accent1"/>
          </a:fillRef>
          <a:effectRef idx="0">
            <a:schemeClr val="accent1"/>
          </a:effectRef>
          <a:fontRef idx="minor">
            <a:schemeClr val="tx1"/>
          </a:fontRef>
        </p:style>
      </p:cxnSp>
      <p:sp>
        <p:nvSpPr>
          <p:cNvPr id="62472" name="テキスト ボックス 18">
            <a:extLst>
              <a:ext uri="{FF2B5EF4-FFF2-40B4-BE49-F238E27FC236}">
                <a16:creationId xmlns:a16="http://schemas.microsoft.com/office/drawing/2014/main" id="{4BDC5621-5D35-4B12-BBDB-5F0C32E22EBD}"/>
              </a:ext>
            </a:extLst>
          </p:cNvPr>
          <p:cNvSpPr txBox="1">
            <a:spLocks noChangeArrowheads="1"/>
          </p:cNvSpPr>
          <p:nvPr/>
        </p:nvSpPr>
        <p:spPr bwMode="auto">
          <a:xfrm>
            <a:off x="884238" y="5334000"/>
            <a:ext cx="39274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solidFill>
                  <a:srgbClr val="000000"/>
                </a:solidFill>
                <a:latin typeface="+mn-ea"/>
                <a:ea typeface="+mn-ea"/>
              </a:rPr>
              <a:t>A.</a:t>
            </a:r>
            <a:r>
              <a:rPr lang="ja-JP" altLang="en-US" sz="1400" dirty="0">
                <a:solidFill>
                  <a:srgbClr val="000000"/>
                </a:solidFill>
                <a:latin typeface="+mn-ea"/>
                <a:ea typeface="+mn-ea"/>
              </a:rPr>
              <a:t>さらにキャッシングできる方法を探す</a:t>
            </a:r>
            <a:endParaRPr lang="en-US" altLang="ja-JP" sz="1400" dirty="0">
              <a:solidFill>
                <a:srgbClr val="000000"/>
              </a:solidFill>
              <a:latin typeface="+mn-ea"/>
              <a:ea typeface="+mn-ea"/>
            </a:endParaRPr>
          </a:p>
          <a:p>
            <a:pPr eaLnBrk="1" hangingPunct="1">
              <a:defRPr/>
            </a:pPr>
            <a:r>
              <a:rPr lang="en-US" altLang="ja-JP" sz="1400" dirty="0">
                <a:solidFill>
                  <a:srgbClr val="000000"/>
                </a:solidFill>
                <a:latin typeface="+mn-ea"/>
                <a:ea typeface="+mn-ea"/>
              </a:rPr>
              <a:t>B.</a:t>
            </a:r>
            <a:r>
              <a:rPr lang="ja-JP" altLang="en-US" sz="1400" dirty="0">
                <a:solidFill>
                  <a:srgbClr val="000000"/>
                </a:solidFill>
                <a:latin typeface="+mn-ea"/>
                <a:ea typeface="+mn-ea"/>
              </a:rPr>
              <a:t>現金がないときは売るものをカード購入する</a:t>
            </a:r>
            <a:endParaRPr lang="en-US" altLang="ja-JP" sz="1400" dirty="0">
              <a:solidFill>
                <a:srgbClr val="000000"/>
              </a:solidFill>
              <a:latin typeface="+mn-ea"/>
              <a:ea typeface="+mn-ea"/>
            </a:endParaRPr>
          </a:p>
          <a:p>
            <a:pPr eaLnBrk="1" hangingPunct="1">
              <a:defRPr/>
            </a:pPr>
            <a:r>
              <a:rPr lang="en-US" altLang="ja-JP" sz="1400" dirty="0">
                <a:solidFill>
                  <a:srgbClr val="FF0000"/>
                </a:solidFill>
                <a:latin typeface="+mn-ea"/>
                <a:ea typeface="+mn-ea"/>
              </a:rPr>
              <a:t>C.</a:t>
            </a:r>
            <a:r>
              <a:rPr lang="ja-JP" altLang="en-US" sz="1400" dirty="0">
                <a:solidFill>
                  <a:srgbClr val="FF0000"/>
                </a:solidFill>
                <a:latin typeface="+mn-ea"/>
                <a:ea typeface="+mn-ea"/>
              </a:rPr>
              <a:t>クレジットカードを利用した現金化の誘いに注意</a:t>
            </a:r>
          </a:p>
        </p:txBody>
      </p:sp>
      <p:sp>
        <p:nvSpPr>
          <p:cNvPr id="62473" name="テキスト ボックス 19">
            <a:extLst>
              <a:ext uri="{FF2B5EF4-FFF2-40B4-BE49-F238E27FC236}">
                <a16:creationId xmlns:a16="http://schemas.microsoft.com/office/drawing/2014/main" id="{4CCB7CD6-EA1C-4E2C-B190-D79F7DC8231C}"/>
              </a:ext>
            </a:extLst>
          </p:cNvPr>
          <p:cNvSpPr txBox="1">
            <a:spLocks noChangeArrowheads="1"/>
          </p:cNvSpPr>
          <p:nvPr/>
        </p:nvSpPr>
        <p:spPr bwMode="auto">
          <a:xfrm>
            <a:off x="923925" y="6072188"/>
            <a:ext cx="1201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dirty="0">
                <a:solidFill>
                  <a:srgbClr val="000000"/>
                </a:solidFill>
                <a:latin typeface="+mn-ea"/>
                <a:ea typeface="+mn-ea"/>
              </a:rPr>
              <a:t>答え（　</a:t>
            </a:r>
            <a:r>
              <a:rPr lang="en-US" altLang="ja-JP" sz="1400" dirty="0">
                <a:solidFill>
                  <a:srgbClr val="FF0000"/>
                </a:solidFill>
                <a:latin typeface="+mn-ea"/>
                <a:ea typeface="+mn-ea"/>
              </a:rPr>
              <a:t>C</a:t>
            </a:r>
            <a:r>
              <a:rPr lang="ja-JP" altLang="en-US" sz="1400" dirty="0">
                <a:solidFill>
                  <a:srgbClr val="000000"/>
                </a:solidFill>
                <a:latin typeface="+mn-ea"/>
                <a:ea typeface="+mn-ea"/>
              </a:rPr>
              <a:t>　）</a:t>
            </a:r>
          </a:p>
        </p:txBody>
      </p:sp>
      <p:sp>
        <p:nvSpPr>
          <p:cNvPr id="62474" name="テキスト ボックス 20">
            <a:extLst>
              <a:ext uri="{FF2B5EF4-FFF2-40B4-BE49-F238E27FC236}">
                <a16:creationId xmlns:a16="http://schemas.microsoft.com/office/drawing/2014/main" id="{65FEFF6B-8203-4047-9A06-ABFECCF83DE6}"/>
              </a:ext>
            </a:extLst>
          </p:cNvPr>
          <p:cNvSpPr txBox="1">
            <a:spLocks noChangeArrowheads="1"/>
          </p:cNvSpPr>
          <p:nvPr/>
        </p:nvSpPr>
        <p:spPr bwMode="auto">
          <a:xfrm>
            <a:off x="5380038" y="5334000"/>
            <a:ext cx="43465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solidFill>
                  <a:srgbClr val="FF0000"/>
                </a:solidFill>
                <a:latin typeface="+mn-ea"/>
                <a:ea typeface="+mn-ea"/>
              </a:rPr>
              <a:t>A.</a:t>
            </a:r>
            <a:r>
              <a:rPr lang="ja-JP" altLang="en-US" sz="1400" dirty="0">
                <a:solidFill>
                  <a:srgbClr val="FF0000"/>
                </a:solidFill>
                <a:latin typeface="+mn-ea"/>
                <a:ea typeface="+mn-ea"/>
              </a:rPr>
              <a:t>不安になっても、身に覚えのない請求は無視する</a:t>
            </a:r>
            <a:endParaRPr lang="en-US" altLang="ja-JP" sz="1400" dirty="0">
              <a:solidFill>
                <a:srgbClr val="FF0000"/>
              </a:solidFill>
              <a:latin typeface="+mn-ea"/>
              <a:ea typeface="+mn-ea"/>
            </a:endParaRPr>
          </a:p>
          <a:p>
            <a:pPr eaLnBrk="1" hangingPunct="1">
              <a:defRPr/>
            </a:pPr>
            <a:r>
              <a:rPr lang="en-US" altLang="ja-JP" sz="1400" dirty="0">
                <a:solidFill>
                  <a:srgbClr val="000000"/>
                </a:solidFill>
                <a:latin typeface="+mn-ea"/>
                <a:ea typeface="+mn-ea"/>
              </a:rPr>
              <a:t>B.</a:t>
            </a:r>
            <a:r>
              <a:rPr lang="ja-JP" altLang="en-US" sz="1400" dirty="0">
                <a:solidFill>
                  <a:srgbClr val="000000"/>
                </a:solidFill>
                <a:latin typeface="+mn-ea"/>
                <a:ea typeface="+mn-ea"/>
              </a:rPr>
              <a:t>一応、連絡してきた連絡先に確認してみる</a:t>
            </a:r>
            <a:endParaRPr lang="en-US" altLang="ja-JP" sz="1400" dirty="0">
              <a:solidFill>
                <a:srgbClr val="000000"/>
              </a:solidFill>
              <a:latin typeface="+mn-ea"/>
              <a:ea typeface="+mn-ea"/>
            </a:endParaRPr>
          </a:p>
          <a:p>
            <a:pPr eaLnBrk="1" hangingPunct="1">
              <a:defRPr/>
            </a:pPr>
            <a:r>
              <a:rPr lang="en-US" altLang="ja-JP" sz="1400" dirty="0">
                <a:solidFill>
                  <a:srgbClr val="000000"/>
                </a:solidFill>
                <a:latin typeface="+mn-ea"/>
                <a:ea typeface="+mn-ea"/>
              </a:rPr>
              <a:t>C.</a:t>
            </a:r>
            <a:r>
              <a:rPr lang="ja-JP" altLang="en-US" sz="1400" dirty="0">
                <a:solidFill>
                  <a:srgbClr val="000000"/>
                </a:solidFill>
                <a:latin typeface="+mn-ea"/>
                <a:ea typeface="+mn-ea"/>
              </a:rPr>
              <a:t>支払い額を値引きしてくれるように頼んでみる</a:t>
            </a:r>
          </a:p>
        </p:txBody>
      </p:sp>
      <p:sp>
        <p:nvSpPr>
          <p:cNvPr id="62475" name="テキスト ボックス 21">
            <a:extLst>
              <a:ext uri="{FF2B5EF4-FFF2-40B4-BE49-F238E27FC236}">
                <a16:creationId xmlns:a16="http://schemas.microsoft.com/office/drawing/2014/main" id="{01877BD2-F6D7-4BED-9271-63963C9E1C03}"/>
              </a:ext>
            </a:extLst>
          </p:cNvPr>
          <p:cNvSpPr txBox="1">
            <a:spLocks noChangeArrowheads="1"/>
          </p:cNvSpPr>
          <p:nvPr/>
        </p:nvSpPr>
        <p:spPr bwMode="auto">
          <a:xfrm>
            <a:off x="5492750" y="6072188"/>
            <a:ext cx="1201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400" dirty="0">
                <a:solidFill>
                  <a:srgbClr val="000000"/>
                </a:solidFill>
                <a:latin typeface="+mn-ea"/>
                <a:ea typeface="+mn-ea"/>
              </a:rPr>
              <a:t>答え（　</a:t>
            </a:r>
            <a:r>
              <a:rPr lang="en-US" altLang="ja-JP" sz="1400" dirty="0">
                <a:solidFill>
                  <a:srgbClr val="FF0000"/>
                </a:solidFill>
                <a:latin typeface="+mn-ea"/>
                <a:ea typeface="+mn-ea"/>
              </a:rPr>
              <a:t>A</a:t>
            </a:r>
            <a:r>
              <a:rPr lang="ja-JP" altLang="en-US" sz="1400" dirty="0">
                <a:solidFill>
                  <a:srgbClr val="000000"/>
                </a:solidFill>
                <a:latin typeface="+mn-ea"/>
                <a:ea typeface="+mn-ea"/>
              </a:rPr>
              <a:t>　）</a:t>
            </a:r>
          </a:p>
        </p:txBody>
      </p:sp>
      <p:sp>
        <p:nvSpPr>
          <p:cNvPr id="62478" name="正方形/長方形 24">
            <a:extLst>
              <a:ext uri="{FF2B5EF4-FFF2-40B4-BE49-F238E27FC236}">
                <a16:creationId xmlns:a16="http://schemas.microsoft.com/office/drawing/2014/main" id="{45A6F535-C1B1-48DF-8B27-41D5BE97E02C}"/>
              </a:ext>
            </a:extLst>
          </p:cNvPr>
          <p:cNvSpPr>
            <a:spLocks noChangeArrowheads="1"/>
          </p:cNvSpPr>
          <p:nvPr/>
        </p:nvSpPr>
        <p:spPr bwMode="auto">
          <a:xfrm>
            <a:off x="673100" y="2663825"/>
            <a:ext cx="4138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手元に現金がなく困っている人に対して、クレジットカードでほとんど価値のないものを法外な価格で購入させ、その代金の何割かをキャッシュバックするというものです。現金はすぐに手に入りますが、後日、クレジットカード会社に購入代金の全額を支払わなければならず、キャッシュバックの際に差し引かれた金額分を損することになってしまいます。</a:t>
            </a:r>
          </a:p>
        </p:txBody>
      </p:sp>
      <p:sp>
        <p:nvSpPr>
          <p:cNvPr id="62479" name="正方形/長方形 25">
            <a:extLst>
              <a:ext uri="{FF2B5EF4-FFF2-40B4-BE49-F238E27FC236}">
                <a16:creationId xmlns:a16="http://schemas.microsoft.com/office/drawing/2014/main" id="{C6A2DC87-6FF0-4041-830E-3323FD785192}"/>
              </a:ext>
            </a:extLst>
          </p:cNvPr>
          <p:cNvSpPr>
            <a:spLocks noChangeArrowheads="1"/>
          </p:cNvSpPr>
          <p:nvPr/>
        </p:nvSpPr>
        <p:spPr bwMode="auto">
          <a:xfrm>
            <a:off x="5392738" y="2603500"/>
            <a:ext cx="4032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身に覚えのないサイトの利用料請求などが電子メールで届いたり、「支払わなければ取り立てに行く」といった不安をあおるような文面をブラウザの画面に表示して支払いを要求する詐欺です。どのような脅迫文でも、絶対に連絡をせず、おかしいと思う連絡は無視しましょう。</a:t>
            </a:r>
          </a:p>
        </p:txBody>
      </p:sp>
      <p:pic>
        <p:nvPicPr>
          <p:cNvPr id="15373" name="Picture 16" descr="C:\Users\fujiwara\Desktop\図15.png">
            <a:extLst>
              <a:ext uri="{FF2B5EF4-FFF2-40B4-BE49-F238E27FC236}">
                <a16:creationId xmlns:a16="http://schemas.microsoft.com/office/drawing/2014/main" id="{7FE8812B-D1EA-44CE-BB58-178CF53F0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843338"/>
            <a:ext cx="252253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7" descr="C:\Users\fujiwara\Desktop\図16.png">
            <a:extLst>
              <a:ext uri="{FF2B5EF4-FFF2-40B4-BE49-F238E27FC236}">
                <a16:creationId xmlns:a16="http://schemas.microsoft.com/office/drawing/2014/main" id="{7BBC4F31-67DE-4BA2-9F0C-397B5BD6E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3690938"/>
            <a:ext cx="25765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2">
            <a:extLst>
              <a:ext uri="{FF2B5EF4-FFF2-40B4-BE49-F238E27FC236}">
                <a16:creationId xmlns:a16="http://schemas.microsoft.com/office/drawing/2014/main" id="{76C2094F-0F3C-436A-B663-D92D631925D8}"/>
              </a:ext>
            </a:extLst>
          </p:cNvPr>
          <p:cNvSpPr txBox="1">
            <a:spLocks noChangeArrowheads="1"/>
          </p:cNvSpPr>
          <p:nvPr/>
        </p:nvSpPr>
        <p:spPr bwMode="auto">
          <a:xfrm>
            <a:off x="706438" y="1165225"/>
            <a:ext cx="792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2800" dirty="0">
                <a:solidFill>
                  <a:srgbClr val="000000"/>
                </a:solidFill>
                <a:latin typeface="+mn-ea"/>
                <a:ea typeface="+mn-ea"/>
              </a:rPr>
              <a:t>51</a:t>
            </a:r>
            <a:endParaRPr lang="ja-JP" altLang="en-US" sz="2800" dirty="0">
              <a:solidFill>
                <a:srgbClr val="000000"/>
              </a:solidFill>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テキスト ボックス 1">
            <a:extLst>
              <a:ext uri="{FF2B5EF4-FFF2-40B4-BE49-F238E27FC236}">
                <a16:creationId xmlns:a16="http://schemas.microsoft.com/office/drawing/2014/main" id="{92E8428F-F900-443D-9B22-5D3A68E129AF}"/>
              </a:ext>
            </a:extLst>
          </p:cNvPr>
          <p:cNvSpPr txBox="1">
            <a:spLocks noChangeArrowheads="1"/>
          </p:cNvSpPr>
          <p:nvPr/>
        </p:nvSpPr>
        <p:spPr bwMode="auto">
          <a:xfrm>
            <a:off x="1614488" y="1252538"/>
            <a:ext cx="775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000">
                <a:solidFill>
                  <a:srgbClr val="000000"/>
                </a:solidFill>
                <a:latin typeface="+mn-ea"/>
                <a:ea typeface="+mn-ea"/>
              </a:rPr>
              <a:t>消費者被害に巻き込まれないための正しい対応を選ぼうー③</a:t>
            </a:r>
          </a:p>
        </p:txBody>
      </p:sp>
      <p:sp>
        <p:nvSpPr>
          <p:cNvPr id="63492" name="テキスト ボックス 8">
            <a:extLst>
              <a:ext uri="{FF2B5EF4-FFF2-40B4-BE49-F238E27FC236}">
                <a16:creationId xmlns:a16="http://schemas.microsoft.com/office/drawing/2014/main" id="{AED2B7CA-A6D2-43AF-86F6-32C1302D009C}"/>
              </a:ext>
            </a:extLst>
          </p:cNvPr>
          <p:cNvSpPr txBox="1">
            <a:spLocks noChangeArrowheads="1"/>
          </p:cNvSpPr>
          <p:nvPr/>
        </p:nvSpPr>
        <p:spPr bwMode="auto">
          <a:xfrm>
            <a:off x="1670050" y="1787525"/>
            <a:ext cx="5329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本文を読んで、正しい対応策を下の</a:t>
            </a:r>
            <a:r>
              <a:rPr lang="en-US" altLang="ja-JP" sz="1200">
                <a:solidFill>
                  <a:srgbClr val="000000"/>
                </a:solidFill>
                <a:latin typeface="+mn-ea"/>
                <a:ea typeface="+mn-ea"/>
              </a:rPr>
              <a:t>A</a:t>
            </a:r>
            <a:r>
              <a:rPr lang="ja-JP" altLang="en-US" sz="1200">
                <a:solidFill>
                  <a:srgbClr val="000000"/>
                </a:solidFill>
                <a:latin typeface="+mn-ea"/>
                <a:ea typeface="+mn-ea"/>
              </a:rPr>
              <a:t>～</a:t>
            </a:r>
            <a:r>
              <a:rPr lang="en-US" altLang="ja-JP" sz="1200">
                <a:solidFill>
                  <a:srgbClr val="000000"/>
                </a:solidFill>
                <a:latin typeface="+mn-ea"/>
                <a:ea typeface="+mn-ea"/>
              </a:rPr>
              <a:t>C</a:t>
            </a:r>
            <a:r>
              <a:rPr lang="ja-JP" altLang="en-US" sz="1200">
                <a:solidFill>
                  <a:srgbClr val="000000"/>
                </a:solidFill>
                <a:latin typeface="+mn-ea"/>
                <a:ea typeface="+mn-ea"/>
              </a:rPr>
              <a:t>の中から選びましょう。</a:t>
            </a:r>
          </a:p>
        </p:txBody>
      </p:sp>
      <p:sp>
        <p:nvSpPr>
          <p:cNvPr id="63493" name="テキスト ボックス 16">
            <a:extLst>
              <a:ext uri="{FF2B5EF4-FFF2-40B4-BE49-F238E27FC236}">
                <a16:creationId xmlns:a16="http://schemas.microsoft.com/office/drawing/2014/main" id="{749B7577-4126-46E3-9DA0-1BB9D3F9A094}"/>
              </a:ext>
            </a:extLst>
          </p:cNvPr>
          <p:cNvSpPr txBox="1">
            <a:spLocks noChangeArrowheads="1"/>
          </p:cNvSpPr>
          <p:nvPr/>
        </p:nvSpPr>
        <p:spPr bwMode="auto">
          <a:xfrm>
            <a:off x="727075" y="2257425"/>
            <a:ext cx="2995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600" b="1">
                <a:solidFill>
                  <a:srgbClr val="000000"/>
                </a:solidFill>
                <a:latin typeface="+mn-ea"/>
                <a:ea typeface="+mn-ea"/>
              </a:rPr>
              <a:t>5.</a:t>
            </a:r>
            <a:r>
              <a:rPr lang="ja-JP" altLang="en-US" sz="1600" b="1">
                <a:solidFill>
                  <a:srgbClr val="000000"/>
                </a:solidFill>
                <a:latin typeface="+mn-ea"/>
                <a:ea typeface="+mn-ea"/>
              </a:rPr>
              <a:t>フィッシングサイト</a:t>
            </a:r>
          </a:p>
        </p:txBody>
      </p:sp>
      <p:cxnSp>
        <p:nvCxnSpPr>
          <p:cNvPr id="18" name="直線コネクタ 17">
            <a:extLst>
              <a:ext uri="{FF2B5EF4-FFF2-40B4-BE49-F238E27FC236}">
                <a16:creationId xmlns:a16="http://schemas.microsoft.com/office/drawing/2014/main" id="{07B365B2-A017-490B-B3A4-5991BE53E53B}"/>
              </a:ext>
            </a:extLst>
          </p:cNvPr>
          <p:cNvCxnSpPr/>
          <p:nvPr/>
        </p:nvCxnSpPr>
        <p:spPr>
          <a:xfrm>
            <a:off x="5048250" y="2700338"/>
            <a:ext cx="0" cy="3373437"/>
          </a:xfrm>
          <a:prstGeom prst="line">
            <a:avLst/>
          </a:prstGeom>
          <a:ln w="19050">
            <a:solidFill>
              <a:srgbClr val="D5B3CB"/>
            </a:solidFill>
            <a:prstDash val="sysDash"/>
          </a:ln>
        </p:spPr>
        <p:style>
          <a:lnRef idx="1">
            <a:schemeClr val="accent1"/>
          </a:lnRef>
          <a:fillRef idx="0">
            <a:schemeClr val="accent1"/>
          </a:fillRef>
          <a:effectRef idx="0">
            <a:schemeClr val="accent1"/>
          </a:effectRef>
          <a:fontRef idx="minor">
            <a:schemeClr val="tx1"/>
          </a:fontRef>
        </p:style>
      </p:cxnSp>
      <p:sp>
        <p:nvSpPr>
          <p:cNvPr id="63495" name="正方形/長方形 18">
            <a:extLst>
              <a:ext uri="{FF2B5EF4-FFF2-40B4-BE49-F238E27FC236}">
                <a16:creationId xmlns:a16="http://schemas.microsoft.com/office/drawing/2014/main" id="{4373EA63-BC7B-4652-BB99-079CA392F2DC}"/>
              </a:ext>
            </a:extLst>
          </p:cNvPr>
          <p:cNvSpPr>
            <a:spLocks noChangeArrowheads="1"/>
          </p:cNvSpPr>
          <p:nvPr/>
        </p:nvSpPr>
        <p:spPr bwMode="auto">
          <a:xfrm>
            <a:off x="673100" y="2663825"/>
            <a:ext cx="41386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実在する会社を装った電子メールからニセのサイトに誘導するものです。個人情報を入力してしまうと、悪質業者に情報を盗まれ、悪用されてしまいます。また、ほかの悪質業者に個人情報が出回ることもあるので、確実に信用できる機関からのメール以外は、アクセスしないようにしましょう。</a:t>
            </a:r>
          </a:p>
        </p:txBody>
      </p:sp>
      <p:sp>
        <p:nvSpPr>
          <p:cNvPr id="63496" name="テキスト ボックス 19">
            <a:extLst>
              <a:ext uri="{FF2B5EF4-FFF2-40B4-BE49-F238E27FC236}">
                <a16:creationId xmlns:a16="http://schemas.microsoft.com/office/drawing/2014/main" id="{0453CF38-C70C-4390-BB55-C3641FAF36DE}"/>
              </a:ext>
            </a:extLst>
          </p:cNvPr>
          <p:cNvSpPr txBox="1">
            <a:spLocks noChangeArrowheads="1"/>
          </p:cNvSpPr>
          <p:nvPr/>
        </p:nvSpPr>
        <p:spPr bwMode="auto">
          <a:xfrm>
            <a:off x="619125" y="5257800"/>
            <a:ext cx="4429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400" dirty="0">
                <a:solidFill>
                  <a:srgbClr val="000000"/>
                </a:solidFill>
                <a:latin typeface="+mn-ea"/>
                <a:ea typeface="+mn-ea"/>
              </a:rPr>
              <a:t>A.</a:t>
            </a:r>
            <a:r>
              <a:rPr lang="ja-JP" altLang="en-US" sz="1400" dirty="0">
                <a:solidFill>
                  <a:srgbClr val="000000"/>
                </a:solidFill>
                <a:latin typeface="+mn-ea"/>
                <a:ea typeface="+mn-ea"/>
              </a:rPr>
              <a:t>とりあえず来た連絡には、すべて対応する</a:t>
            </a:r>
            <a:endParaRPr lang="en-US" altLang="ja-JP" sz="1400" dirty="0">
              <a:solidFill>
                <a:srgbClr val="000000"/>
              </a:solidFill>
              <a:latin typeface="+mn-ea"/>
              <a:ea typeface="+mn-ea"/>
            </a:endParaRPr>
          </a:p>
          <a:p>
            <a:pPr eaLnBrk="1" hangingPunct="1">
              <a:spcBef>
                <a:spcPct val="0"/>
              </a:spcBef>
              <a:buFontTx/>
              <a:buNone/>
              <a:defRPr/>
            </a:pPr>
            <a:r>
              <a:rPr lang="en-US" altLang="ja-JP" sz="1400" dirty="0">
                <a:solidFill>
                  <a:srgbClr val="000000"/>
                </a:solidFill>
                <a:latin typeface="+mn-ea"/>
                <a:ea typeface="+mn-ea"/>
              </a:rPr>
              <a:t>B.</a:t>
            </a:r>
            <a:r>
              <a:rPr lang="ja-JP" altLang="en-US" sz="1400" dirty="0">
                <a:solidFill>
                  <a:srgbClr val="000000"/>
                </a:solidFill>
                <a:latin typeface="+mn-ea"/>
                <a:ea typeface="+mn-ea"/>
              </a:rPr>
              <a:t>メールからサイトに飛ぶときは、慎重に考える</a:t>
            </a:r>
          </a:p>
          <a:p>
            <a:pPr eaLnBrk="1" hangingPunct="1">
              <a:spcBef>
                <a:spcPct val="0"/>
              </a:spcBef>
              <a:buFontTx/>
              <a:buNone/>
              <a:defRPr/>
            </a:pPr>
            <a:r>
              <a:rPr lang="en-US" altLang="ja-JP" sz="1400" dirty="0">
                <a:solidFill>
                  <a:srgbClr val="000000"/>
                </a:solidFill>
                <a:latin typeface="+mn-ea"/>
                <a:ea typeface="+mn-ea"/>
              </a:rPr>
              <a:t>C.</a:t>
            </a:r>
            <a:r>
              <a:rPr lang="ja-JP" altLang="en-US" sz="1400" dirty="0">
                <a:solidFill>
                  <a:srgbClr val="000000"/>
                </a:solidFill>
                <a:latin typeface="+mn-ea"/>
                <a:ea typeface="+mn-ea"/>
              </a:rPr>
              <a:t>知っている会社からのメールなら、指示に従う</a:t>
            </a:r>
            <a:endParaRPr lang="en-US" altLang="ja-JP" sz="1400" dirty="0">
              <a:solidFill>
                <a:srgbClr val="000000"/>
              </a:solidFill>
              <a:latin typeface="+mn-ea"/>
              <a:ea typeface="+mn-ea"/>
            </a:endParaRPr>
          </a:p>
        </p:txBody>
      </p:sp>
      <p:sp>
        <p:nvSpPr>
          <p:cNvPr id="63497" name="テキスト ボックス 20">
            <a:extLst>
              <a:ext uri="{FF2B5EF4-FFF2-40B4-BE49-F238E27FC236}">
                <a16:creationId xmlns:a16="http://schemas.microsoft.com/office/drawing/2014/main" id="{ED28F543-5CF3-4D85-9F85-09788B24C8F7}"/>
              </a:ext>
            </a:extLst>
          </p:cNvPr>
          <p:cNvSpPr txBox="1">
            <a:spLocks noChangeArrowheads="1"/>
          </p:cNvSpPr>
          <p:nvPr/>
        </p:nvSpPr>
        <p:spPr bwMode="auto">
          <a:xfrm>
            <a:off x="895350" y="6042025"/>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400">
                <a:solidFill>
                  <a:srgbClr val="000000"/>
                </a:solidFill>
                <a:latin typeface="+mn-ea"/>
                <a:ea typeface="+mn-ea"/>
              </a:rPr>
              <a:t>答え（　</a:t>
            </a:r>
            <a:r>
              <a:rPr lang="ja-JP" altLang="en-US" sz="1400">
                <a:solidFill>
                  <a:srgbClr val="FF0000"/>
                </a:solidFill>
                <a:latin typeface="+mn-ea"/>
                <a:ea typeface="+mn-ea"/>
              </a:rPr>
              <a:t>　</a:t>
            </a:r>
            <a:r>
              <a:rPr lang="ja-JP" altLang="en-US" sz="1400">
                <a:solidFill>
                  <a:srgbClr val="000000"/>
                </a:solidFill>
                <a:latin typeface="+mn-ea"/>
                <a:ea typeface="+mn-ea"/>
              </a:rPr>
              <a:t>　）</a:t>
            </a:r>
          </a:p>
        </p:txBody>
      </p:sp>
      <p:pic>
        <p:nvPicPr>
          <p:cNvPr id="16393" name="図 25">
            <a:extLst>
              <a:ext uri="{FF2B5EF4-FFF2-40B4-BE49-F238E27FC236}">
                <a16:creationId xmlns:a16="http://schemas.microsoft.com/office/drawing/2014/main" id="{C1C32F2A-1455-404C-AC8D-28062065A4C1}"/>
              </a:ext>
            </a:extLst>
          </p:cNvPr>
          <p:cNvPicPr>
            <a:picLocks noChangeAspect="1"/>
          </p:cNvPicPr>
          <p:nvPr/>
        </p:nvPicPr>
        <p:blipFill>
          <a:blip r:embed="rId2">
            <a:extLst>
              <a:ext uri="{28A0092B-C50C-407E-A947-70E740481C1C}">
                <a14:useLocalDpi xmlns:a14="http://schemas.microsoft.com/office/drawing/2010/main" val="0"/>
              </a:ext>
            </a:extLst>
          </a:blip>
          <a:srcRect l="72673" t="44434" r="15742" b="46182"/>
          <a:stretch>
            <a:fillRect/>
          </a:stretch>
        </p:blipFill>
        <p:spPr bwMode="auto">
          <a:xfrm>
            <a:off x="5884863" y="4130675"/>
            <a:ext cx="17399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3" name="テキスト ボックス 26">
            <a:extLst>
              <a:ext uri="{FF2B5EF4-FFF2-40B4-BE49-F238E27FC236}">
                <a16:creationId xmlns:a16="http://schemas.microsoft.com/office/drawing/2014/main" id="{9F93C305-F5E3-4581-8313-4B28972E518D}"/>
              </a:ext>
            </a:extLst>
          </p:cNvPr>
          <p:cNvSpPr txBox="1">
            <a:spLocks noChangeArrowheads="1"/>
          </p:cNvSpPr>
          <p:nvPr/>
        </p:nvSpPr>
        <p:spPr bwMode="auto">
          <a:xfrm>
            <a:off x="5799138" y="4343400"/>
            <a:ext cx="1914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1000">
                <a:solidFill>
                  <a:srgbClr val="000000"/>
                </a:solidFill>
                <a:latin typeface="+mn-ea"/>
                <a:ea typeface="+mn-ea"/>
              </a:rPr>
              <a:t>みんな何問</a:t>
            </a:r>
            <a:endParaRPr lang="en-US" altLang="ja-JP" sz="1000">
              <a:solidFill>
                <a:srgbClr val="000000"/>
              </a:solidFill>
              <a:latin typeface="+mn-ea"/>
              <a:ea typeface="+mn-ea"/>
            </a:endParaRPr>
          </a:p>
          <a:p>
            <a:pPr algn="ctr" eaLnBrk="1" hangingPunct="1">
              <a:spcBef>
                <a:spcPct val="0"/>
              </a:spcBef>
              <a:buFontTx/>
              <a:buNone/>
              <a:defRPr/>
            </a:pPr>
            <a:r>
              <a:rPr lang="ja-JP" altLang="en-US" sz="1000">
                <a:solidFill>
                  <a:srgbClr val="000000"/>
                </a:solidFill>
                <a:latin typeface="+mn-ea"/>
                <a:ea typeface="+mn-ea"/>
              </a:rPr>
              <a:t>正解できたかな？</a:t>
            </a:r>
          </a:p>
        </p:txBody>
      </p:sp>
      <p:pic>
        <p:nvPicPr>
          <p:cNvPr id="16395" name="Picture 18" descr="C:\Users\fujiwara\Desktop\図18.png">
            <a:extLst>
              <a:ext uri="{FF2B5EF4-FFF2-40B4-BE49-F238E27FC236}">
                <a16:creationId xmlns:a16="http://schemas.microsoft.com/office/drawing/2014/main" id="{F0C7541F-C186-48DC-A6CB-CC32BC820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5" y="4856163"/>
            <a:ext cx="404177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図 8">
            <a:extLst>
              <a:ext uri="{FF2B5EF4-FFF2-40B4-BE49-F238E27FC236}">
                <a16:creationId xmlns:a16="http://schemas.microsoft.com/office/drawing/2014/main" id="{C4A690D8-A0EC-452C-8731-DF7D226DB4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3708400"/>
            <a:ext cx="266382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
            <a:extLst>
              <a:ext uri="{FF2B5EF4-FFF2-40B4-BE49-F238E27FC236}">
                <a16:creationId xmlns:a16="http://schemas.microsoft.com/office/drawing/2014/main" id="{4118DE11-F924-419C-92A6-DD80005092A5}"/>
              </a:ext>
            </a:extLst>
          </p:cNvPr>
          <p:cNvSpPr txBox="1">
            <a:spLocks noChangeArrowheads="1"/>
          </p:cNvSpPr>
          <p:nvPr/>
        </p:nvSpPr>
        <p:spPr bwMode="auto">
          <a:xfrm>
            <a:off x="706438" y="1165225"/>
            <a:ext cx="792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2800" dirty="0">
                <a:solidFill>
                  <a:srgbClr val="000000"/>
                </a:solidFill>
                <a:latin typeface="+mn-ea"/>
                <a:ea typeface="+mn-ea"/>
              </a:rPr>
              <a:t>51</a:t>
            </a:r>
            <a:endParaRPr lang="ja-JP" altLang="en-US" sz="2800" dirty="0">
              <a:solidFill>
                <a:srgbClr val="000000"/>
              </a:solidFill>
              <a:latin typeface="+mn-ea"/>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テキスト ボックス 1">
            <a:extLst>
              <a:ext uri="{FF2B5EF4-FFF2-40B4-BE49-F238E27FC236}">
                <a16:creationId xmlns:a16="http://schemas.microsoft.com/office/drawing/2014/main" id="{41C289A7-364C-4641-A113-2EE3C7CDE421}"/>
              </a:ext>
            </a:extLst>
          </p:cNvPr>
          <p:cNvSpPr txBox="1">
            <a:spLocks noChangeArrowheads="1"/>
          </p:cNvSpPr>
          <p:nvPr/>
        </p:nvSpPr>
        <p:spPr bwMode="auto">
          <a:xfrm>
            <a:off x="1614488" y="1252538"/>
            <a:ext cx="775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000">
                <a:solidFill>
                  <a:srgbClr val="000000"/>
                </a:solidFill>
                <a:latin typeface="+mn-ea"/>
                <a:ea typeface="+mn-ea"/>
              </a:rPr>
              <a:t>消費者被害に巻き込まれないための正しい対応を選ぼうー③</a:t>
            </a:r>
          </a:p>
        </p:txBody>
      </p:sp>
      <p:sp>
        <p:nvSpPr>
          <p:cNvPr id="64516" name="テキスト ボックス 3">
            <a:extLst>
              <a:ext uri="{FF2B5EF4-FFF2-40B4-BE49-F238E27FC236}">
                <a16:creationId xmlns:a16="http://schemas.microsoft.com/office/drawing/2014/main" id="{F9E1ACE0-521F-4BB7-9CC8-F5C0FCE9A77F}"/>
              </a:ext>
            </a:extLst>
          </p:cNvPr>
          <p:cNvSpPr txBox="1">
            <a:spLocks noChangeArrowheads="1"/>
          </p:cNvSpPr>
          <p:nvPr/>
        </p:nvSpPr>
        <p:spPr bwMode="auto">
          <a:xfrm>
            <a:off x="727075" y="2257425"/>
            <a:ext cx="2995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600" b="1">
                <a:solidFill>
                  <a:srgbClr val="000000"/>
                </a:solidFill>
                <a:latin typeface="+mn-ea"/>
                <a:ea typeface="+mn-ea"/>
              </a:rPr>
              <a:t>5.</a:t>
            </a:r>
            <a:r>
              <a:rPr lang="ja-JP" altLang="en-US" sz="1600" b="1">
                <a:solidFill>
                  <a:srgbClr val="000000"/>
                </a:solidFill>
                <a:latin typeface="+mn-ea"/>
                <a:ea typeface="+mn-ea"/>
              </a:rPr>
              <a:t>フィッシングサイト</a:t>
            </a:r>
          </a:p>
        </p:txBody>
      </p:sp>
      <p:cxnSp>
        <p:nvCxnSpPr>
          <p:cNvPr id="5" name="直線コネクタ 4">
            <a:extLst>
              <a:ext uri="{FF2B5EF4-FFF2-40B4-BE49-F238E27FC236}">
                <a16:creationId xmlns:a16="http://schemas.microsoft.com/office/drawing/2014/main" id="{020A95A3-4747-4D4C-B3DC-C5357CC417A0}"/>
              </a:ext>
            </a:extLst>
          </p:cNvPr>
          <p:cNvCxnSpPr/>
          <p:nvPr/>
        </p:nvCxnSpPr>
        <p:spPr>
          <a:xfrm>
            <a:off x="5048250" y="2700338"/>
            <a:ext cx="0" cy="3373437"/>
          </a:xfrm>
          <a:prstGeom prst="line">
            <a:avLst/>
          </a:prstGeom>
          <a:ln w="19050">
            <a:solidFill>
              <a:srgbClr val="D5B3CB"/>
            </a:solidFill>
            <a:prstDash val="sysDash"/>
          </a:ln>
        </p:spPr>
        <p:style>
          <a:lnRef idx="1">
            <a:schemeClr val="accent1"/>
          </a:lnRef>
          <a:fillRef idx="0">
            <a:schemeClr val="accent1"/>
          </a:fillRef>
          <a:effectRef idx="0">
            <a:schemeClr val="accent1"/>
          </a:effectRef>
          <a:fontRef idx="minor">
            <a:schemeClr val="tx1"/>
          </a:fontRef>
        </p:style>
      </p:cxnSp>
      <p:sp>
        <p:nvSpPr>
          <p:cNvPr id="64518" name="正方形/長方形 5">
            <a:extLst>
              <a:ext uri="{FF2B5EF4-FFF2-40B4-BE49-F238E27FC236}">
                <a16:creationId xmlns:a16="http://schemas.microsoft.com/office/drawing/2014/main" id="{BD4EC7C8-F6C2-47E0-A5BE-7BA667C4122A}"/>
              </a:ext>
            </a:extLst>
          </p:cNvPr>
          <p:cNvSpPr>
            <a:spLocks noChangeArrowheads="1"/>
          </p:cNvSpPr>
          <p:nvPr/>
        </p:nvSpPr>
        <p:spPr bwMode="auto">
          <a:xfrm>
            <a:off x="673100" y="2663825"/>
            <a:ext cx="41386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実在する会社を装った電子メールからニセのサイトに誘導するものです。個人情報を入力してしまうと、悪質業者に情報を盗まれ、悪用されてしまいます。また、ほかの悪質業者に個人情報が出回ることもあるので、確実に信用できる機関からのメール以外は、アクセスしないようにしましょう。</a:t>
            </a:r>
          </a:p>
        </p:txBody>
      </p:sp>
      <p:sp>
        <p:nvSpPr>
          <p:cNvPr id="64519" name="テキスト ボックス 6">
            <a:extLst>
              <a:ext uri="{FF2B5EF4-FFF2-40B4-BE49-F238E27FC236}">
                <a16:creationId xmlns:a16="http://schemas.microsoft.com/office/drawing/2014/main" id="{3056CB0D-3613-48EA-9C60-76A1A1B4CD15}"/>
              </a:ext>
            </a:extLst>
          </p:cNvPr>
          <p:cNvSpPr txBox="1">
            <a:spLocks noChangeArrowheads="1"/>
          </p:cNvSpPr>
          <p:nvPr/>
        </p:nvSpPr>
        <p:spPr bwMode="auto">
          <a:xfrm>
            <a:off x="619125" y="5257800"/>
            <a:ext cx="4429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400" dirty="0">
                <a:solidFill>
                  <a:srgbClr val="000000"/>
                </a:solidFill>
                <a:latin typeface="+mn-ea"/>
                <a:ea typeface="+mn-ea"/>
              </a:rPr>
              <a:t>A.</a:t>
            </a:r>
            <a:r>
              <a:rPr lang="ja-JP" altLang="en-US" sz="1400" dirty="0">
                <a:solidFill>
                  <a:srgbClr val="000000"/>
                </a:solidFill>
                <a:latin typeface="+mn-ea"/>
                <a:ea typeface="+mn-ea"/>
              </a:rPr>
              <a:t>とりあえず来た連絡には、すべて対応する</a:t>
            </a:r>
            <a:endParaRPr lang="en-US" altLang="ja-JP" sz="1400" dirty="0">
              <a:solidFill>
                <a:srgbClr val="000000"/>
              </a:solidFill>
              <a:latin typeface="+mn-ea"/>
              <a:ea typeface="+mn-ea"/>
            </a:endParaRPr>
          </a:p>
          <a:p>
            <a:pPr eaLnBrk="1" hangingPunct="1">
              <a:spcBef>
                <a:spcPct val="0"/>
              </a:spcBef>
              <a:buFontTx/>
              <a:buNone/>
              <a:defRPr/>
            </a:pPr>
            <a:r>
              <a:rPr lang="en-US" altLang="ja-JP" sz="1400" dirty="0">
                <a:solidFill>
                  <a:srgbClr val="FF0000"/>
                </a:solidFill>
                <a:latin typeface="+mn-ea"/>
                <a:ea typeface="+mn-ea"/>
              </a:rPr>
              <a:t>B.</a:t>
            </a:r>
            <a:r>
              <a:rPr lang="ja-JP" altLang="en-US" sz="1400" dirty="0">
                <a:solidFill>
                  <a:srgbClr val="FF0000"/>
                </a:solidFill>
                <a:latin typeface="+mn-ea"/>
                <a:ea typeface="+mn-ea"/>
              </a:rPr>
              <a:t>メールからサイトに飛ぶときは、慎重に考える</a:t>
            </a:r>
          </a:p>
          <a:p>
            <a:pPr eaLnBrk="1" hangingPunct="1">
              <a:spcBef>
                <a:spcPct val="0"/>
              </a:spcBef>
              <a:buFontTx/>
              <a:buNone/>
              <a:defRPr/>
            </a:pPr>
            <a:r>
              <a:rPr lang="en-US" altLang="ja-JP" sz="1400" dirty="0">
                <a:solidFill>
                  <a:srgbClr val="000000"/>
                </a:solidFill>
                <a:latin typeface="+mn-ea"/>
                <a:ea typeface="+mn-ea"/>
              </a:rPr>
              <a:t>C.</a:t>
            </a:r>
            <a:r>
              <a:rPr lang="ja-JP" altLang="en-US" sz="1400" dirty="0">
                <a:solidFill>
                  <a:srgbClr val="000000"/>
                </a:solidFill>
                <a:latin typeface="+mn-ea"/>
                <a:ea typeface="+mn-ea"/>
              </a:rPr>
              <a:t>知っている会社からのメールなら、指示に従う</a:t>
            </a:r>
            <a:endParaRPr lang="en-US" altLang="ja-JP" sz="1400" dirty="0">
              <a:solidFill>
                <a:srgbClr val="000000"/>
              </a:solidFill>
              <a:latin typeface="+mn-ea"/>
              <a:ea typeface="+mn-ea"/>
            </a:endParaRPr>
          </a:p>
        </p:txBody>
      </p:sp>
      <p:sp>
        <p:nvSpPr>
          <p:cNvPr id="64520" name="テキスト ボックス 7">
            <a:extLst>
              <a:ext uri="{FF2B5EF4-FFF2-40B4-BE49-F238E27FC236}">
                <a16:creationId xmlns:a16="http://schemas.microsoft.com/office/drawing/2014/main" id="{EC11CF83-EC9A-4FD1-883C-437F2A609BBE}"/>
              </a:ext>
            </a:extLst>
          </p:cNvPr>
          <p:cNvSpPr txBox="1">
            <a:spLocks noChangeArrowheads="1"/>
          </p:cNvSpPr>
          <p:nvPr/>
        </p:nvSpPr>
        <p:spPr bwMode="auto">
          <a:xfrm>
            <a:off x="895350" y="6042025"/>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400">
                <a:solidFill>
                  <a:srgbClr val="000000"/>
                </a:solidFill>
                <a:latin typeface="+mn-ea"/>
                <a:ea typeface="+mn-ea"/>
              </a:rPr>
              <a:t>答え（　</a:t>
            </a:r>
            <a:r>
              <a:rPr lang="en-US" altLang="ja-JP" sz="1400">
                <a:solidFill>
                  <a:srgbClr val="FF0000"/>
                </a:solidFill>
                <a:latin typeface="+mn-ea"/>
                <a:ea typeface="+mn-ea"/>
              </a:rPr>
              <a:t>B</a:t>
            </a:r>
            <a:r>
              <a:rPr lang="ja-JP" altLang="en-US" sz="1400">
                <a:solidFill>
                  <a:srgbClr val="000000"/>
                </a:solidFill>
                <a:latin typeface="+mn-ea"/>
                <a:ea typeface="+mn-ea"/>
              </a:rPr>
              <a:t>　）</a:t>
            </a:r>
          </a:p>
        </p:txBody>
      </p:sp>
      <p:pic>
        <p:nvPicPr>
          <p:cNvPr id="17416" name="図 8">
            <a:extLst>
              <a:ext uri="{FF2B5EF4-FFF2-40B4-BE49-F238E27FC236}">
                <a16:creationId xmlns:a16="http://schemas.microsoft.com/office/drawing/2014/main" id="{D3635C2E-9821-4936-B8E4-913C0CF362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1450" y="3708400"/>
            <a:ext cx="266382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図 12">
            <a:extLst>
              <a:ext uri="{FF2B5EF4-FFF2-40B4-BE49-F238E27FC236}">
                <a16:creationId xmlns:a16="http://schemas.microsoft.com/office/drawing/2014/main" id="{8BB35C48-E98D-49D4-AD8A-CBA0C30EDB49}"/>
              </a:ext>
            </a:extLst>
          </p:cNvPr>
          <p:cNvPicPr>
            <a:picLocks noChangeAspect="1"/>
          </p:cNvPicPr>
          <p:nvPr/>
        </p:nvPicPr>
        <p:blipFill>
          <a:blip r:embed="rId3">
            <a:extLst>
              <a:ext uri="{28A0092B-C50C-407E-A947-70E740481C1C}">
                <a14:useLocalDpi xmlns:a14="http://schemas.microsoft.com/office/drawing/2010/main" val="0"/>
              </a:ext>
            </a:extLst>
          </a:blip>
          <a:srcRect l="72673" t="44434" r="15742" b="46182"/>
          <a:stretch>
            <a:fillRect/>
          </a:stretch>
        </p:blipFill>
        <p:spPr bwMode="auto">
          <a:xfrm>
            <a:off x="5884863" y="4130675"/>
            <a:ext cx="17399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6" name="テキスト ボックス 13">
            <a:extLst>
              <a:ext uri="{FF2B5EF4-FFF2-40B4-BE49-F238E27FC236}">
                <a16:creationId xmlns:a16="http://schemas.microsoft.com/office/drawing/2014/main" id="{BF629B83-CBCA-42D3-A2D5-8371E4B82AE5}"/>
              </a:ext>
            </a:extLst>
          </p:cNvPr>
          <p:cNvSpPr txBox="1">
            <a:spLocks noChangeArrowheads="1"/>
          </p:cNvSpPr>
          <p:nvPr/>
        </p:nvSpPr>
        <p:spPr bwMode="auto">
          <a:xfrm>
            <a:off x="5799138" y="4343400"/>
            <a:ext cx="1914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1000">
                <a:solidFill>
                  <a:srgbClr val="000000"/>
                </a:solidFill>
                <a:latin typeface="+mn-ea"/>
                <a:ea typeface="+mn-ea"/>
              </a:rPr>
              <a:t>みんな何問</a:t>
            </a:r>
            <a:endParaRPr lang="en-US" altLang="ja-JP" sz="1000">
              <a:solidFill>
                <a:srgbClr val="000000"/>
              </a:solidFill>
              <a:latin typeface="+mn-ea"/>
              <a:ea typeface="+mn-ea"/>
            </a:endParaRPr>
          </a:p>
          <a:p>
            <a:pPr algn="ctr" eaLnBrk="1" hangingPunct="1">
              <a:spcBef>
                <a:spcPct val="0"/>
              </a:spcBef>
              <a:buFontTx/>
              <a:buNone/>
              <a:defRPr/>
            </a:pPr>
            <a:r>
              <a:rPr lang="ja-JP" altLang="en-US" sz="1000">
                <a:solidFill>
                  <a:srgbClr val="000000"/>
                </a:solidFill>
                <a:latin typeface="+mn-ea"/>
                <a:ea typeface="+mn-ea"/>
              </a:rPr>
              <a:t>正解できたかな？</a:t>
            </a:r>
          </a:p>
        </p:txBody>
      </p:sp>
      <p:sp>
        <p:nvSpPr>
          <p:cNvPr id="64528" name="テキスト ボックス 15">
            <a:extLst>
              <a:ext uri="{FF2B5EF4-FFF2-40B4-BE49-F238E27FC236}">
                <a16:creationId xmlns:a16="http://schemas.microsoft.com/office/drawing/2014/main" id="{CDE82746-8689-4F7E-9D47-94BE2D12FEF3}"/>
              </a:ext>
            </a:extLst>
          </p:cNvPr>
          <p:cNvSpPr txBox="1">
            <a:spLocks noChangeArrowheads="1"/>
          </p:cNvSpPr>
          <p:nvPr/>
        </p:nvSpPr>
        <p:spPr bwMode="auto">
          <a:xfrm>
            <a:off x="1670050" y="1787525"/>
            <a:ext cx="5329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200">
                <a:solidFill>
                  <a:srgbClr val="000000"/>
                </a:solidFill>
                <a:latin typeface="+mn-ea"/>
                <a:ea typeface="+mn-ea"/>
              </a:rPr>
              <a:t>消費者被害に巻き込まれないための正しい対応を覚えておきましょう。</a:t>
            </a:r>
          </a:p>
        </p:txBody>
      </p:sp>
      <p:pic>
        <p:nvPicPr>
          <p:cNvPr id="17420" name="Picture 18" descr="C:\Users\fujiwara\Desktop\図18.png">
            <a:extLst>
              <a:ext uri="{FF2B5EF4-FFF2-40B4-BE49-F238E27FC236}">
                <a16:creationId xmlns:a16="http://schemas.microsoft.com/office/drawing/2014/main" id="{1DCD37DC-A828-4EA1-A1E7-62DBAD80E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25" y="4856163"/>
            <a:ext cx="404177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
            <a:extLst>
              <a:ext uri="{FF2B5EF4-FFF2-40B4-BE49-F238E27FC236}">
                <a16:creationId xmlns:a16="http://schemas.microsoft.com/office/drawing/2014/main" id="{3A3AEEF8-1AE9-4614-BF09-A7367761C718}"/>
              </a:ext>
            </a:extLst>
          </p:cNvPr>
          <p:cNvSpPr txBox="1">
            <a:spLocks noChangeArrowheads="1"/>
          </p:cNvSpPr>
          <p:nvPr/>
        </p:nvSpPr>
        <p:spPr bwMode="auto">
          <a:xfrm>
            <a:off x="706438" y="1165225"/>
            <a:ext cx="792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2800" dirty="0">
                <a:solidFill>
                  <a:srgbClr val="000000"/>
                </a:solidFill>
                <a:latin typeface="+mn-ea"/>
                <a:ea typeface="+mn-ea"/>
              </a:rPr>
              <a:t>51</a:t>
            </a:r>
            <a:endParaRPr lang="ja-JP" altLang="en-US" sz="2800" dirty="0">
              <a:solidFill>
                <a:srgbClr val="000000"/>
              </a:solidFill>
              <a:latin typeface="+mn-ea"/>
              <a:ea typeface="+mn-ea"/>
            </a:endParaRPr>
          </a:p>
        </p:txBody>
      </p:sp>
    </p:spTree>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A3F96E03010CB43A87E62425EE861C2" ma:contentTypeVersion="14" ma:contentTypeDescription="新しいドキュメントを作成します。" ma:contentTypeScope="" ma:versionID="a1b9892835793e5cd2f19a5561b0f3e2">
  <xsd:schema xmlns:xsd="http://www.w3.org/2001/XMLSchema" xmlns:xs="http://www.w3.org/2001/XMLSchema" xmlns:p="http://schemas.microsoft.com/office/2006/metadata/properties" xmlns:ns2="9a6454e5-418b-4844-a74d-e55630c4d592" xmlns:ns3="67e06d9b-ce42-4fa8-b284-302ef28cc775" targetNamespace="http://schemas.microsoft.com/office/2006/metadata/properties" ma:root="true" ma:fieldsID="cd7305b9d632c5acfc1d484554d7e205" ns2:_="" ns3:_="">
    <xsd:import namespace="9a6454e5-418b-4844-a74d-e55630c4d592"/>
    <xsd:import namespace="67e06d9b-ce42-4fa8-b284-302ef28cc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454e5-418b-4844-a74d-e55630c4d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14ab214-fa64-4fae-99b8-b7f9cb5589d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e06d9b-ce42-4fa8-b284-302ef28cc775"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9e06a-42e6-4b23-ba36-aeb9d287abc0}" ma:internalName="TaxCatchAll" ma:showField="CatchAllData" ma:web="67e06d9b-ce42-4fa8-b284-302ef28cc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6454e5-418b-4844-a74d-e55630c4d592">
      <Terms xmlns="http://schemas.microsoft.com/office/infopath/2007/PartnerControls"/>
    </lcf76f155ced4ddcb4097134ff3c332f>
    <TaxCatchAll xmlns="67e06d9b-ce42-4fa8-b284-302ef28cc775" xsi:nil="true"/>
  </documentManagement>
</p:properties>
</file>

<file path=customXml/itemProps1.xml><?xml version="1.0" encoding="utf-8"?>
<ds:datastoreItem xmlns:ds="http://schemas.openxmlformats.org/officeDocument/2006/customXml" ds:itemID="{4D4F03FB-874F-4ED6-9E33-0C9662254A96}"/>
</file>

<file path=customXml/itemProps2.xml><?xml version="1.0" encoding="utf-8"?>
<ds:datastoreItem xmlns:ds="http://schemas.openxmlformats.org/officeDocument/2006/customXml" ds:itemID="{22626E29-EB02-42E8-B364-88A9BA487CDA}"/>
</file>

<file path=customXml/itemProps3.xml><?xml version="1.0" encoding="utf-8"?>
<ds:datastoreItem xmlns:ds="http://schemas.openxmlformats.org/officeDocument/2006/customXml" ds:itemID="{5E1AFF72-A5C8-4E29-B5AF-A4AFC4704693}"/>
</file>

<file path=docProps/app.xml><?xml version="1.0" encoding="utf-8"?>
<Properties xmlns="http://schemas.openxmlformats.org/officeDocument/2006/extended-properties" xmlns:vt="http://schemas.openxmlformats.org/officeDocument/2006/docPropsVTypes">
  <TotalTime>1068</TotalTime>
  <Words>1287</Words>
  <Application>Microsoft Office PowerPoint</Application>
  <PresentationFormat>A4 210 x 297 mm</PresentationFormat>
  <Paragraphs>84</Paragraphs>
  <Slides>6</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6</vt:i4>
      </vt:variant>
    </vt:vector>
  </HeadingPairs>
  <TitlesOfParts>
    <vt:vector size="9" baseType="lpstr">
      <vt:lpstr>Arial</vt:lpstr>
      <vt:lpstr>Calibri</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fujiwara</dc:creator>
  <cp:lastModifiedBy>田中 優希</cp:lastModifiedBy>
  <cp:revision>107</cp:revision>
  <cp:lastPrinted>2016-03-15T06:28:11Z</cp:lastPrinted>
  <dcterms:created xsi:type="dcterms:W3CDTF">2016-03-05T08:43:26Z</dcterms:created>
  <dcterms:modified xsi:type="dcterms:W3CDTF">2024-06-19T07:02:37Z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0x010100FA3F96E03010CB43A87E62425EE861C2</vt:lpwstr>
  </property>
  <property fmtid="{D5CDD505-2E9C-101B-9397-08002B2CF9AE}" pid="3" name="MediaServiceImageTags">
    <vt:lpwstr/>
  </property>
</Properties>
</file>