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64" r:id="rId2"/>
    <p:sldMasterId id="2147483666" r:id="rId3"/>
    <p:sldMasterId id="2147483669" r:id="rId4"/>
    <p:sldMasterId id="2147483673" r:id="rId5"/>
  </p:sldMasterIdLst>
  <p:sldIdLst>
    <p:sldId id="274" r:id="rId6"/>
    <p:sldId id="275" r:id="rId7"/>
    <p:sldId id="273" r:id="rId8"/>
  </p:sldIdLst>
  <p:sldSz cx="9144000" cy="6858000" type="screen4x3"/>
  <p:notesSz cx="6858000" cy="9144000"/>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37">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69A4"/>
    <a:srgbClr val="AA8C55"/>
    <a:srgbClr val="B46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8" autoAdjust="0"/>
    <p:restoredTop sz="94660"/>
  </p:normalViewPr>
  <p:slideViewPr>
    <p:cSldViewPr snapToGrid="0">
      <p:cViewPr varScale="1">
        <p:scale>
          <a:sx n="76" d="100"/>
          <a:sy n="76" d="100"/>
        </p:scale>
        <p:origin x="960" y="96"/>
      </p:cViewPr>
      <p:guideLst>
        <p:guide orient="horz" pos="2137"/>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customXml" Target="../customXml/item1.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presProps" Target="presProps.xml"/><Relationship Id="rId14"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784674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0411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5014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18932024"/>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1.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3.xml"/><Relationship Id="rId1" Type="http://schemas.openxmlformats.org/officeDocument/2006/relationships/slideLayout" Target="../slideLayouts/slideLayout2.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theme" Target="../theme/theme4.xml"/><Relationship Id="rId1" Type="http://schemas.openxmlformats.org/officeDocument/2006/relationships/slideLayout" Target="../slideLayouts/slideLayout3.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theme" Target="../theme/theme5.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図 6">
            <a:extLst>
              <a:ext uri="{FF2B5EF4-FFF2-40B4-BE49-F238E27FC236}">
                <a16:creationId xmlns:a16="http://schemas.microsoft.com/office/drawing/2014/main" id="{1D3C7878-151F-43A9-AF0D-FA0A667C16A3}"/>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図 6">
            <a:extLst>
              <a:ext uri="{FF2B5EF4-FFF2-40B4-BE49-F238E27FC236}">
                <a16:creationId xmlns:a16="http://schemas.microsoft.com/office/drawing/2014/main" id="{31DDB002-A5E8-40E3-8C38-AD42980C7AEB}"/>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4" r:id="rId1"/>
  </p:sldLayoutIdLst>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74" name="図 6">
            <a:extLst>
              <a:ext uri="{FF2B5EF4-FFF2-40B4-BE49-F238E27FC236}">
                <a16:creationId xmlns:a16="http://schemas.microsoft.com/office/drawing/2014/main" id="{977565C9-0FD0-4D3B-B3B8-9703CECA9C1A}"/>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5" r:id="rId1"/>
  </p:sldLayoutIdLst>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098" name="図 6">
            <a:extLst>
              <a:ext uri="{FF2B5EF4-FFF2-40B4-BE49-F238E27FC236}">
                <a16:creationId xmlns:a16="http://schemas.microsoft.com/office/drawing/2014/main" id="{F3B91924-BED5-4C49-9518-ADB6AF3FDA9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6" r:id="rId1"/>
  </p:sldLayoutIdLst>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122" name="図 6">
            <a:extLst>
              <a:ext uri="{FF2B5EF4-FFF2-40B4-BE49-F238E27FC236}">
                <a16:creationId xmlns:a16="http://schemas.microsoft.com/office/drawing/2014/main" id="{612A82E5-6EA5-4D0D-9226-76A2BFB26542}"/>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7" r:id="rId1"/>
  </p:sldLayoutIdLst>
  <p:txStyles>
    <p:titleStyle>
      <a:lvl1pPr algn="l" rtl="0" eaLnBrk="0" fontAlgn="base" hangingPunct="0">
        <a:lnSpc>
          <a:spcPct val="90000"/>
        </a:lnSpc>
        <a:spcBef>
          <a:spcPct val="0"/>
        </a:spcBef>
        <a:spcAft>
          <a:spcPct val="0"/>
        </a:spcAft>
        <a:defRPr kumimoji="1"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2pPr>
      <a:lvl3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3pPr>
      <a:lvl4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4pPr>
      <a:lvl5pPr algn="l" rtl="0" eaLnBrk="0" fontAlgn="base" hangingPunct="0">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5pPr>
      <a:lvl6pPr marL="4572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6pPr>
      <a:lvl7pPr marL="9144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7pPr>
      <a:lvl8pPr marL="13716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8pPr>
      <a:lvl9pPr marL="1828800" algn="l" rtl="0" fontAlgn="base">
        <a:lnSpc>
          <a:spcPct val="90000"/>
        </a:lnSpc>
        <a:spcBef>
          <a:spcPct val="0"/>
        </a:spcBef>
        <a:spcAft>
          <a:spcPct val="0"/>
        </a:spcAft>
        <a:defRPr kumimoji="1" sz="4400">
          <a:solidFill>
            <a:schemeClr val="tx1"/>
          </a:solidFill>
          <a:latin typeface="Calibri Light" panose="020F0302020204030204" pitchFamily="34" charset="0"/>
          <a:ea typeface="ＭＳ Ｐゴシック" panose="020B0600070205080204" pitchFamily="50" charset="-128"/>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a:extLst>
              <a:ext uri="{FF2B5EF4-FFF2-40B4-BE49-F238E27FC236}">
                <a16:creationId xmlns:a16="http://schemas.microsoft.com/office/drawing/2014/main" id="{6D6374FF-46B0-4E90-B1DD-69194DF124FE}"/>
              </a:ext>
            </a:extLst>
          </p:cNvPr>
          <p:cNvSpPr/>
          <p:nvPr/>
        </p:nvSpPr>
        <p:spPr>
          <a:xfrm>
            <a:off x="303213" y="2698750"/>
            <a:ext cx="4268787" cy="396875"/>
          </a:xfrm>
          <a:prstGeom prst="rect">
            <a:avLst/>
          </a:prstGeom>
          <a:solidFill>
            <a:srgbClr val="B469A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rgbClr val="B469A4"/>
              </a:solidFill>
            </a:endParaRPr>
          </a:p>
        </p:txBody>
      </p:sp>
      <p:sp>
        <p:nvSpPr>
          <p:cNvPr id="4" name="テキスト ボックス 11">
            <a:extLst>
              <a:ext uri="{FF2B5EF4-FFF2-40B4-BE49-F238E27FC236}">
                <a16:creationId xmlns:a16="http://schemas.microsoft.com/office/drawing/2014/main" id="{98EFCFB6-AF75-4379-A301-9289E7E68120}"/>
              </a:ext>
            </a:extLst>
          </p:cNvPr>
          <p:cNvSpPr txBox="1"/>
          <p:nvPr/>
        </p:nvSpPr>
        <p:spPr>
          <a:xfrm>
            <a:off x="223838" y="209550"/>
            <a:ext cx="4348162" cy="400050"/>
          </a:xfrm>
          <a:prstGeom prst="rect">
            <a:avLst/>
          </a:prstGeom>
          <a:noFill/>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r>
              <a:rPr lang="ja-JP" altLang="en-US" sz="2000" dirty="0">
                <a:solidFill>
                  <a:srgbClr val="B469A4"/>
                </a:solidFill>
                <a:latin typeface="+mn-ea"/>
              </a:rPr>
              <a:t>実際にあるこんなトラブル</a:t>
            </a:r>
          </a:p>
        </p:txBody>
      </p:sp>
      <p:sp>
        <p:nvSpPr>
          <p:cNvPr id="6148" name="テキスト ボックス 8">
            <a:extLst>
              <a:ext uri="{FF2B5EF4-FFF2-40B4-BE49-F238E27FC236}">
                <a16:creationId xmlns:a16="http://schemas.microsoft.com/office/drawing/2014/main" id="{7473E596-30E4-4E10-864F-ABA3A655B35E}"/>
              </a:ext>
            </a:extLst>
          </p:cNvPr>
          <p:cNvSpPr txBox="1">
            <a:spLocks noChangeArrowheads="1"/>
          </p:cNvSpPr>
          <p:nvPr/>
        </p:nvSpPr>
        <p:spPr bwMode="auto">
          <a:xfrm>
            <a:off x="223838" y="1057275"/>
            <a:ext cx="4360862"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pPr>
            <a:r>
              <a:rPr lang="ja-JP" altLang="en-US" sz="1200"/>
              <a:t>　ブランド品などが買えるサイトで商品を注文した後、代金を支払ったのに品物が届かなかったり、届いても粗悪品（コピー商品）だったりする詐欺です。驚くほど安い商品が販売されていたり、前払いを要求されたり、クレジットカード決済ができないなど、注文の時点でおかしいと思ったら、利用しないように気を付けましょう。</a:t>
            </a:r>
          </a:p>
        </p:txBody>
      </p:sp>
      <p:sp>
        <p:nvSpPr>
          <p:cNvPr id="15" name="テキスト ボックス 11">
            <a:extLst>
              <a:ext uri="{FF2B5EF4-FFF2-40B4-BE49-F238E27FC236}">
                <a16:creationId xmlns:a16="http://schemas.microsoft.com/office/drawing/2014/main" id="{1AC99538-0252-4213-A1AE-0B3E5BA3D4D6}"/>
              </a:ext>
            </a:extLst>
          </p:cNvPr>
          <p:cNvSpPr txBox="1"/>
          <p:nvPr/>
        </p:nvSpPr>
        <p:spPr>
          <a:xfrm>
            <a:off x="223838" y="712788"/>
            <a:ext cx="4348162" cy="338137"/>
          </a:xfrm>
          <a:prstGeom prst="rect">
            <a:avLst/>
          </a:prstGeom>
          <a:noFill/>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r>
              <a:rPr lang="ja-JP" altLang="en-US" sz="1600" dirty="0">
                <a:solidFill>
                  <a:srgbClr val="B469A4"/>
                </a:solidFill>
                <a:latin typeface="+mn-ea"/>
              </a:rPr>
              <a:t>詐欺サイトでのショッピング</a:t>
            </a:r>
          </a:p>
        </p:txBody>
      </p:sp>
      <p:sp>
        <p:nvSpPr>
          <p:cNvPr id="6150" name="テキスト ボックス 8">
            <a:extLst>
              <a:ext uri="{FF2B5EF4-FFF2-40B4-BE49-F238E27FC236}">
                <a16:creationId xmlns:a16="http://schemas.microsoft.com/office/drawing/2014/main" id="{477E518F-2924-471A-ADC7-8FE0401061EB}"/>
              </a:ext>
            </a:extLst>
          </p:cNvPr>
          <p:cNvSpPr txBox="1">
            <a:spLocks noChangeArrowheads="1"/>
          </p:cNvSpPr>
          <p:nvPr/>
        </p:nvSpPr>
        <p:spPr bwMode="auto">
          <a:xfrm>
            <a:off x="315913" y="2689225"/>
            <a:ext cx="4268787"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ctr" eaLnBrk="1" hangingPunct="1">
              <a:lnSpc>
                <a:spcPct val="150000"/>
              </a:lnSpc>
            </a:pPr>
            <a:r>
              <a:rPr lang="ja-JP" altLang="en-US" sz="1400">
                <a:solidFill>
                  <a:schemeClr val="bg1"/>
                </a:solidFill>
              </a:rPr>
              <a:t>値段が安すぎるときは「詐欺かも」と疑おう</a:t>
            </a:r>
          </a:p>
        </p:txBody>
      </p:sp>
      <p:sp>
        <p:nvSpPr>
          <p:cNvPr id="20" name="正方形/長方形 19">
            <a:extLst>
              <a:ext uri="{FF2B5EF4-FFF2-40B4-BE49-F238E27FC236}">
                <a16:creationId xmlns:a16="http://schemas.microsoft.com/office/drawing/2014/main" id="{D971A55A-726A-42CA-9755-1E257C9900AA}"/>
              </a:ext>
            </a:extLst>
          </p:cNvPr>
          <p:cNvSpPr/>
          <p:nvPr/>
        </p:nvSpPr>
        <p:spPr>
          <a:xfrm>
            <a:off x="303213" y="5888038"/>
            <a:ext cx="4268787" cy="395287"/>
          </a:xfrm>
          <a:prstGeom prst="rect">
            <a:avLst/>
          </a:prstGeom>
          <a:solidFill>
            <a:srgbClr val="B469A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152" name="テキスト ボックス 8">
            <a:extLst>
              <a:ext uri="{FF2B5EF4-FFF2-40B4-BE49-F238E27FC236}">
                <a16:creationId xmlns:a16="http://schemas.microsoft.com/office/drawing/2014/main" id="{BADC540D-A38D-499D-9ACC-41538F846E28}"/>
              </a:ext>
            </a:extLst>
          </p:cNvPr>
          <p:cNvSpPr txBox="1">
            <a:spLocks noChangeArrowheads="1"/>
          </p:cNvSpPr>
          <p:nvPr/>
        </p:nvSpPr>
        <p:spPr bwMode="auto">
          <a:xfrm>
            <a:off x="223838" y="4146550"/>
            <a:ext cx="4348162"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pPr>
            <a:r>
              <a:rPr lang="ja-JP" altLang="en-US" sz="1200"/>
              <a:t>　オンラインゲームなどの利用料金を請求され、その支払い手段としてプリペイドカードの購入を指示されます。購入したプリペイドカードに記載されている番号の情報などを電話で伝えたり、写真を撮ってメールで送信したりすると、利用可能額がすべて他人によって使われてしまいます。</a:t>
            </a:r>
          </a:p>
        </p:txBody>
      </p:sp>
      <p:sp>
        <p:nvSpPr>
          <p:cNvPr id="22" name="テキスト ボックス 11">
            <a:extLst>
              <a:ext uri="{FF2B5EF4-FFF2-40B4-BE49-F238E27FC236}">
                <a16:creationId xmlns:a16="http://schemas.microsoft.com/office/drawing/2014/main" id="{9B2993A1-C1AE-4224-AC1E-08D27A5C47D5}"/>
              </a:ext>
            </a:extLst>
          </p:cNvPr>
          <p:cNvSpPr txBox="1"/>
          <p:nvPr/>
        </p:nvSpPr>
        <p:spPr>
          <a:xfrm>
            <a:off x="223838" y="3740150"/>
            <a:ext cx="4348162" cy="338138"/>
          </a:xfrm>
          <a:prstGeom prst="rect">
            <a:avLst/>
          </a:prstGeom>
          <a:noFill/>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r>
              <a:rPr lang="ja-JP" altLang="en-US" sz="1600" dirty="0">
                <a:solidFill>
                  <a:srgbClr val="B469A4"/>
                </a:solidFill>
                <a:latin typeface="+mn-ea"/>
              </a:rPr>
              <a:t>プリペイド購入詐欺</a:t>
            </a:r>
          </a:p>
        </p:txBody>
      </p:sp>
      <p:sp>
        <p:nvSpPr>
          <p:cNvPr id="6154" name="テキスト ボックス 8">
            <a:extLst>
              <a:ext uri="{FF2B5EF4-FFF2-40B4-BE49-F238E27FC236}">
                <a16:creationId xmlns:a16="http://schemas.microsoft.com/office/drawing/2014/main" id="{02A098B4-2BB2-4C38-A7ED-B9D9B71CA866}"/>
              </a:ext>
            </a:extLst>
          </p:cNvPr>
          <p:cNvSpPr txBox="1">
            <a:spLocks noChangeArrowheads="1"/>
          </p:cNvSpPr>
          <p:nvPr/>
        </p:nvSpPr>
        <p:spPr bwMode="auto">
          <a:xfrm>
            <a:off x="315913" y="5867400"/>
            <a:ext cx="4268787"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ctr" eaLnBrk="1" hangingPunct="1">
              <a:lnSpc>
                <a:spcPct val="150000"/>
              </a:lnSpc>
            </a:pPr>
            <a:r>
              <a:rPr lang="ja-JP" altLang="en-US" sz="1400">
                <a:solidFill>
                  <a:schemeClr val="bg1"/>
                </a:solidFill>
              </a:rPr>
              <a:t>プリペイドカードの情報は気軽に教えない</a:t>
            </a:r>
          </a:p>
        </p:txBody>
      </p:sp>
      <p:pic>
        <p:nvPicPr>
          <p:cNvPr id="6155" name="Picture 13" descr="C:\Users\fujiwara\Desktop\図6.jpg">
            <a:extLst>
              <a:ext uri="{FF2B5EF4-FFF2-40B4-BE49-F238E27FC236}">
                <a16:creationId xmlns:a16="http://schemas.microsoft.com/office/drawing/2014/main" id="{91EF1831-3E60-48B5-B34E-BC095FAB44B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78413" y="655638"/>
            <a:ext cx="3535362" cy="2279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6" name="図 2">
            <a:extLst>
              <a:ext uri="{FF2B5EF4-FFF2-40B4-BE49-F238E27FC236}">
                <a16:creationId xmlns:a16="http://schemas.microsoft.com/office/drawing/2014/main" id="{5EB65036-1C6B-480F-954D-C3BF97461F3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59363" y="3770313"/>
            <a:ext cx="3768725" cy="2468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a:extLst>
              <a:ext uri="{FF2B5EF4-FFF2-40B4-BE49-F238E27FC236}">
                <a16:creationId xmlns:a16="http://schemas.microsoft.com/office/drawing/2014/main" id="{778BB1E2-AB42-426C-9A56-CCFE333E6C5D}"/>
              </a:ext>
            </a:extLst>
          </p:cNvPr>
          <p:cNvSpPr/>
          <p:nvPr/>
        </p:nvSpPr>
        <p:spPr>
          <a:xfrm>
            <a:off x="303213" y="3017838"/>
            <a:ext cx="4268787" cy="396875"/>
          </a:xfrm>
          <a:prstGeom prst="rect">
            <a:avLst/>
          </a:prstGeom>
          <a:solidFill>
            <a:srgbClr val="B469A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 name="テキスト ボックス 11">
            <a:extLst>
              <a:ext uri="{FF2B5EF4-FFF2-40B4-BE49-F238E27FC236}">
                <a16:creationId xmlns:a16="http://schemas.microsoft.com/office/drawing/2014/main" id="{F1A587BF-9D67-4CE3-8286-5CA6B8A23A9D}"/>
              </a:ext>
            </a:extLst>
          </p:cNvPr>
          <p:cNvSpPr txBox="1"/>
          <p:nvPr/>
        </p:nvSpPr>
        <p:spPr>
          <a:xfrm>
            <a:off x="223838" y="209550"/>
            <a:ext cx="4348162" cy="400050"/>
          </a:xfrm>
          <a:prstGeom prst="rect">
            <a:avLst/>
          </a:prstGeom>
          <a:noFill/>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r>
              <a:rPr lang="ja-JP" altLang="en-US" sz="2000" dirty="0">
                <a:solidFill>
                  <a:srgbClr val="B469A4"/>
                </a:solidFill>
                <a:latin typeface="+mn-ea"/>
              </a:rPr>
              <a:t>実際にあるこんなトラブル</a:t>
            </a:r>
          </a:p>
        </p:txBody>
      </p:sp>
      <p:sp>
        <p:nvSpPr>
          <p:cNvPr id="7172" name="テキスト ボックス 8">
            <a:extLst>
              <a:ext uri="{FF2B5EF4-FFF2-40B4-BE49-F238E27FC236}">
                <a16:creationId xmlns:a16="http://schemas.microsoft.com/office/drawing/2014/main" id="{D418795C-0894-4171-BECC-3DE8E450B8BE}"/>
              </a:ext>
            </a:extLst>
          </p:cNvPr>
          <p:cNvSpPr txBox="1">
            <a:spLocks noChangeArrowheads="1"/>
          </p:cNvSpPr>
          <p:nvPr/>
        </p:nvSpPr>
        <p:spPr bwMode="auto">
          <a:xfrm>
            <a:off x="223838" y="1057275"/>
            <a:ext cx="4348162"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pPr>
            <a:r>
              <a:rPr lang="ja-JP" altLang="en-US" sz="1200"/>
              <a:t>　手元に現金がなく困っている人に対して、クレジットカードでほとんど価値のないものを法外な価格で購入させ、その代金の何割かをキャッシュバックするというものです。現金はすぐに手に入りますが、後日、クレジットカード会社に購入代金の全額を支払わなければならず、キャッシュバックの際に差し引かれた金額分を損することになってしまいます。</a:t>
            </a:r>
          </a:p>
        </p:txBody>
      </p:sp>
      <p:sp>
        <p:nvSpPr>
          <p:cNvPr id="15" name="テキスト ボックス 11">
            <a:extLst>
              <a:ext uri="{FF2B5EF4-FFF2-40B4-BE49-F238E27FC236}">
                <a16:creationId xmlns:a16="http://schemas.microsoft.com/office/drawing/2014/main" id="{455A0A85-91D5-45D0-8C67-E9B7D367806B}"/>
              </a:ext>
            </a:extLst>
          </p:cNvPr>
          <p:cNvSpPr txBox="1"/>
          <p:nvPr/>
        </p:nvSpPr>
        <p:spPr>
          <a:xfrm>
            <a:off x="223838" y="712788"/>
            <a:ext cx="4348162" cy="338137"/>
          </a:xfrm>
          <a:prstGeom prst="rect">
            <a:avLst/>
          </a:prstGeom>
          <a:noFill/>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r>
              <a:rPr lang="ja-JP" altLang="en-US" sz="1600" dirty="0">
                <a:solidFill>
                  <a:srgbClr val="B469A4"/>
                </a:solidFill>
                <a:latin typeface="+mn-ea"/>
              </a:rPr>
              <a:t>クレジットカードのショッピング枠現金化</a:t>
            </a:r>
          </a:p>
        </p:txBody>
      </p:sp>
      <p:sp>
        <p:nvSpPr>
          <p:cNvPr id="7174" name="テキスト ボックス 8">
            <a:extLst>
              <a:ext uri="{FF2B5EF4-FFF2-40B4-BE49-F238E27FC236}">
                <a16:creationId xmlns:a16="http://schemas.microsoft.com/office/drawing/2014/main" id="{9EA245C6-16DB-48A7-A0F4-35A414349EE9}"/>
              </a:ext>
            </a:extLst>
          </p:cNvPr>
          <p:cNvSpPr txBox="1">
            <a:spLocks noChangeArrowheads="1"/>
          </p:cNvSpPr>
          <p:nvPr/>
        </p:nvSpPr>
        <p:spPr bwMode="auto">
          <a:xfrm>
            <a:off x="303213" y="3008313"/>
            <a:ext cx="4268787"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ctr" eaLnBrk="1" hangingPunct="1">
              <a:lnSpc>
                <a:spcPct val="150000"/>
              </a:lnSpc>
            </a:pPr>
            <a:r>
              <a:rPr lang="ja-JP" altLang="en-US" sz="1400">
                <a:solidFill>
                  <a:schemeClr val="bg1"/>
                </a:solidFill>
              </a:rPr>
              <a:t>クレジットカードを利用した現金化の誘いに注意</a:t>
            </a:r>
          </a:p>
        </p:txBody>
      </p:sp>
      <p:sp>
        <p:nvSpPr>
          <p:cNvPr id="20" name="正方形/長方形 19">
            <a:extLst>
              <a:ext uri="{FF2B5EF4-FFF2-40B4-BE49-F238E27FC236}">
                <a16:creationId xmlns:a16="http://schemas.microsoft.com/office/drawing/2014/main" id="{7974DEF3-17FF-470E-B098-E95F19CE0BD5}"/>
              </a:ext>
            </a:extLst>
          </p:cNvPr>
          <p:cNvSpPr/>
          <p:nvPr/>
        </p:nvSpPr>
        <p:spPr>
          <a:xfrm>
            <a:off x="303213" y="5748338"/>
            <a:ext cx="4268787" cy="396875"/>
          </a:xfrm>
          <a:prstGeom prst="rect">
            <a:avLst/>
          </a:prstGeom>
          <a:solidFill>
            <a:srgbClr val="B469A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176" name="テキスト ボックス 8">
            <a:extLst>
              <a:ext uri="{FF2B5EF4-FFF2-40B4-BE49-F238E27FC236}">
                <a16:creationId xmlns:a16="http://schemas.microsoft.com/office/drawing/2014/main" id="{CEA64E54-373F-4440-85B4-848F6BE5FB28}"/>
              </a:ext>
            </a:extLst>
          </p:cNvPr>
          <p:cNvSpPr txBox="1">
            <a:spLocks noChangeArrowheads="1"/>
          </p:cNvSpPr>
          <p:nvPr/>
        </p:nvSpPr>
        <p:spPr bwMode="auto">
          <a:xfrm>
            <a:off x="223838" y="4217988"/>
            <a:ext cx="4348162"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pPr>
            <a:r>
              <a:rPr lang="ja-JP" altLang="en-US" sz="1200"/>
              <a:t>　身に覚えのないサイトの利用料請求などがショートメッセージや電子メールで届いたり、「支払わなければ取り立てに行く」といった不安をあおるような文面をブラウザの画面に表示して支払いを要求する詐欺です。どのような脅迫文でも、絶対に連絡をせず、おかしいと思う連絡は無視しましょう。</a:t>
            </a:r>
          </a:p>
        </p:txBody>
      </p:sp>
      <p:sp>
        <p:nvSpPr>
          <p:cNvPr id="7177" name="テキスト ボックス 11">
            <a:extLst>
              <a:ext uri="{FF2B5EF4-FFF2-40B4-BE49-F238E27FC236}">
                <a16:creationId xmlns:a16="http://schemas.microsoft.com/office/drawing/2014/main" id="{065DA939-4B87-43D1-A679-04AC0CFB589E}"/>
              </a:ext>
            </a:extLst>
          </p:cNvPr>
          <p:cNvSpPr txBox="1">
            <a:spLocks noChangeArrowheads="1"/>
          </p:cNvSpPr>
          <p:nvPr/>
        </p:nvSpPr>
        <p:spPr bwMode="auto">
          <a:xfrm>
            <a:off x="223838" y="3887788"/>
            <a:ext cx="4348162"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r>
              <a:rPr lang="zh-TW" altLang="en-US" sz="1600">
                <a:solidFill>
                  <a:srgbClr val="B469A4"/>
                </a:solidFill>
                <a:latin typeface="ＭＳ Ｐゴシック" panose="020B0600070205080204" pitchFamily="50" charset="-128"/>
              </a:rPr>
              <a:t>架空</a:t>
            </a:r>
            <a:r>
              <a:rPr lang="ja-JP" altLang="en-US" sz="1600">
                <a:solidFill>
                  <a:srgbClr val="B469A4"/>
                </a:solidFill>
                <a:latin typeface="ＭＳ Ｐゴシック" panose="020B0600070205080204" pitchFamily="50" charset="-128"/>
              </a:rPr>
              <a:t>料金</a:t>
            </a:r>
            <a:r>
              <a:rPr lang="zh-TW" altLang="en-US" sz="1600">
                <a:solidFill>
                  <a:srgbClr val="B469A4"/>
                </a:solidFill>
                <a:latin typeface="ＭＳ Ｐゴシック" panose="020B0600070205080204" pitchFamily="50" charset="-128"/>
              </a:rPr>
              <a:t>請求詐欺</a:t>
            </a:r>
            <a:endParaRPr lang="ja-JP" altLang="en-US" sz="1600">
              <a:solidFill>
                <a:srgbClr val="B469A4"/>
              </a:solidFill>
              <a:latin typeface="ＭＳ Ｐゴシック" panose="020B0600070205080204" pitchFamily="50" charset="-128"/>
            </a:endParaRPr>
          </a:p>
        </p:txBody>
      </p:sp>
      <p:sp>
        <p:nvSpPr>
          <p:cNvPr id="7178" name="テキスト ボックス 8">
            <a:extLst>
              <a:ext uri="{FF2B5EF4-FFF2-40B4-BE49-F238E27FC236}">
                <a16:creationId xmlns:a16="http://schemas.microsoft.com/office/drawing/2014/main" id="{A6F71669-6202-4DF5-9561-79312CC23E1C}"/>
              </a:ext>
            </a:extLst>
          </p:cNvPr>
          <p:cNvSpPr txBox="1">
            <a:spLocks noChangeArrowheads="1"/>
          </p:cNvSpPr>
          <p:nvPr/>
        </p:nvSpPr>
        <p:spPr bwMode="auto">
          <a:xfrm>
            <a:off x="303213" y="5726113"/>
            <a:ext cx="4268787"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ctr" eaLnBrk="1" hangingPunct="1">
              <a:lnSpc>
                <a:spcPct val="150000"/>
              </a:lnSpc>
            </a:pPr>
            <a:r>
              <a:rPr lang="ja-JP" altLang="en-US" sz="1400">
                <a:solidFill>
                  <a:schemeClr val="bg1"/>
                </a:solidFill>
              </a:rPr>
              <a:t>不安になっても、身に覚えのない請求は無視しよう</a:t>
            </a:r>
          </a:p>
        </p:txBody>
      </p:sp>
      <p:pic>
        <p:nvPicPr>
          <p:cNvPr id="7179" name="Picture 13" descr="C:\Users\fujiwara\Desktop\図8.jpg">
            <a:extLst>
              <a:ext uri="{FF2B5EF4-FFF2-40B4-BE49-F238E27FC236}">
                <a16:creationId xmlns:a16="http://schemas.microsoft.com/office/drawing/2014/main" id="{6BF471ED-CE76-4456-8EF5-719DFEF382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40300" y="635000"/>
            <a:ext cx="3694113" cy="2382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80" name="Picture 14" descr="C:\Users\fujiwara\Desktop\図9.jpg">
            <a:extLst>
              <a:ext uri="{FF2B5EF4-FFF2-40B4-BE49-F238E27FC236}">
                <a16:creationId xmlns:a16="http://schemas.microsoft.com/office/drawing/2014/main" id="{AD8FC220-201C-4B56-8A1E-951F34473D1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40300" y="3749675"/>
            <a:ext cx="3736975"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a:extLst>
              <a:ext uri="{FF2B5EF4-FFF2-40B4-BE49-F238E27FC236}">
                <a16:creationId xmlns:a16="http://schemas.microsoft.com/office/drawing/2014/main" id="{F3A396B3-7A5E-4916-9C41-12441E61BE98}"/>
              </a:ext>
            </a:extLst>
          </p:cNvPr>
          <p:cNvSpPr/>
          <p:nvPr/>
        </p:nvSpPr>
        <p:spPr>
          <a:xfrm>
            <a:off x="303213" y="2981325"/>
            <a:ext cx="4268787" cy="395288"/>
          </a:xfrm>
          <a:prstGeom prst="rect">
            <a:avLst/>
          </a:prstGeom>
          <a:solidFill>
            <a:srgbClr val="B469A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 name="テキスト ボックス 11">
            <a:extLst>
              <a:ext uri="{FF2B5EF4-FFF2-40B4-BE49-F238E27FC236}">
                <a16:creationId xmlns:a16="http://schemas.microsoft.com/office/drawing/2014/main" id="{5104ACEB-84C2-4ED4-A9EB-C51CB3078B9E}"/>
              </a:ext>
            </a:extLst>
          </p:cNvPr>
          <p:cNvSpPr txBox="1"/>
          <p:nvPr/>
        </p:nvSpPr>
        <p:spPr>
          <a:xfrm>
            <a:off x="223838" y="246063"/>
            <a:ext cx="4348162" cy="400050"/>
          </a:xfrm>
          <a:prstGeom prst="rect">
            <a:avLst/>
          </a:prstGeom>
          <a:noFill/>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r>
              <a:rPr lang="ja-JP" altLang="en-US" sz="2000" dirty="0">
                <a:solidFill>
                  <a:srgbClr val="B469A4"/>
                </a:solidFill>
                <a:latin typeface="+mn-ea"/>
              </a:rPr>
              <a:t>実際にあるこんなトラブル</a:t>
            </a:r>
          </a:p>
        </p:txBody>
      </p:sp>
      <p:sp>
        <p:nvSpPr>
          <p:cNvPr id="8196" name="テキスト ボックス 8">
            <a:extLst>
              <a:ext uri="{FF2B5EF4-FFF2-40B4-BE49-F238E27FC236}">
                <a16:creationId xmlns:a16="http://schemas.microsoft.com/office/drawing/2014/main" id="{A9C86A43-AFA8-422B-BF30-947939C0FA9D}"/>
              </a:ext>
            </a:extLst>
          </p:cNvPr>
          <p:cNvSpPr txBox="1">
            <a:spLocks noChangeArrowheads="1"/>
          </p:cNvSpPr>
          <p:nvPr/>
        </p:nvSpPr>
        <p:spPr bwMode="auto">
          <a:xfrm>
            <a:off x="223838" y="1255713"/>
            <a:ext cx="4348162" cy="172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pPr>
            <a:r>
              <a:rPr lang="ja-JP" altLang="en-US" sz="1200"/>
              <a:t>　実在する会社を装ったショートメッセージや電子メールからニセのサイトに誘導するものです。個人情報を入力してしまうと、犯人に情報を盗まれ、悪用されてしまいます。また、悪質業者に個人情報が出回ることもあるので、確実に信用できる機関からのショートメッセージやメール以外は、アクセスしないようにしましょう。</a:t>
            </a:r>
          </a:p>
        </p:txBody>
      </p:sp>
      <p:sp>
        <p:nvSpPr>
          <p:cNvPr id="15" name="テキスト ボックス 11">
            <a:extLst>
              <a:ext uri="{FF2B5EF4-FFF2-40B4-BE49-F238E27FC236}">
                <a16:creationId xmlns:a16="http://schemas.microsoft.com/office/drawing/2014/main" id="{9A3019DC-8472-4610-AB9B-B7F06972985C}"/>
              </a:ext>
            </a:extLst>
          </p:cNvPr>
          <p:cNvSpPr txBox="1"/>
          <p:nvPr/>
        </p:nvSpPr>
        <p:spPr>
          <a:xfrm>
            <a:off x="298450" y="984250"/>
            <a:ext cx="4348163" cy="338138"/>
          </a:xfrm>
          <a:prstGeom prst="rect">
            <a:avLst/>
          </a:prstGeom>
          <a:noFill/>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fontAlgn="auto">
              <a:spcBef>
                <a:spcPts val="0"/>
              </a:spcBef>
              <a:spcAft>
                <a:spcPts val="0"/>
              </a:spcAft>
              <a:defRPr/>
            </a:pPr>
            <a:r>
              <a:rPr lang="ja-JP" altLang="en-US" sz="1600" dirty="0">
                <a:solidFill>
                  <a:srgbClr val="B469A4"/>
                </a:solidFill>
                <a:latin typeface="+mn-ea"/>
              </a:rPr>
              <a:t>フィッシング詐欺</a:t>
            </a:r>
          </a:p>
        </p:txBody>
      </p:sp>
      <p:sp>
        <p:nvSpPr>
          <p:cNvPr id="8198" name="テキスト ボックス 8">
            <a:extLst>
              <a:ext uri="{FF2B5EF4-FFF2-40B4-BE49-F238E27FC236}">
                <a16:creationId xmlns:a16="http://schemas.microsoft.com/office/drawing/2014/main" id="{4A5EA109-B3BB-4BA7-97A0-160B6C9CF750}"/>
              </a:ext>
            </a:extLst>
          </p:cNvPr>
          <p:cNvSpPr txBox="1">
            <a:spLocks noChangeArrowheads="1"/>
          </p:cNvSpPr>
          <p:nvPr/>
        </p:nvSpPr>
        <p:spPr bwMode="auto">
          <a:xfrm>
            <a:off x="298450" y="2981325"/>
            <a:ext cx="4268788"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925">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lgn="ctr" eaLnBrk="1" hangingPunct="1">
              <a:lnSpc>
                <a:spcPct val="150000"/>
              </a:lnSpc>
            </a:pPr>
            <a:r>
              <a:rPr lang="ja-JP" altLang="en-US" sz="1400">
                <a:solidFill>
                  <a:schemeClr val="bg1"/>
                </a:solidFill>
              </a:rPr>
              <a:t>ニセのサイトへ誘導されないよう、クリックは慎重に</a:t>
            </a:r>
          </a:p>
        </p:txBody>
      </p:sp>
      <p:pic>
        <p:nvPicPr>
          <p:cNvPr id="8199" name="図 2">
            <a:extLst>
              <a:ext uri="{FF2B5EF4-FFF2-40B4-BE49-F238E27FC236}">
                <a16:creationId xmlns:a16="http://schemas.microsoft.com/office/drawing/2014/main" id="{A6F7E21B-60A4-4070-BBE8-211BB5E91A0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48225" y="446088"/>
            <a:ext cx="3997325" cy="252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第1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第2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第3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第4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第5章">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FA3F96E03010CB43A87E62425EE861C2" ma:contentTypeVersion="14" ma:contentTypeDescription="新しいドキュメントを作成します。" ma:contentTypeScope="" ma:versionID="a1b9892835793e5cd2f19a5561b0f3e2">
  <xsd:schema xmlns:xsd="http://www.w3.org/2001/XMLSchema" xmlns:xs="http://www.w3.org/2001/XMLSchema" xmlns:p="http://schemas.microsoft.com/office/2006/metadata/properties" xmlns:ns2="9a6454e5-418b-4844-a74d-e55630c4d592" xmlns:ns3="67e06d9b-ce42-4fa8-b284-302ef28cc775" targetNamespace="http://schemas.microsoft.com/office/2006/metadata/properties" ma:root="true" ma:fieldsID="cd7305b9d632c5acfc1d484554d7e205" ns2:_="" ns3:_="">
    <xsd:import namespace="9a6454e5-418b-4844-a74d-e55630c4d592"/>
    <xsd:import namespace="67e06d9b-ce42-4fa8-b284-302ef28cc77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6454e5-418b-4844-a74d-e55630c4d59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画像タグ" ma:readOnly="false" ma:fieldId="{5cf76f15-5ced-4ddc-b409-7134ff3c332f}" ma:taxonomyMulti="true" ma:sspId="114ab214-fa64-4fae-99b8-b7f9cb5589d9"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7e06d9b-ce42-4fa8-b284-302ef28cc775"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TaxCatchAll" ma:index="20" nillable="true" ma:displayName="Taxonomy Catch All Column" ma:hidden="true" ma:list="{c339e06a-42e6-4b23-ba36-aeb9d287abc0}" ma:internalName="TaxCatchAll" ma:showField="CatchAllData" ma:web="67e06d9b-ce42-4fa8-b284-302ef28cc77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a6454e5-418b-4844-a74d-e55630c4d592">
      <Terms xmlns="http://schemas.microsoft.com/office/infopath/2007/PartnerControls"/>
    </lcf76f155ced4ddcb4097134ff3c332f>
    <TaxCatchAll xmlns="67e06d9b-ce42-4fa8-b284-302ef28cc775" xsi:nil="true"/>
  </documentManagement>
</p:properties>
</file>

<file path=customXml/itemProps1.xml><?xml version="1.0" encoding="utf-8"?>
<ds:datastoreItem xmlns:ds="http://schemas.openxmlformats.org/officeDocument/2006/customXml" ds:itemID="{9B0815F4-6076-4A83-94C0-0E145CD9EF40}"/>
</file>

<file path=customXml/itemProps2.xml><?xml version="1.0" encoding="utf-8"?>
<ds:datastoreItem xmlns:ds="http://schemas.openxmlformats.org/officeDocument/2006/customXml" ds:itemID="{B1845BEA-2799-4BB6-8AE4-0DB25D39EF21}"/>
</file>

<file path=customXml/itemProps3.xml><?xml version="1.0" encoding="utf-8"?>
<ds:datastoreItem xmlns:ds="http://schemas.openxmlformats.org/officeDocument/2006/customXml" ds:itemID="{84460C9C-900E-4E13-8562-DC2E3846636B}"/>
</file>

<file path=docProps/app.xml><?xml version="1.0" encoding="utf-8"?>
<Properties xmlns="http://schemas.openxmlformats.org/officeDocument/2006/extended-properties" xmlns:vt="http://schemas.openxmlformats.org/officeDocument/2006/docPropsVTypes">
  <TotalTime>229</TotalTime>
  <Words>429</Words>
  <Application>Microsoft Office PowerPoint</Application>
  <PresentationFormat>画面に合わせる (4:3)</PresentationFormat>
  <Paragraphs>18</Paragraphs>
  <Slides>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5</vt:i4>
      </vt:variant>
      <vt:variant>
        <vt:lpstr>スライド タイトル</vt:lpstr>
      </vt:variant>
      <vt:variant>
        <vt:i4>3</vt:i4>
      </vt:variant>
    </vt:vector>
  </HeadingPairs>
  <TitlesOfParts>
    <vt:vector size="12" baseType="lpstr">
      <vt:lpstr>ＭＳ Ｐゴシック</vt:lpstr>
      <vt:lpstr>Arial</vt:lpstr>
      <vt:lpstr>Calibri</vt:lpstr>
      <vt:lpstr>Calibri Light</vt:lpstr>
      <vt:lpstr>第1章</vt:lpstr>
      <vt:lpstr>第2章</vt:lpstr>
      <vt:lpstr>第3章</vt:lpstr>
      <vt:lpstr>第4章</vt:lpstr>
      <vt:lpstr>第5章</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高井洋介</dc:creator>
  <cp:lastModifiedBy>田中 優希</cp:lastModifiedBy>
  <cp:revision>55</cp:revision>
  <dcterms:created xsi:type="dcterms:W3CDTF">2016-03-12T01:57:31Z</dcterms:created>
  <dcterms:modified xsi:type="dcterms:W3CDTF">2024-06-19T08:16:30Z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0x010100FA3F96E03010CB43A87E62425EE861C2</vt:lpwstr>
  </property>
  <property fmtid="{D5CDD505-2E9C-101B-9397-08002B2CF9AE}" pid="3" name="MediaServiceImageTags">
    <vt:lpwstr/>
  </property>
</Properties>
</file>