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 id="2147483673" r:id="rId5"/>
  </p:sldMasterIdLst>
  <p:sldIdLst>
    <p:sldId id="273" r:id="rId6"/>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3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69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Master" Target="slideMasters/slideMaster3.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customXml" Target="../customXml/item1.xml"/><Relationship Id="rId5" Type="http://schemas.openxmlformats.org/officeDocument/2006/relationships/slideMaster" Target="slideMasters/slideMaster5.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764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4916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426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426699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192E226F-29A9-43CF-84CA-3E298D8312A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1CFEFC65-CD3F-4DCC-8B05-5427FF5ECD4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4"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DCDE62C3-97C8-43B8-BD6E-5D8D7F675F3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図 6">
            <a:extLst>
              <a:ext uri="{FF2B5EF4-FFF2-40B4-BE49-F238E27FC236}">
                <a16:creationId xmlns:a16="http://schemas.microsoft.com/office/drawing/2014/main" id="{B303A310-295B-48DF-AA25-0D5EFF0FF2C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図 6">
            <a:extLst>
              <a:ext uri="{FF2B5EF4-FFF2-40B4-BE49-F238E27FC236}">
                <a16:creationId xmlns:a16="http://schemas.microsoft.com/office/drawing/2014/main" id="{6327CAC4-1CAF-4AE1-B49A-B8DF78FC3A0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1">
            <a:extLst>
              <a:ext uri="{FF2B5EF4-FFF2-40B4-BE49-F238E27FC236}">
                <a16:creationId xmlns:a16="http://schemas.microsoft.com/office/drawing/2014/main" id="{BAE1A12F-00F4-4A1A-BFC6-16A6E84BA86B}"/>
              </a:ext>
            </a:extLst>
          </p:cNvPr>
          <p:cNvSpPr txBox="1"/>
          <p:nvPr/>
        </p:nvSpPr>
        <p:spPr>
          <a:xfrm>
            <a:off x="223838" y="209550"/>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B469A4"/>
                </a:solidFill>
                <a:latin typeface="+mn-ea"/>
              </a:rPr>
              <a:t>消費者被害って、どんなもの？</a:t>
            </a:r>
          </a:p>
        </p:txBody>
      </p:sp>
      <p:sp>
        <p:nvSpPr>
          <p:cNvPr id="6147" name="テキスト ボックス 8">
            <a:extLst>
              <a:ext uri="{FF2B5EF4-FFF2-40B4-BE49-F238E27FC236}">
                <a16:creationId xmlns:a16="http://schemas.microsoft.com/office/drawing/2014/main" id="{A124C0FD-6F6F-43CA-8265-FFE0197CAD55}"/>
              </a:ext>
            </a:extLst>
          </p:cNvPr>
          <p:cNvSpPr txBox="1">
            <a:spLocks noChangeArrowheads="1"/>
          </p:cNvSpPr>
          <p:nvPr/>
        </p:nvSpPr>
        <p:spPr bwMode="auto">
          <a:xfrm>
            <a:off x="223838" y="609600"/>
            <a:ext cx="87518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600"/>
              <a:t>　消費者被害は、あなたの身近でもたくさん起こっています。パソコンで詐欺サイトに誘導されて個人情報を盗まれて悪用されたり、ウソの投資話にだまされて、大切な預金を失ったりする人もいます。</a:t>
            </a:r>
          </a:p>
        </p:txBody>
      </p:sp>
      <p:sp>
        <p:nvSpPr>
          <p:cNvPr id="6148" name="テキスト ボックス 8">
            <a:extLst>
              <a:ext uri="{FF2B5EF4-FFF2-40B4-BE49-F238E27FC236}">
                <a16:creationId xmlns:a16="http://schemas.microsoft.com/office/drawing/2014/main" id="{9C7262DE-F809-46E6-9A8A-2AAA4AC80293}"/>
              </a:ext>
            </a:extLst>
          </p:cNvPr>
          <p:cNvSpPr txBox="1">
            <a:spLocks noChangeArrowheads="1"/>
          </p:cNvSpPr>
          <p:nvPr/>
        </p:nvSpPr>
        <p:spPr bwMode="auto">
          <a:xfrm>
            <a:off x="1435100" y="5664200"/>
            <a:ext cx="5969000" cy="441325"/>
          </a:xfrm>
          <a:prstGeom prst="rect">
            <a:avLst/>
          </a:prstGeom>
          <a:noFill/>
          <a:ln>
            <a:noFill/>
          </a:ln>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en-US" altLang="ja-JP" sz="800" dirty="0">
                <a:latin typeface="+mn-ea"/>
                <a:ea typeface="+mn-ea"/>
              </a:rPr>
              <a:t>※</a:t>
            </a:r>
            <a:r>
              <a:rPr lang="ja-JP" altLang="en-US" sz="800" dirty="0">
                <a:latin typeface="+mn-ea"/>
                <a:ea typeface="+mn-ea"/>
              </a:rPr>
              <a:t>既支払額</a:t>
            </a:r>
            <a:r>
              <a:rPr lang="en-US" altLang="ja-JP" sz="800" dirty="0">
                <a:latin typeface="+mn-ea"/>
                <a:ea typeface="+mn-ea"/>
              </a:rPr>
              <a:t>[</a:t>
            </a:r>
            <a:r>
              <a:rPr lang="ja-JP" altLang="en-US" sz="800" dirty="0">
                <a:latin typeface="+mn-ea"/>
                <a:ea typeface="+mn-ea"/>
              </a:rPr>
              <a:t>信用供与を含む</a:t>
            </a:r>
            <a:r>
              <a:rPr lang="en-US" altLang="ja-JP" sz="800" dirty="0">
                <a:latin typeface="+mn-ea"/>
                <a:ea typeface="+mn-ea"/>
              </a:rPr>
              <a:t>]</a:t>
            </a:r>
            <a:r>
              <a:rPr lang="ja-JP" altLang="en-US" sz="800" dirty="0">
                <a:latin typeface="+mn-ea"/>
                <a:ea typeface="+mn-ea"/>
              </a:rPr>
              <a:t>とは、すでに支払った金額にクレジットカード等による将来の支払いを加えたもの。</a:t>
            </a:r>
          </a:p>
          <a:p>
            <a:pPr eaLnBrk="1" hangingPunct="1">
              <a:lnSpc>
                <a:spcPct val="150000"/>
              </a:lnSpc>
              <a:defRPr/>
            </a:pPr>
            <a:r>
              <a:rPr lang="ja-JP" altLang="en-US" sz="800" dirty="0">
                <a:latin typeface="+mn-ea"/>
                <a:ea typeface="+mn-ea"/>
              </a:rPr>
              <a:t>出典：消費者庁「令和</a:t>
            </a:r>
            <a:r>
              <a:rPr lang="en-US" altLang="ja-JP" sz="800" dirty="0">
                <a:latin typeface="+mn-ea"/>
                <a:ea typeface="+mn-ea"/>
              </a:rPr>
              <a:t>2</a:t>
            </a:r>
            <a:r>
              <a:rPr lang="ja-JP" altLang="en-US" sz="800" dirty="0">
                <a:latin typeface="+mn-ea"/>
                <a:ea typeface="+mn-ea"/>
              </a:rPr>
              <a:t>年版消費者白書」</a:t>
            </a:r>
          </a:p>
        </p:txBody>
      </p:sp>
      <p:grpSp>
        <p:nvGrpSpPr>
          <p:cNvPr id="6149" name="グループ化 4">
            <a:extLst>
              <a:ext uri="{FF2B5EF4-FFF2-40B4-BE49-F238E27FC236}">
                <a16:creationId xmlns:a16="http://schemas.microsoft.com/office/drawing/2014/main" id="{DB1CE387-F219-4A5B-B186-3FCBBCA59E4A}"/>
              </a:ext>
            </a:extLst>
          </p:cNvPr>
          <p:cNvGrpSpPr>
            <a:grpSpLocks/>
          </p:cNvGrpSpPr>
          <p:nvPr/>
        </p:nvGrpSpPr>
        <p:grpSpPr bwMode="auto">
          <a:xfrm>
            <a:off x="1346200" y="1719263"/>
            <a:ext cx="6176963" cy="2006600"/>
            <a:chOff x="1346200" y="1719263"/>
            <a:chExt cx="6176963" cy="2006600"/>
          </a:xfrm>
        </p:grpSpPr>
        <p:pic>
          <p:nvPicPr>
            <p:cNvPr id="6153" name="図 7">
              <a:extLst>
                <a:ext uri="{FF2B5EF4-FFF2-40B4-BE49-F238E27FC236}">
                  <a16:creationId xmlns:a16="http://schemas.microsoft.com/office/drawing/2014/main" id="{C4A90435-FEDB-42BC-A13C-B3BBC535A1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46200" y="1719263"/>
              <a:ext cx="6176963"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図 2">
              <a:extLst>
                <a:ext uri="{FF2B5EF4-FFF2-40B4-BE49-F238E27FC236}">
                  <a16:creationId xmlns:a16="http://schemas.microsoft.com/office/drawing/2014/main" id="{6750166C-167E-4B76-8807-076764A81B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9263" y="2038736"/>
              <a:ext cx="3842574" cy="1339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150" name="グループ化 7">
            <a:extLst>
              <a:ext uri="{FF2B5EF4-FFF2-40B4-BE49-F238E27FC236}">
                <a16:creationId xmlns:a16="http://schemas.microsoft.com/office/drawing/2014/main" id="{44EC966E-1C0C-465D-8545-A2F52A20F7BB}"/>
              </a:ext>
            </a:extLst>
          </p:cNvPr>
          <p:cNvGrpSpPr>
            <a:grpSpLocks/>
          </p:cNvGrpSpPr>
          <p:nvPr/>
        </p:nvGrpSpPr>
        <p:grpSpPr bwMode="auto">
          <a:xfrm>
            <a:off x="1328738" y="3697288"/>
            <a:ext cx="6143625" cy="2000250"/>
            <a:chOff x="1328738" y="3697288"/>
            <a:chExt cx="6143625" cy="2000250"/>
          </a:xfrm>
        </p:grpSpPr>
        <p:pic>
          <p:nvPicPr>
            <p:cNvPr id="6151" name="図 9">
              <a:extLst>
                <a:ext uri="{FF2B5EF4-FFF2-40B4-BE49-F238E27FC236}">
                  <a16:creationId xmlns:a16="http://schemas.microsoft.com/office/drawing/2014/main" id="{F4EBF038-BE07-4F6F-ADEB-B236987BCCD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28738" y="3697288"/>
              <a:ext cx="6143625"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図 6">
              <a:extLst>
                <a:ext uri="{FF2B5EF4-FFF2-40B4-BE49-F238E27FC236}">
                  <a16:creationId xmlns:a16="http://schemas.microsoft.com/office/drawing/2014/main" id="{1B909395-8F30-45B5-B65F-DB182482272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58794" y="4034256"/>
              <a:ext cx="4123681" cy="1383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第4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第5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AFDB4B4C-F0ED-44A9-8E84-6BD9EC4C1AEB}"/>
</file>

<file path=customXml/itemProps2.xml><?xml version="1.0" encoding="utf-8"?>
<ds:datastoreItem xmlns:ds="http://schemas.openxmlformats.org/officeDocument/2006/customXml" ds:itemID="{B0343D02-ED11-4543-8166-B65835BF1F35}"/>
</file>

<file path=customXml/itemProps3.xml><?xml version="1.0" encoding="utf-8"?>
<ds:datastoreItem xmlns:ds="http://schemas.openxmlformats.org/officeDocument/2006/customXml" ds:itemID="{62FC55AC-72D0-4535-B34B-3A0E4421B91A}"/>
</file>

<file path=docProps/app.xml><?xml version="1.0" encoding="utf-8"?>
<Properties xmlns="http://schemas.openxmlformats.org/officeDocument/2006/extended-properties" xmlns:vt="http://schemas.openxmlformats.org/officeDocument/2006/docPropsVTypes">
  <TotalTime>215</TotalTime>
  <Words>89</Words>
  <Application>Microsoft Office PowerPoint</Application>
  <PresentationFormat>画面に合わせる (4:3)</PresentationFormat>
  <Paragraphs>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5</vt:i4>
      </vt:variant>
      <vt:variant>
        <vt:lpstr>スライド タイトル</vt:lpstr>
      </vt:variant>
      <vt:variant>
        <vt:i4>1</vt:i4>
      </vt:variant>
    </vt:vector>
  </HeadingPairs>
  <TitlesOfParts>
    <vt:vector size="9" baseType="lpstr">
      <vt:lpstr>Arial</vt:lpstr>
      <vt:lpstr>Calibri</vt:lpstr>
      <vt:lpstr>Calibri Light</vt:lpstr>
      <vt:lpstr>第1章</vt:lpstr>
      <vt:lpstr>第2章</vt:lpstr>
      <vt:lpstr>第3章</vt:lpstr>
      <vt:lpstr>第4章</vt:lpstr>
      <vt:lpstr>第5章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59</cp:revision>
  <dcterms:created xsi:type="dcterms:W3CDTF">2016-03-12T01:57:31Z</dcterms:created>
  <dcterms:modified xsi:type="dcterms:W3CDTF">2024-06-19T08:16:01Z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