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  <p:sldMasterId id="2147483673" r:id="rId5"/>
  </p:sldMasterIdLst>
  <p:sldIdLst>
    <p:sldId id="273" r:id="rId6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69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74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14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580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256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96C0E74E-460D-42E5-AE82-B78016CCDF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F9CFBB65-F6B3-49C0-A095-1E946E621D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87E9D921-8EBB-4D54-95C2-836EE2DCF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D5401990-5CF9-44CE-9963-31995191F52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7D130AEA-719D-4B16-94B7-545159B4E0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24E22FE7-93F8-488D-B3B1-902AF8359DBE}"/>
              </a:ext>
            </a:extLst>
          </p:cNvPr>
          <p:cNvSpPr txBox="1"/>
          <p:nvPr/>
        </p:nvSpPr>
        <p:spPr>
          <a:xfrm>
            <a:off x="223838" y="2095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B469A5"/>
                </a:solidFill>
                <a:latin typeface="+mn-ea"/>
              </a:rPr>
              <a:t>多重債務とは</a:t>
            </a:r>
          </a:p>
        </p:txBody>
      </p:sp>
      <p:sp>
        <p:nvSpPr>
          <p:cNvPr id="6147" name="テキスト ボックス 8">
            <a:extLst>
              <a:ext uri="{FF2B5EF4-FFF2-40B4-BE49-F238E27FC236}">
                <a16:creationId xmlns:a16="http://schemas.microsoft.com/office/drawing/2014/main" id="{9E135D6B-B98B-4EB8-85D2-4889BF622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09600"/>
            <a:ext cx="84867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複数の業者から借金をしていて、返済が困難になっている状況を多重債務といいます。多重債務というと、お金にだらしない人が陥るイメージがあるかもしれません。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600"/>
              <a:t>　しかし、多重債務相談者が借金をしたきっかけでもっとも多いのは、低収入や収入の減少により、生活費や教育費を補うためであることが明らかになっています。すべてのケースにあてはまるわけではありませんが、生活費の不足分を借入れる前に、家計を改善することから始めましょう。</a:t>
            </a:r>
          </a:p>
        </p:txBody>
      </p:sp>
      <p:sp>
        <p:nvSpPr>
          <p:cNvPr id="6148" name="テキスト ボックス 8">
            <a:extLst>
              <a:ext uri="{FF2B5EF4-FFF2-40B4-BE49-F238E27FC236}">
                <a16:creationId xmlns:a16="http://schemas.microsoft.com/office/drawing/2014/main" id="{DB82B7A5-AE71-4587-8137-1B7188829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5553075"/>
            <a:ext cx="837247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ja-JP" sz="1000"/>
              <a:t>※</a:t>
            </a:r>
            <a:r>
              <a:rPr lang="ja-JP" altLang="en-US" sz="1000"/>
              <a:t>複数回答。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000"/>
              <a:t>出典：多重債務問題及び消費者向け金融等に関する懇談会 第</a:t>
            </a:r>
            <a:r>
              <a:rPr lang="en-US" altLang="ja-JP" sz="1000"/>
              <a:t>15</a:t>
            </a:r>
            <a:r>
              <a:rPr lang="ja-JP" altLang="en-US" sz="1000"/>
              <a:t>回 資料</a:t>
            </a:r>
            <a:r>
              <a:rPr lang="en-US" altLang="ja-JP" sz="1000"/>
              <a:t>1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000"/>
              <a:t>「</a:t>
            </a:r>
            <a:r>
              <a:rPr lang="en-US" altLang="ja-JP" sz="1000"/>
              <a:t>3. </a:t>
            </a:r>
            <a:r>
              <a:rPr lang="ja-JP" altLang="en-US" sz="1000"/>
              <a:t>地方自治体に寄せられた</a:t>
            </a:r>
            <a:r>
              <a:rPr lang="en-US" altLang="ja-JP" sz="1000"/>
              <a:t>『</a:t>
            </a:r>
            <a:r>
              <a:rPr lang="ja-JP" altLang="en-US" sz="1000"/>
              <a:t>多重債務</a:t>
            </a:r>
            <a:r>
              <a:rPr lang="en-US" altLang="ja-JP" sz="1000"/>
              <a:t>』</a:t>
            </a:r>
            <a:r>
              <a:rPr lang="ja-JP" altLang="en-US" sz="1000"/>
              <a:t>に関する相談の概況（</a:t>
            </a:r>
            <a:r>
              <a:rPr lang="en-US" altLang="ja-JP" sz="1000"/>
              <a:t>1</a:t>
            </a:r>
            <a:r>
              <a:rPr lang="ja-JP" altLang="en-US" sz="1000"/>
              <a:t>）」</a:t>
            </a:r>
          </a:p>
          <a:p>
            <a:pPr eaLnBrk="1" hangingPunct="1">
              <a:lnSpc>
                <a:spcPct val="150000"/>
              </a:lnSpc>
            </a:pPr>
            <a:r>
              <a:rPr lang="ja-JP" altLang="en-US" sz="1000"/>
              <a:t>（首相官邸ホームページ）</a:t>
            </a:r>
            <a:r>
              <a:rPr lang="en-US" altLang="ja-JP" sz="1000"/>
              <a:t>https://www.kantei.go.jp/jp/singi/saimu/kondankai/dai15/siryou1-1.pdf</a:t>
            </a:r>
            <a:r>
              <a:rPr lang="ja-JP" altLang="en-US" sz="1000"/>
              <a:t>を加工して作成</a:t>
            </a:r>
          </a:p>
        </p:txBody>
      </p:sp>
      <p:pic>
        <p:nvPicPr>
          <p:cNvPr id="6149" name="図 2">
            <a:extLst>
              <a:ext uri="{FF2B5EF4-FFF2-40B4-BE49-F238E27FC236}">
                <a16:creationId xmlns:a16="http://schemas.microsoft.com/office/drawing/2014/main" id="{20ED703F-DA86-4765-A7F6-D8D5BBC27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42"/>
          <a:stretch>
            <a:fillRect/>
          </a:stretch>
        </p:blipFill>
        <p:spPr bwMode="auto">
          <a:xfrm>
            <a:off x="280988" y="2684463"/>
            <a:ext cx="4433887" cy="273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959C0129-87A0-4C35-92F0-B92366BB0D38}"/>
</file>

<file path=customXml/itemProps2.xml><?xml version="1.0" encoding="utf-8"?>
<ds:datastoreItem xmlns:ds="http://schemas.openxmlformats.org/officeDocument/2006/customXml" ds:itemID="{EB77F58A-0FA8-4829-8D48-E422F389AD52}"/>
</file>

<file path=customXml/itemProps3.xml><?xml version="1.0" encoding="utf-8"?>
<ds:datastoreItem xmlns:ds="http://schemas.openxmlformats.org/officeDocument/2006/customXml" ds:itemID="{1A638682-C4C7-43E9-9308-474F9A26A02B}"/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184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第5章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49</cp:revision>
  <dcterms:created xsi:type="dcterms:W3CDTF">2016-03-12T01:57:31Z</dcterms:created>
  <dcterms:modified xsi:type="dcterms:W3CDTF">2024-06-19T08:13:12Z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