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  <p:sldMasterId id="2147483678" r:id="rId6"/>
  </p:sldMasterIdLst>
  <p:sldIdLst>
    <p:sldId id="274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6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26B80B5-8A6B-4706-BF85-C5359D991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B2B6D-FDDA-47AC-8627-2571C3B0EA5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C99AC27-2B25-4999-94CE-A9C8B732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EAAF18-9133-49B0-81B8-2B4E89F6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E8E59-7966-4F0B-9E70-8555B2E179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525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D4BADE4-AA0F-435C-B6F2-DF706CECD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32AAB-6D3B-4DAB-8149-7DC6ABC7396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712CCCE-B175-4A4A-89D7-2A07845F5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645DD46-AFCF-49B5-83F2-5A5A9A8E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27144-77B6-4E93-A09B-21791BBD95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828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A598CA-96CF-45B2-8E1A-C05F177B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7550E-C6D5-425A-8602-F979B92B93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8F41A0-9EB4-49F3-A2D9-07A3A8CE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7AC90B-76F6-42B3-9087-01866D61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C6260-9983-4B47-9B8B-F315DAC3E2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7326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0901F0-17D5-4019-A4A3-3C2137AA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91CBC-68B0-4DDD-9539-676A23A7EA2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571C97-0770-4E04-BF62-1E0AD516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5DD043-B186-42A8-B89A-E602783E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DA8B5-EAA0-45BA-872C-101991BFDC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0188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B1F7-F297-49FF-BE79-B0007B5A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8D68-2480-4305-AFB1-10522AE9365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C4980-2157-4423-B3E2-7E8F9CEA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8F53D-A030-4702-862E-50B8D81B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4FB54-6462-465E-96D8-40C5AD9B65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2533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6065F-B5BC-40E6-B444-6244FB7F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6621D-3CD6-4A40-AEE2-4447B6F930B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304BC-60C1-4910-B69B-281CF52C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7CDCF-3A79-42FA-B87E-FF13C3C8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5852C-BD60-4C6F-9AAC-B713C05A32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272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4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75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500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1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D2E19-A2AF-474C-90CD-5A171312A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C9E4B-CBE5-4177-BA87-FC48BCFE738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8E447-2C81-46F0-A702-15BEFFE1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4E576-6819-4F63-8B76-89B1413A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EA836-85FC-4B1F-976D-1B1DC43EAE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227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949C3-DDD5-4BAF-B944-17A993A8D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0B9D8-A4EB-407B-B616-F946742F0F6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3BE43-CE41-479A-BDCA-C00DAA18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49030-29E0-4193-B829-D52E80BB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CA789-0F78-4B82-A140-C1B8290D17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960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66886-FE33-4E28-965F-DE8459A7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57E4D-0938-49B4-B7E4-11081B2BEF6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2A41C-9BB8-4A60-849A-80E7E16A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6F70C-CB35-4030-8199-00A1A55E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2E3D5-3C60-413C-A637-4FB8D39352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69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8B480A-0889-4E6F-894D-29D42F702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2FC79-27C6-4306-8FC8-B97CB27508F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80F48B-02C4-4C1D-8A80-3248F709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483FC3-F720-4FE4-BCFF-82217C72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70F39-FB8A-4998-927E-CBF67738E1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676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F3E3E1-9BD6-47BC-AC58-4F4BA628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216E-7281-4B01-A7D1-40C3ADCB996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D05273-46D1-48F4-A950-EEA09F05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06910A-024D-4AD5-A199-AED2529E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38C62-4B93-4E40-9A97-CEF60A6941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825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16A040BE-FF20-4DFE-9E47-9157E0052D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CCE57FC4-85F0-45B5-A0F3-725CD513E6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DEAAE6B-3315-4BC4-956C-6A1FF9C585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B3B4FB67-A125-42CA-985B-C6644CB89E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EA2ACA44-60E8-4A5D-A062-27CE363A9F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69897419-E207-41DD-A176-88D74785FA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79F0AE09-6C6E-4376-9308-FA01FAC571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556E2-E693-40CA-B6BF-6B3427FBF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AFAA35-8777-42DC-BE1F-D35FEAACA4F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4D116-3498-45BD-AE64-558E885F3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93406-A006-482C-8BCF-FE52F5485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14315C-6FD8-4462-8030-60CF772B6483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6151" name="図 6">
            <a:extLst>
              <a:ext uri="{FF2B5EF4-FFF2-40B4-BE49-F238E27FC236}">
                <a16:creationId xmlns:a16="http://schemas.microsoft.com/office/drawing/2014/main" id="{13508674-E7C9-43BE-B13D-A67455AA1C3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118E79E7-506F-4B19-8327-B9606F623C8C}"/>
              </a:ext>
            </a:extLst>
          </p:cNvPr>
          <p:cNvSpPr txBox="1"/>
          <p:nvPr/>
        </p:nvSpPr>
        <p:spPr>
          <a:xfrm>
            <a:off x="250825" y="428625"/>
            <a:ext cx="4348163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B469A4"/>
                </a:solidFill>
                <a:latin typeface="+mn-ea"/>
              </a:rPr>
              <a:t>もしものときの対応策</a:t>
            </a:r>
          </a:p>
        </p:txBody>
      </p:sp>
      <p:sp>
        <p:nvSpPr>
          <p:cNvPr id="8195" name="テキスト ボックス 8">
            <a:extLst>
              <a:ext uri="{FF2B5EF4-FFF2-40B4-BE49-F238E27FC236}">
                <a16:creationId xmlns:a16="http://schemas.microsoft.com/office/drawing/2014/main" id="{40F2DD68-5BB4-4F2D-9E01-1D8A88764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835025"/>
            <a:ext cx="75628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もしもキャッシュカードやクレジットカードをなくしてしまったときは</a:t>
            </a:r>
            <a:r>
              <a:rPr lang="en-US" altLang="ja-JP" sz="1600"/>
              <a:t>…</a:t>
            </a:r>
            <a:r>
              <a:rPr lang="ja-JP" altLang="en-US" sz="1600"/>
              <a:t>？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そんな「 もしも」 のときに対応する方法を覚えておきましょう。</a:t>
            </a:r>
          </a:p>
        </p:txBody>
      </p:sp>
      <p:sp>
        <p:nvSpPr>
          <p:cNvPr id="15" name="テキスト ボックス 11">
            <a:extLst>
              <a:ext uri="{FF2B5EF4-FFF2-40B4-BE49-F238E27FC236}">
                <a16:creationId xmlns:a16="http://schemas.microsoft.com/office/drawing/2014/main" id="{F4D43C90-F6C1-4793-A2E0-7E97EBD2CB79}"/>
              </a:ext>
            </a:extLst>
          </p:cNvPr>
          <p:cNvSpPr txBox="1"/>
          <p:nvPr/>
        </p:nvSpPr>
        <p:spPr>
          <a:xfrm>
            <a:off x="223838" y="1847850"/>
            <a:ext cx="4348162" cy="2762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B469A4"/>
                </a:solidFill>
                <a:latin typeface="+mn-ea"/>
              </a:rPr>
              <a:t>カードを紛失したら、どうする？</a:t>
            </a:r>
          </a:p>
        </p:txBody>
      </p:sp>
      <p:sp>
        <p:nvSpPr>
          <p:cNvPr id="6149" name="テキスト ボックス 8">
            <a:extLst>
              <a:ext uri="{FF2B5EF4-FFF2-40B4-BE49-F238E27FC236}">
                <a16:creationId xmlns:a16="http://schemas.microsoft.com/office/drawing/2014/main" id="{4A622205-3968-478E-9C0D-AF88B09F3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130425"/>
            <a:ext cx="38909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200" dirty="0">
                <a:latin typeface="+mn-ea"/>
                <a:ea typeface="+mn-ea"/>
              </a:rPr>
              <a:t>キャッシュカード・クレジットカードをなくした場合は、すぐに銀行・カード会社の紛失係に電話しましょう。カードの利用を停止してもらえば、第三者に取得されても、その第三者はカードでの不正使用はできません。紛失などの電話は</a:t>
            </a:r>
            <a:r>
              <a:rPr lang="en-US" altLang="ja-JP" sz="1200" dirty="0">
                <a:latin typeface="+mn-ea"/>
                <a:ea typeface="+mn-ea"/>
              </a:rPr>
              <a:t>24</a:t>
            </a:r>
            <a:r>
              <a:rPr lang="ja-JP" altLang="en-US" sz="1200" dirty="0">
                <a:latin typeface="+mn-ea"/>
                <a:ea typeface="+mn-ea"/>
              </a:rPr>
              <a:t>時間受け付けてもらえます。</a:t>
            </a:r>
          </a:p>
        </p:txBody>
      </p:sp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706544BE-9753-4726-98D2-808CAD85945E}"/>
              </a:ext>
            </a:extLst>
          </p:cNvPr>
          <p:cNvSpPr txBox="1"/>
          <p:nvPr/>
        </p:nvSpPr>
        <p:spPr>
          <a:xfrm>
            <a:off x="4572000" y="1847850"/>
            <a:ext cx="4348163" cy="2762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B469A4"/>
                </a:solidFill>
                <a:latin typeface="+mn-ea"/>
              </a:rPr>
              <a:t>カードを盗まれたら、どうする？</a:t>
            </a:r>
          </a:p>
        </p:txBody>
      </p:sp>
      <p:sp>
        <p:nvSpPr>
          <p:cNvPr id="8199" name="テキスト ボックス 8">
            <a:extLst>
              <a:ext uri="{FF2B5EF4-FFF2-40B4-BE49-F238E27FC236}">
                <a16:creationId xmlns:a16="http://schemas.microsoft.com/office/drawing/2014/main" id="{9AC9AB78-2275-46DA-8AC9-5C311118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30425"/>
            <a:ext cx="3890963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200"/>
              <a:t>カードを万が一盗まれたら、銀行・カード会社の紛失係にすぐ連絡をしたうえで、警察にも盗難届を出しましょう。盗難届を出しておけば、盗んだ人に不正使用されたとしても、原則として金額は請求されません。</a:t>
            </a:r>
          </a:p>
        </p:txBody>
      </p:sp>
      <p:pic>
        <p:nvPicPr>
          <p:cNvPr id="8200" name="Picture 9" descr="C:\Users\fujiwara\Desktop\図5.jpg">
            <a:extLst>
              <a:ext uri="{FF2B5EF4-FFF2-40B4-BE49-F238E27FC236}">
                <a16:creationId xmlns:a16="http://schemas.microsoft.com/office/drawing/2014/main" id="{76E11B1A-E295-4A45-8233-23FB205C3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4148138"/>
            <a:ext cx="72104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11">
            <a:extLst>
              <a:ext uri="{FF2B5EF4-FFF2-40B4-BE49-F238E27FC236}">
                <a16:creationId xmlns:a16="http://schemas.microsoft.com/office/drawing/2014/main" id="{41EA2AEA-5EE7-49F9-88A4-B6B5E4F86E5A}"/>
              </a:ext>
            </a:extLst>
          </p:cNvPr>
          <p:cNvSpPr txBox="1"/>
          <p:nvPr/>
        </p:nvSpPr>
        <p:spPr>
          <a:xfrm>
            <a:off x="2728913" y="3554413"/>
            <a:ext cx="3397250" cy="3683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B469A4"/>
                </a:solidFill>
                <a:latin typeface="+mn-ea"/>
              </a:rPr>
              <a:t>気付いたら速やかに対応しよう</a:t>
            </a:r>
          </a:p>
        </p:txBody>
      </p:sp>
      <p:sp>
        <p:nvSpPr>
          <p:cNvPr id="8202" name="正方形/長方形 1">
            <a:extLst>
              <a:ext uri="{FF2B5EF4-FFF2-40B4-BE49-F238E27FC236}">
                <a16:creationId xmlns:a16="http://schemas.microsoft.com/office/drawing/2014/main" id="{214EB813-3199-46E8-A58A-23220B71E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6208713"/>
            <a:ext cx="5616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000"/>
              <a:t>※利用者のカード管理に過失がある場合は、利用者の負担が生じることがあります。</a:t>
            </a:r>
          </a:p>
          <a:p>
            <a:r>
              <a:rPr lang="ja-JP" altLang="en-US" sz="1000"/>
              <a:t>※再発行には手数料がかかることがあります。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第5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65C5AF3-4F67-4A99-A7B9-52E98E8FC826}"/>
</file>

<file path=customXml/itemProps2.xml><?xml version="1.0" encoding="utf-8"?>
<ds:datastoreItem xmlns:ds="http://schemas.openxmlformats.org/officeDocument/2006/customXml" ds:itemID="{E4628014-CB7D-4C55-98C1-28C5068B1001}"/>
</file>

<file path=customXml/itemProps3.xml><?xml version="1.0" encoding="utf-8"?>
<ds:datastoreItem xmlns:ds="http://schemas.openxmlformats.org/officeDocument/2006/customXml" ds:itemID="{ADD98836-95C8-4912-8386-4C8FB6B8EF1E}"/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189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1_第5章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56</cp:revision>
  <dcterms:created xsi:type="dcterms:W3CDTF">2016-03-12T01:57:31Z</dcterms:created>
  <dcterms:modified xsi:type="dcterms:W3CDTF">2024-06-19T08:17:33Z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