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6" r:id="rId3"/>
    <p:sldMasterId id="2147483669" r:id="rId4"/>
  </p:sldMasterIdLst>
  <p:sldIdLst>
    <p:sldId id="270" r:id="rId5"/>
    <p:sldId id="272" r:id="rId6"/>
    <p:sldId id="271" r:id="rId7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8C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5648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10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7801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AA806A29-25FD-4E1F-AC7C-B6F460C096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2B51FE0F-B90D-4C2C-8FBC-1476BF0327D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6">
            <a:extLst>
              <a:ext uri="{FF2B5EF4-FFF2-40B4-BE49-F238E27FC236}">
                <a16:creationId xmlns:a16="http://schemas.microsoft.com/office/drawing/2014/main" id="{59564BF7-BAC8-43F1-A7B4-45C13E2C00E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図 6">
            <a:extLst>
              <a:ext uri="{FF2B5EF4-FFF2-40B4-BE49-F238E27FC236}">
                <a16:creationId xmlns:a16="http://schemas.microsoft.com/office/drawing/2014/main" id="{2C4DD581-C70B-4132-B7F2-1D3ED8BC5DA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11">
            <a:extLst>
              <a:ext uri="{FF2B5EF4-FFF2-40B4-BE49-F238E27FC236}">
                <a16:creationId xmlns:a16="http://schemas.microsoft.com/office/drawing/2014/main" id="{F0BEDB1A-C96E-429B-AE79-7D91DD415D6B}"/>
              </a:ext>
            </a:extLst>
          </p:cNvPr>
          <p:cNvSpPr txBox="1"/>
          <p:nvPr/>
        </p:nvSpPr>
        <p:spPr>
          <a:xfrm>
            <a:off x="223838" y="914400"/>
            <a:ext cx="4348162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AA8C55"/>
                </a:solidFill>
                <a:latin typeface="+mn-ea"/>
              </a:rPr>
              <a:t>必要なものか考える習慣を</a:t>
            </a:r>
          </a:p>
        </p:txBody>
      </p:sp>
      <p:sp>
        <p:nvSpPr>
          <p:cNvPr id="5123" name="テキスト ボックス 8">
            <a:extLst>
              <a:ext uri="{FF2B5EF4-FFF2-40B4-BE49-F238E27FC236}">
                <a16:creationId xmlns:a16="http://schemas.microsoft.com/office/drawing/2014/main" id="{3E012C9E-0A4C-43D1-AC60-481EAB74C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113" y="1474788"/>
            <a:ext cx="4384675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ja-JP" altLang="en-US" sz="1200"/>
              <a:t>　「これ、ほしい！」と、思わず衝動買いした後、「やっぱり買わなくてもよかったかも」と後悔した経験はありませんか。</a:t>
            </a:r>
          </a:p>
          <a:p>
            <a:pPr eaLnBrk="1" hangingPunct="1">
              <a:lnSpc>
                <a:spcPct val="150000"/>
              </a:lnSpc>
            </a:pPr>
            <a:r>
              <a:rPr lang="ja-JP" altLang="en-US" sz="1200"/>
              <a:t>　ほしいと思ったときには、「自分にとって本当に必要なものか」それとも「単にほしいものか」を考える習慣を身に付けましょう。時間をおくと、買わなくてもすむケースも多くなるはずです。</a:t>
            </a:r>
          </a:p>
        </p:txBody>
      </p:sp>
      <p:sp>
        <p:nvSpPr>
          <p:cNvPr id="8" name="テキスト ボックス 11">
            <a:extLst>
              <a:ext uri="{FF2B5EF4-FFF2-40B4-BE49-F238E27FC236}">
                <a16:creationId xmlns:a16="http://schemas.microsoft.com/office/drawing/2014/main" id="{B31C028D-8AA1-4361-B169-93FC56AF6468}"/>
              </a:ext>
            </a:extLst>
          </p:cNvPr>
          <p:cNvSpPr txBox="1"/>
          <p:nvPr/>
        </p:nvSpPr>
        <p:spPr>
          <a:xfrm>
            <a:off x="223838" y="3392488"/>
            <a:ext cx="4348162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AA8C55"/>
                </a:solidFill>
                <a:latin typeface="+mn-ea"/>
              </a:rPr>
              <a:t>価格・条件をよく比べよう</a:t>
            </a:r>
          </a:p>
        </p:txBody>
      </p:sp>
      <p:sp>
        <p:nvSpPr>
          <p:cNvPr id="5125" name="テキスト ボックス 8">
            <a:extLst>
              <a:ext uri="{FF2B5EF4-FFF2-40B4-BE49-F238E27FC236}">
                <a16:creationId xmlns:a16="http://schemas.microsoft.com/office/drawing/2014/main" id="{27FA80E8-CA0C-434F-9641-8C245739C6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3973513"/>
            <a:ext cx="43481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ja-JP" altLang="en-US" sz="1200"/>
              <a:t>　買いたいものが決まったら、どこで買うのが安いのか、値段や機能などをきちんと調べましょう。同じ機能の商品なら少しでも安いお店で買えるように、価格や条件を比較することが大切。ネットの比較サイトなどを上手に活用するのもおススメです。</a:t>
            </a:r>
          </a:p>
        </p:txBody>
      </p:sp>
      <p:pic>
        <p:nvPicPr>
          <p:cNvPr id="5126" name="Picture 10" descr="C:\Users\fujiwara\Desktop\図23.jpg">
            <a:extLst>
              <a:ext uri="{FF2B5EF4-FFF2-40B4-BE49-F238E27FC236}">
                <a16:creationId xmlns:a16="http://schemas.microsoft.com/office/drawing/2014/main" id="{7F7EE3BC-A7F2-43C0-9E7A-DDC150DB30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4563" y="904875"/>
            <a:ext cx="4084637" cy="234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11" descr="C:\Users\fujiwara\Desktop\図24.jpg">
            <a:extLst>
              <a:ext uri="{FF2B5EF4-FFF2-40B4-BE49-F238E27FC236}">
                <a16:creationId xmlns:a16="http://schemas.microsoft.com/office/drawing/2014/main" id="{73B1545D-AF6F-4384-8F69-D563AD3737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1088" y="3843338"/>
            <a:ext cx="3709987" cy="250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11">
            <a:extLst>
              <a:ext uri="{FF2B5EF4-FFF2-40B4-BE49-F238E27FC236}">
                <a16:creationId xmlns:a16="http://schemas.microsoft.com/office/drawing/2014/main" id="{88469352-C169-4558-8CAD-5AE42A6AAF58}"/>
              </a:ext>
            </a:extLst>
          </p:cNvPr>
          <p:cNvSpPr txBox="1"/>
          <p:nvPr/>
        </p:nvSpPr>
        <p:spPr>
          <a:xfrm>
            <a:off x="161925" y="555625"/>
            <a:ext cx="4348163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AA8C55"/>
                </a:solidFill>
                <a:latin typeface="+mn-ea"/>
              </a:rPr>
              <a:t>契約の内容をよくチェック！</a:t>
            </a:r>
          </a:p>
        </p:txBody>
      </p:sp>
      <p:sp>
        <p:nvSpPr>
          <p:cNvPr id="6147" name="テキスト ボックス 8">
            <a:extLst>
              <a:ext uri="{FF2B5EF4-FFF2-40B4-BE49-F238E27FC236}">
                <a16:creationId xmlns:a16="http://schemas.microsoft.com/office/drawing/2014/main" id="{50373A30-4B20-47DA-90EB-DE827CD6DB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1041400"/>
            <a:ext cx="4348162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ja-JP" altLang="en-US" sz="1200"/>
              <a:t>　実際に契約を結ぶときには、価格だけでなく、支払い方法の選択肢や商品の配送方法、キャンセルしたときの条件など、契約しようとする内容について、細かくチェックしましょう。キャンセルした場合には、違約金などが発生するかどうかの確認も必要です。</a:t>
            </a:r>
          </a:p>
        </p:txBody>
      </p:sp>
      <p:sp>
        <p:nvSpPr>
          <p:cNvPr id="8" name="テキスト ボックス 11">
            <a:extLst>
              <a:ext uri="{FF2B5EF4-FFF2-40B4-BE49-F238E27FC236}">
                <a16:creationId xmlns:a16="http://schemas.microsoft.com/office/drawing/2014/main" id="{9DD543EC-D440-4DE8-A5BC-61CB735B74BA}"/>
              </a:ext>
            </a:extLst>
          </p:cNvPr>
          <p:cNvSpPr txBox="1"/>
          <p:nvPr/>
        </p:nvSpPr>
        <p:spPr>
          <a:xfrm>
            <a:off x="223838" y="3392488"/>
            <a:ext cx="4348162" cy="708025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AA8C55"/>
                </a:solidFill>
                <a:latin typeface="+mn-ea"/>
              </a:rPr>
              <a:t>手数料がかかる支払い方法はできるだけ避ける</a:t>
            </a:r>
          </a:p>
        </p:txBody>
      </p:sp>
      <p:sp>
        <p:nvSpPr>
          <p:cNvPr id="6149" name="テキスト ボックス 8">
            <a:extLst>
              <a:ext uri="{FF2B5EF4-FFF2-40B4-BE49-F238E27FC236}">
                <a16:creationId xmlns:a16="http://schemas.microsoft.com/office/drawing/2014/main" id="{EEC71631-2871-466B-A653-E155D12BA3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463" y="4262438"/>
            <a:ext cx="4348162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ja-JP" altLang="en-US" sz="1200"/>
              <a:t>　自分の手元にあるお金ではほしいものが手に入らない場合、分割払いで買うことがあるかもしれません。</a:t>
            </a:r>
          </a:p>
          <a:p>
            <a:pPr eaLnBrk="1" hangingPunct="1">
              <a:lnSpc>
                <a:spcPct val="150000"/>
              </a:lnSpc>
            </a:pPr>
            <a:r>
              <a:rPr lang="ja-JP" altLang="en-US" sz="1200"/>
              <a:t>　分割にすると手数料がかかるため、購入した金額よりも多く支払うことになります。同じものでも支払い方法によって支払う金額は変わるので、手数料がかかる支払い方法はできるだけ避けましょう。</a:t>
            </a:r>
          </a:p>
        </p:txBody>
      </p:sp>
      <p:pic>
        <p:nvPicPr>
          <p:cNvPr id="6150" name="Picture 9" descr="C:\Users\fujiwara\Desktop\図25.jpg">
            <a:extLst>
              <a:ext uri="{FF2B5EF4-FFF2-40B4-BE49-F238E27FC236}">
                <a16:creationId xmlns:a16="http://schemas.microsoft.com/office/drawing/2014/main" id="{EE0683BD-8E40-4744-BCEB-617EC4C7D4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9350" y="3595688"/>
            <a:ext cx="3840163" cy="222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図 1">
            <a:extLst>
              <a:ext uri="{FF2B5EF4-FFF2-40B4-BE49-F238E27FC236}">
                <a16:creationId xmlns:a16="http://schemas.microsoft.com/office/drawing/2014/main" id="{64A813FB-1C85-4236-B283-5E02413AB5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125" y="703263"/>
            <a:ext cx="2755900" cy="224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11">
            <a:extLst>
              <a:ext uri="{FF2B5EF4-FFF2-40B4-BE49-F238E27FC236}">
                <a16:creationId xmlns:a16="http://schemas.microsoft.com/office/drawing/2014/main" id="{13DE659A-D9D9-44F0-BE08-A53A8CDD758D}"/>
              </a:ext>
            </a:extLst>
          </p:cNvPr>
          <p:cNvSpPr txBox="1"/>
          <p:nvPr/>
        </p:nvSpPr>
        <p:spPr>
          <a:xfrm>
            <a:off x="249238" y="703263"/>
            <a:ext cx="4348162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AA8C55"/>
                </a:solidFill>
                <a:latin typeface="+mn-ea"/>
              </a:rPr>
              <a:t>買い物代金はきちんと記録しよう</a:t>
            </a:r>
          </a:p>
        </p:txBody>
      </p:sp>
      <p:sp>
        <p:nvSpPr>
          <p:cNvPr id="7171" name="テキスト ボックス 8">
            <a:extLst>
              <a:ext uri="{FF2B5EF4-FFF2-40B4-BE49-F238E27FC236}">
                <a16:creationId xmlns:a16="http://schemas.microsoft.com/office/drawing/2014/main" id="{562B226B-915F-4F90-BC20-D255D463D5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013" y="1325563"/>
            <a:ext cx="4348162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ja-JP" altLang="en-US" sz="1200"/>
              <a:t>　カードで買い物をすると、手元のお金が減らず、口座からの引き落としも後になるので、「お金が減った」ことを実感しづらくなります。</a:t>
            </a:r>
          </a:p>
          <a:p>
            <a:pPr eaLnBrk="1" hangingPunct="1">
              <a:lnSpc>
                <a:spcPct val="150000"/>
              </a:lnSpc>
            </a:pPr>
            <a:r>
              <a:rPr lang="ja-JP" altLang="en-US" sz="1200"/>
              <a:t>　とはいえ、支払い日は必ずおとずれますので、きちんとカード別に利用額を集計して、カードごとの支払い日も確認しておきましょう。</a:t>
            </a:r>
          </a:p>
        </p:txBody>
      </p:sp>
      <p:pic>
        <p:nvPicPr>
          <p:cNvPr id="7172" name="Picture 6" descr="C:\Users\fujiwara\Desktop\図26.jpg">
            <a:extLst>
              <a:ext uri="{FF2B5EF4-FFF2-40B4-BE49-F238E27FC236}">
                <a16:creationId xmlns:a16="http://schemas.microsoft.com/office/drawing/2014/main" id="{F320A2F4-9343-452F-B2A3-43A85DC03E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113" y="3484563"/>
            <a:ext cx="1931987" cy="296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テキスト ボックス 11">
            <a:extLst>
              <a:ext uri="{FF2B5EF4-FFF2-40B4-BE49-F238E27FC236}">
                <a16:creationId xmlns:a16="http://schemas.microsoft.com/office/drawing/2014/main" id="{89B3ACAA-4393-4683-9717-7A4C54EF511C}"/>
              </a:ext>
            </a:extLst>
          </p:cNvPr>
          <p:cNvSpPr txBox="1"/>
          <p:nvPr/>
        </p:nvSpPr>
        <p:spPr>
          <a:xfrm>
            <a:off x="249238" y="3740150"/>
            <a:ext cx="4348162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AA8C55"/>
                </a:solidFill>
                <a:latin typeface="+mn-ea"/>
              </a:rPr>
              <a:t>支出が収入を超える生活は続かない</a:t>
            </a:r>
          </a:p>
        </p:txBody>
      </p:sp>
      <p:sp>
        <p:nvSpPr>
          <p:cNvPr id="7174" name="テキスト ボックス 8">
            <a:extLst>
              <a:ext uri="{FF2B5EF4-FFF2-40B4-BE49-F238E27FC236}">
                <a16:creationId xmlns:a16="http://schemas.microsoft.com/office/drawing/2014/main" id="{EE92A343-724C-4AB6-85E4-76FBFF04B8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013" y="4362450"/>
            <a:ext cx="4348162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ja-JP" altLang="en-US" sz="1200"/>
              <a:t>　高額な買い物などで、月収を超える支出が発生する月もあるでしょう。しかし、支出が月収を超えるような生活は長くは続けられません。収入に見合った支出であるかを、常にチェックする習慣を身に付けましょう。</a:t>
            </a:r>
          </a:p>
        </p:txBody>
      </p:sp>
      <p:pic>
        <p:nvPicPr>
          <p:cNvPr id="7175" name="図 1">
            <a:extLst>
              <a:ext uri="{FF2B5EF4-FFF2-40B4-BE49-F238E27FC236}">
                <a16:creationId xmlns:a16="http://schemas.microsoft.com/office/drawing/2014/main" id="{F3128E07-037A-474A-B413-FA178F02A8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9988" y="903288"/>
            <a:ext cx="3265487" cy="207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2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3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第4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123056F7-9F0E-4BEB-9F49-51D4FFEBAB6B}"/>
</file>

<file path=customXml/itemProps2.xml><?xml version="1.0" encoding="utf-8"?>
<ds:datastoreItem xmlns:ds="http://schemas.openxmlformats.org/officeDocument/2006/customXml" ds:itemID="{C8F3F46E-7A8B-47CF-9A07-EBB3E89323CC}"/>
</file>

<file path=customXml/itemProps3.xml><?xml version="1.0" encoding="utf-8"?>
<ds:datastoreItem xmlns:ds="http://schemas.openxmlformats.org/officeDocument/2006/customXml" ds:itemID="{FADF16C3-D245-43EE-93F6-D28035A7AA26}"/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437</Words>
  <Application>Microsoft Office PowerPoint</Application>
  <PresentationFormat>画面に合わせる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第1章</vt:lpstr>
      <vt:lpstr>第2章</vt:lpstr>
      <vt:lpstr>第3章</vt:lpstr>
      <vt:lpstr>第4章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49</cp:revision>
  <dcterms:created xsi:type="dcterms:W3CDTF">2016-03-12T01:57:31Z</dcterms:created>
  <dcterms:modified xsi:type="dcterms:W3CDTF">2024-06-19T08:10:44Z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