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  <p:sldMasterId id="2147483673" r:id="rId5"/>
  </p:sldMasterIdLst>
  <p:sldIdLst>
    <p:sldId id="270" r:id="rId6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8C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6215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8893E17-5EF3-47BF-80FC-D71CF12AF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45A02-7088-4F20-BB83-1BDCC0F8081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106232E-4C72-4796-BCFA-A1908E6FD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63FEC8C-C57F-4BE4-80B7-51E0E2AA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58ED1-2A37-4BC4-96EA-6F1AC9E019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04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D77D8C-255E-4FBD-B554-2BCC2EBA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90720-E6FE-4C46-BBC4-15F88F697D6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A80C2A-6EB0-47D8-8CF9-194FF907C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CCA949-3A7B-4540-B8A4-FC2A0FBE0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3467E-A7D7-4FC7-B51C-B7274B464E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7435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BB39FEF-6FA4-4C9C-9A66-1A810164F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52A4-5A9E-4AB1-91BE-DBC30E6E9EE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0BB2EDD-22F4-48D0-A598-935C9215B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1435C4-4A88-4207-A152-CAF34E2C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8D832-6690-464A-A948-410AB87836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0335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D6328-C1B6-48A7-9019-A57B5B10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886F2-372D-445E-B694-198EABC33C1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B78F5-953C-4306-82AC-682C6A4C7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640D1-A129-4BCE-8077-F2151A84B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71220-B76D-4DE3-A19C-A4B7456BC3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4871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68EA4-7551-48AE-9FE6-A69B7D23F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FF21A-8324-409E-82E3-277CC4D94BC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1D8DD-B0B7-48EC-95DA-F1E52919B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ADF4C-E2F0-49AE-85AC-F26AA8F0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2C961-EB63-4053-8C48-B1ED4C06D7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1352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618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60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458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D8100-B715-48E7-A2CC-8536182D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253E5-C869-46E1-8164-E78C865569E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525A8-D36D-4542-BCD0-8A851EC87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242AC-8A4E-4C8B-A14A-E25ACEBC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5B8D6-DDCE-44FF-B9A3-B2187A3E88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272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70052-98DC-4D3E-AA4D-8993446D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41A6B-C32E-459A-B9E6-A301F4FB249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6EC0A-7434-4E64-B5A9-799F34F4D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341C-3271-484B-9A55-006F8B0CC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24D13-A50E-4C37-A176-CA03E7441A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273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097AE-11F9-4F8C-9BE9-281F93D8D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4218B-7E3A-40C8-A750-536E874D1CA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DB15D-62E2-4E8C-B234-B20533A2C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29FFB-E966-4189-ADCC-420EF6BED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2363-A2F8-409B-834A-0104C17870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826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FA1D39-E037-4181-83F3-1D368371E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B4DE9-1A94-49D1-9D1A-BD8C16533C1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2A6648C-9ED1-4035-8376-0A17FA9A9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4EBFB7-2240-4F0F-9C9E-44129D99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1116-C180-41E4-A9F3-0D5809B9C3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541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DC0276D-1119-4C04-B84D-5A22616C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5EC43-1E53-45AA-8D60-B8B90875D41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77A1C75-9783-40AC-8401-93BC98B2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0C47120-6474-4612-8C27-F07571AFF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D4035-56BC-444D-94B9-210D54D86D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8821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2A054C8-F29E-496C-BB57-8451E91BD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A0321-5415-4CB5-9715-FA2CAFA7F8F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2703609-B625-4774-87AC-1D5AFB037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4A63545-C7B2-4E67-AFA6-C80A0CDC4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74AEA-3DFF-419B-887D-387BEA00DC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426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0D683919-3F98-4450-A5D7-19438EC879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89A297EF-A427-462C-BA1C-0842A24D18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8023F966-8F07-4474-912A-86CCAD26DC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F5A36FF3-7BA8-482D-AEC5-5E9D77C1F0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>
            <a:extLst>
              <a:ext uri="{FF2B5EF4-FFF2-40B4-BE49-F238E27FC236}">
                <a16:creationId xmlns:a16="http://schemas.microsoft.com/office/drawing/2014/main" id="{0E5E0881-98AE-4C4F-B428-3836532B3E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5B0D31BF-ADB5-4C53-915D-1234405C9E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3CB5A-DE1F-42AE-8C0B-A8899A9ED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62BB17-47AF-41DB-805F-F1D452B51BE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017AB-1E80-4096-85D8-9E859CBA0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5785C-472B-46C6-9C90-27EC96924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29D885-7EB4-499E-BB7A-D03887B240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5127" name="図 6">
            <a:extLst>
              <a:ext uri="{FF2B5EF4-FFF2-40B4-BE49-F238E27FC236}">
                <a16:creationId xmlns:a16="http://schemas.microsoft.com/office/drawing/2014/main" id="{6FD69E16-85F9-45A1-B91E-96FBE64D29B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テキスト ボックス 8">
            <a:extLst>
              <a:ext uri="{FF2B5EF4-FFF2-40B4-BE49-F238E27FC236}">
                <a16:creationId xmlns:a16="http://schemas.microsoft.com/office/drawing/2014/main" id="{B5ED9B75-5B55-4DAD-BE2A-8F924499D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504950"/>
            <a:ext cx="4176712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日本を含めた世界中の国々で、金融取引が拡大しています。金融取引という言葉を使うと、企業間の大きな取引をイメージするかもしれませんが、給与が銀行口座に振り込まれることや、商品の購入代金をクレジットカードなどで支払うのも金融取引に含まれます。今や、私達の生活に金融取引は欠かせないものになっているのです。</a:t>
            </a:r>
          </a:p>
        </p:txBody>
      </p:sp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0C660CF0-2A2A-4948-8F1C-F1138AB9DFD0}"/>
              </a:ext>
            </a:extLst>
          </p:cNvPr>
          <p:cNvSpPr txBox="1"/>
          <p:nvPr/>
        </p:nvSpPr>
        <p:spPr>
          <a:xfrm>
            <a:off x="223838" y="1014413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AA8C55"/>
                </a:solidFill>
                <a:latin typeface="+mn-ea"/>
              </a:rPr>
              <a:t>金融取引の拡大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3C1743A-1239-4F11-A9F0-240B80EBDD33}"/>
              </a:ext>
            </a:extLst>
          </p:cNvPr>
          <p:cNvSpPr/>
          <p:nvPr/>
        </p:nvSpPr>
        <p:spPr>
          <a:xfrm>
            <a:off x="4572000" y="5341938"/>
            <a:ext cx="380860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050" dirty="0"/>
              <a:t>※それぞれ3月末の数字。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 家族カード等を含むすべてのカードの合計枚数。</a:t>
            </a:r>
          </a:p>
          <a:p>
            <a:pPr>
              <a:defRPr/>
            </a:pPr>
            <a:r>
              <a:rPr lang="ja-JP" altLang="en-US" sz="1050" dirty="0"/>
              <a:t>出典：一般社団法人日本クレジット協会「日本のクレジット統計」</a:t>
            </a:r>
          </a:p>
        </p:txBody>
      </p:sp>
      <p:pic>
        <p:nvPicPr>
          <p:cNvPr id="7173" name="図 4">
            <a:extLst>
              <a:ext uri="{FF2B5EF4-FFF2-40B4-BE49-F238E27FC236}">
                <a16:creationId xmlns:a16="http://schemas.microsoft.com/office/drawing/2014/main" id="{AC28549A-E46C-4AFB-BCA9-9F65FF375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34"/>
          <a:stretch>
            <a:fillRect/>
          </a:stretch>
        </p:blipFill>
        <p:spPr bwMode="auto">
          <a:xfrm>
            <a:off x="4400550" y="1023938"/>
            <a:ext cx="4402138" cy="400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4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894F4FC2-DF6A-4BB7-AA38-8E498A0E50D6}"/>
</file>

<file path=customXml/itemProps2.xml><?xml version="1.0" encoding="utf-8"?>
<ds:datastoreItem xmlns:ds="http://schemas.openxmlformats.org/officeDocument/2006/customXml" ds:itemID="{DB893C7E-1F3B-40F6-8BD1-E577EA14FB0C}"/>
</file>

<file path=customXml/itemProps3.xml><?xml version="1.0" encoding="utf-8"?>
<ds:datastoreItem xmlns:ds="http://schemas.openxmlformats.org/officeDocument/2006/customXml" ds:itemID="{4C97C383-DA90-4660-BE56-21923DEAAB37}"/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117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1_第4章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44</cp:revision>
  <dcterms:created xsi:type="dcterms:W3CDTF">2016-03-12T01:57:31Z</dcterms:created>
  <dcterms:modified xsi:type="dcterms:W3CDTF">2024-06-19T08:04:05Z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