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Layouts/slideLayout13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  <p:sldMasterId id="2147483664" r:id="rId2"/>
    <p:sldMasterId id="2147483666" r:id="rId3"/>
    <p:sldMasterId id="2147483669" r:id="rId4"/>
    <p:sldMasterId id="2147483673" r:id="rId5"/>
  </p:sldMasterIdLst>
  <p:sldIdLst>
    <p:sldId id="270" r:id="rId6"/>
  </p:sldIdLst>
  <p:sldSz cx="9144000" cy="6858000" type="screen4x3"/>
  <p:notesSz cx="6858000" cy="9144000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7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A8C5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8" autoAdjust="0"/>
    <p:restoredTop sz="94660"/>
  </p:normalViewPr>
  <p:slideViewPr>
    <p:cSldViewPr snapToGrid="0">
      <p:cViewPr varScale="1">
        <p:scale>
          <a:sx n="76" d="100"/>
          <a:sy n="76" d="100"/>
        </p:scale>
        <p:origin x="960" y="96"/>
      </p:cViewPr>
      <p:guideLst>
        <p:guide orient="horz" pos="2137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13" Type="http://schemas.openxmlformats.org/officeDocument/2006/relationships/customXml" Target="../customXml/item3.xml"/><Relationship Id="rId3" Type="http://schemas.openxmlformats.org/officeDocument/2006/relationships/slideMaster" Target="slideMasters/slideMaster3.xml"/><Relationship Id="rId7" Type="http://schemas.openxmlformats.org/officeDocument/2006/relationships/presProps" Target="presProps.xml"/><Relationship Id="rId12" Type="http://schemas.openxmlformats.org/officeDocument/2006/relationships/customXml" Target="../customXml/item2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customXml" Target="../customXml/item1.xml"/><Relationship Id="rId5" Type="http://schemas.openxmlformats.org/officeDocument/2006/relationships/slideMaster" Target="slideMasters/slideMaster5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562158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68893E17-5EF3-47BF-80FC-D71CF12AF5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845A02-7088-4F20-BB83-1BDCC0F80813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5106232E-4C72-4796-BCFA-A1908E6FDD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963FEC8C-C57F-4BE4-80B7-51E0E2AAF2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158ED1-2A37-4BC4-96EA-6F1AC9E0191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104175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A8D77D8C-255E-4FBD-B554-2BCC2EBA76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590720-E6FE-4C46-BBC4-15F88F697D6C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7A80C2A-6EB0-47D8-8CF9-194FF907CF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05CCA949-3A7B-4540-B8A4-FC2A0FBE0B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C3467E-A7D7-4FC7-B51C-B7274B464E6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174355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ja-JP" altLang="en-US" noProof="0"/>
              <a:t>図を追加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2BB39FEF-6FA4-4C9C-9A66-1A810164F2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C952A4-5A9E-4AB1-91BE-DBC30E6E9EE1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40BB2EDD-22F4-48D0-A598-935C9215B7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D71435C4-4A88-4207-A152-CAF34E2CBC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E8D832-6690-464A-A948-410AB87836B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1403359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2D6328-C1B6-48A7-9019-A57B5B104E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D886F2-372D-445E-B694-198EABC33C14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EB78F5-953C-4306-82AC-682C6A4C70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9640D1-A129-4BCE-8077-F2151A84BC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F71220-B76D-4DE3-A19C-A4B7456BC3D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594871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468EA4-7551-48AE-9FE6-A69B7D23F3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CFF21A-8324-409E-82E3-277CC4D94BCA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81D8DD-B0B7-48EC-95DA-F1E52919BD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6ADF4C-E2F0-49AE-85AC-F26AA8F035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02C961-EB63-4053-8C48-B1ED4C06D74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113528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161806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686046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945807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1D8100-B715-48E7-A2CC-8536182D68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9253E5-C869-46E1-8164-E78C865569E0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E525A8-D36D-4542-BCD0-8A851EC877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5242AC-8A4E-4C8B-A14A-E25ACEBC85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35B8D6-DDCE-44FF-B9A3-B2187A3E88F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427256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D70052-98DC-4D3E-AA4D-8993446D83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141A6B-C32E-459A-B9E6-A301F4FB249D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76EC0A-7434-4E64-B5A9-799F34F4D8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59341C-3271-484B-9A55-006F8B0CCC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E24D13-A50E-4C37-A176-CA03E7441AB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6727390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1097AE-11F9-4F8C-9BE9-281F93D8DB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F4218B-7E3A-40C8-A750-536E874D1CA8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FDB15D-62E2-4E8C-B234-B20533A2CA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B29FFB-E966-4189-ADCC-420EF6BED2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752363-A2F8-409B-834A-0104C178705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782694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52FA1D39-E037-4181-83F3-1D368371EF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AB4DE9-1A94-49D1-9D1A-BD8C16533C19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D2A6648C-9ED1-4035-8376-0A17FA9A90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E4EBFB7-2240-4F0F-9C9E-44129D99A9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461116-C180-41E4-A9F3-0D5809B9C39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054146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9DC0276D-1119-4C04-B84D-5A22616C93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35EC43-1E53-45AA-8D60-B8B90875D412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A77A1C75-9783-40AC-8401-93BC98B2C7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C0C47120-6474-4612-8C27-F07571AFFB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FD4035-56BC-444D-94B9-210D54D86DE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988212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B2A054C8-F29E-496C-BB57-8451E91BDC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AA0321-5415-4CB5-9715-FA2CAFA7F8F0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A2703609-B625-4774-87AC-1D5AFB0376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D4A63545-C7B2-4E67-AFA6-C80A0CDC41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874AEA-3DFF-419B-887D-387BEA00DC7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742661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2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3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13" Type="http://schemas.openxmlformats.org/officeDocument/2006/relationships/theme" Target="../theme/theme5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5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Relationship Id="rId14" Type="http://schemas.openxmlformats.org/officeDocument/2006/relationships/image" Target="../media/image4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図 6">
            <a:extLst>
              <a:ext uri="{FF2B5EF4-FFF2-40B4-BE49-F238E27FC236}">
                <a16:creationId xmlns:a16="http://schemas.microsoft.com/office/drawing/2014/main" id="{0D683919-3F98-4450-A5D7-19438EC8793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5pPr>
      <a:lvl6pPr marL="3429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6pPr>
      <a:lvl7pPr marL="6858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7pPr>
      <a:lvl8pPr marL="10287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8pPr>
      <a:lvl9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9pPr>
    </p:titleStyle>
    <p:bodyStyle>
      <a:lvl1pPr marL="171450" indent="-171450" algn="l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図 6">
            <a:extLst>
              <a:ext uri="{FF2B5EF4-FFF2-40B4-BE49-F238E27FC236}">
                <a16:creationId xmlns:a16="http://schemas.microsoft.com/office/drawing/2014/main" id="{89A297EF-A427-462C-BA1C-0842A24D182B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67" r:id="rId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5pPr>
      <a:lvl6pPr marL="3429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6pPr>
      <a:lvl7pPr marL="6858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7pPr>
      <a:lvl8pPr marL="10287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8pPr>
      <a:lvl9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9pPr>
    </p:titleStyle>
    <p:bodyStyle>
      <a:lvl1pPr marL="171450" indent="-171450" algn="l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図 6">
            <a:extLst>
              <a:ext uri="{FF2B5EF4-FFF2-40B4-BE49-F238E27FC236}">
                <a16:creationId xmlns:a16="http://schemas.microsoft.com/office/drawing/2014/main" id="{8023F966-8F07-4474-912A-86CCAD26DC08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68" r:id="rId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5pPr>
      <a:lvl6pPr marL="3429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6pPr>
      <a:lvl7pPr marL="6858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7pPr>
      <a:lvl8pPr marL="10287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8pPr>
      <a:lvl9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9pPr>
    </p:titleStyle>
    <p:bodyStyle>
      <a:lvl1pPr marL="171450" indent="-171450" algn="l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図 6">
            <a:extLst>
              <a:ext uri="{FF2B5EF4-FFF2-40B4-BE49-F238E27FC236}">
                <a16:creationId xmlns:a16="http://schemas.microsoft.com/office/drawing/2014/main" id="{F5A36FF3-7BA8-482D-AEC5-5E9D77C1F038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5pPr>
      <a:lvl6pPr marL="3429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6pPr>
      <a:lvl7pPr marL="6858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7pPr>
      <a:lvl8pPr marL="10287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8pPr>
      <a:lvl9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9pPr>
    </p:titleStyle>
    <p:bodyStyle>
      <a:lvl1pPr marL="171450" indent="-171450" algn="l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Placeholder 1">
            <a:extLst>
              <a:ext uri="{FF2B5EF4-FFF2-40B4-BE49-F238E27FC236}">
                <a16:creationId xmlns:a16="http://schemas.microsoft.com/office/drawing/2014/main" id="{0E5E0881-98AE-4C4F-B428-3836532B3EE8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  <a:endParaRPr lang="en-US" altLang="ja-JP"/>
          </a:p>
        </p:txBody>
      </p:sp>
      <p:sp>
        <p:nvSpPr>
          <p:cNvPr id="5123" name="Text Placeholder 2">
            <a:extLst>
              <a:ext uri="{FF2B5EF4-FFF2-40B4-BE49-F238E27FC236}">
                <a16:creationId xmlns:a16="http://schemas.microsoft.com/office/drawing/2014/main" id="{5B0D31BF-ADB5-4C53-915D-1234405C9ED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altLang="ja-JP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B3CB5A-DE1F-42AE-8C0B-A8899A9EDA8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162BB17-47AF-41DB-805F-F1D452B51BE3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8017AB-1E80-4096-85D8-9E859CBA023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F5785C-472B-46C6-9C90-27EC969242C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1529D885-7EB4-499E-BB7A-D03887B2406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pic>
        <p:nvPicPr>
          <p:cNvPr id="5127" name="図 6">
            <a:extLst>
              <a:ext uri="{FF2B5EF4-FFF2-40B4-BE49-F238E27FC236}">
                <a16:creationId xmlns:a16="http://schemas.microsoft.com/office/drawing/2014/main" id="{6FD69E16-85F9-45A1-B91E-96FBE64D29BC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71" r:id="rId2"/>
    <p:sldLayoutId id="2147483772" r:id="rId3"/>
    <p:sldLayoutId id="2147483773" r:id="rId4"/>
    <p:sldLayoutId id="2147483774" r:id="rId5"/>
    <p:sldLayoutId id="2147483775" r:id="rId6"/>
    <p:sldLayoutId id="2147483776" r:id="rId7"/>
    <p:sldLayoutId id="2147483777" r:id="rId8"/>
    <p:sldLayoutId id="2147483778" r:id="rId9"/>
    <p:sldLayoutId id="2147483779" r:id="rId10"/>
    <p:sldLayoutId id="2147483780" r:id="rId11"/>
    <p:sldLayoutId id="2147483781" r:id="rId12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テキスト ボックス 8">
            <a:extLst>
              <a:ext uri="{FF2B5EF4-FFF2-40B4-BE49-F238E27FC236}">
                <a16:creationId xmlns:a16="http://schemas.microsoft.com/office/drawing/2014/main" id="{B5ED9B75-5B55-4DAD-BE2A-8F924499D9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3838" y="1504950"/>
            <a:ext cx="4176712" cy="304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925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ja-JP" altLang="en-US" sz="1600"/>
              <a:t>　日本を含めた世界中の国々で、金融取引が拡大しています。金融取引という言葉を使うと、企業間の大きな取引をイメージするかもしれませんが、給与が銀行口座に振り込まれることや、商品の購入代金をクレジットカードなどで支払うのも金融取引に含まれます。今や、私達の生活に金融取引は欠かせないものになっているのです。</a:t>
            </a:r>
          </a:p>
        </p:txBody>
      </p:sp>
      <p:sp>
        <p:nvSpPr>
          <p:cNvPr id="4" name="テキスト ボックス 11">
            <a:extLst>
              <a:ext uri="{FF2B5EF4-FFF2-40B4-BE49-F238E27FC236}">
                <a16:creationId xmlns:a16="http://schemas.microsoft.com/office/drawing/2014/main" id="{0C660CF0-2A2A-4948-8F1C-F1138AB9DFD0}"/>
              </a:ext>
            </a:extLst>
          </p:cNvPr>
          <p:cNvSpPr txBox="1"/>
          <p:nvPr/>
        </p:nvSpPr>
        <p:spPr>
          <a:xfrm>
            <a:off x="223838" y="1014413"/>
            <a:ext cx="4348162" cy="400050"/>
          </a:xfrm>
          <a:prstGeom prst="rect">
            <a:avLst/>
          </a:prstGeom>
          <a:noFill/>
        </p:spPr>
        <p:txBody>
          <a:bodyPr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000" dirty="0">
                <a:solidFill>
                  <a:srgbClr val="AA8C55"/>
                </a:solidFill>
                <a:latin typeface="+mn-ea"/>
              </a:rPr>
              <a:t>金融取引の拡大</a:t>
            </a: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63C1743A-1239-4F11-A9F0-240B80EBDD33}"/>
              </a:ext>
            </a:extLst>
          </p:cNvPr>
          <p:cNvSpPr/>
          <p:nvPr/>
        </p:nvSpPr>
        <p:spPr>
          <a:xfrm>
            <a:off x="4572000" y="5341938"/>
            <a:ext cx="3808602" cy="5770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ja-JP" altLang="en-US" sz="1050" dirty="0"/>
              <a:t>※それぞれ3月末の数字。</a:t>
            </a:r>
            <a:endParaRPr lang="en-US" altLang="ja-JP" sz="1050" dirty="0"/>
          </a:p>
          <a:p>
            <a:pPr>
              <a:defRPr/>
            </a:pPr>
            <a:r>
              <a:rPr lang="ja-JP" altLang="en-US" sz="1050" dirty="0"/>
              <a:t>　 家族カード等を含むすべてのカードの合計枚数。</a:t>
            </a:r>
          </a:p>
          <a:p>
            <a:pPr>
              <a:defRPr/>
            </a:pPr>
            <a:r>
              <a:rPr lang="ja-JP" altLang="en-US" sz="1050" dirty="0"/>
              <a:t>出典：一般社団法人日本クレジット協会「日本のクレジット統計」</a:t>
            </a:r>
          </a:p>
        </p:txBody>
      </p:sp>
      <p:pic>
        <p:nvPicPr>
          <p:cNvPr id="7173" name="図 4">
            <a:extLst>
              <a:ext uri="{FF2B5EF4-FFF2-40B4-BE49-F238E27FC236}">
                <a16:creationId xmlns:a16="http://schemas.microsoft.com/office/drawing/2014/main" id="{AC28549A-E46C-4AFB-BCA9-9F65FF375F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734"/>
          <a:stretch>
            <a:fillRect/>
          </a:stretch>
        </p:blipFill>
        <p:spPr bwMode="auto">
          <a:xfrm>
            <a:off x="4400550" y="1023938"/>
            <a:ext cx="4402138" cy="400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第1章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第2章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第3章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第4章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1_第4章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FA3F96E03010CB43A87E62425EE861C2" ma:contentTypeVersion="14" ma:contentTypeDescription="新しいドキュメントを作成します。" ma:contentTypeScope="" ma:versionID="a1b9892835793e5cd2f19a5561b0f3e2">
  <xsd:schema xmlns:xsd="http://www.w3.org/2001/XMLSchema" xmlns:xs="http://www.w3.org/2001/XMLSchema" xmlns:p="http://schemas.microsoft.com/office/2006/metadata/properties" xmlns:ns2="9a6454e5-418b-4844-a74d-e55630c4d592" xmlns:ns3="67e06d9b-ce42-4fa8-b284-302ef28cc775" targetNamespace="http://schemas.microsoft.com/office/2006/metadata/properties" ma:root="true" ma:fieldsID="cd7305b9d632c5acfc1d484554d7e205" ns2:_="" ns3:_="">
    <xsd:import namespace="9a6454e5-418b-4844-a74d-e55630c4d592"/>
    <xsd:import namespace="67e06d9b-ce42-4fa8-b284-302ef28cc77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a6454e5-418b-4844-a74d-e55630c4d59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2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9" nillable="true" ma:taxonomy="true" ma:internalName="lcf76f155ced4ddcb4097134ff3c332f" ma:taxonomyFieldName="MediaServiceImageTags" ma:displayName="画像タグ" ma:readOnly="false" ma:fieldId="{5cf76f15-5ced-4ddc-b409-7134ff3c332f}" ma:taxonomyMulti="true" ma:sspId="114ab214-fa64-4fae-99b8-b7f9cb5589d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7e06d9b-ce42-4fa8-b284-302ef28cc775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c339e06a-42e6-4b23-ba36-aeb9d287abc0}" ma:internalName="TaxCatchAll" ma:showField="CatchAllData" ma:web="67e06d9b-ce42-4fa8-b284-302ef28cc77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9a6454e5-418b-4844-a74d-e55630c4d592">
      <Terms xmlns="http://schemas.microsoft.com/office/infopath/2007/PartnerControls"/>
    </lcf76f155ced4ddcb4097134ff3c332f>
    <TaxCatchAll xmlns="67e06d9b-ce42-4fa8-b284-302ef28cc775" xsi:nil="true"/>
  </documentManagement>
</p:properties>
</file>

<file path=customXml/itemProps1.xml><?xml version="1.0" encoding="utf-8"?>
<ds:datastoreItem xmlns:ds="http://schemas.openxmlformats.org/officeDocument/2006/customXml" ds:itemID="{894F4FC2-DF6A-4BB7-AA38-8E498A0E50D6}"/>
</file>

<file path=customXml/itemProps2.xml><?xml version="1.0" encoding="utf-8"?>
<ds:datastoreItem xmlns:ds="http://schemas.openxmlformats.org/officeDocument/2006/customXml" ds:itemID="{DB893C7E-1F3B-40F6-8BD1-E577EA14FB0C}"/>
</file>

<file path=customXml/itemProps3.xml><?xml version="1.0" encoding="utf-8"?>
<ds:datastoreItem xmlns:ds="http://schemas.openxmlformats.org/officeDocument/2006/customXml" ds:itemID="{4C97C383-DA90-4660-BE56-21923DEAAB37}"/>
</file>

<file path=docProps/app.xml><?xml version="1.0" encoding="utf-8"?>
<Properties xmlns="http://schemas.openxmlformats.org/officeDocument/2006/extended-properties" xmlns:vt="http://schemas.openxmlformats.org/officeDocument/2006/docPropsVTypes">
  <TotalTime>184</TotalTime>
  <Words>117</Words>
  <Application>Microsoft Office PowerPoint</Application>
  <PresentationFormat>画面に合わせる (4:3)</PresentationFormat>
  <Paragraphs>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5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Arial</vt:lpstr>
      <vt:lpstr>Calibri</vt:lpstr>
      <vt:lpstr>Calibri Light</vt:lpstr>
      <vt:lpstr>第1章</vt:lpstr>
      <vt:lpstr>第2章</vt:lpstr>
      <vt:lpstr>第3章</vt:lpstr>
      <vt:lpstr>第4章</vt:lpstr>
      <vt:lpstr>1_第4章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高井洋介</dc:creator>
  <cp:lastModifiedBy>田中 優希</cp:lastModifiedBy>
  <cp:revision>44</cp:revision>
  <dcterms:created xsi:type="dcterms:W3CDTF">2016-03-12T01:57:31Z</dcterms:created>
  <dcterms:modified xsi:type="dcterms:W3CDTF">2024-06-19T08:04:05Z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0x010100FA3F96E03010CB43A87E62425EE861C2</vt:lpwstr>
  </property>
  <property fmtid="{D5CDD505-2E9C-101B-9397-08002B2CF9AE}" pid="3" name="MediaServiceImageTags">
    <vt:lpwstr/>
  </property>
</Properties>
</file>