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  <p:sldId id="298" r:id="rId6"/>
    <p:sldId id="300" r:id="rId7"/>
    <p:sldId id="299" r:id="rId8"/>
  </p:sldIdLst>
  <p:sldSz cx="9906000" cy="6858000" type="A4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>
          <p15:clr>
            <a:srgbClr val="A4A3A4"/>
          </p15:clr>
        </p15:guide>
        <p15:guide id="2" pos="31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52" y="66"/>
      </p:cViewPr>
      <p:guideLst>
        <p:guide orient="horz" pos="3997"/>
        <p:guide pos="31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1.jpg">
            <a:extLst>
              <a:ext uri="{FF2B5EF4-FFF2-40B4-BE49-F238E27FC236}">
                <a16:creationId xmlns:a16="http://schemas.microsoft.com/office/drawing/2014/main" id="{0821945A-835B-4AB0-8D9F-5E6BF28B37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894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5.jpg">
            <a:extLst>
              <a:ext uri="{FF2B5EF4-FFF2-40B4-BE49-F238E27FC236}">
                <a16:creationId xmlns:a16="http://schemas.microsoft.com/office/drawing/2014/main" id="{7DA602F8-6857-4901-A64F-935E07220C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23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1.jpg">
            <a:extLst>
              <a:ext uri="{FF2B5EF4-FFF2-40B4-BE49-F238E27FC236}">
                <a16:creationId xmlns:a16="http://schemas.microsoft.com/office/drawing/2014/main" id="{94896A21-993B-4876-AE20-4C8039F38E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2.jpg">
            <a:extLst>
              <a:ext uri="{FF2B5EF4-FFF2-40B4-BE49-F238E27FC236}">
                <a16:creationId xmlns:a16="http://schemas.microsoft.com/office/drawing/2014/main" id="{C0898115-3D81-4A98-A83F-B187DEB1BD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47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2.jpg">
            <a:extLst>
              <a:ext uri="{FF2B5EF4-FFF2-40B4-BE49-F238E27FC236}">
                <a16:creationId xmlns:a16="http://schemas.microsoft.com/office/drawing/2014/main" id="{8DDD9503-1600-45F7-8AE4-7AA4B4B69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342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3.jpg">
            <a:extLst>
              <a:ext uri="{FF2B5EF4-FFF2-40B4-BE49-F238E27FC236}">
                <a16:creationId xmlns:a16="http://schemas.microsoft.com/office/drawing/2014/main" id="{55DB467D-0773-4500-A213-35190DA396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81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3.jpg">
            <a:extLst>
              <a:ext uri="{FF2B5EF4-FFF2-40B4-BE49-F238E27FC236}">
                <a16:creationId xmlns:a16="http://schemas.microsoft.com/office/drawing/2014/main" id="{7E19727F-5100-4490-8731-9D13211857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92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4.jpg">
            <a:extLst>
              <a:ext uri="{FF2B5EF4-FFF2-40B4-BE49-F238E27FC236}">
                <a16:creationId xmlns:a16="http://schemas.microsoft.com/office/drawing/2014/main" id="{D12719AA-80F8-4F92-AE1E-49119736A6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515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kai-04.jpg">
            <a:extLst>
              <a:ext uri="{FF2B5EF4-FFF2-40B4-BE49-F238E27FC236}">
                <a16:creationId xmlns:a16="http://schemas.microsoft.com/office/drawing/2014/main" id="{DC35A28F-416E-4A64-9EDA-007A49325A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90600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90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ujiwara\Desktop\加藤さんからの素材\ワーク集ワクjpg\繝ｯ繝ｼ繧ｯ髮・・縺峨・縺ｾ縺｣縺ｨ\Work_mon-05.jpg">
            <a:extLst>
              <a:ext uri="{FF2B5EF4-FFF2-40B4-BE49-F238E27FC236}">
                <a16:creationId xmlns:a16="http://schemas.microsoft.com/office/drawing/2014/main" id="{AE0D0455-0A00-4B0B-A5C9-7B8CF3F6FC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906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32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45A454BB-F720-458F-8C35-54DC52495B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739F29A0-D4EA-4D2A-98CE-78B2A054C51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19BE98-D09B-4546-A173-EE61CAF2B8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27475D0-3BE4-457E-9D66-4F8319D3D436}" type="datetimeFigureOut">
              <a:rPr lang="ja-JP" altLang="en-US"/>
              <a:pPr>
                <a:defRPr/>
              </a:pPr>
              <a:t>2024/6/19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CE6EDF-32E4-4138-B363-E8BEA4A5E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4082F3-81E1-4101-A5F3-D3901F05F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A2A50AA-5492-4C23-8C29-109ACBBA27B1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02C3A3B-1275-4410-B709-8F7758DEF910}"/>
              </a:ext>
            </a:extLst>
          </p:cNvPr>
          <p:cNvSpPr txBox="1"/>
          <p:nvPr/>
        </p:nvSpPr>
        <p:spPr>
          <a:xfrm>
            <a:off x="1614488" y="1252538"/>
            <a:ext cx="6829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利息の計算をしてみよう①一括返済・単利の場合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D3AEBD4-0CEB-44C8-8764-FDE6151EA349}"/>
              </a:ext>
            </a:extLst>
          </p:cNvPr>
          <p:cNvSpPr txBox="1"/>
          <p:nvPr/>
        </p:nvSpPr>
        <p:spPr>
          <a:xfrm>
            <a:off x="706438" y="1165225"/>
            <a:ext cx="79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  <a:latin typeface="+mn-ea"/>
                <a:ea typeface="+mn-ea"/>
              </a:rPr>
              <a:t>38</a:t>
            </a:r>
            <a:endParaRPr lang="ja-JP" altLang="en-US" sz="28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645198F-7C4C-47BE-BF7C-2DD558041019}"/>
              </a:ext>
            </a:extLst>
          </p:cNvPr>
          <p:cNvSpPr txBox="1"/>
          <p:nvPr/>
        </p:nvSpPr>
        <p:spPr>
          <a:xfrm>
            <a:off x="1630363" y="1781175"/>
            <a:ext cx="53292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例を見ながら、利息の計算をしてみましょう。</a:t>
            </a:r>
          </a:p>
        </p:txBody>
      </p:sp>
      <p:sp>
        <p:nvSpPr>
          <p:cNvPr id="26" name="角丸四角形 25">
            <a:extLst>
              <a:ext uri="{FF2B5EF4-FFF2-40B4-BE49-F238E27FC236}">
                <a16:creationId xmlns:a16="http://schemas.microsoft.com/office/drawing/2014/main" id="{FE8230CF-522C-424C-81BE-68AE4FB4B589}"/>
              </a:ext>
            </a:extLst>
          </p:cNvPr>
          <p:cNvSpPr/>
          <p:nvPr/>
        </p:nvSpPr>
        <p:spPr>
          <a:xfrm>
            <a:off x="1470025" y="2449513"/>
            <a:ext cx="434975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AD3D86A-633D-4669-9ED3-A7C8BB04A41D}"/>
              </a:ext>
            </a:extLst>
          </p:cNvPr>
          <p:cNvSpPr txBox="1"/>
          <p:nvPr/>
        </p:nvSpPr>
        <p:spPr>
          <a:xfrm>
            <a:off x="1458913" y="2481263"/>
            <a:ext cx="517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例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77C6BE1-3C61-4F26-8CDE-C95B11C65DFC}"/>
              </a:ext>
            </a:extLst>
          </p:cNvPr>
          <p:cNvSpPr txBox="1"/>
          <p:nvPr/>
        </p:nvSpPr>
        <p:spPr>
          <a:xfrm>
            <a:off x="2389188" y="2471738"/>
            <a:ext cx="48244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15%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6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か月借りたとき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148FABD-CCA3-4F3D-8D51-107A68D7FA28}"/>
              </a:ext>
            </a:extLst>
          </p:cNvPr>
          <p:cNvSpPr txBox="1"/>
          <p:nvPr/>
        </p:nvSpPr>
        <p:spPr>
          <a:xfrm>
            <a:off x="2378075" y="3005138"/>
            <a:ext cx="51530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　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　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15%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0.15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）　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　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6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か月（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6/12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5FBD22A0-77DC-40BC-AD35-FFAEF345BA6D}"/>
              </a:ext>
            </a:extLst>
          </p:cNvPr>
          <p:cNvSpPr/>
          <p:nvPr/>
        </p:nvSpPr>
        <p:spPr>
          <a:xfrm>
            <a:off x="1470025" y="2949575"/>
            <a:ext cx="434975" cy="43656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650DE31-8455-4439-9478-25477C1623A4}"/>
              </a:ext>
            </a:extLst>
          </p:cNvPr>
          <p:cNvSpPr txBox="1"/>
          <p:nvPr/>
        </p:nvSpPr>
        <p:spPr>
          <a:xfrm>
            <a:off x="1458913" y="2971800"/>
            <a:ext cx="5175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F560D55F-3F48-4122-970B-5A802C67701E}"/>
              </a:ext>
            </a:extLst>
          </p:cNvPr>
          <p:cNvSpPr txBox="1"/>
          <p:nvPr/>
        </p:nvSpPr>
        <p:spPr>
          <a:xfrm>
            <a:off x="3586163" y="3298825"/>
            <a:ext cx="13081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%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は小数に直す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60B38370-6F79-4B04-BBF6-5BFDCD9B3F41}"/>
              </a:ext>
            </a:extLst>
          </p:cNvPr>
          <p:cNvSpPr txBox="1"/>
          <p:nvPr/>
        </p:nvSpPr>
        <p:spPr>
          <a:xfrm>
            <a:off x="4822825" y="3298825"/>
            <a:ext cx="2100263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年利なので、月は年に直す</a:t>
            </a: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5F54E7A-4174-42E9-9593-BCD97CB1C956}"/>
              </a:ext>
            </a:extLst>
          </p:cNvPr>
          <p:cNvCxnSpPr/>
          <p:nvPr/>
        </p:nvCxnSpPr>
        <p:spPr>
          <a:xfrm>
            <a:off x="3616325" y="3287713"/>
            <a:ext cx="850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86E60C3-E34D-433A-B512-503E66B4DDFD}"/>
              </a:ext>
            </a:extLst>
          </p:cNvPr>
          <p:cNvCxnSpPr/>
          <p:nvPr/>
        </p:nvCxnSpPr>
        <p:spPr>
          <a:xfrm>
            <a:off x="4895850" y="3287713"/>
            <a:ext cx="1150938" cy="15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角丸四角形 35">
            <a:extLst>
              <a:ext uri="{FF2B5EF4-FFF2-40B4-BE49-F238E27FC236}">
                <a16:creationId xmlns:a16="http://schemas.microsoft.com/office/drawing/2014/main" id="{1C2D2CB7-4E61-4615-BC28-CD48AD05E18F}"/>
              </a:ext>
            </a:extLst>
          </p:cNvPr>
          <p:cNvSpPr/>
          <p:nvPr/>
        </p:nvSpPr>
        <p:spPr>
          <a:xfrm>
            <a:off x="1481138" y="3494088"/>
            <a:ext cx="436562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6EFEF0D-2FF3-4339-A92C-82AD5EAF4B22}"/>
              </a:ext>
            </a:extLst>
          </p:cNvPr>
          <p:cNvSpPr txBox="1"/>
          <p:nvPr/>
        </p:nvSpPr>
        <p:spPr>
          <a:xfrm>
            <a:off x="1458913" y="3527425"/>
            <a:ext cx="517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58713C0-A613-4D52-92DD-4F6FB99CD5F4}"/>
              </a:ext>
            </a:extLst>
          </p:cNvPr>
          <p:cNvSpPr txBox="1"/>
          <p:nvPr/>
        </p:nvSpPr>
        <p:spPr>
          <a:xfrm>
            <a:off x="2389188" y="3559175"/>
            <a:ext cx="50133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7,500</a:t>
            </a: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39" name="右大かっこ 38">
            <a:extLst>
              <a:ext uri="{FF2B5EF4-FFF2-40B4-BE49-F238E27FC236}">
                <a16:creationId xmlns:a16="http://schemas.microsoft.com/office/drawing/2014/main" id="{D7E45A52-AF60-44DC-B39D-FBE320F263A3}"/>
              </a:ext>
            </a:extLst>
          </p:cNvPr>
          <p:cNvSpPr/>
          <p:nvPr/>
        </p:nvSpPr>
        <p:spPr>
          <a:xfrm>
            <a:off x="7543800" y="2384425"/>
            <a:ext cx="93663" cy="1403350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40" name="角丸四角形 39">
            <a:extLst>
              <a:ext uri="{FF2B5EF4-FFF2-40B4-BE49-F238E27FC236}">
                <a16:creationId xmlns:a16="http://schemas.microsoft.com/office/drawing/2014/main" id="{E1AD3384-7F3E-4080-B596-9DAAE1ACF5ED}"/>
              </a:ext>
            </a:extLst>
          </p:cNvPr>
          <p:cNvSpPr/>
          <p:nvPr/>
        </p:nvSpPr>
        <p:spPr>
          <a:xfrm>
            <a:off x="1482725" y="4430713"/>
            <a:ext cx="436563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839865BA-4593-457C-BDFC-6FB99D21C601}"/>
              </a:ext>
            </a:extLst>
          </p:cNvPr>
          <p:cNvSpPr txBox="1"/>
          <p:nvPr/>
        </p:nvSpPr>
        <p:spPr>
          <a:xfrm>
            <a:off x="1543050" y="4452938"/>
            <a:ext cx="517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A</a:t>
            </a:r>
            <a:endParaRPr lang="ja-JP" altLang="en-US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7BEF968D-6C0C-4179-8BE1-DCBFB38E1284}"/>
              </a:ext>
            </a:extLst>
          </p:cNvPr>
          <p:cNvSpPr txBox="1"/>
          <p:nvPr/>
        </p:nvSpPr>
        <p:spPr>
          <a:xfrm>
            <a:off x="2376488" y="4452938"/>
            <a:ext cx="378618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12%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か月借りると？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134EC8C-9A7B-44FB-883F-A4CBE32CBE67}"/>
              </a:ext>
            </a:extLst>
          </p:cNvPr>
          <p:cNvSpPr txBox="1"/>
          <p:nvPr/>
        </p:nvSpPr>
        <p:spPr>
          <a:xfrm>
            <a:off x="2365375" y="4986338"/>
            <a:ext cx="3678238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</a:t>
            </a:r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4068FC0E-42D2-44D7-A5FB-824513A0460A}"/>
              </a:ext>
            </a:extLst>
          </p:cNvPr>
          <p:cNvSpPr/>
          <p:nvPr/>
        </p:nvSpPr>
        <p:spPr>
          <a:xfrm>
            <a:off x="1482725" y="4930775"/>
            <a:ext cx="436563" cy="43656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F14770D-F75D-4522-9F0F-DAE423E9AD6D}"/>
              </a:ext>
            </a:extLst>
          </p:cNvPr>
          <p:cNvSpPr txBox="1"/>
          <p:nvPr/>
        </p:nvSpPr>
        <p:spPr>
          <a:xfrm>
            <a:off x="1473200" y="4953000"/>
            <a:ext cx="5175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46" name="角丸四角形 45">
            <a:extLst>
              <a:ext uri="{FF2B5EF4-FFF2-40B4-BE49-F238E27FC236}">
                <a16:creationId xmlns:a16="http://schemas.microsoft.com/office/drawing/2014/main" id="{D484D73E-31BF-4448-918B-B2FF74016DC1}"/>
              </a:ext>
            </a:extLst>
          </p:cNvPr>
          <p:cNvSpPr/>
          <p:nvPr/>
        </p:nvSpPr>
        <p:spPr>
          <a:xfrm>
            <a:off x="1495425" y="5475288"/>
            <a:ext cx="436563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9F0CA7B-F5D0-4086-8EF9-2B1B1F489DB8}"/>
              </a:ext>
            </a:extLst>
          </p:cNvPr>
          <p:cNvSpPr txBox="1"/>
          <p:nvPr/>
        </p:nvSpPr>
        <p:spPr>
          <a:xfrm>
            <a:off x="1473200" y="5508625"/>
            <a:ext cx="517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48" name="右大かっこ 47">
            <a:extLst>
              <a:ext uri="{FF2B5EF4-FFF2-40B4-BE49-F238E27FC236}">
                <a16:creationId xmlns:a16="http://schemas.microsoft.com/office/drawing/2014/main" id="{251D50F2-C60F-4FC9-99E6-D3ACF26CF01B}"/>
              </a:ext>
            </a:extLst>
          </p:cNvPr>
          <p:cNvSpPr/>
          <p:nvPr/>
        </p:nvSpPr>
        <p:spPr>
          <a:xfrm>
            <a:off x="5778500" y="4376738"/>
            <a:ext cx="95250" cy="1403350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C0F978F-8E73-45F1-8D2D-F41CB1A07A0E}"/>
              </a:ext>
            </a:extLst>
          </p:cNvPr>
          <p:cNvSpPr txBox="1"/>
          <p:nvPr/>
        </p:nvSpPr>
        <p:spPr>
          <a:xfrm>
            <a:off x="2389188" y="5508625"/>
            <a:ext cx="20034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　）円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79F69CC7-B001-4684-8260-9C2BEC1AB5B2}"/>
              </a:ext>
            </a:extLst>
          </p:cNvPr>
          <p:cNvSpPr txBox="1"/>
          <p:nvPr/>
        </p:nvSpPr>
        <p:spPr>
          <a:xfrm>
            <a:off x="1614488" y="1252538"/>
            <a:ext cx="6829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利息の計算をしてみよう①一括返済・単利の場合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DB907022-DCE4-4B19-90F6-A695F801FD9D}"/>
              </a:ext>
            </a:extLst>
          </p:cNvPr>
          <p:cNvSpPr txBox="1"/>
          <p:nvPr/>
        </p:nvSpPr>
        <p:spPr>
          <a:xfrm>
            <a:off x="1630363" y="1781175"/>
            <a:ext cx="53292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例を見ながら、利息の計算をしてみましょう。</a:t>
            </a:r>
          </a:p>
        </p:txBody>
      </p:sp>
      <p:sp>
        <p:nvSpPr>
          <p:cNvPr id="53" name="角丸四角形 52">
            <a:extLst>
              <a:ext uri="{FF2B5EF4-FFF2-40B4-BE49-F238E27FC236}">
                <a16:creationId xmlns:a16="http://schemas.microsoft.com/office/drawing/2014/main" id="{1F410090-7D2B-46AF-BCF0-D48A5D28F46E}"/>
              </a:ext>
            </a:extLst>
          </p:cNvPr>
          <p:cNvSpPr/>
          <p:nvPr/>
        </p:nvSpPr>
        <p:spPr>
          <a:xfrm>
            <a:off x="1509713" y="3581400"/>
            <a:ext cx="434975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FFB49EFA-CE1D-4337-ABCD-2D08F400CF7B}"/>
              </a:ext>
            </a:extLst>
          </p:cNvPr>
          <p:cNvSpPr txBox="1"/>
          <p:nvPr/>
        </p:nvSpPr>
        <p:spPr>
          <a:xfrm>
            <a:off x="1568450" y="3603625"/>
            <a:ext cx="5191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A</a:t>
            </a:r>
            <a:endParaRPr lang="ja-JP" altLang="en-US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27D3B24A-4868-4CBC-8E67-378385BB5D09}"/>
              </a:ext>
            </a:extLst>
          </p:cNvPr>
          <p:cNvSpPr txBox="1"/>
          <p:nvPr/>
        </p:nvSpPr>
        <p:spPr>
          <a:xfrm>
            <a:off x="2063750" y="3603625"/>
            <a:ext cx="3784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12%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か月借りると？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9C9593E4-8641-493B-8628-9C653E3CA4F4}"/>
              </a:ext>
            </a:extLst>
          </p:cNvPr>
          <p:cNvSpPr txBox="1"/>
          <p:nvPr/>
        </p:nvSpPr>
        <p:spPr>
          <a:xfrm>
            <a:off x="2051050" y="4137025"/>
            <a:ext cx="368141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12%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）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か月）</a:t>
            </a:r>
            <a:endParaRPr lang="en-US" altLang="ja-JP" sz="1600" b="1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＝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0.12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* 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10/12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**</a:t>
            </a:r>
            <a:endParaRPr lang="en-US" altLang="ja-JP" sz="1600" b="1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＝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100,000×0.12÷12×10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＝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10,000</a:t>
            </a:r>
            <a:endParaRPr lang="ja-JP" altLang="en-US" sz="16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7" name="角丸四角形 56">
            <a:extLst>
              <a:ext uri="{FF2B5EF4-FFF2-40B4-BE49-F238E27FC236}">
                <a16:creationId xmlns:a16="http://schemas.microsoft.com/office/drawing/2014/main" id="{89C27FC9-7901-440A-86C8-20CF3E2B5625}"/>
              </a:ext>
            </a:extLst>
          </p:cNvPr>
          <p:cNvSpPr/>
          <p:nvPr/>
        </p:nvSpPr>
        <p:spPr>
          <a:xfrm>
            <a:off x="1509713" y="4081463"/>
            <a:ext cx="434975" cy="43656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60C2C98-7DB5-4A69-A4BC-9F5070A53EAF}"/>
              </a:ext>
            </a:extLst>
          </p:cNvPr>
          <p:cNvSpPr txBox="1"/>
          <p:nvPr/>
        </p:nvSpPr>
        <p:spPr>
          <a:xfrm>
            <a:off x="1498600" y="4103688"/>
            <a:ext cx="5191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59" name="角丸四角形 58">
            <a:extLst>
              <a:ext uri="{FF2B5EF4-FFF2-40B4-BE49-F238E27FC236}">
                <a16:creationId xmlns:a16="http://schemas.microsoft.com/office/drawing/2014/main" id="{7A74E77D-D9AD-49BB-B36A-20046DB8E547}"/>
              </a:ext>
            </a:extLst>
          </p:cNvPr>
          <p:cNvSpPr/>
          <p:nvPr/>
        </p:nvSpPr>
        <p:spPr>
          <a:xfrm>
            <a:off x="1296988" y="5562600"/>
            <a:ext cx="436562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708A66F-64BA-4A81-AB05-9D86275D2470}"/>
              </a:ext>
            </a:extLst>
          </p:cNvPr>
          <p:cNvSpPr txBox="1"/>
          <p:nvPr/>
        </p:nvSpPr>
        <p:spPr>
          <a:xfrm>
            <a:off x="1274763" y="5595938"/>
            <a:ext cx="517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61" name="右大かっこ 60">
            <a:extLst>
              <a:ext uri="{FF2B5EF4-FFF2-40B4-BE49-F238E27FC236}">
                <a16:creationId xmlns:a16="http://schemas.microsoft.com/office/drawing/2014/main" id="{17672298-83D2-44F6-AED5-BE9F3ED87767}"/>
              </a:ext>
            </a:extLst>
          </p:cNvPr>
          <p:cNvSpPr/>
          <p:nvPr/>
        </p:nvSpPr>
        <p:spPr>
          <a:xfrm>
            <a:off x="5754688" y="3527425"/>
            <a:ext cx="93662" cy="1403350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AA0B50C-9A5D-4404-8908-ACC5334CAAFB}"/>
              </a:ext>
            </a:extLst>
          </p:cNvPr>
          <p:cNvSpPr txBox="1"/>
          <p:nvPr/>
        </p:nvSpPr>
        <p:spPr>
          <a:xfrm>
            <a:off x="1852613" y="5595938"/>
            <a:ext cx="2003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10,000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）円</a:t>
            </a:r>
          </a:p>
        </p:txBody>
      </p:sp>
      <p:sp>
        <p:nvSpPr>
          <p:cNvPr id="63" name="角丸四角形 62">
            <a:extLst>
              <a:ext uri="{FF2B5EF4-FFF2-40B4-BE49-F238E27FC236}">
                <a16:creationId xmlns:a16="http://schemas.microsoft.com/office/drawing/2014/main" id="{5EE99172-C995-4ACF-A8F2-D0B99E1585A0}"/>
              </a:ext>
            </a:extLst>
          </p:cNvPr>
          <p:cNvSpPr/>
          <p:nvPr/>
        </p:nvSpPr>
        <p:spPr>
          <a:xfrm>
            <a:off x="1531938" y="2133600"/>
            <a:ext cx="320675" cy="3270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4AF641B2-4F06-4789-AE0F-1B5A6F3DFA3A}"/>
              </a:ext>
            </a:extLst>
          </p:cNvPr>
          <p:cNvSpPr txBox="1"/>
          <p:nvPr/>
        </p:nvSpPr>
        <p:spPr>
          <a:xfrm>
            <a:off x="1498600" y="2155825"/>
            <a:ext cx="519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例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19437F3-F3EA-4DE5-9722-191AE8624FAF}"/>
              </a:ext>
            </a:extLst>
          </p:cNvPr>
          <p:cNvSpPr txBox="1"/>
          <p:nvPr/>
        </p:nvSpPr>
        <p:spPr>
          <a:xfrm>
            <a:off x="1935163" y="2187575"/>
            <a:ext cx="482123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15%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6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か月借りたとき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EFE7491F-DCAB-4B90-AA11-110776ED6A3A}"/>
              </a:ext>
            </a:extLst>
          </p:cNvPr>
          <p:cNvSpPr txBox="1"/>
          <p:nvPr/>
        </p:nvSpPr>
        <p:spPr>
          <a:xfrm>
            <a:off x="1944688" y="2525713"/>
            <a:ext cx="515461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　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15%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0.15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6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か月（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6/12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67" name="角丸四角形 66">
            <a:extLst>
              <a:ext uri="{FF2B5EF4-FFF2-40B4-BE49-F238E27FC236}">
                <a16:creationId xmlns:a16="http://schemas.microsoft.com/office/drawing/2014/main" id="{0A83862B-899B-47CB-A840-F1CC87CD6F82}"/>
              </a:ext>
            </a:extLst>
          </p:cNvPr>
          <p:cNvSpPr/>
          <p:nvPr/>
        </p:nvSpPr>
        <p:spPr>
          <a:xfrm>
            <a:off x="1531938" y="2503488"/>
            <a:ext cx="320675" cy="315912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CFCD1CE-A1AD-47F9-A36E-75F4E84CDC6E}"/>
              </a:ext>
            </a:extLst>
          </p:cNvPr>
          <p:cNvSpPr txBox="1"/>
          <p:nvPr/>
        </p:nvSpPr>
        <p:spPr>
          <a:xfrm>
            <a:off x="1498600" y="2514600"/>
            <a:ext cx="519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69" name="角丸四角形 68">
            <a:extLst>
              <a:ext uri="{FF2B5EF4-FFF2-40B4-BE49-F238E27FC236}">
                <a16:creationId xmlns:a16="http://schemas.microsoft.com/office/drawing/2014/main" id="{D1650C53-06A9-4CA7-86F2-36B5FFAF91B4}"/>
              </a:ext>
            </a:extLst>
          </p:cNvPr>
          <p:cNvSpPr/>
          <p:nvPr/>
        </p:nvSpPr>
        <p:spPr>
          <a:xfrm>
            <a:off x="1531938" y="2862263"/>
            <a:ext cx="320675" cy="32702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3AB04CC3-817C-468E-A53C-860804230213}"/>
              </a:ext>
            </a:extLst>
          </p:cNvPr>
          <p:cNvSpPr txBox="1"/>
          <p:nvPr/>
        </p:nvSpPr>
        <p:spPr>
          <a:xfrm>
            <a:off x="1498600" y="2884488"/>
            <a:ext cx="5191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DC9CC528-9D89-4AF6-ADBC-82AA88EEE0E2}"/>
              </a:ext>
            </a:extLst>
          </p:cNvPr>
          <p:cNvSpPr txBox="1"/>
          <p:nvPr/>
        </p:nvSpPr>
        <p:spPr>
          <a:xfrm>
            <a:off x="1935163" y="2873375"/>
            <a:ext cx="320675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7,500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円</a:t>
            </a:r>
          </a:p>
        </p:txBody>
      </p:sp>
      <p:sp>
        <p:nvSpPr>
          <p:cNvPr id="72" name="右大かっこ 71">
            <a:extLst>
              <a:ext uri="{FF2B5EF4-FFF2-40B4-BE49-F238E27FC236}">
                <a16:creationId xmlns:a16="http://schemas.microsoft.com/office/drawing/2014/main" id="{F2EFCA9E-E5D4-49E7-841D-1272DC8EBD30}"/>
              </a:ext>
            </a:extLst>
          </p:cNvPr>
          <p:cNvSpPr/>
          <p:nvPr/>
        </p:nvSpPr>
        <p:spPr>
          <a:xfrm>
            <a:off x="5295900" y="2144713"/>
            <a:ext cx="82550" cy="1066800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DC48B056-2117-43CA-AEFD-0EC878654879}"/>
              </a:ext>
            </a:extLst>
          </p:cNvPr>
          <p:cNvSpPr txBox="1"/>
          <p:nvPr/>
        </p:nvSpPr>
        <p:spPr>
          <a:xfrm>
            <a:off x="5919788" y="4081463"/>
            <a:ext cx="1308100" cy="247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rgbClr val="FF0000"/>
                </a:solidFill>
                <a:latin typeface="+mn-ea"/>
                <a:ea typeface="+mn-ea"/>
              </a:rPr>
              <a:t>*　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%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は小数に直す</a:t>
            </a: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8EBED48-3A78-4751-9DCC-258AA438E5B0}"/>
              </a:ext>
            </a:extLst>
          </p:cNvPr>
          <p:cNvSpPr txBox="1"/>
          <p:nvPr/>
        </p:nvSpPr>
        <p:spPr>
          <a:xfrm>
            <a:off x="5907088" y="4310063"/>
            <a:ext cx="32686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srgbClr val="FF0000"/>
                </a:solidFill>
                <a:latin typeface="+mn-ea"/>
                <a:ea typeface="+mn-ea"/>
              </a:rPr>
              <a:t>**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　年利の場合、月は年に直す</a:t>
            </a:r>
            <a:endParaRPr lang="en-US" altLang="ja-JP" sz="10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　　　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か月＝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1/12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年なので、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か月は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10/12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年</a:t>
            </a:r>
            <a:endParaRPr lang="en-US" altLang="ja-JP" sz="10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54728C6E-7556-413E-8EBC-975356FF4E1C}"/>
              </a:ext>
            </a:extLst>
          </p:cNvPr>
          <p:cNvSpPr txBox="1"/>
          <p:nvPr/>
        </p:nvSpPr>
        <p:spPr>
          <a:xfrm>
            <a:off x="4802188" y="5089525"/>
            <a:ext cx="4502150" cy="13239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+mn-ea"/>
                <a:ea typeface="+mn-ea"/>
              </a:rPr>
              <a:t>＜計算のポイント＞</a:t>
            </a:r>
            <a:endParaRPr lang="en-US" altLang="ja-JP" sz="11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+mn-ea"/>
                <a:ea typeface="+mn-ea"/>
              </a:rPr>
              <a:t>借入れ期間を金利の表し方に合わせましょう。</a:t>
            </a:r>
            <a:endParaRPr lang="en-US" altLang="ja-JP" sz="11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+mn-ea"/>
                <a:ea typeface="+mn-ea"/>
              </a:rPr>
              <a:t>表示金利が年利の場合、</a:t>
            </a:r>
            <a:r>
              <a:rPr lang="en-US" altLang="ja-JP" sz="11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100" dirty="0">
                <a:solidFill>
                  <a:prstClr val="black"/>
                </a:solidFill>
                <a:latin typeface="+mn-ea"/>
                <a:ea typeface="+mn-ea"/>
              </a:rPr>
              <a:t>年未満の借入れ期間は年に直します。</a:t>
            </a:r>
            <a:endParaRPr lang="en-US" altLang="ja-JP" sz="11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solidFill>
                  <a:prstClr val="black"/>
                </a:solidFill>
                <a:latin typeface="+mn-ea"/>
                <a:ea typeface="+mn-ea"/>
              </a:rPr>
              <a:t>また、以下のように分数で表記すると計算が簡単になります。</a:t>
            </a:r>
            <a:endParaRPr lang="en-US" altLang="ja-JP" sz="11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100,000×           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　　　　　＝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10,000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grpSp>
        <p:nvGrpSpPr>
          <p:cNvPr id="13339" name="グループ化 5">
            <a:extLst>
              <a:ext uri="{FF2B5EF4-FFF2-40B4-BE49-F238E27FC236}">
                <a16:creationId xmlns:a16="http://schemas.microsoft.com/office/drawing/2014/main" id="{80349DB3-A50E-4C8F-9340-C6E7FD747760}"/>
              </a:ext>
            </a:extLst>
          </p:cNvPr>
          <p:cNvGrpSpPr>
            <a:grpSpLocks/>
          </p:cNvGrpSpPr>
          <p:nvPr/>
        </p:nvGrpSpPr>
        <p:grpSpPr bwMode="auto">
          <a:xfrm>
            <a:off x="5414963" y="5851525"/>
            <a:ext cx="715962" cy="460375"/>
            <a:chOff x="6693032" y="2102177"/>
            <a:chExt cx="537328" cy="502727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D88157C9-77ED-46F2-92EF-9CB776065BE8}"/>
                </a:ext>
              </a:extLst>
            </p:cNvPr>
            <p:cNvSpPr txBox="1"/>
            <p:nvPr/>
          </p:nvSpPr>
          <p:spPr>
            <a:xfrm>
              <a:off x="6693032" y="2102177"/>
              <a:ext cx="537328" cy="5027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1200" dirty="0">
                  <a:latin typeface="+mn-ea"/>
                  <a:ea typeface="+mn-ea"/>
                </a:rPr>
                <a:t>12</a:t>
              </a:r>
            </a:p>
            <a:p>
              <a:pPr algn="ctr">
                <a:defRPr/>
              </a:pPr>
              <a:r>
                <a:rPr lang="en-US" altLang="ja-JP" sz="1200" dirty="0">
                  <a:latin typeface="+mn-ea"/>
                  <a:ea typeface="+mn-ea"/>
                </a:rPr>
                <a:t>100</a:t>
              </a:r>
              <a:endParaRPr lang="ja-JP" altLang="en-US" sz="1200" dirty="0">
                <a:latin typeface="+mn-ea"/>
                <a:ea typeface="+mn-ea"/>
              </a:endParaRPr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025A80E6-0828-4506-9B1B-5B17CEB72F4F}"/>
                </a:ext>
              </a:extLst>
            </p:cNvPr>
            <p:cNvCxnSpPr/>
            <p:nvPr/>
          </p:nvCxnSpPr>
          <p:spPr>
            <a:xfrm>
              <a:off x="6787153" y="2362208"/>
              <a:ext cx="3574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40" name="グループ化 32">
            <a:extLst>
              <a:ext uri="{FF2B5EF4-FFF2-40B4-BE49-F238E27FC236}">
                <a16:creationId xmlns:a16="http://schemas.microsoft.com/office/drawing/2014/main" id="{AF01C177-E361-4177-B447-51FA4A92A617}"/>
              </a:ext>
            </a:extLst>
          </p:cNvPr>
          <p:cNvGrpSpPr>
            <a:grpSpLocks/>
          </p:cNvGrpSpPr>
          <p:nvPr/>
        </p:nvGrpSpPr>
        <p:grpSpPr bwMode="auto">
          <a:xfrm>
            <a:off x="6064250" y="5838825"/>
            <a:ext cx="714375" cy="460375"/>
            <a:chOff x="6693032" y="2102177"/>
            <a:chExt cx="537328" cy="502727"/>
          </a:xfrm>
        </p:grpSpPr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2E4BDA88-6CD2-4DE3-8BCD-1CB882115DEE}"/>
                </a:ext>
              </a:extLst>
            </p:cNvPr>
            <p:cNvSpPr txBox="1"/>
            <p:nvPr/>
          </p:nvSpPr>
          <p:spPr>
            <a:xfrm>
              <a:off x="6693032" y="2102177"/>
              <a:ext cx="537328" cy="5027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1200" dirty="0">
                  <a:latin typeface="+mn-ea"/>
                  <a:ea typeface="+mn-ea"/>
                </a:rPr>
                <a:t>10</a:t>
              </a:r>
            </a:p>
            <a:p>
              <a:pPr algn="ctr">
                <a:defRPr/>
              </a:pPr>
              <a:r>
                <a:rPr lang="en-US" altLang="ja-JP" sz="1200" dirty="0">
                  <a:latin typeface="+mn-ea"/>
                  <a:ea typeface="+mn-ea"/>
                </a:rPr>
                <a:t>12</a:t>
              </a:r>
              <a:endParaRPr lang="ja-JP" altLang="en-US" sz="1200" dirty="0">
                <a:latin typeface="+mn-ea"/>
                <a:ea typeface="+mn-ea"/>
              </a:endParaRPr>
            </a:p>
          </p:txBody>
        </p:sp>
        <p:cxnSp>
          <p:nvCxnSpPr>
            <p:cNvPr id="35" name="直線コネクタ 34">
              <a:extLst>
                <a:ext uri="{FF2B5EF4-FFF2-40B4-BE49-F238E27FC236}">
                  <a16:creationId xmlns:a16="http://schemas.microsoft.com/office/drawing/2014/main" id="{36E3D7EF-C578-4F55-BF6F-C9FD8A1ED4A4}"/>
                </a:ext>
              </a:extLst>
            </p:cNvPr>
            <p:cNvCxnSpPr/>
            <p:nvPr/>
          </p:nvCxnSpPr>
          <p:spPr>
            <a:xfrm>
              <a:off x="6787363" y="2362208"/>
              <a:ext cx="3570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C8FA81F-D675-4209-B961-AB336F8325BF}"/>
              </a:ext>
            </a:extLst>
          </p:cNvPr>
          <p:cNvSpPr txBox="1"/>
          <p:nvPr/>
        </p:nvSpPr>
        <p:spPr>
          <a:xfrm>
            <a:off x="706438" y="1165225"/>
            <a:ext cx="79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  <a:latin typeface="+mn-ea"/>
                <a:ea typeface="+mn-ea"/>
              </a:rPr>
              <a:t>38</a:t>
            </a:r>
            <a:endParaRPr lang="ja-JP" altLang="en-US" sz="2800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B3917D-C8E6-462B-8C6B-91E65B53CA09}"/>
              </a:ext>
            </a:extLst>
          </p:cNvPr>
          <p:cNvSpPr txBox="1"/>
          <p:nvPr/>
        </p:nvSpPr>
        <p:spPr>
          <a:xfrm>
            <a:off x="1614488" y="1252538"/>
            <a:ext cx="6829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利息の計算をしてみよう①一括返済・単利の場合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78B308E-925D-438A-BB29-2BA362E9F551}"/>
              </a:ext>
            </a:extLst>
          </p:cNvPr>
          <p:cNvSpPr txBox="1"/>
          <p:nvPr/>
        </p:nvSpPr>
        <p:spPr>
          <a:xfrm>
            <a:off x="1630363" y="1781175"/>
            <a:ext cx="53292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利息の計算をしてみましょう。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A16101D3-5337-4F0E-B8E4-8B3066EB3DC4}"/>
              </a:ext>
            </a:extLst>
          </p:cNvPr>
          <p:cNvSpPr/>
          <p:nvPr/>
        </p:nvSpPr>
        <p:spPr>
          <a:xfrm>
            <a:off x="471488" y="2319338"/>
            <a:ext cx="436562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016063F-3799-4660-975E-A3F0DACDD235}"/>
              </a:ext>
            </a:extLst>
          </p:cNvPr>
          <p:cNvSpPr txBox="1"/>
          <p:nvPr/>
        </p:nvSpPr>
        <p:spPr>
          <a:xfrm>
            <a:off x="531813" y="2339975"/>
            <a:ext cx="5175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B</a:t>
            </a:r>
            <a:endParaRPr lang="ja-JP" altLang="en-US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149E11-7878-4C34-86B3-45AC3C6B5D76}"/>
              </a:ext>
            </a:extLst>
          </p:cNvPr>
          <p:cNvSpPr txBox="1"/>
          <p:nvPr/>
        </p:nvSpPr>
        <p:spPr>
          <a:xfrm>
            <a:off x="1027113" y="2339975"/>
            <a:ext cx="3784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15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18%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3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か月借りると？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5274C15-11BA-4C30-A9B2-6C4AA932245F}"/>
              </a:ext>
            </a:extLst>
          </p:cNvPr>
          <p:cNvSpPr txBox="1"/>
          <p:nvPr/>
        </p:nvSpPr>
        <p:spPr>
          <a:xfrm>
            <a:off x="1014413" y="2873375"/>
            <a:ext cx="36782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15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　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87667BA6-ADF9-453C-AF96-ED9B1F538BDB}"/>
              </a:ext>
            </a:extLst>
          </p:cNvPr>
          <p:cNvSpPr/>
          <p:nvPr/>
        </p:nvSpPr>
        <p:spPr>
          <a:xfrm>
            <a:off x="471488" y="2819400"/>
            <a:ext cx="436562" cy="434975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69FC360-AA48-4790-A538-F05AF107DCB6}"/>
              </a:ext>
            </a:extLst>
          </p:cNvPr>
          <p:cNvSpPr txBox="1"/>
          <p:nvPr/>
        </p:nvSpPr>
        <p:spPr>
          <a:xfrm>
            <a:off x="458788" y="2841625"/>
            <a:ext cx="5191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8C8C71D8-EA9D-44B5-90D8-65628F783D28}"/>
              </a:ext>
            </a:extLst>
          </p:cNvPr>
          <p:cNvSpPr/>
          <p:nvPr/>
        </p:nvSpPr>
        <p:spPr>
          <a:xfrm>
            <a:off x="482600" y="3363913"/>
            <a:ext cx="438150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3A5A036-B017-49D0-AFD7-5D38F43A2F0C}"/>
              </a:ext>
            </a:extLst>
          </p:cNvPr>
          <p:cNvSpPr txBox="1"/>
          <p:nvPr/>
        </p:nvSpPr>
        <p:spPr>
          <a:xfrm>
            <a:off x="458788" y="3395663"/>
            <a:ext cx="5191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13" name="右大かっこ 12">
            <a:extLst>
              <a:ext uri="{FF2B5EF4-FFF2-40B4-BE49-F238E27FC236}">
                <a16:creationId xmlns:a16="http://schemas.microsoft.com/office/drawing/2014/main" id="{5B8888E8-5462-4095-829B-3244D8CB5327}"/>
              </a:ext>
            </a:extLst>
          </p:cNvPr>
          <p:cNvSpPr/>
          <p:nvPr/>
        </p:nvSpPr>
        <p:spPr>
          <a:xfrm>
            <a:off x="4659313" y="2263775"/>
            <a:ext cx="92075" cy="1404938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789CEC-94E5-4412-9968-832662AD42CE}"/>
              </a:ext>
            </a:extLst>
          </p:cNvPr>
          <p:cNvSpPr txBox="1"/>
          <p:nvPr/>
        </p:nvSpPr>
        <p:spPr>
          <a:xfrm>
            <a:off x="1036638" y="3395663"/>
            <a:ext cx="20050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）円</a:t>
            </a: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337FDA63-39C9-4848-9FA9-9D41FEBE31A1}"/>
              </a:ext>
            </a:extLst>
          </p:cNvPr>
          <p:cNvSpPr/>
          <p:nvPr/>
        </p:nvSpPr>
        <p:spPr>
          <a:xfrm>
            <a:off x="5072063" y="2317750"/>
            <a:ext cx="434975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371B07-66EF-4019-938C-9BBECB350B13}"/>
              </a:ext>
            </a:extLst>
          </p:cNvPr>
          <p:cNvSpPr txBox="1"/>
          <p:nvPr/>
        </p:nvSpPr>
        <p:spPr>
          <a:xfrm>
            <a:off x="5130800" y="2338388"/>
            <a:ext cx="5191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C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EC8FCC2-5B30-44A5-997C-384626E3F6A8}"/>
              </a:ext>
            </a:extLst>
          </p:cNvPr>
          <p:cNvSpPr txBox="1"/>
          <p:nvPr/>
        </p:nvSpPr>
        <p:spPr>
          <a:xfrm>
            <a:off x="5554663" y="2338388"/>
            <a:ext cx="39751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12%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年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か月借りると？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AE34B04-1F9D-45C2-9F69-B1E9B32D2AEE}"/>
              </a:ext>
            </a:extLst>
          </p:cNvPr>
          <p:cNvSpPr txBox="1"/>
          <p:nvPr/>
        </p:nvSpPr>
        <p:spPr>
          <a:xfrm>
            <a:off x="5613400" y="2871788"/>
            <a:ext cx="3678238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</a:t>
            </a: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876A9B14-064C-413E-BE1F-B0FA491D9C0F}"/>
              </a:ext>
            </a:extLst>
          </p:cNvPr>
          <p:cNvSpPr/>
          <p:nvPr/>
        </p:nvSpPr>
        <p:spPr>
          <a:xfrm>
            <a:off x="5072063" y="2817813"/>
            <a:ext cx="434975" cy="434975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CA9D28E-B3B2-4AAD-AC03-F251F460B79B}"/>
              </a:ext>
            </a:extLst>
          </p:cNvPr>
          <p:cNvSpPr txBox="1"/>
          <p:nvPr/>
        </p:nvSpPr>
        <p:spPr>
          <a:xfrm>
            <a:off x="5059363" y="2840038"/>
            <a:ext cx="517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00AB17BD-6F82-4CA8-9C3A-0A9A9159DBAB}"/>
              </a:ext>
            </a:extLst>
          </p:cNvPr>
          <p:cNvSpPr/>
          <p:nvPr/>
        </p:nvSpPr>
        <p:spPr>
          <a:xfrm>
            <a:off x="5081588" y="3362325"/>
            <a:ext cx="436562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890C978-01DE-4C2E-B877-C28DE8FE7AE7}"/>
              </a:ext>
            </a:extLst>
          </p:cNvPr>
          <p:cNvSpPr txBox="1"/>
          <p:nvPr/>
        </p:nvSpPr>
        <p:spPr>
          <a:xfrm>
            <a:off x="5059363" y="3395663"/>
            <a:ext cx="517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23" name="右大かっこ 22">
            <a:extLst>
              <a:ext uri="{FF2B5EF4-FFF2-40B4-BE49-F238E27FC236}">
                <a16:creationId xmlns:a16="http://schemas.microsoft.com/office/drawing/2014/main" id="{F8D7F623-62A2-4807-9D7E-5DACFD7BDE6C}"/>
              </a:ext>
            </a:extLst>
          </p:cNvPr>
          <p:cNvSpPr/>
          <p:nvPr/>
        </p:nvSpPr>
        <p:spPr>
          <a:xfrm>
            <a:off x="9386888" y="2262188"/>
            <a:ext cx="93662" cy="1404937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62019DE-7860-4DA2-905E-751EB5D31D34}"/>
              </a:ext>
            </a:extLst>
          </p:cNvPr>
          <p:cNvSpPr txBox="1"/>
          <p:nvPr/>
        </p:nvSpPr>
        <p:spPr>
          <a:xfrm>
            <a:off x="5637213" y="3395663"/>
            <a:ext cx="2003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）円</a:t>
            </a: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F8105E8C-8AAA-4C9B-943B-B38CAD8C22CB}"/>
              </a:ext>
            </a:extLst>
          </p:cNvPr>
          <p:cNvSpPr/>
          <p:nvPr/>
        </p:nvSpPr>
        <p:spPr>
          <a:xfrm>
            <a:off x="495300" y="4506913"/>
            <a:ext cx="436563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4B1A746-A887-46DF-822C-C66C567CB15A}"/>
              </a:ext>
            </a:extLst>
          </p:cNvPr>
          <p:cNvSpPr txBox="1"/>
          <p:nvPr/>
        </p:nvSpPr>
        <p:spPr>
          <a:xfrm>
            <a:off x="554038" y="4529138"/>
            <a:ext cx="5191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D</a:t>
            </a:r>
            <a:endParaRPr lang="ja-JP" altLang="en-US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F7842E9-D4BB-46C7-AD9E-C8DDDAE29171}"/>
              </a:ext>
            </a:extLst>
          </p:cNvPr>
          <p:cNvSpPr txBox="1"/>
          <p:nvPr/>
        </p:nvSpPr>
        <p:spPr>
          <a:xfrm>
            <a:off x="1049338" y="4529138"/>
            <a:ext cx="41386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万円を月利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年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か月借りると？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DAD950D-C484-4405-8986-910E89C1A26A}"/>
              </a:ext>
            </a:extLst>
          </p:cNvPr>
          <p:cNvSpPr txBox="1"/>
          <p:nvPr/>
        </p:nvSpPr>
        <p:spPr>
          <a:xfrm>
            <a:off x="1036638" y="5062538"/>
            <a:ext cx="36814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　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</a:t>
            </a: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5822AB5A-9D43-41A8-BA7B-9C39696B5E79}"/>
              </a:ext>
            </a:extLst>
          </p:cNvPr>
          <p:cNvSpPr/>
          <p:nvPr/>
        </p:nvSpPr>
        <p:spPr>
          <a:xfrm>
            <a:off x="495300" y="5006975"/>
            <a:ext cx="436563" cy="43656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C2B7057-7A42-4F30-94EA-70D5EBB78FCD}"/>
              </a:ext>
            </a:extLst>
          </p:cNvPr>
          <p:cNvSpPr txBox="1"/>
          <p:nvPr/>
        </p:nvSpPr>
        <p:spPr>
          <a:xfrm>
            <a:off x="482600" y="5029200"/>
            <a:ext cx="520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AADF0C4F-4D8D-43BE-A22D-D481BF25DBBE}"/>
              </a:ext>
            </a:extLst>
          </p:cNvPr>
          <p:cNvSpPr/>
          <p:nvPr/>
        </p:nvSpPr>
        <p:spPr>
          <a:xfrm>
            <a:off x="508000" y="5551488"/>
            <a:ext cx="436563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01601BEC-7600-4A55-A7EE-AB7AA640D8AA}"/>
              </a:ext>
            </a:extLst>
          </p:cNvPr>
          <p:cNvSpPr txBox="1"/>
          <p:nvPr/>
        </p:nvSpPr>
        <p:spPr>
          <a:xfrm>
            <a:off x="482600" y="5584825"/>
            <a:ext cx="5207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33" name="右大かっこ 32">
            <a:extLst>
              <a:ext uri="{FF2B5EF4-FFF2-40B4-BE49-F238E27FC236}">
                <a16:creationId xmlns:a16="http://schemas.microsoft.com/office/drawing/2014/main" id="{F62AA562-D3BD-4CB5-851A-69FF9BD99935}"/>
              </a:ext>
            </a:extLst>
          </p:cNvPr>
          <p:cNvSpPr/>
          <p:nvPr/>
        </p:nvSpPr>
        <p:spPr>
          <a:xfrm>
            <a:off x="4857750" y="4495800"/>
            <a:ext cx="95250" cy="1404938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3F404C9-9785-41A4-8ADE-E239B1026892}"/>
              </a:ext>
            </a:extLst>
          </p:cNvPr>
          <p:cNvSpPr txBox="1"/>
          <p:nvPr/>
        </p:nvSpPr>
        <p:spPr>
          <a:xfrm>
            <a:off x="1060450" y="5584825"/>
            <a:ext cx="2006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　　　　　）円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D726DA7-E6E4-489C-A256-C7C59C3690B0}"/>
              </a:ext>
            </a:extLst>
          </p:cNvPr>
          <p:cNvSpPr txBox="1"/>
          <p:nvPr/>
        </p:nvSpPr>
        <p:spPr>
          <a:xfrm>
            <a:off x="487363" y="4132263"/>
            <a:ext cx="1127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＜応用編＞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26E57202-E0EC-438A-9DD7-92E249EB45B2}"/>
              </a:ext>
            </a:extLst>
          </p:cNvPr>
          <p:cNvSpPr txBox="1"/>
          <p:nvPr/>
        </p:nvSpPr>
        <p:spPr>
          <a:xfrm>
            <a:off x="706438" y="1165225"/>
            <a:ext cx="79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  <a:latin typeface="+mn-ea"/>
                <a:ea typeface="+mn-ea"/>
              </a:rPr>
              <a:t>38</a:t>
            </a:r>
            <a:endParaRPr lang="ja-JP" altLang="en-US" sz="2800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DE2A6D4-D388-4B9D-87B7-EA98396241D5}"/>
              </a:ext>
            </a:extLst>
          </p:cNvPr>
          <p:cNvSpPr txBox="1"/>
          <p:nvPr/>
        </p:nvSpPr>
        <p:spPr>
          <a:xfrm>
            <a:off x="1614488" y="1252538"/>
            <a:ext cx="68294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利息の計算をしてみよう①一括返済・単利の場合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ABAF305-3BD5-4A91-AE58-4F8A73FD2DDA}"/>
              </a:ext>
            </a:extLst>
          </p:cNvPr>
          <p:cNvSpPr txBox="1"/>
          <p:nvPr/>
        </p:nvSpPr>
        <p:spPr>
          <a:xfrm>
            <a:off x="1630363" y="1781175"/>
            <a:ext cx="53292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利息の計算をしてみましょう。</a:t>
            </a: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E47FAAB1-FAA7-433B-B32C-030E71D34049}"/>
              </a:ext>
            </a:extLst>
          </p:cNvPr>
          <p:cNvSpPr/>
          <p:nvPr/>
        </p:nvSpPr>
        <p:spPr>
          <a:xfrm>
            <a:off x="471488" y="2319338"/>
            <a:ext cx="436562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6568DD2-FC88-4398-B039-C973EC518F67}"/>
              </a:ext>
            </a:extLst>
          </p:cNvPr>
          <p:cNvSpPr txBox="1"/>
          <p:nvPr/>
        </p:nvSpPr>
        <p:spPr>
          <a:xfrm>
            <a:off x="531813" y="2339975"/>
            <a:ext cx="5175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B</a:t>
            </a:r>
            <a:endParaRPr lang="ja-JP" altLang="en-US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6ADDDD9-547D-43BF-BA32-E02A6AD0B8E7}"/>
              </a:ext>
            </a:extLst>
          </p:cNvPr>
          <p:cNvSpPr txBox="1"/>
          <p:nvPr/>
        </p:nvSpPr>
        <p:spPr>
          <a:xfrm>
            <a:off x="1027113" y="2339975"/>
            <a:ext cx="37846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15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18%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3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か月借りると？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E82C272-1A29-42D2-9A0C-9C80012798BC}"/>
              </a:ext>
            </a:extLst>
          </p:cNvPr>
          <p:cNvSpPr txBox="1"/>
          <p:nvPr/>
        </p:nvSpPr>
        <p:spPr>
          <a:xfrm>
            <a:off x="1014413" y="2873375"/>
            <a:ext cx="3678237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15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18%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0.18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か月（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3/12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9" name="角丸四角形 8">
            <a:extLst>
              <a:ext uri="{FF2B5EF4-FFF2-40B4-BE49-F238E27FC236}">
                <a16:creationId xmlns:a16="http://schemas.microsoft.com/office/drawing/2014/main" id="{8E71977D-0B2F-45CB-AA39-C1442564CDB2}"/>
              </a:ext>
            </a:extLst>
          </p:cNvPr>
          <p:cNvSpPr/>
          <p:nvPr/>
        </p:nvSpPr>
        <p:spPr>
          <a:xfrm>
            <a:off x="471488" y="2819400"/>
            <a:ext cx="436562" cy="434975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B486D6F-7573-4CAA-B2B0-837470F94FC8}"/>
              </a:ext>
            </a:extLst>
          </p:cNvPr>
          <p:cNvSpPr txBox="1"/>
          <p:nvPr/>
        </p:nvSpPr>
        <p:spPr>
          <a:xfrm>
            <a:off x="458788" y="2841625"/>
            <a:ext cx="5191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0B14970C-D45E-4D86-AEA0-01D3A3CCF474}"/>
              </a:ext>
            </a:extLst>
          </p:cNvPr>
          <p:cNvSpPr/>
          <p:nvPr/>
        </p:nvSpPr>
        <p:spPr>
          <a:xfrm>
            <a:off x="482600" y="3363913"/>
            <a:ext cx="438150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6255EA3-4546-4197-8EF7-3B7F81DF852A}"/>
              </a:ext>
            </a:extLst>
          </p:cNvPr>
          <p:cNvSpPr txBox="1"/>
          <p:nvPr/>
        </p:nvSpPr>
        <p:spPr>
          <a:xfrm>
            <a:off x="458788" y="3395663"/>
            <a:ext cx="5191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13" name="右大かっこ 12">
            <a:extLst>
              <a:ext uri="{FF2B5EF4-FFF2-40B4-BE49-F238E27FC236}">
                <a16:creationId xmlns:a16="http://schemas.microsoft.com/office/drawing/2014/main" id="{EFF2CFE6-D394-4925-ABAF-F5B18D12EFF1}"/>
              </a:ext>
            </a:extLst>
          </p:cNvPr>
          <p:cNvSpPr/>
          <p:nvPr/>
        </p:nvSpPr>
        <p:spPr>
          <a:xfrm>
            <a:off x="4659313" y="2263775"/>
            <a:ext cx="92075" cy="1404938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9A8115C-1D4A-4419-864F-32079792BE08}"/>
              </a:ext>
            </a:extLst>
          </p:cNvPr>
          <p:cNvSpPr txBox="1"/>
          <p:nvPr/>
        </p:nvSpPr>
        <p:spPr>
          <a:xfrm>
            <a:off x="1036638" y="3395663"/>
            <a:ext cx="20050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6,750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）円</a:t>
            </a:r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872216A1-2734-494A-9248-FA06944407BD}"/>
              </a:ext>
            </a:extLst>
          </p:cNvPr>
          <p:cNvSpPr/>
          <p:nvPr/>
        </p:nvSpPr>
        <p:spPr>
          <a:xfrm>
            <a:off x="5072063" y="2317750"/>
            <a:ext cx="434975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E333EAC-B6F3-4D19-A44F-ADB087C31B74}"/>
              </a:ext>
            </a:extLst>
          </p:cNvPr>
          <p:cNvSpPr txBox="1"/>
          <p:nvPr/>
        </p:nvSpPr>
        <p:spPr>
          <a:xfrm>
            <a:off x="5130800" y="2338388"/>
            <a:ext cx="5191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C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37FBAA1-D2BE-4541-8673-89CAEFC631B4}"/>
              </a:ext>
            </a:extLst>
          </p:cNvPr>
          <p:cNvSpPr txBox="1"/>
          <p:nvPr/>
        </p:nvSpPr>
        <p:spPr>
          <a:xfrm>
            <a:off x="5554663" y="2338388"/>
            <a:ext cx="397510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12%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年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か月借りると？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1B94669-C033-4868-9AB1-C7585FF93580}"/>
              </a:ext>
            </a:extLst>
          </p:cNvPr>
          <p:cNvSpPr txBox="1"/>
          <p:nvPr/>
        </p:nvSpPr>
        <p:spPr>
          <a:xfrm>
            <a:off x="5613400" y="2871788"/>
            <a:ext cx="4140200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5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500" b="1" dirty="0">
                <a:solidFill>
                  <a:prstClr val="black"/>
                </a:solidFill>
                <a:latin typeface="+mn-ea"/>
                <a:ea typeface="+mn-ea"/>
              </a:rPr>
              <a:t>万円　</a:t>
            </a:r>
            <a:r>
              <a:rPr lang="en-US" altLang="ja-JP" sz="15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en-US" altLang="ja-JP" sz="1500" b="1" dirty="0">
                <a:solidFill>
                  <a:srgbClr val="FF0000"/>
                </a:solidFill>
                <a:latin typeface="+mn-ea"/>
                <a:ea typeface="+mn-ea"/>
              </a:rPr>
              <a:t>12%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ja-JP" sz="1500" b="1" dirty="0">
                <a:solidFill>
                  <a:srgbClr val="FF0000"/>
                </a:solidFill>
                <a:latin typeface="+mn-ea"/>
                <a:ea typeface="+mn-ea"/>
              </a:rPr>
              <a:t>0.12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ja-JP" sz="15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en-US" altLang="ja-JP" sz="15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  <a:ea typeface="+mn-ea"/>
              </a:rPr>
              <a:t>年</a:t>
            </a:r>
            <a:r>
              <a:rPr lang="en-US" altLang="ja-JP" sz="1500" b="1" dirty="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  <a:ea typeface="+mn-ea"/>
              </a:rPr>
              <a:t>か月（</a:t>
            </a:r>
            <a:r>
              <a:rPr lang="en-US" altLang="ja-JP" sz="1500" b="1" dirty="0">
                <a:solidFill>
                  <a:srgbClr val="FF0000"/>
                </a:solidFill>
                <a:latin typeface="+mn-ea"/>
                <a:ea typeface="+mn-ea"/>
              </a:rPr>
              <a:t>20/12</a:t>
            </a:r>
            <a:r>
              <a:rPr lang="ja-JP" altLang="en-US" sz="1500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7325946E-63AA-43BC-902A-15192D722163}"/>
              </a:ext>
            </a:extLst>
          </p:cNvPr>
          <p:cNvSpPr/>
          <p:nvPr/>
        </p:nvSpPr>
        <p:spPr>
          <a:xfrm>
            <a:off x="5072063" y="2817813"/>
            <a:ext cx="434975" cy="434975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789D74A-D6C2-48D4-B7E7-7CEC3EFFFC12}"/>
              </a:ext>
            </a:extLst>
          </p:cNvPr>
          <p:cNvSpPr txBox="1"/>
          <p:nvPr/>
        </p:nvSpPr>
        <p:spPr>
          <a:xfrm>
            <a:off x="5059363" y="2840038"/>
            <a:ext cx="517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21" name="角丸四角形 20">
            <a:extLst>
              <a:ext uri="{FF2B5EF4-FFF2-40B4-BE49-F238E27FC236}">
                <a16:creationId xmlns:a16="http://schemas.microsoft.com/office/drawing/2014/main" id="{F72BF049-AC93-4447-AADC-F0EDEF1409BB}"/>
              </a:ext>
            </a:extLst>
          </p:cNvPr>
          <p:cNvSpPr/>
          <p:nvPr/>
        </p:nvSpPr>
        <p:spPr>
          <a:xfrm>
            <a:off x="5081588" y="3362325"/>
            <a:ext cx="436562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79951B6-F342-4170-902F-4C7C6676FD2C}"/>
              </a:ext>
            </a:extLst>
          </p:cNvPr>
          <p:cNvSpPr txBox="1"/>
          <p:nvPr/>
        </p:nvSpPr>
        <p:spPr>
          <a:xfrm>
            <a:off x="5059363" y="3395663"/>
            <a:ext cx="5175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23" name="右大かっこ 22">
            <a:extLst>
              <a:ext uri="{FF2B5EF4-FFF2-40B4-BE49-F238E27FC236}">
                <a16:creationId xmlns:a16="http://schemas.microsoft.com/office/drawing/2014/main" id="{3D56162D-4638-4A69-9D5A-B59EAA5E3CA1}"/>
              </a:ext>
            </a:extLst>
          </p:cNvPr>
          <p:cNvSpPr/>
          <p:nvPr/>
        </p:nvSpPr>
        <p:spPr>
          <a:xfrm>
            <a:off x="9386888" y="2262188"/>
            <a:ext cx="93662" cy="1404937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B8FCE20-764B-4475-BA35-3DA717A65A04}"/>
              </a:ext>
            </a:extLst>
          </p:cNvPr>
          <p:cNvSpPr txBox="1"/>
          <p:nvPr/>
        </p:nvSpPr>
        <p:spPr>
          <a:xfrm>
            <a:off x="5637213" y="3395663"/>
            <a:ext cx="2003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40,000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）円</a:t>
            </a:r>
          </a:p>
        </p:txBody>
      </p:sp>
      <p:sp>
        <p:nvSpPr>
          <p:cNvPr id="25" name="角丸四角形 24">
            <a:extLst>
              <a:ext uri="{FF2B5EF4-FFF2-40B4-BE49-F238E27FC236}">
                <a16:creationId xmlns:a16="http://schemas.microsoft.com/office/drawing/2014/main" id="{9C21629C-56AE-4FA5-A82B-BEC11C9BED7D}"/>
              </a:ext>
            </a:extLst>
          </p:cNvPr>
          <p:cNvSpPr/>
          <p:nvPr/>
        </p:nvSpPr>
        <p:spPr>
          <a:xfrm>
            <a:off x="495300" y="4506913"/>
            <a:ext cx="436563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7E07CA5-9313-481C-B795-400878098F02}"/>
              </a:ext>
            </a:extLst>
          </p:cNvPr>
          <p:cNvSpPr txBox="1"/>
          <p:nvPr/>
        </p:nvSpPr>
        <p:spPr>
          <a:xfrm>
            <a:off x="554038" y="4529138"/>
            <a:ext cx="5191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prstClr val="black"/>
                </a:solidFill>
                <a:latin typeface="+mn-ea"/>
                <a:ea typeface="+mn-ea"/>
              </a:rPr>
              <a:t>D</a:t>
            </a:r>
            <a:endParaRPr lang="ja-JP" altLang="en-US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EFB6C78-989E-4EDF-AC90-0026765112BC}"/>
              </a:ext>
            </a:extLst>
          </p:cNvPr>
          <p:cNvSpPr txBox="1"/>
          <p:nvPr/>
        </p:nvSpPr>
        <p:spPr>
          <a:xfrm>
            <a:off x="1049338" y="4529138"/>
            <a:ext cx="41386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万円を月利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年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か月借りると？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1669879-6273-4E30-AF85-FC6FAD7FC373}"/>
              </a:ext>
            </a:extLst>
          </p:cNvPr>
          <p:cNvSpPr txBox="1"/>
          <p:nvPr/>
        </p:nvSpPr>
        <p:spPr>
          <a:xfrm>
            <a:off x="1036638" y="5062538"/>
            <a:ext cx="39862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　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1%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0.01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年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か月（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20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  <a:ea typeface="+mn-ea"/>
              </a:rPr>
              <a:t>）</a:t>
            </a:r>
          </a:p>
        </p:txBody>
      </p:sp>
      <p:sp>
        <p:nvSpPr>
          <p:cNvPr id="29" name="角丸四角形 28">
            <a:extLst>
              <a:ext uri="{FF2B5EF4-FFF2-40B4-BE49-F238E27FC236}">
                <a16:creationId xmlns:a16="http://schemas.microsoft.com/office/drawing/2014/main" id="{E78075B5-802C-49DB-92F4-902ABFADF7F4}"/>
              </a:ext>
            </a:extLst>
          </p:cNvPr>
          <p:cNvSpPr/>
          <p:nvPr/>
        </p:nvSpPr>
        <p:spPr>
          <a:xfrm>
            <a:off x="495300" y="5006975"/>
            <a:ext cx="436563" cy="43656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8F0653E9-47EE-4AF7-B4CA-FE802957D8B7}"/>
              </a:ext>
            </a:extLst>
          </p:cNvPr>
          <p:cNvSpPr txBox="1"/>
          <p:nvPr/>
        </p:nvSpPr>
        <p:spPr>
          <a:xfrm>
            <a:off x="482600" y="5029200"/>
            <a:ext cx="520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式</a:t>
            </a:r>
          </a:p>
        </p:txBody>
      </p:sp>
      <p:sp>
        <p:nvSpPr>
          <p:cNvPr id="31" name="角丸四角形 30">
            <a:extLst>
              <a:ext uri="{FF2B5EF4-FFF2-40B4-BE49-F238E27FC236}">
                <a16:creationId xmlns:a16="http://schemas.microsoft.com/office/drawing/2014/main" id="{9D6FE509-31E8-4C71-A84A-4F36E8696A75}"/>
              </a:ext>
            </a:extLst>
          </p:cNvPr>
          <p:cNvSpPr/>
          <p:nvPr/>
        </p:nvSpPr>
        <p:spPr>
          <a:xfrm>
            <a:off x="508000" y="5551488"/>
            <a:ext cx="436563" cy="434975"/>
          </a:xfrm>
          <a:prstGeom prst="round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9B5B9D15-2EB3-4228-9366-922AF92E2B9D}"/>
              </a:ext>
            </a:extLst>
          </p:cNvPr>
          <p:cNvSpPr txBox="1"/>
          <p:nvPr/>
        </p:nvSpPr>
        <p:spPr>
          <a:xfrm>
            <a:off x="482600" y="5584825"/>
            <a:ext cx="5207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答</a:t>
            </a:r>
          </a:p>
        </p:txBody>
      </p:sp>
      <p:sp>
        <p:nvSpPr>
          <p:cNvPr id="33" name="右大かっこ 32">
            <a:extLst>
              <a:ext uri="{FF2B5EF4-FFF2-40B4-BE49-F238E27FC236}">
                <a16:creationId xmlns:a16="http://schemas.microsoft.com/office/drawing/2014/main" id="{D57A9667-CDE4-434F-BCC3-6D6ACD04EC5E}"/>
              </a:ext>
            </a:extLst>
          </p:cNvPr>
          <p:cNvSpPr/>
          <p:nvPr/>
        </p:nvSpPr>
        <p:spPr>
          <a:xfrm>
            <a:off x="4857750" y="4495800"/>
            <a:ext cx="95250" cy="1404938"/>
          </a:xfrm>
          <a:prstGeom prst="rightBracke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black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F610758-E2B2-43F4-8664-63162955A602}"/>
              </a:ext>
            </a:extLst>
          </p:cNvPr>
          <p:cNvSpPr txBox="1"/>
          <p:nvPr/>
        </p:nvSpPr>
        <p:spPr>
          <a:xfrm>
            <a:off x="1060450" y="5584825"/>
            <a:ext cx="20066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  <a:ea typeface="+mn-ea"/>
              </a:rPr>
              <a:t>40,000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）円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A8A1326B-77CD-4DA1-A614-FBA0845AE006}"/>
              </a:ext>
            </a:extLst>
          </p:cNvPr>
          <p:cNvSpPr txBox="1"/>
          <p:nvPr/>
        </p:nvSpPr>
        <p:spPr>
          <a:xfrm>
            <a:off x="487363" y="4132263"/>
            <a:ext cx="11271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＜応用編＞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EC5E309-C4C3-4FFB-8809-493D70D06B6A}"/>
              </a:ext>
            </a:extLst>
          </p:cNvPr>
          <p:cNvSpPr txBox="1"/>
          <p:nvPr/>
        </p:nvSpPr>
        <p:spPr>
          <a:xfrm>
            <a:off x="7783513" y="3133725"/>
            <a:ext cx="1779587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年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8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か月＝</a:t>
            </a:r>
            <a:r>
              <a:rPr lang="en-US" altLang="ja-JP" sz="1000" dirty="0">
                <a:solidFill>
                  <a:prstClr val="black"/>
                </a:solidFill>
                <a:latin typeface="+mn-ea"/>
                <a:ea typeface="+mn-ea"/>
              </a:rPr>
              <a:t>20</a:t>
            </a:r>
            <a:r>
              <a:rPr lang="ja-JP" altLang="en-US" sz="1000" dirty="0">
                <a:solidFill>
                  <a:prstClr val="black"/>
                </a:solidFill>
                <a:latin typeface="+mn-ea"/>
                <a:ea typeface="+mn-ea"/>
              </a:rPr>
              <a:t>か月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589294E-DF67-4F55-9F62-9C93EF3677A0}"/>
              </a:ext>
            </a:extLst>
          </p:cNvPr>
          <p:cNvSpPr txBox="1"/>
          <p:nvPr/>
        </p:nvSpPr>
        <p:spPr>
          <a:xfrm>
            <a:off x="5392738" y="4556125"/>
            <a:ext cx="4064000" cy="1385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＜計算のポイント＞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B</a:t>
            </a:r>
            <a:r>
              <a:rPr lang="ja-JP" altLang="en-US" sz="1200" dirty="0" err="1">
                <a:solidFill>
                  <a:prstClr val="black"/>
                </a:solidFill>
                <a:latin typeface="+mn-ea"/>
                <a:ea typeface="+mn-ea"/>
              </a:rPr>
              <a:t>、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C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は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A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と同じ。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D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は月利で表示されているので、借入れ期間を年に直す必要はありません。計算してみると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C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の答えと同じになり、月利と年利の関係が分かります。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694BF07-8E33-4007-8B70-1BE3BC3B889A}"/>
              </a:ext>
            </a:extLst>
          </p:cNvPr>
          <p:cNvSpPr txBox="1"/>
          <p:nvPr/>
        </p:nvSpPr>
        <p:spPr>
          <a:xfrm>
            <a:off x="706438" y="1165225"/>
            <a:ext cx="79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  <a:latin typeface="+mn-ea"/>
                <a:ea typeface="+mn-ea"/>
              </a:rPr>
              <a:t>38</a:t>
            </a:r>
            <a:endParaRPr lang="ja-JP" altLang="en-US" sz="2800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B1FF76-1794-4CA3-8DFF-4776B0B240BB}"/>
              </a:ext>
            </a:extLst>
          </p:cNvPr>
          <p:cNvSpPr txBox="1"/>
          <p:nvPr/>
        </p:nvSpPr>
        <p:spPr>
          <a:xfrm>
            <a:off x="1614488" y="1252538"/>
            <a:ext cx="80375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利息の計算をしてみよう②分割返済・元金均等返済の場合</a:t>
            </a:r>
            <a:r>
              <a:rPr lang="ja-JP" altLang="en-US" sz="2000" dirty="0" err="1">
                <a:solidFill>
                  <a:prstClr val="black"/>
                </a:solidFill>
                <a:latin typeface="+mn-ea"/>
                <a:ea typeface="+mn-ea"/>
              </a:rPr>
              <a:t>ー</a:t>
            </a: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例題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1BB0198A-EDB6-4638-85E6-1FC7D9F80397}"/>
              </a:ext>
            </a:extLst>
          </p:cNvPr>
          <p:cNvSpPr txBox="1"/>
          <p:nvPr/>
        </p:nvSpPr>
        <p:spPr>
          <a:xfrm>
            <a:off x="1630363" y="1781175"/>
            <a:ext cx="53292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例題を参考に、分割返済（元金均等返済）の利息を計算してみましょう。</a:t>
            </a:r>
          </a:p>
        </p:txBody>
      </p:sp>
      <p:sp>
        <p:nvSpPr>
          <p:cNvPr id="37" name="角丸四角形 36">
            <a:extLst>
              <a:ext uri="{FF2B5EF4-FFF2-40B4-BE49-F238E27FC236}">
                <a16:creationId xmlns:a16="http://schemas.microsoft.com/office/drawing/2014/main" id="{5E22E9C8-E4D5-4D01-B9AD-32F22CDF3F92}"/>
              </a:ext>
            </a:extLst>
          </p:cNvPr>
          <p:cNvSpPr/>
          <p:nvPr/>
        </p:nvSpPr>
        <p:spPr>
          <a:xfrm>
            <a:off x="603250" y="3306763"/>
            <a:ext cx="1490663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22BB531-F0BE-474D-842D-1885E51085B1}"/>
              </a:ext>
            </a:extLst>
          </p:cNvPr>
          <p:cNvSpPr txBox="1"/>
          <p:nvPr/>
        </p:nvSpPr>
        <p:spPr>
          <a:xfrm>
            <a:off x="1128713" y="3348038"/>
            <a:ext cx="517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例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B5F6E3D-6381-4867-8869-AD57E733F135}"/>
              </a:ext>
            </a:extLst>
          </p:cNvPr>
          <p:cNvSpPr txBox="1"/>
          <p:nvPr/>
        </p:nvSpPr>
        <p:spPr>
          <a:xfrm>
            <a:off x="2109788" y="3376613"/>
            <a:ext cx="67230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15%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で借り、月に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万円ずつ返済した場合の利息は？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508ECB0-4CEF-483C-ADF4-4674C582BD96}"/>
              </a:ext>
            </a:extLst>
          </p:cNvPr>
          <p:cNvSpPr txBox="1"/>
          <p:nvPr/>
        </p:nvSpPr>
        <p:spPr>
          <a:xfrm>
            <a:off x="560388" y="2314575"/>
            <a:ext cx="318452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  <a:latin typeface="+mn-ea"/>
                <a:ea typeface="+mn-ea"/>
              </a:rPr>
              <a:t>分割返済（元金均等返済）の利息の求め方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C204258D-64FE-4BEA-BEDE-FA94F089E058}"/>
              </a:ext>
            </a:extLst>
          </p:cNvPr>
          <p:cNvSpPr txBox="1"/>
          <p:nvPr/>
        </p:nvSpPr>
        <p:spPr>
          <a:xfrm>
            <a:off x="849313" y="2628900"/>
            <a:ext cx="39909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（元金－</a:t>
            </a:r>
            <a:r>
              <a:rPr lang="en-US" altLang="ja-JP" sz="14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回分の元金返済額</a:t>
            </a:r>
            <a:r>
              <a:rPr lang="en-US" altLang="ja-JP" sz="14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400" b="1" dirty="0">
                <a:solidFill>
                  <a:prstClr val="black"/>
                </a:solidFill>
                <a:latin typeface="+mn-ea"/>
                <a:ea typeface="+mn-ea"/>
              </a:rPr>
              <a:t>n-1</a:t>
            </a: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D3E1BD3-6372-4525-915C-9A14140A888C}"/>
              </a:ext>
            </a:extLst>
          </p:cNvPr>
          <p:cNvSpPr txBox="1"/>
          <p:nvPr/>
        </p:nvSpPr>
        <p:spPr>
          <a:xfrm>
            <a:off x="4017963" y="2619375"/>
            <a:ext cx="5222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endParaRPr lang="ja-JP" altLang="en-US" sz="1400" b="1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073541EA-634A-4B3E-BF9E-35802A464BD4}"/>
              </a:ext>
            </a:extLst>
          </p:cNvPr>
          <p:cNvSpPr txBox="1"/>
          <p:nvPr/>
        </p:nvSpPr>
        <p:spPr>
          <a:xfrm>
            <a:off x="4337050" y="2619375"/>
            <a:ext cx="22145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（年利　</a:t>
            </a:r>
            <a:r>
              <a:rPr lang="en-US" altLang="ja-JP" sz="1400" b="1" dirty="0">
                <a:solidFill>
                  <a:prstClr val="black"/>
                </a:solidFill>
                <a:latin typeface="+mn-ea"/>
                <a:ea typeface="+mn-ea"/>
              </a:rPr>
              <a:t>÷12</a:t>
            </a:r>
            <a:r>
              <a:rPr lang="ja-JP" altLang="en-US" sz="1400" b="1" dirty="0">
                <a:solidFill>
                  <a:prstClr val="black"/>
                </a:solidFill>
                <a:latin typeface="+mn-ea"/>
                <a:ea typeface="+mn-ea"/>
              </a:rPr>
              <a:t>か月）</a:t>
            </a: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2804117F-6C3E-43C6-95E2-B723C193BF21}"/>
              </a:ext>
            </a:extLst>
          </p:cNvPr>
          <p:cNvSpPr txBox="1"/>
          <p:nvPr/>
        </p:nvSpPr>
        <p:spPr>
          <a:xfrm>
            <a:off x="5892800" y="2657475"/>
            <a:ext cx="1619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b="1" dirty="0">
                <a:solidFill>
                  <a:prstClr val="black"/>
                </a:solidFill>
                <a:latin typeface="+mn-ea"/>
                <a:ea typeface="+mn-ea"/>
              </a:rPr>
              <a:t>＝ｎ回目の返済額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F26478F5-21A8-4D04-BE09-D74A7E86BB15}"/>
              </a:ext>
            </a:extLst>
          </p:cNvPr>
          <p:cNvSpPr txBox="1"/>
          <p:nvPr/>
        </p:nvSpPr>
        <p:spPr>
          <a:xfrm>
            <a:off x="7246938" y="2590800"/>
            <a:ext cx="2001837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←これを返済回数分繰り返し、</a:t>
            </a:r>
            <a:endParaRPr lang="en-US" altLang="ja-JP" sz="1050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　　最後に合計する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E7B28EE1-2DAC-40A0-9C45-A48D86A91CA2}"/>
              </a:ext>
            </a:extLst>
          </p:cNvPr>
          <p:cNvSpPr txBox="1"/>
          <p:nvPr/>
        </p:nvSpPr>
        <p:spPr>
          <a:xfrm>
            <a:off x="598488" y="3867150"/>
            <a:ext cx="1795462" cy="276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①返済回数を求める。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78" name="角丸四角形 77">
            <a:extLst>
              <a:ext uri="{FF2B5EF4-FFF2-40B4-BE49-F238E27FC236}">
                <a16:creationId xmlns:a16="http://schemas.microsoft.com/office/drawing/2014/main" id="{7EA76FD6-0D33-4D3C-9794-7F6C201DB64B}"/>
              </a:ext>
            </a:extLst>
          </p:cNvPr>
          <p:cNvSpPr/>
          <p:nvPr/>
        </p:nvSpPr>
        <p:spPr>
          <a:xfrm>
            <a:off x="608013" y="2578100"/>
            <a:ext cx="8709025" cy="43656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B0AAE27C-7798-410A-BA75-FB195744DC02}"/>
              </a:ext>
            </a:extLst>
          </p:cNvPr>
          <p:cNvSpPr txBox="1"/>
          <p:nvPr/>
        </p:nvSpPr>
        <p:spPr>
          <a:xfrm>
            <a:off x="598488" y="4371975"/>
            <a:ext cx="2157412" cy="276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②式に従って利息を求める。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95896C9F-4294-4F60-8B51-E9E93A3CA907}"/>
              </a:ext>
            </a:extLst>
          </p:cNvPr>
          <p:cNvSpPr txBox="1"/>
          <p:nvPr/>
        </p:nvSpPr>
        <p:spPr>
          <a:xfrm>
            <a:off x="3122613" y="4371975"/>
            <a:ext cx="45862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0.15÷12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1,250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7419D8E6-ADFE-4680-8B18-C3D73C08B24E}"/>
              </a:ext>
            </a:extLst>
          </p:cNvPr>
          <p:cNvSpPr txBox="1"/>
          <p:nvPr/>
        </p:nvSpPr>
        <p:spPr>
          <a:xfrm>
            <a:off x="3849688" y="3867150"/>
            <a:ext cx="35179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　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÷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　＝　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5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　　返済回数は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回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0873C58-D0BE-46EE-86ED-A7640D21E0CC}"/>
              </a:ext>
            </a:extLst>
          </p:cNvPr>
          <p:cNvSpPr txBox="1"/>
          <p:nvPr/>
        </p:nvSpPr>
        <p:spPr>
          <a:xfrm>
            <a:off x="3122613" y="4695825"/>
            <a:ext cx="55514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0.15÷12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1,000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48F34243-436B-4602-A6FE-820C3599C97E}"/>
              </a:ext>
            </a:extLst>
          </p:cNvPr>
          <p:cNvSpPr txBox="1"/>
          <p:nvPr/>
        </p:nvSpPr>
        <p:spPr>
          <a:xfrm>
            <a:off x="3106738" y="5010150"/>
            <a:ext cx="4714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0.15÷12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750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919ADA18-8417-435A-A592-F3C854FAD660}"/>
              </a:ext>
            </a:extLst>
          </p:cNvPr>
          <p:cNvSpPr txBox="1"/>
          <p:nvPr/>
        </p:nvSpPr>
        <p:spPr>
          <a:xfrm>
            <a:off x="3119438" y="5334000"/>
            <a:ext cx="47164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0.15÷12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500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5D8FA6D3-B925-4CDD-A740-52EBAA2688F4}"/>
              </a:ext>
            </a:extLst>
          </p:cNvPr>
          <p:cNvSpPr txBox="1"/>
          <p:nvPr/>
        </p:nvSpPr>
        <p:spPr>
          <a:xfrm>
            <a:off x="3119438" y="5648325"/>
            <a:ext cx="47164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0.15÷12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250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83A7D5D8-CCFB-49BF-BB0E-FEC2A076B947}"/>
              </a:ext>
            </a:extLst>
          </p:cNvPr>
          <p:cNvSpPr txBox="1"/>
          <p:nvPr/>
        </p:nvSpPr>
        <p:spPr>
          <a:xfrm>
            <a:off x="6780213" y="437197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…1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1A19E188-E748-40DF-9CB6-95DE0C640E50}"/>
              </a:ext>
            </a:extLst>
          </p:cNvPr>
          <p:cNvSpPr txBox="1"/>
          <p:nvPr/>
        </p:nvSpPr>
        <p:spPr>
          <a:xfrm>
            <a:off x="6800850" y="469582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…2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3BE87548-BFA5-48A2-8D8E-84B07C247F14}"/>
              </a:ext>
            </a:extLst>
          </p:cNvPr>
          <p:cNvSpPr txBox="1"/>
          <p:nvPr/>
        </p:nvSpPr>
        <p:spPr>
          <a:xfrm>
            <a:off x="6789738" y="5010150"/>
            <a:ext cx="15795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…3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B75FBD5-6722-4F09-A806-0937ADC0FA62}"/>
              </a:ext>
            </a:extLst>
          </p:cNvPr>
          <p:cNvSpPr txBox="1"/>
          <p:nvPr/>
        </p:nvSpPr>
        <p:spPr>
          <a:xfrm>
            <a:off x="6789738" y="5334000"/>
            <a:ext cx="15795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…4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84945B89-78DE-4993-8169-A47F74FA6D0D}"/>
              </a:ext>
            </a:extLst>
          </p:cNvPr>
          <p:cNvSpPr txBox="1"/>
          <p:nvPr/>
        </p:nvSpPr>
        <p:spPr>
          <a:xfrm>
            <a:off x="6800850" y="564832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…5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BFF919F-1A5D-4355-B496-885D19F24F14}"/>
              </a:ext>
            </a:extLst>
          </p:cNvPr>
          <p:cNvSpPr txBox="1"/>
          <p:nvPr/>
        </p:nvSpPr>
        <p:spPr>
          <a:xfrm>
            <a:off x="598488" y="6019800"/>
            <a:ext cx="2466975" cy="276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③それぞれの利息を合計する。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217177AA-9CEF-4FD6-87D6-051D5A6F0739}"/>
              </a:ext>
            </a:extLst>
          </p:cNvPr>
          <p:cNvCxnSpPr/>
          <p:nvPr/>
        </p:nvCxnSpPr>
        <p:spPr>
          <a:xfrm>
            <a:off x="3074988" y="5943600"/>
            <a:ext cx="4953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1FC888-DF7A-4BF3-9FD3-215C43624302}"/>
              </a:ext>
            </a:extLst>
          </p:cNvPr>
          <p:cNvSpPr txBox="1"/>
          <p:nvPr/>
        </p:nvSpPr>
        <p:spPr>
          <a:xfrm>
            <a:off x="2644775" y="5572125"/>
            <a:ext cx="5889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latin typeface="+mn-ea"/>
                <a:ea typeface="+mn-ea"/>
              </a:rPr>
              <a:t>＋）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5463C4F-58F9-4CCB-B378-B1F5835ECF91}"/>
              </a:ext>
            </a:extLst>
          </p:cNvPr>
          <p:cNvSpPr txBox="1"/>
          <p:nvPr/>
        </p:nvSpPr>
        <p:spPr>
          <a:xfrm>
            <a:off x="6067425" y="5962650"/>
            <a:ext cx="170338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FF0000"/>
                </a:solidFill>
                <a:latin typeface="+mn-ea"/>
                <a:ea typeface="+mn-ea"/>
              </a:rPr>
              <a:t>3,750</a:t>
            </a:r>
            <a:r>
              <a:rPr lang="ja-JP" altLang="en-US" sz="16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1327651F-F416-4066-9430-0DF1AFDEBCDC}"/>
              </a:ext>
            </a:extLst>
          </p:cNvPr>
          <p:cNvSpPr txBox="1"/>
          <p:nvPr/>
        </p:nvSpPr>
        <p:spPr>
          <a:xfrm>
            <a:off x="6831013" y="5991225"/>
            <a:ext cx="13001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…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総利息額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3C7C250-6728-4D7A-BC31-8FD6EE4E265B}"/>
              </a:ext>
            </a:extLst>
          </p:cNvPr>
          <p:cNvSpPr txBox="1"/>
          <p:nvPr/>
        </p:nvSpPr>
        <p:spPr>
          <a:xfrm>
            <a:off x="3484563" y="2327275"/>
            <a:ext cx="4344987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 n=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返済回数とする。また、年利は</a:t>
            </a: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%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表示を小数に直す。例：</a:t>
            </a: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3%</a:t>
            </a:r>
            <a:r>
              <a:rPr lang="ja-JP" altLang="en-US" sz="1050" dirty="0">
                <a:solidFill>
                  <a:srgbClr val="FF0000"/>
                </a:solidFill>
                <a:latin typeface="+mn-ea"/>
                <a:ea typeface="+mn-ea"/>
              </a:rPr>
              <a:t>＝</a:t>
            </a:r>
            <a:r>
              <a:rPr lang="en-US" altLang="ja-JP" sz="1050" dirty="0">
                <a:solidFill>
                  <a:srgbClr val="FF0000"/>
                </a:solidFill>
                <a:latin typeface="+mn-ea"/>
                <a:ea typeface="+mn-ea"/>
              </a:rPr>
              <a:t>0.03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B14EDDA-8DAB-4E8A-85DD-8FAA2D0C95AE}"/>
              </a:ext>
            </a:extLst>
          </p:cNvPr>
          <p:cNvSpPr txBox="1"/>
          <p:nvPr/>
        </p:nvSpPr>
        <p:spPr>
          <a:xfrm>
            <a:off x="706438" y="1165225"/>
            <a:ext cx="79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  <a:latin typeface="+mn-ea"/>
                <a:ea typeface="+mn-ea"/>
              </a:rPr>
              <a:t>38</a:t>
            </a:r>
            <a:endParaRPr lang="ja-JP" altLang="en-US" sz="2800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4D7B8A-6C72-4487-B442-6FA581EE30EA}"/>
              </a:ext>
            </a:extLst>
          </p:cNvPr>
          <p:cNvSpPr txBox="1"/>
          <p:nvPr/>
        </p:nvSpPr>
        <p:spPr>
          <a:xfrm>
            <a:off x="1614488" y="1252538"/>
            <a:ext cx="80057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利息の計算をしてみよう②分割返済・元金均等返済の場合</a:t>
            </a:r>
            <a:r>
              <a:rPr lang="ja-JP" altLang="en-US" sz="2000" dirty="0" err="1">
                <a:solidFill>
                  <a:prstClr val="black"/>
                </a:solidFill>
                <a:latin typeface="+mn-ea"/>
                <a:ea typeface="+mn-ea"/>
              </a:rPr>
              <a:t>ー</a:t>
            </a: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問題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3281394-4A74-461E-B5BC-3BE44D44DCA2}"/>
              </a:ext>
            </a:extLst>
          </p:cNvPr>
          <p:cNvSpPr txBox="1"/>
          <p:nvPr/>
        </p:nvSpPr>
        <p:spPr>
          <a:xfrm>
            <a:off x="1630363" y="1781175"/>
            <a:ext cx="53292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分割返済（元金均等返済）の利息を計算してみましょう。</a:t>
            </a:r>
          </a:p>
        </p:txBody>
      </p: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9AAB4102-A66F-4FFA-A1AC-B93A151E3924}"/>
              </a:ext>
            </a:extLst>
          </p:cNvPr>
          <p:cNvCxnSpPr/>
          <p:nvPr/>
        </p:nvCxnSpPr>
        <p:spPr>
          <a:xfrm>
            <a:off x="622300" y="2962275"/>
            <a:ext cx="87407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14F3FBD8-B22A-48E4-B8E4-A6634970CD88}"/>
              </a:ext>
            </a:extLst>
          </p:cNvPr>
          <p:cNvSpPr txBox="1"/>
          <p:nvPr/>
        </p:nvSpPr>
        <p:spPr>
          <a:xfrm>
            <a:off x="4344988" y="2759075"/>
            <a:ext cx="1082675" cy="2619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n-ea"/>
                <a:ea typeface="+mn-ea"/>
              </a:rPr>
              <a:t>計算スペース</a:t>
            </a:r>
          </a:p>
        </p:txBody>
      </p:sp>
      <p:sp>
        <p:nvSpPr>
          <p:cNvPr id="67" name="角丸四角形 66">
            <a:extLst>
              <a:ext uri="{FF2B5EF4-FFF2-40B4-BE49-F238E27FC236}">
                <a16:creationId xmlns:a16="http://schemas.microsoft.com/office/drawing/2014/main" id="{F63CC267-6E48-4B19-A5E0-7872644F20F7}"/>
              </a:ext>
            </a:extLst>
          </p:cNvPr>
          <p:cNvSpPr/>
          <p:nvPr/>
        </p:nvSpPr>
        <p:spPr>
          <a:xfrm>
            <a:off x="603250" y="2068513"/>
            <a:ext cx="1490663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04ACF771-0CE5-42B7-BD1D-26CD0064C76A}"/>
              </a:ext>
            </a:extLst>
          </p:cNvPr>
          <p:cNvSpPr txBox="1"/>
          <p:nvPr/>
        </p:nvSpPr>
        <p:spPr>
          <a:xfrm>
            <a:off x="1128713" y="2109788"/>
            <a:ext cx="517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問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AD542EF-F526-449F-891D-3B237918EBAA}"/>
              </a:ext>
            </a:extLst>
          </p:cNvPr>
          <p:cNvSpPr txBox="1"/>
          <p:nvPr/>
        </p:nvSpPr>
        <p:spPr>
          <a:xfrm>
            <a:off x="2109788" y="2138363"/>
            <a:ext cx="68881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12%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で借り、月に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万円ずつ返済した場合の利息は？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1D76F6D5-46F9-46E6-95D4-FF7CFF641961}"/>
              </a:ext>
            </a:extLst>
          </p:cNvPr>
          <p:cNvSpPr txBox="1"/>
          <p:nvPr/>
        </p:nvSpPr>
        <p:spPr>
          <a:xfrm>
            <a:off x="598488" y="2565400"/>
            <a:ext cx="19192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返済回数は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…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）回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51211" name="テキスト ボックス 74">
            <a:extLst>
              <a:ext uri="{FF2B5EF4-FFF2-40B4-BE49-F238E27FC236}">
                <a16:creationId xmlns:a16="http://schemas.microsoft.com/office/drawing/2014/main" id="{CBA3F1CD-957D-4A70-ABD6-029E20674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6788" y="6318250"/>
            <a:ext cx="2135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ja-JP" altLang="en-US" sz="1200">
                <a:latin typeface="+mn-ea"/>
                <a:ea typeface="+mn-ea"/>
              </a:rPr>
              <a:t>総利息額は（ </a:t>
            </a:r>
            <a:r>
              <a:rPr lang="ja-JP" altLang="en-US" sz="1200">
                <a:solidFill>
                  <a:srgbClr val="FF0000"/>
                </a:solidFill>
                <a:latin typeface="+mn-ea"/>
                <a:ea typeface="+mn-ea"/>
              </a:rPr>
              <a:t> 　　　　</a:t>
            </a:r>
            <a:r>
              <a:rPr lang="en-US" altLang="ja-JP" sz="120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ja-JP" altLang="en-US" sz="1200">
                <a:latin typeface="+mn-ea"/>
                <a:ea typeface="+mn-ea"/>
              </a:rPr>
              <a:t>　）円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2FE626D-855F-4080-B026-9A4342A9C2A7}"/>
              </a:ext>
            </a:extLst>
          </p:cNvPr>
          <p:cNvSpPr txBox="1"/>
          <p:nvPr/>
        </p:nvSpPr>
        <p:spPr>
          <a:xfrm>
            <a:off x="706438" y="1165225"/>
            <a:ext cx="79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  <a:latin typeface="+mn-ea"/>
                <a:ea typeface="+mn-ea"/>
              </a:rPr>
              <a:t>38</a:t>
            </a:r>
            <a:endParaRPr lang="ja-JP" altLang="en-US" sz="2800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07F13FC-D060-4A20-B07C-BE862362C0A2}"/>
              </a:ext>
            </a:extLst>
          </p:cNvPr>
          <p:cNvSpPr txBox="1"/>
          <p:nvPr/>
        </p:nvSpPr>
        <p:spPr>
          <a:xfrm>
            <a:off x="1614488" y="1252538"/>
            <a:ext cx="8045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利息の計算をしてみよう②分割返済・元金均等返済の場合</a:t>
            </a:r>
            <a:r>
              <a:rPr lang="ja-JP" altLang="en-US" sz="2000" dirty="0" err="1">
                <a:solidFill>
                  <a:prstClr val="black"/>
                </a:solidFill>
                <a:latin typeface="+mn-ea"/>
                <a:ea typeface="+mn-ea"/>
              </a:rPr>
              <a:t>ー</a:t>
            </a:r>
            <a:r>
              <a:rPr lang="ja-JP" altLang="en-US" sz="2000" dirty="0">
                <a:solidFill>
                  <a:prstClr val="black"/>
                </a:solidFill>
                <a:latin typeface="+mn-ea"/>
                <a:ea typeface="+mn-ea"/>
              </a:rPr>
              <a:t>問題</a:t>
            </a:r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3B546F17-2AC9-4A2B-A85A-A4B0E81EECC7}"/>
              </a:ext>
            </a:extLst>
          </p:cNvPr>
          <p:cNvSpPr/>
          <p:nvPr/>
        </p:nvSpPr>
        <p:spPr>
          <a:xfrm>
            <a:off x="603250" y="2068513"/>
            <a:ext cx="1490663" cy="4349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prstClr val="white"/>
              </a:solidFill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4F1A93C-4590-41EA-9E4E-CEE647A0B4CC}"/>
              </a:ext>
            </a:extLst>
          </p:cNvPr>
          <p:cNvSpPr txBox="1"/>
          <p:nvPr/>
        </p:nvSpPr>
        <p:spPr>
          <a:xfrm>
            <a:off x="1128713" y="2109788"/>
            <a:ext cx="5175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solidFill>
                  <a:prstClr val="black"/>
                </a:solidFill>
                <a:latin typeface="+mn-ea"/>
                <a:ea typeface="+mn-ea"/>
              </a:rPr>
              <a:t>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A8F2761-1169-4EC2-814A-B9F409C11ACE}"/>
              </a:ext>
            </a:extLst>
          </p:cNvPr>
          <p:cNvSpPr txBox="1"/>
          <p:nvPr/>
        </p:nvSpPr>
        <p:spPr>
          <a:xfrm>
            <a:off x="2109788" y="2138363"/>
            <a:ext cx="688816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万円を年利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12%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で借り、月に</a:t>
            </a:r>
            <a:r>
              <a:rPr lang="en-US" altLang="ja-JP" sz="1600" b="1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600" b="1" dirty="0">
                <a:solidFill>
                  <a:prstClr val="black"/>
                </a:solidFill>
                <a:latin typeface="+mn-ea"/>
                <a:ea typeface="+mn-ea"/>
              </a:rPr>
              <a:t>万円ずつ返済した場合の利息は？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9A71C04-DE6B-46B7-87E1-3B1ABCBDD4AB}"/>
              </a:ext>
            </a:extLst>
          </p:cNvPr>
          <p:cNvSpPr txBox="1"/>
          <p:nvPr/>
        </p:nvSpPr>
        <p:spPr>
          <a:xfrm>
            <a:off x="598488" y="2565400"/>
            <a:ext cx="19192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返済回数は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…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）回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6061769A-0D83-4062-80BC-D15B07AA1068}"/>
              </a:ext>
            </a:extLst>
          </p:cNvPr>
          <p:cNvCxnSpPr/>
          <p:nvPr/>
        </p:nvCxnSpPr>
        <p:spPr>
          <a:xfrm>
            <a:off x="622300" y="2962275"/>
            <a:ext cx="87407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FD1D839-73CA-42EC-B2BE-CDD011BFBF0C}"/>
              </a:ext>
            </a:extLst>
          </p:cNvPr>
          <p:cNvSpPr txBox="1"/>
          <p:nvPr/>
        </p:nvSpPr>
        <p:spPr>
          <a:xfrm>
            <a:off x="4344988" y="2759075"/>
            <a:ext cx="1082675" cy="26193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100" dirty="0">
                <a:latin typeface="+mn-ea"/>
                <a:ea typeface="+mn-ea"/>
              </a:rPr>
              <a:t>計算スペース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C0E9A5E-1397-4EEB-9274-B737B182C217}"/>
              </a:ext>
            </a:extLst>
          </p:cNvPr>
          <p:cNvSpPr txBox="1"/>
          <p:nvPr/>
        </p:nvSpPr>
        <p:spPr>
          <a:xfrm>
            <a:off x="7316788" y="6318250"/>
            <a:ext cx="21351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latin typeface="+mn-ea"/>
                <a:ea typeface="+mn-ea"/>
              </a:rPr>
              <a:t>総利息額は（ 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5,500 </a:t>
            </a:r>
            <a:r>
              <a:rPr lang="ja-JP" altLang="en-US" sz="1200" dirty="0">
                <a:latin typeface="+mn-ea"/>
                <a:ea typeface="+mn-ea"/>
              </a:rPr>
              <a:t>　）円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1034B79-26A8-4AB2-9FEB-F8E38B554647}"/>
              </a:ext>
            </a:extLst>
          </p:cNvPr>
          <p:cNvSpPr txBox="1"/>
          <p:nvPr/>
        </p:nvSpPr>
        <p:spPr>
          <a:xfrm>
            <a:off x="2222500" y="2578100"/>
            <a:ext cx="19192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*10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÷1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万円＝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10</a:t>
            </a: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0D72CFFD-2718-4667-8C74-A8330FA5C79C}"/>
              </a:ext>
            </a:extLst>
          </p:cNvPr>
          <p:cNvCxnSpPr/>
          <p:nvPr/>
        </p:nvCxnSpPr>
        <p:spPr>
          <a:xfrm>
            <a:off x="1423988" y="6007100"/>
            <a:ext cx="52895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79F438A-F9A0-43A0-8D06-53E51AF932AD}"/>
              </a:ext>
            </a:extLst>
          </p:cNvPr>
          <p:cNvSpPr txBox="1"/>
          <p:nvPr/>
        </p:nvSpPr>
        <p:spPr>
          <a:xfrm>
            <a:off x="1131888" y="5661025"/>
            <a:ext cx="5873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b="1" dirty="0">
                <a:latin typeface="+mn-ea"/>
                <a:ea typeface="+mn-ea"/>
              </a:rPr>
              <a:t>＋）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40BE97-13A1-4F07-95F7-BF35325E154E}"/>
              </a:ext>
            </a:extLst>
          </p:cNvPr>
          <p:cNvSpPr txBox="1"/>
          <p:nvPr/>
        </p:nvSpPr>
        <p:spPr>
          <a:xfrm>
            <a:off x="4760913" y="6026150"/>
            <a:ext cx="1701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FF0000"/>
                </a:solidFill>
                <a:latin typeface="+mn-ea"/>
                <a:ea typeface="+mn-ea"/>
              </a:rPr>
              <a:t>5,500</a:t>
            </a:r>
            <a:r>
              <a:rPr lang="ja-JP" altLang="en-US" sz="16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6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515876-EF4A-4290-B2F9-0E2EAD66B7AD}"/>
              </a:ext>
            </a:extLst>
          </p:cNvPr>
          <p:cNvSpPr txBox="1"/>
          <p:nvPr/>
        </p:nvSpPr>
        <p:spPr>
          <a:xfrm>
            <a:off x="5524500" y="6054725"/>
            <a:ext cx="13001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…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総利息額</a:t>
            </a: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A98856E-82AD-428A-9D7C-78BCD68CE062}"/>
              </a:ext>
            </a:extLst>
          </p:cNvPr>
          <p:cNvCxnSpPr/>
          <p:nvPr/>
        </p:nvCxnSpPr>
        <p:spPr>
          <a:xfrm>
            <a:off x="4760913" y="2463800"/>
            <a:ext cx="9350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40758F8-0BE3-4119-AB7A-0B2FCA865D86}"/>
              </a:ext>
            </a:extLst>
          </p:cNvPr>
          <p:cNvSpPr txBox="1"/>
          <p:nvPr/>
        </p:nvSpPr>
        <p:spPr>
          <a:xfrm>
            <a:off x="4752975" y="2476500"/>
            <a:ext cx="19192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回分の元金返済額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C932271-24CE-4602-A7C8-026C3ED8639C}"/>
              </a:ext>
            </a:extLst>
          </p:cNvPr>
          <p:cNvSpPr txBox="1"/>
          <p:nvPr/>
        </p:nvSpPr>
        <p:spPr>
          <a:xfrm>
            <a:off x="1760538" y="4587875"/>
            <a:ext cx="45862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6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  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500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05F36D0-91C3-4306-9125-27E6397AFC5B}"/>
              </a:ext>
            </a:extLst>
          </p:cNvPr>
          <p:cNvSpPr txBox="1"/>
          <p:nvPr/>
        </p:nvSpPr>
        <p:spPr>
          <a:xfrm>
            <a:off x="1760538" y="4860925"/>
            <a:ext cx="55514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7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  400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48A0886-9FF2-41C0-81B9-22AD9E7D7099}"/>
              </a:ext>
            </a:extLst>
          </p:cNvPr>
          <p:cNvSpPr txBox="1"/>
          <p:nvPr/>
        </p:nvSpPr>
        <p:spPr>
          <a:xfrm>
            <a:off x="1744663" y="5124450"/>
            <a:ext cx="4714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8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300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0A45254-8FCD-443A-80A1-935C1BA7AD91}"/>
              </a:ext>
            </a:extLst>
          </p:cNvPr>
          <p:cNvSpPr txBox="1"/>
          <p:nvPr/>
        </p:nvSpPr>
        <p:spPr>
          <a:xfrm>
            <a:off x="1757363" y="5410200"/>
            <a:ext cx="47164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9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200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BAC383A-9685-4F3F-8E5F-75D3686D54B4}"/>
              </a:ext>
            </a:extLst>
          </p:cNvPr>
          <p:cNvSpPr txBox="1"/>
          <p:nvPr/>
        </p:nvSpPr>
        <p:spPr>
          <a:xfrm>
            <a:off x="1676400" y="5737225"/>
            <a:ext cx="4714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A5CB58E-DCE9-4FC0-8016-F57349EBFB37}"/>
              </a:ext>
            </a:extLst>
          </p:cNvPr>
          <p:cNvSpPr txBox="1"/>
          <p:nvPr/>
        </p:nvSpPr>
        <p:spPr>
          <a:xfrm>
            <a:off x="5418138" y="458787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…6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C672C0B-018D-45A4-8CE8-F41F979E813A}"/>
              </a:ext>
            </a:extLst>
          </p:cNvPr>
          <p:cNvSpPr txBox="1"/>
          <p:nvPr/>
        </p:nvSpPr>
        <p:spPr>
          <a:xfrm>
            <a:off x="5438775" y="486092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…7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48725D1E-206D-400F-9AA8-1DEAA1EC5EF8}"/>
              </a:ext>
            </a:extLst>
          </p:cNvPr>
          <p:cNvSpPr txBox="1"/>
          <p:nvPr/>
        </p:nvSpPr>
        <p:spPr>
          <a:xfrm>
            <a:off x="5427663" y="5124450"/>
            <a:ext cx="15795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…8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98929AF-7AB3-408A-BDFC-8F1CCEC95D07}"/>
              </a:ext>
            </a:extLst>
          </p:cNvPr>
          <p:cNvSpPr txBox="1"/>
          <p:nvPr/>
        </p:nvSpPr>
        <p:spPr>
          <a:xfrm>
            <a:off x="5427663" y="5422900"/>
            <a:ext cx="1579562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…9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B607D20-06F0-48F9-8AA0-1EE113EE0AA3}"/>
              </a:ext>
            </a:extLst>
          </p:cNvPr>
          <p:cNvSpPr txBox="1"/>
          <p:nvPr/>
        </p:nvSpPr>
        <p:spPr>
          <a:xfrm>
            <a:off x="5438775" y="573722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…10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33E3FA6-40C3-4133-A35F-5EC27C5F9225}"/>
              </a:ext>
            </a:extLst>
          </p:cNvPr>
          <p:cNvSpPr txBox="1"/>
          <p:nvPr/>
        </p:nvSpPr>
        <p:spPr>
          <a:xfrm>
            <a:off x="1760538" y="3190875"/>
            <a:ext cx="45862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1,000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CEF164D-9F96-4E55-9A03-37F0D39E7078}"/>
              </a:ext>
            </a:extLst>
          </p:cNvPr>
          <p:cNvSpPr txBox="1"/>
          <p:nvPr/>
        </p:nvSpPr>
        <p:spPr>
          <a:xfrm>
            <a:off x="1747838" y="3489325"/>
            <a:ext cx="55514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  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900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C06DD81-9DC8-4B0A-B1F4-22521C2B881D}"/>
              </a:ext>
            </a:extLst>
          </p:cNvPr>
          <p:cNvSpPr txBox="1"/>
          <p:nvPr/>
        </p:nvSpPr>
        <p:spPr>
          <a:xfrm>
            <a:off x="1730375" y="3790950"/>
            <a:ext cx="4714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3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800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35407016-44FC-4FA4-B5C9-CB2511EC6D74}"/>
              </a:ext>
            </a:extLst>
          </p:cNvPr>
          <p:cNvSpPr txBox="1"/>
          <p:nvPr/>
        </p:nvSpPr>
        <p:spPr>
          <a:xfrm>
            <a:off x="1744663" y="4064000"/>
            <a:ext cx="4714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4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700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363B1A9-D33E-4E6F-AB03-13145E53853E}"/>
              </a:ext>
            </a:extLst>
          </p:cNvPr>
          <p:cNvSpPr txBox="1"/>
          <p:nvPr/>
        </p:nvSpPr>
        <p:spPr>
          <a:xfrm>
            <a:off x="1744663" y="4327525"/>
            <a:ext cx="47148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10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万円－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万円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5</a:t>
            </a:r>
            <a:r>
              <a:rPr lang="ja-JP" altLang="en-US" sz="1200" dirty="0">
                <a:latin typeface="+mn-ea"/>
                <a:ea typeface="+mn-ea"/>
              </a:rPr>
              <a:t>－</a:t>
            </a:r>
            <a:r>
              <a:rPr lang="en-US" altLang="ja-JP" sz="1200" dirty="0">
                <a:latin typeface="+mn-ea"/>
                <a:ea typeface="+mn-ea"/>
              </a:rPr>
              <a:t>1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））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×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（</a:t>
            </a:r>
            <a:r>
              <a:rPr lang="en-US" altLang="ja-JP" sz="1200" dirty="0">
                <a:solidFill>
                  <a:prstClr val="black"/>
                </a:solidFill>
                <a:latin typeface="+mn-ea"/>
                <a:ea typeface="+mn-ea"/>
              </a:rPr>
              <a:t>0.12÷12</a:t>
            </a: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）　＝　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　</a:t>
            </a:r>
            <a:r>
              <a:rPr lang="en-US" altLang="ja-JP" sz="1200" dirty="0">
                <a:solidFill>
                  <a:srgbClr val="FF0000"/>
                </a:solidFill>
                <a:latin typeface="+mn-ea"/>
                <a:ea typeface="+mn-ea"/>
              </a:rPr>
              <a:t>600</a:t>
            </a:r>
            <a:r>
              <a:rPr lang="ja-JP" altLang="en-US" sz="1200" dirty="0">
                <a:solidFill>
                  <a:srgbClr val="FF0000"/>
                </a:solidFill>
                <a:latin typeface="+mn-ea"/>
                <a:ea typeface="+mn-ea"/>
              </a:rPr>
              <a:t>円</a:t>
            </a:r>
            <a:endParaRPr lang="en-US" altLang="ja-JP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8532754-FE3E-42CD-9125-35CA5722AE26}"/>
              </a:ext>
            </a:extLst>
          </p:cNvPr>
          <p:cNvSpPr txBox="1"/>
          <p:nvPr/>
        </p:nvSpPr>
        <p:spPr>
          <a:xfrm>
            <a:off x="5418138" y="319087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…1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4DFD0DA-158E-4C48-9BE3-9AD1375C145B}"/>
              </a:ext>
            </a:extLst>
          </p:cNvPr>
          <p:cNvSpPr txBox="1"/>
          <p:nvPr/>
        </p:nvSpPr>
        <p:spPr>
          <a:xfrm>
            <a:off x="5424488" y="348932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…2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ED378FF7-5554-4FCA-AAE8-EE94FCAFF7AB}"/>
              </a:ext>
            </a:extLst>
          </p:cNvPr>
          <p:cNvSpPr txBox="1"/>
          <p:nvPr/>
        </p:nvSpPr>
        <p:spPr>
          <a:xfrm>
            <a:off x="5413375" y="3778250"/>
            <a:ext cx="1579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…3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65035A7-3DDA-40A7-8AA3-DA8D914FADA8}"/>
              </a:ext>
            </a:extLst>
          </p:cNvPr>
          <p:cNvSpPr txBox="1"/>
          <p:nvPr/>
        </p:nvSpPr>
        <p:spPr>
          <a:xfrm>
            <a:off x="5413375" y="4064000"/>
            <a:ext cx="1579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…4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85D8301-5C50-41F3-BA8D-10E9E36A8196}"/>
              </a:ext>
            </a:extLst>
          </p:cNvPr>
          <p:cNvSpPr txBox="1"/>
          <p:nvPr/>
        </p:nvSpPr>
        <p:spPr>
          <a:xfrm>
            <a:off x="5424488" y="4340225"/>
            <a:ext cx="157797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dirty="0">
                <a:latin typeface="+mn-ea"/>
                <a:ea typeface="+mn-ea"/>
              </a:rPr>
              <a:t>…5</a:t>
            </a:r>
            <a:r>
              <a:rPr lang="ja-JP" altLang="en-US" sz="1200" dirty="0">
                <a:latin typeface="+mn-ea"/>
                <a:ea typeface="+mn-ea"/>
              </a:rPr>
              <a:t>回目の利息</a:t>
            </a:r>
            <a:endParaRPr lang="en-US" altLang="ja-JP" sz="1200" dirty="0">
              <a:latin typeface="+mn-ea"/>
              <a:ea typeface="+mn-ea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5FA49F2-A5DD-4F80-A370-1A0D29EE8E78}"/>
              </a:ext>
            </a:extLst>
          </p:cNvPr>
          <p:cNvSpPr txBox="1"/>
          <p:nvPr/>
        </p:nvSpPr>
        <p:spPr>
          <a:xfrm>
            <a:off x="706438" y="1165225"/>
            <a:ext cx="792162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800" dirty="0">
                <a:solidFill>
                  <a:prstClr val="black"/>
                </a:solidFill>
                <a:latin typeface="+mn-ea"/>
                <a:ea typeface="+mn-ea"/>
              </a:rPr>
              <a:t>38</a:t>
            </a:r>
            <a:endParaRPr lang="ja-JP" altLang="en-US" sz="2800" dirty="0">
              <a:solidFill>
                <a:prstClr val="black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FA3F96E03010CB43A87E62425EE861C2" ma:contentTypeVersion="14" ma:contentTypeDescription="新しいドキュメントを作成します。" ma:contentTypeScope="" ma:versionID="a1b9892835793e5cd2f19a5561b0f3e2">
  <xsd:schema xmlns:xsd="http://www.w3.org/2001/XMLSchema" xmlns:xs="http://www.w3.org/2001/XMLSchema" xmlns:p="http://schemas.microsoft.com/office/2006/metadata/properties" xmlns:ns2="9a6454e5-418b-4844-a74d-e55630c4d592" xmlns:ns3="67e06d9b-ce42-4fa8-b284-302ef28cc775" targetNamespace="http://schemas.microsoft.com/office/2006/metadata/properties" ma:root="true" ma:fieldsID="cd7305b9d632c5acfc1d484554d7e205" ns2:_="" ns3:_="">
    <xsd:import namespace="9a6454e5-418b-4844-a74d-e55630c4d592"/>
    <xsd:import namespace="67e06d9b-ce42-4fa8-b284-302ef28cc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454e5-418b-4844-a74d-e55630c4d5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画像タグ" ma:readOnly="false" ma:fieldId="{5cf76f15-5ced-4ddc-b409-7134ff3c332f}" ma:taxonomyMulti="true" ma:sspId="114ab214-fa64-4fae-99b8-b7f9cb5589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e06d9b-ce42-4fa8-b284-302ef28cc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339e06a-42e6-4b23-ba36-aeb9d287abc0}" ma:internalName="TaxCatchAll" ma:showField="CatchAllData" ma:web="67e06d9b-ce42-4fa8-b284-302ef28cc7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6454e5-418b-4844-a74d-e55630c4d592">
      <Terms xmlns="http://schemas.microsoft.com/office/infopath/2007/PartnerControls"/>
    </lcf76f155ced4ddcb4097134ff3c332f>
    <TaxCatchAll xmlns="67e06d9b-ce42-4fa8-b284-302ef28cc775" xsi:nil="true"/>
  </documentManagement>
</p:properties>
</file>

<file path=customXml/itemProps1.xml><?xml version="1.0" encoding="utf-8"?>
<ds:datastoreItem xmlns:ds="http://schemas.openxmlformats.org/officeDocument/2006/customXml" ds:itemID="{78870250-82D2-419D-A272-2AEE3221F6ED}"/>
</file>

<file path=customXml/itemProps2.xml><?xml version="1.0" encoding="utf-8"?>
<ds:datastoreItem xmlns:ds="http://schemas.openxmlformats.org/officeDocument/2006/customXml" ds:itemID="{725BDBD9-1E8F-4FC7-A27B-8E8671050F8A}"/>
</file>

<file path=customXml/itemProps3.xml><?xml version="1.0" encoding="utf-8"?>
<ds:datastoreItem xmlns:ds="http://schemas.openxmlformats.org/officeDocument/2006/customXml" ds:itemID="{F8A4DCA9-61C4-43C3-9C3D-96A13AFEFF89}"/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1299</Words>
  <Application>Microsoft Office PowerPoint</Application>
  <PresentationFormat>A4 210 x 297 mm</PresentationFormat>
  <Paragraphs>167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fujiwara</dc:creator>
  <cp:lastModifiedBy>田中 優希</cp:lastModifiedBy>
  <cp:revision>106</cp:revision>
  <cp:lastPrinted>2016-03-15T06:28:11Z</cp:lastPrinted>
  <dcterms:created xsi:type="dcterms:W3CDTF">2016-03-05T08:43:26Z</dcterms:created>
  <dcterms:modified xsi:type="dcterms:W3CDTF">2024-06-19T07:01:58Z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0x010100FA3F96E03010CB43A87E62425EE861C2</vt:lpwstr>
  </property>
  <property fmtid="{D5CDD505-2E9C-101B-9397-08002B2CF9AE}" pid="3" name="MediaServiceImageTags">
    <vt:lpwstr/>
  </property>
</Properties>
</file>