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E7C5A4BF-BCE5-41AB-8728-8EF131035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1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5851CF69-7B7D-4FEE-9A3E-F0AC3DC94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17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76F3C893-BB0C-4FBF-B123-2BC1CB6AB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4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D20E072D-500C-4DBA-BC36-FDB78FD55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25564927-F34A-482C-B782-FBCE8118CA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EA8AF7BA-5253-49ED-A810-DE0207584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19393B87-569D-4DB1-B097-FBCE1D56BE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9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8E1DCA1A-EFAE-4416-A17C-66A1A1DD25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3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0EF660B3-521F-486F-88A7-4D8BF4DA8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175A7C56-3520-425D-B2DE-94FC3A6D7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5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FC7898FF-3731-4F9E-A104-1AB4CD85F7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340E07DB-90E1-4FC9-9968-6E221003C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6B413-D7C4-4FB7-8863-171127167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139DFD-8026-42E3-B97F-1C5E6E3000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034B5C-6503-4625-B72C-2102CB64C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12CCF5-BD5C-46F3-8CD9-3A11F7149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6A3CF3-712F-4885-9D21-2B27BF8BF69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テキスト ボックス 1">
            <a:extLst>
              <a:ext uri="{FF2B5EF4-FFF2-40B4-BE49-F238E27FC236}">
                <a16:creationId xmlns:a16="http://schemas.microsoft.com/office/drawing/2014/main" id="{7BF41D06-6C94-4160-9DC0-6B335C66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金利が決まる条件を確認しよう</a:t>
            </a:r>
          </a:p>
        </p:txBody>
      </p:sp>
      <p:sp>
        <p:nvSpPr>
          <p:cNvPr id="44036" name="テキスト ボックス 3">
            <a:extLst>
              <a:ext uri="{FF2B5EF4-FFF2-40B4-BE49-F238E27FC236}">
                <a16:creationId xmlns:a16="http://schemas.microsoft.com/office/drawing/2014/main" id="{E0049768-55D8-45D3-A5C8-44DEBC99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金利が決まる条件が掲載された表があります。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空欄に当てはまる言葉を、右の語群から選びましょう。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F0CC00-F834-437F-AFD2-DA2A81C392CD}"/>
              </a:ext>
            </a:extLst>
          </p:cNvPr>
          <p:cNvSpPr/>
          <p:nvPr/>
        </p:nvSpPr>
        <p:spPr>
          <a:xfrm>
            <a:off x="788988" y="2809875"/>
            <a:ext cx="5178425" cy="32670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4724366-2EBE-4834-A1D3-2D7760D37199}"/>
              </a:ext>
            </a:extLst>
          </p:cNvPr>
          <p:cNvCxnSpPr/>
          <p:nvPr/>
        </p:nvCxnSpPr>
        <p:spPr>
          <a:xfrm>
            <a:off x="2513013" y="2820988"/>
            <a:ext cx="0" cy="32559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751DDE1-50F8-445A-A634-035276839F03}"/>
              </a:ext>
            </a:extLst>
          </p:cNvPr>
          <p:cNvSpPr/>
          <p:nvPr/>
        </p:nvSpPr>
        <p:spPr>
          <a:xfrm>
            <a:off x="779463" y="2524125"/>
            <a:ext cx="3219450" cy="271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4040" name="テキスト ボックス 7">
            <a:extLst>
              <a:ext uri="{FF2B5EF4-FFF2-40B4-BE49-F238E27FC236}">
                <a16:creationId xmlns:a16="http://schemas.microsoft.com/office/drawing/2014/main" id="{817DA2F8-28AE-47AD-952F-A43056BAA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546350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>
                <a:solidFill>
                  <a:srgbClr val="FFFFFF"/>
                </a:solidFill>
                <a:latin typeface="+mn-ea"/>
                <a:ea typeface="+mn-ea"/>
              </a:rPr>
              <a:t>金利が決まる条件の例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BC54481-214F-449A-A24D-B84051D3C528}"/>
              </a:ext>
            </a:extLst>
          </p:cNvPr>
          <p:cNvCxnSpPr/>
          <p:nvPr/>
        </p:nvCxnSpPr>
        <p:spPr>
          <a:xfrm flipV="1">
            <a:off x="800100" y="3895725"/>
            <a:ext cx="5178425" cy="17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2E3A825-9022-4308-AB6F-BF6BCFAEF137}"/>
              </a:ext>
            </a:extLst>
          </p:cNvPr>
          <p:cNvCxnSpPr/>
          <p:nvPr/>
        </p:nvCxnSpPr>
        <p:spPr>
          <a:xfrm flipV="1">
            <a:off x="812800" y="4938713"/>
            <a:ext cx="5176838" cy="174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テキスト ボックス 11">
            <a:extLst>
              <a:ext uri="{FF2B5EF4-FFF2-40B4-BE49-F238E27FC236}">
                <a16:creationId xmlns:a16="http://schemas.microsoft.com/office/drawing/2014/main" id="{B34714FE-638E-45AA-A886-2CED6DEB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205163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44044" name="テキスト ボックス 13">
            <a:extLst>
              <a:ext uri="{FF2B5EF4-FFF2-40B4-BE49-F238E27FC236}">
                <a16:creationId xmlns:a16="http://schemas.microsoft.com/office/drawing/2014/main" id="{565B29E7-771B-4D5B-962B-EDDA786F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4148138"/>
            <a:ext cx="1284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>
                <a:solidFill>
                  <a:srgbClr val="000000"/>
                </a:solidFill>
                <a:latin typeface="+mn-ea"/>
                <a:ea typeface="+mn-ea"/>
              </a:rPr>
              <a:t>（　　　）の有無</a:t>
            </a:r>
          </a:p>
        </p:txBody>
      </p:sp>
      <p:sp>
        <p:nvSpPr>
          <p:cNvPr id="44045" name="テキスト ボックス 14">
            <a:extLst>
              <a:ext uri="{FF2B5EF4-FFF2-40B4-BE49-F238E27FC236}">
                <a16:creationId xmlns:a16="http://schemas.microsoft.com/office/drawing/2014/main" id="{B8BA295C-DDAE-4AA2-8FA4-F5CEF64C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176838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利用者の信用度</a:t>
            </a:r>
          </a:p>
        </p:txBody>
      </p:sp>
      <p:sp>
        <p:nvSpPr>
          <p:cNvPr id="44046" name="テキスト ボックス 15">
            <a:extLst>
              <a:ext uri="{FF2B5EF4-FFF2-40B4-BE49-F238E27FC236}">
                <a16:creationId xmlns:a16="http://schemas.microsoft.com/office/drawing/2014/main" id="{48DA2D86-7359-4282-8611-D08DB794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084513"/>
            <a:ext cx="2760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　　　　　）が限定されていると低く、自由だと高くなる。</a:t>
            </a:r>
          </a:p>
        </p:txBody>
      </p:sp>
      <p:sp>
        <p:nvSpPr>
          <p:cNvPr id="44047" name="テキスト ボックス 17">
            <a:extLst>
              <a:ext uri="{FF2B5EF4-FFF2-40B4-BE49-F238E27FC236}">
                <a16:creationId xmlns:a16="http://schemas.microsoft.com/office/drawing/2014/main" id="{AF29280F-22F5-4912-BAD1-10774A5D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157663"/>
            <a:ext cx="2760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（　　　　）がある方が、金利が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低くなる。</a:t>
            </a:r>
          </a:p>
        </p:txBody>
      </p:sp>
      <p:sp>
        <p:nvSpPr>
          <p:cNvPr id="44048" name="テキスト ボックス 18">
            <a:extLst>
              <a:ext uri="{FF2B5EF4-FFF2-40B4-BE49-F238E27FC236}">
                <a16:creationId xmlns:a16="http://schemas.microsoft.com/office/drawing/2014/main" id="{2C2103D9-6E13-44D1-9519-13233AD2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5122863"/>
            <a:ext cx="2911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信用度が（　　　）</a:t>
            </a:r>
            <a:r>
              <a:rPr lang="ja-JP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ほど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金利は低くなる。また、過去の利用実績などが考慮されるケースもある。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C2509644-520B-4ACF-9F90-C1BC33DFAEA0}"/>
              </a:ext>
            </a:extLst>
          </p:cNvPr>
          <p:cNvSpPr/>
          <p:nvPr/>
        </p:nvSpPr>
        <p:spPr>
          <a:xfrm>
            <a:off x="6557963" y="2536825"/>
            <a:ext cx="2733675" cy="3733800"/>
          </a:xfrm>
          <a:prstGeom prst="bracketPair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4050" name="テキスト ボックス 20">
            <a:extLst>
              <a:ext uri="{FF2B5EF4-FFF2-40B4-BE49-F238E27FC236}">
                <a16:creationId xmlns:a16="http://schemas.microsoft.com/office/drawing/2014/main" id="{FACF33D7-3C0C-4005-AF99-0E885C8C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31457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44051" name="テキスト ボックス 21">
            <a:extLst>
              <a:ext uri="{FF2B5EF4-FFF2-40B4-BE49-F238E27FC236}">
                <a16:creationId xmlns:a16="http://schemas.microsoft.com/office/drawing/2014/main" id="{5C9028AF-98F3-467A-89A1-DBD5D845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994025"/>
            <a:ext cx="2674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　  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住宅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使いみち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家族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低く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高く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7.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ライフプラン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  8.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担保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実行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10.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計画性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低い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景気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13.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高い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借金</a:t>
            </a: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238013AF-85A9-491A-919A-C0E909BB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>
                <a:solidFill>
                  <a:srgbClr val="000000"/>
                </a:solidFill>
                <a:latin typeface="+mn-ea"/>
                <a:ea typeface="+mn-ea"/>
              </a:rPr>
              <a:t>37B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テキスト ボックス 1">
            <a:extLst>
              <a:ext uri="{FF2B5EF4-FFF2-40B4-BE49-F238E27FC236}">
                <a16:creationId xmlns:a16="http://schemas.microsoft.com/office/drawing/2014/main" id="{B1FB2012-768C-44AF-AB2E-B9A3FB00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金利が決まる条件を確認しよう</a:t>
            </a:r>
          </a:p>
        </p:txBody>
      </p:sp>
      <p:sp>
        <p:nvSpPr>
          <p:cNvPr id="45060" name="テキスト ボックス 3">
            <a:extLst>
              <a:ext uri="{FF2B5EF4-FFF2-40B4-BE49-F238E27FC236}">
                <a16:creationId xmlns:a16="http://schemas.microsoft.com/office/drawing/2014/main" id="{E55E41EA-CCEB-4FC3-B783-F012F05A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金利は借り方や借りる人、借りるときの状況によって変わります。</a:t>
            </a:r>
          </a:p>
        </p:txBody>
      </p:sp>
      <p:sp>
        <p:nvSpPr>
          <p:cNvPr id="20" name="大かっこ 19">
            <a:extLst>
              <a:ext uri="{FF2B5EF4-FFF2-40B4-BE49-F238E27FC236}">
                <a16:creationId xmlns:a16="http://schemas.microsoft.com/office/drawing/2014/main" id="{5884BF41-ADFD-4CF1-B7C8-205BB5DF9CF3}"/>
              </a:ext>
            </a:extLst>
          </p:cNvPr>
          <p:cNvSpPr/>
          <p:nvPr/>
        </p:nvSpPr>
        <p:spPr>
          <a:xfrm>
            <a:off x="6557963" y="2536825"/>
            <a:ext cx="2733675" cy="3733800"/>
          </a:xfrm>
          <a:prstGeom prst="bracketPair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5062" name="テキスト ボックス 20">
            <a:extLst>
              <a:ext uri="{FF2B5EF4-FFF2-40B4-BE49-F238E27FC236}">
                <a16:creationId xmlns:a16="http://schemas.microsoft.com/office/drawing/2014/main" id="{F3E911FD-969D-47EF-9FAD-4D679065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5" y="231457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語群</a:t>
            </a:r>
          </a:p>
        </p:txBody>
      </p:sp>
      <p:sp>
        <p:nvSpPr>
          <p:cNvPr id="45063" name="テキスト ボックス 21">
            <a:extLst>
              <a:ext uri="{FF2B5EF4-FFF2-40B4-BE49-F238E27FC236}">
                <a16:creationId xmlns:a16="http://schemas.microsoft.com/office/drawing/2014/main" id="{86893404-5E3C-4067-8FE1-DABC6CF8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994025"/>
            <a:ext cx="26749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銀行　  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住宅　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endParaRPr lang="en-US" altLang="ja-JP" sz="140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家族　</a:t>
            </a:r>
            <a:r>
              <a:rPr lang="ja-JP" altLang="en-US" sz="1400">
                <a:latin typeface="+mn-ea"/>
                <a:ea typeface="+mn-ea"/>
              </a:rPr>
              <a:t>　</a:t>
            </a:r>
            <a:r>
              <a:rPr lang="en-US" altLang="ja-JP" sz="1400">
                <a:latin typeface="+mn-ea"/>
                <a:ea typeface="+mn-ea"/>
              </a:rPr>
              <a:t>5.</a:t>
            </a:r>
            <a:r>
              <a:rPr lang="ja-JP" altLang="en-US" sz="1400">
                <a:latin typeface="+mn-ea"/>
                <a:ea typeface="+mn-ea"/>
              </a:rPr>
              <a:t>低く　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高く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7.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ライフプラン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実行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10.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計画性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11.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低い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12.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景気　　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13.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高い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　　</a:t>
            </a: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14.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借金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A329D39-F61B-4D01-8A8D-BAF97EADE89E}"/>
              </a:ext>
            </a:extLst>
          </p:cNvPr>
          <p:cNvSpPr/>
          <p:nvPr/>
        </p:nvSpPr>
        <p:spPr>
          <a:xfrm>
            <a:off x="788988" y="2809875"/>
            <a:ext cx="5178425" cy="32670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2BE0CD3-18D1-41E8-AF8E-387F574C93C2}"/>
              </a:ext>
            </a:extLst>
          </p:cNvPr>
          <p:cNvCxnSpPr/>
          <p:nvPr/>
        </p:nvCxnSpPr>
        <p:spPr>
          <a:xfrm>
            <a:off x="2513013" y="2820988"/>
            <a:ext cx="0" cy="32559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6F3E15-5FC9-4BE1-83A5-3491758F0CB4}"/>
              </a:ext>
            </a:extLst>
          </p:cNvPr>
          <p:cNvSpPr/>
          <p:nvPr/>
        </p:nvSpPr>
        <p:spPr>
          <a:xfrm>
            <a:off x="779463" y="2524125"/>
            <a:ext cx="3219450" cy="271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067" name="テキスト ボックス 25">
            <a:extLst>
              <a:ext uri="{FF2B5EF4-FFF2-40B4-BE49-F238E27FC236}">
                <a16:creationId xmlns:a16="http://schemas.microsoft.com/office/drawing/2014/main" id="{CC2B0185-E1DF-4464-8ECF-34396A8D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546350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b="1">
                <a:solidFill>
                  <a:srgbClr val="FFFFFF"/>
                </a:solidFill>
                <a:latin typeface="+mn-ea"/>
                <a:ea typeface="+mn-ea"/>
              </a:rPr>
              <a:t>金利が決まる条件の例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D5642C8-9A3E-483A-9EFE-83BD505DF71F}"/>
              </a:ext>
            </a:extLst>
          </p:cNvPr>
          <p:cNvCxnSpPr/>
          <p:nvPr/>
        </p:nvCxnSpPr>
        <p:spPr>
          <a:xfrm flipV="1">
            <a:off x="800100" y="3895725"/>
            <a:ext cx="5178425" cy="174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1682830-2266-4308-8081-70C37BA43CAD}"/>
              </a:ext>
            </a:extLst>
          </p:cNvPr>
          <p:cNvCxnSpPr/>
          <p:nvPr/>
        </p:nvCxnSpPr>
        <p:spPr>
          <a:xfrm flipV="1">
            <a:off x="812800" y="4938713"/>
            <a:ext cx="5176838" cy="174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034A779-81D4-4864-853B-A626B95BE0FD}"/>
              </a:ext>
            </a:extLst>
          </p:cNvPr>
          <p:cNvSpPr txBox="1"/>
          <p:nvPr/>
        </p:nvSpPr>
        <p:spPr>
          <a:xfrm>
            <a:off x="949325" y="3205163"/>
            <a:ext cx="1641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2D14A8-1C48-447F-B558-B409FDF0B27C}"/>
              </a:ext>
            </a:extLst>
          </p:cNvPr>
          <p:cNvSpPr txBox="1"/>
          <p:nvPr/>
        </p:nvSpPr>
        <p:spPr>
          <a:xfrm>
            <a:off x="1027113" y="4148138"/>
            <a:ext cx="12842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）の有無</a:t>
            </a:r>
          </a:p>
        </p:txBody>
      </p:sp>
      <p:sp>
        <p:nvSpPr>
          <p:cNvPr id="45072" name="テキスト ボックス 30">
            <a:extLst>
              <a:ext uri="{FF2B5EF4-FFF2-40B4-BE49-F238E27FC236}">
                <a16:creationId xmlns:a16="http://schemas.microsoft.com/office/drawing/2014/main" id="{135E6381-CFFC-4E91-BFAC-B323ED21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176838"/>
            <a:ext cx="1262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800" b="1" dirty="0">
                <a:solidFill>
                  <a:srgbClr val="000000"/>
                </a:solidFill>
                <a:latin typeface="+mn-ea"/>
                <a:ea typeface="+mn-ea"/>
              </a:rPr>
              <a:t>利用者の信用度</a:t>
            </a:r>
          </a:p>
        </p:txBody>
      </p:sp>
      <p:sp>
        <p:nvSpPr>
          <p:cNvPr id="45073" name="テキスト ボックス 31">
            <a:extLst>
              <a:ext uri="{FF2B5EF4-FFF2-40B4-BE49-F238E27FC236}">
                <a16:creationId xmlns:a16="http://schemas.microsoft.com/office/drawing/2014/main" id="{798490CF-1D5F-4110-A3C2-D086AFD9F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3084513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1400">
                <a:solidFill>
                  <a:srgbClr val="FF0000"/>
                </a:solidFill>
                <a:latin typeface="+mn-ea"/>
                <a:ea typeface="+mn-ea"/>
              </a:rPr>
              <a:t>3.</a:t>
            </a:r>
            <a:r>
              <a:rPr lang="ja-JP" altLang="en-US" sz="1400">
                <a:solidFill>
                  <a:srgbClr val="FF0000"/>
                </a:solidFill>
                <a:latin typeface="+mn-ea"/>
                <a:ea typeface="+mn-ea"/>
              </a:rPr>
              <a:t>使いみち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）が限定されていると低く、自由だと高くなる。</a:t>
            </a:r>
          </a:p>
        </p:txBody>
      </p:sp>
      <p:sp>
        <p:nvSpPr>
          <p:cNvPr id="45074" name="テキスト ボックス 32">
            <a:extLst>
              <a:ext uri="{FF2B5EF4-FFF2-40B4-BE49-F238E27FC236}">
                <a16:creationId xmlns:a16="http://schemas.microsoft.com/office/drawing/2014/main" id="{6265D5FE-4C4A-4C76-A0D8-CC55719E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4157663"/>
            <a:ext cx="276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（</a:t>
            </a: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8.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担保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）がある方が、金利が</a:t>
            </a:r>
            <a:endParaRPr lang="en-US" altLang="ja-JP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低くなる。</a:t>
            </a:r>
          </a:p>
        </p:txBody>
      </p:sp>
      <p:sp>
        <p:nvSpPr>
          <p:cNvPr id="45075" name="テキスト ボックス 33">
            <a:extLst>
              <a:ext uri="{FF2B5EF4-FFF2-40B4-BE49-F238E27FC236}">
                <a16:creationId xmlns:a16="http://schemas.microsoft.com/office/drawing/2014/main" id="{AFBB964D-109C-4EA3-8698-FBD87223C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5119688"/>
            <a:ext cx="3114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信用度が（</a:t>
            </a:r>
            <a:r>
              <a:rPr lang="en-US" altLang="ja-JP" sz="1400" dirty="0">
                <a:solidFill>
                  <a:srgbClr val="FF0000"/>
                </a:solidFill>
                <a:latin typeface="+mn-ea"/>
                <a:ea typeface="+mn-ea"/>
              </a:rPr>
              <a:t>13.</a:t>
            </a:r>
            <a:r>
              <a:rPr lang="ja-JP" altLang="en-US" sz="1400" dirty="0">
                <a:solidFill>
                  <a:srgbClr val="FF0000"/>
                </a:solidFill>
                <a:latin typeface="+mn-ea"/>
                <a:ea typeface="+mn-ea"/>
              </a:rPr>
              <a:t>高い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）</a:t>
            </a:r>
            <a:r>
              <a:rPr lang="ja-JP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ほど</a:t>
            </a:r>
            <a:r>
              <a:rPr lang="ja-JP" altLang="en-US" sz="1400" dirty="0">
                <a:solidFill>
                  <a:srgbClr val="000000"/>
                </a:solidFill>
                <a:latin typeface="+mn-ea"/>
                <a:ea typeface="+mn-ea"/>
              </a:rPr>
              <a:t>金利は低くなる。また、過去の利用実績などが考慮されるケースもある。</a:t>
            </a: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66D89FEA-8566-4824-A54C-5CBE338E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37B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EC9F5B59-3A97-4E50-9F33-9C6469F9E2AC}"/>
</file>

<file path=customXml/itemProps2.xml><?xml version="1.0" encoding="utf-8"?>
<ds:datastoreItem xmlns:ds="http://schemas.openxmlformats.org/officeDocument/2006/customXml" ds:itemID="{7ADC7E62-5F67-4F97-B4F2-74CE6EBFDA12}"/>
</file>

<file path=customXml/itemProps3.xml><?xml version="1.0" encoding="utf-8"?>
<ds:datastoreItem xmlns:ds="http://schemas.openxmlformats.org/officeDocument/2006/customXml" ds:itemID="{E07C87CE-66E3-4D49-AACD-EC023A208EC1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291</Words>
  <Application>Microsoft Office PowerPoint</Application>
  <PresentationFormat>A4 210 x 297 mm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2024-06-19T07:01:39Z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