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F77452E6-44DE-41EE-8146-60738221D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275156C5-6AA1-4351-AFB1-D7B1D6E37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A25D363E-618E-483E-BC24-67FCD7E8A4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6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B5B5D253-6933-4061-8FF0-914BEABAE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E7A73E26-8CAC-4E52-80E2-2FE95D08A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2FBB7E24-4C4A-4D56-8D72-182A89936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7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8116A6C8-5DC0-422E-8297-A97FC9E99B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6DE091BC-131E-416F-8016-22A8FC5C1C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6AFA8733-C333-4DBF-BD72-B207ECB52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0B2CDFBE-F03E-462B-9D3F-A6DE1FD0F8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EE324804-BC80-453A-A9B0-34BD120145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EF3F4202-8556-41B8-AD65-1223EE498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59001B-6679-48FD-AC90-54B0C03B3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2EE50A-AEF8-4413-9771-EB9C8DEBC07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3C34A6-C99C-4960-8764-2556A9613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B84E0-1A6D-4612-A39D-98EB9CAD8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B11B0A-A080-4AD3-A404-0D403AB8D3C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テキスト ボックス 1">
            <a:extLst>
              <a:ext uri="{FF2B5EF4-FFF2-40B4-BE49-F238E27FC236}">
                <a16:creationId xmlns:a16="http://schemas.microsoft.com/office/drawing/2014/main" id="{9B573E1A-01E6-4058-9697-0F4C9EBC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分割払いとリボルビング払いの違いを確認しよう</a:t>
            </a:r>
          </a:p>
        </p:txBody>
      </p:sp>
      <p:sp>
        <p:nvSpPr>
          <p:cNvPr id="37891" name="テキスト ボックス 2">
            <a:extLst>
              <a:ext uri="{FF2B5EF4-FFF2-40B4-BE49-F238E27FC236}">
                <a16:creationId xmlns:a16="http://schemas.microsoft.com/office/drawing/2014/main" id="{BC96B52F-82A3-4D9E-A515-8A9E288F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5570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2" name="テキスト ボックス 4">
            <a:extLst>
              <a:ext uri="{FF2B5EF4-FFF2-40B4-BE49-F238E27FC236}">
                <a16:creationId xmlns:a16="http://schemas.microsoft.com/office/drawing/2014/main" id="{47AD445D-6CEB-42E6-A6B6-AECAB3C5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00213"/>
            <a:ext cx="778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①クレジットカードの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回分割払いを利用して、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万円の買い物をしました。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　それぞれ、翌々月に支払いが開始するとして、各月の支払額分のマスを塗りつぶしましょう。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②この買い物代金を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万円のリボルビング払いで支払った場合、支払いが終了するのは何月でしょうか。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3" name="テキスト ボックス 7">
            <a:extLst>
              <a:ext uri="{FF2B5EF4-FFF2-40B4-BE49-F238E27FC236}">
                <a16:creationId xmlns:a16="http://schemas.microsoft.com/office/drawing/2014/main" id="{9AB292A9-4702-45F6-8310-E669D4A6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528888"/>
            <a:ext cx="88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600" b="1">
                <a:solidFill>
                  <a:srgbClr val="FFFFFF"/>
                </a:solidFill>
                <a:latin typeface="+mn-ea"/>
                <a:ea typeface="+mn-ea"/>
              </a:rPr>
              <a:t>万円</a:t>
            </a:r>
          </a:p>
        </p:txBody>
      </p:sp>
      <p:sp>
        <p:nvSpPr>
          <p:cNvPr id="37894" name="テキスト ボックス 13">
            <a:extLst>
              <a:ext uri="{FF2B5EF4-FFF2-40B4-BE49-F238E27FC236}">
                <a16:creationId xmlns:a16="http://schemas.microsoft.com/office/drawing/2014/main" id="{3DAE9374-4215-4F65-ABED-466E1091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6208713"/>
            <a:ext cx="2579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支払いが終了するのは（　　）月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5" name="テキスト ボックス 14">
            <a:extLst>
              <a:ext uri="{FF2B5EF4-FFF2-40B4-BE49-F238E27FC236}">
                <a16:creationId xmlns:a16="http://schemas.microsoft.com/office/drawing/2014/main" id="{1EF62BEE-0E13-4153-939E-D42628C52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907088"/>
            <a:ext cx="1939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手数料は省くものとします。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1D5669-0003-4784-943C-DA388AE4A046}"/>
              </a:ext>
            </a:extLst>
          </p:cNvPr>
          <p:cNvSpPr/>
          <p:nvPr/>
        </p:nvSpPr>
        <p:spPr>
          <a:xfrm>
            <a:off x="1066800" y="30416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E9A7D38-8567-42EF-B4EB-C02CA7571892}"/>
              </a:ext>
            </a:extLst>
          </p:cNvPr>
          <p:cNvSpPr/>
          <p:nvPr/>
        </p:nvSpPr>
        <p:spPr>
          <a:xfrm>
            <a:off x="1827213" y="304165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898" name="テキスト ボックス 21">
            <a:extLst>
              <a:ext uri="{FF2B5EF4-FFF2-40B4-BE49-F238E27FC236}">
                <a16:creationId xmlns:a16="http://schemas.microsoft.com/office/drawing/2014/main" id="{FAD29B20-D5D5-417A-A273-1D729D51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05117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FCB78A-3B7B-400C-A720-7401CCC86A76}"/>
              </a:ext>
            </a:extLst>
          </p:cNvPr>
          <p:cNvSpPr txBox="1"/>
          <p:nvPr/>
        </p:nvSpPr>
        <p:spPr>
          <a:xfrm>
            <a:off x="1052513" y="2576513"/>
            <a:ext cx="1873250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支払額のイメージ</a:t>
            </a:r>
          </a:p>
        </p:txBody>
      </p:sp>
      <p:pic>
        <p:nvPicPr>
          <p:cNvPr id="12300" name="図 32" descr="画面の領域">
            <a:extLst>
              <a:ext uri="{FF2B5EF4-FFF2-40B4-BE49-F238E27FC236}">
                <a16:creationId xmlns:a16="http://schemas.microsoft.com/office/drawing/2014/main" id="{9ABB76B8-DE01-463D-9286-A56405B3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608263"/>
            <a:ext cx="553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図 34" descr="画面の領域">
            <a:extLst>
              <a:ext uri="{FF2B5EF4-FFF2-40B4-BE49-F238E27FC236}">
                <a16:creationId xmlns:a16="http://schemas.microsoft.com/office/drawing/2014/main" id="{7D2B48B8-AE9D-4D1E-AB76-2A8C6D9B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0400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テキスト ボックス 38">
            <a:extLst>
              <a:ext uri="{FF2B5EF4-FFF2-40B4-BE49-F238E27FC236}">
                <a16:creationId xmlns:a16="http://schemas.microsoft.com/office/drawing/2014/main" id="{941E6A03-1B6D-4D29-BA37-96BB640D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3987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3" name="テキスト ボックス 39">
            <a:extLst>
              <a:ext uri="{FF2B5EF4-FFF2-40B4-BE49-F238E27FC236}">
                <a16:creationId xmlns:a16="http://schemas.microsoft.com/office/drawing/2014/main" id="{336356DB-DB6D-45B4-9733-CD72FF02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23876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4" name="テキスト ボックス 40">
            <a:extLst>
              <a:ext uri="{FF2B5EF4-FFF2-40B4-BE49-F238E27FC236}">
                <a16:creationId xmlns:a16="http://schemas.microsoft.com/office/drawing/2014/main" id="{91207DE9-FFB4-4E12-B11C-D9DE9F9F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76488"/>
            <a:ext cx="309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5" name="テキスト ボックス 41">
            <a:extLst>
              <a:ext uri="{FF2B5EF4-FFF2-40B4-BE49-F238E27FC236}">
                <a16:creationId xmlns:a16="http://schemas.microsoft.com/office/drawing/2014/main" id="{129FC556-2A30-423B-87FB-E62BF41C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2386013"/>
            <a:ext cx="311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6" name="テキスト ボックス 42">
            <a:extLst>
              <a:ext uri="{FF2B5EF4-FFF2-40B4-BE49-F238E27FC236}">
                <a16:creationId xmlns:a16="http://schemas.microsoft.com/office/drawing/2014/main" id="{859D4E70-0F1E-4056-A63C-2ECCD590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3749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7" name="テキスト ボックス 43">
            <a:extLst>
              <a:ext uri="{FF2B5EF4-FFF2-40B4-BE49-F238E27FC236}">
                <a16:creationId xmlns:a16="http://schemas.microsoft.com/office/drawing/2014/main" id="{3BCC2745-8D65-422A-81B3-BBD2D697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23860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8" name="テキスト ボックス 44">
            <a:extLst>
              <a:ext uri="{FF2B5EF4-FFF2-40B4-BE49-F238E27FC236}">
                <a16:creationId xmlns:a16="http://schemas.microsoft.com/office/drawing/2014/main" id="{8830F96B-5152-4118-8B04-64333764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2387600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257F12A-1E5B-4115-9A56-06677573B675}"/>
              </a:ext>
            </a:extLst>
          </p:cNvPr>
          <p:cNvSpPr txBox="1"/>
          <p:nvPr/>
        </p:nvSpPr>
        <p:spPr>
          <a:xfrm>
            <a:off x="1120775" y="30178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EE0ECA00-238C-444F-B577-D58985006E84}"/>
              </a:ext>
            </a:extLst>
          </p:cNvPr>
          <p:cNvSpPr/>
          <p:nvPr/>
        </p:nvSpPr>
        <p:spPr>
          <a:xfrm>
            <a:off x="1066800" y="35179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FB20728-F30F-407D-AC3F-C12AB16B410E}"/>
              </a:ext>
            </a:extLst>
          </p:cNvPr>
          <p:cNvSpPr/>
          <p:nvPr/>
        </p:nvSpPr>
        <p:spPr>
          <a:xfrm>
            <a:off x="1827213" y="35179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912" name="テキスト ボックス 64">
            <a:extLst>
              <a:ext uri="{FF2B5EF4-FFF2-40B4-BE49-F238E27FC236}">
                <a16:creationId xmlns:a16="http://schemas.microsoft.com/office/drawing/2014/main" id="{17A58D42-FC1A-42E1-9CAF-04E4B0C5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5274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2313" name="図 65" descr="画面の領域">
            <a:extLst>
              <a:ext uri="{FF2B5EF4-FFF2-40B4-BE49-F238E27FC236}">
                <a16:creationId xmlns:a16="http://schemas.microsoft.com/office/drawing/2014/main" id="{14819EC4-49BB-4AF2-B2D8-5615A8567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5163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C8A159C-FAD3-4D23-B221-1531EEA3CC5A}"/>
              </a:ext>
            </a:extLst>
          </p:cNvPr>
          <p:cNvSpPr txBox="1"/>
          <p:nvPr/>
        </p:nvSpPr>
        <p:spPr>
          <a:xfrm>
            <a:off x="1120775" y="34940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632FAF9-64D3-49B4-9AA9-7FA4BADEDA84}"/>
              </a:ext>
            </a:extLst>
          </p:cNvPr>
          <p:cNvSpPr/>
          <p:nvPr/>
        </p:nvSpPr>
        <p:spPr>
          <a:xfrm>
            <a:off x="1066800" y="39941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16" name="図 70" descr="画面の領域">
            <a:extLst>
              <a:ext uri="{FF2B5EF4-FFF2-40B4-BE49-F238E27FC236}">
                <a16:creationId xmlns:a16="http://schemas.microsoft.com/office/drawing/2014/main" id="{8E1BA7B8-EB6B-4B66-B432-205D4D76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925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2D32848-8064-4368-B3A3-12AF130B6EC3}"/>
              </a:ext>
            </a:extLst>
          </p:cNvPr>
          <p:cNvSpPr txBox="1"/>
          <p:nvPr/>
        </p:nvSpPr>
        <p:spPr>
          <a:xfrm>
            <a:off x="1120775" y="39703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7E176DF3-EBED-4786-9408-5DC965E10A63}"/>
              </a:ext>
            </a:extLst>
          </p:cNvPr>
          <p:cNvSpPr/>
          <p:nvPr/>
        </p:nvSpPr>
        <p:spPr>
          <a:xfrm>
            <a:off x="1066800" y="44704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C2C1858-54A9-4105-9583-F37AE1E5A28C}"/>
              </a:ext>
            </a:extLst>
          </p:cNvPr>
          <p:cNvSpPr/>
          <p:nvPr/>
        </p:nvSpPr>
        <p:spPr>
          <a:xfrm>
            <a:off x="1827213" y="44704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920" name="テキスト ボックス 74">
            <a:extLst>
              <a:ext uri="{FF2B5EF4-FFF2-40B4-BE49-F238E27FC236}">
                <a16:creationId xmlns:a16="http://schemas.microsoft.com/office/drawing/2014/main" id="{048F5A49-7115-4DA6-9AAD-D3EF9CD6D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4799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2321" name="図 75" descr="画面の領域">
            <a:extLst>
              <a:ext uri="{FF2B5EF4-FFF2-40B4-BE49-F238E27FC236}">
                <a16:creationId xmlns:a16="http://schemas.microsoft.com/office/drawing/2014/main" id="{1C18EA47-AB7D-4B2E-9912-B05230D6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4688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43C26D4-8352-431B-91BA-4A94944A53A4}"/>
              </a:ext>
            </a:extLst>
          </p:cNvPr>
          <p:cNvSpPr txBox="1"/>
          <p:nvPr/>
        </p:nvSpPr>
        <p:spPr>
          <a:xfrm>
            <a:off x="1120775" y="44465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128A38F-C113-4C01-8B04-8D2CD4ED2F20}"/>
              </a:ext>
            </a:extLst>
          </p:cNvPr>
          <p:cNvSpPr/>
          <p:nvPr/>
        </p:nvSpPr>
        <p:spPr>
          <a:xfrm>
            <a:off x="1069975" y="495617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24" name="図 80" descr="画面の領域">
            <a:extLst>
              <a:ext uri="{FF2B5EF4-FFF2-40B4-BE49-F238E27FC236}">
                <a16:creationId xmlns:a16="http://schemas.microsoft.com/office/drawing/2014/main" id="{F396255E-5EB2-4148-8BDD-71B4EF7D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95458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678A1D2-8B19-4002-BC30-33F8DFEAC4CA}"/>
              </a:ext>
            </a:extLst>
          </p:cNvPr>
          <p:cNvSpPr txBox="1"/>
          <p:nvPr/>
        </p:nvSpPr>
        <p:spPr>
          <a:xfrm>
            <a:off x="1125538" y="493236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D27C48C-75F1-44FB-A7B2-DD103F02891A}"/>
              </a:ext>
            </a:extLst>
          </p:cNvPr>
          <p:cNvSpPr/>
          <p:nvPr/>
        </p:nvSpPr>
        <p:spPr>
          <a:xfrm>
            <a:off x="1069975" y="544512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27" name="図 85" descr="画面の領域">
            <a:extLst>
              <a:ext uri="{FF2B5EF4-FFF2-40B4-BE49-F238E27FC236}">
                <a16:creationId xmlns:a16="http://schemas.microsoft.com/office/drawing/2014/main" id="{0BBF096F-3A08-4ACC-A606-C98D5F2D3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44353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DD1708A-4B23-46DA-920F-C6F220C573CA}"/>
              </a:ext>
            </a:extLst>
          </p:cNvPr>
          <p:cNvSpPr txBox="1"/>
          <p:nvPr/>
        </p:nvSpPr>
        <p:spPr>
          <a:xfrm>
            <a:off x="1125538" y="542131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37929" name="テキスト ボックス 87">
            <a:extLst>
              <a:ext uri="{FF2B5EF4-FFF2-40B4-BE49-F238E27FC236}">
                <a16:creationId xmlns:a16="http://schemas.microsoft.com/office/drawing/2014/main" id="{7E99A065-DAF7-4124-B67A-E0B46CDE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6205538"/>
            <a:ext cx="364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リボルビング払いで支払った場合・・・</a:t>
            </a: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3BBAB8B2-AD2E-4A89-9BD5-97EE64142E18}"/>
              </a:ext>
            </a:extLst>
          </p:cNvPr>
          <p:cNvCxnSpPr/>
          <p:nvPr/>
        </p:nvCxnSpPr>
        <p:spPr>
          <a:xfrm>
            <a:off x="3973513" y="6486525"/>
            <a:ext cx="49625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1" name="テキスト ボックス 92">
            <a:extLst>
              <a:ext uri="{FF2B5EF4-FFF2-40B4-BE49-F238E27FC236}">
                <a16:creationId xmlns:a16="http://schemas.microsoft.com/office/drawing/2014/main" id="{670D3C4B-8765-42E3-80B2-74E765DB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2792413"/>
            <a:ext cx="715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テキスト ボックス 54">
            <a:extLst>
              <a:ext uri="{FF2B5EF4-FFF2-40B4-BE49-F238E27FC236}">
                <a16:creationId xmlns:a16="http://schemas.microsoft.com/office/drawing/2014/main" id="{8313FC42-555B-461C-B0CA-BA8DFA8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分割払いとリボルビング払いの違いを確認しよう</a:t>
            </a:r>
          </a:p>
        </p:txBody>
      </p:sp>
      <p:sp>
        <p:nvSpPr>
          <p:cNvPr id="38916" name="テキスト ボックス 57">
            <a:extLst>
              <a:ext uri="{FF2B5EF4-FFF2-40B4-BE49-F238E27FC236}">
                <a16:creationId xmlns:a16="http://schemas.microsoft.com/office/drawing/2014/main" id="{EE7EA164-CA39-4664-BD6F-B5AD52228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528888"/>
            <a:ext cx="88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600" b="1">
                <a:solidFill>
                  <a:srgbClr val="FFFFFF"/>
                </a:solidFill>
                <a:latin typeface="+mn-ea"/>
                <a:ea typeface="+mn-ea"/>
              </a:rPr>
              <a:t>万円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7406E99-31D4-4193-B6DD-CC9DE8EC623A}"/>
              </a:ext>
            </a:extLst>
          </p:cNvPr>
          <p:cNvSpPr txBox="1"/>
          <p:nvPr/>
        </p:nvSpPr>
        <p:spPr>
          <a:xfrm>
            <a:off x="6524625" y="6208713"/>
            <a:ext cx="25796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支払いが終了するのは（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翌年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）月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8918" name="テキスト ボックス 59">
            <a:extLst>
              <a:ext uri="{FF2B5EF4-FFF2-40B4-BE49-F238E27FC236}">
                <a16:creationId xmlns:a16="http://schemas.microsoft.com/office/drawing/2014/main" id="{6B6F69F4-A5D4-42BE-9BB1-5C7154B3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907088"/>
            <a:ext cx="1939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手数料は省くものとします。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B47723A-21F8-4820-AF8E-A57454D86E0B}"/>
              </a:ext>
            </a:extLst>
          </p:cNvPr>
          <p:cNvSpPr/>
          <p:nvPr/>
        </p:nvSpPr>
        <p:spPr>
          <a:xfrm>
            <a:off x="1827213" y="304165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20" name="テキスト ボックス 62">
            <a:extLst>
              <a:ext uri="{FF2B5EF4-FFF2-40B4-BE49-F238E27FC236}">
                <a16:creationId xmlns:a16="http://schemas.microsoft.com/office/drawing/2014/main" id="{F2809732-BBE7-49D5-A656-98296AE2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05117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67C3BAE-0F64-47A7-A68B-BE35CB8D2F1A}"/>
              </a:ext>
            </a:extLst>
          </p:cNvPr>
          <p:cNvSpPr txBox="1"/>
          <p:nvPr/>
        </p:nvSpPr>
        <p:spPr>
          <a:xfrm>
            <a:off x="1052513" y="2576513"/>
            <a:ext cx="1873250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支払額のイメージ</a:t>
            </a:r>
          </a:p>
        </p:txBody>
      </p:sp>
      <p:pic>
        <p:nvPicPr>
          <p:cNvPr id="13321" name="図 64" descr="画面の領域">
            <a:extLst>
              <a:ext uri="{FF2B5EF4-FFF2-40B4-BE49-F238E27FC236}">
                <a16:creationId xmlns:a16="http://schemas.microsoft.com/office/drawing/2014/main" id="{001ABD8D-B424-490F-9204-0E8BC9E0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608263"/>
            <a:ext cx="553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図 65" descr="画面の領域">
            <a:extLst>
              <a:ext uri="{FF2B5EF4-FFF2-40B4-BE49-F238E27FC236}">
                <a16:creationId xmlns:a16="http://schemas.microsoft.com/office/drawing/2014/main" id="{8C1384AB-F701-4DA5-A254-6BF7C158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0400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テキスト ボックス 66">
            <a:extLst>
              <a:ext uri="{FF2B5EF4-FFF2-40B4-BE49-F238E27FC236}">
                <a16:creationId xmlns:a16="http://schemas.microsoft.com/office/drawing/2014/main" id="{2A928292-23EA-480C-86D7-043DCD92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3987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5" name="テキスト ボックス 67">
            <a:extLst>
              <a:ext uri="{FF2B5EF4-FFF2-40B4-BE49-F238E27FC236}">
                <a16:creationId xmlns:a16="http://schemas.microsoft.com/office/drawing/2014/main" id="{D89AB126-1A38-4D2D-8410-9126DFE2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23876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6" name="テキスト ボックス 68">
            <a:extLst>
              <a:ext uri="{FF2B5EF4-FFF2-40B4-BE49-F238E27FC236}">
                <a16:creationId xmlns:a16="http://schemas.microsoft.com/office/drawing/2014/main" id="{A53DF07C-0DFE-4652-A417-2453A232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76488"/>
            <a:ext cx="309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7" name="テキスト ボックス 69">
            <a:extLst>
              <a:ext uri="{FF2B5EF4-FFF2-40B4-BE49-F238E27FC236}">
                <a16:creationId xmlns:a16="http://schemas.microsoft.com/office/drawing/2014/main" id="{AC59DB89-CA1B-4613-A931-6D0F78FD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2386013"/>
            <a:ext cx="311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8" name="テキスト ボックス 70">
            <a:extLst>
              <a:ext uri="{FF2B5EF4-FFF2-40B4-BE49-F238E27FC236}">
                <a16:creationId xmlns:a16="http://schemas.microsoft.com/office/drawing/2014/main" id="{B90104A1-79F9-4CEC-B1C2-7D5F8E13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3749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9" name="テキスト ボックス 71">
            <a:extLst>
              <a:ext uri="{FF2B5EF4-FFF2-40B4-BE49-F238E27FC236}">
                <a16:creationId xmlns:a16="http://schemas.microsoft.com/office/drawing/2014/main" id="{74A6AB3A-0024-4DAE-8273-81610C50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23860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30" name="テキスト ボックス 72">
            <a:extLst>
              <a:ext uri="{FF2B5EF4-FFF2-40B4-BE49-F238E27FC236}">
                <a16:creationId xmlns:a16="http://schemas.microsoft.com/office/drawing/2014/main" id="{CDA0528E-1876-48BA-8831-93E9AB79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2387600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44A9029-4880-4129-9071-259CC1E3DA33}"/>
              </a:ext>
            </a:extLst>
          </p:cNvPr>
          <p:cNvSpPr txBox="1"/>
          <p:nvPr/>
        </p:nvSpPr>
        <p:spPr>
          <a:xfrm>
            <a:off x="1120775" y="301783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0D00AD1A-4879-4DFA-AE09-A86FC3900C9A}"/>
              </a:ext>
            </a:extLst>
          </p:cNvPr>
          <p:cNvSpPr/>
          <p:nvPr/>
        </p:nvSpPr>
        <p:spPr>
          <a:xfrm>
            <a:off x="1827213" y="35179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33" name="テキスト ボックス 76">
            <a:extLst>
              <a:ext uri="{FF2B5EF4-FFF2-40B4-BE49-F238E27FC236}">
                <a16:creationId xmlns:a16="http://schemas.microsoft.com/office/drawing/2014/main" id="{21246406-45B8-4501-A4C3-C6B0F676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5274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3333" name="図 77" descr="画面の領域">
            <a:extLst>
              <a:ext uri="{FF2B5EF4-FFF2-40B4-BE49-F238E27FC236}">
                <a16:creationId xmlns:a16="http://schemas.microsoft.com/office/drawing/2014/main" id="{6E218718-64BA-4938-8221-5969DB80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5163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D660FA1-F344-401C-B488-87E1FB4A7283}"/>
              </a:ext>
            </a:extLst>
          </p:cNvPr>
          <p:cNvSpPr txBox="1"/>
          <p:nvPr/>
        </p:nvSpPr>
        <p:spPr>
          <a:xfrm>
            <a:off x="1120775" y="349408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35" name="図 80" descr="画面の領域">
            <a:extLst>
              <a:ext uri="{FF2B5EF4-FFF2-40B4-BE49-F238E27FC236}">
                <a16:creationId xmlns:a16="http://schemas.microsoft.com/office/drawing/2014/main" id="{9FE55C5C-79FA-45CD-9363-557F79ADA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925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8FC88F8-AD90-485D-AAB0-07819A6F700A}"/>
              </a:ext>
            </a:extLst>
          </p:cNvPr>
          <p:cNvSpPr txBox="1"/>
          <p:nvPr/>
        </p:nvSpPr>
        <p:spPr>
          <a:xfrm>
            <a:off x="1120775" y="397033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081F1C66-819C-40AF-8617-480F0BFAC8C4}"/>
              </a:ext>
            </a:extLst>
          </p:cNvPr>
          <p:cNvSpPr/>
          <p:nvPr/>
        </p:nvSpPr>
        <p:spPr>
          <a:xfrm>
            <a:off x="1827213" y="44704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39" name="テキスト ボックス 84">
            <a:extLst>
              <a:ext uri="{FF2B5EF4-FFF2-40B4-BE49-F238E27FC236}">
                <a16:creationId xmlns:a16="http://schemas.microsoft.com/office/drawing/2014/main" id="{9B3AFADF-2E80-447C-A14E-29C0B816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4799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3339" name="図 85" descr="画面の領域">
            <a:extLst>
              <a:ext uri="{FF2B5EF4-FFF2-40B4-BE49-F238E27FC236}">
                <a16:creationId xmlns:a16="http://schemas.microsoft.com/office/drawing/2014/main" id="{02401B12-18B7-453E-9A9C-F2461D4FC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4688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5E7BF23-E180-4ED3-A52D-451E4638A816}"/>
              </a:ext>
            </a:extLst>
          </p:cNvPr>
          <p:cNvSpPr txBox="1"/>
          <p:nvPr/>
        </p:nvSpPr>
        <p:spPr>
          <a:xfrm>
            <a:off x="1120775" y="444658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41" name="図 88" descr="画面の領域">
            <a:extLst>
              <a:ext uri="{FF2B5EF4-FFF2-40B4-BE49-F238E27FC236}">
                <a16:creationId xmlns:a16="http://schemas.microsoft.com/office/drawing/2014/main" id="{91A77380-BC9C-46E2-BBB7-ED1A05719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95458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9DFFB17-1B89-41F2-B191-A6863D3BBFA8}"/>
              </a:ext>
            </a:extLst>
          </p:cNvPr>
          <p:cNvSpPr txBox="1"/>
          <p:nvPr/>
        </p:nvSpPr>
        <p:spPr>
          <a:xfrm>
            <a:off x="1125538" y="4932363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43" name="図 91" descr="画面の領域">
            <a:extLst>
              <a:ext uri="{FF2B5EF4-FFF2-40B4-BE49-F238E27FC236}">
                <a16:creationId xmlns:a16="http://schemas.microsoft.com/office/drawing/2014/main" id="{A3A72DC4-8C19-43E1-A20A-17E908BA3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44353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BA57AC3-32B1-4851-9E95-1416D334C218}"/>
              </a:ext>
            </a:extLst>
          </p:cNvPr>
          <p:cNvSpPr txBox="1"/>
          <p:nvPr/>
        </p:nvSpPr>
        <p:spPr>
          <a:xfrm>
            <a:off x="1125538" y="5421313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38946" name="テキスト ボックス 93">
            <a:extLst>
              <a:ext uri="{FF2B5EF4-FFF2-40B4-BE49-F238E27FC236}">
                <a16:creationId xmlns:a16="http://schemas.microsoft.com/office/drawing/2014/main" id="{9A358EB7-7545-40A2-9A01-CE9032121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6205538"/>
            <a:ext cx="364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リボルビング払いで支払った場合・・・</a:t>
            </a: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4317061-052A-4CFB-A5FB-6B9BABBB833C}"/>
              </a:ext>
            </a:extLst>
          </p:cNvPr>
          <p:cNvCxnSpPr/>
          <p:nvPr/>
        </p:nvCxnSpPr>
        <p:spPr>
          <a:xfrm>
            <a:off x="3973513" y="6486525"/>
            <a:ext cx="49625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69C4867-F065-4F0B-B5C5-AC381C1005E7}"/>
              </a:ext>
            </a:extLst>
          </p:cNvPr>
          <p:cNvSpPr/>
          <p:nvPr/>
        </p:nvSpPr>
        <p:spPr>
          <a:xfrm>
            <a:off x="3187700" y="3057525"/>
            <a:ext cx="8969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D89D8F3-8FBB-49A3-8603-23F1034E9B56}"/>
              </a:ext>
            </a:extLst>
          </p:cNvPr>
          <p:cNvSpPr txBox="1"/>
          <p:nvPr/>
        </p:nvSpPr>
        <p:spPr>
          <a:xfrm>
            <a:off x="3133725" y="3041650"/>
            <a:ext cx="103505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支払い①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142537D-BA7B-410E-B1F9-B74AA72493EE}"/>
              </a:ext>
            </a:extLst>
          </p:cNvPr>
          <p:cNvSpPr/>
          <p:nvPr/>
        </p:nvSpPr>
        <p:spPr>
          <a:xfrm>
            <a:off x="3189288" y="3533775"/>
            <a:ext cx="89693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2CDFBE4-DE64-42C9-9D25-E5BAD4BE659E}"/>
              </a:ext>
            </a:extLst>
          </p:cNvPr>
          <p:cNvSpPr txBox="1"/>
          <p:nvPr/>
        </p:nvSpPr>
        <p:spPr>
          <a:xfrm>
            <a:off x="3113088" y="3535363"/>
            <a:ext cx="103505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支払い②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3652C330-5833-4A69-B59A-ABFF40333ACE}"/>
              </a:ext>
            </a:extLst>
          </p:cNvPr>
          <p:cNvSpPr/>
          <p:nvPr/>
        </p:nvSpPr>
        <p:spPr>
          <a:xfrm>
            <a:off x="3187700" y="4010025"/>
            <a:ext cx="898525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6474F96-24A2-4F52-B87F-DCFF4D136967}"/>
              </a:ext>
            </a:extLst>
          </p:cNvPr>
          <p:cNvSpPr txBox="1"/>
          <p:nvPr/>
        </p:nvSpPr>
        <p:spPr>
          <a:xfrm>
            <a:off x="3101975" y="4021138"/>
            <a:ext cx="1036638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支払い③</a:t>
            </a:r>
          </a:p>
        </p:txBody>
      </p:sp>
      <p:sp>
        <p:nvSpPr>
          <p:cNvPr id="38954" name="テキスト ボックス 102">
            <a:extLst>
              <a:ext uri="{FF2B5EF4-FFF2-40B4-BE49-F238E27FC236}">
                <a16:creationId xmlns:a16="http://schemas.microsoft.com/office/drawing/2014/main" id="{5E83505D-4DC7-491F-8743-F7B49841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2792413"/>
            <a:ext cx="715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5E680E7-03D4-42EE-B260-5D51B3BA6723}"/>
              </a:ext>
            </a:extLst>
          </p:cNvPr>
          <p:cNvSpPr/>
          <p:nvPr/>
        </p:nvSpPr>
        <p:spPr>
          <a:xfrm>
            <a:off x="4138613" y="3533775"/>
            <a:ext cx="36210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C25C42C-B998-4E15-9D03-3D0E28E7F4E7}"/>
              </a:ext>
            </a:extLst>
          </p:cNvPr>
          <p:cNvSpPr txBox="1"/>
          <p:nvPr/>
        </p:nvSpPr>
        <p:spPr>
          <a:xfrm>
            <a:off x="5238750" y="3613150"/>
            <a:ext cx="1376363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月分の支払い①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5820E98B-96F4-4CEE-BABA-626CD347E354}"/>
              </a:ext>
            </a:extLst>
          </p:cNvPr>
          <p:cNvSpPr/>
          <p:nvPr/>
        </p:nvSpPr>
        <p:spPr>
          <a:xfrm>
            <a:off x="4138613" y="4010025"/>
            <a:ext cx="36210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FF1393D-2469-4C46-8F3C-1E91F883D5B7}"/>
              </a:ext>
            </a:extLst>
          </p:cNvPr>
          <p:cNvSpPr txBox="1"/>
          <p:nvPr/>
        </p:nvSpPr>
        <p:spPr>
          <a:xfrm>
            <a:off x="5014913" y="4087813"/>
            <a:ext cx="1744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月分の支払い②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A321D54-1215-446B-BABB-E653F0308EA3}"/>
              </a:ext>
            </a:extLst>
          </p:cNvPr>
          <p:cNvSpPr/>
          <p:nvPr/>
        </p:nvSpPr>
        <p:spPr>
          <a:xfrm>
            <a:off x="3192463" y="4476750"/>
            <a:ext cx="3632200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AAFEEBE4-F91E-4BE7-95CC-AE42760072F0}"/>
              </a:ext>
            </a:extLst>
          </p:cNvPr>
          <p:cNvSpPr txBox="1"/>
          <p:nvPr/>
        </p:nvSpPr>
        <p:spPr>
          <a:xfrm>
            <a:off x="4268788" y="4545013"/>
            <a:ext cx="14986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月分の支払い③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F5013600-2478-4F35-B455-4B226B2A58C2}"/>
              </a:ext>
            </a:extLst>
          </p:cNvPr>
          <p:cNvSpPr/>
          <p:nvPr/>
        </p:nvSpPr>
        <p:spPr>
          <a:xfrm>
            <a:off x="6851650" y="4476750"/>
            <a:ext cx="1806575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5B458361-E3B8-4912-A1F2-D6FBA14EE803}"/>
              </a:ext>
            </a:extLst>
          </p:cNvPr>
          <p:cNvSpPr txBox="1"/>
          <p:nvPr/>
        </p:nvSpPr>
        <p:spPr>
          <a:xfrm>
            <a:off x="7126288" y="4535488"/>
            <a:ext cx="124301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月分の支払い①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5EA0DC78-1DE2-47E3-A73F-8418E00073D8}"/>
              </a:ext>
            </a:extLst>
          </p:cNvPr>
          <p:cNvSpPr/>
          <p:nvPr/>
        </p:nvSpPr>
        <p:spPr>
          <a:xfrm>
            <a:off x="3189288" y="4962525"/>
            <a:ext cx="18049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F39F663-AC2E-45FA-9224-98971D21E565}"/>
              </a:ext>
            </a:extLst>
          </p:cNvPr>
          <p:cNvSpPr txBox="1"/>
          <p:nvPr/>
        </p:nvSpPr>
        <p:spPr>
          <a:xfrm>
            <a:off x="3328988" y="5059363"/>
            <a:ext cx="15621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月分の支払い②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5E7AD641-E186-4A7E-9B3F-C32B3C2B3E24}"/>
              </a:ext>
            </a:extLst>
          </p:cNvPr>
          <p:cNvSpPr/>
          <p:nvPr/>
        </p:nvSpPr>
        <p:spPr>
          <a:xfrm>
            <a:off x="3189288" y="5448300"/>
            <a:ext cx="18049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C953CDD1-507C-47C6-AE78-42CA16671886}"/>
              </a:ext>
            </a:extLst>
          </p:cNvPr>
          <p:cNvSpPr txBox="1"/>
          <p:nvPr/>
        </p:nvSpPr>
        <p:spPr>
          <a:xfrm>
            <a:off x="3349625" y="5487988"/>
            <a:ext cx="147002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月分の支払い③</a:t>
            </a:r>
          </a:p>
        </p:txBody>
      </p:sp>
      <p:sp>
        <p:nvSpPr>
          <p:cNvPr id="38967" name="テキスト ボックス 117">
            <a:extLst>
              <a:ext uri="{FF2B5EF4-FFF2-40B4-BE49-F238E27FC236}">
                <a16:creationId xmlns:a16="http://schemas.microsoft.com/office/drawing/2014/main" id="{EA29E456-0F93-4CC2-8EB4-C2D861A8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695450"/>
            <a:ext cx="709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分割払いには、支払いが重なったときの</a:t>
            </a:r>
            <a:r>
              <a:rPr lang="en-US" altLang="ja-JP" sz="1200">
                <a:latin typeface="+mn-ea"/>
                <a:ea typeface="+mn-ea"/>
              </a:rPr>
              <a:t>1</a:t>
            </a:r>
            <a:r>
              <a:rPr lang="ja-JP" altLang="en-US" sz="1200">
                <a:latin typeface="+mn-ea"/>
                <a:ea typeface="+mn-ea"/>
              </a:rPr>
              <a:t>回ごとの支払い額が大きくなるという特徴があります。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一方、リボルビング払いは、支払い額は一定ですが、いつ支払いが終わるか分かりにくいという特徴があります。</a:t>
            </a:r>
          </a:p>
        </p:txBody>
      </p:sp>
      <p:sp>
        <p:nvSpPr>
          <p:cNvPr id="119" name="四角形吹き出し 118">
            <a:extLst>
              <a:ext uri="{FF2B5EF4-FFF2-40B4-BE49-F238E27FC236}">
                <a16:creationId xmlns:a16="http://schemas.microsoft.com/office/drawing/2014/main" id="{18FFF508-974A-4A54-BCB6-C0D8C9879F61}"/>
              </a:ext>
            </a:extLst>
          </p:cNvPr>
          <p:cNvSpPr/>
          <p:nvPr/>
        </p:nvSpPr>
        <p:spPr>
          <a:xfrm>
            <a:off x="5510213" y="5067300"/>
            <a:ext cx="1485900" cy="447675"/>
          </a:xfrm>
          <a:prstGeom prst="wedgeRectCallout">
            <a:avLst>
              <a:gd name="adj1" fmla="val -77777"/>
              <a:gd name="adj2" fmla="val 98670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969" name="テキスト ボックス 119">
            <a:extLst>
              <a:ext uri="{FF2B5EF4-FFF2-40B4-BE49-F238E27FC236}">
                <a16:creationId xmlns:a16="http://schemas.microsoft.com/office/drawing/2014/main" id="{317D984E-E555-49C8-9047-9A0E2C62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202238"/>
            <a:ext cx="14890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８月に支払いが終了する</a:t>
            </a:r>
          </a:p>
        </p:txBody>
      </p:sp>
      <p:sp>
        <p:nvSpPr>
          <p:cNvPr id="121" name="四角形吹き出し 120">
            <a:extLst>
              <a:ext uri="{FF2B5EF4-FFF2-40B4-BE49-F238E27FC236}">
                <a16:creationId xmlns:a16="http://schemas.microsoft.com/office/drawing/2014/main" id="{0E8237E0-2B70-44C0-BD71-951B0517CBC1}"/>
              </a:ext>
            </a:extLst>
          </p:cNvPr>
          <p:cNvSpPr/>
          <p:nvPr/>
        </p:nvSpPr>
        <p:spPr>
          <a:xfrm>
            <a:off x="836613" y="5991225"/>
            <a:ext cx="2300287" cy="514350"/>
          </a:xfrm>
          <a:prstGeom prst="wedgeRectCallout">
            <a:avLst>
              <a:gd name="adj1" fmla="val 79463"/>
              <a:gd name="adj2" fmla="val 32713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971" name="テキスト ボックス 121">
            <a:extLst>
              <a:ext uri="{FF2B5EF4-FFF2-40B4-BE49-F238E27FC236}">
                <a16:creationId xmlns:a16="http://schemas.microsoft.com/office/drawing/2014/main" id="{908392DE-BB6B-41A2-B3C5-DFA36BDC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992813"/>
            <a:ext cx="2193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買い物額の合計は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万円。</a:t>
            </a:r>
            <a:endParaRPr lang="en-US" altLang="ja-JP" sz="9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21÷2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＝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10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あまり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回支払うことになる。支払いが終了するのは翌年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月。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82ABD877-B6CC-487C-BAA7-A253DFCA17B0}"/>
              </a:ext>
            </a:extLst>
          </p:cNvPr>
          <p:cNvSpPr/>
          <p:nvPr/>
        </p:nvSpPr>
        <p:spPr>
          <a:xfrm>
            <a:off x="1066800" y="30416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8CD56C1-C2FE-4B40-8A68-58CFC50779A8}"/>
              </a:ext>
            </a:extLst>
          </p:cNvPr>
          <p:cNvSpPr txBox="1"/>
          <p:nvPr/>
        </p:nvSpPr>
        <p:spPr>
          <a:xfrm>
            <a:off x="1120775" y="30178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62D0AF41-1C61-4477-AD45-D08012D2AF8A}"/>
              </a:ext>
            </a:extLst>
          </p:cNvPr>
          <p:cNvSpPr/>
          <p:nvPr/>
        </p:nvSpPr>
        <p:spPr>
          <a:xfrm>
            <a:off x="1066800" y="35179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CC33C5F-2631-49D0-8115-B64F2B4532CF}"/>
              </a:ext>
            </a:extLst>
          </p:cNvPr>
          <p:cNvSpPr txBox="1"/>
          <p:nvPr/>
        </p:nvSpPr>
        <p:spPr>
          <a:xfrm>
            <a:off x="1120775" y="34940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D17A8E7-AB97-445D-9291-1730772C72E8}"/>
              </a:ext>
            </a:extLst>
          </p:cNvPr>
          <p:cNvSpPr/>
          <p:nvPr/>
        </p:nvSpPr>
        <p:spPr>
          <a:xfrm>
            <a:off x="1066800" y="39941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B9D7EE4-68FB-4B78-9572-3739084F632F}"/>
              </a:ext>
            </a:extLst>
          </p:cNvPr>
          <p:cNvSpPr txBox="1"/>
          <p:nvPr/>
        </p:nvSpPr>
        <p:spPr>
          <a:xfrm>
            <a:off x="1120775" y="39703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1154004-7AE0-4A24-B8DB-9A9F7AE89093}"/>
              </a:ext>
            </a:extLst>
          </p:cNvPr>
          <p:cNvSpPr/>
          <p:nvPr/>
        </p:nvSpPr>
        <p:spPr>
          <a:xfrm>
            <a:off x="1066800" y="44704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FEF820B-9DDF-4887-A8F1-3A9C4E864C8B}"/>
              </a:ext>
            </a:extLst>
          </p:cNvPr>
          <p:cNvSpPr txBox="1"/>
          <p:nvPr/>
        </p:nvSpPr>
        <p:spPr>
          <a:xfrm>
            <a:off x="1120775" y="44465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32811115-B7AC-4EBA-A269-2D5EC1932EAB}"/>
              </a:ext>
            </a:extLst>
          </p:cNvPr>
          <p:cNvSpPr/>
          <p:nvPr/>
        </p:nvSpPr>
        <p:spPr>
          <a:xfrm>
            <a:off x="1069975" y="495617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19DAE5A-A929-4C8C-9E58-4B7C5AB94CDD}"/>
              </a:ext>
            </a:extLst>
          </p:cNvPr>
          <p:cNvSpPr txBox="1"/>
          <p:nvPr/>
        </p:nvSpPr>
        <p:spPr>
          <a:xfrm>
            <a:off x="1125538" y="493236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8C5C4AAD-8834-4D2B-AB41-67311B64A094}"/>
              </a:ext>
            </a:extLst>
          </p:cNvPr>
          <p:cNvSpPr/>
          <p:nvPr/>
        </p:nvSpPr>
        <p:spPr>
          <a:xfrm>
            <a:off x="1069975" y="544512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A73C5B4D-84AC-4E72-BE08-7D133E3112F6}"/>
              </a:ext>
            </a:extLst>
          </p:cNvPr>
          <p:cNvSpPr txBox="1"/>
          <p:nvPr/>
        </p:nvSpPr>
        <p:spPr>
          <a:xfrm>
            <a:off x="1125538" y="542131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2AD7053B-9134-43B9-A7A7-E4505811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5570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5FC03FFA-D7E8-42D4-B38F-9D45A0525E93}"/>
</file>

<file path=customXml/itemProps2.xml><?xml version="1.0" encoding="utf-8"?>
<ds:datastoreItem xmlns:ds="http://schemas.openxmlformats.org/officeDocument/2006/customXml" ds:itemID="{D3E1CA88-0D02-46CF-A45A-C57FBED7844E}"/>
</file>

<file path=customXml/itemProps3.xml><?xml version="1.0" encoding="utf-8"?>
<ds:datastoreItem xmlns:ds="http://schemas.openxmlformats.org/officeDocument/2006/customXml" ds:itemID="{B6E05826-E20D-4D71-B9C4-4A844D15C8F6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386</Words>
  <Application>Microsoft Office PowerPoint</Application>
  <PresentationFormat>A4 210 x 297 mm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