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6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56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60C074-110A-4E1D-A064-45D59AE9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D6A18-471E-4AEE-B955-9E3CC3A5759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F2C18BF-E98B-4E4B-B289-735006CAF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9C8FEE-8A03-4E1A-BE6F-7FE3C567F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3C956-A6C3-4966-9A80-ACE4957307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7291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C6ECF1-776A-4C77-83A2-0F7107882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E2BE3-4BA5-42C8-8BEE-76DA7A60E77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51E169-3341-4C40-8B92-AB37B4A1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69ABF1-2DF3-4598-A913-1A367E75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F6948-DFEE-4291-9C91-742D17AC71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8246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FB4B3-2E9B-4286-B6A1-0D2A910A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5595C-D253-41E4-BB4C-635C4001930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3C147-AC6E-490D-8D29-D69A00D9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922EC-3456-4449-8791-B78CC8100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6C02C-C5AD-42E0-93BA-4EE8D3BB39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9900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48B8F-EEF1-47B7-A64F-008DA6575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462A6-B977-428B-9B4E-66C7692619F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44D54-1B62-4324-91A6-61F22AE6E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0A586-E345-4EC1-8217-8DDCCF263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96505-62A6-4FE1-BC32-4C76B9FADF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9160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08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7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E9487-5501-4C6C-ADB6-7358B5DA9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3DE63-D96B-4DC8-B638-9E82AA51843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624A5-ED00-408E-B293-DF19CB915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0186D-4F01-43EB-8EC7-C8F3AF7F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CF048-F177-40EB-B87D-0D057D51B3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463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79D7B-22EA-4648-818D-77049D9FF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EF4F6-E3F8-4AE6-9434-7E9E38CD0CB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8F298-BBAB-4AD4-9A9A-7F0BB86E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2C368-531F-427D-B8A1-9F56FA5F2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6A656-5D9C-413C-B6B4-94CEAE1999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09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7EA6C-9B1F-480B-904E-83F1A41B5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9B16-402E-46F7-A6BF-47BB4A49DA3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4C45A-FAD8-42BB-9462-DCE9AC330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56ABA-5F97-4334-BD78-B0B869DF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1D168-8B10-4FF7-8AEE-09E50D88DD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673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E5E074-177A-4DFF-8411-F180F359F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F1F4-7D8F-4670-BEAA-48B6BD160C4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B12CF9-8196-46A5-A293-4A6D89ED9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85CE23-8223-4EFD-866A-2AEA3DD05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44657-4C94-4868-B4A3-C5F091CD84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112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630DF8A-56A6-4066-ACA9-BDBF5821F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3718D-0592-4AC7-8AF1-CE937BCB984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C7522-44FE-435C-9BD1-1ABE99FC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5787AE6-A328-4FA2-9E7E-992C011DB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CAE82-4715-4488-88D4-E4CC0AB82E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374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733BFE8-ABAE-47CB-BDF0-CD36F1518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B28ED-BE03-44CE-A74C-53FBE30AD4E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A85376E-D6AA-4B49-A815-AF65D1560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6C8AE97-5245-4E43-BBEC-4A72302FC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FECAB-0099-47B9-88F4-1DBBE3D35C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063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DCBDFA3-01FA-4555-A4F5-7326365B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D93E7-382B-4BB5-B1C5-474BDCE1BF9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08DB076-3CCF-420B-9849-9EDAD6DB4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D32398E-C4C9-4069-A28E-3A10F7B16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0BE78-31A9-42FF-8947-899E64CC9A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439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76AF6E01-3D6A-4F2D-85B2-E785990BF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8A6B1597-C70D-4601-8E90-1A88651575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045BE08E-BBDD-4DFD-BB21-8C9F6F0EA2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216DC792-DFE8-4611-A288-AF28E3AD68E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97A65977-F092-4E73-8F93-4B7C8B31A4D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29235-6C37-4068-AB12-9F13722558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4626DA53-3389-49D0-AD9E-34B83EA8D64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1A48D-0C8C-405B-9B2F-CF48CFC27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CB2E2-5FD5-462C-86B4-5798BF1F8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9B6A4B2-28FE-48D5-9E77-BD469EE6781A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8A7B9202-98C8-4254-9136-4B834F84C2A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6" descr="C:\Users\fujiwara\Desktop\tsuika\tsuika\341-01.jpg">
            <a:extLst>
              <a:ext uri="{FF2B5EF4-FFF2-40B4-BE49-F238E27FC236}">
                <a16:creationId xmlns:a16="http://schemas.microsoft.com/office/drawing/2014/main" id="{B5E52DF3-C74A-4CFB-973B-CAF307D75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3" y="2325688"/>
            <a:ext cx="8378825" cy="371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11B9833D-6A75-437A-8FB7-1558B20D8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93775"/>
            <a:ext cx="86391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</a:t>
            </a:r>
            <a:r>
              <a:rPr lang="en-US" altLang="ja-JP" sz="1600" dirty="0">
                <a:latin typeface="+mn-ea"/>
                <a:ea typeface="+mn-ea"/>
              </a:rPr>
              <a:t>1</a:t>
            </a:r>
            <a:r>
              <a:rPr lang="ja-JP" altLang="en-US" sz="1600" dirty="0">
                <a:latin typeface="+mn-ea"/>
                <a:ea typeface="+mn-ea"/>
              </a:rPr>
              <a:t>枚のカードで利用（借入れ）できる金額は、カード申込者の信用度によって変わります。一般的にショッピングは</a:t>
            </a:r>
            <a:r>
              <a:rPr lang="en-US" altLang="ja-JP" sz="1600" dirty="0">
                <a:latin typeface="+mn-ea"/>
                <a:ea typeface="+mn-ea"/>
              </a:rPr>
              <a:t>30〜80</a:t>
            </a:r>
            <a:r>
              <a:rPr lang="ja-JP" altLang="en-US" sz="1600" dirty="0">
                <a:latin typeface="+mn-ea"/>
                <a:ea typeface="+mn-ea"/>
              </a:rPr>
              <a:t>万円程度、キャッシング（借入れ・</a:t>
            </a:r>
            <a:r>
              <a:rPr lang="en-US" altLang="ja-JP" sz="1600" dirty="0">
                <a:latin typeface="+mn-ea"/>
                <a:ea typeface="+mn-ea"/>
              </a:rPr>
              <a:t>P31</a:t>
            </a:r>
            <a:r>
              <a:rPr lang="ja-JP" altLang="en-US" sz="1600" dirty="0">
                <a:latin typeface="+mn-ea"/>
                <a:ea typeface="+mn-ea"/>
              </a:rPr>
              <a:t>参照）は</a:t>
            </a:r>
            <a:r>
              <a:rPr lang="en-US" altLang="ja-JP" sz="1600" dirty="0">
                <a:latin typeface="+mn-ea"/>
                <a:ea typeface="+mn-ea"/>
              </a:rPr>
              <a:t>30〜50</a:t>
            </a:r>
            <a:r>
              <a:rPr lang="ja-JP" altLang="en-US" sz="1600" dirty="0">
                <a:latin typeface="+mn-ea"/>
                <a:ea typeface="+mn-ea"/>
              </a:rPr>
              <a:t>万円程度に設定されています。多くの利用実績を積むことで、利用できる限度額が上がることもあります。</a:t>
            </a:r>
          </a:p>
        </p:txBody>
      </p:sp>
      <p:sp>
        <p:nvSpPr>
          <p:cNvPr id="8" name="テキスト ボックス 11">
            <a:extLst>
              <a:ext uri="{FF2B5EF4-FFF2-40B4-BE49-F238E27FC236}">
                <a16:creationId xmlns:a16="http://schemas.microsoft.com/office/drawing/2014/main" id="{695217C6-55B0-4EE7-AAE7-CABC344E9017}"/>
              </a:ext>
            </a:extLst>
          </p:cNvPr>
          <p:cNvSpPr txBox="1"/>
          <p:nvPr/>
        </p:nvSpPr>
        <p:spPr>
          <a:xfrm>
            <a:off x="223838" y="466725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rgbClr val="EF8F00"/>
                </a:solidFill>
                <a:latin typeface="+mn-ea"/>
              </a:rPr>
              <a:t>1</a:t>
            </a: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枚のカードでいくらまで利用できる？</a:t>
            </a:r>
          </a:p>
        </p:txBody>
      </p:sp>
      <p:sp>
        <p:nvSpPr>
          <p:cNvPr id="5" name="テキスト ボックス 8">
            <a:extLst>
              <a:ext uri="{FF2B5EF4-FFF2-40B4-BE49-F238E27FC236}">
                <a16:creationId xmlns:a16="http://schemas.microsoft.com/office/drawing/2014/main" id="{BE4F57F6-59A5-4BE2-A638-21FFA1F58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6029325"/>
            <a:ext cx="33591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ja-JP" sz="800" dirty="0">
                <a:latin typeface="+mn-ea"/>
                <a:ea typeface="+mn-ea"/>
              </a:rPr>
              <a:t>※</a:t>
            </a:r>
            <a:r>
              <a:rPr lang="ja-JP" altLang="en-US" sz="800" dirty="0">
                <a:latin typeface="+mn-ea"/>
                <a:ea typeface="+mn-ea"/>
              </a:rPr>
              <a:t>手数料などは考慮していません。 </a:t>
            </a:r>
            <a:r>
              <a:rPr lang="en-US" altLang="ja-JP" sz="800" dirty="0">
                <a:latin typeface="+mn-ea"/>
                <a:ea typeface="+mn-ea"/>
              </a:rPr>
              <a:t>※</a:t>
            </a:r>
            <a:r>
              <a:rPr lang="ja-JP" altLang="en-US" sz="800" dirty="0">
                <a:latin typeface="+mn-ea"/>
                <a:ea typeface="+mn-ea"/>
              </a:rPr>
              <a:t>支払い日が、翌々月の場合。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C0500B7C-2E3A-4753-897E-CEB27B14DC2B}"/>
</file>

<file path=customXml/itemProps2.xml><?xml version="1.0" encoding="utf-8"?>
<ds:datastoreItem xmlns:ds="http://schemas.openxmlformats.org/officeDocument/2006/customXml" ds:itemID="{7D5E759E-C123-4AE8-ABDD-920836C57B9A}"/>
</file>

<file path=customXml/itemProps3.xml><?xml version="1.0" encoding="utf-8"?>
<ds:datastoreItem xmlns:ds="http://schemas.openxmlformats.org/officeDocument/2006/customXml" ds:itemID="{B4D2540D-92AA-4187-B90E-CD5C6B557264}"/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95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28</cp:revision>
  <dcterms:created xsi:type="dcterms:W3CDTF">2016-03-12T01:57:31Z</dcterms:created>
  <dcterms:modified xsi:type="dcterms:W3CDTF">2024-06-19T07:52:51Z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