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8" r:id="rId4"/>
    <p:sldMasterId id="2147484270" r:id="rId5"/>
  </p:sldMasterIdLst>
  <p:notesMasterIdLst>
    <p:notesMasterId r:id="rId26"/>
  </p:notesMasterIdLst>
  <p:handoutMasterIdLst>
    <p:handoutMasterId r:id="rId27"/>
  </p:handoutMasterIdLst>
  <p:sldIdLst>
    <p:sldId id="997" r:id="rId6"/>
    <p:sldId id="999" r:id="rId7"/>
    <p:sldId id="1000" r:id="rId8"/>
    <p:sldId id="1057" r:id="rId9"/>
    <p:sldId id="1002" r:id="rId10"/>
    <p:sldId id="1058" r:id="rId11"/>
    <p:sldId id="1004" r:id="rId12"/>
    <p:sldId id="1005" r:id="rId13"/>
    <p:sldId id="1006" r:id="rId14"/>
    <p:sldId id="1007" r:id="rId15"/>
    <p:sldId id="1055" r:id="rId16"/>
    <p:sldId id="1027" r:id="rId17"/>
    <p:sldId id="1041" r:id="rId18"/>
    <p:sldId id="1042" r:id="rId19"/>
    <p:sldId id="1053" r:id="rId20"/>
    <p:sldId id="1015" r:id="rId21"/>
    <p:sldId id="1016" r:id="rId22"/>
    <p:sldId id="1017" r:id="rId23"/>
    <p:sldId id="1052" r:id="rId24"/>
    <p:sldId id="1019" r:id="rId25"/>
  </p:sldIdLst>
  <p:sldSz cx="12192000" cy="6858000"/>
  <p:notesSz cx="6735763" cy="9866313"/>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6"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8E1ECA-7A3A-47BE-0D05-4A6B01BDD913}" name="水品 磨乃(MIZUSHINA Mano)" initials="磨水" userId="S::mano.mizushina.va7@caa.go.jp::927660a2-633a-4a43-a447-2fa121e711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吉村" initials="a" lastIdx="10" clrIdx="0">
    <p:extLst>
      <p:ext uri="{19B8F6BF-5375-455C-9EA6-DF929625EA0E}">
        <p15:presenceInfo xmlns:p15="http://schemas.microsoft.com/office/powerpoint/2012/main" userId="吉村"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BC1"/>
    <a:srgbClr val="62983E"/>
    <a:srgbClr val="CC66FF"/>
    <a:srgbClr val="FECCE3"/>
    <a:srgbClr val="FF3300"/>
    <a:srgbClr val="0000FF"/>
    <a:srgbClr val="F5FE9C"/>
    <a:srgbClr val="00FFFF"/>
    <a:srgbClr val="EFFC9E"/>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31914-BFC7-40D6-BD36-DBEBABBAC86D}" v="1" dt="2026-04-23T08:39:20.04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0" autoAdjust="0"/>
    <p:restoredTop sz="95320" autoAdjust="0"/>
  </p:normalViewPr>
  <p:slideViewPr>
    <p:cSldViewPr snapToGrid="0">
      <p:cViewPr varScale="1">
        <p:scale>
          <a:sx n="72" d="100"/>
          <a:sy n="72" d="100"/>
        </p:scale>
        <p:origin x="92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4014" y="120"/>
      </p:cViewPr>
      <p:guideLst>
        <p:guide orient="horz" pos="3106"/>
        <p:guide pos="2122"/>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列1</c:v>
                </c:pt>
              </c:strCache>
            </c:strRef>
          </c:tx>
          <c:spPr>
            <a:solidFill>
              <a:schemeClr val="accent1"/>
            </a:solidFill>
            <a:ln>
              <a:noFill/>
            </a:ln>
            <a:effectLst/>
          </c:spPr>
          <c:invertIfNegative val="0"/>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59578</c:v>
                </c:pt>
                <c:pt idx="1">
                  <c:v>51461</c:v>
                </c:pt>
                <c:pt idx="2">
                  <c:v>76052</c:v>
                </c:pt>
                <c:pt idx="3">
                  <c:v>98599</c:v>
                </c:pt>
                <c:pt idx="4">
                  <c:v>89893</c:v>
                </c:pt>
              </c:numCache>
            </c:numRef>
          </c:val>
          <c:extLst>
            <c:ext xmlns:c16="http://schemas.microsoft.com/office/drawing/2014/chart" uri="{C3380CC4-5D6E-409C-BE32-E72D297353CC}">
              <c16:uniqueId val="{00000000-3205-4B3D-BDF9-F9788D59BA1B}"/>
            </c:ext>
          </c:extLst>
        </c:ser>
        <c:dLbls>
          <c:showLegendKey val="0"/>
          <c:showVal val="0"/>
          <c:showCatName val="0"/>
          <c:showSerName val="0"/>
          <c:showPercent val="0"/>
          <c:showBubbleSize val="0"/>
        </c:dLbls>
        <c:gapWidth val="70"/>
        <c:overlap val="100"/>
        <c:axId val="800873871"/>
        <c:axId val="800862351"/>
      </c:barChart>
      <c:catAx>
        <c:axId val="800873871"/>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00862351"/>
        <c:crosses val="autoZero"/>
        <c:auto val="1"/>
        <c:lblAlgn val="ctr"/>
        <c:lblOffset val="100"/>
        <c:noMultiLvlLbl val="0"/>
      </c:catAx>
      <c:valAx>
        <c:axId val="80086235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00873871"/>
        <c:crosses val="autoZero"/>
        <c:crossBetween val="between"/>
      </c:valAx>
      <c:spPr>
        <a:noFill/>
        <a:ln w="12700">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5" y="4"/>
            <a:ext cx="2919413" cy="493712"/>
          </a:xfrm>
          <a:prstGeom prst="rect">
            <a:avLst/>
          </a:prstGeom>
          <a:noFill/>
          <a:ln w="9525">
            <a:noFill/>
            <a:miter lim="800000"/>
            <a:headEnd/>
            <a:tailEnd/>
          </a:ln>
          <a:effectLst/>
        </p:spPr>
        <p:txBody>
          <a:bodyPr vert="horz" wrap="square" lIns="91017" tIns="45510" rIns="91017" bIns="45510"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16356" y="4"/>
            <a:ext cx="2919413" cy="493712"/>
          </a:xfrm>
          <a:prstGeom prst="rect">
            <a:avLst/>
          </a:prstGeom>
          <a:noFill/>
          <a:ln w="9525">
            <a:noFill/>
            <a:miter lim="800000"/>
            <a:headEnd/>
            <a:tailEnd/>
          </a:ln>
          <a:effectLst/>
        </p:spPr>
        <p:txBody>
          <a:bodyPr vert="horz" wrap="square" lIns="91017" tIns="45510" rIns="91017" bIns="45510"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5" y="9372605"/>
            <a:ext cx="2919413" cy="493712"/>
          </a:xfrm>
          <a:prstGeom prst="rect">
            <a:avLst/>
          </a:prstGeom>
          <a:noFill/>
          <a:ln w="9525">
            <a:noFill/>
            <a:miter lim="800000"/>
            <a:headEnd/>
            <a:tailEnd/>
          </a:ln>
          <a:effectLst/>
        </p:spPr>
        <p:txBody>
          <a:bodyPr vert="horz" wrap="square" lIns="91017" tIns="45510" rIns="91017" bIns="45510"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16356" y="9372605"/>
            <a:ext cx="2919413" cy="493712"/>
          </a:xfrm>
          <a:prstGeom prst="rect">
            <a:avLst/>
          </a:prstGeom>
          <a:noFill/>
          <a:ln w="9525">
            <a:noFill/>
            <a:miter lim="800000"/>
            <a:headEnd/>
            <a:tailEnd/>
          </a:ln>
          <a:effectLst/>
        </p:spPr>
        <p:txBody>
          <a:bodyPr vert="horz" wrap="square" lIns="91017" tIns="45510" rIns="91017" bIns="45510"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5" y="4"/>
            <a:ext cx="2919413" cy="493712"/>
          </a:xfrm>
          <a:prstGeom prst="rect">
            <a:avLst/>
          </a:prstGeom>
          <a:noFill/>
          <a:ln w="9525">
            <a:noFill/>
            <a:miter lim="800000"/>
            <a:headEnd/>
            <a:tailEnd/>
          </a:ln>
          <a:effectLst/>
        </p:spPr>
        <p:txBody>
          <a:bodyPr vert="horz" wrap="square" lIns="91017" tIns="45510" rIns="91017" bIns="45510"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77788" y="738188"/>
            <a:ext cx="6580187" cy="370205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898529" y="4686303"/>
            <a:ext cx="4938713" cy="4440237"/>
          </a:xfrm>
          <a:prstGeom prst="rect">
            <a:avLst/>
          </a:prstGeom>
          <a:noFill/>
          <a:ln w="9525">
            <a:noFill/>
            <a:miter lim="800000"/>
            <a:headEnd/>
            <a:tailEnd/>
          </a:ln>
          <a:effectLst/>
        </p:spPr>
        <p:txBody>
          <a:bodyPr vert="horz" wrap="square" lIns="91017" tIns="45510" rIns="91017" bIns="45510"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62507" name="Rectangle 11"/>
          <p:cNvSpPr>
            <a:spLocks noGrp="1" noChangeArrowheads="1"/>
          </p:cNvSpPr>
          <p:nvPr>
            <p:ph type="dt" idx="1"/>
          </p:nvPr>
        </p:nvSpPr>
        <p:spPr bwMode="auto">
          <a:xfrm>
            <a:off x="3816356" y="4"/>
            <a:ext cx="2919413" cy="493712"/>
          </a:xfrm>
          <a:prstGeom prst="rect">
            <a:avLst/>
          </a:prstGeom>
          <a:noFill/>
          <a:ln w="9525">
            <a:noFill/>
            <a:miter lim="800000"/>
            <a:headEnd/>
            <a:tailEnd/>
          </a:ln>
          <a:effectLst/>
        </p:spPr>
        <p:txBody>
          <a:bodyPr vert="horz" wrap="square" lIns="91017" tIns="45510" rIns="91017" bIns="45510"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5" y="9372605"/>
            <a:ext cx="2919413" cy="493712"/>
          </a:xfrm>
          <a:prstGeom prst="rect">
            <a:avLst/>
          </a:prstGeom>
          <a:noFill/>
          <a:ln w="9525">
            <a:noFill/>
            <a:miter lim="800000"/>
            <a:headEnd/>
            <a:tailEnd/>
          </a:ln>
          <a:effectLst/>
        </p:spPr>
        <p:txBody>
          <a:bodyPr vert="horz" wrap="square" lIns="91017" tIns="45510" rIns="91017" bIns="45510"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16356" y="9372605"/>
            <a:ext cx="2919413" cy="493712"/>
          </a:xfrm>
          <a:prstGeom prst="rect">
            <a:avLst/>
          </a:prstGeom>
          <a:noFill/>
          <a:ln w="9525">
            <a:noFill/>
            <a:miter lim="800000"/>
            <a:headEnd/>
            <a:tailEnd/>
          </a:ln>
          <a:effectLst/>
        </p:spPr>
        <p:txBody>
          <a:bodyPr vert="horz" wrap="square" lIns="91017" tIns="45510" rIns="91017" bIns="45510"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a:t>
            </a:fld>
            <a:endParaRPr lang="ja-JP" altLang="ja-JP"/>
          </a:p>
        </p:txBody>
      </p:sp>
    </p:spTree>
    <p:extLst>
      <p:ext uri="{BB962C8B-B14F-4D97-AF65-F5344CB8AC3E}">
        <p14:creationId xmlns:p14="http://schemas.microsoft.com/office/powerpoint/2010/main" val="148464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E4DC6-D96F-AF11-5C3F-4A5C589A49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0D3700-79FD-F512-49FE-D9A2B82F429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80D264-CFAA-046B-726B-13B4B3E36469}"/>
              </a:ext>
            </a:extLst>
          </p:cNvPr>
          <p:cNvSpPr>
            <a:spLocks noGrp="1"/>
          </p:cNvSpPr>
          <p:nvPr>
            <p:ph type="body" idx="1"/>
          </p:nvPr>
        </p:nvSpPr>
        <p:spPr/>
        <p:txBody>
          <a:bodyPr/>
          <a:lstStyle/>
          <a:p>
            <a:endParaRPr kumimoji="1" lang="ja-JP" altLang="en-US" dirty="0"/>
          </a:p>
        </p:txBody>
      </p:sp>
      <p:sp>
        <p:nvSpPr>
          <p:cNvPr id="4" name="ヘッダー プレースホルダー 3">
            <a:extLst>
              <a:ext uri="{FF2B5EF4-FFF2-40B4-BE49-F238E27FC236}">
                <a16:creationId xmlns:a16="http://schemas.microsoft.com/office/drawing/2014/main" id="{768B3E9E-BFE0-2B16-0471-FC721129A97E}"/>
              </a:ext>
            </a:extLst>
          </p:cNvPr>
          <p:cNvSpPr>
            <a:spLocks noGrp="1"/>
          </p:cNvSpPr>
          <p:nvPr>
            <p:ph type="hdr" sz="quarter" idx="10"/>
          </p:nvPr>
        </p:nvSpPr>
        <p:spPr/>
        <p:txBody>
          <a:bodyPr/>
          <a:lstStyle/>
          <a:p>
            <a:pPr>
              <a:defRPr/>
            </a:pPr>
            <a:endParaRPr lang="ja-JP" altLang="ja-JP" dirty="0"/>
          </a:p>
        </p:txBody>
      </p:sp>
      <p:sp>
        <p:nvSpPr>
          <p:cNvPr id="5" name="スライド番号プレースホルダー 4">
            <a:extLst>
              <a:ext uri="{FF2B5EF4-FFF2-40B4-BE49-F238E27FC236}">
                <a16:creationId xmlns:a16="http://schemas.microsoft.com/office/drawing/2014/main" id="{EE119919-BFE6-3F8A-8087-9589EE507E20}"/>
              </a:ext>
            </a:extLst>
          </p:cNvPr>
          <p:cNvSpPr>
            <a:spLocks noGrp="1"/>
          </p:cNvSpPr>
          <p:nvPr>
            <p:ph type="sldNum" sz="quarter" idx="11"/>
          </p:nvPr>
        </p:nvSpPr>
        <p:spPr/>
        <p:txBody>
          <a:bodyPr/>
          <a:lstStyle/>
          <a:p>
            <a:pPr>
              <a:defRPr/>
            </a:pPr>
            <a:fld id="{0B690759-A892-4183-BAFA-C65763666524}" type="slidenum">
              <a:rPr lang="ja-JP" altLang="en-US" smtClean="0"/>
              <a:pPr>
                <a:defRPr/>
              </a:pPr>
              <a:t>11</a:t>
            </a:fld>
            <a:endParaRPr lang="ja-JP" altLang="ja-JP"/>
          </a:p>
        </p:txBody>
      </p:sp>
    </p:spTree>
    <p:extLst>
      <p:ext uri="{BB962C8B-B14F-4D97-AF65-F5344CB8AC3E}">
        <p14:creationId xmlns:p14="http://schemas.microsoft.com/office/powerpoint/2010/main" val="139437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14</a:t>
            </a:fld>
            <a:endParaRPr lang="ja-JP" altLang="ja-JP"/>
          </a:p>
        </p:txBody>
      </p:sp>
    </p:spTree>
    <p:extLst>
      <p:ext uri="{BB962C8B-B14F-4D97-AF65-F5344CB8AC3E}">
        <p14:creationId xmlns:p14="http://schemas.microsoft.com/office/powerpoint/2010/main" val="178496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15</a:t>
            </a:fld>
            <a:endParaRPr lang="ja-JP" altLang="ja-JP"/>
          </a:p>
        </p:txBody>
      </p:sp>
    </p:spTree>
    <p:extLst>
      <p:ext uri="{BB962C8B-B14F-4D97-AF65-F5344CB8AC3E}">
        <p14:creationId xmlns:p14="http://schemas.microsoft.com/office/powerpoint/2010/main" val="110473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20</a:t>
            </a:fld>
            <a:endParaRPr lang="ja-JP" altLang="ja-JP"/>
          </a:p>
        </p:txBody>
      </p:sp>
    </p:spTree>
    <p:extLst>
      <p:ext uri="{BB962C8B-B14F-4D97-AF65-F5344CB8AC3E}">
        <p14:creationId xmlns:p14="http://schemas.microsoft.com/office/powerpoint/2010/main" val="238963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405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a:p>
        </p:txBody>
      </p:sp>
    </p:spTree>
    <p:extLst>
      <p:ext uri="{BB962C8B-B14F-4D97-AF65-F5344CB8AC3E}">
        <p14:creationId xmlns:p14="http://schemas.microsoft.com/office/powerpoint/2010/main" val="10553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33117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74638"/>
            <a:ext cx="2628900" cy="589756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274638"/>
            <a:ext cx="7734300"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34895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extLst>
      <p:ext uri="{BB962C8B-B14F-4D97-AF65-F5344CB8AC3E}">
        <p14:creationId xmlns:p14="http://schemas.microsoft.com/office/powerpoint/2010/main" val="261755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32251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23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7345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860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941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25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a:p>
        </p:txBody>
      </p:sp>
    </p:spTree>
    <p:extLst>
      <p:ext uri="{BB962C8B-B14F-4D97-AF65-F5344CB8AC3E}">
        <p14:creationId xmlns:p14="http://schemas.microsoft.com/office/powerpoint/2010/main" val="339416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7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230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6599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2923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67300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9220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214052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12284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37533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406902"/>
            <a:ext cx="10515600" cy="1362075"/>
          </a:xfrm>
        </p:spPr>
        <p:txBody>
          <a:bodyPr anchor="t"/>
          <a:lstStyle>
            <a:lvl1pPr>
              <a:defRPr sz="3000" b="1"/>
            </a:lvl1pPr>
          </a:lstStyle>
          <a:p>
            <a:r>
              <a:rPr lang="ja-JP" altLang="en-US"/>
              <a:t>マスター タイトルの書式設定</a:t>
            </a:r>
            <a:endParaRPr lang="en-US"/>
          </a:p>
        </p:txBody>
      </p:sp>
      <p:sp>
        <p:nvSpPr>
          <p:cNvPr id="3" name="Text Placeholder 2"/>
          <p:cNvSpPr>
            <a:spLocks noGrp="1"/>
          </p:cNvSpPr>
          <p:nvPr>
            <p:ph type="body" idx="1"/>
          </p:nvPr>
        </p:nvSpPr>
        <p:spPr>
          <a:xfrm>
            <a:off x="831851" y="2906713"/>
            <a:ext cx="10515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52949F2-7E26-4CAF-9DAF-C53D5EBD1145}" type="slidenum">
              <a:rPr lang="ja-JP" altLang="en-US" smtClean="0"/>
              <a:pPr>
                <a:defRPr/>
              </a:pPr>
              <a:t>‹#›</a:t>
            </a:fld>
            <a:endParaRPr lang="en-US" altLang="ja-JP"/>
          </a:p>
        </p:txBody>
      </p:sp>
    </p:spTree>
    <p:extLst>
      <p:ext uri="{BB962C8B-B14F-4D97-AF65-F5344CB8AC3E}">
        <p14:creationId xmlns:p14="http://schemas.microsoft.com/office/powerpoint/2010/main" val="426314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CAD5C01-C317-42F0-8838-81FAD2E0ABD9}" type="slidenum">
              <a:rPr lang="ja-JP" altLang="en-US" smtClean="0"/>
              <a:pPr>
                <a:defRPr/>
              </a:pPr>
              <a:t>‹#›</a:t>
            </a:fld>
            <a:endParaRPr lang="en-US" altLang="ja-JP"/>
          </a:p>
        </p:txBody>
      </p:sp>
    </p:spTree>
    <p:extLst>
      <p:ext uri="{BB962C8B-B14F-4D97-AF65-F5344CB8AC3E}">
        <p14:creationId xmlns:p14="http://schemas.microsoft.com/office/powerpoint/2010/main" val="25519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1851" y="274638"/>
            <a:ext cx="10515600" cy="114300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1851" y="1535113"/>
            <a:ext cx="51562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1851" y="2174877"/>
            <a:ext cx="515620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89664" y="1535113"/>
            <a:ext cx="515778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89664" y="2174877"/>
            <a:ext cx="5157787"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60896B0B-2409-4EB1-B3E6-C8D7C6278DB5}" type="slidenum">
              <a:rPr lang="ja-JP" altLang="en-US" smtClean="0"/>
              <a:pPr>
                <a:defRPr/>
              </a:pPr>
              <a:t>‹#›</a:t>
            </a:fld>
            <a:endParaRPr lang="en-US" altLang="ja-JP"/>
          </a:p>
        </p:txBody>
      </p:sp>
    </p:spTree>
    <p:extLst>
      <p:ext uri="{BB962C8B-B14F-4D97-AF65-F5344CB8AC3E}">
        <p14:creationId xmlns:p14="http://schemas.microsoft.com/office/powerpoint/2010/main" val="46150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C44FD83E-7E28-4829-9B08-D51B24984895}" type="slidenum">
              <a:rPr lang="ja-JP" altLang="en-US" smtClean="0"/>
              <a:pPr>
                <a:defRPr/>
              </a:pPr>
              <a:t>‹#›</a:t>
            </a:fld>
            <a:endParaRPr lang="en-US" altLang="ja-JP"/>
          </a:p>
        </p:txBody>
      </p:sp>
    </p:spTree>
    <p:extLst>
      <p:ext uri="{BB962C8B-B14F-4D97-AF65-F5344CB8AC3E}">
        <p14:creationId xmlns:p14="http://schemas.microsoft.com/office/powerpoint/2010/main" val="9846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EAD68E1B-C62F-44BA-BE96-B3D3A04D6E8E}" type="slidenum">
              <a:rPr lang="ja-JP" altLang="en-US" smtClean="0"/>
              <a:pPr>
                <a:defRPr/>
              </a:pPr>
              <a:t>‹#›</a:t>
            </a:fld>
            <a:endParaRPr lang="en-US" altLang="ja-JP"/>
          </a:p>
        </p:txBody>
      </p:sp>
    </p:spTree>
    <p:extLst>
      <p:ext uri="{BB962C8B-B14F-4D97-AF65-F5344CB8AC3E}">
        <p14:creationId xmlns:p14="http://schemas.microsoft.com/office/powerpoint/2010/main" val="17562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1851" y="685802"/>
            <a:ext cx="4013200" cy="1160463"/>
          </a:xfrm>
        </p:spPr>
        <p:txBody>
          <a:bodyPr anchor="b"/>
          <a:lstStyle>
            <a:lvl1pPr>
              <a:defRPr sz="1500" b="1"/>
            </a:lvl1pPr>
          </a:lstStyle>
          <a:p>
            <a:r>
              <a:rPr lang="ja-JP" altLang="en-US"/>
              <a:t>マスター タイトルの書式設定</a:t>
            </a:r>
            <a:endParaRPr lang="en-US"/>
          </a:p>
        </p:txBody>
      </p:sp>
      <p:sp>
        <p:nvSpPr>
          <p:cNvPr id="3" name="Content Placeholder 2"/>
          <p:cNvSpPr>
            <a:spLocks noGrp="1"/>
          </p:cNvSpPr>
          <p:nvPr>
            <p:ph idx="1"/>
          </p:nvPr>
        </p:nvSpPr>
        <p:spPr>
          <a:xfrm>
            <a:off x="5046664" y="685800"/>
            <a:ext cx="6300787"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1851" y="1846265"/>
            <a:ext cx="40132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57766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1500" b="1"/>
            </a:lvl1pPr>
          </a:lstStyle>
          <a:p>
            <a:r>
              <a:rPr lang="ja-JP" altLang="en-US"/>
              <a:t>マスター タイトルの書式設定</a:t>
            </a:r>
            <a:endParaRPr lang="en-US"/>
          </a:p>
        </p:txBody>
      </p:sp>
      <p:sp>
        <p:nvSpPr>
          <p:cNvPr id="3" name="Picture Placeholder 2"/>
          <p:cNvSpPr>
            <a:spLocks noGrp="1"/>
          </p:cNvSpPr>
          <p:nvPr>
            <p:ph type="pic" idx="1"/>
          </p:nvPr>
        </p:nvSpPr>
        <p:spPr>
          <a:xfrm>
            <a:off x="2505075" y="685802"/>
            <a:ext cx="7177088"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3025E394-83B2-4F98-A54A-36ACC2187789}" type="slidenum">
              <a:rPr lang="ja-JP" altLang="en-US" smtClean="0"/>
              <a:pPr>
                <a:defRPr/>
              </a:pPr>
              <a:t>‹#›</a:t>
            </a:fld>
            <a:endParaRPr lang="en-US" altLang="ja-JP"/>
          </a:p>
        </p:txBody>
      </p:sp>
    </p:spTree>
    <p:extLst>
      <p:ext uri="{BB962C8B-B14F-4D97-AF65-F5344CB8AC3E}">
        <p14:creationId xmlns:p14="http://schemas.microsoft.com/office/powerpoint/2010/main" val="193512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23578237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3736" r:id="rId12"/>
    <p:sldLayoutId id="2147483738" r:id="rId13"/>
    <p:sldLayoutId id="2147484285" r:id="rId14"/>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75051152"/>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43832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208" y="1664113"/>
            <a:ext cx="4971774" cy="4971774"/>
          </a:xfrm>
          <a:prstGeom prst="rect">
            <a:avLst/>
          </a:prstGeom>
        </p:spPr>
      </p:pic>
      <p:sp>
        <p:nvSpPr>
          <p:cNvPr id="4" name="正方形/長方形 3"/>
          <p:cNvSpPr/>
          <p:nvPr/>
        </p:nvSpPr>
        <p:spPr>
          <a:xfrm>
            <a:off x="177058" y="831050"/>
            <a:ext cx="8938661" cy="815608"/>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　　　　　問い合わせると、「</a:t>
            </a: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5</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回継続が条件の定期購入で解約できない、</a:t>
            </a:r>
            <a:b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b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　　　　　解約保証期間も過ぎている」と言われました。</a:t>
            </a:r>
            <a:endParaRPr lang="ja-JP" altLang="en-US" sz="2000" dirty="0">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事例（２）詐欺的な定期購入商法</a:t>
            </a:r>
          </a:p>
        </p:txBody>
      </p:sp>
    </p:spTree>
    <p:extLst>
      <p:ext uri="{BB962C8B-B14F-4D97-AF65-F5344CB8AC3E}">
        <p14:creationId xmlns:p14="http://schemas.microsoft.com/office/powerpoint/2010/main" val="59178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4D17D-5461-F395-D262-03BD965548FA}"/>
            </a:ext>
          </a:extLst>
        </p:cNvPr>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79B6ABF5-9A1B-3B80-9C17-08D8A11F9A40}"/>
              </a:ext>
            </a:extLst>
          </p:cNvPr>
          <p:cNvGraphicFramePr/>
          <p:nvPr>
            <p:extLst>
              <p:ext uri="{D42A27DB-BD31-4B8C-83A1-F6EECF244321}">
                <p14:modId xmlns:p14="http://schemas.microsoft.com/office/powerpoint/2010/main" val="3877724289"/>
              </p:ext>
            </p:extLst>
          </p:nvPr>
        </p:nvGraphicFramePr>
        <p:xfrm>
          <a:off x="624919" y="1234402"/>
          <a:ext cx="8146942" cy="4493748"/>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E70BA35A-EB3C-72B1-5112-178C4833F0FD}"/>
              </a:ext>
            </a:extLst>
          </p:cNvPr>
          <p:cNvSpPr/>
          <p:nvPr/>
        </p:nvSpPr>
        <p:spPr>
          <a:xfrm>
            <a:off x="1149976" y="915573"/>
            <a:ext cx="7296015" cy="461665"/>
          </a:xfrm>
          <a:prstGeom prst="rect">
            <a:avLst/>
          </a:prstGeom>
        </p:spPr>
        <p:txBody>
          <a:bodyPr wrap="square">
            <a:spAutoFit/>
          </a:bodyPr>
          <a:lstStyle/>
          <a:p>
            <a:pPr algn="ctr"/>
            <a:r>
              <a:rPr lang="ja-JP" altLang="en-US" sz="2000" b="1" dirty="0">
                <a:solidFill>
                  <a:prstClr val="black"/>
                </a:solidFill>
                <a:latin typeface="メイリオ" panose="020B0604030504040204" pitchFamily="50" charset="-128"/>
                <a:ea typeface="メイリオ" panose="020B0604030504040204" pitchFamily="50" charset="-128"/>
              </a:rPr>
              <a:t>「定期購入」に関する消費生活相談件数の推移</a:t>
            </a:r>
            <a:endParaRPr lang="en-US" altLang="ja-JP" sz="2000" b="1" dirty="0">
              <a:solidFill>
                <a:prstClr val="black"/>
              </a:solidFill>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3330B2F-34AE-CD01-C384-5D69CE839204}"/>
              </a:ext>
            </a:extLst>
          </p:cNvPr>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事例（２）詐欺的な定期購入商法</a:t>
            </a:r>
          </a:p>
        </p:txBody>
      </p:sp>
      <p:sp>
        <p:nvSpPr>
          <p:cNvPr id="5" name="正方形/長方形 4">
            <a:extLst>
              <a:ext uri="{FF2B5EF4-FFF2-40B4-BE49-F238E27FC236}">
                <a16:creationId xmlns:a16="http://schemas.microsoft.com/office/drawing/2014/main" id="{8937BD90-45B8-D036-6601-E988146CDED2}"/>
              </a:ext>
            </a:extLst>
          </p:cNvPr>
          <p:cNvSpPr/>
          <p:nvPr/>
        </p:nvSpPr>
        <p:spPr>
          <a:xfrm>
            <a:off x="1387660" y="5762634"/>
            <a:ext cx="7058331" cy="954107"/>
          </a:xfrm>
          <a:prstGeom prst="rect">
            <a:avLst/>
          </a:prstGeom>
        </p:spPr>
        <p:txBody>
          <a:bodyPr wrap="square">
            <a:spAutoFit/>
          </a:bodyPr>
          <a:lstStyle/>
          <a:p>
            <a:pPr>
              <a:lnSpc>
                <a:spcPct val="100000"/>
              </a:lnSpc>
              <a:spcBef>
                <a:spcPts val="0"/>
              </a:spcBef>
              <a:spcAft>
                <a:spcPts val="0"/>
              </a:spcAft>
            </a:pPr>
            <a:r>
              <a:rPr lang="ja-JP" altLang="en-US" sz="1400" dirty="0">
                <a:latin typeface="Meiryo UI" panose="020B0604030504040204" pitchFamily="50" charset="-128"/>
                <a:ea typeface="Meiryo UI" panose="020B0604030504040204" pitchFamily="50" charset="-128"/>
              </a:rPr>
              <a:t>（備考）１．</a:t>
            </a:r>
            <a:r>
              <a:rPr lang="en-US" altLang="ja-JP" sz="1400" dirty="0">
                <a:latin typeface="Meiryo UI" panose="020B0604030504040204" pitchFamily="50" charset="-128"/>
                <a:ea typeface="Meiryo UI" panose="020B0604030504040204" pitchFamily="50" charset="-128"/>
              </a:rPr>
              <a:t>PIO-NET</a:t>
            </a:r>
            <a:r>
              <a:rPr lang="ja-JP" altLang="en-US" sz="1400" dirty="0">
                <a:latin typeface="Meiryo UI" panose="020B0604030504040204" pitchFamily="50" charset="-128"/>
                <a:ea typeface="Meiryo UI" panose="020B0604030504040204" pitchFamily="50" charset="-128"/>
              </a:rPr>
              <a:t>に登録された消費生活相談情報（</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日までの登録分）。</a:t>
            </a:r>
            <a:endParaRPr lang="en-US" altLang="ja-JP" sz="1400" dirty="0">
              <a:latin typeface="Meiryo UI" panose="020B0604030504040204" pitchFamily="50" charset="-128"/>
              <a:ea typeface="Meiryo UI" panose="020B0604030504040204" pitchFamily="50" charset="-128"/>
            </a:endParaRPr>
          </a:p>
          <a:p>
            <a:pPr marL="536575">
              <a:lnSpc>
                <a:spcPct val="100000"/>
              </a:lnSpc>
              <a:spcBef>
                <a:spcPts val="0"/>
              </a:spcBef>
              <a:spcAft>
                <a:spcPts val="0"/>
              </a:spcAft>
            </a:pPr>
            <a:r>
              <a:rPr lang="ja-JP" altLang="en-US" sz="1400" dirty="0">
                <a:latin typeface="Meiryo UI" panose="020B0604030504040204" pitchFamily="50" charset="-128"/>
                <a:ea typeface="Meiryo UI" panose="020B0604030504040204" pitchFamily="50" charset="-128"/>
              </a:rPr>
              <a:t>   ２．通信販売での「定期購入」に関する相談件数。</a:t>
            </a:r>
            <a:endParaRPr lang="en-US" altLang="ja-JP" sz="1400" dirty="0">
              <a:latin typeface="Meiryo UI" panose="020B0604030504040204" pitchFamily="50" charset="-128"/>
              <a:ea typeface="Meiryo UI" panose="020B0604030504040204" pitchFamily="50" charset="-128"/>
            </a:endParaRPr>
          </a:p>
          <a:p>
            <a:pPr marL="720725" indent="-184150">
              <a:lnSpc>
                <a:spcPct val="100000"/>
              </a:lnSpc>
              <a:spcBef>
                <a:spcPts val="0"/>
              </a:spcBef>
              <a:spcAft>
                <a:spcPts val="0"/>
              </a:spcAft>
            </a:pPr>
            <a:r>
              <a:rPr lang="ja-JP" altLang="en-US" sz="1400" dirty="0">
                <a:latin typeface="Meiryo UI" panose="020B0604030504040204" pitchFamily="50" charset="-128"/>
                <a:ea typeface="Meiryo UI" panose="020B0604030504040204" pitchFamily="50" charset="-128"/>
              </a:rPr>
              <a:t>   ３．</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月までの相談件数は「化粧品」、「健康食品」、「飲料」に関する相談。</a:t>
            </a:r>
            <a:br>
              <a:rPr lang="en-US" altLang="ja-JP" sz="14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rPr>
              <a:t>      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月以降の相談件数は全商品に関する相談。</a:t>
            </a:r>
          </a:p>
        </p:txBody>
      </p:sp>
      <p:sp>
        <p:nvSpPr>
          <p:cNvPr id="12" name="フリーフォーム 11">
            <a:extLst>
              <a:ext uri="{FF2B5EF4-FFF2-40B4-BE49-F238E27FC236}">
                <a16:creationId xmlns:a16="http://schemas.microsoft.com/office/drawing/2014/main" id="{4EED5C67-0D4B-1D3A-FAE5-B50F5ED8E298}"/>
              </a:ext>
            </a:extLst>
          </p:cNvPr>
          <p:cNvSpPr/>
          <p:nvPr/>
        </p:nvSpPr>
        <p:spPr>
          <a:xfrm rot="20803762">
            <a:off x="3128290" y="2296742"/>
            <a:ext cx="4093190" cy="841842"/>
          </a:xfrm>
          <a:custGeom>
            <a:avLst/>
            <a:gdLst/>
            <a:ahLst/>
            <a:cxnLst/>
            <a:rect l="l" t="t" r="r" b="b"/>
            <a:pathLst>
              <a:path w="2139433" h="1184174">
                <a:moveTo>
                  <a:pt x="1577060" y="0"/>
                </a:moveTo>
                <a:cubicBezTo>
                  <a:pt x="1766016" y="34189"/>
                  <a:pt x="1953312" y="98822"/>
                  <a:pt x="2139433" y="169901"/>
                </a:cubicBezTo>
                <a:cubicBezTo>
                  <a:pt x="1956359" y="555087"/>
                  <a:pt x="1753742" y="910743"/>
                  <a:pt x="1501892" y="1184174"/>
                </a:cubicBezTo>
                <a:cubicBezTo>
                  <a:pt x="1506786" y="1107080"/>
                  <a:pt x="1511679" y="1029985"/>
                  <a:pt x="1516573" y="952890"/>
                </a:cubicBezTo>
                <a:cubicBezTo>
                  <a:pt x="1028837" y="1134225"/>
                  <a:pt x="444419" y="1069135"/>
                  <a:pt x="0" y="791621"/>
                </a:cubicBezTo>
                <a:cubicBezTo>
                  <a:pt x="0" y="711327"/>
                  <a:pt x="0" y="631032"/>
                  <a:pt x="0" y="550737"/>
                </a:cubicBezTo>
                <a:cubicBezTo>
                  <a:pt x="497971" y="757245"/>
                  <a:pt x="1107332" y="553384"/>
                  <a:pt x="1561791" y="240535"/>
                </a:cubicBezTo>
                <a:cubicBezTo>
                  <a:pt x="1566881" y="160357"/>
                  <a:pt x="1571970" y="80178"/>
                  <a:pt x="1577060" y="0"/>
                </a:cubicBezTo>
                <a:close/>
              </a:path>
            </a:pathLst>
          </a:custGeom>
          <a:solidFill>
            <a:srgbClr val="FECCE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E125C70-2822-2993-8DC5-21DBA75330CA}"/>
              </a:ext>
            </a:extLst>
          </p:cNvPr>
          <p:cNvSpPr txBox="1"/>
          <p:nvPr/>
        </p:nvSpPr>
        <p:spPr>
          <a:xfrm>
            <a:off x="1819221" y="2356001"/>
            <a:ext cx="1267097" cy="830612"/>
          </a:xfrm>
          <a:prstGeom prst="rect">
            <a:avLst/>
          </a:prstGeom>
          <a:solidFill>
            <a:srgbClr val="FFFF00"/>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2020</a:t>
            </a:r>
            <a:r>
              <a:rPr kumimoji="1" lang="ja-JP" altLang="en-US" dirty="0">
                <a:latin typeface="Meiryo UI" panose="020B0604030504040204" pitchFamily="50" charset="-128"/>
                <a:ea typeface="Meiryo UI" panose="020B0604030504040204" pitchFamily="50" charset="-128"/>
              </a:rPr>
              <a:t>年度</a:t>
            </a:r>
            <a:endParaRPr kumimoji="1" lang="en-US" altLang="ja-JP" dirty="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59,578</a:t>
            </a:r>
            <a:r>
              <a:rPr lang="ja-JP" altLang="en-US" dirty="0">
                <a:latin typeface="Meiryo UI" panose="020B0604030504040204" pitchFamily="50" charset="-128"/>
                <a:ea typeface="Meiryo UI" panose="020B0604030504040204" pitchFamily="50" charset="-128"/>
              </a:rPr>
              <a:t>件</a:t>
            </a:r>
            <a:endParaRPr kumimoji="1" lang="ja-JP" altLang="en-US"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89720F4-9D1E-A396-60EF-9E316FBB7B49}"/>
              </a:ext>
            </a:extLst>
          </p:cNvPr>
          <p:cNvSpPr txBox="1"/>
          <p:nvPr/>
        </p:nvSpPr>
        <p:spPr>
          <a:xfrm>
            <a:off x="7263452" y="1427993"/>
            <a:ext cx="1267097" cy="834909"/>
          </a:xfrm>
          <a:prstGeom prst="rect">
            <a:avLst/>
          </a:prstGeom>
          <a:solidFill>
            <a:srgbClr val="FFFF00"/>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202</a:t>
            </a:r>
            <a:r>
              <a:rPr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年度</a:t>
            </a:r>
            <a:endParaRPr kumimoji="1" lang="en-US" altLang="ja-JP" dirty="0">
              <a:latin typeface="Meiryo UI" panose="020B0604030504040204" pitchFamily="50" charset="-128"/>
              <a:ea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rPr>
              <a:t>89,893</a:t>
            </a:r>
            <a:r>
              <a:rPr lang="ja-JP" altLang="en-US" dirty="0">
                <a:latin typeface="Meiryo UI" panose="020B0604030504040204" pitchFamily="50" charset="-128"/>
                <a:ea typeface="Meiryo UI" panose="020B0604030504040204" pitchFamily="50" charset="-128"/>
              </a:rPr>
              <a:t>件</a:t>
            </a:r>
            <a:endParaRPr kumimoji="1" lang="ja-JP" altLang="en-US"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42113B5-B973-7CCE-6796-753CEFAB75DE}"/>
              </a:ext>
            </a:extLst>
          </p:cNvPr>
          <p:cNvSpPr/>
          <p:nvPr/>
        </p:nvSpPr>
        <p:spPr>
          <a:xfrm>
            <a:off x="8216914" y="5389596"/>
            <a:ext cx="792480" cy="338554"/>
          </a:xfrm>
          <a:prstGeom prst="rect">
            <a:avLst/>
          </a:prstGeom>
        </p:spPr>
        <p:txBody>
          <a:bodyPr wrap="square">
            <a:spAutoFit/>
          </a:bodyPr>
          <a:lstStyle/>
          <a:p>
            <a:pPr>
              <a:lnSpc>
                <a:spcPct val="100000"/>
              </a:lnSpc>
              <a:spcBef>
                <a:spcPts val="0"/>
              </a:spcBef>
              <a:spcAft>
                <a:spcPts val="0"/>
              </a:spcAft>
            </a:pPr>
            <a:r>
              <a:rPr lang="ja-JP" altLang="en-US" sz="1600" dirty="0">
                <a:latin typeface="Meiryo UI" panose="020B0604030504040204" pitchFamily="50" charset="-128"/>
                <a:ea typeface="Meiryo UI" panose="020B0604030504040204" pitchFamily="50" charset="-128"/>
              </a:rPr>
              <a:t>（年）</a:t>
            </a:r>
          </a:p>
        </p:txBody>
      </p:sp>
      <p:sp>
        <p:nvSpPr>
          <p:cNvPr id="17" name="正方形/長方形 16">
            <a:extLst>
              <a:ext uri="{FF2B5EF4-FFF2-40B4-BE49-F238E27FC236}">
                <a16:creationId xmlns:a16="http://schemas.microsoft.com/office/drawing/2014/main" id="{C3DFE054-697E-F235-E82E-974E0162B8CE}"/>
              </a:ext>
            </a:extLst>
          </p:cNvPr>
          <p:cNvSpPr/>
          <p:nvPr/>
        </p:nvSpPr>
        <p:spPr>
          <a:xfrm>
            <a:off x="753736" y="886578"/>
            <a:ext cx="792480" cy="338554"/>
          </a:xfrm>
          <a:prstGeom prst="rect">
            <a:avLst/>
          </a:prstGeom>
        </p:spPr>
        <p:txBody>
          <a:bodyPr wrap="square">
            <a:spAutoFit/>
          </a:bodyPr>
          <a:lstStyle/>
          <a:p>
            <a:pPr>
              <a:lnSpc>
                <a:spcPct val="100000"/>
              </a:lnSpc>
              <a:spcBef>
                <a:spcPts val="0"/>
              </a:spcBef>
              <a:spcAft>
                <a:spcPts val="0"/>
              </a:spcAft>
            </a:pPr>
            <a:r>
              <a:rPr lang="ja-JP" altLang="en-US" sz="1600" dirty="0">
                <a:latin typeface="Meiryo UI" panose="020B0604030504040204" pitchFamily="50" charset="-128"/>
                <a:ea typeface="Meiryo UI" panose="020B0604030504040204" pitchFamily="50" charset="-128"/>
              </a:rPr>
              <a:t>（件）</a:t>
            </a:r>
          </a:p>
        </p:txBody>
      </p:sp>
    </p:spTree>
    <p:extLst>
      <p:ext uri="{BB962C8B-B14F-4D97-AF65-F5344CB8AC3E}">
        <p14:creationId xmlns:p14="http://schemas.microsoft.com/office/powerpoint/2010/main" val="1637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7545" y="1512496"/>
            <a:ext cx="8788174" cy="1090862"/>
          </a:xfrm>
          <a:prstGeom prst="rect">
            <a:avLst/>
          </a:prstGeom>
          <a:ln w="28575"/>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nSpc>
                <a:spcPct val="100000"/>
              </a:lnSpc>
            </a:pPr>
            <a:r>
              <a:rPr lang="ja-JP" altLang="en-US" sz="20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定期購入が条件</a:t>
            </a:r>
            <a:r>
              <a:rPr lang="ja-JP" altLang="en-US" sz="2400" dirty="0">
                <a:latin typeface="メイリオ" panose="020B0604030504040204" pitchFamily="50" charset="-128"/>
                <a:ea typeface="メイリオ" panose="020B0604030504040204" pitchFamily="50" charset="-128"/>
              </a:rPr>
              <a:t>になっていませんか？</a:t>
            </a:r>
            <a:endParaRPr lang="en-US" altLang="ja-JP" sz="2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600" dirty="0">
                <a:latin typeface="メイリオ" panose="020B0604030504040204" pitchFamily="50" charset="-128"/>
                <a:ea typeface="メイリオ" panose="020B0604030504040204" pitchFamily="50" charset="-128"/>
              </a:rPr>
              <a:t>　　「初回特別価格」「○ヶ月コース」「定期コース」などと表示されていないか、</a:t>
            </a:r>
            <a:br>
              <a:rPr lang="en-US" altLang="ja-JP" sz="16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「○回の受け取りが条件」といった継続期間や購入回数が決められていないか確認。</a:t>
            </a:r>
            <a:endParaRPr lang="en-US" altLang="ja-JP" sz="16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39733" y="3716407"/>
            <a:ext cx="8788174" cy="906196"/>
          </a:xfrm>
          <a:prstGeom prst="rect">
            <a:avLst/>
          </a:prstGeom>
          <a:ln w="28575"/>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nSpc>
                <a:spcPct val="100000"/>
              </a:lnSpc>
            </a:pPr>
            <a:r>
              <a:rPr lang="ja-JP" altLang="en-US" sz="20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解約の条件（返品特約）</a:t>
            </a:r>
            <a:r>
              <a:rPr lang="ja-JP" altLang="en-US" sz="2400" dirty="0">
                <a:latin typeface="メイリオ" panose="020B0604030504040204" pitchFamily="50" charset="-128"/>
                <a:ea typeface="メイリオ" panose="020B0604030504040204" pitchFamily="50" charset="-128"/>
              </a:rPr>
              <a:t>を確認しましたか？</a:t>
            </a:r>
            <a:endParaRPr lang="en-US" altLang="ja-JP" sz="2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20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申出の期限、解約時に違約金などの支払いが必要でないか条件を確認</a:t>
            </a:r>
            <a:r>
              <a:rPr lang="ja-JP" altLang="en-US" sz="2000" dirty="0">
                <a:latin typeface="メイリオ" panose="020B0604030504040204" pitchFamily="50" charset="-128"/>
                <a:ea typeface="メイリオ" panose="020B0604030504040204" pitchFamily="50" charset="-128"/>
              </a:rPr>
              <a:t>。</a:t>
            </a:r>
          </a:p>
        </p:txBody>
      </p:sp>
      <p:sp>
        <p:nvSpPr>
          <p:cNvPr id="4" name="テキスト ボックス 3"/>
          <p:cNvSpPr txBox="1"/>
          <p:nvPr/>
        </p:nvSpPr>
        <p:spPr>
          <a:xfrm>
            <a:off x="327545" y="2734961"/>
            <a:ext cx="8788174" cy="906196"/>
          </a:xfrm>
          <a:prstGeom prst="rect">
            <a:avLst/>
          </a:prstGeom>
          <a:ln w="28575"/>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nSpc>
                <a:spcPct val="100000"/>
              </a:lnSpc>
            </a:pPr>
            <a:r>
              <a:rPr lang="ja-JP" altLang="en-US" sz="20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支払うことになる総額</a:t>
            </a:r>
            <a:r>
              <a:rPr lang="ja-JP" altLang="en-US" sz="2400" dirty="0">
                <a:latin typeface="メイリオ" panose="020B0604030504040204" pitchFamily="50" charset="-128"/>
                <a:ea typeface="メイリオ" panose="020B0604030504040204" pitchFamily="50" charset="-128"/>
              </a:rPr>
              <a:t>はいくらですか？</a:t>
            </a:r>
            <a:endParaRPr lang="ja-JP" altLang="en-US" sz="2400" dirty="0">
              <a:solidFill>
                <a:srgbClr val="FF000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２回目以降の分量・代金が、初回と異なるケースもあります。</a:t>
            </a:r>
            <a:endParaRPr lang="ja-JP" altLang="en-US" sz="2000" dirty="0">
              <a:latin typeface="メイリオ" panose="020B0604030504040204" pitchFamily="50" charset="-128"/>
              <a:ea typeface="メイリオ" panose="020B0604030504040204" pitchFamily="50" charset="-128"/>
            </a:endParaRPr>
          </a:p>
        </p:txBody>
      </p:sp>
      <p:sp>
        <p:nvSpPr>
          <p:cNvPr id="9"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事例（２）詐欺的な定期購入商法</a:t>
            </a:r>
          </a:p>
        </p:txBody>
      </p:sp>
      <p:sp>
        <p:nvSpPr>
          <p:cNvPr id="12" name="テキスト ボックス 11"/>
          <p:cNvSpPr txBox="1"/>
          <p:nvPr/>
        </p:nvSpPr>
        <p:spPr>
          <a:xfrm>
            <a:off x="339733" y="4718552"/>
            <a:ext cx="8788174" cy="967751"/>
          </a:xfrm>
          <a:prstGeom prst="rect">
            <a:avLst/>
          </a:prstGeom>
          <a:ln w="28575"/>
        </p:spPr>
        <p:style>
          <a:lnRef idx="2">
            <a:schemeClr val="accent5"/>
          </a:lnRef>
          <a:fillRef idx="1">
            <a:schemeClr val="lt1"/>
          </a:fillRef>
          <a:effectRef idx="0">
            <a:schemeClr val="accent5"/>
          </a:effectRef>
          <a:fontRef idx="minor">
            <a:schemeClr val="dk1"/>
          </a:fontRef>
        </p:style>
        <p:txBody>
          <a:bodyPr wrap="square" tIns="108000" rtlCol="0">
            <a:spAutoFit/>
          </a:bodyPr>
          <a:lstStyle/>
          <a:p>
            <a:pPr>
              <a:lnSpc>
                <a:spcPct val="100000"/>
              </a:lnSpc>
            </a:pPr>
            <a:r>
              <a:rPr lang="ja-JP" altLang="en-US" sz="20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Meiryo UI" panose="020B0604030504040204" pitchFamily="50" charset="-128"/>
                <a:ea typeface="Meiryo UI" panose="020B0604030504040204" pitchFamily="50" charset="-128"/>
              </a:rPr>
              <a:t>「最終確認画面」</a:t>
            </a:r>
            <a:r>
              <a:rPr lang="ja-JP" altLang="en-US" sz="2400" dirty="0">
                <a:latin typeface="Meiryo UI" panose="020B0604030504040204" pitchFamily="50" charset="-128"/>
                <a:ea typeface="Meiryo UI" panose="020B0604030504040204" pitchFamily="50" charset="-128"/>
              </a:rPr>
              <a:t>をスクリーンショットで保存しましたか？</a:t>
            </a:r>
            <a:endParaRPr lang="en-US" altLang="ja-JP" sz="2400" dirty="0">
              <a:latin typeface="Meiryo UI" panose="020B0604030504040204" pitchFamily="50" charset="-128"/>
              <a:ea typeface="Meiryo UI" panose="020B0604030504040204" pitchFamily="50" charset="-128"/>
            </a:endParaRPr>
          </a:p>
          <a:p>
            <a:pPr>
              <a:lnSpc>
                <a:spcPct val="100000"/>
              </a:lnSpc>
            </a:pPr>
            <a:r>
              <a:rPr lang="ja-JP" altLang="en-US" sz="20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契約を取り消す際の証拠になります。連絡先も確認しておきましょう。</a:t>
            </a:r>
            <a:endParaRPr lang="en-US" altLang="ja-JP" sz="20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5C8DE731-AE3D-4330-05C8-E4905F098514}"/>
              </a:ext>
            </a:extLst>
          </p:cNvPr>
          <p:cNvSpPr/>
          <p:nvPr/>
        </p:nvSpPr>
        <p:spPr>
          <a:xfrm>
            <a:off x="339733" y="882091"/>
            <a:ext cx="9031310" cy="587853"/>
          </a:xfrm>
          <a:prstGeom prst="rect">
            <a:avLst/>
          </a:prstGeom>
        </p:spPr>
        <p:txBody>
          <a:bodyPr wrap="square">
            <a:spAutoFit/>
          </a:bodyPr>
          <a:lstStyle/>
          <a:p>
            <a:r>
              <a:rPr lang="ja-JP" altLang="en-US" sz="2800" b="1" u="sng" dirty="0">
                <a:latin typeface="メイリオ" panose="020B0604030504040204" pitchFamily="50" charset="-128"/>
                <a:ea typeface="メイリオ" panose="020B0604030504040204" pitchFamily="50" charset="-128"/>
              </a:rPr>
              <a:t>☝注文する前に「最終確認画面」をチェック</a:t>
            </a:r>
          </a:p>
        </p:txBody>
      </p:sp>
      <p:sp>
        <p:nvSpPr>
          <p:cNvPr id="8" name="正方形/長方形 7">
            <a:extLst>
              <a:ext uri="{FF2B5EF4-FFF2-40B4-BE49-F238E27FC236}">
                <a16:creationId xmlns:a16="http://schemas.microsoft.com/office/drawing/2014/main" id="{745C3692-CACC-EF8C-ACB2-73EBB34FD25C}"/>
              </a:ext>
            </a:extLst>
          </p:cNvPr>
          <p:cNvSpPr/>
          <p:nvPr/>
        </p:nvSpPr>
        <p:spPr>
          <a:xfrm>
            <a:off x="357854" y="5782252"/>
            <a:ext cx="9116257" cy="838948"/>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国民生活センター報道発表資料　「「おトクにお試しだけ」のつもりが「定期購入」に！？</a:t>
            </a:r>
            <a:r>
              <a:rPr lang="en-US" altLang="ja-JP" sz="1400" dirty="0">
                <a:latin typeface="Meiryo UI" panose="020B0604030504040204" pitchFamily="50" charset="-128"/>
                <a:ea typeface="Meiryo UI" panose="020B0604030504040204" pitchFamily="50" charset="-128"/>
              </a:rPr>
              <a: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－詐欺的な定期購入商法」の規制が強化された改正特定商取引法が施行されました！－」</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年６月９日）</a:t>
            </a:r>
          </a:p>
        </p:txBody>
      </p:sp>
    </p:spTree>
    <p:extLst>
      <p:ext uri="{BB962C8B-B14F-4D97-AF65-F5344CB8AC3E}">
        <p14:creationId xmlns:p14="http://schemas.microsoft.com/office/powerpoint/2010/main" val="41503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id="{ED1B1848-8CF2-4DE9-A539-2398481AEA71}"/>
              </a:ext>
            </a:extLst>
          </p:cNvPr>
          <p:cNvSpPr txBox="1">
            <a:spLocks/>
          </p:cNvSpPr>
          <p:nvPr/>
        </p:nvSpPr>
        <p:spPr>
          <a:xfrm>
            <a:off x="177059" y="797160"/>
            <a:ext cx="9088514" cy="54597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00000"/>
              </a:lnSpc>
              <a:spcAft>
                <a:spcPts val="0"/>
              </a:spcAft>
            </a:pPr>
            <a:endParaRPr lang="en-US" altLang="ja-JP">
              <a:latin typeface="HG創英角ﾎﾟｯﾌﾟ体" panose="040B0A09000000000000" pitchFamily="49" charset="-128"/>
              <a:ea typeface="HG創英角ﾎﾟｯﾌﾟ体" panose="040B0A09000000000000" pitchFamily="49" charset="-128"/>
            </a:endParaRPr>
          </a:p>
          <a:p>
            <a:pPr fontAlgn="auto">
              <a:lnSpc>
                <a:spcPct val="100000"/>
              </a:lnSpc>
              <a:spcAft>
                <a:spcPts val="0"/>
              </a:spcAft>
            </a:pP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3" name="正方形/長方形 2">
            <a:extLst>
              <a:ext uri="{FF2B5EF4-FFF2-40B4-BE49-F238E27FC236}">
                <a16:creationId xmlns:a16="http://schemas.microsoft.com/office/drawing/2014/main" id="{E9724511-9C57-49B8-9F40-ACBC120E2C61}"/>
              </a:ext>
            </a:extLst>
          </p:cNvPr>
          <p:cNvSpPr/>
          <p:nvPr/>
        </p:nvSpPr>
        <p:spPr>
          <a:xfrm>
            <a:off x="357853" y="859822"/>
            <a:ext cx="8577071" cy="3594970"/>
          </a:xfrm>
          <a:prstGeom prst="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事例１</a:t>
            </a:r>
            <a:r>
              <a:rPr lang="en-US" altLang="ja-JP" sz="2400" b="1" dirty="0">
                <a:solidFill>
                  <a:schemeClr val="tx1"/>
                </a:solidFill>
                <a:latin typeface="メイリオ" panose="020B0604030504040204" pitchFamily="50" charset="-128"/>
                <a:ea typeface="メイリオ" panose="020B0604030504040204" pitchFamily="50" charset="-128"/>
              </a:rPr>
              <a:t>】10</a:t>
            </a:r>
            <a:r>
              <a:rPr lang="ja-JP" altLang="en-US" sz="2400" b="1" dirty="0">
                <a:solidFill>
                  <a:schemeClr val="tx1"/>
                </a:solidFill>
                <a:latin typeface="メイリオ" panose="020B0604030504040204" pitchFamily="50" charset="-128"/>
                <a:ea typeface="メイリオ" panose="020B0604030504040204" pitchFamily="50" charset="-128"/>
              </a:rPr>
              <a:t>万円で全身脱毛のはずが、</a:t>
            </a:r>
            <a:r>
              <a:rPr lang="en-US" altLang="ja-JP" sz="2400" b="1" dirty="0">
                <a:solidFill>
                  <a:schemeClr val="tx1"/>
                </a:solidFill>
                <a:latin typeface="メイリオ" panose="020B0604030504040204" pitchFamily="50" charset="-128"/>
                <a:ea typeface="メイリオ" panose="020B0604030504040204" pitchFamily="50" charset="-128"/>
              </a:rPr>
              <a:t>70</a:t>
            </a:r>
            <a:r>
              <a:rPr lang="ja-JP" altLang="en-US" sz="2400" b="1" dirty="0">
                <a:solidFill>
                  <a:schemeClr val="tx1"/>
                </a:solidFill>
                <a:latin typeface="メイリオ" panose="020B0604030504040204" pitchFamily="50" charset="-128"/>
                <a:ea typeface="メイリオ" panose="020B0604030504040204" pitchFamily="50" charset="-128"/>
              </a:rPr>
              <a:t>万円に</a:t>
            </a:r>
            <a:r>
              <a:rPr lang="en-US" altLang="ja-JP" sz="2400" b="1" dirty="0">
                <a:solidFill>
                  <a:schemeClr val="tx1"/>
                </a:solidFill>
                <a:latin typeface="メイリオ" panose="020B0604030504040204" pitchFamily="50" charset="-128"/>
                <a:ea typeface="メイリオ" panose="020B0604030504040204" pitchFamily="50" charset="-128"/>
              </a:rPr>
              <a:t>…</a:t>
            </a:r>
            <a:endParaRPr lang="ja-JP" altLang="en-US" sz="2400" b="1" dirty="0">
              <a:solidFill>
                <a:schemeClr val="tx1"/>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万円の全身脱毛」の</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広告を見て、クリニックに出向いた</a:t>
            </a:r>
          </a:p>
          <a:p>
            <a:r>
              <a:rPr lang="ja-JP" altLang="en-US" sz="2000" dirty="0">
                <a:latin typeface="メイリオ" panose="020B0604030504040204" pitchFamily="50" charset="-128"/>
                <a:ea typeface="メイリオ" panose="020B0604030504040204" pitchFamily="50" charset="-128"/>
              </a:rPr>
              <a:t>ところ「広告の施術は効果が低い。本来</a:t>
            </a:r>
            <a:r>
              <a:rPr lang="en-US" altLang="ja-JP" sz="2000" dirty="0">
                <a:latin typeface="メイリオ" panose="020B0604030504040204" pitchFamily="50" charset="-128"/>
                <a:ea typeface="メイリオ" panose="020B0604030504040204" pitchFamily="50" charset="-128"/>
              </a:rPr>
              <a:t>70</a:t>
            </a:r>
            <a:r>
              <a:rPr lang="ja-JP" altLang="en-US" sz="2000" dirty="0">
                <a:latin typeface="メイリオ" panose="020B0604030504040204" pitchFamily="50" charset="-128"/>
                <a:ea typeface="メイリオ" panose="020B0604030504040204" pitchFamily="50" charset="-128"/>
              </a:rPr>
              <a:t>万円コースを</a:t>
            </a:r>
            <a:r>
              <a:rPr lang="en-US" altLang="ja-JP" sz="2000" dirty="0">
                <a:latin typeface="メイリオ" panose="020B0604030504040204" pitchFamily="50" charset="-128"/>
                <a:ea typeface="メイリオ" panose="020B0604030504040204" pitchFamily="50" charset="-128"/>
              </a:rPr>
              <a:t>60</a:t>
            </a:r>
            <a:r>
              <a:rPr lang="ja-JP" altLang="en-US" sz="2000" dirty="0">
                <a:latin typeface="メイリオ" panose="020B0604030504040204" pitchFamily="50" charset="-128"/>
                <a:ea typeface="メイリオ" panose="020B0604030504040204" pitchFamily="50" charset="-128"/>
              </a:rPr>
              <a:t>万円に</a:t>
            </a:r>
          </a:p>
          <a:p>
            <a:r>
              <a:rPr lang="ja-JP" altLang="en-US" sz="2000" dirty="0">
                <a:latin typeface="メイリオ" panose="020B0604030504040204" pitchFamily="50" charset="-128"/>
                <a:ea typeface="メイリオ" panose="020B0604030504040204" pitchFamily="50" charset="-128"/>
              </a:rPr>
              <a:t>する」と勧められ、契約してしまった。</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後悔してクーリング・オフを申し出たが、応じてもらえない。</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a:t>
            </a:r>
            <a:r>
              <a:rPr lang="ja-JP" altLang="en-US" sz="2000" dirty="0">
                <a:latin typeface="メイリオ" panose="020B0604030504040204" pitchFamily="50" charset="-128"/>
                <a:ea typeface="メイリオ" panose="020B0604030504040204" pitchFamily="50" charset="-128"/>
              </a:rPr>
              <a:t>歳代　男性）</a:t>
            </a:r>
          </a:p>
        </p:txBody>
      </p:sp>
      <p:pic>
        <p:nvPicPr>
          <p:cNvPr id="4" name="図 3">
            <a:extLst>
              <a:ext uri="{FF2B5EF4-FFF2-40B4-BE49-F238E27FC236}">
                <a16:creationId xmlns:a16="http://schemas.microsoft.com/office/drawing/2014/main" id="{F1DC04C6-8B23-4479-937A-EFB5B9BEE2E9}"/>
              </a:ext>
            </a:extLst>
          </p:cNvPr>
          <p:cNvPicPr>
            <a:picLocks noChangeAspect="1"/>
          </p:cNvPicPr>
          <p:nvPr/>
        </p:nvPicPr>
        <p:blipFill>
          <a:blip r:embed="rId2"/>
          <a:stretch>
            <a:fillRect/>
          </a:stretch>
        </p:blipFill>
        <p:spPr>
          <a:xfrm>
            <a:off x="3257550" y="4045271"/>
            <a:ext cx="1240550" cy="1095261"/>
          </a:xfrm>
          <a:prstGeom prst="rect">
            <a:avLst/>
          </a:prstGeom>
        </p:spPr>
      </p:pic>
      <p:pic>
        <p:nvPicPr>
          <p:cNvPr id="5" name="図 4">
            <a:extLst>
              <a:ext uri="{FF2B5EF4-FFF2-40B4-BE49-F238E27FC236}">
                <a16:creationId xmlns:a16="http://schemas.microsoft.com/office/drawing/2014/main" id="{34184391-37B1-4FD7-86B3-234018117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87" y="3998173"/>
            <a:ext cx="1835263" cy="1835263"/>
          </a:xfrm>
          <a:prstGeom prst="rect">
            <a:avLst/>
          </a:prstGeom>
        </p:spPr>
      </p:pic>
      <p:sp>
        <p:nvSpPr>
          <p:cNvPr id="7" name="正方形/長方形 6"/>
          <p:cNvSpPr/>
          <p:nvPr/>
        </p:nvSpPr>
        <p:spPr>
          <a:xfrm>
            <a:off x="357854" y="5782252"/>
            <a:ext cx="9116257" cy="867930"/>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国民生活センター報道発表資料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　即日施術は避けリスク等の確認を！」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8"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事例（３）美容医療に関するトラブル</a:t>
            </a:r>
          </a:p>
        </p:txBody>
      </p:sp>
    </p:spTree>
    <p:extLst>
      <p:ext uri="{BB962C8B-B14F-4D97-AF65-F5344CB8AC3E}">
        <p14:creationId xmlns:p14="http://schemas.microsoft.com/office/powerpoint/2010/main" val="267856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9724511-9C57-49B8-9F40-ACBC120E2C61}"/>
              </a:ext>
            </a:extLst>
          </p:cNvPr>
          <p:cNvSpPr/>
          <p:nvPr/>
        </p:nvSpPr>
        <p:spPr>
          <a:xfrm>
            <a:off x="392905" y="1003775"/>
            <a:ext cx="8542019" cy="4639787"/>
          </a:xfrm>
          <a:prstGeom prst="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事例２</a:t>
            </a:r>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契約当日に手術を受けたが腫れが引かない</a:t>
            </a:r>
            <a:r>
              <a:rPr lang="en-US" altLang="ja-JP" sz="2400" b="1" dirty="0">
                <a:solidFill>
                  <a:schemeClr val="tx1"/>
                </a:solidFill>
                <a:latin typeface="メイリオ" panose="020B0604030504040204" pitchFamily="50" charset="-128"/>
                <a:ea typeface="メイリオ" panose="020B0604030504040204" pitchFamily="50" charset="-128"/>
              </a:rPr>
              <a:t>…</a:t>
            </a:r>
          </a:p>
          <a:p>
            <a:endParaRPr lang="en-US" altLang="ja-JP" sz="8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「二重まぶたの手術が</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日で可能。手術当日に化粧できる」</a:t>
            </a:r>
          </a:p>
          <a:p>
            <a:r>
              <a:rPr lang="ja-JP" altLang="en-US" sz="2000" dirty="0">
                <a:latin typeface="メイリオ" panose="020B0604030504040204" pitchFamily="50" charset="-128"/>
                <a:ea typeface="メイリオ" panose="020B0604030504040204" pitchFamily="50" charset="-128"/>
              </a:rPr>
              <a:t>という</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広告をみて、カウンセリングを申し込んだ。</a:t>
            </a:r>
          </a:p>
          <a:p>
            <a:r>
              <a:rPr lang="ja-JP" altLang="en-US" sz="2000" dirty="0">
                <a:latin typeface="メイリオ" panose="020B0604030504040204" pitchFamily="50" charset="-128"/>
                <a:ea typeface="メイリオ" panose="020B0604030504040204" pitchFamily="50" charset="-128"/>
              </a:rPr>
              <a:t>カウンセラーから「</a:t>
            </a:r>
            <a:r>
              <a:rPr lang="en-US" altLang="ja-JP" sz="2000" dirty="0">
                <a:latin typeface="メイリオ" panose="020B0604030504040204" pitchFamily="50" charset="-128"/>
                <a:ea typeface="メイリオ" panose="020B0604030504040204" pitchFamily="50" charset="-128"/>
              </a:rPr>
              <a:t>50</a:t>
            </a:r>
            <a:r>
              <a:rPr lang="ja-JP" altLang="en-US" sz="2000" dirty="0">
                <a:latin typeface="メイリオ" panose="020B0604030504040204" pitchFamily="50" charset="-128"/>
                <a:ea typeface="メイリオ" panose="020B0604030504040204" pitchFamily="50" charset="-128"/>
              </a:rPr>
              <a:t>万円の手術は腫れない」、「一緒に脂肪</a:t>
            </a:r>
          </a:p>
          <a:p>
            <a:r>
              <a:rPr lang="ja-JP" altLang="en-US" sz="2000" dirty="0">
                <a:latin typeface="メイリオ" panose="020B0604030504040204" pitchFamily="50" charset="-128"/>
                <a:ea typeface="メイリオ" panose="020B0604030504040204" pitchFamily="50" charset="-128"/>
              </a:rPr>
              <a:t>吸引もやるとよい」と勧められ</a:t>
            </a:r>
            <a:r>
              <a:rPr lang="en-US" altLang="ja-JP" sz="2000" dirty="0">
                <a:latin typeface="メイリオ" panose="020B0604030504040204" pitchFamily="50" charset="-128"/>
                <a:ea typeface="メイリオ" panose="020B0604030504040204" pitchFamily="50" charset="-128"/>
              </a:rPr>
              <a:t>90</a:t>
            </a:r>
            <a:r>
              <a:rPr lang="ja-JP" altLang="en-US" sz="2000" dirty="0">
                <a:latin typeface="メイリオ" panose="020B0604030504040204" pitchFamily="50" charset="-128"/>
                <a:ea typeface="メイリオ" panose="020B0604030504040204" pitchFamily="50" charset="-128"/>
              </a:rPr>
              <a:t>万円の契約を結んだ。</a:t>
            </a:r>
          </a:p>
          <a:p>
            <a:r>
              <a:rPr lang="ja-JP" altLang="en-US" sz="2000" dirty="0">
                <a:latin typeface="メイリオ" panose="020B0604030504040204" pitchFamily="50" charset="-128"/>
                <a:ea typeface="メイリオ" panose="020B0604030504040204" pitchFamily="50" charset="-128"/>
              </a:rPr>
              <a:t>そのまま当日に手術を受けることになったが、術後１週間</a:t>
            </a:r>
          </a:p>
          <a:p>
            <a:r>
              <a:rPr lang="ja-JP" altLang="en-US" sz="2000" dirty="0">
                <a:latin typeface="メイリオ" panose="020B0604030504040204" pitchFamily="50" charset="-128"/>
                <a:ea typeface="メイリオ" panose="020B0604030504040204" pitchFamily="50" charset="-128"/>
              </a:rPr>
              <a:t>経っても腫れが引かない。リスクの説明はなかった。</a:t>
            </a:r>
          </a:p>
          <a:p>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a:t>
            </a:r>
            <a:r>
              <a:rPr lang="ja-JP" altLang="en-US" sz="2000" dirty="0">
                <a:latin typeface="メイリオ" panose="020B0604030504040204" pitchFamily="50" charset="-128"/>
                <a:ea typeface="メイリオ" panose="020B0604030504040204" pitchFamily="50" charset="-128"/>
              </a:rPr>
              <a:t>歳代　女性）</a:t>
            </a:r>
          </a:p>
          <a:p>
            <a:endParaRPr lang="ja-JP" altLang="en-US" sz="1400" dirty="0"/>
          </a:p>
        </p:txBody>
      </p:sp>
      <p:pic>
        <p:nvPicPr>
          <p:cNvPr id="4" name="図 3">
            <a:extLst>
              <a:ext uri="{FF2B5EF4-FFF2-40B4-BE49-F238E27FC236}">
                <a16:creationId xmlns:a16="http://schemas.microsoft.com/office/drawing/2014/main" id="{4FCB4786-A79D-416E-8A57-9335AF4570DB}"/>
              </a:ext>
            </a:extLst>
          </p:cNvPr>
          <p:cNvPicPr>
            <a:picLocks noChangeAspect="1"/>
          </p:cNvPicPr>
          <p:nvPr/>
        </p:nvPicPr>
        <p:blipFill>
          <a:blip r:embed="rId3"/>
          <a:stretch>
            <a:fillRect/>
          </a:stretch>
        </p:blipFill>
        <p:spPr>
          <a:xfrm>
            <a:off x="7566852" y="4099133"/>
            <a:ext cx="1368072" cy="1755092"/>
          </a:xfrm>
          <a:prstGeom prst="rect">
            <a:avLst/>
          </a:prstGeom>
        </p:spPr>
      </p:pic>
      <p:sp>
        <p:nvSpPr>
          <p:cNvPr id="5" name="正方形/長方形 4"/>
          <p:cNvSpPr/>
          <p:nvPr/>
        </p:nvSpPr>
        <p:spPr>
          <a:xfrm>
            <a:off x="307465" y="5706542"/>
            <a:ext cx="9116257" cy="838948"/>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国民生活センター報道発表資料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　即日施術は避けリスク等の確認を！」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11"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a:latin typeface="メイリオ" panose="020B0604030504040204" pitchFamily="50" charset="-128"/>
                <a:ea typeface="メイリオ" panose="020B0604030504040204" pitchFamily="50" charset="-128"/>
              </a:rPr>
              <a:t>事例（３）美容医療に関するトラブル</a:t>
            </a:r>
          </a:p>
        </p:txBody>
      </p:sp>
    </p:spTree>
    <p:extLst>
      <p:ext uri="{BB962C8B-B14F-4D97-AF65-F5344CB8AC3E}">
        <p14:creationId xmlns:p14="http://schemas.microsoft.com/office/powerpoint/2010/main" val="293936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7108" y="5844159"/>
            <a:ext cx="9116257" cy="580415"/>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国民生活センター報道発表資料　「増加する美容医療サービスのトラブルー不安をあおられたり、割引のある</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モニター契約を勧められても慎重に判断を！ー」 （</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日）</a:t>
            </a:r>
          </a:p>
        </p:txBody>
      </p:sp>
      <p:sp>
        <p:nvSpPr>
          <p:cNvPr id="13"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a:latin typeface="メイリオ" panose="020B0604030504040204" pitchFamily="50" charset="-128"/>
                <a:ea typeface="メイリオ" panose="020B0604030504040204" pitchFamily="50" charset="-128"/>
              </a:rPr>
              <a:t>事例（３）美容医療に関するトラブル</a:t>
            </a:r>
          </a:p>
        </p:txBody>
      </p:sp>
      <p:sp>
        <p:nvSpPr>
          <p:cNvPr id="4" name="テキスト ボックス 3">
            <a:extLst>
              <a:ext uri="{FF2B5EF4-FFF2-40B4-BE49-F238E27FC236}">
                <a16:creationId xmlns:a16="http://schemas.microsoft.com/office/drawing/2014/main" id="{259DC38D-5005-7BF0-1CF0-07281C07B103}"/>
              </a:ext>
            </a:extLst>
          </p:cNvPr>
          <p:cNvSpPr txBox="1"/>
          <p:nvPr/>
        </p:nvSpPr>
        <p:spPr>
          <a:xfrm>
            <a:off x="387108" y="1156563"/>
            <a:ext cx="8728612" cy="815608"/>
          </a:xfrm>
          <a:prstGeom prst="rect">
            <a:avLst/>
          </a:prstGeom>
          <a:ln w="28575">
            <a:solidFill>
              <a:srgbClr val="CC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t>今すぐ施術が必要だと不安をあおられたり、モニ ター契約等を勧め</a:t>
            </a:r>
            <a:br>
              <a:rPr lang="en-US" altLang="ja-JP" sz="2000" dirty="0"/>
            </a:br>
            <a:r>
              <a:rPr lang="ja-JP" altLang="en-US" sz="2000" dirty="0"/>
              <a:t>　　られても、</a:t>
            </a:r>
            <a:r>
              <a:rPr lang="ja-JP" altLang="en-US" sz="2000" b="1" dirty="0">
                <a:solidFill>
                  <a:srgbClr val="FF0000"/>
                </a:solidFill>
              </a:rPr>
              <a:t>その場で契約</a:t>
            </a:r>
            <a:r>
              <a:rPr lang="ja-JP" altLang="en-US" sz="2000" b="1">
                <a:solidFill>
                  <a:srgbClr val="FF0000"/>
                </a:solidFill>
              </a:rPr>
              <a:t>・施術を</a:t>
            </a:r>
            <a:r>
              <a:rPr lang="ja-JP" altLang="en-US" sz="2000" b="1" dirty="0">
                <a:solidFill>
                  <a:srgbClr val="FF0000"/>
                </a:solidFill>
              </a:rPr>
              <a:t>しない</a:t>
            </a:r>
            <a:r>
              <a:rPr lang="ja-JP" altLang="en-US" sz="2000" dirty="0"/>
              <a:t>ようにしましょう。</a:t>
            </a:r>
            <a:endParaRPr lang="ja-JP" altLang="en-US" sz="2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165B566-95AB-7272-74AF-D884BB8C4118}"/>
              </a:ext>
            </a:extLst>
          </p:cNvPr>
          <p:cNvSpPr txBox="1"/>
          <p:nvPr/>
        </p:nvSpPr>
        <p:spPr>
          <a:xfrm>
            <a:off x="387108" y="3851501"/>
            <a:ext cx="8728612" cy="815608"/>
          </a:xfrm>
          <a:prstGeom prst="rect">
            <a:avLst/>
          </a:prstGeom>
          <a:ln w="28575">
            <a:solidFill>
              <a:srgbClr val="CC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t>不安に思った場合やトラブルになったときは、消費生活センター等に</a:t>
            </a:r>
            <a:br>
              <a:rPr lang="en-US" altLang="ja-JP" sz="2000" dirty="0"/>
            </a:br>
            <a:r>
              <a:rPr lang="en-US" altLang="ja-JP" sz="2000" dirty="0"/>
              <a:t>         </a:t>
            </a:r>
            <a:r>
              <a:rPr lang="ja-JP" altLang="en-US" sz="2000" dirty="0"/>
              <a:t>相談しましょう。</a:t>
            </a:r>
            <a:endParaRPr lang="ja-JP" altLang="en-US" sz="2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20344DF-AAFF-E9DF-94F4-1B47BA67F9BF}"/>
              </a:ext>
            </a:extLst>
          </p:cNvPr>
          <p:cNvSpPr txBox="1"/>
          <p:nvPr/>
        </p:nvSpPr>
        <p:spPr>
          <a:xfrm>
            <a:off x="387108" y="3076298"/>
            <a:ext cx="8728612" cy="446276"/>
          </a:xfrm>
          <a:prstGeom prst="rect">
            <a:avLst/>
          </a:prstGeom>
          <a:ln w="28575">
            <a:solidFill>
              <a:srgbClr val="CC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t>クレジットを組んでまで必要な施術なのかよく考 えましょう</a:t>
            </a:r>
            <a:r>
              <a:rPr lang="ja-JP" altLang="en-US" sz="2000" dirty="0">
                <a:latin typeface="メイリオ" panose="020B0604030504040204" pitchFamily="50" charset="-128"/>
                <a:ea typeface="メイリオ" panose="020B0604030504040204" pitchFamily="50" charset="-128"/>
              </a:rPr>
              <a:t>。</a:t>
            </a:r>
          </a:p>
        </p:txBody>
      </p:sp>
      <p:sp>
        <p:nvSpPr>
          <p:cNvPr id="10" name="テキスト ボックス 9">
            <a:extLst>
              <a:ext uri="{FF2B5EF4-FFF2-40B4-BE49-F238E27FC236}">
                <a16:creationId xmlns:a16="http://schemas.microsoft.com/office/drawing/2014/main" id="{81A490D9-89C6-4DF3-5526-1FC7BBEE8343}"/>
              </a:ext>
            </a:extLst>
          </p:cNvPr>
          <p:cNvSpPr txBox="1"/>
          <p:nvPr/>
        </p:nvSpPr>
        <p:spPr>
          <a:xfrm>
            <a:off x="387108" y="2301097"/>
            <a:ext cx="8728612" cy="446274"/>
          </a:xfrm>
          <a:prstGeom prst="rect">
            <a:avLst/>
          </a:prstGeom>
          <a:ln w="28575">
            <a:solidFill>
              <a:srgbClr val="CC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t>施術前に</a:t>
            </a:r>
            <a:r>
              <a:rPr lang="ja-JP" altLang="en-US" sz="2000" b="1" dirty="0">
                <a:solidFill>
                  <a:srgbClr val="FF0000"/>
                </a:solidFill>
              </a:rPr>
              <a:t>リスクや副作用の確認</a:t>
            </a:r>
            <a:r>
              <a:rPr lang="ja-JP" altLang="en-US" sz="2000" dirty="0"/>
              <a:t>をしましょう</a:t>
            </a:r>
            <a:endParaRPr lang="ja-JP" altLang="en-US" sz="2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6D27C9E-0C81-9F26-9BDD-145421DD000C}"/>
              </a:ext>
            </a:extLst>
          </p:cNvPr>
          <p:cNvSpPr txBox="1"/>
          <p:nvPr/>
        </p:nvSpPr>
        <p:spPr>
          <a:xfrm>
            <a:off x="387108" y="4996036"/>
            <a:ext cx="8728612" cy="580415"/>
          </a:xfrm>
          <a:prstGeom prst="rect">
            <a:avLst/>
          </a:prstGeom>
          <a:noFill/>
          <a:ln w="57150">
            <a:noFill/>
          </a:ln>
        </p:spPr>
        <p:txBody>
          <a:bodyPr wrap="none" tIns="108000" rtlCol="0">
            <a:noAutofit/>
          </a:bodyPr>
          <a:lstStyle/>
          <a:p>
            <a:pPr algn="ctr">
              <a:lnSpc>
                <a:spcPct val="100000"/>
              </a:lnSpc>
              <a:spcBef>
                <a:spcPts val="0"/>
              </a:spcBef>
              <a:spcAft>
                <a:spcPts val="0"/>
              </a:spcAft>
            </a:pPr>
            <a:r>
              <a:rPr kumimoji="1" lang="ja-JP" altLang="en-US" sz="2400" b="1" dirty="0">
                <a:solidFill>
                  <a:srgbClr val="FF0000"/>
                </a:solidFill>
                <a:latin typeface="メイリオ" panose="020B0604030504040204" pitchFamily="50" charset="-128"/>
                <a:ea typeface="メイリオ" panose="020B0604030504040204" pitchFamily="50" charset="-128"/>
              </a:rPr>
              <a:t>美容医療の施術は、多くの場合、緊急性がありません！</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84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39826" y="1117203"/>
            <a:ext cx="4094479" cy="206355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69747" y="870603"/>
            <a:ext cx="1956101"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1</a:t>
            </a:r>
            <a:endParaRPr lang="ja-JP" altLang="en-US" sz="2000" b="1" dirty="0">
              <a:latin typeface="+mn-ea"/>
              <a:ea typeface="+mn-ea"/>
            </a:endParaRPr>
          </a:p>
        </p:txBody>
      </p:sp>
      <p:sp>
        <p:nvSpPr>
          <p:cNvPr id="5" name="テキスト ボックス 4"/>
          <p:cNvSpPr txBox="1"/>
          <p:nvPr/>
        </p:nvSpPr>
        <p:spPr>
          <a:xfrm>
            <a:off x="497171" y="1257151"/>
            <a:ext cx="3874597" cy="1923604"/>
          </a:xfrm>
          <a:prstGeom prst="rect">
            <a:avLst/>
          </a:prstGeom>
          <a:noFill/>
        </p:spPr>
        <p:txBody>
          <a:bodyPr wrap="square" rtlCol="0">
            <a:spAutoFit/>
          </a:bodyPr>
          <a:lstStyle/>
          <a:p>
            <a:r>
              <a:rPr lang="ja-JP" altLang="en-US" sz="2000" dirty="0">
                <a:latin typeface="+mn-ea"/>
                <a:ea typeface="+mn-ea"/>
              </a:rPr>
              <a:t>セミナーや</a:t>
            </a:r>
            <a:r>
              <a:rPr lang="en-US" altLang="ja-JP" sz="2000" dirty="0">
                <a:latin typeface="+mn-ea"/>
                <a:ea typeface="+mn-ea"/>
              </a:rPr>
              <a:t>SNS</a:t>
            </a:r>
            <a:r>
              <a:rPr lang="ja-JP" altLang="en-US" sz="2000" dirty="0">
                <a:latin typeface="+mn-ea"/>
                <a:ea typeface="+mn-ea"/>
              </a:rPr>
              <a:t>等を通じて「絶対にもうかる」等と持ち掛けられて投資をしたが、</a:t>
            </a:r>
            <a:r>
              <a:rPr lang="ja-JP" altLang="en-US" sz="2000" u="sng" dirty="0">
                <a:solidFill>
                  <a:srgbClr val="FF0000"/>
                </a:solidFill>
                <a:latin typeface="+mn-ea"/>
                <a:ea typeface="+mn-ea"/>
              </a:rPr>
              <a:t>返金されない・出金できない</a:t>
            </a:r>
            <a:r>
              <a:rPr lang="ja-JP" altLang="en-US" sz="2000" dirty="0">
                <a:latin typeface="+mn-ea"/>
                <a:ea typeface="+mn-ea"/>
              </a:rPr>
              <a:t>等トラブルになっているケース</a:t>
            </a:r>
          </a:p>
        </p:txBody>
      </p:sp>
      <p:sp>
        <p:nvSpPr>
          <p:cNvPr id="6" name="角丸四角形 5"/>
          <p:cNvSpPr/>
          <p:nvPr/>
        </p:nvSpPr>
        <p:spPr>
          <a:xfrm>
            <a:off x="4712984" y="1128031"/>
            <a:ext cx="4053276" cy="20527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12984" y="3696400"/>
            <a:ext cx="4053276" cy="262867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11109" y="3730051"/>
            <a:ext cx="4123196" cy="258419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4543" y="3507126"/>
            <a:ext cx="2140824"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3</a:t>
            </a:r>
            <a:endParaRPr lang="ja-JP" altLang="en-US" sz="2000" b="1" dirty="0">
              <a:latin typeface="+mn-ea"/>
              <a:ea typeface="+mn-ea"/>
            </a:endParaRPr>
          </a:p>
        </p:txBody>
      </p:sp>
      <p:sp>
        <p:nvSpPr>
          <p:cNvPr id="10" name="テキスト ボックス 9"/>
          <p:cNvSpPr txBox="1"/>
          <p:nvPr/>
        </p:nvSpPr>
        <p:spPr>
          <a:xfrm>
            <a:off x="4978389" y="928479"/>
            <a:ext cx="1936426"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2</a:t>
            </a:r>
            <a:endParaRPr lang="ja-JP" altLang="en-US" sz="2000" b="1" dirty="0">
              <a:latin typeface="+mn-ea"/>
              <a:ea typeface="+mn-ea"/>
            </a:endParaRPr>
          </a:p>
        </p:txBody>
      </p:sp>
      <p:sp>
        <p:nvSpPr>
          <p:cNvPr id="11" name="テキスト ボックス 10"/>
          <p:cNvSpPr txBox="1"/>
          <p:nvPr/>
        </p:nvSpPr>
        <p:spPr>
          <a:xfrm>
            <a:off x="5079915" y="3426670"/>
            <a:ext cx="1949059"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4</a:t>
            </a:r>
            <a:endParaRPr lang="ja-JP" altLang="en-US" sz="2000" b="1" dirty="0">
              <a:latin typeface="+mn-ea"/>
              <a:ea typeface="+mn-ea"/>
            </a:endParaRPr>
          </a:p>
        </p:txBody>
      </p:sp>
      <p:sp>
        <p:nvSpPr>
          <p:cNvPr id="12" name="テキスト ボックス 11"/>
          <p:cNvSpPr txBox="1"/>
          <p:nvPr/>
        </p:nvSpPr>
        <p:spPr>
          <a:xfrm>
            <a:off x="4816975" y="1408916"/>
            <a:ext cx="3770606" cy="1200329"/>
          </a:xfrm>
          <a:prstGeom prst="rect">
            <a:avLst/>
          </a:prstGeom>
          <a:noFill/>
        </p:spPr>
        <p:txBody>
          <a:bodyPr wrap="square" rtlCol="0">
            <a:spAutoFit/>
          </a:bodyPr>
          <a:lstStyle/>
          <a:p>
            <a:r>
              <a:rPr lang="ja-JP" altLang="en-US" sz="2000" u="sng" dirty="0">
                <a:solidFill>
                  <a:srgbClr val="FF0000"/>
                </a:solidFill>
                <a:latin typeface="+mn-ea"/>
                <a:ea typeface="+mn-ea"/>
              </a:rPr>
              <a:t>出金するための追加費用を請求</a:t>
            </a:r>
            <a:r>
              <a:rPr lang="ja-JP" altLang="en-US" sz="2000" dirty="0">
                <a:latin typeface="+mn-ea"/>
                <a:ea typeface="+mn-ea"/>
              </a:rPr>
              <a:t>され、トラブルになっているケース</a:t>
            </a:r>
          </a:p>
        </p:txBody>
      </p:sp>
      <p:sp>
        <p:nvSpPr>
          <p:cNvPr id="13" name="テキスト ボックス 12"/>
          <p:cNvSpPr txBox="1"/>
          <p:nvPr/>
        </p:nvSpPr>
        <p:spPr>
          <a:xfrm>
            <a:off x="466687" y="3968790"/>
            <a:ext cx="4134523" cy="1938992"/>
          </a:xfrm>
          <a:prstGeom prst="rect">
            <a:avLst/>
          </a:prstGeom>
          <a:noFill/>
        </p:spPr>
        <p:txBody>
          <a:bodyPr wrap="square" rtlCol="0">
            <a:spAutoFit/>
          </a:bodyPr>
          <a:lstStyle/>
          <a:p>
            <a:r>
              <a:rPr lang="ja-JP" altLang="en-US" sz="2000" dirty="0">
                <a:latin typeface="+mn-ea"/>
                <a:ea typeface="+mn-ea"/>
              </a:rPr>
              <a:t>法令に基づく登録を受けていない</a:t>
            </a:r>
            <a:r>
              <a:rPr lang="ja-JP" altLang="en-US" sz="2000" dirty="0">
                <a:solidFill>
                  <a:srgbClr val="FF0000"/>
                </a:solidFill>
                <a:latin typeface="+mn-ea"/>
                <a:ea typeface="+mn-ea"/>
              </a:rPr>
              <a:t>無登録業者（海外の事業者も含む）</a:t>
            </a:r>
            <a:r>
              <a:rPr lang="ja-JP" altLang="en-US" sz="2000" dirty="0">
                <a:latin typeface="+mn-ea"/>
                <a:ea typeface="+mn-ea"/>
              </a:rPr>
              <a:t>が国内の消費者に投資をさせたが、その後業者と</a:t>
            </a:r>
            <a:r>
              <a:rPr lang="ja-JP" altLang="en-US" sz="2000" u="sng" dirty="0">
                <a:solidFill>
                  <a:srgbClr val="FF0000"/>
                </a:solidFill>
                <a:latin typeface="+mn-ea"/>
                <a:ea typeface="+mn-ea"/>
              </a:rPr>
              <a:t>連絡が取れず</a:t>
            </a:r>
            <a:r>
              <a:rPr lang="ja-JP" altLang="en-US" sz="2000" dirty="0">
                <a:latin typeface="+mn-ea"/>
                <a:ea typeface="+mn-ea"/>
              </a:rPr>
              <a:t>、トラブルになっているケース</a:t>
            </a:r>
          </a:p>
        </p:txBody>
      </p:sp>
      <p:sp>
        <p:nvSpPr>
          <p:cNvPr id="14" name="テキスト ボックス 13"/>
          <p:cNvSpPr txBox="1"/>
          <p:nvPr/>
        </p:nvSpPr>
        <p:spPr>
          <a:xfrm>
            <a:off x="4804343" y="3888334"/>
            <a:ext cx="3783239" cy="2308324"/>
          </a:xfrm>
          <a:prstGeom prst="rect">
            <a:avLst/>
          </a:prstGeom>
          <a:noFill/>
        </p:spPr>
        <p:txBody>
          <a:bodyPr wrap="square" rtlCol="0">
            <a:spAutoFit/>
          </a:bodyPr>
          <a:lstStyle/>
          <a:p>
            <a:r>
              <a:rPr lang="ja-JP" altLang="en-US" sz="2000" dirty="0">
                <a:solidFill>
                  <a:srgbClr val="FF0000"/>
                </a:solidFill>
                <a:latin typeface="+mn-ea"/>
                <a:ea typeface="+mn-ea"/>
              </a:rPr>
              <a:t>出会い系サイトやマッチングアプリ等で知り合った人に勧められて</a:t>
            </a:r>
            <a:r>
              <a:rPr lang="ja-JP" altLang="en-US" sz="2000" dirty="0">
                <a:latin typeface="+mn-ea"/>
                <a:ea typeface="+mn-ea"/>
              </a:rPr>
              <a:t>、暗号資産の投資を行ったが、その後</a:t>
            </a:r>
            <a:r>
              <a:rPr lang="ja-JP" altLang="en-US" sz="2000" dirty="0">
                <a:solidFill>
                  <a:srgbClr val="FF0000"/>
                </a:solidFill>
                <a:latin typeface="+mn-ea"/>
                <a:ea typeface="+mn-ea"/>
              </a:rPr>
              <a:t>返金されない・出金できない、連絡が取れない等</a:t>
            </a:r>
            <a:r>
              <a:rPr lang="ja-JP" altLang="en-US" sz="2000" dirty="0">
                <a:latin typeface="+mn-ea"/>
                <a:ea typeface="+mn-ea"/>
              </a:rPr>
              <a:t>とトラブルになっているケース</a:t>
            </a:r>
          </a:p>
        </p:txBody>
      </p:sp>
      <p:sp>
        <p:nvSpPr>
          <p:cNvPr id="15"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a:latin typeface="メイリオ" panose="020B0604030504040204" pitchFamily="50" charset="-128"/>
                <a:ea typeface="メイリオ" panose="020B0604030504040204" pitchFamily="50" charset="-128"/>
              </a:rPr>
              <a:t>事例（４）詐欺的な暗号資産の投資話</a:t>
            </a:r>
          </a:p>
        </p:txBody>
      </p:sp>
    </p:spTree>
    <p:extLst>
      <p:ext uri="{BB962C8B-B14F-4D97-AF65-F5344CB8AC3E}">
        <p14:creationId xmlns:p14="http://schemas.microsoft.com/office/powerpoint/2010/main" val="41996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animBg="1"/>
      <p:bldP spid="11"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7059" y="1915368"/>
            <a:ext cx="9886040" cy="1966692"/>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rPr>
              <a:t>● 暗号資産は、日本円や米ドルなどのように国が</a:t>
            </a:r>
          </a:p>
          <a:p>
            <a:r>
              <a:rPr lang="ja-JP" altLang="en-US" sz="2800" dirty="0">
                <a:latin typeface="メイリオ" panose="020B0604030504040204" pitchFamily="50" charset="-128"/>
                <a:ea typeface="メイリオ" panose="020B0604030504040204" pitchFamily="50" charset="-128"/>
              </a:rPr>
              <a:t>    その価値を保証している</a:t>
            </a:r>
            <a:r>
              <a:rPr lang="ja-JP" altLang="en-US" sz="2800" dirty="0">
                <a:solidFill>
                  <a:srgbClr val="FF0000"/>
                </a:solidFill>
                <a:latin typeface="メイリオ" panose="020B0604030504040204" pitchFamily="50" charset="-128"/>
                <a:ea typeface="メイリオ" panose="020B0604030504040204" pitchFamily="50" charset="-128"/>
              </a:rPr>
              <a:t>「法定通貨」ではありません</a:t>
            </a:r>
            <a:r>
              <a:rPr lang="ja-JP" altLang="en-US"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    インターネット上でやり取りされる電子データです。</a:t>
            </a:r>
          </a:p>
        </p:txBody>
      </p:sp>
      <p:sp>
        <p:nvSpPr>
          <p:cNvPr id="3" name="正方形/長方形 2"/>
          <p:cNvSpPr/>
          <p:nvPr/>
        </p:nvSpPr>
        <p:spPr>
          <a:xfrm>
            <a:off x="1960418" y="5113083"/>
            <a:ext cx="4572000" cy="695575"/>
          </a:xfrm>
          <a:prstGeom prst="rect">
            <a:avLst/>
          </a:prstGeom>
        </p:spPr>
        <p:txBody>
          <a:bodyPr>
            <a:spAutoFit/>
          </a:bodyPr>
          <a:lstStyle/>
          <a:p>
            <a:endParaRPr lang="ja-JP" altLang="en-US" sz="1400" dirty="0">
              <a:solidFill>
                <a:srgbClr val="000000"/>
              </a:solidFill>
              <a:latin typeface="游ゴシック" panose="020B0400000000000000" pitchFamily="50" charset="-128"/>
              <a:ea typeface="游ゴシック" panose="020B0400000000000000" pitchFamily="50" charset="-128"/>
            </a:endParaRPr>
          </a:p>
          <a:p>
            <a:r>
              <a:rPr lang="ja-JP" altLang="en-US" sz="1400"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a:latin typeface="メイリオ" panose="020B0604030504040204" pitchFamily="50" charset="-128"/>
                <a:ea typeface="メイリオ" panose="020B0604030504040204" pitchFamily="50" charset="-128"/>
              </a:rPr>
              <a:t>事例（４）詐欺的な暗号資産の投資話 </a:t>
            </a:r>
          </a:p>
        </p:txBody>
      </p:sp>
      <p:sp>
        <p:nvSpPr>
          <p:cNvPr id="5" name="正方形/長方形 4"/>
          <p:cNvSpPr/>
          <p:nvPr/>
        </p:nvSpPr>
        <p:spPr>
          <a:xfrm>
            <a:off x="192256" y="4183597"/>
            <a:ext cx="9648795" cy="1277273"/>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rPr>
              <a:t>● 暗号資産は、</a:t>
            </a:r>
            <a:r>
              <a:rPr lang="ja-JP" altLang="en-US" sz="2800" dirty="0">
                <a:solidFill>
                  <a:srgbClr val="FF0000"/>
                </a:solidFill>
                <a:latin typeface="メイリオ" panose="020B0604030504040204" pitchFamily="50" charset="-128"/>
                <a:ea typeface="メイリオ" panose="020B0604030504040204" pitchFamily="50" charset="-128"/>
              </a:rPr>
              <a:t>価格が変動する</a:t>
            </a:r>
            <a:r>
              <a:rPr lang="ja-JP" altLang="en-US" sz="2800" dirty="0">
                <a:latin typeface="メイリオ" panose="020B0604030504040204" pitchFamily="50" charset="-128"/>
                <a:ea typeface="メイリオ" panose="020B0604030504040204" pitchFamily="50" charset="-128"/>
              </a:rPr>
              <a:t>のが一般的です。</a:t>
            </a:r>
          </a:p>
          <a:p>
            <a:r>
              <a:rPr lang="ja-JP" altLang="en-US" sz="2800" dirty="0">
                <a:latin typeface="メイリオ" panose="020B0604030504040204" pitchFamily="50" charset="-128"/>
                <a:ea typeface="メイリオ" panose="020B0604030504040204" pitchFamily="50" charset="-128"/>
              </a:rPr>
              <a:t>    暗号資産の</a:t>
            </a:r>
            <a:r>
              <a:rPr lang="ja-JP" altLang="en-US" sz="2800" dirty="0">
                <a:solidFill>
                  <a:srgbClr val="FF0000"/>
                </a:solidFill>
                <a:latin typeface="メイリオ" panose="020B0604030504040204" pitchFamily="50" charset="-128"/>
                <a:ea typeface="メイリオ" panose="020B0604030504040204" pitchFamily="50" charset="-128"/>
              </a:rPr>
              <a:t>価格が急落</a:t>
            </a:r>
            <a:r>
              <a:rPr lang="ja-JP" altLang="en-US" sz="2800" dirty="0">
                <a:latin typeface="メイリオ" panose="020B0604030504040204" pitchFamily="50" charset="-128"/>
                <a:ea typeface="メイリオ" panose="020B0604030504040204" pitchFamily="50" charset="-128"/>
              </a:rPr>
              <a:t>し、</a:t>
            </a:r>
            <a:r>
              <a:rPr lang="ja-JP" altLang="en-US" sz="2800" dirty="0">
                <a:solidFill>
                  <a:srgbClr val="FF0000"/>
                </a:solidFill>
                <a:latin typeface="メイリオ" panose="020B0604030504040204" pitchFamily="50" charset="-128"/>
                <a:ea typeface="メイリオ" panose="020B0604030504040204" pitchFamily="50" charset="-128"/>
              </a:rPr>
              <a:t>損をする可能性</a:t>
            </a:r>
            <a:r>
              <a:rPr lang="ja-JP" altLang="en-US" sz="2800" dirty="0">
                <a:latin typeface="メイリオ" panose="020B0604030504040204" pitchFamily="50" charset="-128"/>
                <a:ea typeface="メイリオ" panose="020B0604030504040204" pitchFamily="50" charset="-128"/>
              </a:rPr>
              <a:t>があります。</a:t>
            </a:r>
            <a:endParaRPr lang="en-US" altLang="ja-JP" sz="28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9976B2E-3A63-BD74-C475-A27ECFEA603E}"/>
              </a:ext>
            </a:extLst>
          </p:cNvPr>
          <p:cNvSpPr/>
          <p:nvPr/>
        </p:nvSpPr>
        <p:spPr>
          <a:xfrm>
            <a:off x="339733" y="934539"/>
            <a:ext cx="9031310" cy="587853"/>
          </a:xfrm>
          <a:prstGeom prst="rect">
            <a:avLst/>
          </a:prstGeom>
        </p:spPr>
        <p:txBody>
          <a:bodyPr wrap="square">
            <a:spAutoFit/>
          </a:bodyPr>
          <a:lstStyle/>
          <a:p>
            <a:r>
              <a:rPr lang="ja-JP" altLang="en-US" sz="2800" b="1" u="sng" dirty="0">
                <a:latin typeface="メイリオ" panose="020B0604030504040204" pitchFamily="50" charset="-128"/>
                <a:ea typeface="メイリオ" panose="020B0604030504040204" pitchFamily="50" charset="-128"/>
              </a:rPr>
              <a:t>☝暗号資産の特徴</a:t>
            </a:r>
          </a:p>
        </p:txBody>
      </p:sp>
    </p:spTree>
    <p:extLst>
      <p:ext uri="{BB962C8B-B14F-4D97-AF65-F5344CB8AC3E}">
        <p14:creationId xmlns:p14="http://schemas.microsoft.com/office/powerpoint/2010/main" val="17893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70838" y="4325649"/>
            <a:ext cx="4572000" cy="424732"/>
          </a:xfrm>
          <a:prstGeom prst="rect">
            <a:avLst/>
          </a:prstGeom>
        </p:spPr>
        <p:txBody>
          <a:bodyPr>
            <a:spAutoFit/>
          </a:bodyPr>
          <a:lstStyle/>
          <a:p>
            <a:endParaRPr lang="ja-JP" altLang="en-US" dirty="0"/>
          </a:p>
        </p:txBody>
      </p:sp>
      <p:sp>
        <p:nvSpPr>
          <p:cNvPr id="7" name="正方形/長方形 6"/>
          <p:cNvSpPr/>
          <p:nvPr/>
        </p:nvSpPr>
        <p:spPr>
          <a:xfrm>
            <a:off x="339733" y="2985719"/>
            <a:ext cx="9031310" cy="1200329"/>
          </a:xfrm>
          <a:prstGeom prst="rect">
            <a:avLst/>
          </a:prstGeom>
        </p:spPr>
        <p:txBody>
          <a:bodyPr wrap="square">
            <a:spAutoFit/>
          </a:bodyPr>
          <a:lstStyle/>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暗号資産交換業者は金融庁・財務局への登録が必要です。利用する際は、登録を</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受けていない事業者でないか、無登録業者として警告された事業者でないか、</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必ず事前に確認しましょう。</a:t>
            </a:r>
            <a:endParaRPr lang="en-US" altLang="ja-JP" dirty="0">
              <a:latin typeface="メイリオ" panose="020B0604030504040204" pitchFamily="50" charset="-128"/>
              <a:ea typeface="メイリオ" panose="020B0604030504040204" pitchFamily="50" charset="-128"/>
            </a:endParaRPr>
          </a:p>
          <a:p>
            <a:pPr>
              <a:lnSpc>
                <a:spcPct val="100000"/>
              </a:lnSpc>
              <a:spcBef>
                <a:spcPts val="0"/>
              </a:spcBef>
              <a:spcAft>
                <a:spcPts val="0"/>
              </a:spcAft>
            </a:pPr>
            <a:endParaRPr lang="en-US" altLang="ja-JP"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a:latin typeface="メイリオ" panose="020B0604030504040204" pitchFamily="50" charset="-128"/>
                <a:ea typeface="メイリオ" panose="020B0604030504040204" pitchFamily="50" charset="-128"/>
              </a:rPr>
              <a:t>事例（４）詐欺的な暗号資産の投資話 </a:t>
            </a:r>
          </a:p>
        </p:txBody>
      </p:sp>
      <p:sp>
        <p:nvSpPr>
          <p:cNvPr id="5" name="正方形/長方形 4"/>
          <p:cNvSpPr/>
          <p:nvPr/>
        </p:nvSpPr>
        <p:spPr>
          <a:xfrm>
            <a:off x="339733" y="934539"/>
            <a:ext cx="9031310" cy="587853"/>
          </a:xfrm>
          <a:prstGeom prst="rect">
            <a:avLst/>
          </a:prstGeom>
        </p:spPr>
        <p:txBody>
          <a:bodyPr wrap="square">
            <a:spAutoFit/>
          </a:bodyPr>
          <a:lstStyle/>
          <a:p>
            <a:r>
              <a:rPr lang="ja-JP" altLang="en-US" sz="2800" b="1" u="sng" dirty="0">
                <a:latin typeface="メイリオ" panose="020B0604030504040204" pitchFamily="50" charset="-128"/>
                <a:ea typeface="メイリオ" panose="020B0604030504040204" pitchFamily="50" charset="-128"/>
              </a:rPr>
              <a:t>☝トラブル防止のポイント</a:t>
            </a:r>
          </a:p>
        </p:txBody>
      </p:sp>
      <p:sp>
        <p:nvSpPr>
          <p:cNvPr id="8" name="正方形/長方形 7"/>
          <p:cNvSpPr/>
          <p:nvPr/>
        </p:nvSpPr>
        <p:spPr>
          <a:xfrm>
            <a:off x="177059" y="4157283"/>
            <a:ext cx="9031310" cy="1068754"/>
          </a:xfrm>
          <a:prstGeom prst="rect">
            <a:avLst/>
          </a:prstGeom>
        </p:spPr>
        <p:txBody>
          <a:bodyPr wrap="square">
            <a:spAutoFit/>
          </a:bodyPr>
          <a:lstStyle/>
          <a:p>
            <a:r>
              <a:rPr lang="ja-JP" altLang="en-US" sz="2700" b="1" dirty="0">
                <a:latin typeface="メイリオ" panose="020B0604030504040204" pitchFamily="50" charset="-128"/>
                <a:ea typeface="メイリオ" panose="020B0604030504040204" pitchFamily="50" charset="-128"/>
              </a:rPr>
              <a:t>➁マッチングアプリ等で知り合った人から</a:t>
            </a:r>
            <a:r>
              <a:rPr lang="ja-JP" altLang="en-US" sz="2700" b="1" dirty="0">
                <a:solidFill>
                  <a:srgbClr val="FF0000"/>
                </a:solidFill>
                <a:latin typeface="メイリオ" panose="020B0604030504040204" pitchFamily="50" charset="-128"/>
                <a:ea typeface="メイリオ" panose="020B0604030504040204" pitchFamily="50" charset="-128"/>
              </a:rPr>
              <a:t>投資の勧誘を</a:t>
            </a:r>
            <a:br>
              <a:rPr lang="en-US" altLang="ja-JP" sz="2700" b="1" dirty="0">
                <a:solidFill>
                  <a:srgbClr val="FF0000"/>
                </a:solidFill>
                <a:latin typeface="メイリオ" panose="020B0604030504040204" pitchFamily="50" charset="-128"/>
                <a:ea typeface="メイリオ" panose="020B0604030504040204" pitchFamily="50" charset="-128"/>
              </a:rPr>
            </a:br>
            <a:r>
              <a:rPr lang="ja-JP" altLang="en-US" sz="2700" b="1" dirty="0">
                <a:solidFill>
                  <a:srgbClr val="FF0000"/>
                </a:solidFill>
                <a:latin typeface="メイリオ" panose="020B0604030504040204" pitchFamily="50" charset="-128"/>
                <a:ea typeface="メイリオ" panose="020B0604030504040204" pitchFamily="50" charset="-128"/>
              </a:rPr>
              <a:t>　受けても安易に投資しない</a:t>
            </a:r>
            <a:r>
              <a:rPr lang="ja-JP" altLang="en-US" sz="2700" b="1" dirty="0">
                <a:latin typeface="メイリオ" panose="020B0604030504040204" pitchFamily="50" charset="-128"/>
                <a:ea typeface="メイリオ" panose="020B0604030504040204" pitchFamily="50" charset="-128"/>
              </a:rPr>
              <a:t>ようにしましょう。</a:t>
            </a:r>
          </a:p>
        </p:txBody>
      </p:sp>
      <p:sp>
        <p:nvSpPr>
          <p:cNvPr id="9" name="正方形/長方形 8"/>
          <p:cNvSpPr/>
          <p:nvPr/>
        </p:nvSpPr>
        <p:spPr>
          <a:xfrm>
            <a:off x="265165" y="5357612"/>
            <a:ext cx="9031310" cy="923330"/>
          </a:xfrm>
          <a:prstGeom prst="rect">
            <a:avLst/>
          </a:prstGeom>
        </p:spPr>
        <p:txBody>
          <a:bodyPr wrap="square">
            <a:spAutoFit/>
          </a:bodyPr>
          <a:lstStyle/>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出会い系サイトやマッチングアプリ等をきっかけに「絶対もうかる」等と</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持ち掛けられて投資をした結果、返金されない・出金できないなどのトラブルが</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発生しています。慎重な判断が必要です。</a:t>
            </a:r>
            <a:endParaRPr lang="ja-JP" altLang="en-US" b="1" u="sng"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265165" y="1751769"/>
            <a:ext cx="9031310" cy="1068754"/>
          </a:xfrm>
          <a:prstGeom prst="rect">
            <a:avLst/>
          </a:prstGeom>
        </p:spPr>
        <p:txBody>
          <a:bodyPr wrap="square">
            <a:spAutoFit/>
          </a:bodyPr>
          <a:lstStyle/>
          <a:p>
            <a:pPr>
              <a:spcBef>
                <a:spcPts val="0"/>
              </a:spcBef>
              <a:spcAft>
                <a:spcPts val="0"/>
              </a:spcAft>
            </a:pPr>
            <a:r>
              <a:rPr lang="ja-JP" altLang="en-US" sz="2700" b="1" dirty="0">
                <a:latin typeface="メイリオ" panose="020B0604030504040204" pitchFamily="50" charset="-128"/>
                <a:ea typeface="メイリオ" panose="020B0604030504040204" pitchFamily="50" charset="-128"/>
              </a:rPr>
              <a:t>①金融庁・財務局での登録の有無など、</a:t>
            </a:r>
            <a:r>
              <a:rPr lang="ja-JP" altLang="en-US" sz="2700" b="1" dirty="0">
                <a:solidFill>
                  <a:srgbClr val="FF0000"/>
                </a:solidFill>
                <a:latin typeface="メイリオ" panose="020B0604030504040204" pitchFamily="50" charset="-128"/>
                <a:ea typeface="メイリオ" panose="020B0604030504040204" pitchFamily="50" charset="-128"/>
              </a:rPr>
              <a:t>暗号資産交換</a:t>
            </a:r>
          </a:p>
          <a:p>
            <a:pPr>
              <a:spcBef>
                <a:spcPts val="0"/>
              </a:spcBef>
              <a:spcAft>
                <a:spcPts val="0"/>
              </a:spcAft>
            </a:pPr>
            <a:r>
              <a:rPr lang="ja-JP" altLang="en-US" sz="2700" b="1" dirty="0">
                <a:solidFill>
                  <a:srgbClr val="FF0000"/>
                </a:solidFill>
                <a:latin typeface="メイリオ" panose="020B0604030504040204" pitchFamily="50" charset="-128"/>
                <a:ea typeface="メイリオ" panose="020B0604030504040204" pitchFamily="50" charset="-128"/>
              </a:rPr>
              <a:t>　業者の情報を確認</a:t>
            </a:r>
            <a:r>
              <a:rPr lang="ja-JP" altLang="en-US" sz="2700" b="1" dirty="0">
                <a:latin typeface="メイリオ" panose="020B0604030504040204" pitchFamily="50" charset="-128"/>
                <a:ea typeface="メイリオ" panose="020B0604030504040204" pitchFamily="50" charset="-128"/>
              </a:rPr>
              <a:t>しましょう。</a:t>
            </a:r>
          </a:p>
        </p:txBody>
      </p:sp>
    </p:spTree>
    <p:extLst>
      <p:ext uri="{BB962C8B-B14F-4D97-AF65-F5344CB8AC3E}">
        <p14:creationId xmlns:p14="http://schemas.microsoft.com/office/powerpoint/2010/main" val="29472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743958" y="3680975"/>
            <a:ext cx="2121291" cy="2027310"/>
          </a:xfrm>
          <a:prstGeom prst="rect">
            <a:avLst/>
          </a:prstGeom>
        </p:spPr>
      </p:pic>
      <p:pic>
        <p:nvPicPr>
          <p:cNvPr id="3" name="Picture 4" descr="どうしよう？困ったときは、消費者ホットライン188番にご相談を！ | 暮らしに役立つ情報 | 政府広報オンライ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777" y="843961"/>
            <a:ext cx="1985639" cy="18615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0422EA9-FB45-4566-9597-25150D3BBE42}"/>
              </a:ext>
            </a:extLst>
          </p:cNvPr>
          <p:cNvSpPr txBox="1"/>
          <p:nvPr/>
        </p:nvSpPr>
        <p:spPr>
          <a:xfrm>
            <a:off x="880838" y="3031509"/>
            <a:ext cx="4286837" cy="1260345"/>
          </a:xfrm>
          <a:prstGeom prst="rect">
            <a:avLst/>
          </a:prstGeom>
          <a:noFill/>
        </p:spPr>
        <p:txBody>
          <a:bodyPr wrap="square" rtlCol="0">
            <a:spAutoFit/>
          </a:bodyPr>
          <a:lstStyle/>
          <a:p>
            <a:r>
              <a:rPr lang="en-US" altLang="ja-JP" sz="6600" b="1" dirty="0">
                <a:solidFill>
                  <a:srgbClr val="FF0000"/>
                </a:solidFill>
                <a:latin typeface="メイリオ" panose="020B0604030504040204" pitchFamily="50" charset="-128"/>
                <a:ea typeface="メイリオ" panose="020B0604030504040204" pitchFamily="50" charset="-128"/>
              </a:rPr>
              <a:t>188</a:t>
            </a:r>
            <a:r>
              <a:rPr lang="ja-JP" altLang="en-US" sz="3200" dirty="0">
                <a:latin typeface="メイリオ" panose="020B0604030504040204" pitchFamily="50" charset="-128"/>
                <a:ea typeface="メイリオ" panose="020B0604030504040204" pitchFamily="50" charset="-128"/>
              </a:rPr>
              <a:t>へダイヤル</a:t>
            </a:r>
            <a:endParaRPr lang="en-US" altLang="ja-JP" sz="6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422EA9-FB45-4566-9597-25150D3BBE42}"/>
              </a:ext>
            </a:extLst>
          </p:cNvPr>
          <p:cNvSpPr txBox="1"/>
          <p:nvPr/>
        </p:nvSpPr>
        <p:spPr>
          <a:xfrm>
            <a:off x="993619" y="2861657"/>
            <a:ext cx="2129687" cy="535531"/>
          </a:xfrm>
          <a:prstGeom prst="rect">
            <a:avLst/>
          </a:prstGeom>
          <a:noFill/>
        </p:spPr>
        <p:txBody>
          <a:bodyPr wrap="squar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い　や　や</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5FFB59E-0CBE-4E97-B20F-F7162AB522C1}"/>
              </a:ext>
            </a:extLst>
          </p:cNvPr>
          <p:cNvSpPr txBox="1"/>
          <p:nvPr/>
        </p:nvSpPr>
        <p:spPr>
          <a:xfrm>
            <a:off x="487255" y="1046775"/>
            <a:ext cx="5081410" cy="1089529"/>
          </a:xfrm>
          <a:prstGeom prst="rect">
            <a:avLst/>
          </a:prstGeom>
          <a:noFill/>
        </p:spPr>
        <p:txBody>
          <a:bodyPr wrap="square" rtlCol="0">
            <a:spAutoFit/>
          </a:bodyPr>
          <a:lstStyle/>
          <a:p>
            <a:pPr>
              <a:spcBef>
                <a:spcPts val="0"/>
              </a:spcBef>
              <a:spcAft>
                <a:spcPts val="0"/>
              </a:spcAft>
            </a:pPr>
            <a:r>
              <a:rPr lang="ja-JP" altLang="en-US" sz="2700" b="1" dirty="0">
                <a:solidFill>
                  <a:srgbClr val="62983E"/>
                </a:solidFill>
                <a:latin typeface="メイリオ" panose="020B0604030504040204" pitchFamily="50" charset="-128"/>
                <a:ea typeface="メイリオ" panose="020B0604030504040204" pitchFamily="50" charset="-128"/>
              </a:rPr>
              <a:t>消費者トラブルで困ったときは</a:t>
            </a:r>
            <a:endParaRPr lang="en-US" altLang="ja-JP" sz="2700" b="1" dirty="0">
              <a:solidFill>
                <a:srgbClr val="62983E"/>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2700" b="1" dirty="0">
                <a:solidFill>
                  <a:srgbClr val="62983E"/>
                </a:solidFill>
                <a:latin typeface="メイリオ" panose="020B0604030504040204" pitchFamily="50" charset="-128"/>
                <a:ea typeface="メイリオ" panose="020B0604030504040204" pitchFamily="50" charset="-128"/>
              </a:rPr>
              <a:t>一人で悩まず相談しましょう！</a:t>
            </a:r>
            <a:endParaRPr lang="en-US" altLang="ja-JP" sz="2700" b="1" dirty="0">
              <a:solidFill>
                <a:srgbClr val="62983E"/>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8E98F9D-9502-416D-840B-85F4DFA3C5D4}"/>
              </a:ext>
            </a:extLst>
          </p:cNvPr>
          <p:cNvSpPr txBox="1"/>
          <p:nvPr/>
        </p:nvSpPr>
        <p:spPr>
          <a:xfrm>
            <a:off x="846419" y="4254127"/>
            <a:ext cx="6236323" cy="587853"/>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近くの</a:t>
            </a:r>
            <a:r>
              <a:rPr lang="ja-JP" altLang="en-US" sz="2800" dirty="0">
                <a:latin typeface="メイリオ" panose="020B0604030504040204" pitchFamily="50" charset="-128"/>
                <a:ea typeface="メイリオ" panose="020B0604030504040204" pitchFamily="50" charset="-128"/>
              </a:rPr>
              <a:t>消費生活センター</a:t>
            </a:r>
            <a:r>
              <a:rPr lang="ja-JP" altLang="en-US" sz="2400" dirty="0">
                <a:latin typeface="メイリオ" panose="020B0604030504040204" pitchFamily="50" charset="-128"/>
                <a:ea typeface="メイリオ" panose="020B0604030504040204" pitchFamily="50" charset="-128"/>
              </a:rPr>
              <a:t>につながる</a:t>
            </a:r>
            <a:endParaRPr lang="en-US" altLang="ja-JP" sz="27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3E92CAC-CA44-453C-8490-094D7A715C39}"/>
              </a:ext>
            </a:extLst>
          </p:cNvPr>
          <p:cNvSpPr txBox="1"/>
          <p:nvPr/>
        </p:nvSpPr>
        <p:spPr>
          <a:xfrm>
            <a:off x="413961" y="3468218"/>
            <a:ext cx="583108" cy="535531"/>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①</a:t>
            </a:r>
            <a:endParaRPr lang="en-US" altLang="ja-JP" sz="2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3C82E66-5D9E-4D29-911E-48831ADFF545}"/>
              </a:ext>
            </a:extLst>
          </p:cNvPr>
          <p:cNvSpPr txBox="1"/>
          <p:nvPr/>
        </p:nvSpPr>
        <p:spPr>
          <a:xfrm>
            <a:off x="408868" y="4364927"/>
            <a:ext cx="584750" cy="535531"/>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➁</a:t>
            </a:r>
            <a:endParaRPr lang="en-US" altLang="ja-JP" sz="2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3D6C283-A18C-4051-8787-A1448BCE854E}"/>
              </a:ext>
            </a:extLst>
          </p:cNvPr>
          <p:cNvSpPr txBox="1"/>
          <p:nvPr/>
        </p:nvSpPr>
        <p:spPr>
          <a:xfrm>
            <a:off x="406407" y="5148744"/>
            <a:ext cx="6219581" cy="13111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 消費生活センターとは </a:t>
            </a:r>
            <a:r>
              <a:rPr lang="en-US" altLang="ja-JP" b="1" dirty="0">
                <a:latin typeface="メイリオ" panose="020B0604030504040204" pitchFamily="50" charset="-128"/>
                <a:ea typeface="メイリオ" panose="020B0604030504040204" pitchFamily="50" charset="-128"/>
              </a:rPr>
              <a:t>】</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・相談は無料でできます。</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・全国に設置されています。</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・都道府県や市町村が運営しており、公的な機関です。</a:t>
            </a:r>
          </a:p>
        </p:txBody>
      </p:sp>
      <p:sp>
        <p:nvSpPr>
          <p:cNvPr id="12" name="テキスト ボックス 11"/>
          <p:cNvSpPr txBox="1"/>
          <p:nvPr/>
        </p:nvSpPr>
        <p:spPr>
          <a:xfrm>
            <a:off x="487255" y="2375979"/>
            <a:ext cx="3142413" cy="535531"/>
          </a:xfrm>
          <a:prstGeom prst="rect">
            <a:avLst/>
          </a:prstGeom>
          <a:noFill/>
        </p:spPr>
        <p:txBody>
          <a:bodyPr wrap="square" rtlCol="0">
            <a:spAutoFit/>
          </a:bodyPr>
          <a:lstStyle/>
          <a:p>
            <a:r>
              <a:rPr lang="ja-JP" altLang="en-US" sz="2400" b="1" dirty="0">
                <a:latin typeface="+mn-ea"/>
                <a:ea typeface="+mn-ea"/>
              </a:rPr>
              <a:t>消費者ホットライン</a:t>
            </a:r>
          </a:p>
        </p:txBody>
      </p:sp>
      <p:sp>
        <p:nvSpPr>
          <p:cNvPr id="13" name="テキスト ボックス 12"/>
          <p:cNvSpPr txBox="1"/>
          <p:nvPr/>
        </p:nvSpPr>
        <p:spPr>
          <a:xfrm>
            <a:off x="6168740" y="2584074"/>
            <a:ext cx="2846821" cy="523220"/>
          </a:xfrm>
          <a:prstGeom prst="rect">
            <a:avLst/>
          </a:prstGeom>
          <a:noFill/>
        </p:spPr>
        <p:txBody>
          <a:bodyPr wrap="square" rtlCol="0">
            <a:spAutoFit/>
          </a:bodyPr>
          <a:lstStyle/>
          <a:p>
            <a:pPr fontAlgn="auto">
              <a:lnSpc>
                <a:spcPct val="100000"/>
              </a:lnSpc>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消費者ホットライン</a:t>
            </a:r>
            <a:r>
              <a:rPr lang="en-US" altLang="ja-JP" sz="1200" dirty="0">
                <a:solidFill>
                  <a:prstClr val="black"/>
                </a:solidFill>
                <a:latin typeface="Meiryo UI" panose="020B0604030504040204" pitchFamily="50" charset="-128"/>
                <a:ea typeface="Meiryo UI" panose="020B0604030504040204" pitchFamily="50" charset="-128"/>
              </a:rPr>
              <a:t>188</a:t>
            </a:r>
            <a:r>
              <a:rPr lang="ja-JP" altLang="en-US" sz="1200" dirty="0">
                <a:solidFill>
                  <a:prstClr val="black"/>
                </a:solidFill>
                <a:latin typeface="Meiryo UI" panose="020B0604030504040204" pitchFamily="50" charset="-128"/>
                <a:ea typeface="Meiryo UI" panose="020B0604030504040204" pitchFamily="50" charset="-128"/>
              </a:rPr>
              <a:t>イメージキャラクター</a:t>
            </a:r>
            <a:endParaRPr lang="en-US" altLang="ja-JP" sz="1200" dirty="0">
              <a:solidFill>
                <a:prstClr val="black"/>
              </a:solidFill>
              <a:latin typeface="Meiryo UI" panose="020B0604030504040204" pitchFamily="50" charset="-128"/>
              <a:ea typeface="Meiryo UI" panose="020B0604030504040204" pitchFamily="50" charset="-128"/>
            </a:endParaRPr>
          </a:p>
          <a:p>
            <a:pPr algn="ctr" fontAlgn="auto">
              <a:lnSpc>
                <a:spcPct val="100000"/>
              </a:lnSpc>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rPr>
              <a:t>イヤヤン</a:t>
            </a:r>
            <a:r>
              <a:rPr lang="ja-JP" altLang="en-US" sz="1600" dirty="0">
                <a:solidFill>
                  <a:prstClr val="black"/>
                </a:solidFill>
                <a:latin typeface="Meiryo UI" panose="020B0604030504040204" pitchFamily="50" charset="-128"/>
                <a:ea typeface="Meiryo UI" panose="020B0604030504040204" pitchFamily="50" charset="-128"/>
              </a:rPr>
              <a:t>　</a:t>
            </a:r>
          </a:p>
        </p:txBody>
      </p:sp>
      <p:sp>
        <p:nvSpPr>
          <p:cNvPr id="14"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a:latin typeface="メイリオ" panose="020B0604030504040204" pitchFamily="50" charset="-128"/>
                <a:ea typeface="メイリオ" panose="020B0604030504040204" pitchFamily="50" charset="-128"/>
              </a:rPr>
              <a:t>トラブルになったときには相談を！</a:t>
            </a:r>
          </a:p>
        </p:txBody>
      </p:sp>
      <p:sp>
        <p:nvSpPr>
          <p:cNvPr id="11" name="円形吹き出し 10"/>
          <p:cNvSpPr/>
          <p:nvPr/>
        </p:nvSpPr>
        <p:spPr>
          <a:xfrm>
            <a:off x="3516198" y="2375979"/>
            <a:ext cx="2652542" cy="942256"/>
          </a:xfrm>
          <a:prstGeom prst="wedgeEllipseCallout">
            <a:avLst>
              <a:gd name="adj1" fmla="val -59713"/>
              <a:gd name="adj2" fmla="val 6450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いやや</a:t>
            </a:r>
            <a:r>
              <a:rPr lang="ja-JP" altLang="en-US" sz="2000" b="1" dirty="0">
                <a:solidFill>
                  <a:schemeClr val="tx1"/>
                </a:solidFill>
                <a:latin typeface="+mn-ea"/>
              </a:rPr>
              <a:t>！</a:t>
            </a:r>
            <a:endParaRPr lang="en-US" altLang="ja-JP" sz="2000" b="1" dirty="0">
              <a:solidFill>
                <a:schemeClr val="tx1"/>
              </a:solidFill>
              <a:latin typeface="+mn-ea"/>
            </a:endParaRPr>
          </a:p>
          <a:p>
            <a:pPr algn="ctr"/>
            <a:r>
              <a:rPr kumimoji="1" lang="ja-JP" altLang="en-US" sz="2000" b="1" dirty="0">
                <a:solidFill>
                  <a:schemeClr val="tx1"/>
                </a:solidFill>
                <a:latin typeface="+mn-ea"/>
              </a:rPr>
              <a:t>泣き寝入り</a:t>
            </a:r>
          </a:p>
        </p:txBody>
      </p:sp>
    </p:spTree>
    <p:extLst>
      <p:ext uri="{BB962C8B-B14F-4D97-AF65-F5344CB8AC3E}">
        <p14:creationId xmlns:p14="http://schemas.microsoft.com/office/powerpoint/2010/main" val="17787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1" nodeType="click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2" grpId="0"/>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72063"/>
            <a:ext cx="9144000" cy="137077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marL="179388" defTabSz="1055688" fontAlgn="auto">
              <a:lnSpc>
                <a:spcPct val="150000"/>
              </a:lnSpc>
              <a:spcBef>
                <a:spcPts val="1200"/>
              </a:spcBef>
              <a:spcAft>
                <a:spcPts val="0"/>
              </a:spcAft>
              <a:defRPr/>
            </a:pPr>
            <a:r>
              <a:rPr lang="ja-JP" altLang="en-US" sz="4000" dirty="0">
                <a:latin typeface="メイリオ" pitchFamily="50" charset="-128"/>
                <a:ea typeface="メイリオ" pitchFamily="50" charset="-128"/>
                <a:cs typeface="メイリオ" pitchFamily="50" charset="-128"/>
              </a:rPr>
              <a:t>消費者トラブルに遭わないために②</a:t>
            </a:r>
            <a:br>
              <a:rPr lang="ja-JP" altLang="en-US" dirty="0">
                <a:latin typeface="メイリオ" pitchFamily="50" charset="-128"/>
                <a:ea typeface="メイリオ" pitchFamily="50" charset="-128"/>
                <a:cs typeface="メイリオ" pitchFamily="50" charset="-128"/>
              </a:rPr>
            </a:br>
            <a:r>
              <a:rPr lang="ja-JP" altLang="en-US" sz="2800" dirty="0">
                <a:latin typeface="メイリオ" pitchFamily="50" charset="-128"/>
                <a:ea typeface="メイリオ" pitchFamily="50" charset="-128"/>
                <a:cs typeface="メイリオ" pitchFamily="50" charset="-128"/>
              </a:rPr>
              <a:t>～契約の基礎と最近の消費者トラブル事例～</a:t>
            </a: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50000"/>
              </a:lnSpc>
              <a:spcBef>
                <a:spcPts val="1200"/>
              </a:spcBef>
              <a:spcAft>
                <a:spcPts val="0"/>
              </a:spcAft>
              <a:defRPr/>
            </a:pP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00000"/>
              </a:lnSpc>
              <a:spcBef>
                <a:spcPts val="1200"/>
              </a:spcBef>
              <a:spcAft>
                <a:spcPts val="0"/>
              </a:spcAft>
              <a:defRPr/>
            </a:pPr>
            <a:r>
              <a:rPr lang="ja-JP" altLang="en-US" sz="4400" dirty="0">
                <a:latin typeface="メイリオ" pitchFamily="50" charset="-128"/>
                <a:ea typeface="メイリオ" pitchFamily="50" charset="-128"/>
                <a:cs typeface="メイリオ" pitchFamily="50" charset="-128"/>
              </a:rPr>
              <a:t>消費者庁</a:t>
            </a:r>
            <a:endParaRPr lang="en-US" altLang="ja-JP" sz="4400" dirty="0">
              <a:latin typeface="メイリオ" pitchFamily="50" charset="-128"/>
              <a:ea typeface="メイリオ" pitchFamily="50" charset="-128"/>
              <a:cs typeface="メイリオ" pitchFamily="50" charset="-128"/>
            </a:endParaRPr>
          </a:p>
          <a:p>
            <a:pPr marL="179388" defTabSz="1055688" fontAlgn="auto">
              <a:lnSpc>
                <a:spcPct val="150000"/>
              </a:lnSpc>
              <a:spcBef>
                <a:spcPts val="0"/>
              </a:spcBef>
              <a:spcAft>
                <a:spcPts val="0"/>
              </a:spcAft>
              <a:defRPr/>
            </a:pPr>
            <a:r>
              <a:rPr lang="ja-JP" altLang="en-US" sz="3600" dirty="0">
                <a:latin typeface="メイリオ" pitchFamily="50" charset="-128"/>
                <a:ea typeface="メイリオ" pitchFamily="50" charset="-128"/>
                <a:cs typeface="メイリオ" pitchFamily="50" charset="-128"/>
              </a:rPr>
              <a:t>（協力：国民生活センター）</a:t>
            </a:r>
          </a:p>
          <a:p>
            <a:pPr marL="179388" defTabSz="1055688" fontAlgn="auto">
              <a:lnSpc>
                <a:spcPct val="150000"/>
              </a:lnSpc>
              <a:spcBef>
                <a:spcPts val="1200"/>
              </a:spcBef>
              <a:spcAft>
                <a:spcPts val="0"/>
              </a:spcAft>
              <a:defRPr/>
            </a:pPr>
            <a:endParaRPr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82487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190489099"/>
              </p:ext>
            </p:extLst>
          </p:nvPr>
        </p:nvGraphicFramePr>
        <p:xfrm>
          <a:off x="396240" y="1124283"/>
          <a:ext cx="8595360" cy="5248404"/>
        </p:xfrm>
        <a:graphic>
          <a:graphicData uri="http://schemas.openxmlformats.org/drawingml/2006/table">
            <a:tbl>
              <a:tblPr firstRow="1" bandRow="1">
                <a:tableStyleId>{10A1B5D5-9B99-4C35-A422-299274C87663}</a:tableStyleId>
              </a:tblPr>
              <a:tblGrid>
                <a:gridCol w="4657747">
                  <a:extLst>
                    <a:ext uri="{9D8B030D-6E8A-4147-A177-3AD203B41FA5}">
                      <a16:colId xmlns:a16="http://schemas.microsoft.com/office/drawing/2014/main" val="361666789"/>
                    </a:ext>
                  </a:extLst>
                </a:gridCol>
                <a:gridCol w="3937613">
                  <a:extLst>
                    <a:ext uri="{9D8B030D-6E8A-4147-A177-3AD203B41FA5}">
                      <a16:colId xmlns:a16="http://schemas.microsoft.com/office/drawing/2014/main" val="158443958"/>
                    </a:ext>
                  </a:extLst>
                </a:gridCol>
              </a:tblGrid>
              <a:tr h="1749468">
                <a:tc>
                  <a:txBody>
                    <a:bodyPr/>
                    <a:lstStyle/>
                    <a:p>
                      <a:r>
                        <a:rPr kumimoji="1" lang="ja-JP" altLang="en-US" sz="2200" dirty="0">
                          <a:solidFill>
                            <a:schemeClr val="tx1"/>
                          </a:solidFill>
                        </a:rPr>
                        <a:t>    契約や商品について困ったときは</a:t>
                      </a:r>
                      <a:endParaRPr kumimoji="1" lang="en-US" altLang="ja-JP" sz="2200" dirty="0">
                        <a:solidFill>
                          <a:schemeClr val="tx1"/>
                        </a:solidFill>
                      </a:endParaRPr>
                    </a:p>
                    <a:p>
                      <a:pPr>
                        <a:spcBef>
                          <a:spcPts val="600"/>
                        </a:spcBef>
                      </a:pPr>
                      <a:r>
                        <a:rPr kumimoji="1" lang="ja-JP" altLang="en-US" sz="2200" dirty="0">
                          <a:solidFill>
                            <a:schemeClr val="tx1"/>
                          </a:solidFill>
                        </a:rPr>
                        <a:t>　</a:t>
                      </a:r>
                      <a:r>
                        <a:rPr kumimoji="1" lang="ja-JP" altLang="en-US" sz="2000" dirty="0">
                          <a:solidFill>
                            <a:schemeClr val="tx1"/>
                          </a:solidFill>
                        </a:rPr>
                        <a:t>👉  </a:t>
                      </a:r>
                      <a:r>
                        <a:rPr kumimoji="1" lang="ja-JP" altLang="en-US" sz="2400" dirty="0">
                          <a:solidFill>
                            <a:srgbClr val="FF0000"/>
                          </a:solidFill>
                        </a:rPr>
                        <a:t>消費者ホットライン</a:t>
                      </a:r>
                      <a:endParaRPr kumimoji="1" lang="en-US" altLang="ja-JP" sz="2400" dirty="0">
                        <a:solidFill>
                          <a:srgbClr val="FF0000"/>
                        </a:solidFill>
                      </a:endParaRPr>
                    </a:p>
                    <a:p>
                      <a:r>
                        <a:rPr kumimoji="1" lang="ja-JP" altLang="en-US" sz="2000" dirty="0">
                          <a:solidFill>
                            <a:schemeClr val="tx1"/>
                          </a:solidFill>
                        </a:rPr>
                        <a:t>　　  （全国共通）</a:t>
                      </a:r>
                      <a:endParaRPr kumimoji="1" lang="ja-JP" altLang="en-US" sz="2000" b="0" dirty="0">
                        <a:solidFill>
                          <a:schemeClr val="tx1"/>
                        </a:solidFill>
                        <a:latin typeface="+mn-ea"/>
                        <a:ea typeface="+mn-ea"/>
                      </a:endParaRPr>
                    </a:p>
                  </a:txBody>
                  <a:tcPr anchor="ctr">
                    <a:solidFill>
                      <a:srgbClr val="DAEBC1"/>
                    </a:solidFill>
                  </a:tcPr>
                </a:tc>
                <a:tc>
                  <a:txBody>
                    <a:bodyPr/>
                    <a:lstStyle/>
                    <a:p>
                      <a:endParaRPr kumimoji="1" lang="ja-JP" altLang="en-US" sz="2000" b="0" dirty="0">
                        <a:solidFill>
                          <a:schemeClr val="accent6"/>
                        </a:solidFill>
                        <a:latin typeface="+mn-ea"/>
                        <a:ea typeface="+mn-ea"/>
                      </a:endParaRPr>
                    </a:p>
                  </a:txBody>
                  <a:tcPr anchor="ctr">
                    <a:solidFill>
                      <a:srgbClr val="DAEBC1"/>
                    </a:solidFill>
                  </a:tcPr>
                </a:tc>
                <a:extLst>
                  <a:ext uri="{0D108BD9-81ED-4DB2-BD59-A6C34878D82A}">
                    <a16:rowId xmlns:a16="http://schemas.microsoft.com/office/drawing/2014/main" val="2462959202"/>
                  </a:ext>
                </a:extLst>
              </a:tr>
              <a:tr h="1749468">
                <a:tc>
                  <a:txBody>
                    <a:bodyPr/>
                    <a:lstStyle/>
                    <a:p>
                      <a:r>
                        <a:rPr kumimoji="1" lang="ja-JP" altLang="en-US" sz="2400" b="1" dirty="0"/>
                        <a:t>    警察に相談したいときは</a:t>
                      </a:r>
                      <a:endParaRPr kumimoji="1" lang="en-US" altLang="ja-JP" sz="2400" b="1" dirty="0"/>
                    </a:p>
                    <a:p>
                      <a:pPr>
                        <a:spcBef>
                          <a:spcPts val="600"/>
                        </a:spcBef>
                      </a:pPr>
                      <a:r>
                        <a:rPr kumimoji="1" lang="ja-JP" altLang="en-US" sz="2000" b="1" dirty="0"/>
                        <a:t>　</a:t>
                      </a:r>
                      <a:r>
                        <a:rPr kumimoji="1" lang="ja-JP" altLang="en-US" sz="2000" dirty="0">
                          <a:solidFill>
                            <a:schemeClr val="tx1"/>
                          </a:solidFill>
                        </a:rPr>
                        <a:t>👉   </a:t>
                      </a:r>
                      <a:r>
                        <a:rPr kumimoji="1" lang="ja-JP" altLang="en-US" sz="2400" b="1" dirty="0"/>
                        <a:t>警察相談専用電話</a:t>
                      </a:r>
                      <a:endParaRPr kumimoji="1" lang="en-US" altLang="ja-JP" sz="2400" b="1" dirty="0"/>
                    </a:p>
                    <a:p>
                      <a:r>
                        <a:rPr kumimoji="1" lang="ja-JP" altLang="en-US" sz="2000" b="1" dirty="0"/>
                        <a:t>　  　（全国共通）</a:t>
                      </a:r>
                      <a:endParaRPr kumimoji="1" lang="ja-JP" altLang="en-US" sz="2000" b="1" dirty="0">
                        <a:solidFill>
                          <a:schemeClr val="tx1"/>
                        </a:solidFill>
                        <a:latin typeface="+mn-ea"/>
                        <a:ea typeface="+mn-ea"/>
                      </a:endParaRPr>
                    </a:p>
                  </a:txBody>
                  <a:tcPr anchor="ctr">
                    <a:solidFill>
                      <a:schemeClr val="bg1"/>
                    </a:solidFill>
                  </a:tcPr>
                </a:tc>
                <a:tc>
                  <a:txBody>
                    <a:bodyPr/>
                    <a:lstStyle/>
                    <a:p>
                      <a:r>
                        <a:rPr kumimoji="1" lang="ja-JP" altLang="en-US" sz="3200" b="1" dirty="0"/>
                        <a:t>  ＃９１１０</a:t>
                      </a:r>
                      <a:endParaRPr kumimoji="1" lang="ja-JP" altLang="en-US" sz="3200" b="1"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175664539"/>
                  </a:ext>
                </a:extLst>
              </a:tr>
              <a:tr h="1749468">
                <a:tc>
                  <a:txBody>
                    <a:bodyPr/>
                    <a:lstStyle/>
                    <a:p>
                      <a:r>
                        <a:rPr kumimoji="1" lang="ja-JP" altLang="en-US" sz="2000" b="1" dirty="0"/>
                        <a:t>   金融サービスについて困ったときは</a:t>
                      </a:r>
                      <a:endParaRPr kumimoji="1" lang="en-US" altLang="ja-JP" sz="2000" b="1" dirty="0"/>
                    </a:p>
                    <a:p>
                      <a:pPr>
                        <a:spcBef>
                          <a:spcPts val="600"/>
                        </a:spcBef>
                      </a:pPr>
                      <a:r>
                        <a:rPr kumimoji="1" lang="ja-JP" altLang="en-US" sz="2000" dirty="0">
                          <a:solidFill>
                            <a:schemeClr val="tx1"/>
                          </a:solidFill>
                        </a:rPr>
                        <a:t>　👉  </a:t>
                      </a:r>
                      <a:r>
                        <a:rPr kumimoji="1" lang="ja-JP" altLang="en-US" sz="2400" b="1" dirty="0"/>
                        <a:t>金融庁 金融サービス</a:t>
                      </a:r>
                      <a:br>
                        <a:rPr kumimoji="1" lang="en-US" altLang="ja-JP" sz="2400" b="1" dirty="0"/>
                      </a:br>
                      <a:r>
                        <a:rPr kumimoji="1" lang="en-US" altLang="ja-JP" sz="2400" b="1" dirty="0"/>
                        <a:t>           </a:t>
                      </a:r>
                      <a:r>
                        <a:rPr kumimoji="1" lang="ja-JP" altLang="en-US" sz="2400" b="1" dirty="0"/>
                        <a:t>利用者相談室</a:t>
                      </a:r>
                      <a:endParaRPr kumimoji="1" lang="ja-JP" altLang="en-US" sz="2000" b="1" dirty="0">
                        <a:solidFill>
                          <a:schemeClr val="tx1"/>
                        </a:solidFill>
                        <a:latin typeface="+mn-ea"/>
                        <a:ea typeface="+mn-ea"/>
                      </a:endParaRPr>
                    </a:p>
                  </a:txBody>
                  <a:tcPr anchor="ctr">
                    <a:solidFill>
                      <a:schemeClr val="bg1"/>
                    </a:solidFill>
                  </a:tcPr>
                </a:tc>
                <a:tc>
                  <a:txBody>
                    <a:bodyPr/>
                    <a:lstStyle/>
                    <a:p>
                      <a:pPr>
                        <a:spcBef>
                          <a:spcPts val="600"/>
                        </a:spcBef>
                      </a:pPr>
                      <a:r>
                        <a:rPr kumimoji="1" lang="ja-JP" altLang="en-US" sz="2400" b="1" dirty="0">
                          <a:latin typeface="Meiryo UI" panose="020B0604030504040204" pitchFamily="50" charset="-128"/>
                          <a:ea typeface="Meiryo UI" panose="020B0604030504040204" pitchFamily="50" charset="-128"/>
                        </a:rPr>
                        <a:t>　０３</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５２５１</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６８１１</a:t>
                      </a:r>
                      <a:endParaRPr kumimoji="1" lang="ja-JP" altLang="en-US" sz="2400" b="1" dirty="0">
                        <a:solidFill>
                          <a:schemeClr val="tx1"/>
                        </a:solidFill>
                        <a:latin typeface="Meiryo UI" panose="020B0604030504040204" pitchFamily="50" charset="-128"/>
                        <a:ea typeface="Meiryo UI" panose="020B0604030504040204" pitchFamily="50" charset="-128"/>
                      </a:endParaRPr>
                    </a:p>
                  </a:txBody>
                  <a:tcPr anchor="ctr">
                    <a:solidFill>
                      <a:schemeClr val="bg1"/>
                    </a:solidFill>
                  </a:tcPr>
                </a:tc>
                <a:extLst>
                  <a:ext uri="{0D108BD9-81ED-4DB2-BD59-A6C34878D82A}">
                    <a16:rowId xmlns:a16="http://schemas.microsoft.com/office/drawing/2014/main" val="3840449034"/>
                  </a:ext>
                </a:extLst>
              </a:tr>
            </a:tbl>
          </a:graphicData>
        </a:graphic>
      </p:graphicFrame>
      <p:pic>
        <p:nvPicPr>
          <p:cNvPr id="4" name="図 3"/>
          <p:cNvPicPr>
            <a:picLocks noChangeAspect="1"/>
          </p:cNvPicPr>
          <p:nvPr/>
        </p:nvPicPr>
        <p:blipFill>
          <a:blip r:embed="rId3"/>
          <a:stretch>
            <a:fillRect/>
          </a:stretch>
        </p:blipFill>
        <p:spPr>
          <a:xfrm>
            <a:off x="5444527" y="1187740"/>
            <a:ext cx="3013673" cy="1550080"/>
          </a:xfrm>
          <a:prstGeom prst="rect">
            <a:avLst/>
          </a:prstGeom>
        </p:spPr>
      </p:pic>
      <p:sp>
        <p:nvSpPr>
          <p:cNvPr id="5"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a:latin typeface="メイリオ" panose="020B0604030504040204" pitchFamily="50" charset="-128"/>
                <a:ea typeface="メイリオ" panose="020B0604030504040204" pitchFamily="50" charset="-128"/>
              </a:rPr>
              <a:t>消費生活に関する主な相談窓口</a:t>
            </a:r>
          </a:p>
        </p:txBody>
      </p:sp>
    </p:spTree>
    <p:extLst>
      <p:ext uri="{BB962C8B-B14F-4D97-AF65-F5344CB8AC3E}">
        <p14:creationId xmlns:p14="http://schemas.microsoft.com/office/powerpoint/2010/main" val="96463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形 2" descr="07_1_1"/>
          <p:cNvPicPr>
            <a:picLocks noChangeAspect="1"/>
          </p:cNvPicPr>
          <p:nvPr/>
        </p:nvPicPr>
        <p:blipFill>
          <a:blip r:embed="rId2"/>
          <a:stretch>
            <a:fillRect/>
          </a:stretch>
        </p:blipFill>
        <p:spPr>
          <a:xfrm>
            <a:off x="2048716" y="1382019"/>
            <a:ext cx="5558378" cy="5292261"/>
          </a:xfrm>
          <a:prstGeom prst="rect">
            <a:avLst/>
          </a:prstGeom>
        </p:spPr>
      </p:pic>
      <p:sp>
        <p:nvSpPr>
          <p:cNvPr id="4" name="テキスト ボックス 3"/>
          <p:cNvSpPr txBox="1"/>
          <p:nvPr/>
        </p:nvSpPr>
        <p:spPr>
          <a:xfrm>
            <a:off x="2166232" y="1440497"/>
            <a:ext cx="1462260" cy="387798"/>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資産運用ソフト</a:t>
            </a:r>
          </a:p>
        </p:txBody>
      </p:sp>
      <p:sp>
        <p:nvSpPr>
          <p:cNvPr id="6" name="正方形/長方形 5"/>
          <p:cNvSpPr/>
          <p:nvPr/>
        </p:nvSpPr>
        <p:spPr>
          <a:xfrm>
            <a:off x="460931" y="906504"/>
            <a:ext cx="8370916" cy="446276"/>
          </a:xfrm>
          <a:prstGeom prst="rect">
            <a:avLst/>
          </a:prstGeom>
        </p:spPr>
        <p:txBody>
          <a:bodyPr wrap="square">
            <a:spAutoFit/>
          </a:bodyPr>
          <a:lstStyle/>
          <a:p>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SNS</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で知り合った友人から「簡単に稼げる」と誘われ、話を聞くことに。</a:t>
            </a:r>
            <a:endParaRPr lang="ja-JP" altLang="en-US" sz="2000" dirty="0">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事例（１）</a:t>
            </a:r>
            <a:r>
              <a:rPr lang="en-US" altLang="ja-JP" sz="2800" dirty="0">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などを通じた「もうけ話」</a:t>
            </a:r>
          </a:p>
        </p:txBody>
      </p:sp>
    </p:spTree>
    <p:extLst>
      <p:ext uri="{BB962C8B-B14F-4D97-AF65-F5344CB8AC3E}">
        <p14:creationId xmlns:p14="http://schemas.microsoft.com/office/powerpoint/2010/main" val="29513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3E89F-3856-929B-1FEF-9C59F419F257}"/>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79A90753-FA08-2B34-610C-D2988C151533}"/>
              </a:ext>
            </a:extLst>
          </p:cNvPr>
          <p:cNvSpPr/>
          <p:nvPr/>
        </p:nvSpPr>
        <p:spPr>
          <a:xfrm>
            <a:off x="1066800" y="896344"/>
            <a:ext cx="8048920" cy="446276"/>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万円の資産運用ソフトを購入する必要がある」と言われ・・・</a:t>
            </a:r>
            <a:endParaRPr lang="ja-JP" altLang="en-US" sz="2000"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FA5A2B7B-7B03-0A71-5A0B-F47C66B5633D}"/>
              </a:ext>
            </a:extLst>
          </p:cNvPr>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事例（１）</a:t>
            </a:r>
            <a:r>
              <a:rPr lang="en-US" altLang="ja-JP" sz="2800" dirty="0">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などを通じた「もうけ話」</a:t>
            </a:r>
          </a:p>
        </p:txBody>
      </p:sp>
      <p:pic>
        <p:nvPicPr>
          <p:cNvPr id="2" name="図形 2" descr="07_1_2">
            <a:extLst>
              <a:ext uri="{FF2B5EF4-FFF2-40B4-BE49-F238E27FC236}">
                <a16:creationId xmlns:a16="http://schemas.microsoft.com/office/drawing/2014/main" id="{DC1278B2-8A83-6764-691F-D6B6F76A5B65}"/>
              </a:ext>
            </a:extLst>
          </p:cNvPr>
          <p:cNvPicPr>
            <a:picLocks noChangeAspect="1"/>
          </p:cNvPicPr>
          <p:nvPr/>
        </p:nvPicPr>
        <p:blipFill>
          <a:blip r:embed="rId2"/>
          <a:stretch>
            <a:fillRect/>
          </a:stretch>
        </p:blipFill>
        <p:spPr>
          <a:xfrm>
            <a:off x="2178952" y="1342620"/>
            <a:ext cx="5378872" cy="5293267"/>
          </a:xfrm>
          <a:prstGeom prst="rect">
            <a:avLst/>
          </a:prstGeom>
        </p:spPr>
      </p:pic>
    </p:spTree>
    <p:extLst>
      <p:ext uri="{BB962C8B-B14F-4D97-AF65-F5344CB8AC3E}">
        <p14:creationId xmlns:p14="http://schemas.microsoft.com/office/powerpoint/2010/main" val="123886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809750" y="1433831"/>
            <a:ext cx="8229600" cy="4922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ja-JP" altLang="en-US">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p:txBody>
      </p:sp>
      <p:pic>
        <p:nvPicPr>
          <p:cNvPr id="4" name="図形 3" descr="07_1_3"/>
          <p:cNvPicPr>
            <a:picLocks/>
          </p:cNvPicPr>
          <p:nvPr/>
        </p:nvPicPr>
        <p:blipFill>
          <a:blip r:embed="rId2"/>
          <a:stretch>
            <a:fillRect/>
          </a:stretch>
        </p:blipFill>
        <p:spPr>
          <a:xfrm>
            <a:off x="2037280" y="1428262"/>
            <a:ext cx="5446881" cy="5207625"/>
          </a:xfrm>
          <a:prstGeom prst="rect">
            <a:avLst/>
          </a:prstGeom>
        </p:spPr>
      </p:pic>
      <p:sp>
        <p:nvSpPr>
          <p:cNvPr id="3" name="タイトル 1">
            <a:extLst>
              <a:ext uri="{FF2B5EF4-FFF2-40B4-BE49-F238E27FC236}">
                <a16:creationId xmlns:a16="http://schemas.microsoft.com/office/drawing/2014/main" id="{25FCBF7C-88A8-655D-4B5F-8D60E390515E}"/>
              </a:ext>
            </a:extLst>
          </p:cNvPr>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事例（１）</a:t>
            </a:r>
            <a:r>
              <a:rPr lang="en-US" altLang="ja-JP" sz="2800" dirty="0">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などを通じた「もうけ話」</a:t>
            </a:r>
          </a:p>
        </p:txBody>
      </p:sp>
      <p:sp>
        <p:nvSpPr>
          <p:cNvPr id="9" name="正方形/長方形 8">
            <a:extLst>
              <a:ext uri="{FF2B5EF4-FFF2-40B4-BE49-F238E27FC236}">
                <a16:creationId xmlns:a16="http://schemas.microsoft.com/office/drawing/2014/main" id="{724665A7-04A3-CA76-02F5-F4F77C44C678}"/>
              </a:ext>
            </a:extLst>
          </p:cNvPr>
          <p:cNvSpPr/>
          <p:nvPr/>
        </p:nvSpPr>
        <p:spPr>
          <a:xfrm>
            <a:off x="177059" y="896344"/>
            <a:ext cx="8938661" cy="446276"/>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購入した資産運用ソフトを使ってみたが、内容は全く関係のないものだった。</a:t>
            </a:r>
            <a:endParaRPr lang="ja-JP" altLang="en-US" sz="2000" dirty="0"/>
          </a:p>
        </p:txBody>
      </p:sp>
    </p:spTree>
    <p:extLst>
      <p:ext uri="{BB962C8B-B14F-4D97-AF65-F5344CB8AC3E}">
        <p14:creationId xmlns:p14="http://schemas.microsoft.com/office/powerpoint/2010/main" val="376963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CDEB2-F3C2-F5E0-F4EB-DFB44ED9B8C7}"/>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B17C724F-3DA5-3ECE-6305-A1A7B0B0B988}"/>
              </a:ext>
            </a:extLst>
          </p:cNvPr>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事例（１）</a:t>
            </a:r>
            <a:r>
              <a:rPr lang="en-US" altLang="ja-JP" sz="2800" dirty="0">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などを通じた「もうけ話」</a:t>
            </a:r>
          </a:p>
        </p:txBody>
      </p:sp>
      <p:sp>
        <p:nvSpPr>
          <p:cNvPr id="6" name="テキスト ボックス 5">
            <a:extLst>
              <a:ext uri="{FF2B5EF4-FFF2-40B4-BE49-F238E27FC236}">
                <a16:creationId xmlns:a16="http://schemas.microsoft.com/office/drawing/2014/main" id="{C5EFF409-9348-B7E9-FC11-D7FF32D2A4FC}"/>
              </a:ext>
            </a:extLst>
          </p:cNvPr>
          <p:cNvSpPr txBox="1"/>
          <p:nvPr/>
        </p:nvSpPr>
        <p:spPr>
          <a:xfrm>
            <a:off x="634258" y="911275"/>
            <a:ext cx="9068541" cy="400110"/>
          </a:xfrm>
          <a:prstGeom prst="rect">
            <a:avLst/>
          </a:prstGeom>
          <a:noFill/>
        </p:spPr>
        <p:txBody>
          <a:bodyPr wrap="square">
            <a:spAutoFit/>
          </a:bodyPr>
          <a:lstStyle/>
          <a:p>
            <a:pPr marL="0" lvl="1">
              <a:lnSpc>
                <a:spcPct val="100000"/>
              </a:lnSpc>
              <a:spcBef>
                <a:spcPts val="0"/>
              </a:spcBef>
              <a:spcAft>
                <a:spcPts val="0"/>
              </a:spcAft>
            </a:pP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万円の返済はできないし、人を勧誘してもソフトを購入してくれない。</a:t>
            </a:r>
          </a:p>
        </p:txBody>
      </p:sp>
      <p:pic>
        <p:nvPicPr>
          <p:cNvPr id="7" name="図形 2" descr="07_1_4">
            <a:extLst>
              <a:ext uri="{FF2B5EF4-FFF2-40B4-BE49-F238E27FC236}">
                <a16:creationId xmlns:a16="http://schemas.microsoft.com/office/drawing/2014/main" id="{6A64C729-7943-6087-0C21-352BDD00364E}"/>
              </a:ext>
            </a:extLst>
          </p:cNvPr>
          <p:cNvPicPr>
            <a:picLocks noChangeAspect="1"/>
          </p:cNvPicPr>
          <p:nvPr/>
        </p:nvPicPr>
        <p:blipFill>
          <a:blip r:embed="rId2"/>
          <a:stretch>
            <a:fillRect/>
          </a:stretch>
        </p:blipFill>
        <p:spPr>
          <a:xfrm>
            <a:off x="2053579" y="1433831"/>
            <a:ext cx="5284640" cy="5173344"/>
          </a:xfrm>
          <a:prstGeom prst="rect">
            <a:avLst/>
          </a:prstGeom>
        </p:spPr>
      </p:pic>
    </p:spTree>
    <p:extLst>
      <p:ext uri="{BB962C8B-B14F-4D97-AF65-F5344CB8AC3E}">
        <p14:creationId xmlns:p14="http://schemas.microsoft.com/office/powerpoint/2010/main" val="28958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9848" y="1649591"/>
            <a:ext cx="9031309" cy="342247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　怪しい話は、</a:t>
            </a:r>
            <a:r>
              <a:rPr lang="ja-JP" altLang="en-US" sz="2400" dirty="0">
                <a:solidFill>
                  <a:srgbClr val="FF0000"/>
                </a:solidFill>
                <a:latin typeface="メイリオ" panose="020B0604030504040204" pitchFamily="50" charset="-128"/>
                <a:ea typeface="メイリオ" panose="020B0604030504040204" pitchFamily="50" charset="-128"/>
              </a:rPr>
              <a:t>はっきり断りましょう</a:t>
            </a:r>
            <a:r>
              <a:rPr lang="en-US" altLang="ja-JP" sz="2400" dirty="0">
                <a:solidFill>
                  <a:srgbClr val="FF0000"/>
                </a:solidFill>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　投資には、必ず</a:t>
            </a:r>
            <a:r>
              <a:rPr lang="ja-JP" altLang="en-US" sz="2400" dirty="0">
                <a:solidFill>
                  <a:srgbClr val="FF0000"/>
                </a:solidFill>
                <a:latin typeface="メイリオ" panose="020B0604030504040204" pitchFamily="50" charset="-128"/>
                <a:ea typeface="メイリオ" panose="020B0604030504040204" pitchFamily="50" charset="-128"/>
              </a:rPr>
              <a:t>元本割れなどのリスク</a:t>
            </a:r>
            <a:r>
              <a:rPr lang="ja-JP" altLang="en-US" sz="2400" dirty="0">
                <a:latin typeface="メイリオ" panose="020B0604030504040204" pitchFamily="50" charset="-128"/>
                <a:ea typeface="メイリオ" panose="020B0604030504040204" pitchFamily="50" charset="-128"/>
              </a:rPr>
              <a:t>があります</a:t>
            </a:r>
            <a:r>
              <a:rPr lang="en-US" altLang="ja-JP" sz="2400" dirty="0">
                <a:latin typeface="メイリオ" panose="020B0604030504040204" pitchFamily="50" charset="-128"/>
                <a:ea typeface="メイリオ" panose="020B0604030504040204" pitchFamily="50" charset="-128"/>
              </a:rPr>
              <a:t>!</a:t>
            </a:r>
            <a:br>
              <a:rPr lang="en-US" altLang="ja-JP" sz="2400" dirty="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投資した金額が</a:t>
            </a:r>
            <a:r>
              <a:rPr lang="en-US" altLang="ja-JP" sz="1600" dirty="0">
                <a:latin typeface="メイリオ" panose="020B0604030504040204" pitchFamily="50" charset="-128"/>
                <a:ea typeface="メイリオ" panose="020B0604030504040204" pitchFamily="50" charset="-128"/>
              </a:rPr>
              <a:t>100</a:t>
            </a:r>
            <a:r>
              <a:rPr lang="ja-JP" altLang="en-US" sz="1600" dirty="0">
                <a:latin typeface="メイリオ" panose="020B0604030504040204" pitchFamily="50" charset="-128"/>
                <a:ea typeface="メイリオ" panose="020B0604030504040204" pitchFamily="50" charset="-128"/>
              </a:rPr>
              <a:t>％戻ってくる保証はなく、損をする可能性もあります。</a:t>
            </a:r>
            <a:endParaRPr lang="en-US" altLang="ja-JP" sz="1600"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借金</a:t>
            </a:r>
            <a:r>
              <a:rPr lang="ja-JP" altLang="en-US" sz="2400" dirty="0">
                <a:latin typeface="メイリオ" panose="020B0604030504040204" pitchFamily="50" charset="-128"/>
                <a:ea typeface="メイリオ" panose="020B0604030504040204" pitchFamily="50" charset="-128"/>
              </a:rPr>
              <a:t>を勧められたら、要注意</a:t>
            </a:r>
            <a:r>
              <a:rPr lang="en-US" altLang="ja-JP" sz="2400"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　強引な勧誘で断れずに契約してしまったら、相談を！</a:t>
            </a:r>
            <a:br>
              <a:rPr lang="en-US" altLang="ja-JP" sz="2400" dirty="0">
                <a:latin typeface="メイリオ" panose="020B0604030504040204" pitchFamily="50" charset="-128"/>
                <a:ea typeface="メイリオ" panose="020B0604030504040204" pitchFamily="50" charset="-128"/>
              </a:rPr>
            </a:br>
            <a:r>
              <a:rPr lang="ja-JP" altLang="en-US" sz="1600" dirty="0">
                <a:solidFill>
                  <a:srgbClr val="FF0000"/>
                </a:solidFill>
                <a:latin typeface="メイリオ" panose="020B0604030504040204" pitchFamily="50" charset="-128"/>
                <a:ea typeface="メイリオ" panose="020B0604030504040204" pitchFamily="50" charset="-128"/>
              </a:rPr>
              <a:t>　　　 　　 </a:t>
            </a:r>
            <a:r>
              <a:rPr lang="en-US" altLang="ja-JP" sz="1600" dirty="0">
                <a:solidFill>
                  <a:srgbClr val="FF0000"/>
                </a:solidFill>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クーリング・オフや契約の取消しができる場合もあります。</a:t>
            </a:r>
            <a:r>
              <a:rPr lang="ja-JP" altLang="en-US" sz="1600" b="1" dirty="0">
                <a:latin typeface="メイリオ" panose="020B0604030504040204" pitchFamily="50" charset="-128"/>
                <a:ea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　人を勧誘すると、</a:t>
            </a:r>
            <a:r>
              <a:rPr lang="ja-JP" altLang="en-US" sz="2400" dirty="0">
                <a:solidFill>
                  <a:srgbClr val="FF0000"/>
                </a:solidFill>
                <a:latin typeface="メイリオ" panose="020B0604030504040204" pitchFamily="50" charset="-128"/>
                <a:ea typeface="メイリオ" panose="020B0604030504040204" pitchFamily="50" charset="-128"/>
              </a:rPr>
              <a:t>加害者</a:t>
            </a:r>
            <a:r>
              <a:rPr lang="ja-JP" altLang="en-US" sz="2400" dirty="0">
                <a:latin typeface="メイリオ" panose="020B0604030504040204" pitchFamily="50" charset="-128"/>
                <a:ea typeface="メイリオ" panose="020B0604030504040204" pitchFamily="50" charset="-128"/>
              </a:rPr>
              <a:t>の立場になってしまいます</a:t>
            </a:r>
            <a:r>
              <a:rPr lang="en-US" altLang="ja-JP" sz="2400" dirty="0">
                <a:latin typeface="メイリオ" panose="020B0604030504040204" pitchFamily="50" charset="-128"/>
                <a:ea typeface="メイリオ" panose="020B0604030504040204" pitchFamily="50" charset="-128"/>
              </a:rPr>
              <a:t>!</a:t>
            </a:r>
          </a:p>
        </p:txBody>
      </p:sp>
      <p:sp>
        <p:nvSpPr>
          <p:cNvPr id="3" name="テキスト ボックス 2"/>
          <p:cNvSpPr txBox="1"/>
          <p:nvPr/>
        </p:nvSpPr>
        <p:spPr>
          <a:xfrm>
            <a:off x="410853" y="5229138"/>
            <a:ext cx="8567025" cy="1101060"/>
          </a:xfrm>
          <a:prstGeom prst="rect">
            <a:avLst/>
          </a:prstGeom>
          <a:solidFill>
            <a:schemeClr val="accent6">
              <a:lumMod val="20000"/>
              <a:lumOff val="80000"/>
            </a:schemeClr>
          </a:solidFill>
          <a:ln w="38100">
            <a:solidFill>
              <a:srgbClr val="FF0000"/>
            </a:solidFill>
          </a:ln>
        </p:spPr>
        <p:txBody>
          <a:bodyPr wrap="none" tIns="108000" rtlCol="0">
            <a:noAutofit/>
          </a:bodyPr>
          <a:lstStyle/>
          <a:p>
            <a:pPr>
              <a:lnSpc>
                <a:spcPct val="100000"/>
              </a:lnSpc>
              <a:spcBef>
                <a:spcPts val="0"/>
              </a:spcBef>
              <a:spcAft>
                <a:spcPts val="0"/>
              </a:spcAft>
            </a:pPr>
            <a:r>
              <a:rPr kumimoji="1" lang="ja-JP" altLang="en-US" sz="2000" b="1" dirty="0">
                <a:latin typeface="メイリオ" panose="020B0604030504040204" pitchFamily="50" charset="-128"/>
                <a:ea typeface="メイリオ" panose="020B0604030504040204" pitchFamily="50" charset="-128"/>
              </a:rPr>
              <a:t>　マルチ商法</a:t>
            </a:r>
            <a:r>
              <a:rPr kumimoji="1" lang="ja-JP" altLang="en-US" sz="2000" dirty="0">
                <a:latin typeface="メイリオ" panose="020B0604030504040204" pitchFamily="50" charset="-128"/>
                <a:ea typeface="メイリオ" panose="020B0604030504040204" pitchFamily="50" charset="-128"/>
              </a:rPr>
              <a:t>や</a:t>
            </a:r>
            <a:r>
              <a:rPr kumimoji="1" lang="ja-JP" altLang="en-US" sz="2000" b="1" dirty="0">
                <a:latin typeface="メイリオ" panose="020B0604030504040204" pitchFamily="50" charset="-128"/>
                <a:ea typeface="メイリオ" panose="020B0604030504040204" pitchFamily="50" charset="-128"/>
              </a:rPr>
              <a:t>アポイントメントセールス</a:t>
            </a:r>
            <a:r>
              <a:rPr kumimoji="1" lang="ja-JP" altLang="en-US" sz="2000" dirty="0">
                <a:latin typeface="メイリオ" panose="020B0604030504040204" pitchFamily="50" charset="-128"/>
                <a:ea typeface="メイリオ" panose="020B0604030504040204" pitchFamily="50" charset="-128"/>
              </a:rPr>
              <a:t>で販売勧誘を受けた場合には、</a:t>
            </a:r>
            <a:endParaRPr kumimoji="1" lang="en-US" altLang="ja-JP" sz="2000" dirty="0">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kumimoji="1" lang="ja-JP" altLang="en-US" sz="2000" b="1" dirty="0">
                <a:latin typeface="メイリオ" panose="020B0604030504040204" pitchFamily="50" charset="-128"/>
                <a:ea typeface="メイリオ" panose="020B0604030504040204" pitchFamily="50" charset="-128"/>
              </a:rPr>
              <a:t>　クーリング・オフ</a:t>
            </a:r>
            <a:r>
              <a:rPr kumimoji="1" lang="ja-JP" altLang="en-US" sz="2000" dirty="0">
                <a:latin typeface="メイリオ" panose="020B0604030504040204" pitchFamily="50" charset="-128"/>
                <a:ea typeface="メイリオ" panose="020B0604030504040204" pitchFamily="50" charset="-128"/>
              </a:rPr>
              <a:t>や</a:t>
            </a:r>
            <a:r>
              <a:rPr kumimoji="1" lang="ja-JP" altLang="en-US" sz="2000" b="1" dirty="0">
                <a:latin typeface="メイリオ" panose="020B0604030504040204" pitchFamily="50" charset="-128"/>
                <a:ea typeface="メイリオ" panose="020B0604030504040204" pitchFamily="50" charset="-128"/>
              </a:rPr>
              <a:t>契約の取消し</a:t>
            </a:r>
            <a:r>
              <a:rPr kumimoji="1" lang="ja-JP" altLang="en-US" sz="2000" dirty="0">
                <a:latin typeface="メイリオ" panose="020B0604030504040204" pitchFamily="50" charset="-128"/>
                <a:ea typeface="メイリオ" panose="020B0604030504040204" pitchFamily="50" charset="-128"/>
              </a:rPr>
              <a:t>ができる場合もあります。</a:t>
            </a:r>
            <a:br>
              <a:rPr kumimoji="1" lang="en-US" altLang="ja-JP" sz="2000" dirty="0">
                <a:solidFill>
                  <a:srgbClr val="FF0000"/>
                </a:solidFill>
                <a:latin typeface="メイリオ" panose="020B0604030504040204" pitchFamily="50" charset="-128"/>
                <a:ea typeface="メイリオ" panose="020B0604030504040204" pitchFamily="50" charset="-128"/>
              </a:rPr>
            </a:br>
            <a:r>
              <a:rPr kumimoji="1" lang="ja-JP" altLang="en-US" sz="2000" dirty="0">
                <a:solidFill>
                  <a:srgbClr val="FF0000"/>
                </a:solidFill>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まずは、</a:t>
            </a:r>
            <a:r>
              <a:rPr kumimoji="1" lang="ja-JP" altLang="en-US" sz="2000" b="1" dirty="0">
                <a:solidFill>
                  <a:srgbClr val="FF0000"/>
                </a:solidFill>
                <a:latin typeface="メイリオ" panose="020B0604030504040204" pitchFamily="50" charset="-128"/>
                <a:ea typeface="メイリオ" panose="020B0604030504040204" pitchFamily="50" charset="-128"/>
              </a:rPr>
              <a:t>「消費者ホットライン </a:t>
            </a:r>
            <a:r>
              <a:rPr kumimoji="1" lang="en-US" altLang="ja-JP" sz="2000" b="1" dirty="0">
                <a:solidFill>
                  <a:srgbClr val="FF0000"/>
                </a:solidFill>
                <a:latin typeface="メイリオ" panose="020B0604030504040204" pitchFamily="50" charset="-128"/>
                <a:ea typeface="メイリオ" panose="020B0604030504040204" pitchFamily="50" charset="-128"/>
              </a:rPr>
              <a:t>188</a:t>
            </a:r>
            <a:r>
              <a:rPr kumimoji="1" lang="ja-JP" altLang="en-US" sz="2000" b="1" dirty="0">
                <a:solidFill>
                  <a:srgbClr val="FF0000"/>
                </a:solidFill>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に相談</a:t>
            </a:r>
            <a:r>
              <a:rPr kumimoji="1" lang="ja-JP" altLang="en-US" sz="2000" dirty="0">
                <a:latin typeface="メイリオ" panose="020B0604030504040204" pitchFamily="50" charset="-128"/>
                <a:ea typeface="メイリオ" panose="020B0604030504040204" pitchFamily="50" charset="-128"/>
              </a:rPr>
              <a:t>しましょう！</a:t>
            </a:r>
          </a:p>
        </p:txBody>
      </p:sp>
      <p:sp>
        <p:nvSpPr>
          <p:cNvPr id="5" name="タイトル 1">
            <a:extLst>
              <a:ext uri="{FF2B5EF4-FFF2-40B4-BE49-F238E27FC236}">
                <a16:creationId xmlns:a16="http://schemas.microsoft.com/office/drawing/2014/main" id="{DE1B6504-EA7F-6F2E-1286-BCA65BC098CC}"/>
              </a:ext>
            </a:extLst>
          </p:cNvPr>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事例（１）</a:t>
            </a:r>
            <a:r>
              <a:rPr lang="en-US" altLang="ja-JP" sz="2800" dirty="0">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などを通じた「もうけ話」</a:t>
            </a:r>
          </a:p>
        </p:txBody>
      </p:sp>
      <p:sp>
        <p:nvSpPr>
          <p:cNvPr id="6" name="正方形/長方形 5">
            <a:extLst>
              <a:ext uri="{FF2B5EF4-FFF2-40B4-BE49-F238E27FC236}">
                <a16:creationId xmlns:a16="http://schemas.microsoft.com/office/drawing/2014/main" id="{E8F34AE2-06CD-26F2-B8E9-666B4E2E5DE8}"/>
              </a:ext>
            </a:extLst>
          </p:cNvPr>
          <p:cNvSpPr/>
          <p:nvPr/>
        </p:nvSpPr>
        <p:spPr>
          <a:xfrm>
            <a:off x="410853" y="945006"/>
            <a:ext cx="9031310" cy="587853"/>
          </a:xfrm>
          <a:prstGeom prst="rect">
            <a:avLst/>
          </a:prstGeom>
        </p:spPr>
        <p:txBody>
          <a:bodyPr wrap="square">
            <a:spAutoFit/>
          </a:bodyPr>
          <a:lstStyle/>
          <a:p>
            <a:r>
              <a:rPr lang="ja-JP" altLang="en-US" sz="2800" b="1" u="sng" dirty="0">
                <a:latin typeface="メイリオ" panose="020B0604030504040204" pitchFamily="50" charset="-128"/>
                <a:ea typeface="メイリオ" panose="020B0604030504040204" pitchFamily="50" charset="-128"/>
              </a:rPr>
              <a:t>☝</a:t>
            </a:r>
            <a:r>
              <a:rPr lang="en-US" altLang="ja-JP" sz="2800" b="1" u="sng" dirty="0">
                <a:latin typeface="メイリオ" panose="020B0604030504040204" pitchFamily="50" charset="-128"/>
                <a:ea typeface="メイリオ" panose="020B0604030504040204" pitchFamily="50" charset="-128"/>
              </a:rPr>
              <a:t>SNS</a:t>
            </a:r>
            <a:r>
              <a:rPr lang="ja-JP" altLang="en-US" sz="2800" b="1" u="sng" dirty="0">
                <a:latin typeface="メイリオ" panose="020B0604030504040204" pitchFamily="50" charset="-128"/>
                <a:ea typeface="メイリオ" panose="020B0604030504040204" pitchFamily="50" charset="-128"/>
              </a:rPr>
              <a:t>などを通じたもうけ話にだまされる前に</a:t>
            </a:r>
          </a:p>
        </p:txBody>
      </p:sp>
    </p:spTree>
    <p:extLst>
      <p:ext uri="{BB962C8B-B14F-4D97-AF65-F5344CB8AC3E}">
        <p14:creationId xmlns:p14="http://schemas.microsoft.com/office/powerpoint/2010/main" val="17532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591" y="1469034"/>
            <a:ext cx="5209593" cy="5209593"/>
          </a:xfrm>
          <a:prstGeom prst="rect">
            <a:avLst/>
          </a:prstGeom>
        </p:spPr>
      </p:pic>
      <p:sp>
        <p:nvSpPr>
          <p:cNvPr id="4" name="正方形/長方形 3"/>
          <p:cNvSpPr/>
          <p:nvPr/>
        </p:nvSpPr>
        <p:spPr>
          <a:xfrm>
            <a:off x="177058" y="919611"/>
            <a:ext cx="8938661" cy="446276"/>
          </a:xfrm>
          <a:prstGeom prst="rect">
            <a:avLst/>
          </a:prstGeom>
        </p:spPr>
        <p:txBody>
          <a:bodyPr wrap="square">
            <a:spAutoFit/>
          </a:bodyPr>
          <a:lstStyle/>
          <a:p>
            <a:pPr algn="ct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SNS</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の広告から「</a:t>
            </a: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500</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円なら試してみよう」とスマホで注文。</a:t>
            </a:r>
            <a:endParaRPr lang="ja-JP" altLang="en-US" sz="20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事例（２）詐欺的な定期購入商法</a:t>
            </a:r>
          </a:p>
        </p:txBody>
      </p:sp>
    </p:spTree>
    <p:extLst>
      <p:ext uri="{BB962C8B-B14F-4D97-AF65-F5344CB8AC3E}">
        <p14:creationId xmlns:p14="http://schemas.microsoft.com/office/powerpoint/2010/main" val="36295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219" y="1433904"/>
            <a:ext cx="5226670" cy="5226670"/>
          </a:xfrm>
          <a:prstGeom prst="rect">
            <a:avLst/>
          </a:prstGeom>
        </p:spPr>
      </p:pic>
      <p:sp>
        <p:nvSpPr>
          <p:cNvPr id="4" name="正方形/長方形 3"/>
          <p:cNvSpPr/>
          <p:nvPr/>
        </p:nvSpPr>
        <p:spPr>
          <a:xfrm>
            <a:off x="177059" y="894929"/>
            <a:ext cx="8938661" cy="446276"/>
          </a:xfrm>
          <a:prstGeom prst="rect">
            <a:avLst/>
          </a:prstGeom>
        </p:spPr>
        <p:txBody>
          <a:bodyPr wrap="square">
            <a:spAutoFit/>
          </a:bodyPr>
          <a:lstStyle/>
          <a:p>
            <a:pPr algn="ct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回だけのつもりだったのに定期的に商品が届き、</a:t>
            </a: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万円の請求書まで・・・</a:t>
            </a:r>
            <a:endParaRPr lang="ja-JP" altLang="en-US" sz="2000"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a:latin typeface="メイリオ" panose="020B0604030504040204" pitchFamily="50" charset="-128"/>
                <a:ea typeface="メイリオ" panose="020B0604030504040204" pitchFamily="50" charset="-128"/>
              </a:rPr>
              <a:t>事例（２）詐欺的な定期購入商法</a:t>
            </a:r>
          </a:p>
        </p:txBody>
      </p:sp>
    </p:spTree>
    <p:extLst>
      <p:ext uri="{BB962C8B-B14F-4D97-AF65-F5344CB8AC3E}">
        <p14:creationId xmlns:p14="http://schemas.microsoft.com/office/powerpoint/2010/main" val="25240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7A42F41D84C7742ABEC6664FED331EE" ma:contentTypeVersion="16" ma:contentTypeDescription="新しいドキュメントを作成します。" ma:contentTypeScope="" ma:versionID="830be907fcaefb11717c0754addbe7f0">
  <xsd:schema xmlns:xsd="http://www.w3.org/2001/XMLSchema" xmlns:xs="http://www.w3.org/2001/XMLSchema" xmlns:p="http://schemas.microsoft.com/office/2006/metadata/properties" xmlns:ns2="f51b2db3-7384-4775-b173-1b4d0721bf4f" xmlns:ns3="dc44dd61-d298-48f6-94c1-bf6e563cd65e" targetNamespace="http://schemas.microsoft.com/office/2006/metadata/properties" ma:root="true" ma:fieldsID="af7a8e55ecce486ba88dfda1d7248f91" ns2:_="" ns3:_="">
    <xsd:import namespace="f51b2db3-7384-4775-b173-1b4d0721bf4f"/>
    <xsd:import namespace="dc44dd61-d298-48f6-94c1-bf6e563cd65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b2db3-7384-4775-b173-1b4d0721bf4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44dd61-d298-48f6-94c1-bf6e563cd65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5830eeb-4568-4fbd-9d0c-7139214e6e67}" ma:internalName="TaxCatchAll" ma:showField="CatchAllData" ma:web="dc44dd61-d298-48f6-94c1-bf6e563cd65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44dd61-d298-48f6-94c1-bf6e563cd65e" xsi:nil="true"/>
    <lcf76f155ced4ddcb4097134ff3c332f xmlns="f51b2db3-7384-4775-b173-1b4d0721bf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CE0DEF-F4C0-4E9A-8E21-1BC6D725C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b2db3-7384-4775-b173-1b4d0721bf4f"/>
    <ds:schemaRef ds:uri="dc44dd61-d298-48f6-94c1-bf6e563cd6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BB7FAD-95B0-46D3-92D2-941A34D41E4B}">
  <ds:schemaRefs>
    <ds:schemaRef ds:uri="http://schemas.microsoft.com/office/2006/documentManagement/types"/>
    <ds:schemaRef ds:uri="http://purl.org/dc/elements/1.1/"/>
    <ds:schemaRef ds:uri="f51b2db3-7384-4775-b173-1b4d0721bf4f"/>
    <ds:schemaRef ds:uri="http://purl.org/dc/dcmitype/"/>
    <ds:schemaRef ds:uri="http://purl.org/dc/terms/"/>
    <ds:schemaRef ds:uri="dc44dd61-d298-48f6-94c1-bf6e563cd65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A52E38D-DF7E-452C-B987-FC1DC78CCA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TM02836342[[fn=イオン]]</Template>
  <TotalTime>27125</TotalTime>
  <Words>1776</Words>
  <Application>Microsoft Office PowerPoint</Application>
  <PresentationFormat>ワイド画面</PresentationFormat>
  <Paragraphs>140</Paragraphs>
  <Slides>20</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20</vt:i4>
      </vt:variant>
    </vt:vector>
  </HeadingPairs>
  <TitlesOfParts>
    <vt:vector size="31" baseType="lpstr">
      <vt:lpstr>HG創英角ﾎﾟｯﾌﾟ体</vt:lpstr>
      <vt:lpstr>Meiryo UI</vt:lpstr>
      <vt:lpstr>ＭＳ Ｐゴシック</vt:lpstr>
      <vt:lpstr>メイリオ</vt:lpstr>
      <vt:lpstr>游ゴシック</vt:lpstr>
      <vt:lpstr>Arial</vt:lpstr>
      <vt:lpstr>Calibri</vt:lpstr>
      <vt:lpstr>Tahoma</vt:lpstr>
      <vt:lpstr>Times New Roman</vt:lpstr>
      <vt:lpstr>Blank</vt:lpstr>
      <vt:lpstr>Office ​​テーマ</vt:lpstr>
      <vt:lpstr>PowerPoint プレゼンテーション</vt:lpstr>
      <vt:lpstr>PowerPoint プレゼンテーション</vt:lpstr>
      <vt:lpstr>事例（１）SNSなどを通じた「もうけ話」</vt:lpstr>
      <vt:lpstr>事例（１）SNSなどを通じた「もうけ話」</vt:lpstr>
      <vt:lpstr>事例（１）SNSなどを通じた「もうけ話」</vt:lpstr>
      <vt:lpstr>事例（１）SNSなどを通じた「もうけ話」</vt:lpstr>
      <vt:lpstr>事例（１）SNSなどを通じた「もうけ話」</vt:lpstr>
      <vt:lpstr>事例（２）詐欺的な定期購入商法</vt:lpstr>
      <vt:lpstr>事例（２）詐欺的な定期購入商法</vt:lpstr>
      <vt:lpstr>事例（２）詐欺的な定期購入商法</vt:lpstr>
      <vt:lpstr>事例（２）詐欺的な定期購入商法</vt:lpstr>
      <vt:lpstr>事例（２）詐欺的な定期購入商法</vt:lpstr>
      <vt:lpstr>事例（３）美容医療に関するトラブル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金融経済教育推進機構</dc:creator>
  <cp:lastPrinted>2025-12-19T01:11:44Z</cp:lastPrinted>
  <dcterms:created xsi:type="dcterms:W3CDTF">2002-10-08T16:15:58Z</dcterms:created>
  <dcterms:modified xsi:type="dcterms:W3CDTF">2026-04-23T08:39:30Z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0x01010047A42F41D84C7742ABEC6664FED331EE</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2025-12-25T08:57:24Z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0e2ef841-9ec1-4857-a923-d51674b7d8dd</vt:lpwstr>
  </property>
  <property fmtid="{D5CDD505-2E9C-101B-9397-08002B2CF9AE}" pid="9" name="MSIP_Label_defa4170-0d19-0005-0004-bc88714345d2_ActionId">
    <vt:lpwstr>c18e8824-c49d-4690-8756-54a5189fae37</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