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270" r:id="rId4"/>
  </p:sldMasterIdLst>
  <p:notesMasterIdLst>
    <p:notesMasterId r:id="rId21"/>
  </p:notesMasterIdLst>
  <p:handoutMasterIdLst>
    <p:handoutMasterId r:id="rId22"/>
  </p:handoutMasterIdLst>
  <p:sldIdLst>
    <p:sldId id="986" r:id="rId5"/>
    <p:sldId id="988" r:id="rId6"/>
    <p:sldId id="1007" r:id="rId7"/>
    <p:sldId id="1026" r:id="rId8"/>
    <p:sldId id="1009" r:id="rId9"/>
    <p:sldId id="1078" r:id="rId10"/>
    <p:sldId id="991" r:id="rId11"/>
    <p:sldId id="1079" r:id="rId12"/>
    <p:sldId id="1028" r:id="rId13"/>
    <p:sldId id="1012" r:id="rId14"/>
    <p:sldId id="1036" r:id="rId15"/>
    <p:sldId id="997" r:id="rId16"/>
    <p:sldId id="1062" r:id="rId17"/>
    <p:sldId id="1041" r:id="rId18"/>
    <p:sldId id="1045" r:id="rId19"/>
    <p:sldId id="1048" r:id="rId20"/>
  </p:sldIdLst>
  <p:sldSz cx="12192000" cy="6858000"/>
  <p:notesSz cx="6735763" cy="9866313"/>
  <p:defaultTextStyle>
    <a:defPPr>
      <a:defRPr lang="en-US"/>
    </a:defPPr>
    <a:lvl1pPr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1pPr>
    <a:lvl2pPr marL="4572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2pPr>
    <a:lvl3pPr marL="9144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3pPr>
    <a:lvl4pPr marL="13716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4pPr>
    <a:lvl5pPr marL="18288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06" userDrawn="1">
          <p15:clr>
            <a:srgbClr val="A4A3A4"/>
          </p15:clr>
        </p15:guide>
        <p15:guide id="2" pos="2122"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作成者" initials="A" userId="Author" providerId="AD"/>
  <p188:author id="{0E35F99E-66E7-0A81-3D30-E492872559FA}" name="中川 壮一(NAKAGAWA Soichi)" initials="壮中" userId="S::soichi.nakagawa.st5@caa.go.jp::0eb52c30-faa1-4d0f-9b30-95b1ae42cf04"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A00"/>
    <a:srgbClr val="FF7B00"/>
    <a:srgbClr val="E7EEF1"/>
    <a:srgbClr val="DBEEF4"/>
    <a:srgbClr val="DFE8F3"/>
    <a:srgbClr val="FFE181"/>
    <a:srgbClr val="F49F1B"/>
    <a:srgbClr val="00CCFF"/>
    <a:srgbClr val="0000FF"/>
    <a:srgbClr val="F5FE9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B5EA3D9-CA7E-44D7-AD8A-A62FCB116E80}" v="1" dt="2026-04-23T08:37:35.404"/>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B1032C-EA38-4F05-BA0D-38AFFFC7BED3}" styleName="淡色スタイル 3 - アクセント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0A1B5D5-9B99-4C35-A422-299274C87663}" styleName="中間スタイル 1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D27102A9-8310-4765-A935-A1911B00CA55}" styleName="淡色スタイル 1 - アクセント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17292A2E-F333-43FB-9621-5CBBE7FDCDCB}" styleName="淡色スタイル 2 - アクセント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631" autoAdjust="0"/>
    <p:restoredTop sz="91256" autoAdjust="0"/>
  </p:normalViewPr>
  <p:slideViewPr>
    <p:cSldViewPr snapToGrid="0">
      <p:cViewPr varScale="1">
        <p:scale>
          <a:sx n="70" d="100"/>
          <a:sy n="70" d="100"/>
        </p:scale>
        <p:origin x="954" y="54"/>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3686"/>
    </p:cViewPr>
  </p:sorterViewPr>
  <p:notesViewPr>
    <p:cSldViewPr snapToGrid="0">
      <p:cViewPr varScale="1">
        <p:scale>
          <a:sx n="80" d="100"/>
          <a:sy n="80" d="100"/>
        </p:scale>
        <p:origin x="4014" y="120"/>
      </p:cViewPr>
      <p:guideLst>
        <p:guide orient="horz" pos="3106"/>
        <p:guide pos="2122"/>
      </p:guideLst>
    </p:cSldViewPr>
  </p:notesViewPr>
  <p:gridSpacing cx="45005" cy="45005"/>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2738" name="Rectangle 2"/>
          <p:cNvSpPr>
            <a:spLocks noGrp="1" noChangeArrowheads="1"/>
          </p:cNvSpPr>
          <p:nvPr>
            <p:ph type="hdr" sz="quarter"/>
          </p:nvPr>
        </p:nvSpPr>
        <p:spPr bwMode="auto">
          <a:xfrm>
            <a:off x="5" y="2"/>
            <a:ext cx="2919413" cy="493713"/>
          </a:xfrm>
          <a:prstGeom prst="rect">
            <a:avLst/>
          </a:prstGeom>
          <a:noFill/>
          <a:ln w="9525">
            <a:noFill/>
            <a:miter lim="800000"/>
            <a:headEnd/>
            <a:tailEnd/>
          </a:ln>
          <a:effectLst/>
        </p:spPr>
        <p:txBody>
          <a:bodyPr vert="horz" wrap="square" lIns="91019" tIns="45510" rIns="91019" bIns="45510" numCol="1" anchor="t" anchorCtr="0" compatLnSpc="1">
            <a:prstTxWarp prst="textNoShape">
              <a:avLst/>
            </a:prstTxWarp>
          </a:bodyPr>
          <a:lstStyle>
            <a:lvl1pPr eaLnBrk="0" hangingPunct="0">
              <a:lnSpc>
                <a:spcPct val="100000"/>
              </a:lnSpc>
              <a:spcAft>
                <a:spcPct val="0"/>
              </a:spcAft>
              <a:defRPr kumimoji="0" sz="1000">
                <a:latin typeface="Tahoma" pitchFamily="34" charset="0"/>
                <a:ea typeface="ＭＳ Ｐゴシック" pitchFamily="50" charset="-128"/>
              </a:defRPr>
            </a:lvl1pPr>
          </a:lstStyle>
          <a:p>
            <a:pPr>
              <a:defRPr/>
            </a:pPr>
            <a:endParaRPr lang="ja-JP" altLang="en-US" dirty="0"/>
          </a:p>
        </p:txBody>
      </p:sp>
      <p:sp>
        <p:nvSpPr>
          <p:cNvPr id="372739" name="Rectangle 3"/>
          <p:cNvSpPr>
            <a:spLocks noGrp="1" noChangeArrowheads="1"/>
          </p:cNvSpPr>
          <p:nvPr>
            <p:ph type="dt" sz="quarter" idx="1"/>
          </p:nvPr>
        </p:nvSpPr>
        <p:spPr bwMode="auto">
          <a:xfrm>
            <a:off x="3816356" y="2"/>
            <a:ext cx="2919413" cy="493713"/>
          </a:xfrm>
          <a:prstGeom prst="rect">
            <a:avLst/>
          </a:prstGeom>
          <a:noFill/>
          <a:ln w="9525">
            <a:noFill/>
            <a:miter lim="800000"/>
            <a:headEnd/>
            <a:tailEnd/>
          </a:ln>
          <a:effectLst/>
        </p:spPr>
        <p:txBody>
          <a:bodyPr vert="horz" wrap="square" lIns="91019" tIns="45510" rIns="91019" bIns="45510" numCol="1" anchor="t" anchorCtr="0" compatLnSpc="1">
            <a:prstTxWarp prst="textNoShape">
              <a:avLst/>
            </a:prstTxWarp>
          </a:bodyPr>
          <a:lstStyle>
            <a:lvl1pPr algn="r" eaLnBrk="0" hangingPunct="0">
              <a:lnSpc>
                <a:spcPct val="100000"/>
              </a:lnSpc>
              <a:spcAft>
                <a:spcPct val="0"/>
              </a:spcAft>
              <a:defRPr kumimoji="0" sz="1000">
                <a:latin typeface="Tahoma" pitchFamily="34" charset="0"/>
                <a:ea typeface="ＭＳ Ｐゴシック" pitchFamily="50" charset="-128"/>
              </a:defRPr>
            </a:lvl1pPr>
          </a:lstStyle>
          <a:p>
            <a:pPr>
              <a:defRPr/>
            </a:pPr>
            <a:endParaRPr lang="ja-JP" altLang="ja-JP"/>
          </a:p>
        </p:txBody>
      </p:sp>
      <p:sp>
        <p:nvSpPr>
          <p:cNvPr id="372740" name="Rectangle 4"/>
          <p:cNvSpPr>
            <a:spLocks noGrp="1" noChangeArrowheads="1"/>
          </p:cNvSpPr>
          <p:nvPr>
            <p:ph type="ftr" sz="quarter" idx="2"/>
          </p:nvPr>
        </p:nvSpPr>
        <p:spPr bwMode="auto">
          <a:xfrm>
            <a:off x="5" y="9372605"/>
            <a:ext cx="2919413" cy="493713"/>
          </a:xfrm>
          <a:prstGeom prst="rect">
            <a:avLst/>
          </a:prstGeom>
          <a:noFill/>
          <a:ln w="9525">
            <a:noFill/>
            <a:miter lim="800000"/>
            <a:headEnd/>
            <a:tailEnd/>
          </a:ln>
          <a:effectLst/>
        </p:spPr>
        <p:txBody>
          <a:bodyPr vert="horz" wrap="square" lIns="91019" tIns="45510" rIns="91019" bIns="45510" numCol="1" anchor="b" anchorCtr="0" compatLnSpc="1">
            <a:prstTxWarp prst="textNoShape">
              <a:avLst/>
            </a:prstTxWarp>
          </a:bodyPr>
          <a:lstStyle>
            <a:lvl1pPr eaLnBrk="0" hangingPunct="0">
              <a:lnSpc>
                <a:spcPct val="100000"/>
              </a:lnSpc>
              <a:spcAft>
                <a:spcPct val="0"/>
              </a:spcAft>
              <a:defRPr kumimoji="0" sz="1000">
                <a:latin typeface="Tahoma" pitchFamily="34" charset="0"/>
                <a:ea typeface="ＭＳ Ｐゴシック" pitchFamily="50" charset="-128"/>
              </a:defRPr>
            </a:lvl1pPr>
          </a:lstStyle>
          <a:p>
            <a:pPr>
              <a:defRPr/>
            </a:pPr>
            <a:endParaRPr lang="en-US" altLang="ja-JP"/>
          </a:p>
        </p:txBody>
      </p:sp>
      <p:sp>
        <p:nvSpPr>
          <p:cNvPr id="372741" name="Rectangle 5"/>
          <p:cNvSpPr>
            <a:spLocks noGrp="1" noChangeArrowheads="1"/>
          </p:cNvSpPr>
          <p:nvPr>
            <p:ph type="sldNum" sz="quarter" idx="3"/>
          </p:nvPr>
        </p:nvSpPr>
        <p:spPr bwMode="auto">
          <a:xfrm>
            <a:off x="3816356" y="9372605"/>
            <a:ext cx="2919413" cy="493713"/>
          </a:xfrm>
          <a:prstGeom prst="rect">
            <a:avLst/>
          </a:prstGeom>
          <a:noFill/>
          <a:ln w="9525">
            <a:noFill/>
            <a:miter lim="800000"/>
            <a:headEnd/>
            <a:tailEnd/>
          </a:ln>
          <a:effectLst/>
        </p:spPr>
        <p:txBody>
          <a:bodyPr vert="horz" wrap="square" lIns="91019" tIns="45510" rIns="91019" bIns="45510" numCol="1" anchor="b" anchorCtr="0" compatLnSpc="1">
            <a:prstTxWarp prst="textNoShape">
              <a:avLst/>
            </a:prstTxWarp>
          </a:bodyPr>
          <a:lstStyle>
            <a:lvl1pPr algn="r" eaLnBrk="0" hangingPunct="0">
              <a:lnSpc>
                <a:spcPct val="100000"/>
              </a:lnSpc>
              <a:spcAft>
                <a:spcPct val="0"/>
              </a:spcAft>
              <a:defRPr kumimoji="0" sz="1000">
                <a:latin typeface="Tahoma" pitchFamily="34" charset="0"/>
                <a:ea typeface="ＭＳ Ｐゴシック" pitchFamily="50" charset="-128"/>
              </a:defRPr>
            </a:lvl1pPr>
          </a:lstStyle>
          <a:p>
            <a:pPr>
              <a:defRPr/>
            </a:pPr>
            <a:fld id="{3E493067-D2C9-4066-B606-EA7CA3A1B1F1}" type="slidenum">
              <a:rPr lang="ja-JP" altLang="en-US"/>
              <a:pPr>
                <a:defRPr/>
              </a:pPr>
              <a:t>‹#›</a:t>
            </a:fld>
            <a:endParaRPr lang="ja-JP" altLang="ja-JP"/>
          </a:p>
        </p:txBody>
      </p:sp>
    </p:spTree>
    <p:extLst>
      <p:ext uri="{BB962C8B-B14F-4D97-AF65-F5344CB8AC3E}">
        <p14:creationId xmlns:p14="http://schemas.microsoft.com/office/powerpoint/2010/main" val="3740583968"/>
      </p:ext>
    </p:extLst>
  </p:cSld>
  <p:clrMap bg1="lt1" tx1="dk1" bg2="lt2" tx2="dk2" accent1="accent1" accent2="accent2" accent3="accent3" accent4="accent4" accent5="accent5" accent6="accent6" hlink="hlink" folHlink="folHlink"/>
  <p:hf ftr="0" dt="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12-19T05:40:39.123"/>
    </inkml:context>
    <inkml:brush xml:id="br0">
      <inkml:brushProperty name="width" value="0.4" units="cm"/>
      <inkml:brushProperty name="height" value="0.8" units="cm"/>
      <inkml:brushProperty name="color" value="#FFFFFF"/>
      <inkml:brushProperty name="tip" value="rectangle"/>
      <inkml:brushProperty name="rasterOp" value="maskPen"/>
      <inkml:brushProperty name="ignorePressure" value="1"/>
    </inkml:brush>
  </inkml:definitions>
  <inkml:trace contextRef="#ctx0" brushRef="#br0">0 0,'0'0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12-19T05:41:03.137"/>
    </inkml:context>
    <inkml:brush xml:id="br0">
      <inkml:brushProperty name="width" value="0.4" units="cm"/>
      <inkml:brushProperty name="height" value="0.8" units="cm"/>
      <inkml:brushProperty name="color" value="#FFFFFF"/>
      <inkml:brushProperty name="tip" value="rectangle"/>
      <inkml:brushProperty name="rasterOp" value="maskPen"/>
      <inkml:brushProperty name="ignorePressure" value="1"/>
    </inkml:brush>
  </inkml:definitions>
  <inkml:trace contextRef="#ctx0" brushRef="#br0">1 0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12-19T05:40:44.784"/>
    </inkml:context>
    <inkml:brush xml:id="br0">
      <inkml:brushProperty name="width" value="0.4" units="cm"/>
      <inkml:brushProperty name="height" value="0.8" units="cm"/>
      <inkml:brushProperty name="color" value="#FFFFFF"/>
      <inkml:brushProperty name="tip" value="rectangle"/>
      <inkml:brushProperty name="rasterOp" value="maskPen"/>
      <inkml:brushProperty name="ignorePressure" value="1"/>
    </inkml:brush>
  </inkml:definitions>
  <inkml:trace contextRef="#ctx0" brushRef="#br0">1 0,'0'0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12-19T05:40:45.972"/>
    </inkml:context>
    <inkml:brush xml:id="br0">
      <inkml:brushProperty name="width" value="0.4" units="cm"/>
      <inkml:brushProperty name="height" value="0.8" units="cm"/>
      <inkml:brushProperty name="color" value="#FFFFFF"/>
      <inkml:brushProperty name="tip" value="rectangle"/>
      <inkml:brushProperty name="rasterOp" value="maskPen"/>
      <inkml:brushProperty name="ignorePressure" value="1"/>
    </inkml:brush>
  </inkml:definitions>
  <inkml:trace contextRef="#ctx0" brushRef="#br0">0 1,'0'0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12-19T05:40:46.571"/>
    </inkml:context>
    <inkml:brush xml:id="br0">
      <inkml:brushProperty name="width" value="0.4" units="cm"/>
      <inkml:brushProperty name="height" value="0.8" units="cm"/>
      <inkml:brushProperty name="color" value="#FFFFFF"/>
      <inkml:brushProperty name="tip" value="rectangle"/>
      <inkml:brushProperty name="rasterOp" value="maskPen"/>
      <inkml:brushProperty name="ignorePressure" value="1"/>
    </inkml:brush>
  </inkml:definitions>
  <inkml:trace contextRef="#ctx0" brushRef="#br0">1 0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12-19T05:40:51.198"/>
    </inkml:context>
    <inkml:brush xml:id="br0">
      <inkml:brushProperty name="width" value="0.4" units="cm"/>
      <inkml:brushProperty name="height" value="0.8" units="cm"/>
      <inkml:brushProperty name="color" value="#FFFFFF"/>
      <inkml:brushProperty name="tip" value="rectangle"/>
      <inkml:brushProperty name="rasterOp" value="maskPen"/>
      <inkml:brushProperty name="ignorePressure" value="1"/>
    </inkml:brush>
  </inkml:definitions>
  <inkml:trace contextRef="#ctx0" brushRef="#br0">1 0,'0'0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12-19T05:41:00.182"/>
    </inkml:context>
    <inkml:brush xml:id="br0">
      <inkml:brushProperty name="width" value="0.4" units="cm"/>
      <inkml:brushProperty name="height" value="0.8" units="cm"/>
      <inkml:brushProperty name="color" value="#FFFFFF"/>
      <inkml:brushProperty name="tip" value="rectangle"/>
      <inkml:brushProperty name="rasterOp" value="maskPen"/>
      <inkml:brushProperty name="ignorePressure" value="1"/>
    </inkml:brush>
  </inkml:definitions>
  <inkml:trace contextRef="#ctx0" brushRef="#br0">1 1,'0'0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12-19T05:41:00.676"/>
    </inkml:context>
    <inkml:brush xml:id="br0">
      <inkml:brushProperty name="width" value="0.4" units="cm"/>
      <inkml:brushProperty name="height" value="0.8" units="cm"/>
      <inkml:brushProperty name="color" value="#FFFFFF"/>
      <inkml:brushProperty name="tip" value="rectangle"/>
      <inkml:brushProperty name="rasterOp" value="maskPen"/>
      <inkml:brushProperty name="ignorePressure" value="1"/>
    </inkml:brush>
  </inkml:definitions>
  <inkml:trace contextRef="#ctx0" brushRef="#br0">0 1,'0'0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12-19T05:41:02.186"/>
    </inkml:context>
    <inkml:brush xml:id="br0">
      <inkml:brushProperty name="width" value="0.4" units="cm"/>
      <inkml:brushProperty name="height" value="0.8" units="cm"/>
      <inkml:brushProperty name="color" value="#FFFFFF"/>
      <inkml:brushProperty name="tip" value="rectangle"/>
      <inkml:brushProperty name="rasterOp" value="maskPen"/>
      <inkml:brushProperty name="ignorePressure" value="1"/>
    </inkml:brush>
  </inkml:definitions>
  <inkml:trace contextRef="#ctx0" brushRef="#br0">1 1,'0'0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12-19T05:41:02.618"/>
    </inkml:context>
    <inkml:brush xml:id="br0">
      <inkml:brushProperty name="width" value="0.4" units="cm"/>
      <inkml:brushProperty name="height" value="0.8" units="cm"/>
      <inkml:brushProperty name="color" value="#FFFFFF"/>
      <inkml:brushProperty name="tip" value="rectangle"/>
      <inkml:brushProperty name="rasterOp" value="maskPen"/>
      <inkml:brushProperty name="ignorePressure" value="1"/>
    </inkml:brush>
  </inkml:definitions>
  <inkml:trace contextRef="#ctx0" brushRef="#br0">0 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2504" name="Rectangle 8"/>
          <p:cNvSpPr>
            <a:spLocks noGrp="1" noChangeArrowheads="1"/>
          </p:cNvSpPr>
          <p:nvPr>
            <p:ph type="hdr" sz="quarter"/>
          </p:nvPr>
        </p:nvSpPr>
        <p:spPr bwMode="auto">
          <a:xfrm>
            <a:off x="5" y="2"/>
            <a:ext cx="2919413" cy="493713"/>
          </a:xfrm>
          <a:prstGeom prst="rect">
            <a:avLst/>
          </a:prstGeom>
          <a:noFill/>
          <a:ln w="9525">
            <a:noFill/>
            <a:miter lim="800000"/>
            <a:headEnd/>
            <a:tailEnd/>
          </a:ln>
          <a:effectLst/>
        </p:spPr>
        <p:txBody>
          <a:bodyPr vert="horz" wrap="square" lIns="91019" tIns="45510" rIns="91019" bIns="45510" numCol="1" anchor="t" anchorCtr="0" compatLnSpc="1">
            <a:prstTxWarp prst="textNoShape">
              <a:avLst/>
            </a:prstTxWarp>
          </a:bodyPr>
          <a:lstStyle>
            <a:lvl1pPr eaLnBrk="0" hangingPunct="0">
              <a:lnSpc>
                <a:spcPct val="100000"/>
              </a:lnSpc>
              <a:spcAft>
                <a:spcPct val="0"/>
              </a:spcAft>
              <a:buFontTx/>
              <a:buChar char="•"/>
              <a:defRPr kumimoji="0" sz="1000">
                <a:latin typeface="Tahoma" pitchFamily="34" charset="0"/>
                <a:ea typeface="ＭＳ Ｐゴシック" pitchFamily="50" charset="-128"/>
              </a:defRPr>
            </a:lvl1pPr>
          </a:lstStyle>
          <a:p>
            <a:pPr>
              <a:defRPr/>
            </a:pPr>
            <a:endParaRPr lang="ja-JP" altLang="ja-JP" dirty="0"/>
          </a:p>
        </p:txBody>
      </p:sp>
      <p:sp>
        <p:nvSpPr>
          <p:cNvPr id="29699" name="Rectangle 9"/>
          <p:cNvSpPr>
            <a:spLocks noGrp="1" noRot="1" noChangeAspect="1" noChangeArrowheads="1"/>
          </p:cNvSpPr>
          <p:nvPr>
            <p:ph type="sldImg" idx="2"/>
          </p:nvPr>
        </p:nvSpPr>
        <p:spPr bwMode="auto">
          <a:xfrm>
            <a:off x="77788" y="739775"/>
            <a:ext cx="6580187" cy="3702050"/>
          </a:xfrm>
          <a:prstGeom prst="rect">
            <a:avLst/>
          </a:prstGeom>
          <a:noFill/>
          <a:ln w="9525">
            <a:solidFill>
              <a:srgbClr val="000000"/>
            </a:solidFill>
            <a:miter lim="800000"/>
            <a:headEnd/>
            <a:tailEnd/>
          </a:ln>
        </p:spPr>
      </p:sp>
      <p:sp>
        <p:nvSpPr>
          <p:cNvPr id="362506" name="Rectangle 10"/>
          <p:cNvSpPr>
            <a:spLocks noGrp="1" noChangeArrowheads="1"/>
          </p:cNvSpPr>
          <p:nvPr>
            <p:ph type="body" sz="quarter" idx="3"/>
          </p:nvPr>
        </p:nvSpPr>
        <p:spPr bwMode="auto">
          <a:xfrm>
            <a:off x="898530" y="4686303"/>
            <a:ext cx="4938713" cy="4440238"/>
          </a:xfrm>
          <a:prstGeom prst="rect">
            <a:avLst/>
          </a:prstGeom>
          <a:noFill/>
          <a:ln w="9525">
            <a:noFill/>
            <a:miter lim="800000"/>
            <a:headEnd/>
            <a:tailEnd/>
          </a:ln>
          <a:effectLst/>
        </p:spPr>
        <p:txBody>
          <a:bodyPr vert="horz" wrap="square" lIns="91019" tIns="45510" rIns="91019" bIns="45510" numCol="1" anchor="t" anchorCtr="0" compatLnSpc="1">
            <a:prstTxWarp prst="textNoShape">
              <a:avLst/>
            </a:prstTxWarp>
          </a:bodyPr>
          <a:lstStyle/>
          <a:p>
            <a:pPr lvl="0"/>
            <a:r>
              <a:rPr lang="ja-JP" altLang="en-US" noProof="0"/>
              <a:t>マスター テキストの書式設定</a:t>
            </a:r>
          </a:p>
          <a:p>
            <a:pPr lvl="1"/>
            <a:r>
              <a:rPr lang="ja-JP" altLang="en-US" noProof="0"/>
              <a:t>第 2 レベル</a:t>
            </a:r>
          </a:p>
          <a:p>
            <a:pPr lvl="2"/>
            <a:r>
              <a:rPr lang="ja-JP" altLang="en-US" noProof="0"/>
              <a:t>第 3 レベル</a:t>
            </a:r>
          </a:p>
          <a:p>
            <a:pPr lvl="3"/>
            <a:r>
              <a:rPr lang="ja-JP" altLang="en-US" noProof="0"/>
              <a:t>第 4 レベル</a:t>
            </a:r>
          </a:p>
          <a:p>
            <a:pPr lvl="4"/>
            <a:r>
              <a:rPr lang="ja-JP" altLang="en-US" noProof="0"/>
              <a:t>第 5 レベル</a:t>
            </a:r>
          </a:p>
        </p:txBody>
      </p:sp>
      <p:sp>
        <p:nvSpPr>
          <p:cNvPr id="362507" name="Rectangle 11"/>
          <p:cNvSpPr>
            <a:spLocks noGrp="1" noChangeArrowheads="1"/>
          </p:cNvSpPr>
          <p:nvPr>
            <p:ph type="dt" idx="1"/>
          </p:nvPr>
        </p:nvSpPr>
        <p:spPr bwMode="auto">
          <a:xfrm>
            <a:off x="3816356" y="2"/>
            <a:ext cx="2919413" cy="493713"/>
          </a:xfrm>
          <a:prstGeom prst="rect">
            <a:avLst/>
          </a:prstGeom>
          <a:noFill/>
          <a:ln w="9525">
            <a:noFill/>
            <a:miter lim="800000"/>
            <a:headEnd/>
            <a:tailEnd/>
          </a:ln>
          <a:effectLst/>
        </p:spPr>
        <p:txBody>
          <a:bodyPr vert="horz" wrap="square" lIns="91019" tIns="45510" rIns="91019" bIns="45510" numCol="1" anchor="t" anchorCtr="0" compatLnSpc="1">
            <a:prstTxWarp prst="textNoShape">
              <a:avLst/>
            </a:prstTxWarp>
          </a:bodyPr>
          <a:lstStyle>
            <a:lvl1pPr algn="r" eaLnBrk="0" hangingPunct="0">
              <a:lnSpc>
                <a:spcPct val="100000"/>
              </a:lnSpc>
              <a:spcAft>
                <a:spcPct val="0"/>
              </a:spcAft>
              <a:buFontTx/>
              <a:buChar char="•"/>
              <a:defRPr kumimoji="0" sz="1000">
                <a:latin typeface="Tahoma" pitchFamily="34" charset="0"/>
                <a:ea typeface="ＭＳ Ｐゴシック" pitchFamily="50" charset="-128"/>
              </a:defRPr>
            </a:lvl1pPr>
          </a:lstStyle>
          <a:p>
            <a:pPr>
              <a:defRPr/>
            </a:pPr>
            <a:endParaRPr lang="ja-JP" altLang="ja-JP"/>
          </a:p>
        </p:txBody>
      </p:sp>
      <p:sp>
        <p:nvSpPr>
          <p:cNvPr id="362508" name="Rectangle 12"/>
          <p:cNvSpPr>
            <a:spLocks noGrp="1" noChangeArrowheads="1"/>
          </p:cNvSpPr>
          <p:nvPr>
            <p:ph type="ftr" sz="quarter" idx="4"/>
          </p:nvPr>
        </p:nvSpPr>
        <p:spPr bwMode="auto">
          <a:xfrm>
            <a:off x="5" y="9372605"/>
            <a:ext cx="2919413" cy="493713"/>
          </a:xfrm>
          <a:prstGeom prst="rect">
            <a:avLst/>
          </a:prstGeom>
          <a:noFill/>
          <a:ln w="9525">
            <a:noFill/>
            <a:miter lim="800000"/>
            <a:headEnd/>
            <a:tailEnd/>
          </a:ln>
          <a:effectLst/>
        </p:spPr>
        <p:txBody>
          <a:bodyPr vert="horz" wrap="square" lIns="91019" tIns="45510" rIns="91019" bIns="45510" numCol="1" anchor="b" anchorCtr="0" compatLnSpc="1">
            <a:prstTxWarp prst="textNoShape">
              <a:avLst/>
            </a:prstTxWarp>
          </a:bodyPr>
          <a:lstStyle>
            <a:lvl1pPr eaLnBrk="0" hangingPunct="0">
              <a:lnSpc>
                <a:spcPct val="100000"/>
              </a:lnSpc>
              <a:spcAft>
                <a:spcPct val="0"/>
              </a:spcAft>
              <a:buFontTx/>
              <a:buChar char="•"/>
              <a:defRPr kumimoji="0" sz="1000">
                <a:latin typeface="Tahoma" pitchFamily="34" charset="0"/>
                <a:ea typeface="ＭＳ Ｐゴシック" pitchFamily="50" charset="-128"/>
              </a:defRPr>
            </a:lvl1pPr>
          </a:lstStyle>
          <a:p>
            <a:pPr>
              <a:defRPr/>
            </a:pPr>
            <a:endParaRPr lang="ja-JP" altLang="ja-JP"/>
          </a:p>
        </p:txBody>
      </p:sp>
      <p:sp>
        <p:nvSpPr>
          <p:cNvPr id="362509" name="Rectangle 13"/>
          <p:cNvSpPr>
            <a:spLocks noGrp="1" noChangeArrowheads="1"/>
          </p:cNvSpPr>
          <p:nvPr>
            <p:ph type="sldNum" sz="quarter" idx="5"/>
          </p:nvPr>
        </p:nvSpPr>
        <p:spPr bwMode="auto">
          <a:xfrm>
            <a:off x="3816356" y="9372605"/>
            <a:ext cx="2919413" cy="493713"/>
          </a:xfrm>
          <a:prstGeom prst="rect">
            <a:avLst/>
          </a:prstGeom>
          <a:noFill/>
          <a:ln w="9525">
            <a:noFill/>
            <a:miter lim="800000"/>
            <a:headEnd/>
            <a:tailEnd/>
          </a:ln>
          <a:effectLst/>
        </p:spPr>
        <p:txBody>
          <a:bodyPr vert="horz" wrap="square" lIns="91019" tIns="45510" rIns="91019" bIns="45510" numCol="1" anchor="b" anchorCtr="0" compatLnSpc="1">
            <a:prstTxWarp prst="textNoShape">
              <a:avLst/>
            </a:prstTxWarp>
          </a:bodyPr>
          <a:lstStyle>
            <a:lvl1pPr algn="r" eaLnBrk="0" hangingPunct="0">
              <a:lnSpc>
                <a:spcPct val="100000"/>
              </a:lnSpc>
              <a:spcAft>
                <a:spcPct val="0"/>
              </a:spcAft>
              <a:buFontTx/>
              <a:buChar char="•"/>
              <a:defRPr kumimoji="0" sz="1000">
                <a:latin typeface="Tahoma" pitchFamily="34" charset="0"/>
                <a:ea typeface="ＭＳ Ｐゴシック" pitchFamily="50" charset="-128"/>
              </a:defRPr>
            </a:lvl1pPr>
          </a:lstStyle>
          <a:p>
            <a:pPr>
              <a:defRPr/>
            </a:pPr>
            <a:fld id="{0B690759-A892-4183-BAFA-C65763666524}" type="slidenum">
              <a:rPr lang="ja-JP" altLang="en-US"/>
              <a:pPr>
                <a:defRPr/>
              </a:pPr>
              <a:t>‹#›</a:t>
            </a:fld>
            <a:endParaRPr lang="ja-JP" altLang="ja-JP"/>
          </a:p>
        </p:txBody>
      </p:sp>
    </p:spTree>
    <p:extLst>
      <p:ext uri="{BB962C8B-B14F-4D97-AF65-F5344CB8AC3E}">
        <p14:creationId xmlns:p14="http://schemas.microsoft.com/office/powerpoint/2010/main" val="2835979646"/>
      </p:ext>
    </p:extLst>
  </p:cSld>
  <p:clrMap bg1="lt1" tx1="dk1" bg2="lt2" tx2="dk2" accent1="accent1" accent2="accent2" accent3="accent3" accent4="accent4" accent5="accent5" accent6="accent6" hlink="hlink" folHlink="folHlink"/>
  <p:hf ftr="0" dt="0"/>
  <p:notesStyle>
    <a:lvl1pPr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endParaRPr lang="ja-JP" altLang="ja-JP" dirty="0"/>
          </a:p>
        </p:txBody>
      </p:sp>
      <p:sp>
        <p:nvSpPr>
          <p:cNvPr id="5" name="スライド番号プレースホルダー 4"/>
          <p:cNvSpPr>
            <a:spLocks noGrp="1"/>
          </p:cNvSpPr>
          <p:nvPr>
            <p:ph type="sldNum" sz="quarter" idx="11"/>
          </p:nvPr>
        </p:nvSpPr>
        <p:spPr/>
        <p:txBody>
          <a:bodyPr/>
          <a:lstStyle/>
          <a:p>
            <a:pPr>
              <a:defRPr/>
            </a:pPr>
            <a:fld id="{0B690759-A892-4183-BAFA-C65763666524}" type="slidenum">
              <a:rPr lang="ja-JP" altLang="en-US" smtClean="0"/>
              <a:pPr>
                <a:defRPr/>
              </a:pPr>
              <a:t>1</a:t>
            </a:fld>
            <a:endParaRPr lang="ja-JP" altLang="ja-JP"/>
          </a:p>
        </p:txBody>
      </p:sp>
    </p:spTree>
    <p:extLst>
      <p:ext uri="{BB962C8B-B14F-4D97-AF65-F5344CB8AC3E}">
        <p14:creationId xmlns:p14="http://schemas.microsoft.com/office/powerpoint/2010/main" val="1441944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endParaRPr lang="ja-JP" altLang="ja-JP" dirty="0"/>
          </a:p>
        </p:txBody>
      </p:sp>
      <p:sp>
        <p:nvSpPr>
          <p:cNvPr id="5" name="スライド番号プレースホルダー 4"/>
          <p:cNvSpPr>
            <a:spLocks noGrp="1"/>
          </p:cNvSpPr>
          <p:nvPr>
            <p:ph type="sldNum" sz="quarter" idx="11"/>
          </p:nvPr>
        </p:nvSpPr>
        <p:spPr/>
        <p:txBody>
          <a:bodyPr/>
          <a:lstStyle/>
          <a:p>
            <a:pPr>
              <a:defRPr/>
            </a:pPr>
            <a:fld id="{0B690759-A892-4183-BAFA-C65763666524}" type="slidenum">
              <a:rPr lang="ja-JP" altLang="en-US" smtClean="0"/>
              <a:pPr>
                <a:defRPr/>
              </a:pPr>
              <a:t>2</a:t>
            </a:fld>
            <a:endParaRPr lang="ja-JP" altLang="ja-JP"/>
          </a:p>
        </p:txBody>
      </p:sp>
    </p:spTree>
    <p:extLst>
      <p:ext uri="{BB962C8B-B14F-4D97-AF65-F5344CB8AC3E}">
        <p14:creationId xmlns:p14="http://schemas.microsoft.com/office/powerpoint/2010/main" val="28831159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endParaRPr lang="ja-JP" altLang="ja-JP" dirty="0"/>
          </a:p>
        </p:txBody>
      </p:sp>
      <p:sp>
        <p:nvSpPr>
          <p:cNvPr id="5" name="スライド番号プレースホルダー 4"/>
          <p:cNvSpPr>
            <a:spLocks noGrp="1"/>
          </p:cNvSpPr>
          <p:nvPr>
            <p:ph type="sldNum" sz="quarter" idx="11"/>
          </p:nvPr>
        </p:nvSpPr>
        <p:spPr/>
        <p:txBody>
          <a:bodyPr/>
          <a:lstStyle/>
          <a:p>
            <a:pPr>
              <a:defRPr/>
            </a:pPr>
            <a:fld id="{0B690759-A892-4183-BAFA-C65763666524}" type="slidenum">
              <a:rPr lang="ja-JP" altLang="en-US" smtClean="0"/>
              <a:pPr>
                <a:defRPr/>
              </a:pPr>
              <a:t>3</a:t>
            </a:fld>
            <a:endParaRPr lang="ja-JP" altLang="ja-JP"/>
          </a:p>
        </p:txBody>
      </p:sp>
    </p:spTree>
    <p:extLst>
      <p:ext uri="{BB962C8B-B14F-4D97-AF65-F5344CB8AC3E}">
        <p14:creationId xmlns:p14="http://schemas.microsoft.com/office/powerpoint/2010/main" val="23140047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endParaRPr lang="ja-JP" altLang="ja-JP" dirty="0"/>
          </a:p>
        </p:txBody>
      </p:sp>
      <p:sp>
        <p:nvSpPr>
          <p:cNvPr id="5" name="スライド番号プレースホルダー 4"/>
          <p:cNvSpPr>
            <a:spLocks noGrp="1"/>
          </p:cNvSpPr>
          <p:nvPr>
            <p:ph type="sldNum" sz="quarter" idx="11"/>
          </p:nvPr>
        </p:nvSpPr>
        <p:spPr/>
        <p:txBody>
          <a:bodyPr/>
          <a:lstStyle/>
          <a:p>
            <a:pPr>
              <a:defRPr/>
            </a:pPr>
            <a:fld id="{0B690759-A892-4183-BAFA-C65763666524}" type="slidenum">
              <a:rPr lang="ja-JP" altLang="en-US" smtClean="0"/>
              <a:pPr>
                <a:defRPr/>
              </a:pPr>
              <a:t>4</a:t>
            </a:fld>
            <a:endParaRPr lang="ja-JP" altLang="ja-JP"/>
          </a:p>
        </p:txBody>
      </p:sp>
    </p:spTree>
    <p:extLst>
      <p:ext uri="{BB962C8B-B14F-4D97-AF65-F5344CB8AC3E}">
        <p14:creationId xmlns:p14="http://schemas.microsoft.com/office/powerpoint/2010/main" val="5712178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ヘッダー プレースホルダー 3"/>
          <p:cNvSpPr>
            <a:spLocks noGrp="1"/>
          </p:cNvSpPr>
          <p:nvPr>
            <p:ph type="hdr" sz="quarter" idx="10"/>
          </p:nvPr>
        </p:nvSpPr>
        <p:spPr/>
        <p:txBody>
          <a:bodyPr/>
          <a:lstStyle/>
          <a:p>
            <a:pPr>
              <a:defRPr/>
            </a:pPr>
            <a:endParaRPr lang="ja-JP" altLang="ja-JP"/>
          </a:p>
        </p:txBody>
      </p:sp>
      <p:sp>
        <p:nvSpPr>
          <p:cNvPr id="5" name="スライド番号プレースホルダー 4"/>
          <p:cNvSpPr>
            <a:spLocks noGrp="1"/>
          </p:cNvSpPr>
          <p:nvPr>
            <p:ph type="sldNum" sz="quarter" idx="11"/>
          </p:nvPr>
        </p:nvSpPr>
        <p:spPr/>
        <p:txBody>
          <a:bodyPr/>
          <a:lstStyle/>
          <a:p>
            <a:pPr>
              <a:defRPr/>
            </a:pPr>
            <a:fld id="{0B690759-A892-4183-BAFA-C65763666524}" type="slidenum">
              <a:rPr lang="ja-JP" altLang="en-US" smtClean="0"/>
              <a:pPr>
                <a:defRPr/>
              </a:pPr>
              <a:t>6</a:t>
            </a:fld>
            <a:endParaRPr lang="ja-JP" altLang="ja-JP"/>
          </a:p>
        </p:txBody>
      </p:sp>
    </p:spTree>
    <p:extLst>
      <p:ext uri="{BB962C8B-B14F-4D97-AF65-F5344CB8AC3E}">
        <p14:creationId xmlns:p14="http://schemas.microsoft.com/office/powerpoint/2010/main" val="24734951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endParaRPr lang="ja-JP" altLang="ja-JP" dirty="0"/>
          </a:p>
        </p:txBody>
      </p:sp>
      <p:sp>
        <p:nvSpPr>
          <p:cNvPr id="5" name="スライド番号プレースホルダー 4"/>
          <p:cNvSpPr>
            <a:spLocks noGrp="1"/>
          </p:cNvSpPr>
          <p:nvPr>
            <p:ph type="sldNum" sz="quarter" idx="11"/>
          </p:nvPr>
        </p:nvSpPr>
        <p:spPr/>
        <p:txBody>
          <a:bodyPr/>
          <a:lstStyle/>
          <a:p>
            <a:pPr>
              <a:defRPr/>
            </a:pPr>
            <a:fld id="{0B690759-A892-4183-BAFA-C65763666524}" type="slidenum">
              <a:rPr lang="ja-JP" altLang="en-US" smtClean="0"/>
              <a:pPr>
                <a:defRPr/>
              </a:pPr>
              <a:t>11</a:t>
            </a:fld>
            <a:endParaRPr lang="ja-JP" altLang="ja-JP"/>
          </a:p>
        </p:txBody>
      </p:sp>
    </p:spTree>
    <p:extLst>
      <p:ext uri="{BB962C8B-B14F-4D97-AF65-F5344CB8AC3E}">
        <p14:creationId xmlns:p14="http://schemas.microsoft.com/office/powerpoint/2010/main" val="13540687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endParaRPr lang="ja-JP" altLang="ja-JP" dirty="0"/>
          </a:p>
        </p:txBody>
      </p:sp>
      <p:sp>
        <p:nvSpPr>
          <p:cNvPr id="5" name="スライド番号プレースホルダー 4"/>
          <p:cNvSpPr>
            <a:spLocks noGrp="1"/>
          </p:cNvSpPr>
          <p:nvPr>
            <p:ph type="sldNum" sz="quarter" idx="11"/>
          </p:nvPr>
        </p:nvSpPr>
        <p:spPr/>
        <p:txBody>
          <a:bodyPr/>
          <a:lstStyle/>
          <a:p>
            <a:pPr>
              <a:defRPr/>
            </a:pPr>
            <a:fld id="{0B690759-A892-4183-BAFA-C65763666524}" type="slidenum">
              <a:rPr lang="ja-JP" altLang="en-US" smtClean="0"/>
              <a:pPr>
                <a:defRPr/>
              </a:pPr>
              <a:t>13</a:t>
            </a:fld>
            <a:endParaRPr lang="ja-JP" altLang="ja-JP"/>
          </a:p>
        </p:txBody>
      </p:sp>
    </p:spTree>
    <p:extLst>
      <p:ext uri="{BB962C8B-B14F-4D97-AF65-F5344CB8AC3E}">
        <p14:creationId xmlns:p14="http://schemas.microsoft.com/office/powerpoint/2010/main" val="13285094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endParaRPr lang="ja-JP" altLang="ja-JP" dirty="0"/>
          </a:p>
        </p:txBody>
      </p:sp>
      <p:sp>
        <p:nvSpPr>
          <p:cNvPr id="5" name="スライド番号プレースホルダー 4"/>
          <p:cNvSpPr>
            <a:spLocks noGrp="1"/>
          </p:cNvSpPr>
          <p:nvPr>
            <p:ph type="sldNum" sz="quarter" idx="11"/>
          </p:nvPr>
        </p:nvSpPr>
        <p:spPr/>
        <p:txBody>
          <a:bodyPr/>
          <a:lstStyle/>
          <a:p>
            <a:pPr>
              <a:defRPr/>
            </a:pPr>
            <a:fld id="{0B690759-A892-4183-BAFA-C65763666524}" type="slidenum">
              <a:rPr lang="ja-JP" altLang="en-US" smtClean="0"/>
              <a:pPr>
                <a:defRPr/>
              </a:pPr>
              <a:t>16</a:t>
            </a:fld>
            <a:endParaRPr lang="ja-JP" altLang="ja-JP"/>
          </a:p>
        </p:txBody>
      </p:sp>
    </p:spTree>
    <p:extLst>
      <p:ext uri="{BB962C8B-B14F-4D97-AF65-F5344CB8AC3E}">
        <p14:creationId xmlns:p14="http://schemas.microsoft.com/office/powerpoint/2010/main" val="2053460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14400" y="2130426"/>
            <a:ext cx="103632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pPr>
              <a:defRPr/>
            </a:pPr>
            <a:endParaRPr lang="en-US" altLang="ja-JP">
              <a:solidFill>
                <a:prstClr val="black">
                  <a:tint val="75000"/>
                </a:prstClr>
              </a:solidFill>
            </a:endParaRPr>
          </a:p>
        </p:txBody>
      </p:sp>
      <p:sp>
        <p:nvSpPr>
          <p:cNvPr id="5" name="フッター プレースホルダー 4"/>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pPr>
              <a:defRPr/>
            </a:pPr>
            <a:fld id="{01B1C735-BBD8-4BB6-BD99-6C6DF3A901C5}" type="slidenum">
              <a:rPr lang="ja-JP" altLang="en-US"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31523017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pPr>
              <a:defRPr/>
            </a:pPr>
            <a:endParaRPr lang="en-US" altLang="ja-JP">
              <a:solidFill>
                <a:prstClr val="black">
                  <a:tint val="75000"/>
                </a:prstClr>
              </a:solidFill>
            </a:endParaRPr>
          </a:p>
        </p:txBody>
      </p:sp>
      <p:sp>
        <p:nvSpPr>
          <p:cNvPr id="5" name="フッター プレースホルダー 4"/>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pPr>
              <a:defRPr/>
            </a:pPr>
            <a:fld id="{63A7B333-7B72-4671-A0BD-A5384259E659}" type="slidenum">
              <a:rPr lang="ja-JP" altLang="en-US"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26673008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839200" y="274639"/>
            <a:ext cx="27432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09600" y="274639"/>
            <a:ext cx="80264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pPr>
              <a:defRPr/>
            </a:pPr>
            <a:endParaRPr lang="en-US" altLang="ja-JP">
              <a:solidFill>
                <a:prstClr val="black">
                  <a:tint val="75000"/>
                </a:prstClr>
              </a:solidFill>
            </a:endParaRPr>
          </a:p>
        </p:txBody>
      </p:sp>
      <p:sp>
        <p:nvSpPr>
          <p:cNvPr id="5" name="フッター プレースホルダー 4"/>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pPr>
              <a:defRPr/>
            </a:pPr>
            <a:fld id="{63A7B333-7B72-4671-A0BD-A5384259E659}" type="slidenum">
              <a:rPr lang="ja-JP" altLang="en-US"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28922098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2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solidFill>
                  <a:srgbClr val="7030A0"/>
                </a:solidFill>
              </a:defRPr>
            </a:lvl1pPr>
          </a:lstStyle>
          <a:p>
            <a:r>
              <a:rPr lang="ja-JP" altLang="en-US" dirty="0"/>
              <a:t>マスタ タイトルの書式設定</a:t>
            </a:r>
          </a:p>
        </p:txBody>
      </p:sp>
      <p:sp>
        <p:nvSpPr>
          <p:cNvPr id="3" name="Rectangle 6"/>
          <p:cNvSpPr>
            <a:spLocks noGrp="1" noChangeArrowheads="1"/>
          </p:cNvSpPr>
          <p:nvPr>
            <p:ph type="sldNum" sz="quarter" idx="10"/>
          </p:nvPr>
        </p:nvSpPr>
        <p:spPr>
          <a:ln/>
        </p:spPr>
        <p:txBody>
          <a:bodyPr/>
          <a:lstStyle>
            <a:lvl1pPr>
              <a:defRPr/>
            </a:lvl1pPr>
          </a:lstStyle>
          <a:p>
            <a:pPr>
              <a:defRPr/>
            </a:pPr>
            <a:fld id="{71AC84E4-909C-4DA2-B466-18C94D348C91}" type="slidenum">
              <a:rPr lang="en-US" altLang="ja-JP">
                <a:solidFill>
                  <a:prstClr val="black">
                    <a:tint val="75000"/>
                  </a:prstClr>
                </a:solidFill>
              </a:rPr>
              <a:pPr>
                <a:defRPr/>
              </a:pPr>
              <a:t>‹#›</a:t>
            </a:fld>
            <a:endParaRPr lang="en-US" altLang="ja-JP" dirty="0">
              <a:solidFill>
                <a:prstClr val="black">
                  <a:tint val="75000"/>
                </a:prstClr>
              </a:solidFill>
            </a:endParaRPr>
          </a:p>
        </p:txBody>
      </p:sp>
    </p:spTree>
    <p:extLst>
      <p:ext uri="{BB962C8B-B14F-4D97-AF65-F5344CB8AC3E}">
        <p14:creationId xmlns:p14="http://schemas.microsoft.com/office/powerpoint/2010/main" val="12140520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8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solidFill>
                  <a:srgbClr val="7030A0"/>
                </a:solidFill>
              </a:defRPr>
            </a:lvl1pPr>
          </a:lstStyle>
          <a:p>
            <a:r>
              <a:rPr lang="ja-JP" altLang="en-US" dirty="0"/>
              <a:t>マスタ タイトルの書式設定</a:t>
            </a:r>
          </a:p>
        </p:txBody>
      </p:sp>
      <p:sp>
        <p:nvSpPr>
          <p:cNvPr id="3" name="Rectangle 6"/>
          <p:cNvSpPr>
            <a:spLocks noGrp="1" noChangeArrowheads="1"/>
          </p:cNvSpPr>
          <p:nvPr>
            <p:ph type="sldNum" sz="quarter" idx="10"/>
          </p:nvPr>
        </p:nvSpPr>
        <p:spPr>
          <a:ln/>
        </p:spPr>
        <p:txBody>
          <a:bodyPr/>
          <a:lstStyle>
            <a:lvl1pPr>
              <a:defRPr/>
            </a:lvl1pPr>
          </a:lstStyle>
          <a:p>
            <a:pPr>
              <a:defRPr/>
            </a:pPr>
            <a:fld id="{71AC84E4-909C-4DA2-B466-18C94D348C91}" type="slidenum">
              <a:rPr lang="en-US" altLang="ja-JP">
                <a:solidFill>
                  <a:prstClr val="black">
                    <a:tint val="75000"/>
                  </a:prstClr>
                </a:solidFill>
              </a:rPr>
              <a:pPr>
                <a:defRPr/>
              </a:pPr>
              <a:t>‹#›</a:t>
            </a:fld>
            <a:endParaRPr lang="en-US" altLang="ja-JP" dirty="0">
              <a:solidFill>
                <a:prstClr val="black">
                  <a:tint val="75000"/>
                </a:prstClr>
              </a:solidFill>
            </a:endParaRPr>
          </a:p>
        </p:txBody>
      </p:sp>
    </p:spTree>
    <p:extLst>
      <p:ext uri="{BB962C8B-B14F-4D97-AF65-F5344CB8AC3E}">
        <p14:creationId xmlns:p14="http://schemas.microsoft.com/office/powerpoint/2010/main" val="14122844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タイトル スライド">
    <p:spTree>
      <p:nvGrpSpPr>
        <p:cNvPr id="1" name=""/>
        <p:cNvGrpSpPr/>
        <p:nvPr/>
      </p:nvGrpSpPr>
      <p:grpSpPr>
        <a:xfrm>
          <a:off x="0" y="0"/>
          <a:ext cx="0" cy="0"/>
          <a:chOff x="0" y="0"/>
          <a:chExt cx="0" cy="0"/>
        </a:xfrm>
      </p:grpSpPr>
      <p:sp>
        <p:nvSpPr>
          <p:cNvPr id="16" name="タイトル プレースホルダー 8">
            <a:extLst>
              <a:ext uri="{FF2B5EF4-FFF2-40B4-BE49-F238E27FC236}">
                <a16:creationId xmlns:a16="http://schemas.microsoft.com/office/drawing/2014/main" id="{C6882FDE-CCE8-0B49-B5F5-6F0181551DA0}"/>
              </a:ext>
            </a:extLst>
          </p:cNvPr>
          <p:cNvSpPr>
            <a:spLocks noGrp="1"/>
          </p:cNvSpPr>
          <p:nvPr>
            <p:ph type="title"/>
          </p:nvPr>
        </p:nvSpPr>
        <p:spPr>
          <a:xfrm>
            <a:off x="177059" y="222113"/>
            <a:ext cx="10515600" cy="320511"/>
          </a:xfrm>
          <a:prstGeom prst="rect">
            <a:avLst/>
          </a:prstGeom>
        </p:spPr>
        <p:txBody>
          <a:bodyPr vert="horz" lIns="91440" tIns="45720" rIns="91440" bIns="45720" rtlCol="0" anchor="t">
            <a:normAutofit/>
          </a:bodyPr>
          <a:lstStyle>
            <a:lvl1pPr>
              <a:defRPr sz="1600" b="1" i="0">
                <a:latin typeface="Meiryo UI" panose="020B0604030504040204" pitchFamily="34" charset="-128"/>
                <a:ea typeface="Meiryo UI" panose="020B0604030504040204" pitchFamily="34" charset="-128"/>
              </a:defRPr>
            </a:lvl1pPr>
          </a:lstStyle>
          <a:p>
            <a:r>
              <a:rPr kumimoji="1" lang="ja-JP" altLang="en-US"/>
              <a:t>マスター タイトルの書式設定</a:t>
            </a:r>
          </a:p>
        </p:txBody>
      </p:sp>
      <p:pic>
        <p:nvPicPr>
          <p:cNvPr id="3" name="図 2">
            <a:extLst>
              <a:ext uri="{FF2B5EF4-FFF2-40B4-BE49-F238E27FC236}">
                <a16:creationId xmlns:a16="http://schemas.microsoft.com/office/drawing/2014/main" id="{88F8A56B-68CC-D149-9810-70924DF5A06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 y="421416"/>
            <a:ext cx="9382916" cy="380095"/>
          </a:xfrm>
          <a:prstGeom prst="rect">
            <a:avLst/>
          </a:prstGeom>
        </p:spPr>
      </p:pic>
      <p:pic>
        <p:nvPicPr>
          <p:cNvPr id="7" name="図 6">
            <a:extLst>
              <a:ext uri="{FF2B5EF4-FFF2-40B4-BE49-F238E27FC236}">
                <a16:creationId xmlns:a16="http://schemas.microsoft.com/office/drawing/2014/main" id="{0EBFB57E-C888-B541-A609-FEEC8A91223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464435" y="185340"/>
            <a:ext cx="2277668" cy="543020"/>
          </a:xfrm>
          <a:prstGeom prst="rect">
            <a:avLst/>
          </a:prstGeom>
        </p:spPr>
      </p:pic>
      <p:pic>
        <p:nvPicPr>
          <p:cNvPr id="2" name="図 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6534295"/>
            <a:ext cx="12192000" cy="445007"/>
          </a:xfrm>
          <a:prstGeom prst="rect">
            <a:avLst/>
          </a:prstGeom>
        </p:spPr>
      </p:pic>
    </p:spTree>
    <p:extLst>
      <p:ext uri="{BB962C8B-B14F-4D97-AF65-F5344CB8AC3E}">
        <p14:creationId xmlns:p14="http://schemas.microsoft.com/office/powerpoint/2010/main" val="1695159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pPr>
              <a:defRPr/>
            </a:pPr>
            <a:endParaRPr lang="en-US" altLang="ja-JP">
              <a:solidFill>
                <a:prstClr val="black">
                  <a:tint val="75000"/>
                </a:prstClr>
              </a:solidFill>
            </a:endParaRPr>
          </a:p>
        </p:txBody>
      </p:sp>
      <p:sp>
        <p:nvSpPr>
          <p:cNvPr id="5" name="フッター プレースホルダー 4"/>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pPr>
              <a:defRPr/>
            </a:pPr>
            <a:fld id="{C721EF3B-8582-4A02-A82B-11DAB0CE9406}" type="slidenum">
              <a:rPr lang="ja-JP" altLang="en-US"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3873451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63084" y="4406901"/>
            <a:ext cx="103632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pPr>
              <a:defRPr/>
            </a:pPr>
            <a:endParaRPr lang="en-US" altLang="ja-JP">
              <a:solidFill>
                <a:prstClr val="black">
                  <a:tint val="75000"/>
                </a:prstClr>
              </a:solidFill>
            </a:endParaRPr>
          </a:p>
        </p:txBody>
      </p:sp>
      <p:sp>
        <p:nvSpPr>
          <p:cNvPr id="5" name="フッター プレースホルダー 4"/>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pPr>
              <a:defRPr/>
            </a:pPr>
            <a:fld id="{E52949F2-7E26-4CAF-9DAF-C53D5EBD1145}" type="slidenum">
              <a:rPr lang="ja-JP" altLang="en-US"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19486075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pPr>
              <a:defRPr/>
            </a:pPr>
            <a:endParaRPr lang="en-US" altLang="ja-JP">
              <a:solidFill>
                <a:prstClr val="black">
                  <a:tint val="75000"/>
                </a:prstClr>
              </a:solidFill>
            </a:endParaRPr>
          </a:p>
        </p:txBody>
      </p:sp>
      <p:sp>
        <p:nvSpPr>
          <p:cNvPr id="6" name="フッター プレースホルダー 5"/>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pPr>
              <a:defRPr/>
            </a:pPr>
            <a:fld id="{CCAD5C01-C317-42F0-8838-81FAD2E0ABD9}" type="slidenum">
              <a:rPr lang="ja-JP" altLang="en-US"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24894162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pPr>
              <a:defRPr/>
            </a:pPr>
            <a:endParaRPr lang="en-US" altLang="ja-JP">
              <a:solidFill>
                <a:prstClr val="black">
                  <a:tint val="75000"/>
                </a:prstClr>
              </a:solidFill>
            </a:endParaRPr>
          </a:p>
        </p:txBody>
      </p:sp>
      <p:sp>
        <p:nvSpPr>
          <p:cNvPr id="8" name="フッター プレースホルダー 7"/>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pPr>
              <a:defRPr/>
            </a:pPr>
            <a:fld id="{60896B0B-2409-4EB1-B3E6-C8D7C6278DB5}" type="slidenum">
              <a:rPr lang="ja-JP" altLang="en-US"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1482510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pPr>
              <a:defRPr/>
            </a:pPr>
            <a:endParaRPr lang="en-US" altLang="ja-JP">
              <a:solidFill>
                <a:prstClr val="black">
                  <a:tint val="75000"/>
                </a:prstClr>
              </a:solidFill>
            </a:endParaRPr>
          </a:p>
        </p:txBody>
      </p:sp>
      <p:sp>
        <p:nvSpPr>
          <p:cNvPr id="4" name="フッター プレースホルダー 3"/>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pPr>
              <a:defRPr/>
            </a:pPr>
            <a:fld id="{C44FD83E-7E28-4829-9B08-D51B24984895}" type="slidenum">
              <a:rPr lang="ja-JP" altLang="en-US"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1927160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endParaRPr lang="en-US" altLang="ja-JP">
              <a:solidFill>
                <a:prstClr val="black">
                  <a:tint val="75000"/>
                </a:prstClr>
              </a:solidFill>
            </a:endParaRPr>
          </a:p>
        </p:txBody>
      </p:sp>
      <p:sp>
        <p:nvSpPr>
          <p:cNvPr id="3" name="フッター プレースホルダー 2"/>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pPr>
              <a:defRPr/>
            </a:pPr>
            <a:fld id="{EAD68E1B-C62F-44BA-BE96-B3D3A04D6E8E}" type="slidenum">
              <a:rPr lang="ja-JP" altLang="en-US"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682308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1" y="273050"/>
            <a:ext cx="4011084"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pPr>
              <a:defRPr/>
            </a:pPr>
            <a:endParaRPr lang="en-US" altLang="ja-JP">
              <a:solidFill>
                <a:prstClr val="black">
                  <a:tint val="75000"/>
                </a:prstClr>
              </a:solidFill>
            </a:endParaRPr>
          </a:p>
        </p:txBody>
      </p:sp>
      <p:sp>
        <p:nvSpPr>
          <p:cNvPr id="6" name="フッター プレースホルダー 5"/>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pPr>
              <a:defRPr/>
            </a:pPr>
            <a:fld id="{63A7B333-7B72-4671-A0BD-A5384259E659}" type="slidenum">
              <a:rPr lang="ja-JP" altLang="en-US"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13665992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89717" y="4800600"/>
            <a:ext cx="73152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pPr>
              <a:defRPr/>
            </a:pPr>
            <a:endParaRPr lang="en-US" altLang="ja-JP">
              <a:solidFill>
                <a:prstClr val="black">
                  <a:tint val="75000"/>
                </a:prstClr>
              </a:solidFill>
            </a:endParaRPr>
          </a:p>
        </p:txBody>
      </p:sp>
      <p:sp>
        <p:nvSpPr>
          <p:cNvPr id="6" name="フッター プレースホルダー 5"/>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pPr>
              <a:defRPr/>
            </a:pPr>
            <a:fld id="{3025E394-83B2-4F98-A54A-36ACC2187789}" type="slidenum">
              <a:rPr lang="ja-JP" altLang="en-US"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16329230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ltLang="ja-JP">
              <a:solidFill>
                <a:prstClr val="black">
                  <a:tint val="75000"/>
                </a:prstClr>
              </a:solidFill>
            </a:endParaRPr>
          </a:p>
        </p:txBody>
      </p:sp>
      <p:sp>
        <p:nvSpPr>
          <p:cNvPr id="5" name="フッター プレースホルダー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ltLang="ja-JP">
              <a:solidFill>
                <a:prstClr val="black">
                  <a:tint val="75000"/>
                </a:prstClr>
              </a:solidFill>
            </a:endParaRPr>
          </a:p>
        </p:txBody>
      </p:sp>
      <p:sp>
        <p:nvSpPr>
          <p:cNvPr id="6" name="スライド番号プレースホルダー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63A7B333-7B72-4671-A0BD-A5384259E659}" type="slidenum">
              <a:rPr lang="ja-JP" altLang="en-US"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3275051152"/>
      </p:ext>
    </p:extLst>
  </p:cSld>
  <p:clrMap bg1="lt1" tx1="dk1" bg2="lt2" tx2="dk2" accent1="accent1" accent2="accent2" accent3="accent3" accent4="accent4" accent5="accent5" accent6="accent6" hlink="hlink" folHlink="folHlink"/>
  <p:sldLayoutIdLst>
    <p:sldLayoutId id="2147484271" r:id="rId1"/>
    <p:sldLayoutId id="2147484272" r:id="rId2"/>
    <p:sldLayoutId id="2147484273" r:id="rId3"/>
    <p:sldLayoutId id="2147484274" r:id="rId4"/>
    <p:sldLayoutId id="2147484275" r:id="rId5"/>
    <p:sldLayoutId id="2147484276" r:id="rId6"/>
    <p:sldLayoutId id="2147484277" r:id="rId7"/>
    <p:sldLayoutId id="2147484278" r:id="rId8"/>
    <p:sldLayoutId id="2147484279" r:id="rId9"/>
    <p:sldLayoutId id="2147484280" r:id="rId10"/>
    <p:sldLayoutId id="2147484281" r:id="rId11"/>
    <p:sldLayoutId id="2147484282" r:id="rId12"/>
    <p:sldLayoutId id="2147484283" r:id="rId13"/>
    <p:sldLayoutId id="2147484284" r:id="rId14"/>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4.xml"/><Relationship Id="rId5" Type="http://schemas.openxmlformats.org/officeDocument/2006/relationships/image" Target="../media/image20.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14.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8" Type="http://schemas.openxmlformats.org/officeDocument/2006/relationships/customXml" Target="../ink/ink2.xml"/><Relationship Id="rId13" Type="http://schemas.openxmlformats.org/officeDocument/2006/relationships/customXml" Target="../ink/ink7.xml"/><Relationship Id="rId3" Type="http://schemas.openxmlformats.org/officeDocument/2006/relationships/customXml" Target="../ink/ink1.xml"/><Relationship Id="rId7" Type="http://schemas.openxmlformats.org/officeDocument/2006/relationships/image" Target="../media/image10.png"/><Relationship Id="rId12" Type="http://schemas.openxmlformats.org/officeDocument/2006/relationships/customXml" Target="../ink/ink6.xml"/><Relationship Id="rId2" Type="http://schemas.openxmlformats.org/officeDocument/2006/relationships/image" Target="../media/image7.png"/><Relationship Id="rId16" Type="http://schemas.openxmlformats.org/officeDocument/2006/relationships/customXml" Target="../ink/ink10.xml"/><Relationship Id="rId1" Type="http://schemas.openxmlformats.org/officeDocument/2006/relationships/slideLayout" Target="../slideLayouts/slideLayout14.xml"/><Relationship Id="rId11" Type="http://schemas.openxmlformats.org/officeDocument/2006/relationships/customXml" Target="../ink/ink5.xml"/><Relationship Id="rId15" Type="http://schemas.openxmlformats.org/officeDocument/2006/relationships/customXml" Target="../ink/ink9.xml"/><Relationship Id="rId10" Type="http://schemas.openxmlformats.org/officeDocument/2006/relationships/customXml" Target="../ink/ink4.xml"/><Relationship Id="rId9" Type="http://schemas.openxmlformats.org/officeDocument/2006/relationships/customXml" Target="../ink/ink3.xml"/><Relationship Id="rId14" Type="http://schemas.openxmlformats.org/officeDocument/2006/relationships/customXml" Target="../ink/ink8.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C20821F2-81FA-EC4A-B4DE-D11768CC99B8}"/>
              </a:ext>
            </a:extLst>
          </p:cNvPr>
          <p:cNvSpPr txBox="1"/>
          <p:nvPr/>
        </p:nvSpPr>
        <p:spPr>
          <a:xfrm>
            <a:off x="3278205" y="3931275"/>
            <a:ext cx="5635591" cy="646331"/>
          </a:xfrm>
          <a:prstGeom prst="rect">
            <a:avLst/>
          </a:prstGeom>
          <a:noFill/>
        </p:spPr>
        <p:txBody>
          <a:bodyPr wrap="square" rtlCol="0">
            <a:spAutoFit/>
          </a:bodyPr>
          <a:lstStyle/>
          <a:p>
            <a:pPr algn="ctr"/>
            <a:r>
              <a:rPr lang="ja-JP" altLang="en-US" sz="3600" b="1" dirty="0">
                <a:solidFill>
                  <a:schemeClr val="tx1">
                    <a:lumMod val="75000"/>
                    <a:lumOff val="25000"/>
                  </a:schemeClr>
                </a:solidFill>
                <a:latin typeface="Meiryo UI" panose="020B0604030504040204" pitchFamily="34" charset="-128"/>
                <a:ea typeface="Meiryo UI" panose="020B0604030504040204" pitchFamily="34" charset="-128"/>
              </a:rPr>
              <a:t>人生を豊かにするお金の知恵</a:t>
            </a:r>
          </a:p>
        </p:txBody>
      </p:sp>
      <p:pic>
        <p:nvPicPr>
          <p:cNvPr id="12" name="図 11">
            <a:extLst>
              <a:ext uri="{FF2B5EF4-FFF2-40B4-BE49-F238E27FC236}">
                <a16:creationId xmlns:a16="http://schemas.microsoft.com/office/drawing/2014/main" id="{0EBFB57E-C888-B541-A609-FEEC8A91223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91174" y="1746050"/>
            <a:ext cx="5277347" cy="1258176"/>
          </a:xfrm>
          <a:prstGeom prst="rect">
            <a:avLst/>
          </a:prstGeom>
        </p:spPr>
      </p:pic>
      <p:pic>
        <p:nvPicPr>
          <p:cNvPr id="14" name="図 13">
            <a:extLst>
              <a:ext uri="{FF2B5EF4-FFF2-40B4-BE49-F238E27FC236}">
                <a16:creationId xmlns:a16="http://schemas.microsoft.com/office/drawing/2014/main" id="{0294D416-768E-2A47-9D7D-3FB4B8E396F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49600" y="3460518"/>
            <a:ext cx="5892800" cy="304800"/>
          </a:xfrm>
          <a:prstGeom prst="rect">
            <a:avLst/>
          </a:prstGeom>
        </p:spPr>
      </p:pic>
      <p:pic>
        <p:nvPicPr>
          <p:cNvPr id="15" name="図 14">
            <a:extLst>
              <a:ext uri="{FF2B5EF4-FFF2-40B4-BE49-F238E27FC236}">
                <a16:creationId xmlns:a16="http://schemas.microsoft.com/office/drawing/2014/main" id="{3FE9DE84-645A-9C4C-BDE6-F9B43218779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49600" y="4743562"/>
            <a:ext cx="5892800" cy="292100"/>
          </a:xfrm>
          <a:prstGeom prst="rect">
            <a:avLst/>
          </a:prstGeom>
        </p:spPr>
      </p:pic>
    </p:spTree>
    <p:extLst>
      <p:ext uri="{BB962C8B-B14F-4D97-AF65-F5344CB8AC3E}">
        <p14:creationId xmlns:p14="http://schemas.microsoft.com/office/powerpoint/2010/main" val="30701027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2"/>
          <p:cNvSpPr txBox="1">
            <a:spLocks/>
          </p:cNvSpPr>
          <p:nvPr/>
        </p:nvSpPr>
        <p:spPr>
          <a:xfrm>
            <a:off x="589165" y="2416175"/>
            <a:ext cx="8382000" cy="3374909"/>
          </a:xfrm>
          <a:prstGeom prst="rect">
            <a:avLst/>
          </a:prstGeom>
        </p:spPr>
        <p:txBody>
          <a:bodyPr>
            <a:normAutofit lnSpcReduction="10000"/>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fontAlgn="auto">
              <a:lnSpc>
                <a:spcPct val="100000"/>
              </a:lnSpc>
              <a:spcAft>
                <a:spcPts val="0"/>
              </a:spcAft>
              <a:buFont typeface="Arial" pitchFamily="34" charset="0"/>
              <a:buNone/>
            </a:pPr>
            <a:endParaRPr lang="en-US" altLang="ja-JP" sz="2800" b="1" dirty="0">
              <a:latin typeface="メイリオ" panose="020B0604030504040204" pitchFamily="50" charset="-128"/>
              <a:ea typeface="メイリオ" panose="020B0604030504040204" pitchFamily="50" charset="-128"/>
            </a:endParaRPr>
          </a:p>
          <a:p>
            <a:pPr marL="0" indent="0" fontAlgn="auto">
              <a:lnSpc>
                <a:spcPct val="100000"/>
              </a:lnSpc>
              <a:spcBef>
                <a:spcPts val="0"/>
              </a:spcBef>
              <a:spcAft>
                <a:spcPts val="0"/>
              </a:spcAft>
              <a:buFont typeface="Arial" pitchFamily="34" charset="0"/>
              <a:buNone/>
            </a:pPr>
            <a:r>
              <a:rPr lang="ja-JP" altLang="en-US" sz="2800" b="1" dirty="0">
                <a:latin typeface="メイリオ" panose="020B0604030504040204" pitchFamily="50" charset="-128"/>
                <a:ea typeface="メイリオ" panose="020B0604030504040204" pitchFamily="50" charset="-128"/>
              </a:rPr>
              <a:t>　　① 口頭で承諾したとき</a:t>
            </a:r>
            <a:endParaRPr lang="en-US" altLang="ja-JP" sz="2800" b="1" dirty="0">
              <a:latin typeface="メイリオ" panose="020B0604030504040204" pitchFamily="50" charset="-128"/>
              <a:ea typeface="メイリオ" panose="020B0604030504040204" pitchFamily="50" charset="-128"/>
            </a:endParaRPr>
          </a:p>
          <a:p>
            <a:pPr marL="0" indent="0" fontAlgn="auto">
              <a:lnSpc>
                <a:spcPct val="100000"/>
              </a:lnSpc>
              <a:spcBef>
                <a:spcPts val="0"/>
              </a:spcBef>
              <a:spcAft>
                <a:spcPts val="0"/>
              </a:spcAft>
              <a:buFont typeface="Arial" pitchFamily="34" charset="0"/>
              <a:buNone/>
            </a:pPr>
            <a:endParaRPr lang="en-US" altLang="ja-JP" sz="2800" b="1" dirty="0">
              <a:latin typeface="メイリオ" panose="020B0604030504040204" pitchFamily="50" charset="-128"/>
              <a:ea typeface="メイリオ" panose="020B0604030504040204" pitchFamily="50" charset="-128"/>
            </a:endParaRPr>
          </a:p>
          <a:p>
            <a:pPr marL="0" indent="0" fontAlgn="auto">
              <a:lnSpc>
                <a:spcPct val="100000"/>
              </a:lnSpc>
              <a:spcBef>
                <a:spcPts val="0"/>
              </a:spcBef>
              <a:spcAft>
                <a:spcPts val="0"/>
              </a:spcAft>
              <a:buFont typeface="Arial" pitchFamily="34" charset="0"/>
              <a:buNone/>
            </a:pPr>
            <a:r>
              <a:rPr lang="ja-JP" altLang="en-US" sz="2800" b="1" dirty="0">
                <a:latin typeface="メイリオ" panose="020B0604030504040204" pitchFamily="50" charset="-128"/>
                <a:ea typeface="メイリオ" panose="020B0604030504040204" pitchFamily="50" charset="-128"/>
              </a:rPr>
              <a:t>　　② 申込書に署名、捺印したとき</a:t>
            </a:r>
            <a:endParaRPr lang="en-US" altLang="ja-JP" sz="2800" b="1" dirty="0">
              <a:latin typeface="メイリオ" panose="020B0604030504040204" pitchFamily="50" charset="-128"/>
              <a:ea typeface="メイリオ" panose="020B0604030504040204" pitchFamily="50" charset="-128"/>
            </a:endParaRPr>
          </a:p>
          <a:p>
            <a:pPr marL="0" indent="0" fontAlgn="auto">
              <a:lnSpc>
                <a:spcPct val="100000"/>
              </a:lnSpc>
              <a:spcBef>
                <a:spcPts val="0"/>
              </a:spcBef>
              <a:spcAft>
                <a:spcPts val="0"/>
              </a:spcAft>
              <a:buFont typeface="Arial" pitchFamily="34" charset="0"/>
              <a:buNone/>
            </a:pPr>
            <a:endParaRPr lang="en-US" altLang="ja-JP" sz="2800" b="1" dirty="0">
              <a:latin typeface="メイリオ" panose="020B0604030504040204" pitchFamily="50" charset="-128"/>
              <a:ea typeface="メイリオ" panose="020B0604030504040204" pitchFamily="50" charset="-128"/>
            </a:endParaRPr>
          </a:p>
          <a:p>
            <a:pPr marL="0" indent="0" fontAlgn="auto">
              <a:lnSpc>
                <a:spcPct val="100000"/>
              </a:lnSpc>
              <a:spcBef>
                <a:spcPts val="0"/>
              </a:spcBef>
              <a:spcAft>
                <a:spcPts val="0"/>
              </a:spcAft>
              <a:buFont typeface="Arial" pitchFamily="34" charset="0"/>
              <a:buNone/>
            </a:pPr>
            <a:r>
              <a:rPr lang="ja-JP" altLang="en-US" sz="2800" b="1" dirty="0">
                <a:latin typeface="メイリオ" panose="020B0604030504040204" pitchFamily="50" charset="-128"/>
                <a:ea typeface="メイリオ" panose="020B0604030504040204" pitchFamily="50" charset="-128"/>
              </a:rPr>
              <a:t>　　③ </a:t>
            </a:r>
            <a:r>
              <a:rPr lang="ja-JP" altLang="en-US" sz="2800" b="1">
                <a:latin typeface="メイリオ" panose="020B0604030504040204" pitchFamily="50" charset="-128"/>
                <a:ea typeface="メイリオ" panose="020B0604030504040204" pitchFamily="50" charset="-128"/>
              </a:rPr>
              <a:t>注文した商品を</a:t>
            </a:r>
            <a:r>
              <a:rPr lang="ja-JP" altLang="en-US" sz="2800" b="1" dirty="0">
                <a:latin typeface="メイリオ" panose="020B0604030504040204" pitchFamily="50" charset="-128"/>
                <a:ea typeface="メイリオ" panose="020B0604030504040204" pitchFamily="50" charset="-128"/>
              </a:rPr>
              <a:t>受け取ったとき</a:t>
            </a:r>
            <a:endParaRPr lang="en-US" altLang="ja-JP" sz="2800" b="1" dirty="0">
              <a:latin typeface="メイリオ" panose="020B0604030504040204" pitchFamily="50" charset="-128"/>
              <a:ea typeface="メイリオ" panose="020B0604030504040204" pitchFamily="50" charset="-128"/>
            </a:endParaRPr>
          </a:p>
          <a:p>
            <a:pPr marL="0" indent="0" fontAlgn="auto">
              <a:lnSpc>
                <a:spcPct val="100000"/>
              </a:lnSpc>
              <a:spcBef>
                <a:spcPts val="0"/>
              </a:spcBef>
              <a:spcAft>
                <a:spcPts val="0"/>
              </a:spcAft>
              <a:buFont typeface="Arial" pitchFamily="34" charset="0"/>
              <a:buNone/>
            </a:pPr>
            <a:endParaRPr lang="en-US" altLang="ja-JP" sz="2800" b="1" dirty="0">
              <a:latin typeface="メイリオ" panose="020B0604030504040204" pitchFamily="50" charset="-128"/>
              <a:ea typeface="メイリオ" panose="020B0604030504040204" pitchFamily="50" charset="-128"/>
            </a:endParaRPr>
          </a:p>
          <a:p>
            <a:pPr marL="0" indent="0" fontAlgn="auto">
              <a:lnSpc>
                <a:spcPct val="100000"/>
              </a:lnSpc>
              <a:spcBef>
                <a:spcPts val="0"/>
              </a:spcBef>
              <a:spcAft>
                <a:spcPts val="0"/>
              </a:spcAft>
              <a:buFont typeface="Arial" pitchFamily="34" charset="0"/>
              <a:buNone/>
            </a:pPr>
            <a:r>
              <a:rPr lang="ja-JP" altLang="en-US" sz="2800" b="1" dirty="0">
                <a:latin typeface="メイリオ" panose="020B0604030504040204" pitchFamily="50" charset="-128"/>
                <a:ea typeface="メイリオ" panose="020B0604030504040204" pitchFamily="50" charset="-128"/>
              </a:rPr>
              <a:t>　　④ 代金を支払ったとき</a:t>
            </a:r>
            <a:endParaRPr lang="en-US" altLang="ja-JP" sz="2800" b="1" dirty="0">
              <a:latin typeface="メイリオ" panose="020B0604030504040204" pitchFamily="50" charset="-128"/>
              <a:ea typeface="メイリオ" panose="020B0604030504040204" pitchFamily="50" charset="-128"/>
            </a:endParaRPr>
          </a:p>
          <a:p>
            <a:pPr marL="0" indent="0" fontAlgn="auto">
              <a:lnSpc>
                <a:spcPct val="100000"/>
              </a:lnSpc>
              <a:spcBef>
                <a:spcPts val="0"/>
              </a:spcBef>
              <a:spcAft>
                <a:spcPts val="0"/>
              </a:spcAft>
              <a:buFont typeface="Arial" pitchFamily="34" charset="0"/>
              <a:buNone/>
            </a:pPr>
            <a:endParaRPr lang="en-US" altLang="ja-JP" sz="2800" dirty="0">
              <a:latin typeface="メイリオ" panose="020B0604030504040204" pitchFamily="50" charset="-128"/>
              <a:ea typeface="メイリオ" panose="020B0604030504040204" pitchFamily="50" charset="-128"/>
            </a:endParaRPr>
          </a:p>
          <a:p>
            <a:pPr marL="0" indent="0" fontAlgn="auto">
              <a:lnSpc>
                <a:spcPct val="100000"/>
              </a:lnSpc>
              <a:spcBef>
                <a:spcPts val="0"/>
              </a:spcBef>
              <a:spcAft>
                <a:spcPts val="0"/>
              </a:spcAft>
              <a:buFont typeface="Arial" pitchFamily="34" charset="0"/>
              <a:buNone/>
            </a:pPr>
            <a:endParaRPr lang="en-US" altLang="ja-JP" sz="2800" dirty="0">
              <a:latin typeface="メイリオ" panose="020B0604030504040204" pitchFamily="50" charset="-128"/>
              <a:ea typeface="メイリオ" panose="020B0604030504040204" pitchFamily="50" charset="-128"/>
            </a:endParaRPr>
          </a:p>
          <a:p>
            <a:pPr marL="0" indent="0" fontAlgn="auto">
              <a:lnSpc>
                <a:spcPct val="100000"/>
              </a:lnSpc>
              <a:spcAft>
                <a:spcPts val="0"/>
              </a:spcAft>
              <a:buFont typeface="Arial" pitchFamily="34" charset="0"/>
              <a:buNone/>
            </a:pPr>
            <a:endParaRPr lang="en-US" altLang="ja-JP" sz="2800" dirty="0"/>
          </a:p>
          <a:p>
            <a:pPr marL="0" indent="0" fontAlgn="auto">
              <a:lnSpc>
                <a:spcPct val="100000"/>
              </a:lnSpc>
              <a:spcAft>
                <a:spcPts val="0"/>
              </a:spcAft>
              <a:buFont typeface="Arial" pitchFamily="34" charset="0"/>
              <a:buNone/>
            </a:pPr>
            <a:endParaRPr lang="en-US" altLang="ja-JP" sz="3600" dirty="0"/>
          </a:p>
          <a:p>
            <a:pPr marL="0" indent="0" fontAlgn="auto">
              <a:lnSpc>
                <a:spcPct val="100000"/>
              </a:lnSpc>
              <a:spcAft>
                <a:spcPts val="0"/>
              </a:spcAft>
              <a:buFont typeface="Arial" pitchFamily="34" charset="0"/>
              <a:buNone/>
            </a:pPr>
            <a:endParaRPr lang="en-US" altLang="ja-JP" dirty="0"/>
          </a:p>
        </p:txBody>
      </p:sp>
      <p:sp>
        <p:nvSpPr>
          <p:cNvPr id="3" name="正方形/長方形 2"/>
          <p:cNvSpPr/>
          <p:nvPr/>
        </p:nvSpPr>
        <p:spPr>
          <a:xfrm>
            <a:off x="589165" y="1066916"/>
            <a:ext cx="8382000" cy="1104918"/>
          </a:xfrm>
          <a:prstGeom prst="rect">
            <a:avLst/>
          </a:prstGeom>
          <a:solidFill>
            <a:schemeClr val="accent6">
              <a:lumMod val="20000"/>
              <a:lumOff val="80000"/>
            </a:schemeClr>
          </a:solidFill>
          <a:ln>
            <a:solidFill>
              <a:srgbClr val="FF7B00"/>
            </a:solidFill>
          </a:ln>
        </p:spPr>
        <p:txBody>
          <a:bodyPr wrap="square">
            <a:spAutoFit/>
          </a:bodyPr>
          <a:lstStyle/>
          <a:p>
            <a:r>
              <a:rPr lang="ja-JP" altLang="en-US" sz="2800" b="1" dirty="0">
                <a:solidFill>
                  <a:srgbClr val="FF7B00"/>
                </a:solidFill>
                <a:latin typeface="メイリオ" panose="020B0604030504040204" pitchFamily="50" charset="-128"/>
                <a:ea typeface="メイリオ" panose="020B0604030504040204" pitchFamily="50" charset="-128"/>
              </a:rPr>
              <a:t>Ｑ</a:t>
            </a:r>
            <a:r>
              <a:rPr lang="en-US" altLang="ja-JP" sz="2800" b="1" dirty="0">
                <a:solidFill>
                  <a:srgbClr val="FF7B00"/>
                </a:solidFill>
                <a:latin typeface="メイリオ" panose="020B0604030504040204" pitchFamily="50" charset="-128"/>
                <a:ea typeface="メイリオ" panose="020B0604030504040204" pitchFamily="50" charset="-128"/>
              </a:rPr>
              <a:t>.</a:t>
            </a:r>
            <a:r>
              <a:rPr lang="ja-JP" altLang="en-US" sz="2800" b="1" dirty="0">
                <a:solidFill>
                  <a:srgbClr val="FF7B00"/>
                </a:solidFill>
                <a:latin typeface="メイリオ" panose="020B0604030504040204" pitchFamily="50" charset="-128"/>
                <a:ea typeface="メイリオ" panose="020B0604030504040204" pitchFamily="50" charset="-128"/>
              </a:rPr>
              <a:t>　</a:t>
            </a:r>
            <a:r>
              <a:rPr lang="ja-JP" altLang="en-US" sz="2800" dirty="0">
                <a:latin typeface="メイリオ" panose="020B0604030504040204" pitchFamily="50" charset="-128"/>
                <a:ea typeface="メイリオ" panose="020B0604030504040204" pitchFamily="50" charset="-128"/>
              </a:rPr>
              <a:t>契約 （売買契約）が有効に成立するのは、</a:t>
            </a:r>
            <a:br>
              <a:rPr lang="en-US" altLang="ja-JP" sz="2800" dirty="0">
                <a:latin typeface="メイリオ" panose="020B0604030504040204" pitchFamily="50" charset="-128"/>
                <a:ea typeface="メイリオ" panose="020B0604030504040204" pitchFamily="50" charset="-128"/>
              </a:rPr>
            </a:br>
            <a:r>
              <a:rPr lang="en-US" altLang="ja-JP" sz="2800" dirty="0">
                <a:latin typeface="メイリオ" panose="020B0604030504040204" pitchFamily="50" charset="-128"/>
                <a:ea typeface="メイリオ" panose="020B0604030504040204" pitchFamily="50" charset="-128"/>
              </a:rPr>
              <a:t>        </a:t>
            </a:r>
            <a:r>
              <a:rPr lang="ja-JP" altLang="en-US" sz="2800" dirty="0">
                <a:latin typeface="メイリオ" panose="020B0604030504040204" pitchFamily="50" charset="-128"/>
                <a:ea typeface="メイリオ" panose="020B0604030504040204" pitchFamily="50" charset="-128"/>
              </a:rPr>
              <a:t>次のどの時点でしょう？</a:t>
            </a:r>
            <a:endParaRPr lang="en-US" altLang="ja-JP" sz="2400" dirty="0">
              <a:latin typeface="メイリオ" panose="020B0604030504040204" pitchFamily="50" charset="-128"/>
              <a:ea typeface="メイリオ" panose="020B0604030504040204" pitchFamily="50" charset="-128"/>
            </a:endParaRPr>
          </a:p>
        </p:txBody>
      </p:sp>
      <p:sp>
        <p:nvSpPr>
          <p:cNvPr id="5" name="タイトル 1"/>
          <p:cNvSpPr>
            <a:spLocks noGrp="1"/>
          </p:cNvSpPr>
          <p:nvPr>
            <p:ph type="title"/>
          </p:nvPr>
        </p:nvSpPr>
        <p:spPr>
          <a:xfrm>
            <a:off x="177059" y="222113"/>
            <a:ext cx="8938661" cy="320511"/>
          </a:xfrm>
        </p:spPr>
        <p:txBody>
          <a:bodyPr>
            <a:noAutofit/>
          </a:bodyPr>
          <a:lstStyle/>
          <a:p>
            <a:r>
              <a:rPr lang="ja-JP" altLang="en-US" sz="2800" dirty="0">
                <a:latin typeface="メイリオ" panose="020B0604030504040204" pitchFamily="50" charset="-128"/>
                <a:ea typeface="メイリオ" panose="020B0604030504040204" pitchFamily="50" charset="-128"/>
              </a:rPr>
              <a:t>契約（売買契約）の成立と効果</a:t>
            </a:r>
          </a:p>
        </p:txBody>
      </p:sp>
    </p:spTree>
    <p:extLst>
      <p:ext uri="{BB962C8B-B14F-4D97-AF65-F5344CB8AC3E}">
        <p14:creationId xmlns:p14="http://schemas.microsoft.com/office/powerpoint/2010/main" val="4102128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2"/>
          <p:cNvSpPr txBox="1">
            <a:spLocks/>
          </p:cNvSpPr>
          <p:nvPr/>
        </p:nvSpPr>
        <p:spPr>
          <a:xfrm>
            <a:off x="580048" y="2302560"/>
            <a:ext cx="8382000" cy="4143498"/>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fontAlgn="auto">
              <a:lnSpc>
                <a:spcPct val="100000"/>
              </a:lnSpc>
              <a:spcAft>
                <a:spcPts val="0"/>
              </a:spcAft>
              <a:buFont typeface="Arial" pitchFamily="34" charset="0"/>
              <a:buNone/>
            </a:pPr>
            <a:endParaRPr lang="en-US" altLang="ja-JP" sz="2800" dirty="0">
              <a:latin typeface="メイリオ" panose="020B0604030504040204" pitchFamily="50" charset="-128"/>
              <a:ea typeface="メイリオ" panose="020B0604030504040204" pitchFamily="50" charset="-128"/>
            </a:endParaRPr>
          </a:p>
          <a:p>
            <a:pPr marL="0" indent="0" fontAlgn="auto">
              <a:lnSpc>
                <a:spcPct val="100000"/>
              </a:lnSpc>
              <a:spcBef>
                <a:spcPts val="0"/>
              </a:spcBef>
              <a:spcAft>
                <a:spcPts val="0"/>
              </a:spcAft>
              <a:buFont typeface="Arial" pitchFamily="34" charset="0"/>
              <a:buNone/>
            </a:pPr>
            <a:r>
              <a:rPr lang="ja-JP" altLang="en-US" sz="2800" dirty="0">
                <a:latin typeface="メイリオ" panose="020B0604030504040204" pitchFamily="50" charset="-128"/>
                <a:ea typeface="メイリオ" panose="020B0604030504040204" pitchFamily="50" charset="-128"/>
              </a:rPr>
              <a:t>　　　</a:t>
            </a:r>
            <a:endParaRPr lang="en-US" altLang="ja-JP" sz="2800" dirty="0"/>
          </a:p>
          <a:p>
            <a:pPr marL="0" indent="0" fontAlgn="auto">
              <a:lnSpc>
                <a:spcPct val="100000"/>
              </a:lnSpc>
              <a:spcAft>
                <a:spcPts val="0"/>
              </a:spcAft>
              <a:buFont typeface="Arial" pitchFamily="34" charset="0"/>
              <a:buNone/>
            </a:pPr>
            <a:endParaRPr lang="en-US" altLang="ja-JP" sz="3600" dirty="0"/>
          </a:p>
          <a:p>
            <a:pPr marL="0" indent="0" fontAlgn="auto">
              <a:lnSpc>
                <a:spcPct val="100000"/>
              </a:lnSpc>
              <a:spcAft>
                <a:spcPts val="0"/>
              </a:spcAft>
              <a:buFont typeface="Arial" pitchFamily="34" charset="0"/>
              <a:buNone/>
            </a:pPr>
            <a:endParaRPr lang="en-US" altLang="ja-JP" dirty="0"/>
          </a:p>
        </p:txBody>
      </p:sp>
      <p:sp>
        <p:nvSpPr>
          <p:cNvPr id="5" name="タイトル 1"/>
          <p:cNvSpPr>
            <a:spLocks noGrp="1"/>
          </p:cNvSpPr>
          <p:nvPr>
            <p:ph type="title"/>
          </p:nvPr>
        </p:nvSpPr>
        <p:spPr>
          <a:xfrm>
            <a:off x="177059" y="222113"/>
            <a:ext cx="8938661" cy="320511"/>
          </a:xfrm>
        </p:spPr>
        <p:txBody>
          <a:bodyPr>
            <a:noAutofit/>
          </a:bodyPr>
          <a:lstStyle/>
          <a:p>
            <a:r>
              <a:rPr lang="ja-JP" altLang="en-US" sz="2800" dirty="0">
                <a:latin typeface="メイリオ" panose="020B0604030504040204" pitchFamily="50" charset="-128"/>
                <a:ea typeface="メイリオ" panose="020B0604030504040204" pitchFamily="50" charset="-128"/>
              </a:rPr>
              <a:t>契約（売買契約）の成立と効果</a:t>
            </a:r>
          </a:p>
        </p:txBody>
      </p:sp>
      <p:sp>
        <p:nvSpPr>
          <p:cNvPr id="8" name="下矢印 7"/>
          <p:cNvSpPr/>
          <p:nvPr/>
        </p:nvSpPr>
        <p:spPr>
          <a:xfrm>
            <a:off x="3988335" y="2280991"/>
            <a:ext cx="1459521" cy="47333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 name="グループ化 3">
            <a:extLst>
              <a:ext uri="{FF2B5EF4-FFF2-40B4-BE49-F238E27FC236}">
                <a16:creationId xmlns:a16="http://schemas.microsoft.com/office/drawing/2014/main" id="{A54098BA-BB14-EDA9-E867-4C414A027844}"/>
              </a:ext>
            </a:extLst>
          </p:cNvPr>
          <p:cNvGrpSpPr/>
          <p:nvPr/>
        </p:nvGrpSpPr>
        <p:grpSpPr>
          <a:xfrm>
            <a:off x="270425" y="2838361"/>
            <a:ext cx="8725951" cy="3229967"/>
            <a:chOff x="270425" y="2838361"/>
            <a:chExt cx="8725951" cy="3229967"/>
          </a:xfrm>
        </p:grpSpPr>
        <p:sp>
          <p:nvSpPr>
            <p:cNvPr id="7" name="テキスト ボックス 6"/>
            <p:cNvSpPr txBox="1"/>
            <p:nvPr/>
          </p:nvSpPr>
          <p:spPr>
            <a:xfrm>
              <a:off x="1709531" y="2838361"/>
              <a:ext cx="6017128" cy="609398"/>
            </a:xfrm>
            <a:prstGeom prst="rect">
              <a:avLst/>
            </a:prstGeom>
            <a:noFill/>
          </p:spPr>
          <p:txBody>
            <a:bodyPr wrap="square" rtlCol="0">
              <a:spAutoFit/>
            </a:bodyPr>
            <a:lstStyle/>
            <a:p>
              <a:pPr algn="ctr"/>
              <a:r>
                <a:rPr lang="en-US" altLang="ja-JP" sz="2800" b="1" dirty="0">
                  <a:solidFill>
                    <a:srgbClr val="FF0000"/>
                  </a:solidFill>
                  <a:latin typeface="メイリオ" panose="020B0604030504040204" pitchFamily="50" charset="-128"/>
                  <a:ea typeface="メイリオ" panose="020B0604030504040204" pitchFamily="50" charset="-128"/>
                </a:rPr>
                <a:t>A.</a:t>
              </a:r>
              <a:r>
                <a:rPr lang="ja-JP" altLang="en-US" sz="2800" b="1" dirty="0">
                  <a:solidFill>
                    <a:srgbClr val="FF0000"/>
                  </a:solidFill>
                  <a:latin typeface="メイリオ" panose="020B0604030504040204" pitchFamily="50" charset="-128"/>
                  <a:ea typeface="メイリオ" panose="020B0604030504040204" pitchFamily="50" charset="-128"/>
                </a:rPr>
                <a:t>　①口頭で承諾したとき</a:t>
              </a:r>
              <a:endParaRPr lang="en-US" altLang="ja-JP" sz="2800" b="1" dirty="0">
                <a:solidFill>
                  <a:srgbClr val="FF0000"/>
                </a:solidFill>
                <a:latin typeface="メイリオ" panose="020B0604030504040204" pitchFamily="50" charset="-128"/>
                <a:ea typeface="メイリオ" panose="020B0604030504040204" pitchFamily="50" charset="-128"/>
              </a:endParaRPr>
            </a:p>
          </p:txBody>
        </p:sp>
        <p:pic>
          <p:nvPicPr>
            <p:cNvPr id="9" name="Picture 2" descr="\\TS3400DFE8\comm2018\消費者庁\令和2年度 アクティブラーニング型の消費者教育プログラムに関する開発事業\09ツール作業場\イラスト集\20201224_girl.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270425" y="3788149"/>
              <a:ext cx="2301485" cy="2280178"/>
            </a:xfrm>
            <a:prstGeom prst="rect">
              <a:avLst/>
            </a:prstGeom>
            <a:noFill/>
            <a:extLst>
              <a:ext uri="{909E8E84-426E-40DD-AFC4-6F175D3DCCD1}">
                <a14:hiddenFill xmlns:a14="http://schemas.microsoft.com/office/drawing/2010/main">
                  <a:solidFill>
                    <a:srgbClr val="FFFFFF"/>
                  </a:solidFill>
                </a14:hiddenFill>
              </a:ext>
            </a:extLst>
          </p:spPr>
        </p:pic>
        <p:sp>
          <p:nvSpPr>
            <p:cNvPr id="10" name="テキスト ボックス 9"/>
            <p:cNvSpPr txBox="1"/>
            <p:nvPr/>
          </p:nvSpPr>
          <p:spPr>
            <a:xfrm>
              <a:off x="2277894" y="3571763"/>
              <a:ext cx="1938242" cy="757130"/>
            </a:xfrm>
            <a:prstGeom prst="rect">
              <a:avLst/>
            </a:prstGeom>
            <a:noFill/>
          </p:spPr>
          <p:txBody>
            <a:bodyPr wrap="square" rtlCol="0">
              <a:spAutoFit/>
            </a:bodyPr>
            <a:lstStyle/>
            <a:p>
              <a:r>
                <a:rPr kumimoji="1" lang="ja-JP" altLang="en-US" dirty="0">
                  <a:latin typeface="Meiryo UI" panose="020B0604030504040204" pitchFamily="50" charset="-128"/>
                  <a:ea typeface="Meiryo UI" panose="020B0604030504040204" pitchFamily="50" charset="-128"/>
                </a:rPr>
                <a:t>このロールケーキを</a:t>
              </a:r>
              <a:br>
                <a:rPr kumimoji="1" lang="en-US" altLang="ja-JP" dirty="0">
                  <a:latin typeface="Meiryo UI" panose="020B0604030504040204" pitchFamily="50" charset="-128"/>
                  <a:ea typeface="Meiryo UI" panose="020B0604030504040204" pitchFamily="50" charset="-128"/>
                </a:rPr>
              </a:br>
              <a:r>
                <a:rPr kumimoji="1" lang="ja-JP" altLang="en-US" dirty="0">
                  <a:latin typeface="Meiryo UI" panose="020B0604030504040204" pitchFamily="50" charset="-128"/>
                  <a:ea typeface="Meiryo UI" panose="020B0604030504040204" pitchFamily="50" charset="-128"/>
                </a:rPr>
                <a:t>１つください！</a:t>
              </a:r>
            </a:p>
          </p:txBody>
        </p:sp>
        <p:pic>
          <p:nvPicPr>
            <p:cNvPr id="11" name="Picture 3" descr="\\TS3400DFE8\comm2018\消費者庁\令和2年度 アクティブラーニング型の消費者教育プログラムに関する開発事業\09ツール作業場\イラスト集\20201224_staff.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54348" y="3880949"/>
              <a:ext cx="1542028" cy="2187379"/>
            </a:xfrm>
            <a:prstGeom prst="rect">
              <a:avLst/>
            </a:prstGeom>
            <a:noFill/>
            <a:extLst>
              <a:ext uri="{909E8E84-426E-40DD-AFC4-6F175D3DCCD1}">
                <a14:hiddenFill xmlns:a14="http://schemas.microsoft.com/office/drawing/2010/main">
                  <a:solidFill>
                    <a:srgbClr val="FFFFFF"/>
                  </a:solidFill>
                </a14:hiddenFill>
              </a:ext>
            </a:extLst>
          </p:spPr>
        </p:pic>
        <p:sp>
          <p:nvSpPr>
            <p:cNvPr id="12" name="テキスト ボックス 11"/>
            <p:cNvSpPr txBox="1"/>
            <p:nvPr/>
          </p:nvSpPr>
          <p:spPr>
            <a:xfrm>
              <a:off x="5019348" y="3571763"/>
              <a:ext cx="2126778" cy="757130"/>
            </a:xfrm>
            <a:prstGeom prst="rect">
              <a:avLst/>
            </a:prstGeom>
            <a:noFill/>
          </p:spPr>
          <p:txBody>
            <a:bodyPr wrap="square" rtlCol="0">
              <a:spAutoFit/>
            </a:bodyPr>
            <a:lstStyle/>
            <a:p>
              <a:r>
                <a:rPr kumimoji="1" lang="ja-JP" altLang="en-US" dirty="0">
                  <a:latin typeface="Meiryo UI" panose="020B0604030504040204" pitchFamily="50" charset="-128"/>
                  <a:ea typeface="Meiryo UI" panose="020B0604030504040204" pitchFamily="50" charset="-128"/>
                </a:rPr>
                <a:t>かしこまりました！</a:t>
              </a:r>
              <a:r>
                <a:rPr kumimoji="1" lang="en-US" altLang="ja-JP" dirty="0">
                  <a:latin typeface="Meiryo UI" panose="020B0604030504040204" pitchFamily="50" charset="-128"/>
                  <a:ea typeface="Meiryo UI" panose="020B0604030504040204" pitchFamily="50" charset="-128"/>
                </a:rPr>
                <a:t>210</a:t>
              </a:r>
              <a:r>
                <a:rPr kumimoji="1" lang="ja-JP" altLang="en-US" dirty="0">
                  <a:latin typeface="Meiryo UI" panose="020B0604030504040204" pitchFamily="50" charset="-128"/>
                  <a:ea typeface="Meiryo UI" panose="020B0604030504040204" pitchFamily="50" charset="-128"/>
                </a:rPr>
                <a:t>円でございます。</a:t>
              </a:r>
            </a:p>
          </p:txBody>
        </p:sp>
        <p:sp>
          <p:nvSpPr>
            <p:cNvPr id="13" name="角丸四角形吹き出し 12"/>
            <p:cNvSpPr/>
            <p:nvPr/>
          </p:nvSpPr>
          <p:spPr>
            <a:xfrm>
              <a:off x="4889962" y="3555952"/>
              <a:ext cx="2383607" cy="758874"/>
            </a:xfrm>
            <a:prstGeom prst="wedgeRoundRectCallout">
              <a:avLst>
                <a:gd name="adj1" fmla="val 61004"/>
                <a:gd name="adj2" fmla="val 72530"/>
                <a:gd name="adj3" fmla="val 16667"/>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角丸四角形吹き出し 13"/>
            <p:cNvSpPr/>
            <p:nvPr/>
          </p:nvSpPr>
          <p:spPr>
            <a:xfrm>
              <a:off x="2097116" y="3558997"/>
              <a:ext cx="2299799" cy="769199"/>
            </a:xfrm>
            <a:prstGeom prst="wedgeRoundRectCallout">
              <a:avLst>
                <a:gd name="adj1" fmla="val -62919"/>
                <a:gd name="adj2" fmla="val 68050"/>
                <a:gd name="adj3" fmla="val 16667"/>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 name="グループ化 2">
            <a:extLst>
              <a:ext uri="{FF2B5EF4-FFF2-40B4-BE49-F238E27FC236}">
                <a16:creationId xmlns:a16="http://schemas.microsoft.com/office/drawing/2014/main" id="{12C58B89-A923-D872-5F4D-AF054E0F81CB}"/>
              </a:ext>
            </a:extLst>
          </p:cNvPr>
          <p:cNvGrpSpPr/>
          <p:nvPr/>
        </p:nvGrpSpPr>
        <p:grpSpPr>
          <a:xfrm>
            <a:off x="2571910" y="4593170"/>
            <a:ext cx="4451215" cy="1706030"/>
            <a:chOff x="2571910" y="4593170"/>
            <a:chExt cx="4451215" cy="1706030"/>
          </a:xfrm>
        </p:grpSpPr>
        <p:sp>
          <p:nvSpPr>
            <p:cNvPr id="15" name="角丸四角形 14"/>
            <p:cNvSpPr/>
            <p:nvPr/>
          </p:nvSpPr>
          <p:spPr>
            <a:xfrm>
              <a:off x="2571910" y="4593170"/>
              <a:ext cx="4451215" cy="1706030"/>
            </a:xfrm>
            <a:prstGeom prst="roundRect">
              <a:avLst>
                <a:gd name="adj" fmla="val 5383"/>
              </a:avLst>
            </a:prstGeom>
            <a:solidFill>
              <a:schemeClr val="accent6">
                <a:lumMod val="20000"/>
                <a:lumOff val="80000"/>
              </a:schemeClr>
            </a:solidFill>
            <a:ln>
              <a:solidFill>
                <a:schemeClr val="accent6">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b="1" dirty="0"/>
            </a:p>
          </p:txBody>
        </p:sp>
        <p:sp>
          <p:nvSpPr>
            <p:cNvPr id="16" name="テキスト ボックス 15"/>
            <p:cNvSpPr txBox="1"/>
            <p:nvPr/>
          </p:nvSpPr>
          <p:spPr>
            <a:xfrm>
              <a:off x="2706822" y="4722910"/>
              <a:ext cx="4181391" cy="1446550"/>
            </a:xfrm>
            <a:prstGeom prst="rect">
              <a:avLst/>
            </a:prstGeom>
            <a:noFill/>
          </p:spPr>
          <p:txBody>
            <a:bodyPr wrap="square" rtlCol="0">
              <a:spAutoFit/>
            </a:bodyPr>
            <a:lstStyle/>
            <a:p>
              <a:r>
                <a:rPr lang="ja-JP" altLang="en-US" sz="2000" b="1" dirty="0">
                  <a:latin typeface="メイリオ" panose="020B0604030504040204" pitchFamily="50" charset="-128"/>
                  <a:ea typeface="メイリオ" panose="020B0604030504040204" pitchFamily="50" charset="-128"/>
                </a:rPr>
                <a:t>「契約」は、</a:t>
              </a:r>
            </a:p>
            <a:p>
              <a:r>
                <a:rPr lang="ja-JP" altLang="en-US" sz="2000" b="1" dirty="0">
                  <a:latin typeface="メイリオ" panose="020B0604030504040204" pitchFamily="50" charset="-128"/>
                  <a:ea typeface="メイリオ" panose="020B0604030504040204" pitchFamily="50" charset="-128"/>
                </a:rPr>
                <a:t>「買い手」と「売り手」の</a:t>
              </a:r>
            </a:p>
            <a:p>
              <a:r>
                <a:rPr lang="ja-JP" altLang="en-US" sz="2000" b="1" dirty="0">
                  <a:solidFill>
                    <a:srgbClr val="FF0000"/>
                  </a:solidFill>
                  <a:latin typeface="メイリオ" panose="020B0604030504040204" pitchFamily="50" charset="-128"/>
                  <a:ea typeface="メイリオ" panose="020B0604030504040204" pitchFamily="50" charset="-128"/>
                </a:rPr>
                <a:t>意思が合致したときに成立</a:t>
              </a:r>
              <a:r>
                <a:rPr lang="ja-JP" altLang="en-US" sz="2000" b="1" dirty="0">
                  <a:latin typeface="メイリオ" panose="020B0604030504040204" pitchFamily="50" charset="-128"/>
                  <a:ea typeface="メイリオ" panose="020B0604030504040204" pitchFamily="50" charset="-128"/>
                </a:rPr>
                <a:t>します。</a:t>
              </a:r>
            </a:p>
          </p:txBody>
        </p:sp>
      </p:grpSp>
      <p:sp>
        <p:nvSpPr>
          <p:cNvPr id="6" name="正方形/長方形 5">
            <a:extLst>
              <a:ext uri="{FF2B5EF4-FFF2-40B4-BE49-F238E27FC236}">
                <a16:creationId xmlns:a16="http://schemas.microsoft.com/office/drawing/2014/main" id="{23284F1E-8706-01C9-0E72-EDA330CDDF41}"/>
              </a:ext>
            </a:extLst>
          </p:cNvPr>
          <p:cNvSpPr/>
          <p:nvPr/>
        </p:nvSpPr>
        <p:spPr>
          <a:xfrm>
            <a:off x="589165" y="1066916"/>
            <a:ext cx="8382000" cy="1104918"/>
          </a:xfrm>
          <a:prstGeom prst="rect">
            <a:avLst/>
          </a:prstGeom>
          <a:solidFill>
            <a:schemeClr val="accent6">
              <a:lumMod val="20000"/>
              <a:lumOff val="80000"/>
            </a:schemeClr>
          </a:solidFill>
          <a:ln>
            <a:solidFill>
              <a:srgbClr val="FF7B00"/>
            </a:solidFill>
          </a:ln>
        </p:spPr>
        <p:txBody>
          <a:bodyPr wrap="square">
            <a:spAutoFit/>
          </a:bodyPr>
          <a:lstStyle/>
          <a:p>
            <a:r>
              <a:rPr lang="ja-JP" altLang="en-US" sz="2800" b="1" dirty="0">
                <a:solidFill>
                  <a:srgbClr val="FF7B00"/>
                </a:solidFill>
                <a:latin typeface="メイリオ" panose="020B0604030504040204" pitchFamily="50" charset="-128"/>
                <a:ea typeface="メイリオ" panose="020B0604030504040204" pitchFamily="50" charset="-128"/>
              </a:rPr>
              <a:t>Ｑ</a:t>
            </a:r>
            <a:r>
              <a:rPr lang="en-US" altLang="ja-JP" sz="2800" b="1" dirty="0">
                <a:solidFill>
                  <a:srgbClr val="FF7B00"/>
                </a:solidFill>
                <a:latin typeface="メイリオ" panose="020B0604030504040204" pitchFamily="50" charset="-128"/>
                <a:ea typeface="メイリオ" panose="020B0604030504040204" pitchFamily="50" charset="-128"/>
              </a:rPr>
              <a:t>.</a:t>
            </a:r>
            <a:r>
              <a:rPr lang="ja-JP" altLang="en-US" sz="2800" b="1" dirty="0">
                <a:solidFill>
                  <a:srgbClr val="FF7B00"/>
                </a:solidFill>
                <a:latin typeface="メイリオ" panose="020B0604030504040204" pitchFamily="50" charset="-128"/>
                <a:ea typeface="メイリオ" panose="020B0604030504040204" pitchFamily="50" charset="-128"/>
              </a:rPr>
              <a:t>　</a:t>
            </a:r>
            <a:r>
              <a:rPr lang="ja-JP" altLang="en-US" sz="2800" dirty="0">
                <a:latin typeface="メイリオ" panose="020B0604030504040204" pitchFamily="50" charset="-128"/>
                <a:ea typeface="メイリオ" panose="020B0604030504040204" pitchFamily="50" charset="-128"/>
              </a:rPr>
              <a:t>契約 （売買契約）が有効に成立するのは、</a:t>
            </a:r>
            <a:br>
              <a:rPr lang="en-US" altLang="ja-JP" sz="2800" dirty="0">
                <a:latin typeface="メイリオ" panose="020B0604030504040204" pitchFamily="50" charset="-128"/>
                <a:ea typeface="メイリオ" panose="020B0604030504040204" pitchFamily="50" charset="-128"/>
              </a:rPr>
            </a:br>
            <a:r>
              <a:rPr lang="en-US" altLang="ja-JP" sz="2800" dirty="0">
                <a:latin typeface="メイリオ" panose="020B0604030504040204" pitchFamily="50" charset="-128"/>
                <a:ea typeface="メイリオ" panose="020B0604030504040204" pitchFamily="50" charset="-128"/>
              </a:rPr>
              <a:t>        </a:t>
            </a:r>
            <a:r>
              <a:rPr lang="ja-JP" altLang="en-US" sz="2800" dirty="0">
                <a:latin typeface="メイリオ" panose="020B0604030504040204" pitchFamily="50" charset="-128"/>
                <a:ea typeface="メイリオ" panose="020B0604030504040204" pitchFamily="50" charset="-128"/>
              </a:rPr>
              <a:t>次のどの時点でしょう？</a:t>
            </a:r>
            <a:endParaRPr lang="en-US" altLang="ja-JP" sz="24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92769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グループ化 9">
            <a:extLst>
              <a:ext uri="{FF2B5EF4-FFF2-40B4-BE49-F238E27FC236}">
                <a16:creationId xmlns:a16="http://schemas.microsoft.com/office/drawing/2014/main" id="{FD1B0F1C-EE6E-AFB7-BD9B-AEB290A586CC}"/>
              </a:ext>
            </a:extLst>
          </p:cNvPr>
          <p:cNvGrpSpPr/>
          <p:nvPr/>
        </p:nvGrpSpPr>
        <p:grpSpPr>
          <a:xfrm>
            <a:off x="717753" y="1060000"/>
            <a:ext cx="8062811" cy="5281583"/>
            <a:chOff x="717753" y="1060000"/>
            <a:chExt cx="8062811" cy="5281583"/>
          </a:xfrm>
        </p:grpSpPr>
        <p:sp>
          <p:nvSpPr>
            <p:cNvPr id="2" name="正方形/長方形 1"/>
            <p:cNvSpPr/>
            <p:nvPr/>
          </p:nvSpPr>
          <p:spPr>
            <a:xfrm>
              <a:off x="717753" y="1060000"/>
              <a:ext cx="8062811" cy="1643527"/>
            </a:xfrm>
            <a:prstGeom prst="rect">
              <a:avLst/>
            </a:prstGeom>
            <a:solidFill>
              <a:schemeClr val="accent6">
                <a:lumMod val="20000"/>
                <a:lumOff val="80000"/>
              </a:schemeClr>
            </a:solidFill>
            <a:ln>
              <a:solidFill>
                <a:srgbClr val="FF7B00"/>
              </a:solidFill>
            </a:ln>
          </p:spPr>
          <p:style>
            <a:lnRef idx="2">
              <a:schemeClr val="dk1"/>
            </a:lnRef>
            <a:fillRef idx="1">
              <a:schemeClr val="lt1"/>
            </a:fillRef>
            <a:effectRef idx="0">
              <a:schemeClr val="dk1"/>
            </a:effectRef>
            <a:fontRef idx="minor">
              <a:schemeClr val="dk1"/>
            </a:fontRef>
          </p:style>
          <p:txBody>
            <a:bodyPr wrap="square">
              <a:spAutoFit/>
            </a:bodyPr>
            <a:lstStyle/>
            <a:p>
              <a:r>
                <a:rPr lang="ja-JP" altLang="en-US" sz="2800" b="1" dirty="0">
                  <a:solidFill>
                    <a:srgbClr val="FF7B00"/>
                  </a:solidFill>
                  <a:latin typeface="メイリオ" panose="020B0604030504040204" pitchFamily="50" charset="-128"/>
                  <a:ea typeface="メイリオ" panose="020B0604030504040204" pitchFamily="50" charset="-128"/>
                </a:rPr>
                <a:t>Ｑ．</a:t>
              </a:r>
              <a:r>
                <a:rPr lang="ja-JP" altLang="en-US" sz="2800" dirty="0">
                  <a:latin typeface="メイリオ" panose="020B0604030504040204" pitchFamily="50" charset="-128"/>
                  <a:ea typeface="メイリオ" panose="020B0604030504040204" pitchFamily="50" charset="-128"/>
                </a:rPr>
                <a:t>売買契約が有効に成立したら、売り手と</a:t>
              </a:r>
              <a:br>
                <a:rPr lang="en-US" altLang="ja-JP" sz="2800" dirty="0">
                  <a:latin typeface="メイリオ" panose="020B0604030504040204" pitchFamily="50" charset="-128"/>
                  <a:ea typeface="メイリオ" panose="020B0604030504040204" pitchFamily="50" charset="-128"/>
                </a:rPr>
              </a:br>
              <a:r>
                <a:rPr lang="ja-JP" altLang="en-US" sz="2800" dirty="0">
                  <a:latin typeface="メイリオ" panose="020B0604030504040204" pitchFamily="50" charset="-128"/>
                  <a:ea typeface="メイリオ" panose="020B0604030504040204" pitchFamily="50" charset="-128"/>
                </a:rPr>
                <a:t>　　買い手に、どのような権利と義務の関係が</a:t>
              </a:r>
              <a:br>
                <a:rPr lang="en-US" altLang="ja-JP" sz="2800" dirty="0">
                  <a:latin typeface="メイリオ" panose="020B0604030504040204" pitchFamily="50" charset="-128"/>
                  <a:ea typeface="メイリオ" panose="020B0604030504040204" pitchFamily="50" charset="-128"/>
                </a:rPr>
              </a:br>
              <a:r>
                <a:rPr lang="ja-JP" altLang="en-US" sz="2800" dirty="0">
                  <a:latin typeface="メイリオ" panose="020B0604030504040204" pitchFamily="50" charset="-128"/>
                  <a:ea typeface="メイリオ" panose="020B0604030504040204" pitchFamily="50" charset="-128"/>
                </a:rPr>
                <a:t>　　生ずるでしょうか？</a:t>
              </a:r>
              <a:endParaRPr lang="ja-JP" altLang="en-US" sz="2800" dirty="0">
                <a:solidFill>
                  <a:srgbClr val="FF0000"/>
                </a:solidFill>
                <a:latin typeface="メイリオ" panose="020B0604030504040204" pitchFamily="50" charset="-128"/>
                <a:ea typeface="メイリオ" panose="020B0604030504040204" pitchFamily="50" charset="-128"/>
              </a:endParaRPr>
            </a:p>
          </p:txBody>
        </p:sp>
        <p:grpSp>
          <p:nvGrpSpPr>
            <p:cNvPr id="9" name="グループ化 8">
              <a:extLst>
                <a:ext uri="{FF2B5EF4-FFF2-40B4-BE49-F238E27FC236}">
                  <a16:creationId xmlns:a16="http://schemas.microsoft.com/office/drawing/2014/main" id="{AD85E2E8-A0B5-4F25-B77C-C4726CD1C30E}"/>
                </a:ext>
              </a:extLst>
            </p:cNvPr>
            <p:cNvGrpSpPr/>
            <p:nvPr/>
          </p:nvGrpSpPr>
          <p:grpSpPr>
            <a:xfrm>
              <a:off x="717753" y="3508146"/>
              <a:ext cx="7867444" cy="2833437"/>
              <a:chOff x="717753" y="3508146"/>
              <a:chExt cx="7867444" cy="2833437"/>
            </a:xfrm>
          </p:grpSpPr>
          <p:pic>
            <p:nvPicPr>
              <p:cNvPr id="3" name="Picture 2" descr="\\TS3400DFE8\comm2018\消費者庁\令和2年度 アクティブラーニング型の消費者教育プログラムに関する開発事業\09ツール作業場\イラスト集\20201224_girl.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717753" y="3618753"/>
                <a:ext cx="2074984" cy="2055774"/>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p:cNvSpPr txBox="1"/>
              <p:nvPr/>
            </p:nvSpPr>
            <p:spPr>
              <a:xfrm>
                <a:off x="1141344" y="5861452"/>
                <a:ext cx="1227803" cy="480131"/>
              </a:xfrm>
              <a:prstGeom prst="rect">
                <a:avLst/>
              </a:prstGeom>
              <a:noFill/>
            </p:spPr>
            <p:txBody>
              <a:bodyPr wrap="square" rtlCol="0">
                <a:spAutoFit/>
              </a:bodyPr>
              <a:lstStyle/>
              <a:p>
                <a:r>
                  <a:rPr lang="ja-JP" altLang="en-US" sz="2100" dirty="0">
                    <a:latin typeface="メイリオ" panose="020B0604030504040204" pitchFamily="50" charset="-128"/>
                    <a:ea typeface="メイリオ" panose="020B0604030504040204" pitchFamily="50" charset="-128"/>
                  </a:rPr>
                  <a:t>買い手</a:t>
                </a:r>
              </a:p>
            </p:txBody>
          </p:sp>
          <p:sp>
            <p:nvSpPr>
              <p:cNvPr id="5" name="右矢印 4"/>
              <p:cNvSpPr/>
              <p:nvPr/>
            </p:nvSpPr>
            <p:spPr>
              <a:xfrm>
                <a:off x="2912839" y="3969803"/>
                <a:ext cx="4062854" cy="554852"/>
              </a:xfrm>
              <a:prstGeom prst="rightArrow">
                <a:avLst/>
              </a:prstGeom>
              <a:solidFill>
                <a:schemeClr val="accent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左矢印 5"/>
              <p:cNvSpPr/>
              <p:nvPr/>
            </p:nvSpPr>
            <p:spPr>
              <a:xfrm>
                <a:off x="2848883" y="4799104"/>
                <a:ext cx="4126811" cy="547321"/>
              </a:xfrm>
              <a:prstGeom prst="lef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 name="Picture 3" descr="\\TS3400DFE8\comm2018\消費者庁\令和2年度 アクティブラーニング型の消費者教育プログラムに関する開発事業\09ツール作業場\イラスト集\20201224_staff.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95796" y="3508146"/>
                <a:ext cx="1489401" cy="2112727"/>
              </a:xfrm>
              <a:prstGeom prst="rect">
                <a:avLst/>
              </a:prstGeom>
              <a:noFill/>
              <a:extLst>
                <a:ext uri="{909E8E84-426E-40DD-AFC4-6F175D3DCCD1}">
                  <a14:hiddenFill xmlns:a14="http://schemas.microsoft.com/office/drawing/2010/main">
                    <a:solidFill>
                      <a:srgbClr val="FFFFFF"/>
                    </a:solidFill>
                  </a14:hiddenFill>
                </a:ext>
              </a:extLst>
            </p:spPr>
          </p:pic>
          <p:sp>
            <p:nvSpPr>
              <p:cNvPr id="8" name="テキスト ボックス 7"/>
              <p:cNvSpPr txBox="1"/>
              <p:nvPr/>
            </p:nvSpPr>
            <p:spPr>
              <a:xfrm>
                <a:off x="7336714" y="5780763"/>
                <a:ext cx="1007562" cy="480131"/>
              </a:xfrm>
              <a:prstGeom prst="rect">
                <a:avLst/>
              </a:prstGeom>
              <a:noFill/>
            </p:spPr>
            <p:txBody>
              <a:bodyPr wrap="square" rtlCol="0">
                <a:spAutoFit/>
              </a:bodyPr>
              <a:lstStyle/>
              <a:p>
                <a:r>
                  <a:rPr lang="ja-JP" altLang="en-US" sz="2100" dirty="0">
                    <a:latin typeface="メイリオ" panose="020B0604030504040204" pitchFamily="50" charset="-128"/>
                    <a:ea typeface="メイリオ" panose="020B0604030504040204" pitchFamily="50" charset="-128"/>
                  </a:rPr>
                  <a:t>売り手</a:t>
                </a:r>
              </a:p>
            </p:txBody>
          </p:sp>
        </p:grpSp>
      </p:grpSp>
      <p:sp>
        <p:nvSpPr>
          <p:cNvPr id="11" name="タイトル 1"/>
          <p:cNvSpPr>
            <a:spLocks noGrp="1"/>
          </p:cNvSpPr>
          <p:nvPr>
            <p:ph type="title"/>
          </p:nvPr>
        </p:nvSpPr>
        <p:spPr/>
        <p:txBody>
          <a:bodyPr>
            <a:noAutofit/>
          </a:bodyPr>
          <a:lstStyle/>
          <a:p>
            <a:r>
              <a:rPr lang="ja-JP" altLang="en-US" sz="2800" dirty="0">
                <a:latin typeface="メイリオ" panose="020B0604030504040204" pitchFamily="50" charset="-128"/>
              </a:rPr>
              <a:t>契約（売買契約）の成立と効果</a:t>
            </a:r>
            <a:endParaRPr lang="ja-JP" altLang="en-US" sz="28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159264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p:cNvGraphicFramePr>
            <a:graphicFrameLocks noGrp="1"/>
          </p:cNvGraphicFramePr>
          <p:nvPr>
            <p:extLst>
              <p:ext uri="{D42A27DB-BD31-4B8C-83A1-F6EECF244321}">
                <p14:modId xmlns:p14="http://schemas.microsoft.com/office/powerpoint/2010/main" val="1115989885"/>
              </p:ext>
            </p:extLst>
          </p:nvPr>
        </p:nvGraphicFramePr>
        <p:xfrm>
          <a:off x="1278087" y="1090701"/>
          <a:ext cx="7626765" cy="2703680"/>
        </p:xfrm>
        <a:graphic>
          <a:graphicData uri="http://schemas.openxmlformats.org/drawingml/2006/table">
            <a:tbl>
              <a:tblPr firstRow="1" bandRow="1">
                <a:tableStyleId>{5C22544A-7EE6-4342-B048-85BDC9FD1C3A}</a:tableStyleId>
              </a:tblPr>
              <a:tblGrid>
                <a:gridCol w="1607921">
                  <a:extLst>
                    <a:ext uri="{9D8B030D-6E8A-4147-A177-3AD203B41FA5}">
                      <a16:colId xmlns:a16="http://schemas.microsoft.com/office/drawing/2014/main" val="3457307750"/>
                    </a:ext>
                  </a:extLst>
                </a:gridCol>
                <a:gridCol w="2879050">
                  <a:extLst>
                    <a:ext uri="{9D8B030D-6E8A-4147-A177-3AD203B41FA5}">
                      <a16:colId xmlns:a16="http://schemas.microsoft.com/office/drawing/2014/main" val="4166988279"/>
                    </a:ext>
                  </a:extLst>
                </a:gridCol>
                <a:gridCol w="3139794">
                  <a:extLst>
                    <a:ext uri="{9D8B030D-6E8A-4147-A177-3AD203B41FA5}">
                      <a16:colId xmlns:a16="http://schemas.microsoft.com/office/drawing/2014/main" val="4283946774"/>
                    </a:ext>
                  </a:extLst>
                </a:gridCol>
              </a:tblGrid>
              <a:tr h="587756">
                <a:tc>
                  <a:txBody>
                    <a:bodyPr/>
                    <a:lstStyle/>
                    <a:p>
                      <a:endParaRPr kumimoji="1" lang="ja-JP" altLang="en-US" sz="2400" dirty="0">
                        <a:latin typeface="メイリオ" panose="020B0604030504040204" pitchFamily="50" charset="-128"/>
                        <a:ea typeface="メイリオ" panose="020B0604030504040204" pitchFamily="50" charset="-128"/>
                      </a:endParaRPr>
                    </a:p>
                  </a:txBody>
                  <a:tcPr anchor="ctr"/>
                </a:tc>
                <a:tc>
                  <a:txBody>
                    <a:bodyPr/>
                    <a:lstStyle/>
                    <a:p>
                      <a:pPr algn="ctr"/>
                      <a:r>
                        <a:rPr kumimoji="1" lang="ja-JP" altLang="en-US" sz="2400" dirty="0">
                          <a:latin typeface="メイリオ" panose="020B0604030504040204" pitchFamily="50" charset="-128"/>
                          <a:ea typeface="メイリオ" panose="020B0604030504040204" pitchFamily="50" charset="-128"/>
                        </a:rPr>
                        <a:t>生ずる権利</a:t>
                      </a:r>
                    </a:p>
                  </a:txBody>
                  <a:tcPr anchor="ctr"/>
                </a:tc>
                <a:tc>
                  <a:txBody>
                    <a:bodyPr/>
                    <a:lstStyle/>
                    <a:p>
                      <a:pPr algn="ctr"/>
                      <a:r>
                        <a:rPr kumimoji="1" lang="ja-JP" altLang="en-US" sz="2400" dirty="0">
                          <a:latin typeface="メイリオ" panose="020B0604030504040204" pitchFamily="50" charset="-128"/>
                          <a:ea typeface="メイリオ" panose="020B0604030504040204" pitchFamily="50" charset="-128"/>
                        </a:rPr>
                        <a:t>生ずる義務</a:t>
                      </a:r>
                    </a:p>
                  </a:txBody>
                  <a:tcPr anchor="ctr"/>
                </a:tc>
                <a:extLst>
                  <a:ext uri="{0D108BD9-81ED-4DB2-BD59-A6C34878D82A}">
                    <a16:rowId xmlns:a16="http://schemas.microsoft.com/office/drawing/2014/main" val="2949532228"/>
                  </a:ext>
                </a:extLst>
              </a:tr>
              <a:tr h="1057962">
                <a:tc>
                  <a:txBody>
                    <a:bodyPr/>
                    <a:lstStyle/>
                    <a:p>
                      <a:pPr algn="ctr"/>
                      <a:r>
                        <a:rPr kumimoji="1" lang="ja-JP" altLang="en-US" sz="2400" dirty="0">
                          <a:latin typeface="メイリオ" panose="020B0604030504040204" pitchFamily="50" charset="-128"/>
                          <a:ea typeface="メイリオ" panose="020B0604030504040204" pitchFamily="50" charset="-128"/>
                        </a:rPr>
                        <a:t>売り手側</a:t>
                      </a:r>
                    </a:p>
                  </a:txBody>
                  <a:tcPr anchor="ctr"/>
                </a:tc>
                <a:tc>
                  <a:txBody>
                    <a:bodyPr/>
                    <a:lstStyle/>
                    <a:p>
                      <a:r>
                        <a:rPr kumimoji="1" lang="ja-JP" altLang="en-US" sz="2400" dirty="0">
                          <a:latin typeface="メイリオ" panose="020B0604030504040204" pitchFamily="50" charset="-128"/>
                          <a:ea typeface="メイリオ" panose="020B0604030504040204" pitchFamily="50" charset="-128"/>
                        </a:rPr>
                        <a:t>商品サービスの</a:t>
                      </a:r>
                      <a:br>
                        <a:rPr kumimoji="1" lang="en-US" altLang="ja-JP" sz="2400" dirty="0">
                          <a:latin typeface="メイリオ" panose="020B0604030504040204" pitchFamily="50" charset="-128"/>
                          <a:ea typeface="メイリオ" panose="020B0604030504040204" pitchFamily="50" charset="-128"/>
                        </a:rPr>
                      </a:br>
                      <a:r>
                        <a:rPr kumimoji="1" lang="ja-JP" altLang="en-US" sz="2400" dirty="0">
                          <a:latin typeface="メイリオ" panose="020B0604030504040204" pitchFamily="50" charset="-128"/>
                          <a:ea typeface="メイリオ" panose="020B0604030504040204" pitchFamily="50" charset="-128"/>
                        </a:rPr>
                        <a:t>代金を受け取る</a:t>
                      </a:r>
                    </a:p>
                  </a:txBody>
                  <a:tcPr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2400" dirty="0">
                          <a:latin typeface="メイリオ" panose="020B0604030504040204" pitchFamily="50" charset="-128"/>
                          <a:ea typeface="メイリオ" panose="020B0604030504040204" pitchFamily="50" charset="-128"/>
                        </a:rPr>
                        <a:t>商品の引渡しやサービスを提供する</a:t>
                      </a:r>
                    </a:p>
                  </a:txBody>
                  <a:tcPr anchor="ctr"/>
                </a:tc>
                <a:extLst>
                  <a:ext uri="{0D108BD9-81ED-4DB2-BD59-A6C34878D82A}">
                    <a16:rowId xmlns:a16="http://schemas.microsoft.com/office/drawing/2014/main" val="3217629251"/>
                  </a:ext>
                </a:extLst>
              </a:tr>
              <a:tr h="1057962">
                <a:tc>
                  <a:txBody>
                    <a:bodyPr/>
                    <a:lstStyle/>
                    <a:p>
                      <a:pPr algn="ctr"/>
                      <a:r>
                        <a:rPr kumimoji="1" lang="ja-JP" altLang="en-US" sz="2400" dirty="0">
                          <a:latin typeface="メイリオ" panose="020B0604030504040204" pitchFamily="50" charset="-128"/>
                          <a:ea typeface="メイリオ" panose="020B0604030504040204" pitchFamily="50" charset="-128"/>
                        </a:rPr>
                        <a:t>買い手側</a:t>
                      </a:r>
                    </a:p>
                  </a:txBody>
                  <a:tcPr anchor="ctr"/>
                </a:tc>
                <a:tc>
                  <a:txBody>
                    <a:bodyPr/>
                    <a:lstStyle/>
                    <a:p>
                      <a:r>
                        <a:rPr kumimoji="1" lang="ja-JP" altLang="en-US" sz="2400" dirty="0">
                          <a:latin typeface="メイリオ" panose="020B0604030504040204" pitchFamily="50" charset="-128"/>
                          <a:ea typeface="メイリオ" panose="020B0604030504040204" pitchFamily="50" charset="-128"/>
                        </a:rPr>
                        <a:t>商品を受け取り、サービスを受ける</a:t>
                      </a:r>
                    </a:p>
                  </a:txBody>
                  <a:tcPr anchor="ctr"/>
                </a:tc>
                <a:tc>
                  <a:txBody>
                    <a:bodyPr/>
                    <a:lstStyle/>
                    <a:p>
                      <a:r>
                        <a:rPr kumimoji="1" lang="ja-JP" altLang="en-US" sz="2400" dirty="0">
                          <a:latin typeface="メイリオ" panose="020B0604030504040204" pitchFamily="50" charset="-128"/>
                          <a:ea typeface="メイリオ" panose="020B0604030504040204" pitchFamily="50" charset="-128"/>
                        </a:rPr>
                        <a:t>商品サービスの代金を支払う</a:t>
                      </a:r>
                    </a:p>
                  </a:txBody>
                  <a:tcPr anchor="ctr"/>
                </a:tc>
                <a:extLst>
                  <a:ext uri="{0D108BD9-81ED-4DB2-BD59-A6C34878D82A}">
                    <a16:rowId xmlns:a16="http://schemas.microsoft.com/office/drawing/2014/main" val="3629241304"/>
                  </a:ext>
                </a:extLst>
              </a:tr>
            </a:tbl>
          </a:graphicData>
        </a:graphic>
      </p:graphicFrame>
      <p:pic>
        <p:nvPicPr>
          <p:cNvPr id="5" name="Picture 2" descr="\\TS3400DFE8\comm2018\消費者庁\令和2年度 アクティブラーニング型の消費者教育プログラムに関する開発事業\09ツール作業場\イラスト集\20201224_girl.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757457" y="4328879"/>
            <a:ext cx="1603061" cy="1588220"/>
          </a:xfrm>
          <a:prstGeom prst="rect">
            <a:avLst/>
          </a:prstGeom>
          <a:noFill/>
          <a:extLst>
            <a:ext uri="{909E8E84-426E-40DD-AFC4-6F175D3DCCD1}">
              <a14:hiddenFill xmlns:a14="http://schemas.microsoft.com/office/drawing/2010/main">
                <a:solidFill>
                  <a:srgbClr val="FFFFFF"/>
                </a:solidFill>
              </a14:hiddenFill>
            </a:ext>
          </a:extLst>
        </p:spPr>
      </p:pic>
      <p:sp>
        <p:nvSpPr>
          <p:cNvPr id="7" name="テキスト ボックス 6"/>
          <p:cNvSpPr txBox="1"/>
          <p:nvPr/>
        </p:nvSpPr>
        <p:spPr>
          <a:xfrm>
            <a:off x="1151949" y="5864261"/>
            <a:ext cx="1227803" cy="480131"/>
          </a:xfrm>
          <a:prstGeom prst="rect">
            <a:avLst/>
          </a:prstGeom>
          <a:noFill/>
        </p:spPr>
        <p:txBody>
          <a:bodyPr wrap="square" rtlCol="0">
            <a:spAutoFit/>
          </a:bodyPr>
          <a:lstStyle/>
          <a:p>
            <a:r>
              <a:rPr lang="ja-JP" altLang="en-US" sz="2100" dirty="0">
                <a:latin typeface="メイリオ" panose="020B0604030504040204" pitchFamily="50" charset="-128"/>
                <a:ea typeface="メイリオ" panose="020B0604030504040204" pitchFamily="50" charset="-128"/>
              </a:rPr>
              <a:t>買い手</a:t>
            </a:r>
          </a:p>
        </p:txBody>
      </p:sp>
      <p:pic>
        <p:nvPicPr>
          <p:cNvPr id="10" name="Picture 3" descr="\\TS3400DFE8\comm2018\消費者庁\令和2年度 アクティブラーニング型の消費者教育プログラムに関する開発事業\09ツール作業場\イラスト集\20201224_staff.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39533" y="4310755"/>
            <a:ext cx="1132419" cy="1606345"/>
          </a:xfrm>
          <a:prstGeom prst="rect">
            <a:avLst/>
          </a:prstGeom>
          <a:noFill/>
          <a:extLst>
            <a:ext uri="{909E8E84-426E-40DD-AFC4-6F175D3DCCD1}">
              <a14:hiddenFill xmlns:a14="http://schemas.microsoft.com/office/drawing/2010/main">
                <a:solidFill>
                  <a:srgbClr val="FFFFFF"/>
                </a:solidFill>
              </a14:hiddenFill>
            </a:ext>
          </a:extLst>
        </p:spPr>
      </p:pic>
      <p:sp>
        <p:nvSpPr>
          <p:cNvPr id="12" name="テキスト ボックス 11"/>
          <p:cNvSpPr txBox="1"/>
          <p:nvPr/>
        </p:nvSpPr>
        <p:spPr>
          <a:xfrm>
            <a:off x="7256965" y="5864261"/>
            <a:ext cx="1007562" cy="480131"/>
          </a:xfrm>
          <a:prstGeom prst="rect">
            <a:avLst/>
          </a:prstGeom>
          <a:noFill/>
        </p:spPr>
        <p:txBody>
          <a:bodyPr wrap="square" rtlCol="0">
            <a:spAutoFit/>
          </a:bodyPr>
          <a:lstStyle/>
          <a:p>
            <a:r>
              <a:rPr lang="ja-JP" altLang="en-US" sz="2100" dirty="0">
                <a:latin typeface="メイリオ" panose="020B0604030504040204" pitchFamily="50" charset="-128"/>
                <a:ea typeface="メイリオ" panose="020B0604030504040204" pitchFamily="50" charset="-128"/>
              </a:rPr>
              <a:t>売り手</a:t>
            </a:r>
          </a:p>
        </p:txBody>
      </p:sp>
      <p:grpSp>
        <p:nvGrpSpPr>
          <p:cNvPr id="15" name="グループ化 14">
            <a:extLst>
              <a:ext uri="{FF2B5EF4-FFF2-40B4-BE49-F238E27FC236}">
                <a16:creationId xmlns:a16="http://schemas.microsoft.com/office/drawing/2014/main" id="{975A559C-1175-B7BC-E92C-C9D2894FFA8A}"/>
              </a:ext>
            </a:extLst>
          </p:cNvPr>
          <p:cNvGrpSpPr/>
          <p:nvPr/>
        </p:nvGrpSpPr>
        <p:grpSpPr>
          <a:xfrm>
            <a:off x="2598978" y="3892650"/>
            <a:ext cx="6661457" cy="2831780"/>
            <a:chOff x="2598978" y="3892650"/>
            <a:chExt cx="6661457" cy="2831780"/>
          </a:xfrm>
        </p:grpSpPr>
        <p:sp>
          <p:nvSpPr>
            <p:cNvPr id="11" name="テキスト ボックス 10"/>
            <p:cNvSpPr txBox="1"/>
            <p:nvPr/>
          </p:nvSpPr>
          <p:spPr>
            <a:xfrm>
              <a:off x="6261057" y="3892650"/>
              <a:ext cx="2999378" cy="535531"/>
            </a:xfrm>
            <a:prstGeom prst="rect">
              <a:avLst/>
            </a:prstGeom>
            <a:noFill/>
          </p:spPr>
          <p:txBody>
            <a:bodyPr wrap="square" rtlCol="0">
              <a:spAutoFit/>
            </a:bodyPr>
            <a:lstStyle/>
            <a:p>
              <a:r>
                <a:rPr lang="ja-JP" altLang="en-US" sz="2400" b="1" dirty="0">
                  <a:solidFill>
                    <a:srgbClr val="00B050"/>
                  </a:solidFill>
                  <a:latin typeface="メイリオ" panose="020B0604030504040204" pitchFamily="50" charset="-128"/>
                  <a:ea typeface="メイリオ" panose="020B0604030504040204" pitchFamily="50" charset="-128"/>
                </a:rPr>
                <a:t>代金を受け取る権利</a:t>
              </a:r>
            </a:p>
          </p:txBody>
        </p:sp>
        <p:grpSp>
          <p:nvGrpSpPr>
            <p:cNvPr id="3" name="グループ化 2">
              <a:extLst>
                <a:ext uri="{FF2B5EF4-FFF2-40B4-BE49-F238E27FC236}">
                  <a16:creationId xmlns:a16="http://schemas.microsoft.com/office/drawing/2014/main" id="{89FB1978-8212-7758-04D9-D41D6E00E3CE}"/>
                </a:ext>
              </a:extLst>
            </p:cNvPr>
            <p:cNvGrpSpPr/>
            <p:nvPr/>
          </p:nvGrpSpPr>
          <p:grpSpPr>
            <a:xfrm>
              <a:off x="2598978" y="5229512"/>
              <a:ext cx="6346414" cy="1494918"/>
              <a:chOff x="2598978" y="5229512"/>
              <a:chExt cx="6346414" cy="1494918"/>
            </a:xfrm>
          </p:grpSpPr>
          <p:sp>
            <p:nvSpPr>
              <p:cNvPr id="9" name="左矢印 8"/>
              <p:cNvSpPr/>
              <p:nvPr/>
            </p:nvSpPr>
            <p:spPr>
              <a:xfrm>
                <a:off x="2598978" y="5229512"/>
                <a:ext cx="4280168" cy="547321"/>
              </a:xfrm>
              <a:prstGeom prst="lef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6576100" y="6188899"/>
                <a:ext cx="2369292" cy="535531"/>
              </a:xfrm>
              <a:prstGeom prst="rect">
                <a:avLst/>
              </a:prstGeom>
              <a:noFill/>
            </p:spPr>
            <p:txBody>
              <a:bodyPr wrap="square" rtlCol="0">
                <a:spAutoFit/>
              </a:bodyPr>
              <a:lstStyle/>
              <a:p>
                <a:r>
                  <a:rPr lang="ja-JP" altLang="en-US" sz="2400" b="1" dirty="0">
                    <a:solidFill>
                      <a:srgbClr val="0000FF"/>
                    </a:solidFill>
                    <a:latin typeface="メイリオ" panose="020B0604030504040204" pitchFamily="50" charset="-128"/>
                    <a:ea typeface="メイリオ" panose="020B0604030504040204" pitchFamily="50" charset="-128"/>
                  </a:rPr>
                  <a:t>商品を渡す義務</a:t>
                </a:r>
              </a:p>
            </p:txBody>
          </p:sp>
          <p:pic>
            <p:nvPicPr>
              <p:cNvPr id="14" name="Picture 2" descr="\\TS3400DFE8\comm2018\消費者庁\令和2年度 アクティブラーニング型の消費者教育プログラムに関する開発事業\09ツール作業場\イラスト集\20201224_Sroll.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44973" y="5712668"/>
                <a:ext cx="1429760" cy="766056"/>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21" name="タイトル 1"/>
          <p:cNvSpPr>
            <a:spLocks noGrp="1"/>
          </p:cNvSpPr>
          <p:nvPr>
            <p:ph type="title"/>
          </p:nvPr>
        </p:nvSpPr>
        <p:spPr>
          <a:xfrm>
            <a:off x="177059" y="222113"/>
            <a:ext cx="8938661" cy="320511"/>
          </a:xfrm>
        </p:spPr>
        <p:txBody>
          <a:bodyPr>
            <a:noAutofit/>
          </a:bodyPr>
          <a:lstStyle/>
          <a:p>
            <a:r>
              <a:rPr lang="ja-JP" altLang="en-US" sz="2800" dirty="0">
                <a:latin typeface="メイリオ" panose="020B0604030504040204" pitchFamily="50" charset="-128"/>
              </a:rPr>
              <a:t>契約（売買契約）の成立と効果</a:t>
            </a:r>
            <a:endParaRPr lang="ja-JP" altLang="en-US" sz="2800" dirty="0">
              <a:latin typeface="メイリオ" panose="020B0604030504040204" pitchFamily="50" charset="-128"/>
              <a:ea typeface="メイリオ" panose="020B0604030504040204" pitchFamily="50" charset="-128"/>
            </a:endParaRPr>
          </a:p>
        </p:txBody>
      </p:sp>
      <p:sp>
        <p:nvSpPr>
          <p:cNvPr id="22" name="テキスト ボックス 21">
            <a:extLst>
              <a:ext uri="{FF2B5EF4-FFF2-40B4-BE49-F238E27FC236}">
                <a16:creationId xmlns:a16="http://schemas.microsoft.com/office/drawing/2014/main" id="{5062963C-EC45-9F24-1DA9-52FAE5EB9A31}"/>
              </a:ext>
            </a:extLst>
          </p:cNvPr>
          <p:cNvSpPr txBox="1"/>
          <p:nvPr/>
        </p:nvSpPr>
        <p:spPr>
          <a:xfrm>
            <a:off x="502132" y="1072626"/>
            <a:ext cx="835349" cy="587853"/>
          </a:xfrm>
          <a:prstGeom prst="rect">
            <a:avLst/>
          </a:prstGeom>
          <a:noFill/>
        </p:spPr>
        <p:txBody>
          <a:bodyPr wrap="square">
            <a:spAutoFit/>
          </a:bodyPr>
          <a:lstStyle/>
          <a:p>
            <a:r>
              <a:rPr lang="en-US" altLang="ja-JP" sz="2800" b="1" dirty="0">
                <a:solidFill>
                  <a:srgbClr val="FF0000"/>
                </a:solidFill>
                <a:latin typeface="メイリオ" panose="020B0604030504040204" pitchFamily="50" charset="-128"/>
                <a:ea typeface="メイリオ" panose="020B0604030504040204" pitchFamily="50" charset="-128"/>
              </a:rPr>
              <a:t>A.</a:t>
            </a:r>
            <a:r>
              <a:rPr lang="ja-JP" altLang="en-US" sz="2800" b="1" dirty="0">
                <a:solidFill>
                  <a:srgbClr val="FF0000"/>
                </a:solidFill>
                <a:latin typeface="メイリオ" panose="020B0604030504040204" pitchFamily="50" charset="-128"/>
                <a:ea typeface="メイリオ" panose="020B0604030504040204" pitchFamily="50" charset="-128"/>
              </a:rPr>
              <a:t>　</a:t>
            </a:r>
            <a:endParaRPr lang="ja-JP" altLang="en-US" sz="2800" dirty="0"/>
          </a:p>
        </p:txBody>
      </p:sp>
      <p:grpSp>
        <p:nvGrpSpPr>
          <p:cNvPr id="16" name="グループ化 15">
            <a:extLst>
              <a:ext uri="{FF2B5EF4-FFF2-40B4-BE49-F238E27FC236}">
                <a16:creationId xmlns:a16="http://schemas.microsoft.com/office/drawing/2014/main" id="{8D2487BA-9C77-8B76-52F7-FEDFC7625161}"/>
              </a:ext>
            </a:extLst>
          </p:cNvPr>
          <p:cNvGrpSpPr/>
          <p:nvPr/>
        </p:nvGrpSpPr>
        <p:grpSpPr>
          <a:xfrm>
            <a:off x="226243" y="3884667"/>
            <a:ext cx="6712768" cy="2861823"/>
            <a:chOff x="226243" y="3884667"/>
            <a:chExt cx="6712768" cy="2861823"/>
          </a:xfrm>
        </p:grpSpPr>
        <p:sp>
          <p:nvSpPr>
            <p:cNvPr id="4" name="テキスト ボックス 3"/>
            <p:cNvSpPr txBox="1"/>
            <p:nvPr/>
          </p:nvSpPr>
          <p:spPr>
            <a:xfrm>
              <a:off x="410734" y="3884667"/>
              <a:ext cx="2710233" cy="535531"/>
            </a:xfrm>
            <a:prstGeom prst="rect">
              <a:avLst/>
            </a:prstGeom>
            <a:noFill/>
          </p:spPr>
          <p:txBody>
            <a:bodyPr wrap="square" rtlCol="0">
              <a:spAutoFit/>
            </a:bodyPr>
            <a:lstStyle/>
            <a:p>
              <a:r>
                <a:rPr lang="ja-JP" altLang="en-US" sz="2400" b="1" dirty="0">
                  <a:solidFill>
                    <a:srgbClr val="0000FF"/>
                  </a:solidFill>
                  <a:latin typeface="メイリオ" panose="020B0604030504040204" pitchFamily="50" charset="-128"/>
                  <a:ea typeface="メイリオ" panose="020B0604030504040204" pitchFamily="50" charset="-128"/>
                </a:rPr>
                <a:t>代金を支払う義務</a:t>
              </a:r>
            </a:p>
          </p:txBody>
        </p:sp>
        <p:sp>
          <p:nvSpPr>
            <p:cNvPr id="6" name="テキスト ボックス 5"/>
            <p:cNvSpPr txBox="1"/>
            <p:nvPr/>
          </p:nvSpPr>
          <p:spPr>
            <a:xfrm>
              <a:off x="226243" y="6210959"/>
              <a:ext cx="3079215" cy="535531"/>
            </a:xfrm>
            <a:prstGeom prst="rect">
              <a:avLst/>
            </a:prstGeom>
            <a:noFill/>
          </p:spPr>
          <p:txBody>
            <a:bodyPr wrap="square" rtlCol="0">
              <a:spAutoFit/>
            </a:bodyPr>
            <a:lstStyle/>
            <a:p>
              <a:r>
                <a:rPr lang="ja-JP" altLang="en-US" sz="2400" b="1" dirty="0">
                  <a:solidFill>
                    <a:srgbClr val="00B050"/>
                  </a:solidFill>
                  <a:latin typeface="メイリオ" panose="020B0604030504040204" pitchFamily="50" charset="-128"/>
                  <a:ea typeface="メイリオ" panose="020B0604030504040204" pitchFamily="50" charset="-128"/>
                </a:rPr>
                <a:t>商品を受け取る権利</a:t>
              </a:r>
            </a:p>
          </p:txBody>
        </p:sp>
        <p:sp>
          <p:nvSpPr>
            <p:cNvPr id="8" name="右矢印 7"/>
            <p:cNvSpPr/>
            <p:nvPr/>
          </p:nvSpPr>
          <p:spPr>
            <a:xfrm>
              <a:off x="2658843" y="4601622"/>
              <a:ext cx="4280168" cy="554852"/>
            </a:xfrm>
            <a:prstGeom prst="rightArrow">
              <a:avLst/>
            </a:prstGeom>
            <a:solidFill>
              <a:schemeClr val="accent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a:extLst>
                <a:ext uri="{FF2B5EF4-FFF2-40B4-BE49-F238E27FC236}">
                  <a16:creationId xmlns:a16="http://schemas.microsoft.com/office/drawing/2014/main" id="{0AF118E8-5DE3-977F-85E6-B3FA4C78C045}"/>
                </a:ext>
              </a:extLst>
            </p:cNvPr>
            <p:cNvSpPr txBox="1"/>
            <p:nvPr/>
          </p:nvSpPr>
          <p:spPr>
            <a:xfrm>
              <a:off x="4457335" y="4208430"/>
              <a:ext cx="1227803" cy="517065"/>
            </a:xfrm>
            <a:prstGeom prst="rect">
              <a:avLst/>
            </a:prstGeom>
            <a:noFill/>
          </p:spPr>
          <p:txBody>
            <a:bodyPr wrap="square" rtlCol="0">
              <a:spAutoFit/>
            </a:bodyPr>
            <a:lstStyle/>
            <a:p>
              <a:r>
                <a:rPr lang="ja-JP" altLang="en-US" sz="2400" b="1" dirty="0">
                  <a:latin typeface="メイリオ" panose="020B0604030504040204" pitchFamily="50" charset="-128"/>
                  <a:ea typeface="メイリオ" panose="020B0604030504040204" pitchFamily="50" charset="-128"/>
                </a:rPr>
                <a:t>代金</a:t>
              </a:r>
            </a:p>
          </p:txBody>
        </p:sp>
      </p:grpSp>
    </p:spTree>
    <p:extLst>
      <p:ext uri="{BB962C8B-B14F-4D97-AF65-F5344CB8AC3E}">
        <p14:creationId xmlns:p14="http://schemas.microsoft.com/office/powerpoint/2010/main" val="1696274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592926" y="1221497"/>
            <a:ext cx="6019277" cy="1865126"/>
          </a:xfrm>
          <a:prstGeom prst="rect">
            <a:avLst/>
          </a:prstGeom>
          <a:solidFill>
            <a:schemeClr val="accent6">
              <a:lumMod val="20000"/>
              <a:lumOff val="80000"/>
            </a:schemeClr>
          </a:solidFill>
          <a:ln>
            <a:noFill/>
          </a:ln>
        </p:spPr>
        <p:style>
          <a:lnRef idx="2">
            <a:schemeClr val="dk1"/>
          </a:lnRef>
          <a:fillRef idx="1">
            <a:schemeClr val="lt1"/>
          </a:fillRef>
          <a:effectRef idx="0">
            <a:schemeClr val="dk1"/>
          </a:effectRef>
          <a:fontRef idx="minor">
            <a:schemeClr val="dk1"/>
          </a:fontRef>
        </p:style>
        <p:txBody>
          <a:bodyPr wrap="square">
            <a:noAutofit/>
          </a:bodyPr>
          <a:lstStyle/>
          <a:p>
            <a:r>
              <a:rPr lang="ja-JP" altLang="en-US" sz="2400" dirty="0">
                <a:latin typeface="メイリオ" panose="020B0604030504040204" pitchFamily="50" charset="-128"/>
                <a:ea typeface="メイリオ" panose="020B0604030504040204" pitchFamily="50" charset="-128"/>
              </a:rPr>
              <a:t>契約が有効に成立すると、当事者はともに契約内容を誠実に履行する法的義務を負うことになり、正当な理由がない限り、</a:t>
            </a:r>
            <a:br>
              <a:rPr lang="en-US" altLang="ja-JP" sz="2400" dirty="0">
                <a:latin typeface="メイリオ" panose="020B0604030504040204" pitchFamily="50" charset="-128"/>
                <a:ea typeface="メイリオ" panose="020B0604030504040204" pitchFamily="50" charset="-128"/>
              </a:rPr>
            </a:br>
            <a:r>
              <a:rPr lang="ja-JP" altLang="en-US" sz="2400" b="1" dirty="0">
                <a:solidFill>
                  <a:srgbClr val="FF0000"/>
                </a:solidFill>
                <a:latin typeface="メイリオ" panose="020B0604030504040204" pitchFamily="50" charset="-128"/>
                <a:ea typeface="メイリオ" panose="020B0604030504040204" pitchFamily="50" charset="-128"/>
              </a:rPr>
              <a:t>一方的に解約することはできない。</a:t>
            </a:r>
          </a:p>
        </p:txBody>
      </p:sp>
      <p:sp>
        <p:nvSpPr>
          <p:cNvPr id="9" name="タイトル 1"/>
          <p:cNvSpPr>
            <a:spLocks noGrp="1"/>
          </p:cNvSpPr>
          <p:nvPr>
            <p:ph type="title"/>
          </p:nvPr>
        </p:nvSpPr>
        <p:spPr>
          <a:xfrm>
            <a:off x="177059" y="222113"/>
            <a:ext cx="8938661" cy="320511"/>
          </a:xfrm>
        </p:spPr>
        <p:txBody>
          <a:bodyPr>
            <a:noAutofit/>
          </a:bodyPr>
          <a:lstStyle/>
          <a:p>
            <a:r>
              <a:rPr lang="ja-JP" altLang="en-US" sz="2800" dirty="0">
                <a:latin typeface="メイリオ" panose="020B0604030504040204" pitchFamily="50" charset="-128"/>
              </a:rPr>
              <a:t>契約（売買契約）の成立と効果</a:t>
            </a:r>
            <a:endParaRPr lang="ja-JP" altLang="en-US" sz="2800" dirty="0">
              <a:latin typeface="メイリオ" panose="020B0604030504040204" pitchFamily="50" charset="-128"/>
              <a:ea typeface="メイリオ" panose="020B0604030504040204" pitchFamily="50" charset="-128"/>
            </a:endParaRPr>
          </a:p>
        </p:txBody>
      </p:sp>
      <p:sp>
        <p:nvSpPr>
          <p:cNvPr id="4" name="円形吹き出し 3"/>
          <p:cNvSpPr/>
          <p:nvPr/>
        </p:nvSpPr>
        <p:spPr>
          <a:xfrm>
            <a:off x="6934033" y="1380754"/>
            <a:ext cx="1853738" cy="1321170"/>
          </a:xfrm>
          <a:prstGeom prst="wedgeEllipseCallout">
            <a:avLst>
              <a:gd name="adj1" fmla="val -99468"/>
              <a:gd name="adj2" fmla="val 24813"/>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schemeClr val="tx1"/>
                </a:solidFill>
                <a:latin typeface="メイリオ" panose="020B0604030504040204" pitchFamily="50" charset="-128"/>
                <a:ea typeface="メイリオ" panose="020B0604030504040204" pitchFamily="50" charset="-128"/>
              </a:rPr>
              <a:t>民法の原則</a:t>
            </a:r>
          </a:p>
        </p:txBody>
      </p:sp>
      <p:sp>
        <p:nvSpPr>
          <p:cNvPr id="5" name="正方形/長方形 4"/>
          <p:cNvSpPr/>
          <p:nvPr/>
        </p:nvSpPr>
        <p:spPr>
          <a:xfrm>
            <a:off x="4269134" y="3638395"/>
            <a:ext cx="4641768" cy="1918483"/>
          </a:xfrm>
          <a:prstGeom prst="rect">
            <a:avLst/>
          </a:prstGeom>
          <a:solidFill>
            <a:schemeClr val="tx2">
              <a:lumMod val="20000"/>
              <a:lumOff val="80000"/>
            </a:schemeClr>
          </a:solidFill>
          <a:ln>
            <a:noFill/>
          </a:ln>
        </p:spPr>
        <p:style>
          <a:lnRef idx="2">
            <a:schemeClr val="dk1"/>
          </a:lnRef>
          <a:fillRef idx="1">
            <a:schemeClr val="lt1"/>
          </a:fillRef>
          <a:effectRef idx="0">
            <a:schemeClr val="dk1"/>
          </a:effectRef>
          <a:fontRef idx="minor">
            <a:schemeClr val="dk1"/>
          </a:fontRef>
        </p:style>
        <p:txBody>
          <a:bodyPr wrap="square">
            <a:noAutofit/>
          </a:bodyPr>
          <a:lstStyle/>
          <a:p>
            <a:pPr>
              <a:spcBef>
                <a:spcPts val="0"/>
              </a:spcBef>
              <a:spcAft>
                <a:spcPts val="0"/>
              </a:spcAft>
            </a:pPr>
            <a:r>
              <a:rPr lang="ja-JP" altLang="en-US" sz="2400" dirty="0">
                <a:solidFill>
                  <a:schemeClr val="tx1"/>
                </a:solidFill>
                <a:latin typeface="メイリオ" panose="020B0604030504040204" pitchFamily="50" charset="-128"/>
                <a:ea typeface="メイリオ" panose="020B0604030504040204" pitchFamily="50" charset="-128"/>
              </a:rPr>
              <a:t>ただし、</a:t>
            </a:r>
            <a:r>
              <a:rPr lang="ja-JP" altLang="en-US" sz="2400" dirty="0">
                <a:latin typeface="メイリオ" panose="020B0604030504040204" pitchFamily="50" charset="-128"/>
                <a:ea typeface="メイリオ" panose="020B0604030504040204" pitchFamily="50" charset="-128"/>
              </a:rPr>
              <a:t>消費者と事業者との間には情報や交渉力の格差があり、</a:t>
            </a:r>
          </a:p>
          <a:p>
            <a:pPr>
              <a:spcBef>
                <a:spcPts val="0"/>
              </a:spcBef>
              <a:spcAft>
                <a:spcPts val="0"/>
              </a:spcAft>
            </a:pPr>
            <a:r>
              <a:rPr lang="ja-JP" altLang="en-US" sz="2400" b="1" dirty="0">
                <a:latin typeface="メイリオ" panose="020B0604030504040204" pitchFamily="50" charset="-128"/>
                <a:ea typeface="メイリオ" panose="020B0604030504040204" pitchFamily="50" charset="-128"/>
              </a:rPr>
              <a:t>消費者を保護する法律や制度</a:t>
            </a:r>
            <a:r>
              <a:rPr lang="ja-JP" altLang="en-US" sz="2400" dirty="0">
                <a:latin typeface="メイリオ" panose="020B0604030504040204" pitchFamily="50" charset="-128"/>
                <a:ea typeface="メイリオ" panose="020B0604030504040204" pitchFamily="50" charset="-128"/>
              </a:rPr>
              <a:t>が準備されている。</a:t>
            </a:r>
          </a:p>
        </p:txBody>
      </p:sp>
      <p:sp>
        <p:nvSpPr>
          <p:cNvPr id="6" name="円形吹き出し 5"/>
          <p:cNvSpPr/>
          <p:nvPr/>
        </p:nvSpPr>
        <p:spPr>
          <a:xfrm>
            <a:off x="177059" y="4289477"/>
            <a:ext cx="3869543" cy="1770525"/>
          </a:xfrm>
          <a:prstGeom prst="wedgeEllipseCallout">
            <a:avLst>
              <a:gd name="adj1" fmla="val 57381"/>
              <a:gd name="adj2" fmla="val -14642"/>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00000"/>
              </a:lnSpc>
              <a:spcBef>
                <a:spcPts val="0"/>
              </a:spcBef>
              <a:spcAft>
                <a:spcPts val="0"/>
              </a:spcAft>
            </a:pPr>
            <a:r>
              <a:rPr lang="ja-JP" altLang="en-US" sz="2400" dirty="0">
                <a:solidFill>
                  <a:schemeClr val="tx1"/>
                </a:solidFill>
                <a:latin typeface="Meiryo UI" panose="020B0604030504040204" pitchFamily="50" charset="-128"/>
                <a:ea typeface="Meiryo UI" panose="020B0604030504040204" pitchFamily="50" charset="-128"/>
              </a:rPr>
              <a:t>消費者契約法・</a:t>
            </a:r>
          </a:p>
          <a:p>
            <a:pPr algn="ctr">
              <a:lnSpc>
                <a:spcPct val="100000"/>
              </a:lnSpc>
              <a:spcBef>
                <a:spcPts val="0"/>
              </a:spcBef>
              <a:spcAft>
                <a:spcPts val="0"/>
              </a:spcAft>
            </a:pPr>
            <a:r>
              <a:rPr lang="ja-JP" altLang="en-US" sz="2400" dirty="0">
                <a:solidFill>
                  <a:schemeClr val="tx1"/>
                </a:solidFill>
                <a:latin typeface="Meiryo UI" panose="020B0604030504040204" pitchFamily="50" charset="-128"/>
                <a:ea typeface="Meiryo UI" panose="020B0604030504040204" pitchFamily="50" charset="-128"/>
              </a:rPr>
              <a:t>特定商取引法の取消、クーリング・オフなど</a:t>
            </a:r>
          </a:p>
        </p:txBody>
      </p:sp>
    </p:spTree>
    <p:extLst>
      <p:ext uri="{BB962C8B-B14F-4D97-AF65-F5344CB8AC3E}">
        <p14:creationId xmlns:p14="http://schemas.microsoft.com/office/powerpoint/2010/main" val="313475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grpId="1" nodeType="clickEffect">
                                  <p:stCondLst>
                                    <p:cond delay="0"/>
                                  </p:stCondLst>
                                  <p:childTnLst>
                                    <p:animEffect transition="out" filter="fade">
                                      <p:cBhvr>
                                        <p:cTn id="11" dur="500" tmFilter="0, 0; .2, .5; .8, .5; 1, 0"/>
                                        <p:tgtEl>
                                          <p:spTgt spid="4"/>
                                        </p:tgtEl>
                                      </p:cBhvr>
                                    </p:animEffect>
                                    <p:animScale>
                                      <p:cBhvr>
                                        <p:cTn id="12" dur="250" autoRev="1" fill="hold"/>
                                        <p:tgtEl>
                                          <p:spTgt spid="4"/>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heel(1)">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grpId="1" nodeType="clickEffect">
                                  <p:stCondLst>
                                    <p:cond delay="0"/>
                                  </p:stCondLst>
                                  <p:childTnLst>
                                    <p:animEffect transition="out" filter="fade">
                                      <p:cBhvr>
                                        <p:cTn id="21" dur="500" tmFilter="0, 0; .2, .5; .8, .5; 1, 0"/>
                                        <p:tgtEl>
                                          <p:spTgt spid="6"/>
                                        </p:tgtEl>
                                      </p:cBhvr>
                                    </p:animEffect>
                                    <p:animScale>
                                      <p:cBhvr>
                                        <p:cTn id="22" dur="250"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6" grpId="0" animBg="1"/>
      <p:bldP spid="6"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txBox="1">
            <a:spLocks/>
          </p:cNvSpPr>
          <p:nvPr/>
        </p:nvSpPr>
        <p:spPr>
          <a:xfrm>
            <a:off x="475720" y="1133931"/>
            <a:ext cx="8640000" cy="580569"/>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fontAlgn="auto">
              <a:lnSpc>
                <a:spcPct val="120000"/>
              </a:lnSpc>
              <a:spcBef>
                <a:spcPts val="0"/>
              </a:spcBef>
              <a:spcAft>
                <a:spcPts val="0"/>
              </a:spcAft>
              <a:buFont typeface="Arial" pitchFamily="34" charset="0"/>
              <a:buNone/>
            </a:pPr>
            <a:r>
              <a:rPr lang="ja-JP" altLang="en-US" sz="2800" b="1" dirty="0">
                <a:latin typeface="メイリオ" panose="020B0604030504040204" pitchFamily="50" charset="-128"/>
                <a:ea typeface="メイリオ" panose="020B0604030504040204" pitchFamily="50" charset="-128"/>
              </a:rPr>
              <a:t>クーリング・オフとは？</a:t>
            </a:r>
            <a:endParaRPr lang="en-US" altLang="ja-JP" sz="2800" b="1" dirty="0">
              <a:latin typeface="メイリオ" panose="020B0604030504040204" pitchFamily="50" charset="-128"/>
              <a:ea typeface="メイリオ" panose="020B0604030504040204" pitchFamily="50" charset="-128"/>
            </a:endParaRPr>
          </a:p>
          <a:p>
            <a:pPr marL="0" indent="0" fontAlgn="auto">
              <a:lnSpc>
                <a:spcPct val="120000"/>
              </a:lnSpc>
              <a:spcBef>
                <a:spcPts val="0"/>
              </a:spcBef>
              <a:spcAft>
                <a:spcPts val="0"/>
              </a:spcAft>
              <a:buFont typeface="Arial" pitchFamily="34" charset="0"/>
              <a:buNone/>
            </a:pPr>
            <a:endParaRPr lang="ja-JP" altLang="en-US" sz="1400" dirty="0">
              <a:latin typeface="メイリオ" panose="020B0604030504040204" pitchFamily="50" charset="-128"/>
              <a:ea typeface="メイリオ" panose="020B0604030504040204" pitchFamily="50" charset="-128"/>
            </a:endParaRPr>
          </a:p>
        </p:txBody>
      </p:sp>
      <p:sp>
        <p:nvSpPr>
          <p:cNvPr id="5" name="タイトル 1"/>
          <p:cNvSpPr>
            <a:spLocks noGrp="1"/>
          </p:cNvSpPr>
          <p:nvPr>
            <p:ph type="title"/>
          </p:nvPr>
        </p:nvSpPr>
        <p:spPr>
          <a:xfrm>
            <a:off x="177059" y="222113"/>
            <a:ext cx="8938661" cy="320511"/>
          </a:xfrm>
        </p:spPr>
        <p:txBody>
          <a:bodyPr>
            <a:noAutofit/>
          </a:bodyPr>
          <a:lstStyle/>
          <a:p>
            <a:r>
              <a:rPr lang="ja-JP" altLang="en-US" sz="2800" dirty="0">
                <a:latin typeface="メイリオ" panose="020B0604030504040204" pitchFamily="50" charset="-128"/>
                <a:ea typeface="メイリオ" panose="020B0604030504040204" pitchFamily="50" charset="-128"/>
              </a:rPr>
              <a:t>特定商取引法のクーリング・オフ</a:t>
            </a:r>
          </a:p>
        </p:txBody>
      </p:sp>
      <p:grpSp>
        <p:nvGrpSpPr>
          <p:cNvPr id="7" name="グループ化 6">
            <a:extLst>
              <a:ext uri="{FF2B5EF4-FFF2-40B4-BE49-F238E27FC236}">
                <a16:creationId xmlns:a16="http://schemas.microsoft.com/office/drawing/2014/main" id="{13CAAC65-B7A7-AFA4-1471-AB7FAB7FD1AB}"/>
              </a:ext>
            </a:extLst>
          </p:cNvPr>
          <p:cNvGrpSpPr/>
          <p:nvPr/>
        </p:nvGrpSpPr>
        <p:grpSpPr>
          <a:xfrm>
            <a:off x="475720" y="4476155"/>
            <a:ext cx="8163313" cy="1803963"/>
            <a:chOff x="475720" y="4476155"/>
            <a:chExt cx="8163313" cy="1803963"/>
          </a:xfrm>
        </p:grpSpPr>
        <p:pic>
          <p:nvPicPr>
            <p:cNvPr id="8" name="図 7"/>
            <p:cNvPicPr>
              <a:picLocks noChangeAspect="1"/>
            </p:cNvPicPr>
            <p:nvPr/>
          </p:nvPicPr>
          <p:blipFill>
            <a:blip r:embed="rId2"/>
            <a:stretch>
              <a:fillRect/>
            </a:stretch>
          </p:blipFill>
          <p:spPr>
            <a:xfrm>
              <a:off x="6561899" y="4476155"/>
              <a:ext cx="2077134" cy="1803963"/>
            </a:xfrm>
            <a:prstGeom prst="rect">
              <a:avLst/>
            </a:prstGeom>
          </p:spPr>
        </p:pic>
        <p:sp>
          <p:nvSpPr>
            <p:cNvPr id="6" name="テキスト ボックス 5">
              <a:extLst>
                <a:ext uri="{FF2B5EF4-FFF2-40B4-BE49-F238E27FC236}">
                  <a16:creationId xmlns:a16="http://schemas.microsoft.com/office/drawing/2014/main" id="{F09D3E1D-ADAA-25B0-97B0-C35C0BC59413}"/>
                </a:ext>
              </a:extLst>
            </p:cNvPr>
            <p:cNvSpPr txBox="1"/>
            <p:nvPr/>
          </p:nvSpPr>
          <p:spPr>
            <a:xfrm>
              <a:off x="475720" y="4658136"/>
              <a:ext cx="5627825" cy="1403461"/>
            </a:xfrm>
            <a:prstGeom prst="rect">
              <a:avLst/>
            </a:prstGeom>
            <a:solidFill>
              <a:schemeClr val="accent6">
                <a:lumMod val="20000"/>
                <a:lumOff val="80000"/>
              </a:schemeClr>
            </a:solidFill>
          </p:spPr>
          <p:txBody>
            <a:bodyPr wrap="square">
              <a:spAutoFit/>
            </a:bodyPr>
            <a:lstStyle/>
            <a:p>
              <a:pPr marL="457200" indent="-457200">
                <a:buFont typeface="Wingdings" panose="05000000000000000000" pitchFamily="2" charset="2"/>
                <a:buChar char="Ø"/>
              </a:pPr>
              <a:r>
                <a:rPr lang="ja-JP" altLang="en-US" sz="2400" dirty="0">
                  <a:latin typeface="メイリオ" panose="020B0604030504040204" pitchFamily="50" charset="-128"/>
                  <a:ea typeface="メイリオ" panose="020B0604030504040204" pitchFamily="50" charset="-128"/>
                </a:rPr>
                <a:t>店舗販売や通信販売には、</a:t>
              </a:r>
              <a:br>
                <a:rPr lang="en-US" altLang="ja-JP" sz="2400" dirty="0">
                  <a:latin typeface="メイリオ" panose="020B0604030504040204" pitchFamily="50" charset="-128"/>
                  <a:ea typeface="メイリオ" panose="020B0604030504040204" pitchFamily="50" charset="-128"/>
                </a:rPr>
              </a:br>
              <a:r>
                <a:rPr lang="ja-JP" altLang="en-US" sz="2400" dirty="0">
                  <a:solidFill>
                    <a:srgbClr val="FF0000"/>
                  </a:solidFill>
                  <a:latin typeface="メイリオ" panose="020B0604030504040204" pitchFamily="50" charset="-128"/>
                  <a:ea typeface="メイリオ" panose="020B0604030504040204" pitchFamily="50" charset="-128"/>
                </a:rPr>
                <a:t>クーリング・オフ制度はない</a:t>
              </a:r>
              <a:br>
                <a:rPr lang="en-US" altLang="ja-JP" sz="2400" dirty="0">
                  <a:solidFill>
                    <a:srgbClr val="FF0000"/>
                  </a:solidFill>
                  <a:latin typeface="メイリオ" panose="020B0604030504040204" pitchFamily="50" charset="-128"/>
                  <a:ea typeface="メイリオ" panose="020B0604030504040204" pitchFamily="50" charset="-128"/>
                </a:rPr>
              </a:br>
              <a:r>
                <a:rPr lang="ja-JP" altLang="en-US" sz="2400" dirty="0">
                  <a:latin typeface="メイリオ" panose="020B0604030504040204" pitchFamily="50" charset="-128"/>
                  <a:ea typeface="メイリオ" panose="020B0604030504040204" pitchFamily="50" charset="-128"/>
                </a:rPr>
                <a:t>ことに注意！</a:t>
              </a:r>
              <a:endParaRPr lang="ja-JP" altLang="en-US" sz="2400" dirty="0"/>
            </a:p>
          </p:txBody>
        </p:sp>
      </p:grpSp>
      <p:sp>
        <p:nvSpPr>
          <p:cNvPr id="4" name="テキスト ボックス 3">
            <a:extLst>
              <a:ext uri="{FF2B5EF4-FFF2-40B4-BE49-F238E27FC236}">
                <a16:creationId xmlns:a16="http://schemas.microsoft.com/office/drawing/2014/main" id="{51E2CBD5-FD83-E64C-65C3-9CAA8905CF60}"/>
              </a:ext>
            </a:extLst>
          </p:cNvPr>
          <p:cNvSpPr txBox="1"/>
          <p:nvPr/>
        </p:nvSpPr>
        <p:spPr>
          <a:xfrm>
            <a:off x="475720" y="1950398"/>
            <a:ext cx="6576142" cy="2289858"/>
          </a:xfrm>
          <a:prstGeom prst="rect">
            <a:avLst/>
          </a:prstGeom>
          <a:noFill/>
        </p:spPr>
        <p:txBody>
          <a:bodyPr wrap="square">
            <a:spAutoFit/>
          </a:bodyPr>
          <a:lstStyle/>
          <a:p>
            <a:pPr marL="0" indent="0" fontAlgn="auto">
              <a:lnSpc>
                <a:spcPct val="120000"/>
              </a:lnSpc>
              <a:spcBef>
                <a:spcPts val="0"/>
              </a:spcBef>
              <a:spcAft>
                <a:spcPts val="0"/>
              </a:spcAft>
              <a:buFont typeface="Arial" pitchFamily="34" charset="0"/>
              <a:buNone/>
            </a:pPr>
            <a:r>
              <a:rPr lang="ja-JP" altLang="en-US" sz="2400" dirty="0">
                <a:solidFill>
                  <a:srgbClr val="FF0000"/>
                </a:solidFill>
                <a:latin typeface="メイリオ" panose="020B0604030504040204" pitchFamily="50" charset="-128"/>
                <a:ea typeface="メイリオ" panose="020B0604030504040204" pitchFamily="50" charset="-128"/>
              </a:rPr>
              <a:t>法定の販売方法で</a:t>
            </a:r>
            <a:r>
              <a:rPr lang="ja-JP" altLang="ja-JP" sz="2400" dirty="0">
                <a:latin typeface="メイリオ" panose="020B0604030504040204" pitchFamily="50" charset="-128"/>
                <a:ea typeface="メイリオ" panose="020B0604030504040204" pitchFamily="50" charset="-128"/>
              </a:rPr>
              <a:t>購入した商品</a:t>
            </a:r>
            <a:r>
              <a:rPr lang="ja-JP" altLang="en-US" sz="2400" dirty="0">
                <a:latin typeface="メイリオ" panose="020B0604030504040204" pitchFamily="50" charset="-128"/>
                <a:ea typeface="メイリオ" panose="020B0604030504040204" pitchFamily="50" charset="-128"/>
              </a:rPr>
              <a:t>やサービスが、</a:t>
            </a:r>
            <a:br>
              <a:rPr lang="en-US" altLang="ja-JP" sz="2400" dirty="0">
                <a:latin typeface="メイリオ" panose="020B0604030504040204" pitchFamily="50" charset="-128"/>
                <a:ea typeface="メイリオ" panose="020B0604030504040204" pitchFamily="50" charset="-128"/>
              </a:rPr>
            </a:br>
            <a:r>
              <a:rPr lang="ja-JP" altLang="en-US" sz="2400" dirty="0">
                <a:solidFill>
                  <a:srgbClr val="FF0000"/>
                </a:solidFill>
                <a:latin typeface="メイリオ" panose="020B0604030504040204" pitchFamily="50" charset="-128"/>
                <a:ea typeface="メイリオ" panose="020B0604030504040204" pitchFamily="50" charset="-128"/>
              </a:rPr>
              <a:t>本当に</a:t>
            </a:r>
            <a:r>
              <a:rPr lang="ja-JP" altLang="ja-JP" sz="2400" dirty="0">
                <a:solidFill>
                  <a:srgbClr val="FF0000"/>
                </a:solidFill>
                <a:latin typeface="メイリオ" panose="020B0604030504040204" pitchFamily="50" charset="-128"/>
                <a:ea typeface="メイリオ" panose="020B0604030504040204" pitchFamily="50" charset="-128"/>
              </a:rPr>
              <a:t>必要か</a:t>
            </a:r>
            <a:r>
              <a:rPr lang="ja-JP" altLang="en-US" sz="2400" dirty="0">
                <a:solidFill>
                  <a:srgbClr val="FF0000"/>
                </a:solidFill>
                <a:latin typeface="メイリオ" panose="020B0604030504040204" pitchFamily="50" charset="-128"/>
                <a:ea typeface="メイリオ" panose="020B0604030504040204" pitchFamily="50" charset="-128"/>
              </a:rPr>
              <a:t>どうか</a:t>
            </a:r>
            <a:r>
              <a:rPr lang="ja-JP" altLang="ja-JP" sz="2400" dirty="0">
                <a:solidFill>
                  <a:srgbClr val="FF0000"/>
                </a:solidFill>
                <a:latin typeface="メイリオ" panose="020B0604030504040204" pitchFamily="50" charset="-128"/>
                <a:ea typeface="メイリオ" panose="020B0604030504040204" pitchFamily="50" charset="-128"/>
              </a:rPr>
              <a:t>を考え直す期間</a:t>
            </a:r>
            <a:r>
              <a:rPr lang="ja-JP" altLang="ja-JP" sz="2400" dirty="0">
                <a:latin typeface="メイリオ" panose="020B0604030504040204" pitchFamily="50" charset="-128"/>
                <a:ea typeface="メイリオ" panose="020B0604030504040204" pitchFamily="50" charset="-128"/>
              </a:rPr>
              <a:t>のこと</a:t>
            </a:r>
            <a:r>
              <a:rPr lang="ja-JP" altLang="en-US" sz="2400" dirty="0">
                <a:latin typeface="メイリオ" panose="020B0604030504040204" pitchFamily="50" charset="-128"/>
                <a:ea typeface="メイリオ" panose="020B0604030504040204" pitchFamily="50" charset="-128"/>
              </a:rPr>
              <a:t>。</a:t>
            </a:r>
          </a:p>
          <a:p>
            <a:pPr marL="0" indent="0" fontAlgn="auto">
              <a:lnSpc>
                <a:spcPct val="120000"/>
              </a:lnSpc>
              <a:spcBef>
                <a:spcPts val="0"/>
              </a:spcBef>
              <a:spcAft>
                <a:spcPts val="0"/>
              </a:spcAft>
              <a:buFont typeface="Arial" pitchFamily="34" charset="0"/>
              <a:buNone/>
            </a:pPr>
            <a:endParaRPr lang="en-US" altLang="ja-JP" sz="2400" dirty="0">
              <a:latin typeface="メイリオ" panose="020B0604030504040204" pitchFamily="50" charset="-128"/>
              <a:ea typeface="メイリオ" panose="020B0604030504040204" pitchFamily="50" charset="-128"/>
            </a:endParaRPr>
          </a:p>
          <a:p>
            <a:pPr marL="0" indent="0" fontAlgn="auto">
              <a:lnSpc>
                <a:spcPct val="120000"/>
              </a:lnSpc>
              <a:spcBef>
                <a:spcPts val="0"/>
              </a:spcBef>
              <a:spcAft>
                <a:spcPts val="0"/>
              </a:spcAft>
              <a:buFont typeface="Arial" pitchFamily="34" charset="0"/>
              <a:buNone/>
            </a:pPr>
            <a:r>
              <a:rPr lang="ja-JP" altLang="en-US" sz="2400" dirty="0">
                <a:latin typeface="メイリオ" panose="020B0604030504040204" pitchFamily="50" charset="-128"/>
                <a:ea typeface="メイリオ" panose="020B0604030504040204" pitchFamily="50" charset="-128"/>
              </a:rPr>
              <a:t>不意打ち性のある取引などに設けられた</a:t>
            </a:r>
          </a:p>
          <a:p>
            <a:pPr marL="0" indent="0" fontAlgn="auto">
              <a:lnSpc>
                <a:spcPct val="120000"/>
              </a:lnSpc>
              <a:spcBef>
                <a:spcPts val="0"/>
              </a:spcBef>
              <a:spcAft>
                <a:spcPts val="0"/>
              </a:spcAft>
              <a:buFont typeface="Arial" pitchFamily="34" charset="0"/>
              <a:buNone/>
            </a:pPr>
            <a:r>
              <a:rPr lang="ja-JP" altLang="en-US" sz="2400" dirty="0">
                <a:latin typeface="メイリオ" panose="020B0604030504040204" pitchFamily="50" charset="-128"/>
                <a:ea typeface="メイリオ" panose="020B0604030504040204" pitchFamily="50" charset="-128"/>
              </a:rPr>
              <a:t>消費者を保護するための</a:t>
            </a:r>
            <a:r>
              <a:rPr lang="ja-JP" altLang="en-US" sz="2400" dirty="0">
                <a:solidFill>
                  <a:srgbClr val="FF0000"/>
                </a:solidFill>
                <a:latin typeface="メイリオ" panose="020B0604030504040204" pitchFamily="50" charset="-128"/>
                <a:ea typeface="メイリオ" panose="020B0604030504040204" pitchFamily="50" charset="-128"/>
              </a:rPr>
              <a:t>特別な</a:t>
            </a:r>
            <a:r>
              <a:rPr lang="ja-JP" altLang="en-US" sz="2400" dirty="0">
                <a:latin typeface="メイリオ" panose="020B0604030504040204" pitchFamily="50" charset="-128"/>
                <a:ea typeface="メイリオ" panose="020B0604030504040204" pitchFamily="50" charset="-128"/>
              </a:rPr>
              <a:t>規定。</a:t>
            </a:r>
            <a:endParaRPr lang="en-US" altLang="ja-JP" sz="24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594533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角丸四角形 9"/>
          <p:cNvSpPr/>
          <p:nvPr/>
        </p:nvSpPr>
        <p:spPr>
          <a:xfrm>
            <a:off x="5465606" y="3584223"/>
            <a:ext cx="3437094" cy="2914466"/>
          </a:xfrm>
          <a:prstGeom prst="roundRect">
            <a:avLst>
              <a:gd name="adj" fmla="val 3550"/>
            </a:avLst>
          </a:prstGeom>
          <a:solidFill>
            <a:srgbClr val="E7EE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p:cNvSpPr txBox="1"/>
          <p:nvPr/>
        </p:nvSpPr>
        <p:spPr>
          <a:xfrm>
            <a:off x="223666" y="3616303"/>
            <a:ext cx="5379409" cy="2831544"/>
          </a:xfrm>
          <a:prstGeom prst="rect">
            <a:avLst/>
          </a:prstGeom>
          <a:noFill/>
        </p:spPr>
        <p:txBody>
          <a:bodyPr wrap="square" rtlCol="0">
            <a:spAutoFit/>
          </a:bodyPr>
          <a:lstStyle/>
          <a:p>
            <a:pPr>
              <a:lnSpc>
                <a:spcPct val="100000"/>
              </a:lnSpc>
              <a:spcBef>
                <a:spcPts val="1800"/>
              </a:spcBef>
              <a:spcAft>
                <a:spcPts val="600"/>
              </a:spcAft>
            </a:pPr>
            <a:r>
              <a:rPr lang="ja-JP" altLang="en-US" sz="2400" dirty="0">
                <a:latin typeface="メイリオ" panose="020B0604030504040204" pitchFamily="50" charset="-128"/>
                <a:ea typeface="メイリオ" panose="020B0604030504040204" pitchFamily="50" charset="-128"/>
              </a:rPr>
              <a:t>＜クーリング・オフの要件と効果＞</a:t>
            </a:r>
            <a:endParaRPr lang="en-US" altLang="ja-JP" sz="2400" dirty="0">
              <a:latin typeface="メイリオ" panose="020B0604030504040204" pitchFamily="50" charset="-128"/>
              <a:ea typeface="メイリオ" panose="020B0604030504040204" pitchFamily="50" charset="-128"/>
            </a:endParaRPr>
          </a:p>
          <a:p>
            <a:pPr>
              <a:lnSpc>
                <a:spcPct val="100000"/>
              </a:lnSpc>
              <a:spcBef>
                <a:spcPts val="600"/>
              </a:spcBef>
              <a:spcAft>
                <a:spcPts val="600"/>
              </a:spcAft>
            </a:pPr>
            <a:r>
              <a:rPr lang="ja-JP" altLang="en-US" sz="2000" dirty="0">
                <a:latin typeface="メイリオ" panose="020B0604030504040204" pitchFamily="50" charset="-128"/>
                <a:ea typeface="メイリオ" panose="020B0604030504040204" pitchFamily="50" charset="-128"/>
              </a:rPr>
              <a:t>① </a:t>
            </a:r>
            <a:r>
              <a:rPr lang="ja-JP" altLang="ja-JP" sz="2000" dirty="0">
                <a:latin typeface="メイリオ" panose="020B0604030504040204" pitchFamily="50" charset="-128"/>
                <a:ea typeface="メイリオ" panose="020B0604030504040204" pitchFamily="50" charset="-128"/>
              </a:rPr>
              <a:t>契約書面を受け取った日から</a:t>
            </a:r>
            <a:br>
              <a:rPr lang="en-US" altLang="ja-JP" sz="2000" dirty="0">
                <a:latin typeface="メイリオ" panose="020B0604030504040204" pitchFamily="50" charset="-128"/>
                <a:ea typeface="メイリオ" panose="020B0604030504040204" pitchFamily="50" charset="-128"/>
              </a:rPr>
            </a:br>
            <a:r>
              <a:rPr lang="ja-JP" altLang="en-US" sz="2000" dirty="0">
                <a:latin typeface="メイリオ" panose="020B0604030504040204" pitchFamily="50" charset="-128"/>
                <a:ea typeface="メイリオ" panose="020B0604030504040204" pitchFamily="50" charset="-128"/>
              </a:rPr>
              <a:t>② 販売方法ごとに決められた</a:t>
            </a:r>
            <a:r>
              <a:rPr lang="ja-JP" altLang="en-US" sz="2000" dirty="0">
                <a:solidFill>
                  <a:srgbClr val="FF0000"/>
                </a:solidFill>
                <a:latin typeface="メイリオ" panose="020B0604030504040204" pitchFamily="50" charset="-128"/>
                <a:ea typeface="メイリオ" panose="020B0604030504040204" pitchFamily="50" charset="-128"/>
              </a:rPr>
              <a:t>一定の期間</a:t>
            </a:r>
            <a:r>
              <a:rPr lang="ja-JP" altLang="ja-JP" sz="2000" dirty="0">
                <a:solidFill>
                  <a:srgbClr val="FF0000"/>
                </a:solidFill>
                <a:latin typeface="メイリオ" panose="020B0604030504040204" pitchFamily="50" charset="-128"/>
                <a:ea typeface="メイリオ" panose="020B0604030504040204" pitchFamily="50" charset="-128"/>
              </a:rPr>
              <a:t>内</a:t>
            </a:r>
            <a:br>
              <a:rPr lang="en-US" altLang="ja-JP" sz="2000" dirty="0">
                <a:solidFill>
                  <a:srgbClr val="FF0000"/>
                </a:solidFill>
                <a:latin typeface="メイリオ" panose="020B0604030504040204" pitchFamily="50" charset="-128"/>
                <a:ea typeface="メイリオ" panose="020B0604030504040204" pitchFamily="50" charset="-128"/>
              </a:rPr>
            </a:br>
            <a:r>
              <a:rPr lang="en-US" altLang="ja-JP" sz="2000" dirty="0">
                <a:solidFill>
                  <a:srgbClr val="FF0000"/>
                </a:solidFill>
                <a:latin typeface="メイリオ" panose="020B0604030504040204" pitchFamily="50" charset="-128"/>
                <a:ea typeface="メイリオ" panose="020B0604030504040204" pitchFamily="50" charset="-128"/>
              </a:rPr>
              <a:t>  </a:t>
            </a:r>
            <a:r>
              <a:rPr lang="ja-JP" altLang="en-US" sz="2000" dirty="0">
                <a:latin typeface="メイリオ" panose="020B0604030504040204" pitchFamily="50" charset="-128"/>
                <a:ea typeface="メイリオ" panose="020B0604030504040204" pitchFamily="50" charset="-128"/>
              </a:rPr>
              <a:t>（</a:t>
            </a:r>
            <a:r>
              <a:rPr lang="en-US" altLang="ja-JP" sz="2000" dirty="0">
                <a:latin typeface="メイリオ" panose="020B0604030504040204" pitchFamily="50" charset="-128"/>
                <a:ea typeface="メイリオ" panose="020B0604030504040204" pitchFamily="50" charset="-128"/>
              </a:rPr>
              <a:t>8</a:t>
            </a:r>
            <a:r>
              <a:rPr lang="ja-JP" altLang="en-US" sz="2000" dirty="0">
                <a:latin typeface="メイリオ" panose="020B0604030504040204" pitchFamily="50" charset="-128"/>
                <a:ea typeface="メイリオ" panose="020B0604030504040204" pitchFamily="50" charset="-128"/>
              </a:rPr>
              <a:t>日間など</a:t>
            </a:r>
            <a:r>
              <a:rPr lang="en-US" altLang="ja-JP" sz="2000" dirty="0">
                <a:latin typeface="メイリオ" panose="020B0604030504040204" pitchFamily="50" charset="-128"/>
                <a:ea typeface="メイリオ" panose="020B0604030504040204" pitchFamily="50" charset="-128"/>
              </a:rPr>
              <a:t>)</a:t>
            </a:r>
            <a:r>
              <a:rPr lang="ja-JP" altLang="ja-JP" sz="2000" dirty="0">
                <a:latin typeface="メイリオ" panose="020B0604030504040204" pitchFamily="50" charset="-128"/>
                <a:ea typeface="メイリオ" panose="020B0604030504040204" pitchFamily="50" charset="-128"/>
              </a:rPr>
              <a:t>に</a:t>
            </a:r>
            <a:br>
              <a:rPr lang="en-US" altLang="ja-JP" sz="2000" dirty="0">
                <a:latin typeface="メイリオ" panose="020B0604030504040204" pitchFamily="50" charset="-128"/>
                <a:ea typeface="メイリオ" panose="020B0604030504040204" pitchFamily="50" charset="-128"/>
              </a:rPr>
            </a:br>
            <a:r>
              <a:rPr lang="ja-JP" altLang="en-US" sz="2000" dirty="0">
                <a:latin typeface="メイリオ" panose="020B0604030504040204" pitchFamily="50" charset="-128"/>
                <a:ea typeface="メイリオ" panose="020B0604030504040204" pitchFamily="50" charset="-128"/>
              </a:rPr>
              <a:t>③ </a:t>
            </a:r>
            <a:r>
              <a:rPr lang="ja-JP" altLang="ja-JP" sz="2000" dirty="0">
                <a:latin typeface="メイリオ" panose="020B0604030504040204" pitchFamily="50" charset="-128"/>
                <a:ea typeface="メイリオ" panose="020B0604030504040204" pitchFamily="50" charset="-128"/>
              </a:rPr>
              <a:t>文書で通知をすれば、</a:t>
            </a:r>
            <a:br>
              <a:rPr lang="en-US" altLang="ja-JP" sz="2000" dirty="0">
                <a:latin typeface="メイリオ" panose="020B0604030504040204" pitchFamily="50" charset="-128"/>
                <a:ea typeface="メイリオ" panose="020B0604030504040204" pitchFamily="50" charset="-128"/>
              </a:rPr>
            </a:br>
            <a:r>
              <a:rPr lang="ja-JP" altLang="en-US" sz="2000" dirty="0">
                <a:latin typeface="メイリオ" panose="020B0604030504040204" pitchFamily="50" charset="-128"/>
                <a:ea typeface="メイリオ" panose="020B0604030504040204" pitchFamily="50" charset="-128"/>
              </a:rPr>
              <a:t>④ 購入した</a:t>
            </a:r>
            <a:r>
              <a:rPr lang="ja-JP" altLang="ja-JP" sz="2000" dirty="0">
                <a:latin typeface="メイリオ" panose="020B0604030504040204" pitchFamily="50" charset="-128"/>
                <a:ea typeface="メイリオ" panose="020B0604030504040204" pitchFamily="50" charset="-128"/>
              </a:rPr>
              <a:t>商品</a:t>
            </a:r>
            <a:r>
              <a:rPr lang="ja-JP" altLang="en-US" sz="2000" dirty="0">
                <a:latin typeface="メイリオ" panose="020B0604030504040204" pitchFamily="50" charset="-128"/>
                <a:ea typeface="メイリオ" panose="020B0604030504040204" pitchFamily="50" charset="-128"/>
              </a:rPr>
              <a:t>やサービスを使っていて</a:t>
            </a:r>
            <a:r>
              <a:rPr lang="ja-JP" altLang="ja-JP" sz="2000" dirty="0">
                <a:latin typeface="メイリオ" panose="020B0604030504040204" pitchFamily="50" charset="-128"/>
                <a:ea typeface="メイリオ" panose="020B0604030504040204" pitchFamily="50" charset="-128"/>
              </a:rPr>
              <a:t>も</a:t>
            </a:r>
            <a:r>
              <a:rPr lang="ja-JP" altLang="en-US" sz="2000" dirty="0">
                <a:latin typeface="メイリオ" panose="020B0604030504040204" pitchFamily="50" charset="-128"/>
                <a:ea typeface="メイリオ" panose="020B0604030504040204" pitchFamily="50" charset="-128"/>
              </a:rPr>
              <a:t>、</a:t>
            </a:r>
            <a:br>
              <a:rPr lang="en-US" altLang="ja-JP" sz="2000" dirty="0">
                <a:latin typeface="メイリオ" panose="020B0604030504040204" pitchFamily="50" charset="-128"/>
                <a:ea typeface="メイリオ" panose="020B0604030504040204" pitchFamily="50" charset="-128"/>
              </a:rPr>
            </a:br>
            <a:r>
              <a:rPr lang="en-US" altLang="ja-JP" sz="2000" dirty="0">
                <a:latin typeface="メイリオ" panose="020B0604030504040204" pitchFamily="50" charset="-128"/>
                <a:ea typeface="メイリオ" panose="020B0604030504040204" pitchFamily="50" charset="-128"/>
              </a:rPr>
              <a:t>    </a:t>
            </a:r>
            <a:r>
              <a:rPr lang="ja-JP" altLang="ja-JP" sz="2000" dirty="0">
                <a:solidFill>
                  <a:srgbClr val="FF0000"/>
                </a:solidFill>
                <a:latin typeface="メイリオ" panose="020B0604030504040204" pitchFamily="50" charset="-128"/>
                <a:ea typeface="メイリオ" panose="020B0604030504040204" pitchFamily="50" charset="-128"/>
              </a:rPr>
              <a:t>無条件</a:t>
            </a:r>
            <a:r>
              <a:rPr lang="ja-JP" altLang="ja-JP" sz="2000" dirty="0">
                <a:latin typeface="メイリオ" panose="020B0604030504040204" pitchFamily="50" charset="-128"/>
                <a:ea typeface="メイリオ" panose="020B0604030504040204" pitchFamily="50" charset="-128"/>
              </a:rPr>
              <a:t>で</a:t>
            </a:r>
            <a:r>
              <a:rPr lang="ja-JP" altLang="en-US" sz="2000" dirty="0">
                <a:latin typeface="メイリオ" panose="020B0604030504040204" pitchFamily="50" charset="-128"/>
                <a:ea typeface="メイリオ" panose="020B0604030504040204" pitchFamily="50" charset="-128"/>
              </a:rPr>
              <a:t>契約を</a:t>
            </a:r>
            <a:r>
              <a:rPr lang="ja-JP" altLang="ja-JP" sz="2000" dirty="0">
                <a:latin typeface="メイリオ" panose="020B0604030504040204" pitchFamily="50" charset="-128"/>
                <a:ea typeface="メイリオ" panose="020B0604030504040204" pitchFamily="50" charset="-128"/>
              </a:rPr>
              <a:t>解約</a:t>
            </a:r>
            <a:r>
              <a:rPr lang="ja-JP" altLang="en-US" sz="2000" dirty="0">
                <a:latin typeface="メイリオ" panose="020B0604030504040204" pitchFamily="50" charset="-128"/>
                <a:ea typeface="メイリオ" panose="020B0604030504040204" pitchFamily="50" charset="-128"/>
              </a:rPr>
              <a:t>することができる。</a:t>
            </a:r>
            <a:br>
              <a:rPr lang="en-US" altLang="ja-JP" sz="2000" dirty="0">
                <a:latin typeface="メイリオ" panose="020B0604030504040204" pitchFamily="50" charset="-128"/>
                <a:ea typeface="メイリオ" panose="020B0604030504040204" pitchFamily="50" charset="-128"/>
              </a:rPr>
            </a:br>
            <a:r>
              <a:rPr lang="en-US" altLang="ja-JP" sz="2000" dirty="0">
                <a:latin typeface="メイリオ" panose="020B0604030504040204" pitchFamily="50" charset="-128"/>
                <a:ea typeface="メイリオ" panose="020B0604030504040204" pitchFamily="50" charset="-128"/>
              </a:rPr>
              <a:t>   </a:t>
            </a:r>
            <a:r>
              <a:rPr lang="ja-JP" altLang="en-US" sz="2000" dirty="0">
                <a:solidFill>
                  <a:srgbClr val="FF0000"/>
                </a:solidFill>
                <a:latin typeface="メイリオ" panose="020B0604030504040204" pitchFamily="50" charset="-128"/>
                <a:ea typeface="メイリオ" panose="020B0604030504040204" pitchFamily="50" charset="-128"/>
              </a:rPr>
              <a:t> 解約理由を説明する必要もない</a:t>
            </a:r>
            <a:r>
              <a:rPr lang="ja-JP" altLang="en-US" sz="2400" dirty="0">
                <a:latin typeface="メイリオ" panose="020B0604030504040204" pitchFamily="50" charset="-128"/>
                <a:ea typeface="メイリオ" panose="020B0604030504040204" pitchFamily="50" charset="-128"/>
              </a:rPr>
              <a:t>。</a:t>
            </a:r>
            <a:endParaRPr lang="en-US" altLang="ja-JP" sz="2400" dirty="0">
              <a:latin typeface="メイリオ" panose="020B0604030504040204" pitchFamily="50" charset="-128"/>
              <a:ea typeface="メイリオ" panose="020B0604030504040204" pitchFamily="50" charset="-128"/>
            </a:endParaRPr>
          </a:p>
        </p:txBody>
      </p:sp>
      <p:graphicFrame>
        <p:nvGraphicFramePr>
          <p:cNvPr id="5" name="表 4"/>
          <p:cNvGraphicFramePr>
            <a:graphicFrameLocks noGrp="1"/>
          </p:cNvGraphicFramePr>
          <p:nvPr>
            <p:extLst>
              <p:ext uri="{D42A27DB-BD31-4B8C-83A1-F6EECF244321}">
                <p14:modId xmlns:p14="http://schemas.microsoft.com/office/powerpoint/2010/main" val="1829781817"/>
              </p:ext>
            </p:extLst>
          </p:nvPr>
        </p:nvGraphicFramePr>
        <p:xfrm>
          <a:off x="395786" y="980463"/>
          <a:ext cx="8506914" cy="2331849"/>
        </p:xfrm>
        <a:graphic>
          <a:graphicData uri="http://schemas.openxmlformats.org/drawingml/2006/table">
            <a:tbl>
              <a:tblPr firstRow="1" bandRow="1">
                <a:tableStyleId>{17292A2E-F333-43FB-9621-5CBBE7FDCDCB}</a:tableStyleId>
              </a:tblPr>
              <a:tblGrid>
                <a:gridCol w="7089824">
                  <a:extLst>
                    <a:ext uri="{9D8B030D-6E8A-4147-A177-3AD203B41FA5}">
                      <a16:colId xmlns:a16="http://schemas.microsoft.com/office/drawing/2014/main" val="803099911"/>
                    </a:ext>
                  </a:extLst>
                </a:gridCol>
                <a:gridCol w="1417090">
                  <a:extLst>
                    <a:ext uri="{9D8B030D-6E8A-4147-A177-3AD203B41FA5}">
                      <a16:colId xmlns:a16="http://schemas.microsoft.com/office/drawing/2014/main" val="4098320900"/>
                    </a:ext>
                  </a:extLst>
                </a:gridCol>
              </a:tblGrid>
              <a:tr h="411609">
                <a:tc>
                  <a:txBody>
                    <a:bodyPr/>
                    <a:lstStyle/>
                    <a:p>
                      <a:pPr algn="ctr"/>
                      <a:r>
                        <a:rPr kumimoji="1" lang="ja-JP" altLang="en-US" sz="2000" baseline="0" dirty="0">
                          <a:latin typeface="メイリオ" panose="020B0604030504040204" pitchFamily="50" charset="-128"/>
                          <a:ea typeface="メイリオ" panose="020B0604030504040204" pitchFamily="50" charset="-128"/>
                        </a:rPr>
                        <a:t>販売方法</a:t>
                      </a:r>
                      <a:endParaRPr kumimoji="1" lang="en-US" altLang="ja-JP" sz="2000" baseline="0" dirty="0">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2000" dirty="0">
                          <a:latin typeface="メイリオ" panose="020B0604030504040204" pitchFamily="50" charset="-128"/>
                          <a:ea typeface="メイリオ" panose="020B0604030504040204" pitchFamily="50" charset="-128"/>
                        </a:rPr>
                        <a:t>期間</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75171612"/>
                  </a:ext>
                </a:extLst>
              </a:tr>
              <a:tr h="961023">
                <a:tc>
                  <a:txBody>
                    <a:bodyPr/>
                    <a:lstStyle/>
                    <a:p>
                      <a:r>
                        <a:rPr lang="ja-JP" altLang="en-US" sz="2000" dirty="0">
                          <a:latin typeface="メイリオ" panose="020B0604030504040204" pitchFamily="50" charset="-128"/>
                          <a:ea typeface="メイリオ" panose="020B0604030504040204" pitchFamily="50" charset="-128"/>
                        </a:rPr>
                        <a:t> 訪問販売</a:t>
                      </a:r>
                      <a:r>
                        <a:rPr lang="ja-JP" altLang="en-US" sz="1800" dirty="0">
                          <a:latin typeface="メイリオ" panose="020B0604030504040204" pitchFamily="50" charset="-128"/>
                          <a:ea typeface="メイリオ" panose="020B0604030504040204" pitchFamily="50" charset="-128"/>
                        </a:rPr>
                        <a:t>（突然家に販売員が来る）</a:t>
                      </a:r>
                    </a:p>
                    <a:p>
                      <a:r>
                        <a:rPr lang="ja-JP" altLang="en-US" sz="2000" dirty="0">
                          <a:latin typeface="メイリオ" panose="020B0604030504040204" pitchFamily="50" charset="-128"/>
                          <a:ea typeface="メイリオ" panose="020B0604030504040204" pitchFamily="50" charset="-128"/>
                        </a:rPr>
                        <a:t> キャッチセールス</a:t>
                      </a:r>
                      <a:r>
                        <a:rPr lang="ja-JP" altLang="en-US" sz="1800" dirty="0">
                          <a:latin typeface="メイリオ" panose="020B0604030504040204" pitchFamily="50" charset="-128"/>
                          <a:ea typeface="メイリオ" panose="020B0604030504040204" pitchFamily="50" charset="-128"/>
                        </a:rPr>
                        <a:t>（突然路上で呼び止められる）</a:t>
                      </a:r>
                      <a:endParaRPr lang="en-US" altLang="ja-JP" sz="1800" dirty="0">
                        <a:latin typeface="メイリオ" panose="020B0604030504040204" pitchFamily="50" charset="-128"/>
                        <a:ea typeface="メイリオ" panose="020B0604030504040204" pitchFamily="50" charset="-128"/>
                      </a:endParaRPr>
                    </a:p>
                    <a:p>
                      <a:r>
                        <a:rPr lang="ja-JP" altLang="en-US" sz="2000" dirty="0">
                          <a:latin typeface="メイリオ" panose="020B0604030504040204" pitchFamily="50" charset="-128"/>
                          <a:ea typeface="メイリオ" panose="020B0604030504040204" pitchFamily="50" charset="-128"/>
                        </a:rPr>
                        <a:t> アポイントメントセールス</a:t>
                      </a:r>
                      <a:r>
                        <a:rPr lang="ja-JP" altLang="en-US" sz="1800" dirty="0">
                          <a:latin typeface="メイリオ" panose="020B0604030504040204" pitchFamily="50" charset="-128"/>
                          <a:ea typeface="メイリオ" panose="020B0604030504040204" pitchFamily="50" charset="-128"/>
                        </a:rPr>
                        <a:t>（突然電話等で呼び出される）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ja-JP" sz="2400" dirty="0">
                          <a:latin typeface="メイリオ" panose="020B0604030504040204" pitchFamily="50" charset="-128"/>
                          <a:ea typeface="メイリオ" panose="020B0604030504040204" pitchFamily="50" charset="-128"/>
                        </a:rPr>
                        <a:t>8</a:t>
                      </a:r>
                      <a:r>
                        <a:rPr lang="ja-JP" altLang="en-US" sz="2400" dirty="0">
                          <a:latin typeface="メイリオ" panose="020B0604030504040204" pitchFamily="50" charset="-128"/>
                          <a:ea typeface="メイリオ" panose="020B0604030504040204" pitchFamily="50" charset="-128"/>
                        </a:rPr>
                        <a:t>日間</a:t>
                      </a:r>
                      <a:endParaRPr kumimoji="1" lang="ja-JP" altLang="en-US" sz="2400" dirty="0">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60576752"/>
                  </a:ext>
                </a:extLst>
              </a:tr>
              <a:tr h="378585">
                <a:tc>
                  <a:txBody>
                    <a:bodyPr/>
                    <a:lstStyle/>
                    <a:p>
                      <a:r>
                        <a:rPr kumimoji="1" lang="ja-JP" altLang="en-US" sz="2000" dirty="0">
                          <a:latin typeface="メイリオ" panose="020B0604030504040204" pitchFamily="50" charset="-128"/>
                          <a:ea typeface="メイリオ" panose="020B0604030504040204" pitchFamily="50" charset="-128"/>
                        </a:rPr>
                        <a:t> 継続的なサービス</a:t>
                      </a:r>
                      <a:r>
                        <a:rPr kumimoji="1" lang="ja-JP" altLang="en-US" sz="1800" dirty="0">
                          <a:latin typeface="メイリオ" panose="020B0604030504040204" pitchFamily="50" charset="-128"/>
                          <a:ea typeface="メイリオ" panose="020B0604030504040204" pitchFamily="50" charset="-128"/>
                        </a:rPr>
                        <a:t>（語学教室、エステ、家庭教師など</a:t>
                      </a:r>
                      <a:r>
                        <a:rPr kumimoji="1" lang="en-US" altLang="ja-JP" sz="1800" dirty="0">
                          <a:latin typeface="メイリオ" panose="020B0604030504040204" pitchFamily="50" charset="-128"/>
                          <a:ea typeface="メイリオ" panose="020B0604030504040204" pitchFamily="50" charset="-128"/>
                        </a:rPr>
                        <a:t>7</a:t>
                      </a:r>
                      <a:r>
                        <a:rPr kumimoji="1" lang="ja-JP" altLang="en-US" sz="1800" dirty="0">
                          <a:latin typeface="メイリオ" panose="020B0604030504040204" pitchFamily="50" charset="-128"/>
                          <a:ea typeface="メイリオ" panose="020B0604030504040204" pitchFamily="50" charset="-128"/>
                        </a:rPr>
                        <a:t>業種）</a:t>
                      </a:r>
                      <a:endParaRPr kumimoji="1" lang="ja-JP" altLang="en-US" sz="2000" dirty="0">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ja-JP" sz="2400" dirty="0">
                          <a:latin typeface="メイリオ" panose="020B0604030504040204" pitchFamily="50" charset="-128"/>
                          <a:ea typeface="メイリオ" panose="020B0604030504040204" pitchFamily="50" charset="-128"/>
                        </a:rPr>
                        <a:t>8</a:t>
                      </a:r>
                      <a:r>
                        <a:rPr lang="ja-JP" altLang="en-US" sz="2400" dirty="0">
                          <a:latin typeface="メイリオ" panose="020B0604030504040204" pitchFamily="50" charset="-128"/>
                          <a:ea typeface="メイリオ" panose="020B0604030504040204" pitchFamily="50" charset="-128"/>
                        </a:rPr>
                        <a:t>日間</a:t>
                      </a:r>
                      <a:endParaRPr kumimoji="1" lang="ja-JP" altLang="en-US" sz="2400" dirty="0">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29920569"/>
                  </a:ext>
                </a:extLst>
              </a:tr>
              <a:tr h="440843">
                <a:tc>
                  <a:txBody>
                    <a:bodyPr/>
                    <a:lstStyle/>
                    <a:p>
                      <a:r>
                        <a:rPr lang="ja-JP" altLang="en-US" sz="2000" dirty="0">
                          <a:latin typeface="メイリオ" panose="020B0604030504040204" pitchFamily="50" charset="-128"/>
                          <a:ea typeface="メイリオ" panose="020B0604030504040204" pitchFamily="50" charset="-128"/>
                        </a:rPr>
                        <a:t> 連鎖販売取引</a:t>
                      </a:r>
                      <a:r>
                        <a:rPr lang="ja-JP" altLang="en-US" sz="1800" dirty="0">
                          <a:latin typeface="メイリオ" panose="020B0604030504040204" pitchFamily="50" charset="-128"/>
                          <a:ea typeface="メイリオ" panose="020B0604030504040204" pitchFamily="50" charset="-128"/>
                        </a:rPr>
                        <a:t>（マルチ商法、ネットワークビジネスともいう）</a:t>
                      </a:r>
                      <a:endParaRPr kumimoji="1" lang="ja-JP" altLang="en-US" sz="2000" dirty="0">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ja-JP" sz="2400" dirty="0">
                          <a:latin typeface="メイリオ" panose="020B0604030504040204" pitchFamily="50" charset="-128"/>
                          <a:ea typeface="メイリオ" panose="020B0604030504040204" pitchFamily="50" charset="-128"/>
                        </a:rPr>
                        <a:t>20</a:t>
                      </a:r>
                      <a:r>
                        <a:rPr lang="ja-JP" altLang="en-US" sz="2400" dirty="0">
                          <a:latin typeface="メイリオ" panose="020B0604030504040204" pitchFamily="50" charset="-128"/>
                          <a:ea typeface="メイリオ" panose="020B0604030504040204" pitchFamily="50" charset="-128"/>
                        </a:rPr>
                        <a:t>日間</a:t>
                      </a:r>
                      <a:endParaRPr kumimoji="1" lang="ja-JP" altLang="en-US" sz="2400" dirty="0">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31677599"/>
                  </a:ext>
                </a:extLst>
              </a:tr>
            </a:tbl>
          </a:graphicData>
        </a:graphic>
      </p:graphicFrame>
      <p:sp>
        <p:nvSpPr>
          <p:cNvPr id="7" name="タイトル 1"/>
          <p:cNvSpPr>
            <a:spLocks noGrp="1"/>
          </p:cNvSpPr>
          <p:nvPr>
            <p:ph type="title"/>
          </p:nvPr>
        </p:nvSpPr>
        <p:spPr>
          <a:xfrm>
            <a:off x="177059" y="222113"/>
            <a:ext cx="8938661" cy="320511"/>
          </a:xfrm>
        </p:spPr>
        <p:txBody>
          <a:bodyPr>
            <a:noAutofit/>
          </a:bodyPr>
          <a:lstStyle/>
          <a:p>
            <a:r>
              <a:rPr lang="ja-JP" altLang="en-US" sz="2800" dirty="0">
                <a:latin typeface="メイリオ" panose="020B0604030504040204" pitchFamily="50" charset="-128"/>
                <a:ea typeface="メイリオ" panose="020B0604030504040204" pitchFamily="50" charset="-128"/>
              </a:rPr>
              <a:t>クーリング・オフについて</a:t>
            </a:r>
          </a:p>
        </p:txBody>
      </p:sp>
      <p:pic>
        <p:nvPicPr>
          <p:cNvPr id="2" name="図 1"/>
          <p:cNvPicPr>
            <a:picLocks noChangeAspect="1"/>
          </p:cNvPicPr>
          <p:nvPr/>
        </p:nvPicPr>
        <p:blipFill>
          <a:blip r:embed="rId3"/>
          <a:stretch>
            <a:fillRect/>
          </a:stretch>
        </p:blipFill>
        <p:spPr>
          <a:xfrm>
            <a:off x="6232539" y="4508909"/>
            <a:ext cx="1932431" cy="767669"/>
          </a:xfrm>
          <a:prstGeom prst="rect">
            <a:avLst/>
          </a:prstGeom>
          <a:solidFill>
            <a:schemeClr val="accent6">
              <a:lumMod val="20000"/>
              <a:lumOff val="80000"/>
            </a:schemeClr>
          </a:solidFill>
        </p:spPr>
      </p:pic>
      <p:pic>
        <p:nvPicPr>
          <p:cNvPr id="8" name="図 7"/>
          <p:cNvPicPr>
            <a:picLocks noChangeAspect="1"/>
          </p:cNvPicPr>
          <p:nvPr/>
        </p:nvPicPr>
        <p:blipFill rotWithShape="1">
          <a:blip r:embed="rId4"/>
          <a:srcRect l="4918" r="2382"/>
          <a:stretch/>
        </p:blipFill>
        <p:spPr>
          <a:xfrm>
            <a:off x="7198754" y="5354584"/>
            <a:ext cx="1504833" cy="1093263"/>
          </a:xfrm>
          <a:prstGeom prst="rect">
            <a:avLst/>
          </a:prstGeom>
        </p:spPr>
      </p:pic>
      <p:sp>
        <p:nvSpPr>
          <p:cNvPr id="9" name="テキスト ボックス 8"/>
          <p:cNvSpPr txBox="1"/>
          <p:nvPr/>
        </p:nvSpPr>
        <p:spPr>
          <a:xfrm>
            <a:off x="5710694" y="3657423"/>
            <a:ext cx="3096858" cy="830997"/>
          </a:xfrm>
          <a:prstGeom prst="rect">
            <a:avLst/>
          </a:prstGeom>
          <a:solidFill>
            <a:srgbClr val="E7EEF1"/>
          </a:solidFill>
        </p:spPr>
        <p:txBody>
          <a:bodyPr wrap="square" rtlCol="0">
            <a:spAutoFit/>
          </a:bodyPr>
          <a:lstStyle/>
          <a:p>
            <a:pPr algn="ctr"/>
            <a:r>
              <a:rPr kumimoji="1" lang="ja-JP" altLang="en-US" sz="2000" dirty="0">
                <a:latin typeface="メイリオ" panose="020B0604030504040204" pitchFamily="50" charset="-128"/>
                <a:ea typeface="メイリオ" panose="020B0604030504040204" pitchFamily="50" charset="-128"/>
              </a:rPr>
              <a:t>全国共通の電話番号</a:t>
            </a:r>
            <a:br>
              <a:rPr kumimoji="1" lang="en-US" altLang="ja-JP" sz="2000" dirty="0">
                <a:latin typeface="メイリオ" panose="020B0604030504040204" pitchFamily="50" charset="-128"/>
                <a:ea typeface="メイリオ" panose="020B0604030504040204" pitchFamily="50" charset="-128"/>
              </a:rPr>
            </a:br>
            <a:r>
              <a:rPr lang="ja-JP" altLang="en-US" sz="2000" b="1" dirty="0">
                <a:latin typeface="メイリオ" panose="020B0604030504040204" pitchFamily="50" charset="-128"/>
                <a:ea typeface="メイリオ" panose="020B0604030504040204" pitchFamily="50" charset="-128"/>
              </a:rPr>
              <a:t>「消費者ホットライン」</a:t>
            </a:r>
            <a:endParaRPr kumimoji="1" lang="ja-JP" altLang="en-US" sz="2000" b="1" dirty="0">
              <a:latin typeface="メイリオ" panose="020B0604030504040204" pitchFamily="50" charset="-128"/>
              <a:ea typeface="メイリオ" panose="020B0604030504040204" pitchFamily="50" charset="-128"/>
            </a:endParaRPr>
          </a:p>
        </p:txBody>
      </p:sp>
      <p:sp>
        <p:nvSpPr>
          <p:cNvPr id="11" name="テキスト ボックス 10"/>
          <p:cNvSpPr txBox="1"/>
          <p:nvPr/>
        </p:nvSpPr>
        <p:spPr>
          <a:xfrm>
            <a:off x="5603187" y="5860053"/>
            <a:ext cx="1932431" cy="638636"/>
          </a:xfrm>
          <a:prstGeom prst="rect">
            <a:avLst/>
          </a:prstGeom>
          <a:noFill/>
        </p:spPr>
        <p:txBody>
          <a:bodyPr wrap="square" rtlCol="0">
            <a:spAutoFit/>
          </a:bodyPr>
          <a:lstStyle/>
          <a:p>
            <a:r>
              <a:rPr kumimoji="1" lang="ja-JP" altLang="en-US" sz="1000" dirty="0">
                <a:latin typeface="メイリオ" panose="020B0604030504040204" pitchFamily="50" charset="-128"/>
                <a:ea typeface="メイリオ" panose="020B0604030504040204" pitchFamily="50" charset="-128"/>
              </a:rPr>
              <a:t>消費者ホットライン</a:t>
            </a:r>
            <a:r>
              <a:rPr kumimoji="1" lang="en-US" altLang="ja-JP" sz="1000" dirty="0">
                <a:latin typeface="メイリオ" panose="020B0604030504040204" pitchFamily="50" charset="-128"/>
                <a:ea typeface="メイリオ" panose="020B0604030504040204" pitchFamily="50" charset="-128"/>
              </a:rPr>
              <a:t>188</a:t>
            </a:r>
            <a:br>
              <a:rPr kumimoji="1" lang="en-US" altLang="ja-JP" sz="1000" dirty="0">
                <a:latin typeface="メイリオ" panose="020B0604030504040204" pitchFamily="50" charset="-128"/>
                <a:ea typeface="メイリオ" panose="020B0604030504040204" pitchFamily="50" charset="-128"/>
              </a:rPr>
            </a:br>
            <a:r>
              <a:rPr kumimoji="1" lang="ja-JP" altLang="en-US" sz="1000" dirty="0">
                <a:latin typeface="メイリオ" panose="020B0604030504040204" pitchFamily="50" charset="-128"/>
                <a:ea typeface="メイリオ" panose="020B0604030504040204" pitchFamily="50" charset="-128"/>
              </a:rPr>
              <a:t>イメージキャラクター</a:t>
            </a:r>
            <a:br>
              <a:rPr kumimoji="1" lang="en-US" altLang="ja-JP" sz="1000" dirty="0">
                <a:latin typeface="メイリオ" panose="020B0604030504040204" pitchFamily="50" charset="-128"/>
                <a:ea typeface="メイリオ" panose="020B0604030504040204" pitchFamily="50" charset="-128"/>
              </a:rPr>
            </a:br>
            <a:r>
              <a:rPr kumimoji="1" lang="ja-JP" altLang="en-US" sz="1000" dirty="0">
                <a:latin typeface="メイリオ" panose="020B0604030504040204" pitchFamily="50" charset="-128"/>
                <a:ea typeface="メイリオ" panose="020B0604030504040204" pitchFamily="50" charset="-128"/>
              </a:rPr>
              <a:t>イヤヤン</a:t>
            </a:r>
          </a:p>
        </p:txBody>
      </p:sp>
    </p:spTree>
    <p:extLst>
      <p:ext uri="{BB962C8B-B14F-4D97-AF65-F5344CB8AC3E}">
        <p14:creationId xmlns:p14="http://schemas.microsoft.com/office/powerpoint/2010/main" val="963616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inVertical)">
                                      <p:cBhvr>
                                        <p:cTn id="20" dur="500"/>
                                        <p:tgtEl>
                                          <p:spTgt spid="9"/>
                                        </p:tgtEl>
                                      </p:cBhvr>
                                    </p:animEffect>
                                  </p:childTnLst>
                                </p:cTn>
                              </p:par>
                              <p:par>
                                <p:cTn id="21" presetID="16" presetClass="entr" presetSubtype="21"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arn(inVertical)">
                                      <p:cBhvr>
                                        <p:cTn id="23" dur="500"/>
                                        <p:tgtEl>
                                          <p:spTgt spid="8"/>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barn(inVertical)">
                                      <p:cBhvr>
                                        <p:cTn id="26" dur="500"/>
                                        <p:tgtEl>
                                          <p:spTgt spid="11"/>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barn(inVertical)">
                                      <p:cBhvr>
                                        <p:cTn id="2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p:bldP spid="9" grpId="0" animBg="1"/>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0" y="1598576"/>
            <a:ext cx="9144000" cy="4459324"/>
          </a:xfrm>
          <a:prstGeom prst="rect">
            <a:avLst/>
          </a:prstGeom>
        </p:spPr>
        <p:txBody>
          <a:bodyPr vert="horz" lIns="91440" tIns="45720" rIns="91440" bIns="45720" rtlCol="0" anchor="t">
            <a:noAutofit/>
          </a:bodyPr>
          <a:lstStyle>
            <a:lvl1pPr algn="ctr" defTabSz="914400" rtl="0" eaLnBrk="1" latinLnBrk="0" hangingPunct="1">
              <a:spcBef>
                <a:spcPct val="0"/>
              </a:spcBef>
              <a:buNone/>
              <a:defRPr kumimoji="1" sz="1600" b="1" i="0" kern="1200">
                <a:solidFill>
                  <a:schemeClr val="tx1"/>
                </a:solidFill>
                <a:latin typeface="Meiryo UI" panose="020B0604030504040204" pitchFamily="34" charset="-128"/>
                <a:ea typeface="Meiryo UI" panose="020B0604030504040204" pitchFamily="34" charset="-128"/>
                <a:cs typeface="+mj-cs"/>
              </a:defRPr>
            </a:lvl1pPr>
          </a:lstStyle>
          <a:p>
            <a:pPr marL="179388" defTabSz="1055688" fontAlgn="auto">
              <a:lnSpc>
                <a:spcPct val="150000"/>
              </a:lnSpc>
              <a:spcBef>
                <a:spcPts val="1200"/>
              </a:spcBef>
              <a:spcAft>
                <a:spcPts val="0"/>
              </a:spcAft>
              <a:defRPr/>
            </a:pPr>
            <a:r>
              <a:rPr lang="ja-JP" altLang="en-US" sz="4000" dirty="0">
                <a:latin typeface="メイリオ" pitchFamily="50" charset="-128"/>
                <a:ea typeface="メイリオ" pitchFamily="50" charset="-128"/>
                <a:cs typeface="メイリオ" pitchFamily="50" charset="-128"/>
              </a:rPr>
              <a:t>消費者トラブルに遭わないために①</a:t>
            </a:r>
            <a:br>
              <a:rPr lang="ja-JP" altLang="en-US" dirty="0">
                <a:latin typeface="メイリオ" pitchFamily="50" charset="-128"/>
                <a:ea typeface="メイリオ" pitchFamily="50" charset="-128"/>
                <a:cs typeface="メイリオ" pitchFamily="50" charset="-128"/>
              </a:rPr>
            </a:br>
            <a:r>
              <a:rPr lang="ja-JP" altLang="en-US" sz="2800" dirty="0">
                <a:latin typeface="メイリオ" pitchFamily="50" charset="-128"/>
                <a:ea typeface="メイリオ" pitchFamily="50" charset="-128"/>
                <a:cs typeface="メイリオ" pitchFamily="50" charset="-128"/>
              </a:rPr>
              <a:t>～契約の基礎と最近の消費者トラブル事例～</a:t>
            </a:r>
            <a:endParaRPr lang="en-US" altLang="ja-JP" sz="2800" dirty="0">
              <a:latin typeface="メイリオ" pitchFamily="50" charset="-128"/>
              <a:ea typeface="メイリオ" pitchFamily="50" charset="-128"/>
              <a:cs typeface="メイリオ" pitchFamily="50" charset="-128"/>
            </a:endParaRPr>
          </a:p>
          <a:p>
            <a:pPr marL="179388" defTabSz="1055688" fontAlgn="auto">
              <a:lnSpc>
                <a:spcPct val="150000"/>
              </a:lnSpc>
              <a:spcBef>
                <a:spcPts val="1200"/>
              </a:spcBef>
              <a:spcAft>
                <a:spcPts val="0"/>
              </a:spcAft>
              <a:defRPr/>
            </a:pPr>
            <a:endParaRPr lang="en-US" altLang="ja-JP" sz="2800" dirty="0">
              <a:latin typeface="メイリオ" pitchFamily="50" charset="-128"/>
              <a:ea typeface="メイリオ" pitchFamily="50" charset="-128"/>
              <a:cs typeface="メイリオ" pitchFamily="50" charset="-128"/>
            </a:endParaRPr>
          </a:p>
          <a:p>
            <a:pPr marL="179388" defTabSz="1055688" fontAlgn="auto">
              <a:lnSpc>
                <a:spcPct val="100000"/>
              </a:lnSpc>
              <a:spcBef>
                <a:spcPts val="1200"/>
              </a:spcBef>
              <a:spcAft>
                <a:spcPts val="0"/>
              </a:spcAft>
              <a:defRPr/>
            </a:pPr>
            <a:r>
              <a:rPr lang="ja-JP" altLang="en-US" sz="4400" dirty="0">
                <a:latin typeface="メイリオ" pitchFamily="50" charset="-128"/>
                <a:ea typeface="メイリオ" pitchFamily="50" charset="-128"/>
                <a:cs typeface="メイリオ" pitchFamily="50" charset="-128"/>
              </a:rPr>
              <a:t>消費者庁</a:t>
            </a:r>
            <a:endParaRPr lang="en-US" altLang="ja-JP" sz="4400" dirty="0">
              <a:latin typeface="メイリオ" pitchFamily="50" charset="-128"/>
              <a:ea typeface="メイリオ" pitchFamily="50" charset="-128"/>
              <a:cs typeface="メイリオ" pitchFamily="50" charset="-128"/>
            </a:endParaRPr>
          </a:p>
          <a:p>
            <a:pPr marL="179388" defTabSz="1055688" fontAlgn="auto">
              <a:lnSpc>
                <a:spcPct val="150000"/>
              </a:lnSpc>
              <a:spcBef>
                <a:spcPts val="0"/>
              </a:spcBef>
              <a:spcAft>
                <a:spcPts val="0"/>
              </a:spcAft>
              <a:defRPr/>
            </a:pPr>
            <a:r>
              <a:rPr lang="ja-JP" altLang="en-US" sz="3600" dirty="0">
                <a:latin typeface="メイリオ" pitchFamily="50" charset="-128"/>
                <a:ea typeface="メイリオ" pitchFamily="50" charset="-128"/>
                <a:cs typeface="メイリオ" pitchFamily="50" charset="-128"/>
              </a:rPr>
              <a:t>（協力：国民生活センター）</a:t>
            </a:r>
          </a:p>
        </p:txBody>
      </p:sp>
      <p:sp>
        <p:nvSpPr>
          <p:cNvPr id="3" name="正方形/長方形 2"/>
          <p:cNvSpPr/>
          <p:nvPr/>
        </p:nvSpPr>
        <p:spPr>
          <a:xfrm>
            <a:off x="2072640" y="972191"/>
            <a:ext cx="8046720" cy="707886"/>
          </a:xfrm>
          <a:prstGeom prst="rect">
            <a:avLst/>
          </a:prstGeom>
        </p:spPr>
        <p:txBody>
          <a:bodyPr wrap="square">
            <a:spAutoFit/>
          </a:bodyPr>
          <a:lstStyle/>
          <a:p>
            <a:pPr>
              <a:lnSpc>
                <a:spcPct val="100000"/>
              </a:lnSpc>
              <a:spcBef>
                <a:spcPts val="0"/>
              </a:spcBef>
              <a:spcAft>
                <a:spcPts val="0"/>
              </a:spcAft>
            </a:pPr>
            <a:endParaRPr lang="en-US" altLang="ja-JP" sz="2000" dirty="0">
              <a:solidFill>
                <a:prstClr val="black"/>
              </a:solidFill>
              <a:latin typeface="メイリオ" pitchFamily="50" charset="-128"/>
              <a:ea typeface="メイリオ" pitchFamily="50" charset="-128"/>
              <a:cs typeface="メイリオ" pitchFamily="50" charset="-128"/>
            </a:endParaRPr>
          </a:p>
          <a:p>
            <a:pPr>
              <a:lnSpc>
                <a:spcPct val="100000"/>
              </a:lnSpc>
              <a:spcBef>
                <a:spcPts val="0"/>
              </a:spcBef>
              <a:spcAft>
                <a:spcPts val="0"/>
              </a:spcAft>
            </a:pPr>
            <a:endParaRPr lang="en-US" altLang="ja-JP" sz="2000" dirty="0">
              <a:solidFill>
                <a:prstClr val="black"/>
              </a:solidFill>
              <a:latin typeface="メイリオ" pitchFamily="50" charset="-128"/>
              <a:ea typeface="メイリオ" pitchFamily="50" charset="-128"/>
              <a:cs typeface="メイリオ" pitchFamily="50" charset="-128"/>
            </a:endParaRPr>
          </a:p>
        </p:txBody>
      </p:sp>
    </p:spTree>
    <p:extLst>
      <p:ext uri="{BB962C8B-B14F-4D97-AF65-F5344CB8AC3E}">
        <p14:creationId xmlns:p14="http://schemas.microsoft.com/office/powerpoint/2010/main" val="5169672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415975" y="1002486"/>
            <a:ext cx="8304944" cy="960263"/>
          </a:xfrm>
          <a:prstGeom prst="rect">
            <a:avLst/>
          </a:prstGeom>
          <a:solidFill>
            <a:schemeClr val="accent6">
              <a:lumMod val="20000"/>
              <a:lumOff val="80000"/>
            </a:schemeClr>
          </a:solidFill>
          <a:ln w="28575">
            <a:solidFill>
              <a:srgbClr val="FF7B00"/>
            </a:solidFill>
          </a:ln>
        </p:spPr>
        <p:txBody>
          <a:bodyPr wrap="square" rtlCol="0">
            <a:noAutofit/>
          </a:bodyPr>
          <a:lstStyle/>
          <a:p>
            <a:pPr algn="ctr"/>
            <a:r>
              <a:rPr kumimoji="1" lang="ja-JP" altLang="en-US" sz="2400" b="1" dirty="0">
                <a:solidFill>
                  <a:srgbClr val="FF7B00"/>
                </a:solidFill>
                <a:latin typeface="メイリオ" panose="020B0604030504040204" pitchFamily="50" charset="-128"/>
                <a:ea typeface="メイリオ" panose="020B0604030504040204" pitchFamily="50" charset="-128"/>
              </a:rPr>
              <a:t>「自分は消費者トラブルには遭わない」</a:t>
            </a:r>
            <a:br>
              <a:rPr lang="en-US" altLang="ja-JP" sz="2400" b="1" dirty="0">
                <a:latin typeface="メイリオ" panose="020B0604030504040204" pitchFamily="50" charset="-128"/>
                <a:ea typeface="メイリオ" panose="020B0604030504040204" pitchFamily="50" charset="-128"/>
              </a:rPr>
            </a:br>
            <a:r>
              <a:rPr kumimoji="1" lang="ja-JP" altLang="en-US" sz="2400" b="1" dirty="0">
                <a:latin typeface="メイリオ" panose="020B0604030504040204" pitchFamily="50" charset="-128"/>
                <a:ea typeface="メイリオ" panose="020B0604030504040204" pitchFamily="50" charset="-128"/>
              </a:rPr>
              <a:t>と思っていませんか？</a:t>
            </a:r>
            <a:endParaRPr kumimoji="1" lang="ja-JP" altLang="en-US" sz="2200" b="1" dirty="0">
              <a:latin typeface="メイリオ" panose="020B0604030504040204" pitchFamily="50" charset="-128"/>
              <a:ea typeface="メイリオ" panose="020B0604030504040204" pitchFamily="50" charset="-128"/>
            </a:endParaRPr>
          </a:p>
        </p:txBody>
      </p:sp>
      <p:sp>
        <p:nvSpPr>
          <p:cNvPr id="8" name="テキスト ボックス 7"/>
          <p:cNvSpPr txBox="1"/>
          <p:nvPr/>
        </p:nvSpPr>
        <p:spPr>
          <a:xfrm>
            <a:off x="415975" y="3950321"/>
            <a:ext cx="8304944" cy="814125"/>
          </a:xfrm>
          <a:prstGeom prst="rect">
            <a:avLst/>
          </a:prstGeom>
          <a:solidFill>
            <a:schemeClr val="accent6">
              <a:lumMod val="20000"/>
              <a:lumOff val="80000"/>
            </a:schemeClr>
          </a:solidFill>
          <a:ln w="28575">
            <a:solidFill>
              <a:srgbClr val="FF7B00"/>
            </a:solidFill>
          </a:ln>
        </p:spPr>
        <p:txBody>
          <a:bodyPr wrap="square" rtlCol="0" anchor="ctr" anchorCtr="0">
            <a:noAutofit/>
          </a:bodyPr>
          <a:lstStyle/>
          <a:p>
            <a:pPr algn="ctr"/>
            <a:r>
              <a:rPr lang="en-US" altLang="ja-JP" sz="2200" b="1" dirty="0">
                <a:latin typeface="メイリオ" panose="020B0604030504040204" pitchFamily="50" charset="-128"/>
                <a:ea typeface="メイリオ" panose="020B0604030504040204" pitchFamily="50" charset="-128"/>
              </a:rPr>
              <a:t>2022</a:t>
            </a:r>
            <a:r>
              <a:rPr kumimoji="1" lang="ja-JP" altLang="en-US" sz="2200" b="1" dirty="0">
                <a:latin typeface="メイリオ" panose="020B0604030504040204" pitchFamily="50" charset="-128"/>
                <a:ea typeface="メイリオ" panose="020B0604030504040204" pitchFamily="50" charset="-128"/>
              </a:rPr>
              <a:t>年</a:t>
            </a:r>
            <a:r>
              <a:rPr kumimoji="1" lang="en-US" altLang="ja-JP" sz="2200" b="1" dirty="0">
                <a:latin typeface="メイリオ" panose="020B0604030504040204" pitchFamily="50" charset="-128"/>
                <a:ea typeface="メイリオ" panose="020B0604030504040204" pitchFamily="50" charset="-128"/>
              </a:rPr>
              <a:t>4</a:t>
            </a:r>
            <a:r>
              <a:rPr kumimoji="1" lang="ja-JP" altLang="en-US" sz="2200" b="1" dirty="0">
                <a:latin typeface="メイリオ" panose="020B0604030504040204" pitchFamily="50" charset="-128"/>
                <a:ea typeface="メイリオ" panose="020B0604030504040204" pitchFamily="50" charset="-128"/>
              </a:rPr>
              <a:t>月</a:t>
            </a:r>
            <a:r>
              <a:rPr kumimoji="1" lang="en-US" altLang="ja-JP" sz="2200" b="1" dirty="0">
                <a:latin typeface="メイリオ" panose="020B0604030504040204" pitchFamily="50" charset="-128"/>
                <a:ea typeface="メイリオ" panose="020B0604030504040204" pitchFamily="50" charset="-128"/>
              </a:rPr>
              <a:t>1</a:t>
            </a:r>
            <a:r>
              <a:rPr kumimoji="1" lang="ja-JP" altLang="en-US" sz="2200" b="1" dirty="0">
                <a:latin typeface="メイリオ" panose="020B0604030504040204" pitchFamily="50" charset="-128"/>
                <a:ea typeface="メイリオ" panose="020B0604030504040204" pitchFamily="50" charset="-128"/>
              </a:rPr>
              <a:t>日から </a:t>
            </a:r>
            <a:r>
              <a:rPr kumimoji="1" lang="ja-JP" altLang="en-US" sz="2400" b="1" dirty="0">
                <a:solidFill>
                  <a:srgbClr val="FF7B00"/>
                </a:solidFill>
                <a:latin typeface="メイリオ" panose="020B0604030504040204" pitchFamily="50" charset="-128"/>
                <a:ea typeface="メイリオ" panose="020B0604030504040204" pitchFamily="50" charset="-128"/>
              </a:rPr>
              <a:t>成年年齢が</a:t>
            </a:r>
            <a:r>
              <a:rPr kumimoji="1" lang="en-US" altLang="ja-JP" sz="2400" b="1" dirty="0">
                <a:solidFill>
                  <a:srgbClr val="FF7B00"/>
                </a:solidFill>
                <a:latin typeface="メイリオ" panose="020B0604030504040204" pitchFamily="50" charset="-128"/>
                <a:ea typeface="メイリオ" panose="020B0604030504040204" pitchFamily="50" charset="-128"/>
              </a:rPr>
              <a:t>18</a:t>
            </a:r>
            <a:r>
              <a:rPr kumimoji="1" lang="ja-JP" altLang="en-US" sz="2400" b="1" dirty="0">
                <a:solidFill>
                  <a:srgbClr val="FF7B00"/>
                </a:solidFill>
                <a:latin typeface="メイリオ" panose="020B0604030504040204" pitchFamily="50" charset="-128"/>
                <a:ea typeface="メイリオ" panose="020B0604030504040204" pitchFamily="50" charset="-128"/>
              </a:rPr>
              <a:t>歳</a:t>
            </a:r>
            <a:r>
              <a:rPr kumimoji="1" lang="ja-JP" altLang="en-US" sz="2000" b="1" dirty="0">
                <a:latin typeface="メイリオ" panose="020B0604030504040204" pitchFamily="50" charset="-128"/>
                <a:ea typeface="メイリオ" panose="020B0604030504040204" pitchFamily="50" charset="-128"/>
              </a:rPr>
              <a:t>に引き下げられました。</a:t>
            </a:r>
            <a:endParaRPr kumimoji="1" lang="ja-JP" altLang="en-US" sz="2200" b="1" dirty="0">
              <a:latin typeface="メイリオ" panose="020B0604030504040204" pitchFamily="50" charset="-128"/>
              <a:ea typeface="メイリオ" panose="020B0604030504040204" pitchFamily="50" charset="-128"/>
            </a:endParaRPr>
          </a:p>
        </p:txBody>
      </p:sp>
      <p:sp>
        <p:nvSpPr>
          <p:cNvPr id="9" name="テキスト ボックス 8"/>
          <p:cNvSpPr txBox="1"/>
          <p:nvPr/>
        </p:nvSpPr>
        <p:spPr>
          <a:xfrm>
            <a:off x="791287" y="4973402"/>
            <a:ext cx="8104777" cy="1200329"/>
          </a:xfrm>
          <a:prstGeom prst="rect">
            <a:avLst/>
          </a:prstGeom>
          <a:noFill/>
        </p:spPr>
        <p:txBody>
          <a:bodyPr wrap="square" rtlCol="0">
            <a:spAutoFit/>
          </a:bodyPr>
          <a:lstStyle/>
          <a:p>
            <a:pPr>
              <a:lnSpc>
                <a:spcPct val="100000"/>
              </a:lnSpc>
            </a:pPr>
            <a:r>
              <a:rPr kumimoji="1" lang="en-US" altLang="ja-JP" sz="2400" dirty="0">
                <a:latin typeface="メイリオ" panose="020B0604030504040204" pitchFamily="50" charset="-128"/>
                <a:ea typeface="メイリオ" panose="020B0604030504040204" pitchFamily="50" charset="-128"/>
              </a:rPr>
              <a:t>18</a:t>
            </a:r>
            <a:r>
              <a:rPr kumimoji="1" lang="ja-JP" altLang="en-US" sz="2400" dirty="0">
                <a:latin typeface="メイリオ" panose="020B0604030504040204" pitchFamily="50" charset="-128"/>
                <a:ea typeface="メイリオ" panose="020B0604030504040204" pitchFamily="50" charset="-128"/>
              </a:rPr>
              <a:t>歳</a:t>
            </a:r>
            <a:r>
              <a:rPr lang="ja-JP" altLang="en-US" sz="2400" dirty="0">
                <a:latin typeface="メイリオ" panose="020B0604030504040204" pitchFamily="50" charset="-128"/>
                <a:ea typeface="メイリオ" panose="020B0604030504040204" pitchFamily="50" charset="-128"/>
              </a:rPr>
              <a:t>から保護者の同意がなくても契約ができる一方で、</a:t>
            </a:r>
            <a:br>
              <a:rPr lang="en-US" altLang="ja-JP" sz="2400" dirty="0">
                <a:latin typeface="メイリオ" panose="020B0604030504040204" pitchFamily="50" charset="-128"/>
                <a:ea typeface="メイリオ" panose="020B0604030504040204" pitchFamily="50" charset="-128"/>
              </a:rPr>
            </a:br>
            <a:r>
              <a:rPr lang="ja-JP" altLang="en-US" sz="2400" dirty="0">
                <a:solidFill>
                  <a:srgbClr val="FF0000"/>
                </a:solidFill>
                <a:latin typeface="メイリオ" panose="020B0604030504040204" pitchFamily="50" charset="-128"/>
                <a:ea typeface="メイリオ" panose="020B0604030504040204" pitchFamily="50" charset="-128"/>
              </a:rPr>
              <a:t>「未成年者取消権」</a:t>
            </a:r>
            <a:r>
              <a:rPr lang="ja-JP" altLang="en-US" sz="2400" dirty="0">
                <a:latin typeface="メイリオ" panose="020B0604030504040204" pitchFamily="50" charset="-128"/>
                <a:ea typeface="メイリオ" panose="020B0604030504040204" pitchFamily="50" charset="-128"/>
              </a:rPr>
              <a:t>は使えなくなります。</a:t>
            </a:r>
            <a:br>
              <a:rPr lang="en-US" altLang="ja-JP" sz="2400" dirty="0">
                <a:latin typeface="メイリオ" panose="020B0604030504040204" pitchFamily="50" charset="-128"/>
                <a:ea typeface="メイリオ" panose="020B0604030504040204" pitchFamily="50" charset="-128"/>
              </a:rPr>
            </a:br>
            <a:r>
              <a:rPr lang="ja-JP" altLang="en-US" sz="2400" dirty="0">
                <a:latin typeface="メイリオ" panose="020B0604030504040204" pitchFamily="50" charset="-128"/>
                <a:ea typeface="メイリオ" panose="020B0604030504040204" pitchFamily="50" charset="-128"/>
              </a:rPr>
              <a:t>是非、契約の基礎を知っておきましょう。</a:t>
            </a:r>
            <a:endParaRPr lang="en-US" altLang="ja-JP" sz="2200" dirty="0">
              <a:latin typeface="メイリオ" panose="020B0604030504040204" pitchFamily="50" charset="-128"/>
              <a:ea typeface="メイリオ" panose="020B0604030504040204" pitchFamily="50" charset="-128"/>
            </a:endParaRPr>
          </a:p>
        </p:txBody>
      </p:sp>
      <p:sp>
        <p:nvSpPr>
          <p:cNvPr id="7" name="テキスト ボックス 6"/>
          <p:cNvSpPr txBox="1"/>
          <p:nvPr/>
        </p:nvSpPr>
        <p:spPr>
          <a:xfrm>
            <a:off x="791287" y="2122849"/>
            <a:ext cx="7608909" cy="1569660"/>
          </a:xfrm>
          <a:prstGeom prst="rect">
            <a:avLst/>
          </a:prstGeom>
          <a:noFill/>
        </p:spPr>
        <p:txBody>
          <a:bodyPr wrap="square" rtlCol="0">
            <a:spAutoFit/>
          </a:bodyPr>
          <a:lstStyle/>
          <a:p>
            <a:pPr>
              <a:lnSpc>
                <a:spcPct val="100000"/>
              </a:lnSpc>
            </a:pPr>
            <a:r>
              <a:rPr kumimoji="1" lang="ja-JP" altLang="en-US" sz="2400" dirty="0">
                <a:latin typeface="メイリオ" panose="020B0604030504040204" pitchFamily="50" charset="-128"/>
                <a:ea typeface="メイリオ" panose="020B0604030504040204" pitchFamily="50" charset="-128"/>
              </a:rPr>
              <a:t>消費者トラブルに遭ってしまった人の大部分が、</a:t>
            </a:r>
            <a:br>
              <a:rPr kumimoji="1" lang="en-US" altLang="ja-JP" sz="2400" dirty="0">
                <a:latin typeface="メイリオ" panose="020B0604030504040204" pitchFamily="50" charset="-128"/>
                <a:ea typeface="メイリオ" panose="020B0604030504040204" pitchFamily="50" charset="-128"/>
              </a:rPr>
            </a:br>
            <a:r>
              <a:rPr kumimoji="1" lang="ja-JP" altLang="en-US" sz="2400" dirty="0">
                <a:solidFill>
                  <a:srgbClr val="FF0000"/>
                </a:solidFill>
                <a:latin typeface="メイリオ" panose="020B0604030504040204" pitchFamily="50" charset="-128"/>
                <a:ea typeface="メイリオ" panose="020B0604030504040204" pitchFamily="50" charset="-128"/>
              </a:rPr>
              <a:t>「自分は大丈夫」</a:t>
            </a:r>
            <a:r>
              <a:rPr kumimoji="1" lang="ja-JP" altLang="en-US" sz="2400" dirty="0">
                <a:latin typeface="メイリオ" panose="020B0604030504040204" pitchFamily="50" charset="-128"/>
                <a:ea typeface="メイリオ" panose="020B0604030504040204" pitchFamily="50" charset="-128"/>
              </a:rPr>
              <a:t>と思って</a:t>
            </a:r>
            <a:r>
              <a:rPr lang="ja-JP" altLang="en-US" sz="2400" dirty="0">
                <a:latin typeface="メイリオ" panose="020B0604030504040204" pitchFamily="50" charset="-128"/>
                <a:ea typeface="メイリオ" panose="020B0604030504040204" pitchFamily="50" charset="-128"/>
              </a:rPr>
              <a:t>いた人</a:t>
            </a:r>
            <a:r>
              <a:rPr kumimoji="1" lang="ja-JP" altLang="en-US" sz="2400" dirty="0">
                <a:latin typeface="メイリオ" panose="020B0604030504040204" pitchFamily="50" charset="-128"/>
                <a:ea typeface="メイリオ" panose="020B0604030504040204" pitchFamily="50" charset="-128"/>
              </a:rPr>
              <a:t>です。</a:t>
            </a:r>
            <a:br>
              <a:rPr kumimoji="1" lang="en-US" altLang="ja-JP" sz="2400" dirty="0">
                <a:latin typeface="メイリオ" panose="020B0604030504040204" pitchFamily="50" charset="-128"/>
                <a:ea typeface="メイリオ" panose="020B0604030504040204" pitchFamily="50" charset="-128"/>
              </a:rPr>
            </a:br>
            <a:r>
              <a:rPr lang="ja-JP" altLang="en-US" sz="2400" dirty="0">
                <a:latin typeface="メイリオ" panose="020B0604030504040204" pitchFamily="50" charset="-128"/>
                <a:ea typeface="メイリオ" panose="020B0604030504040204" pitchFamily="50" charset="-128"/>
              </a:rPr>
              <a:t>どんなトラブルが起こっているかを知ることで、</a:t>
            </a:r>
            <a:br>
              <a:rPr lang="en-US" altLang="ja-JP" sz="2400" dirty="0">
                <a:latin typeface="メイリオ" panose="020B0604030504040204" pitchFamily="50" charset="-128"/>
                <a:ea typeface="メイリオ" panose="020B0604030504040204" pitchFamily="50" charset="-128"/>
              </a:rPr>
            </a:br>
            <a:r>
              <a:rPr lang="ja-JP" altLang="en-US" sz="2400" dirty="0">
                <a:latin typeface="メイリオ" panose="020B0604030504040204" pitchFamily="50" charset="-128"/>
                <a:ea typeface="メイリオ" panose="020B0604030504040204" pitchFamily="50" charset="-128"/>
              </a:rPr>
              <a:t>とっさの時に焦らなくてもよくなります。</a:t>
            </a:r>
            <a:endParaRPr kumimoji="1" lang="ja-JP" altLang="en-US" sz="24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287922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561654" y="4687986"/>
            <a:ext cx="8295741" cy="1508098"/>
          </a:xfrm>
          <a:prstGeom prst="rect">
            <a:avLst/>
          </a:prstGeom>
          <a:solidFill>
            <a:schemeClr val="tx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タイトル 2"/>
          <p:cNvSpPr>
            <a:spLocks noGrp="1"/>
          </p:cNvSpPr>
          <p:nvPr>
            <p:ph type="title"/>
          </p:nvPr>
        </p:nvSpPr>
        <p:spPr>
          <a:xfrm>
            <a:off x="415975" y="202007"/>
            <a:ext cx="7886700" cy="621289"/>
          </a:xfrm>
        </p:spPr>
        <p:txBody>
          <a:bodyPr>
            <a:normAutofit/>
          </a:bodyPr>
          <a:lstStyle/>
          <a:p>
            <a:r>
              <a:rPr lang="ja-JP" altLang="en-US" sz="2800" dirty="0">
                <a:latin typeface="メイリオ" panose="020B0604030504040204" pitchFamily="50" charset="-128"/>
                <a:ea typeface="メイリオ" panose="020B0604030504040204" pitchFamily="50" charset="-128"/>
              </a:rPr>
              <a:t>最近の消費者トラブルの特徴</a:t>
            </a:r>
          </a:p>
        </p:txBody>
      </p:sp>
      <p:sp>
        <p:nvSpPr>
          <p:cNvPr id="10" name="正方形/長方形 9"/>
          <p:cNvSpPr/>
          <p:nvPr/>
        </p:nvSpPr>
        <p:spPr>
          <a:xfrm>
            <a:off x="532263" y="1247994"/>
            <a:ext cx="8325132" cy="1179313"/>
          </a:xfrm>
          <a:prstGeom prst="rect">
            <a:avLst/>
          </a:prstGeom>
          <a:solidFill>
            <a:schemeClr val="tx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角丸四角形 3"/>
          <p:cNvSpPr/>
          <p:nvPr/>
        </p:nvSpPr>
        <p:spPr>
          <a:xfrm>
            <a:off x="958845" y="1000283"/>
            <a:ext cx="2950099" cy="584462"/>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chemeClr val="tx1"/>
                </a:solidFill>
                <a:latin typeface="メイリオ" panose="020B0604030504040204" pitchFamily="50" charset="-128"/>
                <a:ea typeface="メイリオ" panose="020B0604030504040204" pitchFamily="50" charset="-128"/>
              </a:rPr>
              <a:t>デジタル化</a:t>
            </a:r>
            <a:endParaRPr lang="ja-JP" altLang="en-US" sz="2400" dirty="0">
              <a:solidFill>
                <a:schemeClr val="tx1"/>
              </a:solidFill>
            </a:endParaRPr>
          </a:p>
        </p:txBody>
      </p:sp>
      <p:sp>
        <p:nvSpPr>
          <p:cNvPr id="7" name="正方形/長方形 6"/>
          <p:cNvSpPr/>
          <p:nvPr/>
        </p:nvSpPr>
        <p:spPr>
          <a:xfrm>
            <a:off x="1239920" y="1189588"/>
            <a:ext cx="184731" cy="494751"/>
          </a:xfrm>
          <a:prstGeom prst="rect">
            <a:avLst/>
          </a:prstGeom>
        </p:spPr>
        <p:txBody>
          <a:bodyPr wrap="none">
            <a:spAutoFit/>
          </a:bodyPr>
          <a:lstStyle/>
          <a:p>
            <a:endParaRPr lang="ja-JP" altLang="en-US" sz="2400" dirty="0"/>
          </a:p>
        </p:txBody>
      </p:sp>
      <p:sp>
        <p:nvSpPr>
          <p:cNvPr id="14" name="正方形/長方形 13"/>
          <p:cNvSpPr/>
          <p:nvPr/>
        </p:nvSpPr>
        <p:spPr>
          <a:xfrm>
            <a:off x="904252" y="1631108"/>
            <a:ext cx="8030023" cy="517065"/>
          </a:xfrm>
          <a:prstGeom prst="rect">
            <a:avLst/>
          </a:prstGeom>
        </p:spPr>
        <p:txBody>
          <a:bodyPr wrap="square">
            <a:spAutoFit/>
          </a:bodyPr>
          <a:lstStyle/>
          <a:p>
            <a:pPr lvl="0"/>
            <a:r>
              <a:rPr lang="ja-JP" altLang="en-US" sz="2400" dirty="0">
                <a:latin typeface="メイリオ" panose="020B0604030504040204" pitchFamily="50" charset="-128"/>
                <a:ea typeface="メイリオ" panose="020B0604030504040204" pitchFamily="50" charset="-128"/>
              </a:rPr>
              <a:t>インターネット、</a:t>
            </a:r>
            <a:r>
              <a:rPr lang="en-US" altLang="ja-JP" sz="2400" dirty="0">
                <a:latin typeface="メイリオ" panose="020B0604030504040204" pitchFamily="50" charset="-128"/>
                <a:ea typeface="メイリオ" panose="020B0604030504040204" pitchFamily="50" charset="-128"/>
              </a:rPr>
              <a:t>SNS</a:t>
            </a:r>
            <a:r>
              <a:rPr lang="ja-JP" altLang="en-US" sz="2400" dirty="0">
                <a:latin typeface="メイリオ" panose="020B0604030504040204" pitchFamily="50" charset="-128"/>
                <a:ea typeface="メイリオ" panose="020B0604030504040204" pitchFamily="50" charset="-128"/>
              </a:rPr>
              <a:t>の利用による電子商取引の増加</a:t>
            </a:r>
            <a:endParaRPr lang="ja-JP" altLang="en-US" sz="2400" dirty="0"/>
          </a:p>
        </p:txBody>
      </p:sp>
      <p:sp>
        <p:nvSpPr>
          <p:cNvPr id="11" name="正方形/長方形 10"/>
          <p:cNvSpPr/>
          <p:nvPr/>
        </p:nvSpPr>
        <p:spPr>
          <a:xfrm>
            <a:off x="532263" y="2882204"/>
            <a:ext cx="8295742" cy="1280363"/>
          </a:xfrm>
          <a:prstGeom prst="rect">
            <a:avLst/>
          </a:prstGeom>
          <a:solidFill>
            <a:schemeClr val="tx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958845" y="3299114"/>
            <a:ext cx="6500709" cy="517065"/>
          </a:xfrm>
          <a:prstGeom prst="rect">
            <a:avLst/>
          </a:prstGeom>
        </p:spPr>
        <p:txBody>
          <a:bodyPr wrap="square">
            <a:spAutoFit/>
          </a:bodyPr>
          <a:lstStyle/>
          <a:p>
            <a:pPr lvl="0"/>
            <a:r>
              <a:rPr lang="ja-JP" altLang="en-US" sz="2400" dirty="0">
                <a:latin typeface="メイリオ" panose="020B0604030504040204" pitchFamily="50" charset="-128"/>
                <a:ea typeface="メイリオ" panose="020B0604030504040204" pitchFamily="50" charset="-128"/>
              </a:rPr>
              <a:t>海外の事業者が関連するネット取引の増加</a:t>
            </a:r>
            <a:endParaRPr lang="ja-JP" altLang="en-US" sz="2400" dirty="0"/>
          </a:p>
        </p:txBody>
      </p:sp>
      <p:sp>
        <p:nvSpPr>
          <p:cNvPr id="15" name="正方形/長方形 14"/>
          <p:cNvSpPr/>
          <p:nvPr/>
        </p:nvSpPr>
        <p:spPr>
          <a:xfrm>
            <a:off x="958845" y="5127864"/>
            <a:ext cx="7920839" cy="960263"/>
          </a:xfrm>
          <a:prstGeom prst="rect">
            <a:avLst/>
          </a:prstGeom>
        </p:spPr>
        <p:txBody>
          <a:bodyPr wrap="square">
            <a:spAutoFit/>
          </a:bodyPr>
          <a:lstStyle/>
          <a:p>
            <a:pPr lvl="0"/>
            <a:r>
              <a:rPr lang="ja-JP" altLang="en-US" sz="2400" dirty="0">
                <a:latin typeface="メイリオ" panose="020B0604030504040204" pitchFamily="50" charset="-128"/>
                <a:ea typeface="メイリオ" panose="020B0604030504040204" pitchFamily="50" charset="-128"/>
              </a:rPr>
              <a:t>クレジットカード、電子マネー、コード決済等の</a:t>
            </a:r>
            <a:br>
              <a:rPr lang="en-US" altLang="ja-JP" sz="2400" dirty="0">
                <a:latin typeface="メイリオ" panose="020B0604030504040204" pitchFamily="50" charset="-128"/>
                <a:ea typeface="メイリオ" panose="020B0604030504040204" pitchFamily="50" charset="-128"/>
              </a:rPr>
            </a:br>
            <a:r>
              <a:rPr lang="ja-JP" altLang="en-US" sz="2400" dirty="0">
                <a:latin typeface="メイリオ" panose="020B0604030504040204" pitchFamily="50" charset="-128"/>
                <a:ea typeface="メイリオ" panose="020B0604030504040204" pitchFamily="50" charset="-128"/>
              </a:rPr>
              <a:t>決済手段の多様化</a:t>
            </a:r>
          </a:p>
        </p:txBody>
      </p:sp>
      <p:sp>
        <p:nvSpPr>
          <p:cNvPr id="16" name="角丸四角形 3">
            <a:extLst>
              <a:ext uri="{FF2B5EF4-FFF2-40B4-BE49-F238E27FC236}">
                <a16:creationId xmlns:a16="http://schemas.microsoft.com/office/drawing/2014/main" id="{8D900AF8-0E71-203A-564B-11BDE1A01AFA}"/>
              </a:ext>
            </a:extLst>
          </p:cNvPr>
          <p:cNvSpPr/>
          <p:nvPr/>
        </p:nvSpPr>
        <p:spPr>
          <a:xfrm>
            <a:off x="958845" y="2609325"/>
            <a:ext cx="2917120" cy="584462"/>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chemeClr val="tx1"/>
                </a:solidFill>
                <a:latin typeface="メイリオ" panose="020B0604030504040204" pitchFamily="50" charset="-128"/>
                <a:ea typeface="メイリオ" panose="020B0604030504040204" pitchFamily="50" charset="-128"/>
              </a:rPr>
              <a:t>グローバル化</a:t>
            </a:r>
            <a:endParaRPr lang="ja-JP" altLang="en-US" sz="2400" dirty="0">
              <a:solidFill>
                <a:schemeClr val="tx1"/>
              </a:solidFill>
            </a:endParaRPr>
          </a:p>
        </p:txBody>
      </p:sp>
      <p:sp>
        <p:nvSpPr>
          <p:cNvPr id="17" name="角丸四角形 3">
            <a:extLst>
              <a:ext uri="{FF2B5EF4-FFF2-40B4-BE49-F238E27FC236}">
                <a16:creationId xmlns:a16="http://schemas.microsoft.com/office/drawing/2014/main" id="{133169F2-EAF9-10A7-0C27-3187BC18798A}"/>
              </a:ext>
            </a:extLst>
          </p:cNvPr>
          <p:cNvSpPr/>
          <p:nvPr/>
        </p:nvSpPr>
        <p:spPr>
          <a:xfrm>
            <a:off x="958845" y="4435446"/>
            <a:ext cx="3012654" cy="584462"/>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chemeClr val="tx1"/>
                </a:solidFill>
                <a:latin typeface="メイリオ" panose="020B0604030504040204" pitchFamily="50" charset="-128"/>
                <a:ea typeface="メイリオ" panose="020B0604030504040204" pitchFamily="50" charset="-128"/>
              </a:rPr>
              <a:t>キャッシュレス化</a:t>
            </a:r>
            <a:endParaRPr lang="ja-JP" altLang="en-US" sz="2400" dirty="0">
              <a:solidFill>
                <a:schemeClr val="tx1"/>
              </a:solidFill>
            </a:endParaRPr>
          </a:p>
        </p:txBody>
      </p:sp>
    </p:spTree>
    <p:extLst>
      <p:ext uri="{BB962C8B-B14F-4D97-AF65-F5344CB8AC3E}">
        <p14:creationId xmlns:p14="http://schemas.microsoft.com/office/powerpoint/2010/main" val="1235193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1000"/>
                                        <p:tgtEl>
                                          <p:spTgt spid="11"/>
                                        </p:tgtEl>
                                      </p:cBhvr>
                                    </p:animEffect>
                                    <p:anim calcmode="lin" valueType="num">
                                      <p:cBhvr>
                                        <p:cTn id="25" dur="1000" fill="hold"/>
                                        <p:tgtEl>
                                          <p:spTgt spid="11"/>
                                        </p:tgtEl>
                                        <p:attrNameLst>
                                          <p:attrName>ppt_x</p:attrName>
                                        </p:attrNameLst>
                                      </p:cBhvr>
                                      <p:tavLst>
                                        <p:tav tm="0">
                                          <p:val>
                                            <p:strVal val="#ppt_x"/>
                                          </p:val>
                                        </p:tav>
                                        <p:tav tm="100000">
                                          <p:val>
                                            <p:strVal val="#ppt_x"/>
                                          </p:val>
                                        </p:tav>
                                      </p:tavLst>
                                    </p:anim>
                                    <p:anim calcmode="lin" valueType="num">
                                      <p:cBhvr>
                                        <p:cTn id="2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1000"/>
                                        <p:tgtEl>
                                          <p:spTgt spid="15"/>
                                        </p:tgtEl>
                                      </p:cBhvr>
                                    </p:animEffect>
                                    <p:anim calcmode="lin" valueType="num">
                                      <p:cBhvr>
                                        <p:cTn id="37" dur="1000" fill="hold"/>
                                        <p:tgtEl>
                                          <p:spTgt spid="15"/>
                                        </p:tgtEl>
                                        <p:attrNameLst>
                                          <p:attrName>ppt_x</p:attrName>
                                        </p:attrNameLst>
                                      </p:cBhvr>
                                      <p:tavLst>
                                        <p:tav tm="0">
                                          <p:val>
                                            <p:strVal val="#ppt_x"/>
                                          </p:val>
                                        </p:tav>
                                        <p:tav tm="100000">
                                          <p:val>
                                            <p:strVal val="#ppt_x"/>
                                          </p:val>
                                        </p:tav>
                                      </p:tavLst>
                                    </p:anim>
                                    <p:anim calcmode="lin" valueType="num">
                                      <p:cBhvr>
                                        <p:cTn id="38"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0" grpId="0" animBg="1"/>
      <p:bldP spid="14" grpId="0"/>
      <p:bldP spid="11" grpId="0" animBg="1"/>
      <p:bldP spid="12" grpId="0"/>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図 13">
            <a:extLst>
              <a:ext uri="{FF2B5EF4-FFF2-40B4-BE49-F238E27FC236}">
                <a16:creationId xmlns:a16="http://schemas.microsoft.com/office/drawing/2014/main" id="{64B55C58-9F80-BEAF-3A58-62767E90D1C3}"/>
              </a:ext>
            </a:extLst>
          </p:cNvPr>
          <p:cNvPicPr>
            <a:picLocks noChangeAspect="1"/>
          </p:cNvPicPr>
          <p:nvPr/>
        </p:nvPicPr>
        <p:blipFill>
          <a:blip r:embed="rId2"/>
          <a:stretch>
            <a:fillRect/>
          </a:stretch>
        </p:blipFill>
        <p:spPr>
          <a:xfrm>
            <a:off x="2040334" y="1509379"/>
            <a:ext cx="5258256" cy="4122777"/>
          </a:xfrm>
          <a:prstGeom prst="rect">
            <a:avLst/>
          </a:prstGeom>
        </p:spPr>
      </p:pic>
      <p:sp>
        <p:nvSpPr>
          <p:cNvPr id="3" name="タイトル 1"/>
          <p:cNvSpPr>
            <a:spLocks noGrp="1"/>
          </p:cNvSpPr>
          <p:nvPr>
            <p:ph type="title"/>
          </p:nvPr>
        </p:nvSpPr>
        <p:spPr>
          <a:xfrm>
            <a:off x="326461" y="160147"/>
            <a:ext cx="8181881" cy="928229"/>
          </a:xfrm>
        </p:spPr>
        <p:txBody>
          <a:bodyPr>
            <a:normAutofit/>
          </a:bodyPr>
          <a:lstStyle/>
          <a:p>
            <a:r>
              <a:rPr lang="ja-JP" altLang="en-US" sz="2800" dirty="0">
                <a:latin typeface="メイリオ" panose="020B0604030504040204" pitchFamily="50" charset="-128"/>
                <a:ea typeface="メイリオ" panose="020B0604030504040204" pitchFamily="50" charset="-128"/>
              </a:rPr>
              <a:t>若者の相談件数の状況</a:t>
            </a:r>
            <a:endParaRPr lang="ja-JP" altLang="en-US" sz="2800" strike="sngStrike" dirty="0">
              <a:latin typeface="メイリオ" panose="020B0604030504040204" pitchFamily="50" charset="-128"/>
              <a:ea typeface="メイリオ" panose="020B0604030504040204" pitchFamily="50" charset="-128"/>
            </a:endParaRPr>
          </a:p>
        </p:txBody>
      </p:sp>
      <p:sp>
        <p:nvSpPr>
          <p:cNvPr id="4" name="タイトル 1"/>
          <p:cNvSpPr txBox="1">
            <a:spLocks/>
          </p:cNvSpPr>
          <p:nvPr/>
        </p:nvSpPr>
        <p:spPr>
          <a:xfrm>
            <a:off x="2479872" y="945011"/>
            <a:ext cx="4226350" cy="498782"/>
          </a:xfrm>
          <a:prstGeom prst="rect">
            <a:avLst/>
          </a:prstGeom>
        </p:spPr>
        <p:txBody>
          <a:bodyPr vert="horz" lIns="91440" tIns="45720" rIns="91440" bIns="45720" rtlCol="0" anchor="ctr">
            <a:normAutofit/>
          </a:bodyPr>
          <a:lstStyle>
            <a:lvl1pPr algn="l" defTabSz="685800" rtl="0" eaLnBrk="1" latinLnBrk="0" hangingPunct="1">
              <a:spcBef>
                <a:spcPct val="0"/>
              </a:spcBef>
              <a:buNone/>
              <a:defRPr kumimoji="1" sz="3300" kern="1200">
                <a:solidFill>
                  <a:schemeClr val="tx1"/>
                </a:solidFill>
                <a:latin typeface="+mj-lt"/>
                <a:ea typeface="+mj-ea"/>
                <a:cs typeface="+mj-cs"/>
              </a:defRPr>
            </a:lvl1pPr>
          </a:lstStyle>
          <a:p>
            <a:pPr fontAlgn="auto">
              <a:lnSpc>
                <a:spcPct val="100000"/>
              </a:lnSpc>
              <a:spcAft>
                <a:spcPts val="0"/>
              </a:spcAft>
            </a:pPr>
            <a:r>
              <a:rPr lang="en-US" altLang="ja-JP" sz="2400" dirty="0">
                <a:latin typeface="メイリオ" panose="020B0604030504040204" pitchFamily="50" charset="-128"/>
                <a:ea typeface="メイリオ" panose="020B0604030504040204" pitchFamily="50" charset="-128"/>
              </a:rPr>
              <a:t>20</a:t>
            </a:r>
            <a:r>
              <a:rPr lang="ja-JP" altLang="en-US" sz="2400" dirty="0">
                <a:latin typeface="メイリオ" panose="020B0604030504040204" pitchFamily="50" charset="-128"/>
                <a:ea typeface="メイリオ" panose="020B0604030504040204" pitchFamily="50" charset="-128"/>
              </a:rPr>
              <a:t>歳代になると相談が増加</a:t>
            </a:r>
          </a:p>
        </p:txBody>
      </p:sp>
      <p:sp>
        <p:nvSpPr>
          <p:cNvPr id="6" name="楕円 5"/>
          <p:cNvSpPr/>
          <p:nvPr/>
        </p:nvSpPr>
        <p:spPr>
          <a:xfrm>
            <a:off x="5989982" y="2061892"/>
            <a:ext cx="943429" cy="713812"/>
          </a:xfrm>
          <a:prstGeom prst="ellipse">
            <a:avLst/>
          </a:prstGeom>
          <a:noFill/>
          <a:ln w="3810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p14="http://schemas.microsoft.com/office/powerpoint/2010/main">
        <mc:Choice Requires="p14">
          <p:contentPart p14:bwMode="auto" r:id="rId3">
            <p14:nvContentPartPr>
              <p14:cNvPr id="30" name="インク 29">
                <a:extLst>
                  <a:ext uri="{FF2B5EF4-FFF2-40B4-BE49-F238E27FC236}">
                    <a16:creationId xmlns:a16="http://schemas.microsoft.com/office/drawing/2014/main" id="{226B4657-0E47-B09C-9DA7-3A7D72FD6AB5}"/>
                  </a:ext>
                </a:extLst>
              </p14:cNvPr>
              <p14:cNvContentPartPr/>
              <p14:nvPr/>
            </p14:nvContentPartPr>
            <p14:xfrm>
              <a:off x="3070848" y="413912"/>
              <a:ext cx="360" cy="360"/>
            </p14:xfrm>
          </p:contentPart>
        </mc:Choice>
        <mc:Fallback xmlns="">
          <p:pic>
            <p:nvPicPr>
              <p:cNvPr id="30" name="インク 29">
                <a:extLst>
                  <a:ext uri="{FF2B5EF4-FFF2-40B4-BE49-F238E27FC236}">
                    <a16:creationId xmlns:a16="http://schemas.microsoft.com/office/drawing/2014/main" id="{226B4657-0E47-B09C-9DA7-3A7D72FD6AB5}"/>
                  </a:ext>
                </a:extLst>
              </p:cNvPr>
              <p:cNvPicPr/>
              <p:nvPr/>
            </p:nvPicPr>
            <p:blipFill>
              <a:blip r:embed="rId7"/>
              <a:stretch>
                <a:fillRect/>
              </a:stretch>
            </p:blipFill>
            <p:spPr>
              <a:xfrm>
                <a:off x="2998848" y="269912"/>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34" name="インク 33">
                <a:extLst>
                  <a:ext uri="{FF2B5EF4-FFF2-40B4-BE49-F238E27FC236}">
                    <a16:creationId xmlns:a16="http://schemas.microsoft.com/office/drawing/2014/main" id="{9C403D3A-9805-B377-3C72-B8772501F1EB}"/>
                  </a:ext>
                </a:extLst>
              </p14:cNvPr>
              <p14:cNvContentPartPr/>
              <p14:nvPr/>
            </p14:nvContentPartPr>
            <p14:xfrm>
              <a:off x="10489150" y="758907"/>
              <a:ext cx="360" cy="360"/>
            </p14:xfrm>
          </p:contentPart>
        </mc:Choice>
        <mc:Fallback xmlns="">
          <p:pic>
            <p:nvPicPr>
              <p:cNvPr id="34" name="インク 33">
                <a:extLst>
                  <a:ext uri="{FF2B5EF4-FFF2-40B4-BE49-F238E27FC236}">
                    <a16:creationId xmlns:a16="http://schemas.microsoft.com/office/drawing/2014/main" id="{9C403D3A-9805-B377-3C72-B8772501F1EB}"/>
                  </a:ext>
                </a:extLst>
              </p:cNvPr>
              <p:cNvPicPr/>
              <p:nvPr/>
            </p:nvPicPr>
            <p:blipFill>
              <a:blip r:embed="rId7"/>
              <a:stretch>
                <a:fillRect/>
              </a:stretch>
            </p:blipFill>
            <p:spPr>
              <a:xfrm>
                <a:off x="10417510" y="614907"/>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36" name="インク 35">
                <a:extLst>
                  <a:ext uri="{FF2B5EF4-FFF2-40B4-BE49-F238E27FC236}">
                    <a16:creationId xmlns:a16="http://schemas.microsoft.com/office/drawing/2014/main" id="{8437AB75-DE8E-706B-451C-95E26A7BB4D6}"/>
                  </a:ext>
                </a:extLst>
              </p14:cNvPr>
              <p14:cNvContentPartPr/>
              <p14:nvPr/>
            </p14:nvContentPartPr>
            <p14:xfrm>
              <a:off x="11818270" y="448227"/>
              <a:ext cx="360" cy="360"/>
            </p14:xfrm>
          </p:contentPart>
        </mc:Choice>
        <mc:Fallback xmlns="">
          <p:pic>
            <p:nvPicPr>
              <p:cNvPr id="36" name="インク 35">
                <a:extLst>
                  <a:ext uri="{FF2B5EF4-FFF2-40B4-BE49-F238E27FC236}">
                    <a16:creationId xmlns:a16="http://schemas.microsoft.com/office/drawing/2014/main" id="{8437AB75-DE8E-706B-451C-95E26A7BB4D6}"/>
                  </a:ext>
                </a:extLst>
              </p:cNvPr>
              <p:cNvPicPr/>
              <p:nvPr/>
            </p:nvPicPr>
            <p:blipFill>
              <a:blip r:embed="rId7"/>
              <a:stretch>
                <a:fillRect/>
              </a:stretch>
            </p:blipFill>
            <p:spPr>
              <a:xfrm>
                <a:off x="11746270" y="304587"/>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37" name="インク 36">
                <a:extLst>
                  <a:ext uri="{FF2B5EF4-FFF2-40B4-BE49-F238E27FC236}">
                    <a16:creationId xmlns:a16="http://schemas.microsoft.com/office/drawing/2014/main" id="{9E14F369-E1FA-559E-80DB-79E0E22BCD0E}"/>
                  </a:ext>
                </a:extLst>
              </p14:cNvPr>
              <p14:cNvContentPartPr/>
              <p14:nvPr/>
            </p14:nvContentPartPr>
            <p14:xfrm>
              <a:off x="8712190" y="948627"/>
              <a:ext cx="360" cy="360"/>
            </p14:xfrm>
          </p:contentPart>
        </mc:Choice>
        <mc:Fallback xmlns="">
          <p:pic>
            <p:nvPicPr>
              <p:cNvPr id="37" name="インク 36">
                <a:extLst>
                  <a:ext uri="{FF2B5EF4-FFF2-40B4-BE49-F238E27FC236}">
                    <a16:creationId xmlns:a16="http://schemas.microsoft.com/office/drawing/2014/main" id="{9E14F369-E1FA-559E-80DB-79E0E22BCD0E}"/>
                  </a:ext>
                </a:extLst>
              </p:cNvPr>
              <p:cNvPicPr/>
              <p:nvPr/>
            </p:nvPicPr>
            <p:blipFill>
              <a:blip r:embed="rId7"/>
              <a:stretch>
                <a:fillRect/>
              </a:stretch>
            </p:blipFill>
            <p:spPr>
              <a:xfrm>
                <a:off x="8640550" y="804627"/>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38" name="インク 37">
                <a:extLst>
                  <a:ext uri="{FF2B5EF4-FFF2-40B4-BE49-F238E27FC236}">
                    <a16:creationId xmlns:a16="http://schemas.microsoft.com/office/drawing/2014/main" id="{1711AE50-F1C2-EADB-383A-3D9158B47E5E}"/>
                  </a:ext>
                </a:extLst>
              </p14:cNvPr>
              <p14:cNvContentPartPr/>
              <p14:nvPr/>
            </p14:nvContentPartPr>
            <p14:xfrm>
              <a:off x="8332750" y="-5452173"/>
              <a:ext cx="360" cy="360"/>
            </p14:xfrm>
          </p:contentPart>
        </mc:Choice>
        <mc:Fallback xmlns="">
          <p:pic>
            <p:nvPicPr>
              <p:cNvPr id="38" name="インク 37">
                <a:extLst>
                  <a:ext uri="{FF2B5EF4-FFF2-40B4-BE49-F238E27FC236}">
                    <a16:creationId xmlns:a16="http://schemas.microsoft.com/office/drawing/2014/main" id="{1711AE50-F1C2-EADB-383A-3D9158B47E5E}"/>
                  </a:ext>
                </a:extLst>
              </p:cNvPr>
              <p:cNvPicPr/>
              <p:nvPr/>
            </p:nvPicPr>
            <p:blipFill>
              <a:blip r:embed="rId7"/>
              <a:stretch>
                <a:fillRect/>
              </a:stretch>
            </p:blipFill>
            <p:spPr>
              <a:xfrm>
                <a:off x="8261110" y="-5596173"/>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39" name="インク 38">
                <a:extLst>
                  <a:ext uri="{FF2B5EF4-FFF2-40B4-BE49-F238E27FC236}">
                    <a16:creationId xmlns:a16="http://schemas.microsoft.com/office/drawing/2014/main" id="{61006D87-D52B-3747-8151-891AD43D1AC8}"/>
                  </a:ext>
                </a:extLst>
              </p14:cNvPr>
              <p14:cNvContentPartPr/>
              <p14:nvPr/>
            </p14:nvContentPartPr>
            <p14:xfrm>
              <a:off x="4417041" y="3999952"/>
              <a:ext cx="360" cy="360"/>
            </p14:xfrm>
          </p:contentPart>
        </mc:Choice>
        <mc:Fallback xmlns="">
          <p:pic>
            <p:nvPicPr>
              <p:cNvPr id="39" name="インク 38">
                <a:extLst>
                  <a:ext uri="{FF2B5EF4-FFF2-40B4-BE49-F238E27FC236}">
                    <a16:creationId xmlns:a16="http://schemas.microsoft.com/office/drawing/2014/main" id="{61006D87-D52B-3747-8151-891AD43D1AC8}"/>
                  </a:ext>
                </a:extLst>
              </p:cNvPr>
              <p:cNvPicPr/>
              <p:nvPr/>
            </p:nvPicPr>
            <p:blipFill>
              <a:blip r:embed="rId7"/>
              <a:stretch>
                <a:fillRect/>
              </a:stretch>
            </p:blipFill>
            <p:spPr>
              <a:xfrm>
                <a:off x="4345401" y="3856312"/>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40" name="インク 39">
                <a:extLst>
                  <a:ext uri="{FF2B5EF4-FFF2-40B4-BE49-F238E27FC236}">
                    <a16:creationId xmlns:a16="http://schemas.microsoft.com/office/drawing/2014/main" id="{AE798F45-9FDF-D126-90F4-4E6C2F9398F7}"/>
                  </a:ext>
                </a:extLst>
              </p14:cNvPr>
              <p14:cNvContentPartPr/>
              <p14:nvPr/>
            </p14:nvContentPartPr>
            <p14:xfrm>
              <a:off x="2656630" y="6090025"/>
              <a:ext cx="360" cy="360"/>
            </p14:xfrm>
          </p:contentPart>
        </mc:Choice>
        <mc:Fallback xmlns="">
          <p:pic>
            <p:nvPicPr>
              <p:cNvPr id="40" name="インク 39">
                <a:extLst>
                  <a:ext uri="{FF2B5EF4-FFF2-40B4-BE49-F238E27FC236}">
                    <a16:creationId xmlns:a16="http://schemas.microsoft.com/office/drawing/2014/main" id="{AE798F45-9FDF-D126-90F4-4E6C2F9398F7}"/>
                  </a:ext>
                </a:extLst>
              </p:cNvPr>
              <p:cNvPicPr/>
              <p:nvPr/>
            </p:nvPicPr>
            <p:blipFill>
              <a:blip r:embed="rId7"/>
              <a:stretch>
                <a:fillRect/>
              </a:stretch>
            </p:blipFill>
            <p:spPr>
              <a:xfrm>
                <a:off x="2584630" y="5946385"/>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42" name="インク 41">
                <a:extLst>
                  <a:ext uri="{FF2B5EF4-FFF2-40B4-BE49-F238E27FC236}">
                    <a16:creationId xmlns:a16="http://schemas.microsoft.com/office/drawing/2014/main" id="{678C9479-A39B-210E-FADC-5D4B8FE7C637}"/>
                  </a:ext>
                </a:extLst>
              </p14:cNvPr>
              <p14:cNvContentPartPr/>
              <p14:nvPr/>
            </p14:nvContentPartPr>
            <p14:xfrm>
              <a:off x="1759870" y="6624625"/>
              <a:ext cx="360" cy="360"/>
            </p14:xfrm>
          </p:contentPart>
        </mc:Choice>
        <mc:Fallback xmlns="">
          <p:pic>
            <p:nvPicPr>
              <p:cNvPr id="42" name="インク 41">
                <a:extLst>
                  <a:ext uri="{FF2B5EF4-FFF2-40B4-BE49-F238E27FC236}">
                    <a16:creationId xmlns:a16="http://schemas.microsoft.com/office/drawing/2014/main" id="{678C9479-A39B-210E-FADC-5D4B8FE7C637}"/>
                  </a:ext>
                </a:extLst>
              </p:cNvPr>
              <p:cNvPicPr/>
              <p:nvPr/>
            </p:nvPicPr>
            <p:blipFill>
              <a:blip r:embed="rId7"/>
              <a:stretch>
                <a:fillRect/>
              </a:stretch>
            </p:blipFill>
            <p:spPr>
              <a:xfrm>
                <a:off x="1688230" y="6480985"/>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43" name="インク 42">
                <a:extLst>
                  <a:ext uri="{FF2B5EF4-FFF2-40B4-BE49-F238E27FC236}">
                    <a16:creationId xmlns:a16="http://schemas.microsoft.com/office/drawing/2014/main" id="{CF792278-ACC3-113B-AF83-A9EF3B426B9A}"/>
                  </a:ext>
                </a:extLst>
              </p14:cNvPr>
              <p14:cNvContentPartPr/>
              <p14:nvPr/>
            </p14:nvContentPartPr>
            <p14:xfrm>
              <a:off x="1276750" y="6849265"/>
              <a:ext cx="360" cy="360"/>
            </p14:xfrm>
          </p:contentPart>
        </mc:Choice>
        <mc:Fallback xmlns="">
          <p:pic>
            <p:nvPicPr>
              <p:cNvPr id="43" name="インク 42">
                <a:extLst>
                  <a:ext uri="{FF2B5EF4-FFF2-40B4-BE49-F238E27FC236}">
                    <a16:creationId xmlns:a16="http://schemas.microsoft.com/office/drawing/2014/main" id="{CF792278-ACC3-113B-AF83-A9EF3B426B9A}"/>
                  </a:ext>
                </a:extLst>
              </p:cNvPr>
              <p:cNvPicPr/>
              <p:nvPr/>
            </p:nvPicPr>
            <p:blipFill>
              <a:blip r:embed="rId7"/>
              <a:stretch>
                <a:fillRect/>
              </a:stretch>
            </p:blipFill>
            <p:spPr>
              <a:xfrm>
                <a:off x="1204750" y="6705265"/>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44" name="インク 43">
                <a:extLst>
                  <a:ext uri="{FF2B5EF4-FFF2-40B4-BE49-F238E27FC236}">
                    <a16:creationId xmlns:a16="http://schemas.microsoft.com/office/drawing/2014/main" id="{10256846-9B35-D301-1D47-E52CF1632CE3}"/>
                  </a:ext>
                </a:extLst>
              </p14:cNvPr>
              <p14:cNvContentPartPr/>
              <p14:nvPr/>
            </p14:nvContentPartPr>
            <p14:xfrm>
              <a:off x="1431910" y="6814705"/>
              <a:ext cx="360" cy="360"/>
            </p14:xfrm>
          </p:contentPart>
        </mc:Choice>
        <mc:Fallback xmlns="">
          <p:pic>
            <p:nvPicPr>
              <p:cNvPr id="44" name="インク 43">
                <a:extLst>
                  <a:ext uri="{FF2B5EF4-FFF2-40B4-BE49-F238E27FC236}">
                    <a16:creationId xmlns:a16="http://schemas.microsoft.com/office/drawing/2014/main" id="{10256846-9B35-D301-1D47-E52CF1632CE3}"/>
                  </a:ext>
                </a:extLst>
              </p:cNvPr>
              <p:cNvPicPr/>
              <p:nvPr/>
            </p:nvPicPr>
            <p:blipFill>
              <a:blip r:embed="rId7"/>
              <a:stretch>
                <a:fillRect/>
              </a:stretch>
            </p:blipFill>
            <p:spPr>
              <a:xfrm>
                <a:off x="1360270" y="6670705"/>
                <a:ext cx="144000" cy="288000"/>
              </a:xfrm>
              <a:prstGeom prst="rect">
                <a:avLst/>
              </a:prstGeom>
            </p:spPr>
          </p:pic>
        </mc:Fallback>
      </mc:AlternateContent>
      <p:sp>
        <p:nvSpPr>
          <p:cNvPr id="21" name="テキスト ボックス 20">
            <a:extLst>
              <a:ext uri="{FF2B5EF4-FFF2-40B4-BE49-F238E27FC236}">
                <a16:creationId xmlns:a16="http://schemas.microsoft.com/office/drawing/2014/main" id="{8F3A95E2-6600-C4FA-3A79-036456AA1632}"/>
              </a:ext>
            </a:extLst>
          </p:cNvPr>
          <p:cNvSpPr txBox="1"/>
          <p:nvPr/>
        </p:nvSpPr>
        <p:spPr>
          <a:xfrm flipH="1">
            <a:off x="663432" y="5933264"/>
            <a:ext cx="8048758" cy="683264"/>
          </a:xfrm>
          <a:prstGeom prst="rect">
            <a:avLst/>
          </a:prstGeom>
          <a:noFill/>
        </p:spPr>
        <p:txBody>
          <a:bodyPr wrap="square" rtlCol="0">
            <a:spAutoFit/>
          </a:bodyPr>
          <a:lstStyle/>
          <a:p>
            <a:pPr>
              <a:lnSpc>
                <a:spcPct val="100000"/>
              </a:lnSpc>
            </a:pPr>
            <a:r>
              <a:rPr lang="ja-JP" altLang="en-US" sz="1600" dirty="0">
                <a:latin typeface="メイリオ" panose="020B0604030504040204" pitchFamily="50" charset="-128"/>
                <a:ea typeface="メイリオ" panose="020B0604030504040204" pitchFamily="50" charset="-128"/>
              </a:rPr>
              <a:t>（備考）</a:t>
            </a:r>
            <a:r>
              <a:rPr lang="en-US" altLang="ja-JP" sz="1600" dirty="0">
                <a:latin typeface="メイリオ" panose="020B0604030504040204" pitchFamily="50" charset="-128"/>
                <a:ea typeface="メイリオ" panose="020B0604030504040204" pitchFamily="50" charset="-128"/>
              </a:rPr>
              <a:t>PIO-NET</a:t>
            </a:r>
            <a:r>
              <a:rPr lang="ja-JP" altLang="en-US" sz="1600" dirty="0">
                <a:latin typeface="メイリオ" panose="020B0604030504040204" pitchFamily="50" charset="-128"/>
                <a:ea typeface="メイリオ" panose="020B0604030504040204" pitchFamily="50" charset="-128"/>
              </a:rPr>
              <a:t>に登録された消費生活相談情報（</a:t>
            </a:r>
            <a:r>
              <a:rPr lang="en-US" altLang="ja-JP" sz="1600" dirty="0">
                <a:latin typeface="メイリオ" panose="020B0604030504040204" pitchFamily="50" charset="-128"/>
                <a:ea typeface="メイリオ" panose="020B0604030504040204" pitchFamily="50" charset="-128"/>
              </a:rPr>
              <a:t>2025</a:t>
            </a:r>
            <a:r>
              <a:rPr lang="ja-JP" altLang="en-US" sz="1600" dirty="0">
                <a:latin typeface="メイリオ" panose="020B0604030504040204" pitchFamily="50" charset="-128"/>
                <a:ea typeface="メイリオ" panose="020B0604030504040204" pitchFamily="50" charset="-128"/>
              </a:rPr>
              <a:t>年</a:t>
            </a:r>
            <a:r>
              <a:rPr lang="en-US" altLang="ja-JP" sz="1600" dirty="0">
                <a:latin typeface="メイリオ" panose="020B0604030504040204" pitchFamily="50" charset="-128"/>
                <a:ea typeface="メイリオ" panose="020B0604030504040204" pitchFamily="50" charset="-128"/>
              </a:rPr>
              <a:t>3</a:t>
            </a:r>
            <a:r>
              <a:rPr lang="ja-JP" altLang="en-US" sz="1600" dirty="0">
                <a:latin typeface="メイリオ" panose="020B0604030504040204" pitchFamily="50" charset="-128"/>
                <a:ea typeface="メイリオ" panose="020B0604030504040204" pitchFamily="50" charset="-128"/>
              </a:rPr>
              <a:t>月</a:t>
            </a:r>
            <a:r>
              <a:rPr lang="en-US" altLang="ja-JP" sz="1600" dirty="0">
                <a:latin typeface="メイリオ" panose="020B0604030504040204" pitchFamily="50" charset="-128"/>
                <a:ea typeface="メイリオ" panose="020B0604030504040204" pitchFamily="50" charset="-128"/>
              </a:rPr>
              <a:t>31</a:t>
            </a:r>
            <a:r>
              <a:rPr lang="ja-JP" altLang="en-US" sz="1600" dirty="0">
                <a:latin typeface="メイリオ" panose="020B0604030504040204" pitchFamily="50" charset="-128"/>
                <a:ea typeface="メイリオ" panose="020B0604030504040204" pitchFamily="50" charset="-128"/>
              </a:rPr>
              <a:t>日までの登録分）</a:t>
            </a:r>
            <a:endParaRPr lang="en-US" altLang="ja-JP" sz="1600" dirty="0">
              <a:latin typeface="メイリオ" panose="020B0604030504040204" pitchFamily="50" charset="-128"/>
              <a:ea typeface="メイリオ" panose="020B0604030504040204" pitchFamily="50" charset="-128"/>
            </a:endParaRPr>
          </a:p>
          <a:p>
            <a:pPr>
              <a:lnSpc>
                <a:spcPct val="100000"/>
              </a:lnSpc>
            </a:pPr>
            <a:r>
              <a:rPr lang="ja-JP" altLang="en-US" sz="1600" dirty="0">
                <a:latin typeface="メイリオ" panose="020B0604030504040204" pitchFamily="50" charset="-128"/>
                <a:ea typeface="メイリオ" panose="020B0604030504040204" pitchFamily="50" charset="-128"/>
              </a:rPr>
              <a:t>（出典）令和７年版「消費生活白書」</a:t>
            </a:r>
          </a:p>
        </p:txBody>
      </p:sp>
    </p:spTree>
    <p:extLst>
      <p:ext uri="{BB962C8B-B14F-4D97-AF65-F5344CB8AC3E}">
        <p14:creationId xmlns:p14="http://schemas.microsoft.com/office/powerpoint/2010/main" val="825483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p:cTn id="10" dur="500" fill="hold"/>
                                        <p:tgtEl>
                                          <p:spTgt spid="6"/>
                                        </p:tgtEl>
                                        <p:attrNameLst>
                                          <p:attrName>ppt_w</p:attrName>
                                        </p:attrNameLst>
                                      </p:cBhvr>
                                      <p:tavLst>
                                        <p:tav tm="0">
                                          <p:val>
                                            <p:fltVal val="0"/>
                                          </p:val>
                                        </p:tav>
                                        <p:tav tm="100000">
                                          <p:val>
                                            <p:strVal val="#ppt_w"/>
                                          </p:val>
                                        </p:tav>
                                      </p:tavLst>
                                    </p:anim>
                                    <p:anim calcmode="lin" valueType="num">
                                      <p:cBhvr>
                                        <p:cTn id="11" dur="500" fill="hold"/>
                                        <p:tgtEl>
                                          <p:spTgt spid="6"/>
                                        </p:tgtEl>
                                        <p:attrNameLst>
                                          <p:attrName>ppt_h</p:attrName>
                                        </p:attrNameLst>
                                      </p:cBhvr>
                                      <p:tavLst>
                                        <p:tav tm="0">
                                          <p:val>
                                            <p:fltVal val="0"/>
                                          </p:val>
                                        </p:tav>
                                        <p:tav tm="100000">
                                          <p:val>
                                            <p:strVal val="#ppt_h"/>
                                          </p:val>
                                        </p:tav>
                                      </p:tavLst>
                                    </p:anim>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5BB28896-0771-67E9-C072-198E8DE2EAF5}"/>
              </a:ext>
            </a:extLst>
          </p:cNvPr>
          <p:cNvPicPr>
            <a:picLocks noChangeAspect="1"/>
          </p:cNvPicPr>
          <p:nvPr/>
        </p:nvPicPr>
        <p:blipFill>
          <a:blip r:embed="rId3"/>
          <a:srcRect l="3210" t="8419" r="4588" b="1542"/>
          <a:stretch>
            <a:fillRect/>
          </a:stretch>
        </p:blipFill>
        <p:spPr>
          <a:xfrm>
            <a:off x="649494" y="1244786"/>
            <a:ext cx="7975623" cy="5012324"/>
          </a:xfrm>
          <a:prstGeom prst="rect">
            <a:avLst/>
          </a:prstGeom>
        </p:spPr>
      </p:pic>
      <p:sp>
        <p:nvSpPr>
          <p:cNvPr id="6" name="タイトル 1">
            <a:extLst>
              <a:ext uri="{FF2B5EF4-FFF2-40B4-BE49-F238E27FC236}">
                <a16:creationId xmlns:a16="http://schemas.microsoft.com/office/drawing/2014/main" id="{6136B0E3-2E43-93C5-645B-230A143D4B50}"/>
              </a:ext>
            </a:extLst>
          </p:cNvPr>
          <p:cNvSpPr>
            <a:spLocks noGrp="1"/>
          </p:cNvSpPr>
          <p:nvPr>
            <p:ph type="title"/>
          </p:nvPr>
        </p:nvSpPr>
        <p:spPr>
          <a:xfrm>
            <a:off x="326461" y="163611"/>
            <a:ext cx="8181881" cy="924765"/>
          </a:xfrm>
        </p:spPr>
        <p:txBody>
          <a:bodyPr>
            <a:normAutofit/>
          </a:bodyPr>
          <a:lstStyle/>
          <a:p>
            <a:r>
              <a:rPr lang="ja-JP" altLang="en-US" sz="2800" dirty="0">
                <a:latin typeface="メイリオ" panose="020B0604030504040204" pitchFamily="50" charset="-128"/>
                <a:ea typeface="メイリオ" panose="020B0604030504040204" pitchFamily="50" charset="-128"/>
              </a:rPr>
              <a:t>消費生活相談から見る若者の販売購入形態別割合</a:t>
            </a:r>
            <a:endParaRPr lang="ja-JP" altLang="en-US" sz="2800" strike="sngStrike" dirty="0">
              <a:latin typeface="メイリオ" panose="020B0604030504040204" pitchFamily="50" charset="-128"/>
              <a:ea typeface="メイリオ" panose="020B0604030504040204" pitchFamily="50" charset="-128"/>
            </a:endParaRPr>
          </a:p>
        </p:txBody>
      </p:sp>
      <p:sp>
        <p:nvSpPr>
          <p:cNvPr id="7" name="タイトル 1">
            <a:extLst>
              <a:ext uri="{FF2B5EF4-FFF2-40B4-BE49-F238E27FC236}">
                <a16:creationId xmlns:a16="http://schemas.microsoft.com/office/drawing/2014/main" id="{06DEEBCF-D274-55DE-5752-43C60BFD3378}"/>
              </a:ext>
            </a:extLst>
          </p:cNvPr>
          <p:cNvSpPr txBox="1">
            <a:spLocks/>
          </p:cNvSpPr>
          <p:nvPr/>
        </p:nvSpPr>
        <p:spPr>
          <a:xfrm>
            <a:off x="734295" y="831050"/>
            <a:ext cx="8078847" cy="622710"/>
          </a:xfrm>
          <a:prstGeom prst="rect">
            <a:avLst/>
          </a:prstGeom>
        </p:spPr>
        <p:txBody>
          <a:bodyPr vert="horz" lIns="91440" tIns="45720" rIns="91440" bIns="45720" rtlCol="0" anchor="ctr">
            <a:normAutofit/>
          </a:bodyPr>
          <a:lstStyle>
            <a:lvl1pPr algn="l" defTabSz="685800" rtl="0" eaLnBrk="1" latinLnBrk="0" hangingPunct="1">
              <a:spcBef>
                <a:spcPct val="0"/>
              </a:spcBef>
              <a:buNone/>
              <a:defRPr kumimoji="1" sz="3300" kern="1200">
                <a:solidFill>
                  <a:schemeClr val="tx1"/>
                </a:solidFill>
                <a:latin typeface="+mj-lt"/>
                <a:ea typeface="+mj-ea"/>
                <a:cs typeface="+mj-cs"/>
              </a:defRPr>
            </a:lvl1pPr>
          </a:lstStyle>
          <a:p>
            <a:pPr fontAlgn="auto">
              <a:lnSpc>
                <a:spcPct val="100000"/>
              </a:lnSpc>
              <a:spcAft>
                <a:spcPts val="0"/>
              </a:spcAft>
            </a:pPr>
            <a:r>
              <a:rPr lang="en-US" altLang="ja-JP" sz="2400" dirty="0">
                <a:latin typeface="メイリオ" panose="020B0604030504040204" pitchFamily="50" charset="-128"/>
                <a:ea typeface="メイリオ" panose="020B0604030504040204" pitchFamily="50" charset="-128"/>
              </a:rPr>
              <a:t>20</a:t>
            </a:r>
            <a:r>
              <a:rPr lang="ja-JP" altLang="en-US" sz="2400" dirty="0">
                <a:latin typeface="メイリオ" panose="020B0604030504040204" pitchFamily="50" charset="-128"/>
                <a:ea typeface="メイリオ" panose="020B0604030504040204" pitchFamily="50" charset="-128"/>
              </a:rPr>
              <a:t>歳未満はインターネット通販が</a:t>
            </a:r>
            <a:r>
              <a:rPr lang="en-US" altLang="ja-JP" sz="2400" dirty="0">
                <a:latin typeface="メイリオ" panose="020B0604030504040204" pitchFamily="50" charset="-128"/>
                <a:ea typeface="メイリオ" panose="020B0604030504040204" pitchFamily="50" charset="-128"/>
              </a:rPr>
              <a:t>5</a:t>
            </a:r>
            <a:r>
              <a:rPr lang="ja-JP" altLang="en-US" sz="2400" dirty="0">
                <a:latin typeface="メイリオ" panose="020B0604030504040204" pitchFamily="50" charset="-128"/>
                <a:ea typeface="メイリオ" panose="020B0604030504040204" pitchFamily="50" charset="-128"/>
              </a:rPr>
              <a:t>割以上を占めている</a:t>
            </a:r>
            <a:endParaRPr lang="en-US" altLang="ja-JP" sz="2400" dirty="0">
              <a:latin typeface="メイリオ" panose="020B0604030504040204" pitchFamily="50" charset="-128"/>
              <a:ea typeface="メイリオ" panose="020B0604030504040204" pitchFamily="50" charset="-128"/>
            </a:endParaRPr>
          </a:p>
        </p:txBody>
      </p:sp>
      <p:sp>
        <p:nvSpPr>
          <p:cNvPr id="3" name="テキスト ボックス 2">
            <a:extLst>
              <a:ext uri="{FF2B5EF4-FFF2-40B4-BE49-F238E27FC236}">
                <a16:creationId xmlns:a16="http://schemas.microsoft.com/office/drawing/2014/main" id="{81DF3302-9E4E-5391-4FC4-F54D70D5E543}"/>
              </a:ext>
            </a:extLst>
          </p:cNvPr>
          <p:cNvSpPr txBox="1"/>
          <p:nvPr/>
        </p:nvSpPr>
        <p:spPr>
          <a:xfrm flipH="1">
            <a:off x="4537225" y="6243472"/>
            <a:ext cx="3971117" cy="340093"/>
          </a:xfrm>
          <a:prstGeom prst="rect">
            <a:avLst/>
          </a:prstGeom>
          <a:noFill/>
        </p:spPr>
        <p:txBody>
          <a:bodyPr wrap="square" rtlCol="0">
            <a:spAutoFit/>
          </a:bodyPr>
          <a:lstStyle/>
          <a:p>
            <a:pPr algn="ctr"/>
            <a:r>
              <a:rPr lang="ja-JP" altLang="en-US" sz="1400" dirty="0">
                <a:latin typeface="メイリオ" panose="020B0604030504040204" pitchFamily="50" charset="-128"/>
                <a:ea typeface="メイリオ" panose="020B0604030504040204" pitchFamily="50" charset="-128"/>
              </a:rPr>
              <a:t>（出典）令和７年版「消費生活白書」</a:t>
            </a:r>
          </a:p>
        </p:txBody>
      </p:sp>
      <p:sp>
        <p:nvSpPr>
          <p:cNvPr id="4" name="正方形/長方形 3">
            <a:extLst>
              <a:ext uri="{FF2B5EF4-FFF2-40B4-BE49-F238E27FC236}">
                <a16:creationId xmlns:a16="http://schemas.microsoft.com/office/drawing/2014/main" id="{AA1E34CA-D984-5212-05BF-87AF2CFA4B3F}"/>
              </a:ext>
            </a:extLst>
          </p:cNvPr>
          <p:cNvSpPr/>
          <p:nvPr/>
        </p:nvSpPr>
        <p:spPr>
          <a:xfrm>
            <a:off x="3069771" y="1610169"/>
            <a:ext cx="3618412" cy="257325"/>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49493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cBhvr>
                                        <p:cTn id="10" dur="500" fill="hold"/>
                                        <p:tgtEl>
                                          <p:spTgt spid="4"/>
                                        </p:tgtEl>
                                        <p:attrNameLst>
                                          <p:attrName>ppt_w</p:attrName>
                                        </p:attrNameLst>
                                      </p:cBhvr>
                                      <p:tavLst>
                                        <p:tav tm="0">
                                          <p:val>
                                            <p:fltVal val="0"/>
                                          </p:val>
                                        </p:tav>
                                        <p:tav tm="100000">
                                          <p:val>
                                            <p:strVal val="#ppt_w"/>
                                          </p:val>
                                        </p:tav>
                                      </p:tavLst>
                                    </p:anim>
                                    <p:anim calcmode="lin" valueType="num">
                                      <p:cBhvr>
                                        <p:cTn id="11" dur="500" fill="hold"/>
                                        <p:tgtEl>
                                          <p:spTgt spid="4"/>
                                        </p:tgtEl>
                                        <p:attrNameLst>
                                          <p:attrName>ppt_h</p:attrName>
                                        </p:attrNameLst>
                                      </p:cBhvr>
                                      <p:tavLst>
                                        <p:tav tm="0">
                                          <p:val>
                                            <p:fltVal val="0"/>
                                          </p:val>
                                        </p:tav>
                                        <p:tav tm="100000">
                                          <p:val>
                                            <p:strVal val="#ppt_h"/>
                                          </p:val>
                                        </p:tav>
                                      </p:tavLst>
                                    </p:anim>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11754" y="163936"/>
            <a:ext cx="8665039" cy="693904"/>
          </a:xfrm>
        </p:spPr>
        <p:txBody>
          <a:bodyPr>
            <a:normAutofit/>
          </a:bodyPr>
          <a:lstStyle/>
          <a:p>
            <a:r>
              <a:rPr lang="ja-JP" altLang="en-US" sz="2800" dirty="0">
                <a:latin typeface="メイリオ" panose="020B0604030504040204" pitchFamily="50" charset="-128"/>
                <a:ea typeface="メイリオ" panose="020B0604030504040204" pitchFamily="50" charset="-128"/>
              </a:rPr>
              <a:t>若者の消費生活相談の内容</a:t>
            </a:r>
            <a:endParaRPr lang="ja-JP" altLang="en-US" sz="2800" strike="sngStrike" dirty="0">
              <a:latin typeface="メイリオ" panose="020B0604030504040204" pitchFamily="50" charset="-128"/>
              <a:ea typeface="メイリオ" panose="020B0604030504040204" pitchFamily="50" charset="-128"/>
            </a:endParaRPr>
          </a:p>
        </p:txBody>
      </p:sp>
      <p:pic>
        <p:nvPicPr>
          <p:cNvPr id="9" name="図 8">
            <a:extLst>
              <a:ext uri="{FF2B5EF4-FFF2-40B4-BE49-F238E27FC236}">
                <a16:creationId xmlns:a16="http://schemas.microsoft.com/office/drawing/2014/main" id="{AF21D8DC-7292-8B13-84E8-5BACEB6A01B6}"/>
              </a:ext>
            </a:extLst>
          </p:cNvPr>
          <p:cNvPicPr>
            <a:picLocks noChangeAspect="1"/>
          </p:cNvPicPr>
          <p:nvPr/>
        </p:nvPicPr>
        <p:blipFill>
          <a:blip r:embed="rId2"/>
          <a:stretch>
            <a:fillRect/>
          </a:stretch>
        </p:blipFill>
        <p:spPr>
          <a:xfrm>
            <a:off x="516711" y="5492029"/>
            <a:ext cx="8354544" cy="1202035"/>
          </a:xfrm>
          <a:prstGeom prst="rect">
            <a:avLst/>
          </a:prstGeom>
        </p:spPr>
      </p:pic>
      <p:pic>
        <p:nvPicPr>
          <p:cNvPr id="11" name="図 10">
            <a:extLst>
              <a:ext uri="{FF2B5EF4-FFF2-40B4-BE49-F238E27FC236}">
                <a16:creationId xmlns:a16="http://schemas.microsoft.com/office/drawing/2014/main" id="{1C26AC95-1D18-ECE9-ABFC-FAD89FD5A03A}"/>
              </a:ext>
            </a:extLst>
          </p:cNvPr>
          <p:cNvPicPr>
            <a:picLocks noChangeAspect="1"/>
          </p:cNvPicPr>
          <p:nvPr/>
        </p:nvPicPr>
        <p:blipFill>
          <a:blip r:embed="rId3"/>
          <a:srcRect l="1504" t="8071" r="393"/>
          <a:stretch>
            <a:fillRect/>
          </a:stretch>
        </p:blipFill>
        <p:spPr>
          <a:xfrm>
            <a:off x="311754" y="1510400"/>
            <a:ext cx="8764459" cy="3944044"/>
          </a:xfrm>
          <a:prstGeom prst="rect">
            <a:avLst/>
          </a:prstGeom>
        </p:spPr>
      </p:pic>
      <p:sp>
        <p:nvSpPr>
          <p:cNvPr id="4" name="テキスト ボックス 3">
            <a:extLst>
              <a:ext uri="{FF2B5EF4-FFF2-40B4-BE49-F238E27FC236}">
                <a16:creationId xmlns:a16="http://schemas.microsoft.com/office/drawing/2014/main" id="{6074A213-F72E-41E5-0396-84ABB5CB33C4}"/>
              </a:ext>
            </a:extLst>
          </p:cNvPr>
          <p:cNvSpPr txBox="1"/>
          <p:nvPr/>
        </p:nvSpPr>
        <p:spPr>
          <a:xfrm>
            <a:off x="311754" y="884556"/>
            <a:ext cx="1190369" cy="517065"/>
          </a:xfrm>
          <a:prstGeom prst="rect">
            <a:avLst/>
          </a:prstGeom>
          <a:solidFill>
            <a:srgbClr val="0070C0"/>
          </a:solidFill>
          <a:ln>
            <a:noFill/>
          </a:ln>
        </p:spPr>
        <p:txBody>
          <a:bodyPr wrap="square" rtlCol="0">
            <a:spAutoFit/>
          </a:bodyPr>
          <a:lstStyle/>
          <a:p>
            <a:pPr algn="ctr"/>
            <a:r>
              <a:rPr lang="ja-JP" altLang="en-US" sz="2400" b="1" dirty="0">
                <a:solidFill>
                  <a:schemeClr val="bg1"/>
                </a:solidFill>
                <a:latin typeface="メイリオ" panose="020B0604030504040204" pitchFamily="50" charset="-128"/>
                <a:ea typeface="メイリオ" panose="020B0604030504040204" pitchFamily="50" charset="-128"/>
              </a:rPr>
              <a:t>男性</a:t>
            </a:r>
            <a:endParaRPr lang="ja-JP" altLang="en-US" sz="2400" dirty="0">
              <a:solidFill>
                <a:schemeClr val="bg1"/>
              </a:solidFill>
              <a:latin typeface="メイリオ" panose="020B0604030504040204" pitchFamily="50" charset="-128"/>
              <a:ea typeface="メイリオ" panose="020B0604030504040204" pitchFamily="50" charset="-128"/>
            </a:endParaRPr>
          </a:p>
        </p:txBody>
      </p:sp>
      <p:sp>
        <p:nvSpPr>
          <p:cNvPr id="5" name="タイトル 1">
            <a:extLst>
              <a:ext uri="{FF2B5EF4-FFF2-40B4-BE49-F238E27FC236}">
                <a16:creationId xmlns:a16="http://schemas.microsoft.com/office/drawing/2014/main" id="{3C460B40-1FE8-FE17-6A47-AF374838AA36}"/>
              </a:ext>
            </a:extLst>
          </p:cNvPr>
          <p:cNvSpPr txBox="1">
            <a:spLocks/>
          </p:cNvSpPr>
          <p:nvPr/>
        </p:nvSpPr>
        <p:spPr>
          <a:xfrm>
            <a:off x="1624952" y="831733"/>
            <a:ext cx="7641878" cy="622710"/>
          </a:xfrm>
          <a:prstGeom prst="rect">
            <a:avLst/>
          </a:prstGeom>
        </p:spPr>
        <p:txBody>
          <a:bodyPr vert="horz" lIns="91440" tIns="45720" rIns="91440" bIns="45720" rtlCol="0" anchor="ctr">
            <a:normAutofit/>
          </a:bodyPr>
          <a:lstStyle>
            <a:lvl1pPr algn="l" defTabSz="685800" rtl="0" eaLnBrk="1" latinLnBrk="0" hangingPunct="1">
              <a:spcBef>
                <a:spcPct val="0"/>
              </a:spcBef>
              <a:buNone/>
              <a:defRPr kumimoji="1" sz="3300" kern="1200">
                <a:solidFill>
                  <a:schemeClr val="tx1"/>
                </a:solidFill>
                <a:latin typeface="+mj-lt"/>
                <a:ea typeface="+mj-ea"/>
                <a:cs typeface="+mj-cs"/>
              </a:defRPr>
            </a:lvl1pPr>
          </a:lstStyle>
          <a:p>
            <a:pPr fontAlgn="auto">
              <a:lnSpc>
                <a:spcPct val="100000"/>
              </a:lnSpc>
              <a:spcAft>
                <a:spcPts val="0"/>
              </a:spcAft>
            </a:pPr>
            <a:r>
              <a:rPr lang="ja-JP" altLang="en-US" sz="2400" dirty="0">
                <a:latin typeface="Meiryo UI" panose="020B0604030504040204" pitchFamily="50" charset="-128"/>
                <a:ea typeface="Meiryo UI" panose="020B0604030504040204" pitchFamily="50" charset="-128"/>
              </a:rPr>
              <a:t>娯楽や暮らし（賃貸アパート）に関するものが上位</a:t>
            </a:r>
            <a:endParaRPr lang="en-US" altLang="ja-JP" sz="2400" dirty="0">
              <a:latin typeface="Meiryo UI" panose="020B0604030504040204" pitchFamily="50" charset="-128"/>
              <a:ea typeface="Meiryo UI" panose="020B0604030504040204" pitchFamily="50" charset="-128"/>
            </a:endParaRPr>
          </a:p>
        </p:txBody>
      </p:sp>
      <p:sp>
        <p:nvSpPr>
          <p:cNvPr id="6" name="テキスト ボックス 5">
            <a:extLst>
              <a:ext uri="{FF2B5EF4-FFF2-40B4-BE49-F238E27FC236}">
                <a16:creationId xmlns:a16="http://schemas.microsoft.com/office/drawing/2014/main" id="{56C1C8D8-03FD-594A-9957-A57171F662BB}"/>
              </a:ext>
            </a:extLst>
          </p:cNvPr>
          <p:cNvSpPr txBox="1"/>
          <p:nvPr/>
        </p:nvSpPr>
        <p:spPr>
          <a:xfrm flipH="1">
            <a:off x="5445891" y="6318577"/>
            <a:ext cx="3971117" cy="375487"/>
          </a:xfrm>
          <a:prstGeom prst="rect">
            <a:avLst/>
          </a:prstGeom>
          <a:noFill/>
        </p:spPr>
        <p:txBody>
          <a:bodyPr wrap="square" rtlCol="0">
            <a:spAutoFit/>
          </a:bodyPr>
          <a:lstStyle/>
          <a:p>
            <a:pPr algn="ctr"/>
            <a:r>
              <a:rPr lang="ja-JP" altLang="en-US" sz="1600" dirty="0">
                <a:latin typeface="メイリオ" panose="020B0604030504040204" pitchFamily="50" charset="-128"/>
                <a:ea typeface="メイリオ" panose="020B0604030504040204" pitchFamily="50" charset="-128"/>
              </a:rPr>
              <a:t>（出典）令和７年版「消費生活白書」</a:t>
            </a:r>
          </a:p>
        </p:txBody>
      </p:sp>
    </p:spTree>
    <p:extLst>
      <p:ext uri="{BB962C8B-B14F-4D97-AF65-F5344CB8AC3E}">
        <p14:creationId xmlns:p14="http://schemas.microsoft.com/office/powerpoint/2010/main" val="39665579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9A4289-E1F3-6333-2AE6-74840128AE50}"/>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B156E751-DE50-C246-54F4-94E80A200F16}"/>
              </a:ext>
            </a:extLst>
          </p:cNvPr>
          <p:cNvSpPr>
            <a:spLocks noGrp="1"/>
          </p:cNvSpPr>
          <p:nvPr>
            <p:ph type="title"/>
          </p:nvPr>
        </p:nvSpPr>
        <p:spPr>
          <a:xfrm>
            <a:off x="311754" y="163936"/>
            <a:ext cx="8665039" cy="693904"/>
          </a:xfrm>
        </p:spPr>
        <p:txBody>
          <a:bodyPr>
            <a:normAutofit/>
          </a:bodyPr>
          <a:lstStyle/>
          <a:p>
            <a:r>
              <a:rPr lang="ja-JP" altLang="en-US" sz="2800" dirty="0">
                <a:latin typeface="メイリオ" panose="020B0604030504040204" pitchFamily="50" charset="-128"/>
                <a:ea typeface="メイリオ" panose="020B0604030504040204" pitchFamily="50" charset="-128"/>
              </a:rPr>
              <a:t>若者の消費生活相談の内容</a:t>
            </a:r>
            <a:endParaRPr lang="ja-JP" altLang="en-US" sz="2800" strike="sngStrike" dirty="0">
              <a:latin typeface="メイリオ" panose="020B0604030504040204" pitchFamily="50" charset="-128"/>
              <a:ea typeface="メイリオ" panose="020B0604030504040204" pitchFamily="50" charset="-128"/>
            </a:endParaRPr>
          </a:p>
        </p:txBody>
      </p:sp>
      <p:sp>
        <p:nvSpPr>
          <p:cNvPr id="3" name="テキスト ボックス 2">
            <a:extLst>
              <a:ext uri="{FF2B5EF4-FFF2-40B4-BE49-F238E27FC236}">
                <a16:creationId xmlns:a16="http://schemas.microsoft.com/office/drawing/2014/main" id="{07B5E02D-30F4-44F5-D50F-E2A5D722A20A}"/>
              </a:ext>
            </a:extLst>
          </p:cNvPr>
          <p:cNvSpPr txBox="1"/>
          <p:nvPr/>
        </p:nvSpPr>
        <p:spPr>
          <a:xfrm>
            <a:off x="311754" y="884556"/>
            <a:ext cx="1190369" cy="517065"/>
          </a:xfrm>
          <a:prstGeom prst="rect">
            <a:avLst/>
          </a:prstGeom>
          <a:solidFill>
            <a:srgbClr val="FF7B00"/>
          </a:solidFill>
          <a:ln>
            <a:noFill/>
          </a:ln>
        </p:spPr>
        <p:txBody>
          <a:bodyPr wrap="square" rtlCol="0">
            <a:spAutoFit/>
          </a:bodyPr>
          <a:lstStyle/>
          <a:p>
            <a:pPr algn="ctr"/>
            <a:r>
              <a:rPr lang="ja-JP" altLang="en-US" sz="2400" b="1" dirty="0">
                <a:solidFill>
                  <a:schemeClr val="bg1"/>
                </a:solidFill>
                <a:latin typeface="メイリオ" panose="020B0604030504040204" pitchFamily="50" charset="-128"/>
                <a:ea typeface="メイリオ" panose="020B0604030504040204" pitchFamily="50" charset="-128"/>
              </a:rPr>
              <a:t>女性</a:t>
            </a:r>
            <a:endParaRPr lang="ja-JP" altLang="en-US" sz="2400" dirty="0">
              <a:solidFill>
                <a:schemeClr val="bg1"/>
              </a:solidFill>
              <a:latin typeface="メイリオ" panose="020B0604030504040204" pitchFamily="50" charset="-128"/>
              <a:ea typeface="メイリオ" panose="020B0604030504040204" pitchFamily="50" charset="-128"/>
            </a:endParaRPr>
          </a:p>
        </p:txBody>
      </p:sp>
      <p:pic>
        <p:nvPicPr>
          <p:cNvPr id="4" name="図 3">
            <a:extLst>
              <a:ext uri="{FF2B5EF4-FFF2-40B4-BE49-F238E27FC236}">
                <a16:creationId xmlns:a16="http://schemas.microsoft.com/office/drawing/2014/main" id="{6365436F-5914-A2B1-FF40-09F5E2E10BDE}"/>
              </a:ext>
            </a:extLst>
          </p:cNvPr>
          <p:cNvPicPr>
            <a:picLocks noChangeAspect="1"/>
          </p:cNvPicPr>
          <p:nvPr/>
        </p:nvPicPr>
        <p:blipFill>
          <a:blip r:embed="rId2"/>
          <a:srcRect l="3232" t="7631"/>
          <a:stretch>
            <a:fillRect/>
          </a:stretch>
        </p:blipFill>
        <p:spPr>
          <a:xfrm>
            <a:off x="311754" y="1498721"/>
            <a:ext cx="8832246" cy="3955723"/>
          </a:xfrm>
          <a:prstGeom prst="rect">
            <a:avLst/>
          </a:prstGeom>
        </p:spPr>
      </p:pic>
      <p:sp>
        <p:nvSpPr>
          <p:cNvPr id="5" name="タイトル 1">
            <a:extLst>
              <a:ext uri="{FF2B5EF4-FFF2-40B4-BE49-F238E27FC236}">
                <a16:creationId xmlns:a16="http://schemas.microsoft.com/office/drawing/2014/main" id="{3567DD8E-893A-065D-9469-037FD1CB5928}"/>
              </a:ext>
            </a:extLst>
          </p:cNvPr>
          <p:cNvSpPr txBox="1">
            <a:spLocks/>
          </p:cNvSpPr>
          <p:nvPr/>
        </p:nvSpPr>
        <p:spPr>
          <a:xfrm>
            <a:off x="1611305" y="827461"/>
            <a:ext cx="7641878" cy="622710"/>
          </a:xfrm>
          <a:prstGeom prst="rect">
            <a:avLst/>
          </a:prstGeom>
        </p:spPr>
        <p:txBody>
          <a:bodyPr vert="horz" lIns="91440" tIns="45720" rIns="91440" bIns="45720" rtlCol="0" anchor="ctr">
            <a:normAutofit/>
          </a:bodyPr>
          <a:lstStyle>
            <a:lvl1pPr algn="l" defTabSz="685800" rtl="0" eaLnBrk="1" latinLnBrk="0" hangingPunct="1">
              <a:spcBef>
                <a:spcPct val="0"/>
              </a:spcBef>
              <a:buNone/>
              <a:defRPr kumimoji="1" sz="3300" kern="1200">
                <a:solidFill>
                  <a:schemeClr val="tx1"/>
                </a:solidFill>
                <a:latin typeface="+mj-lt"/>
                <a:ea typeface="+mj-ea"/>
                <a:cs typeface="+mj-cs"/>
              </a:defRPr>
            </a:lvl1pPr>
          </a:lstStyle>
          <a:p>
            <a:pPr fontAlgn="auto">
              <a:lnSpc>
                <a:spcPct val="100000"/>
              </a:lnSpc>
              <a:spcAft>
                <a:spcPts val="0"/>
              </a:spcAft>
            </a:pPr>
            <a:r>
              <a:rPr lang="ja-JP" altLang="en-US" sz="2400" dirty="0">
                <a:latin typeface="Meiryo UI" panose="020B0604030504040204" pitchFamily="50" charset="-128"/>
                <a:ea typeface="Meiryo UI" panose="020B0604030504040204" pitchFamily="50" charset="-128"/>
              </a:rPr>
              <a:t>美容に関するもの（脱毛エステや医療サービス）が上位</a:t>
            </a:r>
            <a:endParaRPr lang="en-US" altLang="ja-JP" sz="2400" dirty="0">
              <a:latin typeface="Meiryo UI" panose="020B0604030504040204" pitchFamily="50" charset="-128"/>
              <a:ea typeface="Meiryo UI" panose="020B0604030504040204" pitchFamily="50" charset="-128"/>
            </a:endParaRPr>
          </a:p>
        </p:txBody>
      </p:sp>
      <p:pic>
        <p:nvPicPr>
          <p:cNvPr id="6" name="図 5">
            <a:extLst>
              <a:ext uri="{FF2B5EF4-FFF2-40B4-BE49-F238E27FC236}">
                <a16:creationId xmlns:a16="http://schemas.microsoft.com/office/drawing/2014/main" id="{24A27063-9F85-96E8-9BF5-3743F5CD897B}"/>
              </a:ext>
            </a:extLst>
          </p:cNvPr>
          <p:cNvPicPr>
            <a:picLocks noChangeAspect="1"/>
          </p:cNvPicPr>
          <p:nvPr/>
        </p:nvPicPr>
        <p:blipFill>
          <a:blip r:embed="rId3"/>
          <a:stretch>
            <a:fillRect/>
          </a:stretch>
        </p:blipFill>
        <p:spPr>
          <a:xfrm>
            <a:off x="516711" y="5492029"/>
            <a:ext cx="8354544" cy="1202035"/>
          </a:xfrm>
          <a:prstGeom prst="rect">
            <a:avLst/>
          </a:prstGeom>
        </p:spPr>
      </p:pic>
      <p:sp>
        <p:nvSpPr>
          <p:cNvPr id="7" name="テキスト ボックス 6">
            <a:extLst>
              <a:ext uri="{FF2B5EF4-FFF2-40B4-BE49-F238E27FC236}">
                <a16:creationId xmlns:a16="http://schemas.microsoft.com/office/drawing/2014/main" id="{BE5E1EF9-5859-EF6B-63BE-851162C4EE1E}"/>
              </a:ext>
            </a:extLst>
          </p:cNvPr>
          <p:cNvSpPr txBox="1"/>
          <p:nvPr/>
        </p:nvSpPr>
        <p:spPr>
          <a:xfrm flipH="1">
            <a:off x="5512227" y="6318577"/>
            <a:ext cx="3971117" cy="375487"/>
          </a:xfrm>
          <a:prstGeom prst="rect">
            <a:avLst/>
          </a:prstGeom>
          <a:noFill/>
        </p:spPr>
        <p:txBody>
          <a:bodyPr wrap="square" rtlCol="0">
            <a:spAutoFit/>
          </a:bodyPr>
          <a:lstStyle/>
          <a:p>
            <a:pPr algn="ctr"/>
            <a:r>
              <a:rPr lang="ja-JP" altLang="en-US" sz="1600" dirty="0">
                <a:latin typeface="メイリオ" panose="020B0604030504040204" pitchFamily="50" charset="-128"/>
                <a:ea typeface="メイリオ" panose="020B0604030504040204" pitchFamily="50" charset="-128"/>
              </a:rPr>
              <a:t>（出典）令和７年版「消費生活白書」</a:t>
            </a:r>
          </a:p>
        </p:txBody>
      </p:sp>
    </p:spTree>
    <p:extLst>
      <p:ext uri="{BB962C8B-B14F-4D97-AF65-F5344CB8AC3E}">
        <p14:creationId xmlns:p14="http://schemas.microsoft.com/office/powerpoint/2010/main" val="16737846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1"/>
          <p:cNvSpPr>
            <a:spLocks noGrp="1"/>
          </p:cNvSpPr>
          <p:nvPr>
            <p:ph type="title"/>
          </p:nvPr>
        </p:nvSpPr>
        <p:spPr>
          <a:xfrm>
            <a:off x="177059" y="222113"/>
            <a:ext cx="8872673" cy="320511"/>
          </a:xfrm>
        </p:spPr>
        <p:txBody>
          <a:bodyPr>
            <a:noAutofit/>
          </a:bodyPr>
          <a:lstStyle/>
          <a:p>
            <a:r>
              <a:rPr lang="ja-JP" altLang="en-US" sz="2800" dirty="0">
                <a:latin typeface="メイリオ" panose="020B0604030504040204" pitchFamily="50" charset="-128"/>
                <a:ea typeface="メイリオ" panose="020B0604030504040204" pitchFamily="50" charset="-128"/>
              </a:rPr>
              <a:t>若者の消費生活相談の傾向</a:t>
            </a:r>
          </a:p>
        </p:txBody>
      </p:sp>
      <p:sp>
        <p:nvSpPr>
          <p:cNvPr id="10" name="タイトル 1">
            <a:extLst>
              <a:ext uri="{FF2B5EF4-FFF2-40B4-BE49-F238E27FC236}">
                <a16:creationId xmlns:a16="http://schemas.microsoft.com/office/drawing/2014/main" id="{F11B7CDA-763A-0341-E4C8-560C7F827095}"/>
              </a:ext>
            </a:extLst>
          </p:cNvPr>
          <p:cNvSpPr txBox="1">
            <a:spLocks/>
          </p:cNvSpPr>
          <p:nvPr/>
        </p:nvSpPr>
        <p:spPr>
          <a:xfrm>
            <a:off x="504968" y="831196"/>
            <a:ext cx="8434317" cy="2230017"/>
          </a:xfrm>
          <a:prstGeom prst="rect">
            <a:avLst/>
          </a:prstGeom>
        </p:spPr>
        <p:txBody>
          <a:bodyPr vert="horz" lIns="91440" tIns="45720" rIns="91440" bIns="45720" rtlCol="0" anchor="ctr">
            <a:noAutofit/>
          </a:bodyPr>
          <a:lstStyle>
            <a:lvl1pPr algn="l" defTabSz="685800" rtl="0" eaLnBrk="1" latinLnBrk="0" hangingPunct="1">
              <a:spcBef>
                <a:spcPct val="0"/>
              </a:spcBef>
              <a:buNone/>
              <a:defRPr kumimoji="1" sz="3300" kern="1200">
                <a:solidFill>
                  <a:schemeClr val="tx1"/>
                </a:solidFill>
                <a:latin typeface="+mj-lt"/>
                <a:ea typeface="+mj-ea"/>
                <a:cs typeface="+mj-cs"/>
              </a:defRPr>
            </a:lvl1pPr>
          </a:lstStyle>
          <a:p>
            <a:pPr fontAlgn="auto">
              <a:lnSpc>
                <a:spcPct val="100000"/>
              </a:lnSpc>
              <a:spcAft>
                <a:spcPts val="0"/>
              </a:spcAft>
            </a:pPr>
            <a:r>
              <a:rPr lang="ja-JP" altLang="en-US" sz="2400" dirty="0">
                <a:latin typeface="Meiryo UI" panose="020B0604030504040204" pitchFamily="50" charset="-128"/>
                <a:ea typeface="Meiryo UI" panose="020B0604030504040204" pitchFamily="50" charset="-128"/>
              </a:rPr>
              <a:t>● </a:t>
            </a:r>
            <a:r>
              <a:rPr lang="en-US" altLang="ja-JP" sz="2400" dirty="0">
                <a:latin typeface="Meiryo UI" panose="020B0604030504040204" pitchFamily="50" charset="-128"/>
                <a:ea typeface="Meiryo UI" panose="020B0604030504040204" pitchFamily="50" charset="-128"/>
              </a:rPr>
              <a:t>SNS</a:t>
            </a:r>
            <a:r>
              <a:rPr lang="ja-JP" altLang="en-US" sz="2400" dirty="0">
                <a:latin typeface="Meiryo UI" panose="020B0604030504040204" pitchFamily="50" charset="-128"/>
                <a:ea typeface="Meiryo UI" panose="020B0604030504040204" pitchFamily="50" charset="-128"/>
              </a:rPr>
              <a:t>に関係する消費生活相談の割合は増加傾向にあり、</a:t>
            </a:r>
            <a:br>
              <a:rPr lang="en-US" altLang="ja-JP" sz="2400" dirty="0">
                <a:latin typeface="Meiryo UI" panose="020B0604030504040204" pitchFamily="50" charset="-128"/>
                <a:ea typeface="Meiryo UI" panose="020B0604030504040204" pitchFamily="50" charset="-128"/>
              </a:rPr>
            </a:br>
            <a:r>
              <a:rPr lang="en-US" altLang="ja-JP" sz="2400" dirty="0">
                <a:latin typeface="Meiryo UI" panose="020B0604030504040204" pitchFamily="50" charset="-128"/>
                <a:ea typeface="Meiryo UI" panose="020B0604030504040204" pitchFamily="50" charset="-128"/>
              </a:rPr>
              <a:t>    </a:t>
            </a:r>
            <a:r>
              <a:rPr lang="ja-JP" altLang="en-US" sz="2400" dirty="0">
                <a:latin typeface="Meiryo UI" panose="020B0604030504040204" pitchFamily="50" charset="-128"/>
                <a:ea typeface="Meiryo UI" panose="020B0604030504040204" pitchFamily="50" charset="-128"/>
              </a:rPr>
              <a:t>特に「簡単なタスクを行う副業」に関する相談で、</a:t>
            </a:r>
            <a:r>
              <a:rPr lang="en-US" altLang="ja-JP" sz="2400" dirty="0">
                <a:latin typeface="Meiryo UI" panose="020B0604030504040204" pitchFamily="50" charset="-128"/>
                <a:ea typeface="Meiryo UI" panose="020B0604030504040204" pitchFamily="50" charset="-128"/>
              </a:rPr>
              <a:t>20</a:t>
            </a:r>
            <a:r>
              <a:rPr lang="ja-JP" altLang="en-US" sz="2400" dirty="0">
                <a:latin typeface="Meiryo UI" panose="020B0604030504040204" pitchFamily="50" charset="-128"/>
                <a:ea typeface="Meiryo UI" panose="020B0604030504040204" pitchFamily="50" charset="-128"/>
              </a:rPr>
              <a:t>歳代や</a:t>
            </a:r>
            <a:br>
              <a:rPr lang="en-US" altLang="ja-JP" sz="2400" dirty="0">
                <a:latin typeface="Meiryo UI" panose="020B0604030504040204" pitchFamily="50" charset="-128"/>
                <a:ea typeface="Meiryo UI" panose="020B0604030504040204" pitchFamily="50" charset="-128"/>
              </a:rPr>
            </a:br>
            <a:r>
              <a:rPr lang="ja-JP" altLang="en-US" sz="2400" dirty="0">
                <a:latin typeface="Meiryo UI" panose="020B0604030504040204" pitchFamily="50" charset="-128"/>
                <a:ea typeface="Meiryo UI" panose="020B0604030504040204" pitchFamily="50" charset="-128"/>
              </a:rPr>
              <a:t>　　</a:t>
            </a:r>
            <a:r>
              <a:rPr lang="en-US" altLang="ja-JP" sz="2400" dirty="0">
                <a:latin typeface="Meiryo UI" panose="020B0604030504040204" pitchFamily="50" charset="-128"/>
                <a:ea typeface="Meiryo UI" panose="020B0604030504040204" pitchFamily="50" charset="-128"/>
              </a:rPr>
              <a:t>30</a:t>
            </a:r>
            <a:r>
              <a:rPr lang="ja-JP" altLang="en-US" sz="2400" dirty="0">
                <a:latin typeface="Meiryo UI" panose="020B0604030504040204" pitchFamily="50" charset="-128"/>
                <a:ea typeface="Meiryo UI" panose="020B0604030504040204" pitchFamily="50" charset="-128"/>
              </a:rPr>
              <a:t>歳代の若者の相談が多く占めている。</a:t>
            </a:r>
            <a:endParaRPr lang="en-US" altLang="ja-JP" sz="2400" dirty="0">
              <a:latin typeface="Meiryo UI" panose="020B0604030504040204" pitchFamily="50" charset="-128"/>
              <a:ea typeface="Meiryo UI" panose="020B0604030504040204" pitchFamily="50" charset="-128"/>
            </a:endParaRPr>
          </a:p>
          <a:p>
            <a:pPr fontAlgn="auto">
              <a:lnSpc>
                <a:spcPct val="100000"/>
              </a:lnSpc>
              <a:spcAft>
                <a:spcPts val="0"/>
              </a:spcAft>
            </a:pPr>
            <a:r>
              <a:rPr lang="ja-JP" altLang="en-US" sz="2400" dirty="0">
                <a:latin typeface="Meiryo UI" panose="020B0604030504040204" pitchFamily="50" charset="-128"/>
                <a:ea typeface="Meiryo UI" panose="020B0604030504040204" pitchFamily="50" charset="-128"/>
              </a:rPr>
              <a:t>● デジタル化に伴い、「偽サイト」や「フィッシング詐欺」などの</a:t>
            </a:r>
            <a:br>
              <a:rPr lang="en-US" altLang="ja-JP" sz="2400" dirty="0">
                <a:latin typeface="Meiryo UI" panose="020B0604030504040204" pitchFamily="50" charset="-128"/>
                <a:ea typeface="Meiryo UI" panose="020B0604030504040204" pitchFamily="50" charset="-128"/>
              </a:rPr>
            </a:br>
            <a:r>
              <a:rPr lang="en-US" altLang="ja-JP" sz="2400" dirty="0">
                <a:latin typeface="Meiryo UI" panose="020B0604030504040204" pitchFamily="50" charset="-128"/>
                <a:ea typeface="Meiryo UI" panose="020B0604030504040204" pitchFamily="50" charset="-128"/>
              </a:rPr>
              <a:t>    </a:t>
            </a:r>
            <a:r>
              <a:rPr lang="ja-JP" altLang="en-US" sz="2400" dirty="0">
                <a:latin typeface="Meiryo UI" panose="020B0604030504040204" pitchFamily="50" charset="-128"/>
                <a:ea typeface="Meiryo UI" panose="020B0604030504040204" pitchFamily="50" charset="-128"/>
              </a:rPr>
              <a:t>詐欺的な手口に関する相談が</a:t>
            </a:r>
            <a:r>
              <a:rPr lang="en-US" altLang="ja-JP" sz="2400" dirty="0">
                <a:latin typeface="Meiryo UI" panose="020B0604030504040204" pitchFamily="50" charset="-128"/>
                <a:ea typeface="Meiryo UI" panose="020B0604030504040204" pitchFamily="50" charset="-128"/>
              </a:rPr>
              <a:t>20</a:t>
            </a:r>
            <a:r>
              <a:rPr lang="ja-JP" altLang="en-US" sz="2400" dirty="0">
                <a:latin typeface="Meiryo UI" panose="020B0604030504040204" pitchFamily="50" charset="-128"/>
                <a:ea typeface="Meiryo UI" panose="020B0604030504040204" pitchFamily="50" charset="-128"/>
              </a:rPr>
              <a:t>歳以上の幅広い年齢層から</a:t>
            </a:r>
            <a:br>
              <a:rPr lang="en-US" altLang="ja-JP" sz="2400" dirty="0">
                <a:latin typeface="Meiryo UI" panose="020B0604030504040204" pitchFamily="50" charset="-128"/>
                <a:ea typeface="Meiryo UI" panose="020B0604030504040204" pitchFamily="50" charset="-128"/>
              </a:rPr>
            </a:br>
            <a:r>
              <a:rPr lang="ja-JP" altLang="en-US" sz="2400" dirty="0">
                <a:latin typeface="Meiryo UI" panose="020B0604030504040204" pitchFamily="50" charset="-128"/>
                <a:ea typeface="Meiryo UI" panose="020B0604030504040204" pitchFamily="50" charset="-128"/>
              </a:rPr>
              <a:t>　　相談が寄せられている。</a:t>
            </a:r>
            <a:endParaRPr lang="en-US" altLang="ja-JP" sz="2400" dirty="0">
              <a:latin typeface="Meiryo UI" panose="020B0604030504040204" pitchFamily="50" charset="-128"/>
              <a:ea typeface="Meiryo UI" panose="020B0604030504040204" pitchFamily="50" charset="-128"/>
            </a:endParaRPr>
          </a:p>
        </p:txBody>
      </p:sp>
      <p:pic>
        <p:nvPicPr>
          <p:cNvPr id="22" name="図 21">
            <a:extLst>
              <a:ext uri="{FF2B5EF4-FFF2-40B4-BE49-F238E27FC236}">
                <a16:creationId xmlns:a16="http://schemas.microsoft.com/office/drawing/2014/main" id="{97AC40B6-F68C-4EC3-7EFE-F275EFCD776B}"/>
              </a:ext>
            </a:extLst>
          </p:cNvPr>
          <p:cNvPicPr>
            <a:picLocks noChangeAspect="1"/>
          </p:cNvPicPr>
          <p:nvPr/>
        </p:nvPicPr>
        <p:blipFill>
          <a:blip r:embed="rId2"/>
          <a:srcRect l="5674" t="70507" r="7175" b="9776"/>
          <a:stretch>
            <a:fillRect/>
          </a:stretch>
        </p:blipFill>
        <p:spPr>
          <a:xfrm>
            <a:off x="5206163" y="4781899"/>
            <a:ext cx="3843570" cy="1083804"/>
          </a:xfrm>
          <a:prstGeom prst="rect">
            <a:avLst/>
          </a:prstGeom>
        </p:spPr>
      </p:pic>
      <p:pic>
        <p:nvPicPr>
          <p:cNvPr id="24" name="図 23">
            <a:extLst>
              <a:ext uri="{FF2B5EF4-FFF2-40B4-BE49-F238E27FC236}">
                <a16:creationId xmlns:a16="http://schemas.microsoft.com/office/drawing/2014/main" id="{1D8CE972-EA90-209A-3821-3CCB31B59A53}"/>
              </a:ext>
            </a:extLst>
          </p:cNvPr>
          <p:cNvPicPr>
            <a:picLocks noChangeAspect="1"/>
          </p:cNvPicPr>
          <p:nvPr/>
        </p:nvPicPr>
        <p:blipFill>
          <a:blip r:embed="rId3"/>
          <a:stretch>
            <a:fillRect/>
          </a:stretch>
        </p:blipFill>
        <p:spPr>
          <a:xfrm>
            <a:off x="617128" y="3429000"/>
            <a:ext cx="4727320" cy="3052506"/>
          </a:xfrm>
          <a:prstGeom prst="rect">
            <a:avLst/>
          </a:prstGeom>
        </p:spPr>
      </p:pic>
      <p:sp>
        <p:nvSpPr>
          <p:cNvPr id="25" name="テキスト ボックス 24">
            <a:extLst>
              <a:ext uri="{FF2B5EF4-FFF2-40B4-BE49-F238E27FC236}">
                <a16:creationId xmlns:a16="http://schemas.microsoft.com/office/drawing/2014/main" id="{C64864EF-7205-4432-BB9C-42DC6B14F137}"/>
              </a:ext>
            </a:extLst>
          </p:cNvPr>
          <p:cNvSpPr txBox="1"/>
          <p:nvPr/>
        </p:nvSpPr>
        <p:spPr>
          <a:xfrm flipH="1">
            <a:off x="5193782" y="5985861"/>
            <a:ext cx="3971117" cy="375487"/>
          </a:xfrm>
          <a:prstGeom prst="rect">
            <a:avLst/>
          </a:prstGeom>
          <a:noFill/>
        </p:spPr>
        <p:txBody>
          <a:bodyPr wrap="square" rtlCol="0">
            <a:spAutoFit/>
          </a:bodyPr>
          <a:lstStyle/>
          <a:p>
            <a:pPr algn="ctr"/>
            <a:r>
              <a:rPr lang="ja-JP" altLang="en-US" sz="1600" dirty="0">
                <a:latin typeface="メイリオ" panose="020B0604030504040204" pitchFamily="50" charset="-128"/>
                <a:ea typeface="メイリオ" panose="020B0604030504040204" pitchFamily="50" charset="-128"/>
              </a:rPr>
              <a:t>（出典）令和７年版「消費生活白書」</a:t>
            </a:r>
          </a:p>
        </p:txBody>
      </p:sp>
      <p:sp>
        <p:nvSpPr>
          <p:cNvPr id="27" name="テキスト ボックス 26">
            <a:extLst>
              <a:ext uri="{FF2B5EF4-FFF2-40B4-BE49-F238E27FC236}">
                <a16:creationId xmlns:a16="http://schemas.microsoft.com/office/drawing/2014/main" id="{F1D7A10F-128E-44CF-8D2D-476F17632DFB}"/>
              </a:ext>
            </a:extLst>
          </p:cNvPr>
          <p:cNvSpPr txBox="1"/>
          <p:nvPr/>
        </p:nvSpPr>
        <p:spPr>
          <a:xfrm>
            <a:off x="1091034" y="3232536"/>
            <a:ext cx="3843570" cy="392928"/>
          </a:xfrm>
          <a:prstGeom prst="rect">
            <a:avLst/>
          </a:prstGeom>
          <a:noFill/>
        </p:spPr>
        <p:txBody>
          <a:bodyPr wrap="square">
            <a:spAutoFit/>
          </a:bodyPr>
          <a:lstStyle/>
          <a:p>
            <a:r>
              <a:rPr lang="ja-JP" altLang="en-US" dirty="0">
                <a:latin typeface="Meiryo UI" panose="020B0604030504040204" pitchFamily="50" charset="-128"/>
                <a:ea typeface="Meiryo UI" panose="020B0604030504040204" pitchFamily="50" charset="-128"/>
              </a:rPr>
              <a:t>「簡単なタスクを行う副業」に関する相談</a:t>
            </a:r>
            <a:endParaRPr lang="ja-JP" altLang="en-US" dirty="0"/>
          </a:p>
        </p:txBody>
      </p:sp>
    </p:spTree>
    <p:extLst>
      <p:ext uri="{BB962C8B-B14F-4D97-AF65-F5344CB8AC3E}">
        <p14:creationId xmlns:p14="http://schemas.microsoft.com/office/powerpoint/2010/main" val="1390862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fade">
                                      <p:cBhvr>
                                        <p:cTn id="12"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dc44dd61-d298-48f6-94c1-bf6e563cd65e" xsi:nil="true"/>
    <lcf76f155ced4ddcb4097134ff3c332f xmlns="f51b2db3-7384-4775-b173-1b4d0721bf4f">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47A42F41D84C7742ABEC6664FED331EE" ma:contentTypeVersion="16" ma:contentTypeDescription="新しいドキュメントを作成します。" ma:contentTypeScope="" ma:versionID="830be907fcaefb11717c0754addbe7f0">
  <xsd:schema xmlns:xsd="http://www.w3.org/2001/XMLSchema" xmlns:xs="http://www.w3.org/2001/XMLSchema" xmlns:p="http://schemas.microsoft.com/office/2006/metadata/properties" xmlns:ns2="f51b2db3-7384-4775-b173-1b4d0721bf4f" xmlns:ns3="dc44dd61-d298-48f6-94c1-bf6e563cd65e" targetNamespace="http://schemas.microsoft.com/office/2006/metadata/properties" ma:root="true" ma:fieldsID="af7a8e55ecce486ba88dfda1d7248f91" ns2:_="" ns3:_="">
    <xsd:import namespace="f51b2db3-7384-4775-b173-1b4d0721bf4f"/>
    <xsd:import namespace="dc44dd61-d298-48f6-94c1-bf6e563cd65e"/>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DateTaken" minOccurs="0"/>
                <xsd:element ref="ns2:MediaServiceObjectDetectorVersions" minOccurs="0"/>
                <xsd:element ref="ns2:MediaServiceOCR" minOccurs="0"/>
                <xsd:element ref="ns2:MediaServiceGenerationTime" minOccurs="0"/>
                <xsd:element ref="ns2:MediaServiceEventHashCode" minOccurs="0"/>
                <xsd:element ref="ns2:MediaLengthInSeconds" minOccurs="0"/>
                <xsd:element ref="ns2:MediaServiceLocation" minOccurs="0"/>
                <xsd:element ref="ns3:SharedWithUsers" minOccurs="0"/>
                <xsd:element ref="ns3:SharedWithDetail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51b2db3-7384-4775-b173-1b4d0721bf4f"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画像タグ" ma:readOnly="false" ma:fieldId="{5cf76f15-5ced-4ddc-b409-7134ff3c332f}" ma:taxonomyMulti="true" ma:sspId="1e1c6816-2a4f-4461-93c7-8dd281d6228d"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Location" ma:index="19" nillable="true" ma:displayName="Location" ma:descrip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c44dd61-d298-48f6-94c1-bf6e563cd65e"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c5830eeb-4568-4fbd-9d0c-7139214e6e67}" ma:internalName="TaxCatchAll" ma:showField="CatchAllData" ma:web="dc44dd61-d298-48f6-94c1-bf6e563cd65e">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共有相手の詳細情報"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2A19FF5-3495-4FEE-B3D8-C07B554BD4DD}">
  <ds:schemaRefs>
    <ds:schemaRef ds:uri="http://schemas.microsoft.com/sharepoint/v3/contenttype/forms"/>
  </ds:schemaRefs>
</ds:datastoreItem>
</file>

<file path=customXml/itemProps2.xml><?xml version="1.0" encoding="utf-8"?>
<ds:datastoreItem xmlns:ds="http://schemas.openxmlformats.org/officeDocument/2006/customXml" ds:itemID="{36571915-07B0-47F0-ADAE-DA2494242FE2}">
  <ds:schemaRefs>
    <ds:schemaRef ds:uri="http://purl.org/dc/terms/"/>
    <ds:schemaRef ds:uri="http://schemas.openxmlformats.org/package/2006/metadata/core-properties"/>
    <ds:schemaRef ds:uri="http://schemas.microsoft.com/office/2006/metadata/properties"/>
    <ds:schemaRef ds:uri="dc44dd61-d298-48f6-94c1-bf6e563cd65e"/>
    <ds:schemaRef ds:uri="http://schemas.microsoft.com/office/2006/documentManagement/types"/>
    <ds:schemaRef ds:uri="http://www.w3.org/XML/1998/namespace"/>
    <ds:schemaRef ds:uri="http://schemas.microsoft.com/office/infopath/2007/PartnerControls"/>
    <ds:schemaRef ds:uri="http://purl.org/dc/dcmitype/"/>
    <ds:schemaRef ds:uri="f51b2db3-7384-4775-b173-1b4d0721bf4f"/>
    <ds:schemaRef ds:uri="http://purl.org/dc/elements/1.1/"/>
  </ds:schemaRefs>
</ds:datastoreItem>
</file>

<file path=customXml/itemProps3.xml><?xml version="1.0" encoding="utf-8"?>
<ds:datastoreItem xmlns:ds="http://schemas.openxmlformats.org/officeDocument/2006/customXml" ds:itemID="{83A90178-9E0E-415E-A9A4-62092BBDE4C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51b2db3-7384-4775-b173-1b4d0721bf4f"/>
    <ds:schemaRef ds:uri="dc44dd61-d298-48f6-94c1-bf6e563cd65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TM02836342[[fn=イオン]]</Template>
  <TotalTime>3583</TotalTime>
  <Words>1034</Words>
  <Application>Microsoft Office PowerPoint</Application>
  <PresentationFormat>ワイド画面</PresentationFormat>
  <Paragraphs>117</Paragraphs>
  <Slides>16</Slides>
  <Notes>8</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16</vt:i4>
      </vt:variant>
    </vt:vector>
  </HeadingPairs>
  <TitlesOfParts>
    <vt:vector size="24" baseType="lpstr">
      <vt:lpstr>Meiryo UI</vt:lpstr>
      <vt:lpstr>メイリオ</vt:lpstr>
      <vt:lpstr>Arial</vt:lpstr>
      <vt:lpstr>Calibri</vt:lpstr>
      <vt:lpstr>Tahoma</vt:lpstr>
      <vt:lpstr>Times New Roman</vt:lpstr>
      <vt:lpstr>Wingdings</vt:lpstr>
      <vt:lpstr>Office ​​テーマ</vt:lpstr>
      <vt:lpstr>PowerPoint プレゼンテーション</vt:lpstr>
      <vt:lpstr>PowerPoint プレゼンテーション</vt:lpstr>
      <vt:lpstr>PowerPoint プレゼンテーション</vt:lpstr>
      <vt:lpstr>最近の消費者トラブルの特徴</vt:lpstr>
      <vt:lpstr>若者の相談件数の状況</vt:lpstr>
      <vt:lpstr>消費生活相談から見る若者の販売購入形態別割合</vt:lpstr>
      <vt:lpstr>若者の消費生活相談の内容</vt:lpstr>
      <vt:lpstr>若者の消費生活相談の内容</vt:lpstr>
      <vt:lpstr>若者の消費生活相談の傾向</vt:lpstr>
      <vt:lpstr>契約（売買契約）の成立と効果</vt:lpstr>
      <vt:lpstr>契約（売買契約）の成立と効果</vt:lpstr>
      <vt:lpstr>契約（売買契約）の成立と効果</vt:lpstr>
      <vt:lpstr>契約（売買契約）の成立と効果</vt:lpstr>
      <vt:lpstr>契約（売買契約）の成立と効果</vt:lpstr>
      <vt:lpstr>特定商取引法のクーリング・オフ</vt:lpstr>
      <vt:lpstr>クーリング・オフについて</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金融経済教育推進機構</dc:creator>
  <cp:lastPrinted>2025-12-25T08:55:56Z</cp:lastPrinted>
  <dcterms:created xsi:type="dcterms:W3CDTF">2023-06-16T06:37:42Z</dcterms:created>
  <dcterms:modified xsi:type="dcterms:W3CDTF">2026-04-23T08:37:46Z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0x01010047A42F41D84C7742ABEC6664FED331EE</vt:lpwstr>
  </property>
  <property fmtid="{D5CDD505-2E9C-101B-9397-08002B2CF9AE}" pid="3" name="MediaServiceImageTags">
    <vt:lpwstr/>
  </property>
  <property fmtid="{D5CDD505-2E9C-101B-9397-08002B2CF9AE}" pid="4" name="MSIP_Label_defa4170-0d19-0005-0004-bc88714345d2_Enabled">
    <vt:lpwstr>true</vt:lpwstr>
  </property>
  <property fmtid="{D5CDD505-2E9C-101B-9397-08002B2CF9AE}" pid="5" name="MSIP_Label_defa4170-0d19-0005-0004-bc88714345d2_SetDate">
    <vt:lpwstr>2025-12-25T08:56:03Z</vt:lpwstr>
  </property>
  <property fmtid="{D5CDD505-2E9C-101B-9397-08002B2CF9AE}" pid="6" name="MSIP_Label_defa4170-0d19-0005-0004-bc88714345d2_Method">
    <vt:lpwstr>Standard</vt:lpwstr>
  </property>
  <property fmtid="{D5CDD505-2E9C-101B-9397-08002B2CF9AE}" pid="7" name="MSIP_Label_defa4170-0d19-0005-0004-bc88714345d2_Name">
    <vt:lpwstr>defa4170-0d19-0005-0004-bc88714345d2</vt:lpwstr>
  </property>
  <property fmtid="{D5CDD505-2E9C-101B-9397-08002B2CF9AE}" pid="8" name="MSIP_Label_defa4170-0d19-0005-0004-bc88714345d2_SiteId">
    <vt:lpwstr>0e2ef841-9ec1-4857-a923-d51674b7d8dd</vt:lpwstr>
  </property>
  <property fmtid="{D5CDD505-2E9C-101B-9397-08002B2CF9AE}" pid="9" name="MSIP_Label_defa4170-0d19-0005-0004-bc88714345d2_ActionId">
    <vt:lpwstr>7df45d7c-caae-4e0c-8cf9-2fe33d93f925</vt:lpwstr>
  </property>
  <property fmtid="{D5CDD505-2E9C-101B-9397-08002B2CF9AE}" pid="10" name="MSIP_Label_defa4170-0d19-0005-0004-bc88714345d2_ContentBits">
    <vt:lpwstr>0</vt:lpwstr>
  </property>
  <property fmtid="{D5CDD505-2E9C-101B-9397-08002B2CF9AE}" pid="11" name="MSIP_Label_defa4170-0d19-0005-0004-bc88714345d2_Tag">
    <vt:lpwstr>10, 3, 0, 1</vt:lpwstr>
  </property>
</Properties>
</file>