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4"/>
  </p:sldMasterIdLst>
  <p:notesMasterIdLst>
    <p:notesMasterId r:id="rId25"/>
  </p:notesMasterIdLst>
  <p:handoutMasterIdLst>
    <p:handoutMasterId r:id="rId26"/>
  </p:handoutMasterIdLst>
  <p:sldIdLst>
    <p:sldId id="259" r:id="rId5"/>
    <p:sldId id="274" r:id="rId6"/>
    <p:sldId id="303" r:id="rId7"/>
    <p:sldId id="289" r:id="rId8"/>
    <p:sldId id="263" r:id="rId9"/>
    <p:sldId id="280" r:id="rId10"/>
    <p:sldId id="265" r:id="rId11"/>
    <p:sldId id="304" r:id="rId12"/>
    <p:sldId id="288" r:id="rId13"/>
    <p:sldId id="308" r:id="rId14"/>
    <p:sldId id="298" r:id="rId15"/>
    <p:sldId id="281" r:id="rId16"/>
    <p:sldId id="267" r:id="rId17"/>
    <p:sldId id="305" r:id="rId18"/>
    <p:sldId id="306" r:id="rId19"/>
    <p:sldId id="292" r:id="rId20"/>
    <p:sldId id="285" r:id="rId21"/>
    <p:sldId id="301" r:id="rId22"/>
    <p:sldId id="307" r:id="rId23"/>
    <p:sldId id="284" r:id="rId24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1811941-E84B-F85E-D0A4-1DD62E4F69F6}" name="中村 明宏(nakamura-akihirona)" initials="明中" userId="S::NABNR@lansys.mhlw.go.jp::fada7b6d-d2e6-4733-b453-4c541fe59d7c" providerId="AD"/>
  <p188:author id="{D73CEA74-3489-8E88-AB53-D1AEEF1C5DED}" name="平井 尚子(hirai-shouko)" initials="尚平" userId="S::HSPRC@lansys.mhlw.go.jp::945bc909-98d0-4831-a988-26d26e9014b3" providerId="AD"/>
  <p188:author id="{D05FA781-26DF-C8A4-0212-379EE534F1C1}" name="日向 司(hinata-tsukasa.8f3)" initials="司日" userId="S::HTQNL@lansys.mhlw.go.jp::37816e33-eb1d-43cd-923f-b77017768365" providerId="AD"/>
  <p188:author id="{0F8C77A8-4BFF-CD5B-6B09-F79DBA0E0AFD}" name="曽我 菜月(soga-natsuki.3u1)" initials="曽菜" userId="S::snxec@lansys.mhlw.go.jp::1fa50471-3bdd-48b6-b0fb-4b8a592763d0" providerId="AD"/>
  <p188:author id="{4CDB3DA9-1F3D-9A0F-8E29-B88606C69D7C}" name="日向 司(hinata-tsukasa.8f3)" initials="日司" userId="S::htqnl@lansys.mhlw.go.jp::37816e33-eb1d-43cd-923f-b77017768365" providerId="AD"/>
  <p188:author id="{B51CB2CA-BA49-B87D-9A4C-6AAF6873B3AE}" name="妹尾 彩香(senoo-ayaka.pv3)" initials="彩妹" userId="S::SABSH@lansys.mhlw.go.jp::17de558f-03f2-4bfc-9cc0-a22a005126f0" providerId="AD"/>
  <p188:author id="{3EC397CE-EB67-EEF3-0117-8C2A904BEB59}" name="曽我 菜月(soga-natsuki.3u1)" initials="菜曽" userId="S::SNXEC@lansys.mhlw.go.jp::1fa50471-3bdd-48b6-b0fb-4b8a592763d0" providerId="AD"/>
  <p188:author id="{32BCC2D0-7CA5-A2AC-4CB7-FA72219F98F9}" name="西倉 龍之助(nishikura-ryuunosuke.uf0)" initials="龍西" userId="S::NRLMP@lansys.mhlw.go.jp::cccbeb19-bb08-49ce-ad61-116c37ac248d" providerId="AD"/>
  <p188:author id="{4392E9FE-BE9D-2B0F-BEEE-BFEC3EF8F18A}" name="厚生労働省" initials="厚生労働省" userId="厚生労働省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4C00"/>
    <a:srgbClr val="FFB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C4607D-6180-432F-BEDF-93ED6DE1C813}" v="1" dt="2026-04-23T07:59:16.4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8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356029559118505E-2"/>
          <c:y val="8.3816966059451076E-2"/>
          <c:w val="0.94733591487449376"/>
          <c:h val="0.7357713619130942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Sheet1!$D$3</c:f>
              <c:strCache>
                <c:ptCount val="1"/>
                <c:pt idx="0">
                  <c:v>食料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2450581188840722E-3"/>
                  <c:y val="-6.618343332499912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lang="ja-JP" sz="1600" b="1" i="0" u="none" strike="noStrike" kern="1200" baseline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defRPr>
                    </a:pPr>
                    <a:fld id="{FA85B4FC-4C10-404E-8E90-F60E62AA1F7D}" type="SERIESNAME">
                      <a:rPr lang="ja-JP" altLang="en-US" sz="1800" b="1" smtClean="0"/>
                      <a:pPr>
                        <a:defRPr lang="ja-JP" sz="1600" b="1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defRPr>
                      </a:pPr>
                      <a:t>[系列名]</a:t>
                    </a:fld>
                    <a:r>
                      <a:rPr lang="en-US" altLang="ja-JP" sz="1800" b="1"/>
                      <a:t>76,394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ja-JP" sz="1600" b="1" i="0" u="none" strike="noStrike" kern="1200" baseline="0">
                      <a:solidFill>
                        <a:schemeClr val="bg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0745608778477075"/>
                      <c:h val="0.4162719230265929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0193-48EE-AC44-E71C1F36D3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1600" b="1" i="0" u="none" strike="noStrike" kern="1200" baseline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Sheet1!$E$3</c:f>
              <c:numCache>
                <c:formatCode>\ ###,###,##0;"-"###,###,##0</c:formatCode>
                <c:ptCount val="1"/>
                <c:pt idx="0">
                  <c:v>68078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93-48EE-AC44-E71C1F36D36D}"/>
            </c:ext>
          </c:extLst>
        </c:ser>
        <c:ser>
          <c:idx val="1"/>
          <c:order val="1"/>
          <c:tx>
            <c:strRef>
              <c:f>Sheet1!$D$4</c:f>
              <c:strCache>
                <c:ptCount val="1"/>
                <c:pt idx="0">
                  <c:v>住居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12982012367722937"/>
                  <c:y val="-0.3066080481317604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lang="ja-JP" sz="1600" b="1" i="0" u="none" strike="noStrike" kern="1200" baseline="0">
                        <a:solidFill>
                          <a:sysClr val="windowText" lastClr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defRPr>
                    </a:pPr>
                    <a:fld id="{9D0F3CAA-2AFC-4005-B5A7-B648BD3BC132}" type="SERIESNAME">
                      <a:rPr lang="ja-JP" altLang="en-US" sz="1800" b="1" smtClean="0">
                        <a:solidFill>
                          <a:sysClr val="windowText" lastClr="000000"/>
                        </a:solidFill>
                      </a:rPr>
                      <a:pPr>
                        <a:defRPr lang="ja-JP" sz="1600" b="1">
                          <a:solidFill>
                            <a:sysClr val="windowText" lastClr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defRPr>
                      </a:pPr>
                      <a:t>[系列名]</a:t>
                    </a:fld>
                    <a:r>
                      <a:rPr lang="ja-JP" altLang="en-US" sz="1800" b="1">
                        <a:solidFill>
                          <a:sysClr val="windowText" lastClr="000000"/>
                        </a:solidFill>
                      </a:rPr>
                      <a:t>　</a:t>
                    </a:r>
                    <a:r>
                      <a:rPr lang="en-US" altLang="ja-JP" sz="1800" b="1">
                        <a:solidFill>
                          <a:sysClr val="windowText" lastClr="000000"/>
                        </a:solidFill>
                      </a:rPr>
                      <a:t>16,702</a:t>
                    </a:r>
                  </a:p>
                </c:rich>
              </c:tx>
              <c:spPr>
                <a:noFill/>
                <a:ln w="38100">
                  <a:solidFill>
                    <a:schemeClr val="accent2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ja-JP" sz="1600" b="1" i="0" u="none" strike="noStrike" kern="1200" baseline="0">
                      <a:solidFill>
                        <a:sysClr val="windowText" lastClr="00000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3084338735622817"/>
                      <c:h val="0.1576889122196490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0193-48EE-AC44-E71C1F36D36D}"/>
                </c:ext>
              </c:extLst>
            </c:dLbl>
            <c:spPr>
              <a:noFill/>
              <a:ln w="38100">
                <a:solidFill>
                  <a:schemeClr val="accent2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1600" b="1" i="0" u="none" strike="noStrike" kern="1200" baseline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28575" cap="flat" cmpd="sng" algn="ctr">
                      <a:solidFill>
                        <a:schemeClr val="accent2"/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Sheet1!$E$4</c:f>
              <c:numCache>
                <c:formatCode>\ ###,###,##0;"-"###,###,##0</c:formatCode>
                <c:ptCount val="1"/>
                <c:pt idx="0">
                  <c:v>15791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193-48EE-AC44-E71C1F36D36D}"/>
            </c:ext>
          </c:extLst>
        </c:ser>
        <c:ser>
          <c:idx val="2"/>
          <c:order val="2"/>
          <c:tx>
            <c:strRef>
              <c:f>Sheet1!$D$5</c:f>
              <c:strCache>
                <c:ptCount val="1"/>
                <c:pt idx="0">
                  <c:v>光熱・水道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2020844437684885E-3"/>
                  <c:y val="8.6204393297786615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lang="ja-JP" sz="1600" b="1" i="0" u="none" strike="noStrike" kern="1200" baseline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defRPr>
                    </a:pPr>
                    <a:fld id="{15EF0EFC-8B8C-49E6-BBA8-8FDAA3EBE863}" type="SERIESNAME">
                      <a:rPr lang="ja-JP" altLang="en-US" sz="1600" b="1"/>
                      <a:pPr>
                        <a:defRPr lang="ja-JP" sz="1600" b="1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defRPr>
                      </a:pPr>
                      <a:t>[系列名]</a:t>
                    </a:fld>
                    <a:endParaRPr lang="ja-JP" altLang="en-US" sz="1600" b="1" baseline="0"/>
                  </a:p>
                  <a:p>
                    <a:pPr>
                      <a:defRPr lang="ja-JP" sz="1600" b="1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defRPr>
                    </a:pPr>
                    <a:r>
                      <a:rPr lang="en-US" altLang="ja-JP"/>
                      <a:t>21,859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ja-JP" sz="1600" b="1" i="0" u="none" strike="noStrike" kern="1200" baseline="0">
                      <a:solidFill>
                        <a:schemeClr val="bg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191162556367974"/>
                      <c:h val="0.3602498151200673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0193-48EE-AC44-E71C1F36D3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1600" b="1" i="0" u="none" strike="noStrike" kern="1200" baseline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Sheet1!$E$5</c:f>
              <c:numCache>
                <c:formatCode>\ ###,###,##0;"-"###,###,##0</c:formatCode>
                <c:ptCount val="1"/>
                <c:pt idx="0">
                  <c:v>22574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193-48EE-AC44-E71C1F36D36D}"/>
            </c:ext>
          </c:extLst>
        </c:ser>
        <c:ser>
          <c:idx val="3"/>
          <c:order val="3"/>
          <c:tx>
            <c:strRef>
              <c:f>Sheet1!$D$6</c:f>
              <c:strCache>
                <c:ptCount val="1"/>
                <c:pt idx="0">
                  <c:v>家具・家事用品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2189633784695946"/>
                  <c:y val="0.2866396051642727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lang="ja-JP" sz="16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defRPr>
                    </a:pPr>
                    <a:fld id="{0DF21120-36E9-49D3-BDFA-BFCF71BE4B72}" type="SERIESNAME">
                      <a:rPr lang="ja-JP" altLang="en-US" sz="1800" b="1" smtClean="0"/>
                      <a:pPr>
                        <a:defRPr lang="ja-JP" sz="16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defRPr>
                      </a:pPr>
                      <a:t>[系列名]</a:t>
                    </a:fld>
                    <a:r>
                      <a:rPr lang="en-US" altLang="ja-JP" sz="1800" b="1"/>
                      <a:t>12,166</a:t>
                    </a:r>
                  </a:p>
                </c:rich>
              </c:tx>
              <c:spPr>
                <a:noFill/>
                <a:ln w="38100">
                  <a:solidFill>
                    <a:schemeClr val="accent4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ja-JP"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9346528098892966"/>
                      <c:h val="0.1541221719781228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0193-48EE-AC44-E71C1F36D36D}"/>
                </c:ext>
              </c:extLst>
            </c:dLbl>
            <c:spPr>
              <a:noFill/>
              <a:ln w="38100">
                <a:solidFill>
                  <a:schemeClr val="accent4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28575" cap="flat" cmpd="sng" algn="ctr">
                      <a:solidFill>
                        <a:schemeClr val="accent4"/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Sheet1!$E$6</c:f>
              <c:numCache>
                <c:formatCode>\ ###,###,##0;"-"###,###,##0</c:formatCode>
                <c:ptCount val="1"/>
                <c:pt idx="0">
                  <c:v>10397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193-48EE-AC44-E71C1F36D36D}"/>
            </c:ext>
          </c:extLst>
        </c:ser>
        <c:ser>
          <c:idx val="4"/>
          <c:order val="4"/>
          <c:tx>
            <c:strRef>
              <c:f>Sheet1!$D$7</c:f>
              <c:strCache>
                <c:ptCount val="1"/>
                <c:pt idx="0">
                  <c:v>被服及び履物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10150702477772049"/>
                  <c:y val="-0.3091094425092232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lang="ja-JP" sz="16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defRPr>
                    </a:pPr>
                    <a:fld id="{1A89ECE0-3DEA-490C-B52A-DBB3585D44BC}" type="SERIESNAME">
                      <a:rPr lang="ja-JP" altLang="en-US" sz="1800" b="1" smtClean="0"/>
                      <a:pPr>
                        <a:defRPr lang="ja-JP" sz="16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defRPr>
                      </a:pPr>
                      <a:t>[系列名]</a:t>
                    </a:fld>
                    <a:r>
                      <a:rPr lang="ja-JP" altLang="en-US" sz="1800" b="1"/>
                      <a:t>　</a:t>
                    </a:r>
                    <a:r>
                      <a:rPr lang="en-US" altLang="ja-JP" sz="1800" b="1"/>
                      <a:t>5,721</a:t>
                    </a:r>
                  </a:p>
                </c:rich>
              </c:tx>
              <c:spPr>
                <a:noFill/>
                <a:ln w="38100">
                  <a:solidFill>
                    <a:schemeClr val="accent5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ja-JP"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0372167001304412"/>
                      <c:h val="0.1533890631782152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0193-48EE-AC44-E71C1F36D36D}"/>
                </c:ext>
              </c:extLst>
            </c:dLbl>
            <c:spPr>
              <a:noFill/>
              <a:ln w="38100">
                <a:solidFill>
                  <a:schemeClr val="accent5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28575" cap="flat" cmpd="sng" algn="ctr">
                      <a:solidFill>
                        <a:schemeClr val="accent5"/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Sheet1!$E$7</c:f>
              <c:numCache>
                <c:formatCode>\ ###,###,##0;"-"###,###,##0</c:formatCode>
                <c:ptCount val="1"/>
                <c:pt idx="0">
                  <c:v>5087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193-48EE-AC44-E71C1F36D36D}"/>
            </c:ext>
          </c:extLst>
        </c:ser>
        <c:ser>
          <c:idx val="5"/>
          <c:order val="5"/>
          <c:tx>
            <c:strRef>
              <c:f>Sheet1!$D$8</c:f>
              <c:strCache>
                <c:ptCount val="1"/>
                <c:pt idx="0">
                  <c:v>保健医療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11644685123309974"/>
                  <c:y val="0.2893643252045652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lang="ja-JP" sz="16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defRPr>
                    </a:pPr>
                    <a:fld id="{E902C622-D80F-4F64-95B4-3FD6CD4D4720}" type="SERIESNAME">
                      <a:rPr lang="ja-JP" altLang="en-US" sz="1800" b="1" smtClean="0"/>
                      <a:pPr>
                        <a:defRPr lang="ja-JP" sz="1600" b="1">
                          <a:latin typeface="メイリオ" panose="020B0604030504040204" pitchFamily="50" charset="-128"/>
                          <a:ea typeface="メイリオ" panose="020B0604030504040204" pitchFamily="50" charset="-128"/>
                        </a:defRPr>
                      </a:pPr>
                      <a:t>[系列名]</a:t>
                    </a:fld>
                    <a:r>
                      <a:rPr lang="ja-JP" altLang="en-US" sz="1800" b="1"/>
                      <a:t>　</a:t>
                    </a:r>
                    <a:r>
                      <a:rPr lang="en-US" altLang="ja-JP" sz="1800" b="1"/>
                      <a:t>18,284</a:t>
                    </a:r>
                  </a:p>
                </c:rich>
              </c:tx>
              <c:spPr>
                <a:noFill/>
                <a:ln w="38100">
                  <a:solidFill>
                    <a:schemeClr val="accent6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ja-JP"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0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4108332414477793"/>
                      <c:h val="0.1477146351369544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0193-48EE-AC44-E71C1F36D36D}"/>
                </c:ext>
              </c:extLst>
            </c:dLbl>
            <c:spPr>
              <a:noFill/>
              <a:ln w="38100">
                <a:solidFill>
                  <a:schemeClr val="accent6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28575" cap="flat" cmpd="sng" algn="ctr">
                      <a:solidFill>
                        <a:schemeClr val="accent6"/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Sheet1!$E$8</c:f>
              <c:numCache>
                <c:formatCode>\ ###,###,##0;"-"###,###,##0</c:formatCode>
                <c:ptCount val="1"/>
                <c:pt idx="0">
                  <c:v>15933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193-48EE-AC44-E71C1F36D36D}"/>
            </c:ext>
          </c:extLst>
        </c:ser>
        <c:ser>
          <c:idx val="6"/>
          <c:order val="6"/>
          <c:tx>
            <c:strRef>
              <c:f>Sheet1!$D$9</c:f>
              <c:strCache>
                <c:ptCount val="1"/>
                <c:pt idx="0">
                  <c:v>交通・通信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90574372603258E-3"/>
                  <c:y val="1.318257086624120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lang="ja-JP" sz="1600" b="1" i="0" u="none" strike="noStrike" kern="1200" baseline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defRPr>
                    </a:pPr>
                    <a:fld id="{702F33E8-68C4-42BF-808B-4BEE1698A144}" type="SERIESNAME">
                      <a:rPr lang="ja-JP" altLang="en-US" sz="1600" b="1"/>
                      <a:pPr>
                        <a:defRPr lang="ja-JP" sz="1600" b="1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defRPr>
                      </a:pPr>
                      <a:t>[系列名]</a:t>
                    </a:fld>
                    <a:endParaRPr lang="ja-JP" altLang="en-US" b="1" baseline="0"/>
                  </a:p>
                  <a:p>
                    <a:pPr>
                      <a:defRPr lang="ja-JP" sz="1600" b="1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defRPr>
                    </a:pPr>
                    <a:r>
                      <a:rPr lang="en-US" altLang="ja-JP"/>
                      <a:t>28,917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ja-JP" sz="1600" b="1" i="0" u="none" strike="noStrike" kern="1200" baseline="0">
                      <a:solidFill>
                        <a:schemeClr val="bg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3649548592231772"/>
                      <c:h val="0.416271923026592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0193-48EE-AC44-E71C1F36D3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1600" b="1" i="0" u="none" strike="noStrike" kern="1200" baseline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Sheet1!$E$9</c:f>
              <c:numCache>
                <c:formatCode>\ ###,###,##0;"-"###,###,##0</c:formatCode>
                <c:ptCount val="1"/>
                <c:pt idx="0">
                  <c:v>29748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0193-48EE-AC44-E71C1F36D36D}"/>
            </c:ext>
          </c:extLst>
        </c:ser>
        <c:ser>
          <c:idx val="7"/>
          <c:order val="7"/>
          <c:tx>
            <c:strRef>
              <c:f>Sheet1!$D$10</c:f>
              <c:strCache>
                <c:ptCount val="1"/>
                <c:pt idx="0">
                  <c:v>教養娯楽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.21759043166387526"/>
                  <c:y val="-0.2801688631216651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lang="ja-JP" sz="1600" b="1" i="0" u="none" strike="noStrike" kern="1200" baseline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+mn-cs"/>
                      </a:defRPr>
                    </a:pPr>
                    <a:fld id="{04E90490-5AFF-4BB9-900D-1F78A70E60DB}" type="SERIESNAME">
                      <a:rPr lang="ja-JP" altLang="en-US" sz="1800" b="1" smtClean="0">
                        <a:solidFill>
                          <a:schemeClr val="tx1"/>
                        </a:solidFill>
                      </a:rPr>
                      <a:pPr>
                        <a:defRPr lang="ja-JP" sz="1600" b="1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defRPr>
                      </a:pPr>
                      <a:t>[系列名]</a:t>
                    </a:fld>
                    <a:r>
                      <a:rPr lang="ja-JP" altLang="en-US" sz="1800" b="1">
                        <a:solidFill>
                          <a:schemeClr val="tx1"/>
                        </a:solidFill>
                      </a:rPr>
                      <a:t>　</a:t>
                    </a:r>
                    <a:r>
                      <a:rPr lang="en-US" altLang="ja-JP" sz="1800" b="1">
                        <a:solidFill>
                          <a:schemeClr val="tx1"/>
                        </a:solidFill>
                      </a:rPr>
                      <a:t>26,075</a:t>
                    </a:r>
                  </a:p>
                </c:rich>
              </c:tx>
              <c:spPr>
                <a:noFill/>
                <a:ln w="38100">
                  <a:solidFill>
                    <a:schemeClr val="accent2">
                      <a:lumMod val="50000"/>
                    </a:schemeClr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lang="ja-JP" sz="1600" b="1" i="0" u="none" strike="noStrike" kern="1200" baseline="0">
                      <a:solidFill>
                        <a:schemeClr val="tx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5361709480976635"/>
                      <c:h val="0.144638142549687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0193-48EE-AC44-E71C1F36D36D}"/>
                </c:ext>
              </c:extLst>
            </c:dLbl>
            <c:spPr>
              <a:noFill/>
              <a:ln w="38100">
                <a:solidFill>
                  <a:schemeClr val="accent2">
                    <a:lumMod val="50000"/>
                  </a:scheme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1600" b="1" i="0" u="none" strike="noStrike" kern="1200" baseline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28575" cap="flat" cmpd="sng" algn="ctr">
                      <a:solidFill>
                        <a:schemeClr val="accent2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Sheet1!$E$10</c:f>
              <c:numCache>
                <c:formatCode>\ ###,###,##0;"-"###,###,##0</c:formatCode>
                <c:ptCount val="1"/>
                <c:pt idx="0">
                  <c:v>21804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0193-48EE-AC44-E71C1F36D36D}"/>
            </c:ext>
          </c:extLst>
        </c:ser>
        <c:ser>
          <c:idx val="8"/>
          <c:order val="8"/>
          <c:tx>
            <c:strRef>
              <c:f>Sheet1!$D$11</c:f>
              <c:strCache>
                <c:ptCount val="1"/>
                <c:pt idx="0">
                  <c:v>その他の消費支出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val>
            <c:numRef>
              <c:f>Sheet1!$E$11</c:f>
              <c:numCache>
                <c:formatCode>\ ###,###,##0;"-"###,###,##0</c:formatCode>
                <c:ptCount val="1"/>
                <c:pt idx="0">
                  <c:v>50028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0193-48EE-AC44-E71C1F36D36D}"/>
            </c:ext>
          </c:extLst>
        </c:ser>
        <c:ser>
          <c:idx val="9"/>
          <c:order val="9"/>
          <c:tx>
            <c:strRef>
              <c:f>Sheet1!$D$12</c:f>
              <c:strCache>
                <c:ptCount val="1"/>
                <c:pt idx="0">
                  <c:v>非消費支出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5349242826717351E-3"/>
                  <c:y val="8.8599064532052518E-3"/>
                </c:manualLayout>
              </c:layout>
              <c:tx>
                <c:rich>
                  <a:bodyPr/>
                  <a:lstStyle/>
                  <a:p>
                    <a:fld id="{B564A441-9149-4EFD-8A7C-887EE5B7A665}" type="SERIESNAME">
                      <a:rPr lang="ja-JP" altLang="en-US" sz="1600"/>
                      <a:pPr/>
                      <a:t>[系列名]</a:t>
                    </a:fld>
                    <a:endParaRPr lang="ja-JP" altLang="en-US" sz="1200" baseline="0"/>
                  </a:p>
                  <a:p>
                    <a:r>
                      <a:rPr lang="en-US" altLang="ja-JP" sz="1800"/>
                      <a:t>31,353</a:t>
                    </a:r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2-0193-48EE-AC44-E71C1F36D3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ja-JP" sz="1600" b="1" i="0" u="none" strike="noStrike" kern="1200" baseline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Sheet1!$E$12</c:f>
              <c:numCache>
                <c:formatCode>\ ###,###,##0;"-"###,###,##0</c:formatCode>
                <c:ptCount val="1"/>
                <c:pt idx="0">
                  <c:v>32449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0193-48EE-AC44-E71C1F36D3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23180191"/>
        <c:axId val="423181023"/>
      </c:barChart>
      <c:catAx>
        <c:axId val="42318019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23181023"/>
        <c:crosses val="autoZero"/>
        <c:auto val="1"/>
        <c:lblAlgn val="ctr"/>
        <c:lblOffset val="100"/>
        <c:noMultiLvlLbl val="0"/>
      </c:catAx>
      <c:valAx>
        <c:axId val="423181023"/>
        <c:scaling>
          <c:orientation val="minMax"/>
          <c:max val="280000"/>
          <c:min val="0"/>
        </c:scaling>
        <c:delete val="1"/>
        <c:axPos val="b"/>
        <c:numFmt formatCode="\ ###,###,##0;&quot;-&quot;###,###,##0" sourceLinked="1"/>
        <c:majorTickMark val="none"/>
        <c:minorTickMark val="none"/>
        <c:tickLblPos val="nextTo"/>
        <c:crossAx val="423180191"/>
        <c:crossesAt val="1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89B60F9-C417-7746-9BC0-897520DE09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47EAB1E-76AC-9A46-A48A-C13F9FEC8B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788CCDC7-AC32-2F4F-85F0-B6EE164963F0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395B7EB-3893-AA44-8459-31A858FC84B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616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6-07T01:37:52.508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814 47,'5'-1,"1"0,0-1,0 1,-1-1,1-1,-1 1,0-1,0 0,9-6,0 0,-33 20,-395 191,341-172,-1-3,-1-3,-141 26,196-50,26-8,31-12,780-296,-787 305,-185 59,135-41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6-07T01:37:52.509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64 260,'-2'0,"0"1,0 0,0-1,0 1,1 0,-1 0,0 0,1 1,-1-1,1 0,-1 0,1 1,0-1,-1 1,1-1,0 1,0 0,-1 2,-17 34,18-36,0 1,0 0,0 0,0-1,1 1,-1 0,1 0,0 0,0 4,0-6,0 0,0 0,0 0,1-1,-1 1,0 0,0 0,1-1,-1 1,1 0,-1 0,1-1,-1 1,1 0,-1-1,1 1,-1-1,1 1,0-1,-1 1,1-1,1 1,1 0,0-1,0 0,0 0,0 0,0 0,0 0,0-1,0 1,0-1,0 0,0 1,-1-2,1 1,0 0,-1 0,1-1,4-3,31-22,-2-2,-1-2,44-49,-12 11,34-30,-88 81,-13 17,0 1,0 0,-1 0,1 0,0-1,0 1,0 0,0 0,0 0,-1 0,1-1,0 1,0 0,0 0,-1 0,1 0,0 0,0 0,0-1,-1 1,1 0,0 0,0 0,0 0,-1 0,1 0,0 0,0 0,-1 0,1 0,0 0,0 0,-1 0,1 0,0 0,0 1,0-1,-1 0,1 0,0 0,0 0,-1 0,-39 18,-64 37,51-25,-1-2,-1-3,-59 19,111-44,3 0,0 1,0-1,-1 0,1 0,0 1,0-1,-1 0,1 0,0 0,0 0,-1 0,1 1,0-1,-1 0,1 0,0 0,-1 0,1 0,0 0,-1 0,1 0,0 0,-1 0,1 0,0 0,-1 0,1-1,0 1,0 0,-1 0,1 0,0 0,-1 0,1-1,0 1,0 0,-1 0,1 0,0-1,0 1,0 0,-1 0,1-1,0 1,0 0,0-1,2-7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6-07T01:37:52.510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1 181,'4'0,"9"-2,15-8,17-4,20-11,13-6,12-2,3-2,-14 4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6-07T01:37:52.511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6-07T01:37:52.512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67 1,'2'0,"3"0,3 0,3 0,1 0,1 0,3 0,5 0,-1 0</inkml:trace>
  <inkml:trace contextRef="#ctx0" brushRef="#br0" timeOffset="1">1 226,'0'-2,"0"-4,0-2,2 0,3-1,6-1,4 1,3 2,-2 0,-1 1,-2 2,-2 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6-07T01:37:52.514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6-07T01:37:52.515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0 620,'11'-2,"1"1,-1-2,0 0,20-8,-9 4,-9 0,0 0,0-1,-1 0,0 0,-1-2,0 1,0-1,-1-1,-1 0,12-16,3-2,206-211,-196 209,1 3,2 1,0 1,2 2,55-24,-86 44,-1 0,1 1,0 0,1 1,-1-1,0 2,1-1,12 0,-21 2,1 0,0 0,-1 0,1 0,-1 0,1 0,0 0,-1 0,1 0,-1 1,1-1,-1 0,1 0,-1 0,1 1,-1-1,1 0,-1 1,1-1,-1 0,1 1,-1-1,1 1,-1-1,0 1,1-1,-1 1,0-1,0 1,1-1,-1 1,0-1,0 1,0-1,1 2,-11 20,-24 17,18-25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6-07T01:37:52.516"/>
    </inkml:context>
    <inkml:brush xml:id="br0">
      <inkml:brushProperty name="width" value="0.3" units="cm"/>
      <inkml:brushProperty name="height" value="0.6" units="cm"/>
      <inkml:brushProperty name="color" value="#FFFFFF"/>
      <inkml:brushProperty name="tip" value="rectangle"/>
      <inkml:brushProperty name="rasterOp" value="maskPen"/>
      <inkml:brushProperty name="ignorePressure" value="1"/>
    </inkml:brush>
  </inkml:definitions>
  <inkml:trace contextRef="#ctx0" brushRef="#br0">421 208,'-4'1,"1"0,0 0,0 0,0 1,0-1,0 1,0 0,0-1,1 1,-1 1,-2 2,-5 2,-201 143,210-149,0 0,0 0,0 0,-1-1,1 1,0 0,0 0,-1-1,1 1,-1-1,1 1,0-1,-1 0,1 1,-3-1,4-1,0-1,0 1,0 0,0 0,0-1,0 1,1 0,-1-1,0 1,1 0,-1 0,1 0,-1-1,1 1,-1 0,1 0,0 0,0 0,-1 0,3-1,21-35,2 1,2 1,1 1,1 2,2 0,1 3,2 1,0 1,2 2,51-26,-69 47,-19 5,0-1,0 1,0 0,0 0,0 0,-1-1,1 1,0 0,0 0,-1-1,1 1,0 0,-1-1,1 1,-1 0,1-1,-1 1,1-1,-1 1,0-1,1 1,-1-1,-1 2,-22 19,0-1,-2 0,0-2,-35 18,-123 50,160-76,-58 20,75-28,1-1,0 1,0-1,-1 0,1-1,-1 0,1 0,0 0,-1-1,-8-2,14 3,-1 0,1 0,0-1,0 1,0-1,-1 1,1-1,0 1,0-1,0 0,0 0,0 1,0-1,0 0,1 0,-1 0,0 0,0 0,1 0,-1 0,0 0,1 0,-1-1,1 1,0 0,-1 0,1 0,0-1,0 1,0 0,-1 0,1-1,1 1,-1 0,0 0,0-1,0 1,1 0,-1 0,0-1,2 0,0-4,1 0,0 1,1-1,-1 1,1 0,7-8,0 2,1 0,0 0,0 2,1-1,0 2,1 0,0 0,0 1,1 1,-1 1,1 0,1 0,-1 2,22-3,-35 6,0 0,0 0,0 0,0 0,0 0,0 0,0 1,0-1,0 1,0-1,0 1,0 0,0 0,0 0,-1 0,1 0,0 0,-1 1,1-1,-1 0,1 1,-1-1,0 1,1 0,0 2,0 0,-1 0,1 1,-1-1,0 0,-1 1,1-1,-1 0,0 1,0-1,0 1,-1 5,-3 8,0 0,-1 0,0 0,-14 27,12-31,0-1,-1 0,-1 0,1-1,-22 22,11-17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EC875BCB-6AF8-394D-ACB8-1B69610AD58A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5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38A57DB9-CAEA-B945-B741-79535E350D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082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E4BFCE-F951-2D70-04A4-9793FD052D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DDEA9E2-541C-2EB1-D282-13CC4F23F9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28CBE9-E624-3C83-B330-5650E9C25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7AB45D-1303-D413-F3EC-0F5325955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49C450-B2EB-3711-DF21-73C33F9AC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470334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B4F69A-8FBE-5C2A-254B-1F3897F76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4468B14-09DD-6B6D-7388-9CE0A4010C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64394C-CDE8-8853-C00D-6D70F0AB1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845F51-CCE2-27C6-7D39-2C1C59A96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4F83FE-7998-26AC-FAA4-9FCFA7D23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757742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FC0A0B2-5814-85ED-BADB-28C9849F62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83CB39E-6671-8104-0053-7ADC8F0393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5A291A9-694E-D75B-E3C5-32076C5AB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33F736-27BB-308B-0DAE-037621E40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B3F3F0-6AC5-F9FD-1CF0-CF83E5A90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332118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プレースホルダー 8">
            <a:extLst>
              <a:ext uri="{FF2B5EF4-FFF2-40B4-BE49-F238E27FC236}">
                <a16:creationId xmlns:a16="http://schemas.microsoft.com/office/drawing/2014/main" id="{C6882FDE-CCE8-0B49-B5F5-6F0181551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059" y="222113"/>
            <a:ext cx="10515600" cy="3205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sz="1600" b="1" i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8F8A56B-68CC-D149-9810-70924DF5A0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21416"/>
            <a:ext cx="9382916" cy="380095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435" y="185340"/>
            <a:ext cx="2277668" cy="543020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34295"/>
            <a:ext cx="12192000" cy="44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981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073EF7-0453-71A5-D9F3-7CBBE1F0F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D9FC3E-637A-D9C8-F40F-3A37953C9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2F978A-DABD-0343-5B65-66194913E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2F24FF-FE4E-AADA-960A-43778364D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A598D2-4EE3-91DB-EF8D-12919DF93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887251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38455D-85D3-1C5A-6265-F2F050D90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B3D3DC0-4711-2D31-2CE9-869B832DAC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DFC824-77D0-7091-8CCA-EC576450A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37813D-35E0-CAA1-9CB5-000E6BF9C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F8435B-E82D-8A4F-8549-F1882BF50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501605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A7B20D-63DE-E533-C6CE-6379164E6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33728D-D09A-4F55-395F-F406E05C2E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039A0C4-F8BA-66E8-35A8-28F05A11F4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599BC02-3CD6-838B-A5F4-86142EF3C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1EEAFB2-DF22-109A-5B96-C2478ADB0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2A5E147-C3D8-D1EF-3AA4-D253B28E2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952098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4FF222-44F8-AD14-063C-2AD316B27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8508452-8D70-CD7B-FE77-823A2BCD06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5B0446E-A46D-3B2E-27AA-0307CEA472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1BFC175-A6F1-CB58-046F-A46B0A9544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E6968FE-6227-D74A-D9DC-1B833A5DE1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0F25DA9-68C8-A4A0-AAD6-1F59B2209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EC81679-3A39-A6FD-734C-BB1262725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C8574CC-EF08-FBD4-96A7-22CEEFB78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404493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A4F768-2BC3-AFB6-3D83-EDE70E864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EAAE027-8789-2F21-58A6-D9102F3EF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B06CAF0-207E-054B-F4F5-D0CEC78E7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3D98E27-CFCA-B353-A7E5-A16FF4A61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839049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3EF3AA4-A64D-67B2-7AAE-64945AB80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3B2380A-C9BB-F14E-007E-81C23A8C0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@ 2021------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DE06779-9C83-C7A9-C671-B0CCDA6D4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6C443-E30A-4FC6-BDD8-466A2223E7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1621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C996E8-C927-3760-DAC5-2FCC33C2E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2AEFEE5-CD25-8227-2008-901CE86A1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1A5B1BA-9DC1-1867-C332-2768C2CED2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60B8937-4480-D8B5-DF75-8994DE5D9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1E610E0-C666-8E97-B554-1EEADB4C1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960BF15-290C-D078-458D-D7D90CCEB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114385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188EFA-C141-D01D-9A45-352FD7C87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E73A9D3-F888-0FE2-4E31-B8397C3AB6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1A9F71F-63AB-043B-229D-8035022180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8A8105B-6AF7-0263-06E1-436252AB8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B5F5AB0-4EDF-CB28-FE2C-0247A15C4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BF57288-5995-E756-EA28-8D7271A14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563150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9684017-98DD-713F-E326-79B89CC63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38D4253-3918-58B1-DAD7-FA3B241B3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F57A7C-BCF1-482E-EBDE-801514451D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345488A-E5A5-5B1D-31D6-FDA7E544A2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27A89D-AD44-09C2-0AF3-F798A315EF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271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customXml" Target="../ink/ink7.xml"/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12" Type="http://schemas.openxmlformats.org/officeDocument/2006/relationships/customXml" Target="../ink/ink6.xml"/><Relationship Id="rId2" Type="http://schemas.openxmlformats.org/officeDocument/2006/relationships/customXml" Target="../ink/ink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6" Type="http://schemas.openxmlformats.org/officeDocument/2006/relationships/customXml" Target="../ink/ink3.xml"/><Relationship Id="rId11" Type="http://schemas.openxmlformats.org/officeDocument/2006/relationships/image" Target="../media/image12.png"/><Relationship Id="rId5" Type="http://schemas.openxmlformats.org/officeDocument/2006/relationships/image" Target="../media/image9.png"/><Relationship Id="rId15" Type="http://schemas.openxmlformats.org/officeDocument/2006/relationships/customXml" Target="../ink/ink8.xml"/><Relationship Id="rId10" Type="http://schemas.openxmlformats.org/officeDocument/2006/relationships/customXml" Target="../ink/ink5.xml"/><Relationship Id="rId4" Type="http://schemas.openxmlformats.org/officeDocument/2006/relationships/customXml" Target="../ink/ink2.xml"/><Relationship Id="rId9" Type="http://schemas.openxmlformats.org/officeDocument/2006/relationships/image" Target="../media/image11.png"/><Relationship Id="rId1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20821F2-81FA-EC4A-B4DE-D11768CC99B8}"/>
              </a:ext>
            </a:extLst>
          </p:cNvPr>
          <p:cNvSpPr txBox="1"/>
          <p:nvPr/>
        </p:nvSpPr>
        <p:spPr>
          <a:xfrm>
            <a:off x="3278205" y="3931275"/>
            <a:ext cx="5635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人生を豊かにするお金の知恵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174" y="1746050"/>
            <a:ext cx="5277347" cy="1258176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0294D416-768E-2A47-9D7D-3FB4B8E396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0" y="3460518"/>
            <a:ext cx="5892800" cy="30480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3FE9DE84-645A-9C4C-BDE6-F9B43218779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0" y="4743562"/>
            <a:ext cx="5892800" cy="29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041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411C7DA9-62AE-3A5B-D162-294A30508D2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225820"/>
            <a:ext cx="5488193" cy="5564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企業型ＤＣ ～ 給付の仕組み ～</a:t>
            </a:r>
          </a:p>
        </p:txBody>
      </p:sp>
      <p:sp>
        <p:nvSpPr>
          <p:cNvPr id="2" name="角丸四角形 14">
            <a:extLst>
              <a:ext uri="{FF2B5EF4-FFF2-40B4-BE49-F238E27FC236}">
                <a16:creationId xmlns:a16="http://schemas.microsoft.com/office/drawing/2014/main" id="{4DC58C8F-5C36-EAA1-0414-0A82E8D56A07}"/>
              </a:ext>
            </a:extLst>
          </p:cNvPr>
          <p:cNvSpPr/>
          <p:nvPr/>
        </p:nvSpPr>
        <p:spPr>
          <a:xfrm>
            <a:off x="173742" y="2302227"/>
            <a:ext cx="8907608" cy="432995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○受け取りの開始時期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60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歳～</a:t>
            </a: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75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歳の請求時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75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※60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歳時点で加入者等の期間が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10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年に満たない場合は、その期間に応じて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支給開始年齢が段階的に先延ばしになる。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○年齢到達前の中途引き出し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原則不可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75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資産額が少額であること等の要件を満たす場合は可能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○受け取り方</a:t>
            </a:r>
            <a:endParaRPr kumimoji="1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年金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、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一時金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、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年金と一時金の併用</a:t>
            </a:r>
            <a:r>
              <a:rPr kumimoji="1" lang="en-US" altLang="ja-JP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を本人が選択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規約の定めに応じて選択可能（年金の場合の期間等も本人が選択）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27F922A-D5B0-4C87-EDD6-153725E59CFD}"/>
              </a:ext>
            </a:extLst>
          </p:cNvPr>
          <p:cNvSpPr txBox="1"/>
          <p:nvPr/>
        </p:nvSpPr>
        <p:spPr>
          <a:xfrm>
            <a:off x="456488" y="1045797"/>
            <a:ext cx="84935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3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企業型ＤＣの年金資産は、</a:t>
            </a:r>
            <a:endParaRPr kumimoji="1" lang="en-US" altLang="ja-JP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ts val="3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原則</a:t>
            </a:r>
            <a:r>
              <a:rPr kumimoji="1" lang="en-US" altLang="ja-JP" sz="2800" b="1" i="0" u="none" strike="noStrike" kern="1200" cap="none" spc="0" normalizeH="0" baseline="0" noProof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60</a:t>
            </a: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歳から</a:t>
            </a: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受け取ることができる。</a:t>
            </a:r>
            <a:endParaRPr kumimoji="1" lang="en-US" altLang="ja-JP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sng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3406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D40C88-185B-BA98-FDFA-D2F11BBE7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014" y="260675"/>
            <a:ext cx="4718566" cy="458706"/>
          </a:xfrm>
        </p:spPr>
        <p:txBody>
          <a:bodyPr>
            <a:noAutofit/>
          </a:bodyPr>
          <a:lstStyle/>
          <a:p>
            <a:r>
              <a:rPr kumimoji="1" lang="ja-JP" altLang="en-US" sz="2800">
                <a:latin typeface="メイリオ" panose="020B0604030504040204" pitchFamily="50" charset="-128"/>
                <a:ea typeface="メイリオ" panose="020B0604030504040204" pitchFamily="50" charset="-128"/>
              </a:rPr>
              <a:t>企業型ＤＣ ～ 税制優遇 ～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A2920CD-AB8D-0668-5A1B-9CAFE0D9BCE0}"/>
              </a:ext>
            </a:extLst>
          </p:cNvPr>
          <p:cNvGrpSpPr/>
          <p:nvPr/>
        </p:nvGrpSpPr>
        <p:grpSpPr>
          <a:xfrm>
            <a:off x="2388378" y="1191383"/>
            <a:ext cx="6075622" cy="1491906"/>
            <a:chOff x="378023" y="1221948"/>
            <a:chExt cx="6075622" cy="1491906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5775EFE0-BF25-E4D9-4C20-1C16298C942F}"/>
                </a:ext>
              </a:extLst>
            </p:cNvPr>
            <p:cNvSpPr txBox="1"/>
            <p:nvPr/>
          </p:nvSpPr>
          <p:spPr>
            <a:xfrm>
              <a:off x="378023" y="1221948"/>
              <a:ext cx="198002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800">
                  <a:latin typeface="メイリオ" panose="020B0604030504040204" pitchFamily="50" charset="-128"/>
                  <a:ea typeface="メイリオ" panose="020B0604030504040204" pitchFamily="50" charset="-128"/>
                </a:rPr>
                <a:t>①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掛金拠出</a:t>
              </a: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14AE16D-130A-1CA2-7351-1B325339DF2B}"/>
                </a:ext>
              </a:extLst>
            </p:cNvPr>
            <p:cNvSpPr txBox="1"/>
            <p:nvPr/>
          </p:nvSpPr>
          <p:spPr>
            <a:xfrm>
              <a:off x="729001" y="1721275"/>
              <a:ext cx="5724644" cy="9925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3600"/>
                </a:lnSpc>
              </a:pPr>
              <a:r>
                <a:rPr lang="ja-JP" altLang="en-US" sz="2400" b="1" i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■</a:t>
              </a:r>
              <a:r>
                <a:rPr lang="ja-JP" altLang="en-US" sz="2400" i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企業が拠出した掛金</a:t>
              </a:r>
              <a:r>
                <a:rPr lang="ja-JP" altLang="en-US" sz="2400" b="1" i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：</a:t>
              </a:r>
              <a:r>
                <a:rPr lang="ja-JP" altLang="en-US" sz="2400" b="1" i="0">
                  <a:solidFill>
                    <a:schemeClr val="accent2">
                      <a:lumMod val="75000"/>
                    </a:schemeClr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全額損金算入</a:t>
              </a:r>
              <a:endParaRPr lang="en-US" altLang="ja-JP" sz="2400" b="1" i="0">
                <a:solidFill>
                  <a:schemeClr val="accent2">
                    <a:lumMod val="75000"/>
                  </a:schemeClr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>
                <a:lnSpc>
                  <a:spcPts val="3600"/>
                </a:lnSpc>
              </a:pPr>
              <a:r>
                <a:rPr lang="ja-JP" altLang="en-US" sz="2400" i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■加入者が拠出した掛金：</a:t>
              </a:r>
              <a:r>
                <a:rPr lang="ja-JP" altLang="en-US" sz="2400" b="1" i="0" u="sng">
                  <a:solidFill>
                    <a:schemeClr val="accent2">
                      <a:lumMod val="75000"/>
                    </a:schemeClr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全額所得控除</a:t>
              </a:r>
              <a:endParaRPr kumimoji="1" lang="ja-JP" altLang="en-US" sz="2400" b="1" u="sng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8C7ED894-CEA3-22CA-1B8F-90713AE21774}"/>
              </a:ext>
            </a:extLst>
          </p:cNvPr>
          <p:cNvGrpSpPr/>
          <p:nvPr/>
        </p:nvGrpSpPr>
        <p:grpSpPr>
          <a:xfrm>
            <a:off x="2388378" y="2922755"/>
            <a:ext cx="6411362" cy="1169551"/>
            <a:chOff x="370404" y="2764642"/>
            <a:chExt cx="6411362" cy="11695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CD3A7FF-3FD1-A022-85A4-E09236442B49}"/>
                </a:ext>
              </a:extLst>
            </p:cNvPr>
            <p:cNvSpPr txBox="1"/>
            <p:nvPr/>
          </p:nvSpPr>
          <p:spPr>
            <a:xfrm>
              <a:off x="370404" y="2764642"/>
              <a:ext cx="641136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②</a:t>
              </a:r>
              <a:r>
                <a:rPr kumimoji="1" lang="ja-JP" altLang="en-US" sz="2800" b="1" u="sng">
                  <a:solidFill>
                    <a:schemeClr val="accent2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運用益は非課税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で再投資</a:t>
              </a: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84623AC-CFD5-56FA-89A8-EC2394DF42D5}"/>
                </a:ext>
              </a:extLst>
            </p:cNvPr>
            <p:cNvSpPr txBox="1"/>
            <p:nvPr/>
          </p:nvSpPr>
          <p:spPr>
            <a:xfrm>
              <a:off x="756708" y="3287862"/>
              <a:ext cx="526297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i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（</a:t>
              </a:r>
              <a:r>
                <a:rPr lang="en-US" altLang="ja-JP" i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※</a:t>
              </a:r>
              <a:r>
                <a:rPr lang="ja-JP" altLang="en-US" i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積立金には別途特別法人税が課されますが、</a:t>
              </a:r>
              <a:endParaRPr lang="en-US" altLang="ja-JP" i="0">
                <a:effectLst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i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現状は課税が停止されています。）</a:t>
              </a: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623686CE-AD14-F0A6-3354-DC7E98629728}"/>
              </a:ext>
            </a:extLst>
          </p:cNvPr>
          <p:cNvGrpSpPr/>
          <p:nvPr/>
        </p:nvGrpSpPr>
        <p:grpSpPr>
          <a:xfrm>
            <a:off x="2388378" y="4515190"/>
            <a:ext cx="6372602" cy="1536782"/>
            <a:chOff x="378023" y="4798454"/>
            <a:chExt cx="6372602" cy="1810795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D5AC6AF7-9AF8-C8CE-0863-79FF924FED29}"/>
                </a:ext>
              </a:extLst>
            </p:cNvPr>
            <p:cNvSpPr txBox="1"/>
            <p:nvPr/>
          </p:nvSpPr>
          <p:spPr>
            <a:xfrm>
              <a:off x="378023" y="4798454"/>
              <a:ext cx="4134465" cy="6165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③受け取る時の</a:t>
              </a:r>
              <a:r>
                <a:rPr kumimoji="1" lang="ja-JP" altLang="en-US" sz="2800" b="1" u="sng">
                  <a:solidFill>
                    <a:schemeClr val="accent2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税制優遇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58E28338-3205-1275-CDA8-4113417939A0}"/>
                </a:ext>
              </a:extLst>
            </p:cNvPr>
            <p:cNvSpPr txBox="1"/>
            <p:nvPr/>
          </p:nvSpPr>
          <p:spPr>
            <a:xfrm>
              <a:off x="765948" y="5412491"/>
              <a:ext cx="5984677" cy="11967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3600"/>
                </a:lnSpc>
              </a:pPr>
              <a:r>
                <a:rPr lang="ja-JP" altLang="en-US" sz="2400" i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■年金として受給：</a:t>
              </a:r>
              <a:r>
                <a:rPr lang="ja-JP" altLang="en-US" sz="2400" b="1" i="0">
                  <a:solidFill>
                    <a:schemeClr val="accent2">
                      <a:lumMod val="75000"/>
                    </a:schemeClr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公的年金等控除</a:t>
              </a:r>
              <a:br>
                <a:rPr lang="ja-JP" altLang="en-US" sz="2400" i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</a:br>
              <a:r>
                <a:rPr lang="ja-JP" altLang="en-US" sz="2400" i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■一時金として受給：</a:t>
              </a:r>
              <a:r>
                <a:rPr lang="ja-JP" altLang="en-US" sz="2400" b="1" i="0">
                  <a:solidFill>
                    <a:schemeClr val="accent2">
                      <a:lumMod val="75000"/>
                    </a:schemeClr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退職所得控除</a:t>
              </a:r>
            </a:p>
          </p:txBody>
        </p:sp>
      </p:grpSp>
      <p:sp>
        <p:nvSpPr>
          <p:cNvPr id="12" name="円/楕円 54">
            <a:extLst>
              <a:ext uri="{FF2B5EF4-FFF2-40B4-BE49-F238E27FC236}">
                <a16:creationId xmlns:a16="http://schemas.microsoft.com/office/drawing/2014/main" id="{3FFADF59-7FCF-0F51-16F8-3DECCA331863}"/>
              </a:ext>
            </a:extLst>
          </p:cNvPr>
          <p:cNvSpPr/>
          <p:nvPr/>
        </p:nvSpPr>
        <p:spPr>
          <a:xfrm>
            <a:off x="194014" y="2362754"/>
            <a:ext cx="2059662" cy="1997659"/>
          </a:xfrm>
          <a:prstGeom prst="ellipse">
            <a:avLst/>
          </a:prstGeom>
          <a:solidFill>
            <a:srgbClr val="FFFF00"/>
          </a:solidFill>
          <a:ln w="38100" cap="flat" cmpd="sng" algn="ctr">
            <a:solidFill>
              <a:srgbClr val="FF0000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843914">
              <a:defRPr/>
            </a:pPr>
            <a:r>
              <a:rPr kumimoji="0" lang="ja-JP" altLang="en-US" sz="2800" b="1" ker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３つの</a:t>
            </a:r>
            <a:endParaRPr kumimoji="0" lang="en-US" altLang="ja-JP" sz="2800" b="1" ker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defTabSz="843914">
              <a:defRPr/>
            </a:pPr>
            <a:r>
              <a:rPr kumimoji="0" lang="ja-JP" altLang="en-US" sz="2800" b="1" ker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税制優遇</a:t>
            </a:r>
          </a:p>
        </p:txBody>
      </p:sp>
    </p:spTree>
    <p:extLst>
      <p:ext uri="{BB962C8B-B14F-4D97-AF65-F5344CB8AC3E}">
        <p14:creationId xmlns:p14="http://schemas.microsoft.com/office/powerpoint/2010/main" val="941820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913FB68-AEF3-5A85-6EF2-471058146153}"/>
              </a:ext>
            </a:extLst>
          </p:cNvPr>
          <p:cNvSpPr txBox="1"/>
          <p:nvPr/>
        </p:nvSpPr>
        <p:spPr>
          <a:xfrm>
            <a:off x="696286" y="3075057"/>
            <a:ext cx="83920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ｉＤｅＣｏ（個人型確定拠出年金）</a:t>
            </a:r>
          </a:p>
        </p:txBody>
      </p:sp>
    </p:spTree>
    <p:extLst>
      <p:ext uri="{BB962C8B-B14F-4D97-AF65-F5344CB8AC3E}">
        <p14:creationId xmlns:p14="http://schemas.microsoft.com/office/powerpoint/2010/main" val="42522283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C66BEB8-E4C7-374A-EC5D-A1D806C1374B}"/>
              </a:ext>
            </a:extLst>
          </p:cNvPr>
          <p:cNvSpPr txBox="1"/>
          <p:nvPr/>
        </p:nvSpPr>
        <p:spPr>
          <a:xfrm>
            <a:off x="-21433" y="250820"/>
            <a:ext cx="72947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43914">
              <a:defRPr/>
            </a:pPr>
            <a:r>
              <a:rPr lang="en-US" altLang="ja-JP" sz="2800" b="1" spc="300" err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iDeCo</a:t>
            </a:r>
            <a:r>
              <a:rPr lang="ja-JP" altLang="en-US" sz="2800" b="1" spc="3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（個人型確定拠出年金）の概要</a:t>
            </a:r>
          </a:p>
        </p:txBody>
      </p:sp>
      <p:sp>
        <p:nvSpPr>
          <p:cNvPr id="42" name="角丸四角形 25">
            <a:extLst>
              <a:ext uri="{FF2B5EF4-FFF2-40B4-BE49-F238E27FC236}">
                <a16:creationId xmlns:a16="http://schemas.microsoft.com/office/drawing/2014/main" id="{5EBC2D1B-A96C-9F9E-06A1-3C31BACBE454}"/>
              </a:ext>
            </a:extLst>
          </p:cNvPr>
          <p:cNvSpPr/>
          <p:nvPr/>
        </p:nvSpPr>
        <p:spPr>
          <a:xfrm>
            <a:off x="-5857" y="724331"/>
            <a:ext cx="9105967" cy="3721797"/>
          </a:xfrm>
          <a:prstGeom prst="roundRect">
            <a:avLst>
              <a:gd name="adj" fmla="val 10152"/>
            </a:avLst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t"/>
          <a:lstStyle/>
          <a:p>
            <a:pPr marL="268288" indent="-268288" defTabSz="914217">
              <a:lnSpc>
                <a:spcPts val="3200"/>
              </a:lnSpc>
              <a:spcBef>
                <a:spcPts val="600"/>
              </a:spcBef>
              <a:defRPr/>
            </a:pPr>
            <a:r>
              <a:rPr kumimoji="0" lang="ja-JP" altLang="en-US" sz="2400" ker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kumimoji="0" lang="en-US" altLang="ja-JP" sz="2400" kern="0" err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iDeCo</a:t>
            </a:r>
            <a:r>
              <a:rPr kumimoji="0" lang="ja-JP" altLang="en-US" sz="2400" ker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（イデコ・個人型確定拠出年金）は、</a:t>
            </a:r>
            <a:r>
              <a:rPr kumimoji="0" lang="ja-JP" altLang="en-US" sz="2400" b="1" u="sng" kern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個人で加入</a:t>
            </a:r>
            <a:r>
              <a:rPr kumimoji="0" lang="ja-JP" altLang="en-US" sz="2400" ker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し、</a:t>
            </a:r>
            <a:r>
              <a:rPr kumimoji="0" lang="ja-JP" altLang="en-US" sz="2400" b="1" u="sng" kern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一定額を毎月拠出</a:t>
            </a:r>
            <a:r>
              <a:rPr kumimoji="0" lang="ja-JP" altLang="en-US" sz="2400" kern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br>
              <a:rPr kumimoji="0" lang="en-US" altLang="ja-JP" sz="2400" ker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0" lang="ja-JP" altLang="en-US" sz="2400" b="1" u="sng" kern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加入者自らが資産を運用</a:t>
            </a:r>
            <a:r>
              <a:rPr kumimoji="0" lang="ja-JP" altLang="en-US" sz="2400" kern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br>
              <a:rPr kumimoji="0" lang="en-US" altLang="ja-JP" sz="2400" ker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0" lang="ja-JP" altLang="en-US" sz="2400" ker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最終的に</a:t>
            </a:r>
            <a:r>
              <a:rPr kumimoji="0" lang="ja-JP" altLang="en-US" sz="2400" b="1" ker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拠出額</a:t>
            </a:r>
            <a:r>
              <a:rPr kumimoji="0" lang="ja-JP" altLang="en-US" sz="2400" ker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r>
              <a:rPr kumimoji="0" lang="ja-JP" altLang="en-US" sz="2400" b="1" ker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運用益</a:t>
            </a:r>
            <a:r>
              <a:rPr kumimoji="0" lang="ja-JP" altLang="en-US" sz="2400" ker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により</a:t>
            </a:r>
            <a:r>
              <a:rPr kumimoji="0" lang="ja-JP" altLang="en-US" sz="2400" b="1" kern="0">
                <a:latin typeface="メイリオ" panose="020B0604030504040204" pitchFamily="50" charset="-128"/>
                <a:ea typeface="メイリオ" panose="020B0604030504040204" pitchFamily="50" charset="-128"/>
              </a:rPr>
              <a:t>受取額が決まる</a:t>
            </a:r>
            <a:r>
              <a:rPr kumimoji="0" lang="ja-JP" altLang="en-US" sz="2400" ker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0" lang="en-US" altLang="ja-JP" sz="1600" ker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9352" indent="-179352" defTabSz="914217">
              <a:lnSpc>
                <a:spcPts val="1400"/>
              </a:lnSpc>
              <a:defRPr/>
            </a:pPr>
            <a:endParaRPr kumimoji="0" lang="en-US" altLang="ja-JP" sz="1600" ker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9352" indent="-179352" defTabSz="914217">
              <a:lnSpc>
                <a:spcPts val="3200"/>
              </a:lnSpc>
              <a:spcBef>
                <a:spcPts val="600"/>
              </a:spcBef>
              <a:defRPr/>
            </a:pPr>
            <a:r>
              <a:rPr kumimoji="0" lang="ja-JP" altLang="en-US" sz="2400" ker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○老後の資産形成に向けて</a:t>
            </a:r>
            <a:r>
              <a:rPr kumimoji="0" lang="ja-JP" altLang="en-US" sz="2400" b="1" u="sng" kern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確実に積み立てられる</a:t>
            </a:r>
            <a:endParaRPr kumimoji="0" lang="en-US" altLang="ja-JP" sz="2400" b="1" u="sng" kern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9352" indent="-179352" defTabSz="914217">
              <a:lnSpc>
                <a:spcPts val="2800"/>
              </a:lnSpc>
              <a:spcBef>
                <a:spcPts val="600"/>
              </a:spcBef>
              <a:defRPr/>
            </a:pPr>
            <a:r>
              <a:rPr kumimoji="0" lang="ja-JP" altLang="en-US" sz="2400" ker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（原則</a:t>
            </a:r>
            <a:r>
              <a:rPr kumimoji="0" lang="en-US" altLang="ja-JP" sz="2400" ker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kumimoji="0" lang="ja-JP" altLang="en-US" sz="2400" ker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歳まで引き出し不可）。</a:t>
            </a:r>
            <a:endParaRPr kumimoji="0" lang="en-US" altLang="ja-JP" sz="2400" ker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9352" indent="-179352" defTabSz="914217">
              <a:lnSpc>
                <a:spcPts val="2800"/>
              </a:lnSpc>
              <a:spcBef>
                <a:spcPts val="600"/>
              </a:spcBef>
              <a:defRPr/>
            </a:pPr>
            <a:r>
              <a:rPr kumimoji="0" lang="ja-JP" altLang="en-US" sz="2400" ker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0" lang="ja-JP" altLang="en-US" sz="2400" b="1" u="sng" kern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拠出する掛金が全額所得控除される</a:t>
            </a:r>
            <a:r>
              <a:rPr kumimoji="0" lang="ja-JP" altLang="en-US" sz="2400" kern="0">
                <a:latin typeface="メイリオ" panose="020B0604030504040204" pitchFamily="50" charset="-128"/>
                <a:ea typeface="メイリオ" panose="020B0604030504040204" pitchFamily="50" charset="-128"/>
              </a:rPr>
              <a:t>など、</a:t>
            </a:r>
            <a:r>
              <a:rPr kumimoji="0" lang="ja-JP" altLang="en-US" sz="2400" b="1" u="sng" kern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手厚い税制優遇</a:t>
            </a:r>
            <a:r>
              <a:rPr kumimoji="0" lang="ja-JP" altLang="en-US" sz="2400" kern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0" lang="en-US" altLang="ja-JP" sz="2400" ker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BA087E9-A176-1EEC-263E-6886BD36F1F9}"/>
              </a:ext>
            </a:extLst>
          </p:cNvPr>
          <p:cNvGrpSpPr/>
          <p:nvPr/>
        </p:nvGrpSpPr>
        <p:grpSpPr>
          <a:xfrm>
            <a:off x="408751" y="4280096"/>
            <a:ext cx="8402672" cy="2113810"/>
            <a:chOff x="387749" y="725895"/>
            <a:chExt cx="8402672" cy="2113810"/>
          </a:xfrm>
        </p:grpSpPr>
        <p:sp>
          <p:nvSpPr>
            <p:cNvPr id="3" name="正方形/長方形 2">
              <a:extLst>
                <a:ext uri="{FF2B5EF4-FFF2-40B4-BE49-F238E27FC236}">
                  <a16:creationId xmlns:a16="http://schemas.microsoft.com/office/drawing/2014/main" id="{90D44EE6-CC51-3E44-25B3-7FC0AC384DD2}"/>
                </a:ext>
              </a:extLst>
            </p:cNvPr>
            <p:cNvSpPr/>
            <p:nvPr/>
          </p:nvSpPr>
          <p:spPr>
            <a:xfrm>
              <a:off x="6762655" y="1946424"/>
              <a:ext cx="166127" cy="173479"/>
            </a:xfrm>
            <a:prstGeom prst="rect">
              <a:avLst/>
            </a:prstGeom>
            <a:pattFill prst="pct40">
              <a:fgClr>
                <a:schemeClr val="accent1"/>
              </a:fgClr>
              <a:bgClr>
                <a:schemeClr val="bg1"/>
              </a:bgClr>
            </a:patt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  <p:txBody>
            <a:bodyPr lIns="84370" tIns="42187" rIns="84370" bIns="42187" rtlCol="0" anchor="ctr"/>
            <a:lstStyle/>
            <a:p>
              <a:pPr algn="ctr" defTabSz="843914">
                <a:defRPr/>
              </a:pPr>
              <a:endParaRPr kumimoji="0" lang="ja-JP" altLang="en-US" sz="1662" ker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BF600C2E-1CAB-3283-57ED-0FF46A7C1062}"/>
                </a:ext>
              </a:extLst>
            </p:cNvPr>
            <p:cNvSpPr/>
            <p:nvPr/>
          </p:nvSpPr>
          <p:spPr>
            <a:xfrm>
              <a:off x="6991320" y="1952345"/>
              <a:ext cx="166127" cy="173479"/>
            </a:xfrm>
            <a:prstGeom prst="rect">
              <a:avLst/>
            </a:prstGeom>
            <a:pattFill prst="pct40">
              <a:fgClr>
                <a:schemeClr val="accent1"/>
              </a:fgClr>
              <a:bgClr>
                <a:schemeClr val="bg1"/>
              </a:bgClr>
            </a:pattFill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olid"/>
            </a:ln>
            <a:effectLst/>
          </p:spPr>
          <p:txBody>
            <a:bodyPr lIns="84370" tIns="42187" rIns="84370" bIns="42187" rtlCol="0" anchor="ctr"/>
            <a:lstStyle/>
            <a:p>
              <a:pPr algn="ctr" defTabSz="843914">
                <a:defRPr/>
              </a:pPr>
              <a:endParaRPr kumimoji="0" lang="ja-JP" altLang="en-US" sz="1662" ker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5" name="ホームベース 52">
              <a:extLst>
                <a:ext uri="{FF2B5EF4-FFF2-40B4-BE49-F238E27FC236}">
                  <a16:creationId xmlns:a16="http://schemas.microsoft.com/office/drawing/2014/main" id="{96748B1F-E876-C50C-915F-C95D9D84D6E5}"/>
                </a:ext>
              </a:extLst>
            </p:cNvPr>
            <p:cNvSpPr/>
            <p:nvPr/>
          </p:nvSpPr>
          <p:spPr>
            <a:xfrm>
              <a:off x="6458229" y="2202588"/>
              <a:ext cx="2332192" cy="624599"/>
            </a:xfrm>
            <a:prstGeom prst="homePlate">
              <a:avLst/>
            </a:prstGeom>
            <a:pattFill prst="pct40">
              <a:fgClr>
                <a:schemeClr val="accent6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tIns="0" bIns="0" rtlCol="0" anchor="ctr"/>
            <a:lstStyle/>
            <a:p>
              <a:pPr defTabSz="843914">
                <a:defRPr/>
              </a:pPr>
              <a:r>
                <a:rPr kumimoji="0" lang="ja-JP" altLang="en-US" sz="1662" b="1" kern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  　 </a:t>
              </a:r>
              <a:r>
                <a:rPr kumimoji="0" lang="ja-JP" altLang="en-US" sz="2000" b="1" kern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給　付</a:t>
              </a:r>
              <a:endParaRPr kumimoji="0" lang="ja-JP" altLang="en-US" sz="1662" b="1" ker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6" name="角丸四角形吹き出し 16">
              <a:extLst>
                <a:ext uri="{FF2B5EF4-FFF2-40B4-BE49-F238E27FC236}">
                  <a16:creationId xmlns:a16="http://schemas.microsoft.com/office/drawing/2014/main" id="{D2879A89-C513-26FF-7CEB-A75356B6281A}"/>
                </a:ext>
              </a:extLst>
            </p:cNvPr>
            <p:cNvSpPr/>
            <p:nvPr/>
          </p:nvSpPr>
          <p:spPr>
            <a:xfrm>
              <a:off x="1073157" y="1260811"/>
              <a:ext cx="1333523" cy="628654"/>
            </a:xfrm>
            <a:prstGeom prst="wedgeRoundRectCallout">
              <a:avLst>
                <a:gd name="adj1" fmla="val 31496"/>
                <a:gd name="adj2" fmla="val 101419"/>
                <a:gd name="adj3" fmla="val 16667"/>
              </a:avLst>
            </a:prstGeom>
            <a:pattFill prst="pct50">
              <a:fgClr>
                <a:srgbClr val="FFFFCC"/>
              </a:fgClr>
              <a:bgClr>
                <a:schemeClr val="bg1"/>
              </a:bgClr>
            </a:pattFill>
            <a:ln w="12700" cap="flat" cmpd="sng" algn="ctr">
              <a:solidFill>
                <a:schemeClr val="accent3">
                  <a:lumMod val="20000"/>
                  <a:lumOff val="80000"/>
                </a:schemeClr>
              </a:solidFill>
              <a:prstDash val="solid"/>
            </a:ln>
            <a:effectLst/>
          </p:spPr>
          <p:txBody>
            <a:bodyPr lIns="0" tIns="43193" rIns="0" bIns="0" rtlCol="0" anchor="t" anchorCtr="0"/>
            <a:lstStyle/>
            <a:p>
              <a:pPr defTabSz="843914">
                <a:defRPr/>
              </a:pPr>
              <a:r>
                <a:rPr lang="ja-JP" altLang="en-US" sz="1600" b="1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加入者個人が</a:t>
              </a:r>
              <a:endParaRPr lang="en-US" altLang="ja-JP" sz="16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pPr defTabSz="843914">
                <a:defRPr/>
              </a:pPr>
              <a:r>
                <a:rPr lang="ja-JP" altLang="en-US" sz="1600" b="1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掛金を拠</a:t>
              </a:r>
              <a:r>
                <a:rPr lang="ja-JP" altLang="en-US" sz="1600" b="1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出</a:t>
              </a:r>
              <a:endParaRPr lang="en-US" altLang="ja-JP" sz="16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517243A0-3D4C-F67D-67F6-9B355680DFEE}"/>
                </a:ext>
              </a:extLst>
            </p:cNvPr>
            <p:cNvGrpSpPr/>
            <p:nvPr/>
          </p:nvGrpSpPr>
          <p:grpSpPr>
            <a:xfrm>
              <a:off x="7222556" y="2058583"/>
              <a:ext cx="229714" cy="59375"/>
              <a:chOff x="7250392" y="3153064"/>
              <a:chExt cx="229753" cy="59385"/>
            </a:xfrm>
          </p:grpSpPr>
          <p:sp>
            <p:nvSpPr>
              <p:cNvPr id="35" name="円/楕円 62">
                <a:extLst>
                  <a:ext uri="{FF2B5EF4-FFF2-40B4-BE49-F238E27FC236}">
                    <a16:creationId xmlns:a16="http://schemas.microsoft.com/office/drawing/2014/main" id="{4EFB6769-E91F-EC9D-D14D-F2BA730DD383}"/>
                  </a:ext>
                </a:extLst>
              </p:cNvPr>
              <p:cNvSpPr/>
              <p:nvPr/>
            </p:nvSpPr>
            <p:spPr>
              <a:xfrm>
                <a:off x="7250392" y="3153065"/>
                <a:ext cx="59384" cy="59384"/>
              </a:xfrm>
              <a:prstGeom prst="ellipse">
                <a:avLst/>
              </a:prstGeom>
              <a:pattFill prst="pct40">
                <a:fgClr>
                  <a:srgbClr val="2DA2BF"/>
                </a:fgClr>
                <a:bgClr>
                  <a:schemeClr val="bg1"/>
                </a:bgClr>
              </a:pattFill>
              <a:ln w="12700" cap="flat" cmpd="sng" algn="ctr">
                <a:solidFill>
                  <a:sysClr val="window" lastClr="FFFFFF">
                    <a:lumMod val="75000"/>
                  </a:sysClr>
                </a:solidFill>
                <a:prstDash val="solid"/>
              </a:ln>
              <a:effectLst/>
            </p:spPr>
            <p:txBody>
              <a:bodyPr lIns="84370" tIns="42187" rIns="84370" bIns="42187" rtlCol="0" anchor="ctr"/>
              <a:lstStyle/>
              <a:p>
                <a:pPr algn="ctr" defTabSz="843914">
                  <a:defRPr/>
                </a:pPr>
                <a:endParaRPr kumimoji="0" lang="ja-JP" altLang="en-US" sz="1662" kern="0">
                  <a:solidFill>
                    <a:prstClr val="white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36" name="円/楕円 63">
                <a:extLst>
                  <a:ext uri="{FF2B5EF4-FFF2-40B4-BE49-F238E27FC236}">
                    <a16:creationId xmlns:a16="http://schemas.microsoft.com/office/drawing/2014/main" id="{601CC593-29B2-D488-9854-B4BF1DABACB1}"/>
                  </a:ext>
                </a:extLst>
              </p:cNvPr>
              <p:cNvSpPr/>
              <p:nvPr/>
            </p:nvSpPr>
            <p:spPr>
              <a:xfrm>
                <a:off x="7331685" y="3153064"/>
                <a:ext cx="59384" cy="59384"/>
              </a:xfrm>
              <a:prstGeom prst="ellipse">
                <a:avLst/>
              </a:prstGeom>
              <a:pattFill prst="pct40">
                <a:fgClr>
                  <a:srgbClr val="2DA2BF"/>
                </a:fgClr>
                <a:bgClr>
                  <a:schemeClr val="bg1"/>
                </a:bgClr>
              </a:pattFill>
              <a:ln w="12700" cap="flat" cmpd="sng" algn="ctr">
                <a:solidFill>
                  <a:sysClr val="window" lastClr="FFFFFF">
                    <a:lumMod val="75000"/>
                  </a:sysClr>
                </a:solidFill>
                <a:prstDash val="solid"/>
              </a:ln>
              <a:effectLst/>
            </p:spPr>
            <p:txBody>
              <a:bodyPr lIns="84370" tIns="42187" rIns="84370" bIns="42187" rtlCol="0" anchor="ctr"/>
              <a:lstStyle/>
              <a:p>
                <a:pPr algn="ctr" defTabSz="843914">
                  <a:defRPr/>
                </a:pPr>
                <a:endParaRPr kumimoji="0" lang="ja-JP" altLang="en-US" sz="1662" kern="0">
                  <a:solidFill>
                    <a:prstClr val="white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37" name="円/楕円 64">
                <a:extLst>
                  <a:ext uri="{FF2B5EF4-FFF2-40B4-BE49-F238E27FC236}">
                    <a16:creationId xmlns:a16="http://schemas.microsoft.com/office/drawing/2014/main" id="{7B8179D3-0E0A-DB35-9BC3-5923A4B90639}"/>
                  </a:ext>
                </a:extLst>
              </p:cNvPr>
              <p:cNvSpPr/>
              <p:nvPr/>
            </p:nvSpPr>
            <p:spPr>
              <a:xfrm>
                <a:off x="7420761" y="3153065"/>
                <a:ext cx="59384" cy="59384"/>
              </a:xfrm>
              <a:prstGeom prst="ellipse">
                <a:avLst/>
              </a:prstGeom>
              <a:pattFill prst="pct40">
                <a:fgClr>
                  <a:srgbClr val="2DA2BF"/>
                </a:fgClr>
                <a:bgClr>
                  <a:schemeClr val="bg1"/>
                </a:bgClr>
              </a:pattFill>
              <a:ln w="12700" cap="flat" cmpd="sng" algn="ctr">
                <a:solidFill>
                  <a:sysClr val="window" lastClr="FFFFFF">
                    <a:lumMod val="75000"/>
                  </a:sysClr>
                </a:solidFill>
                <a:prstDash val="solid"/>
              </a:ln>
              <a:effectLst/>
            </p:spPr>
            <p:txBody>
              <a:bodyPr lIns="84370" tIns="42187" rIns="84370" bIns="42187" rtlCol="0" anchor="ctr"/>
              <a:lstStyle/>
              <a:p>
                <a:pPr algn="ctr" defTabSz="843914">
                  <a:defRPr/>
                </a:pPr>
                <a:endParaRPr kumimoji="0" lang="ja-JP" altLang="en-US" sz="1662" kern="0">
                  <a:solidFill>
                    <a:prstClr val="white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</p:grpSp>
        <p:cxnSp>
          <p:nvCxnSpPr>
            <p:cNvPr id="9" name="直線矢印コネクタ 8">
              <a:extLst>
                <a:ext uri="{FF2B5EF4-FFF2-40B4-BE49-F238E27FC236}">
                  <a16:creationId xmlns:a16="http://schemas.microsoft.com/office/drawing/2014/main" id="{8D9A56BF-D9D8-4794-95FE-38935D185110}"/>
                </a:ext>
              </a:extLst>
            </p:cNvPr>
            <p:cNvCxnSpPr/>
            <p:nvPr/>
          </p:nvCxnSpPr>
          <p:spPr>
            <a:xfrm>
              <a:off x="6759576" y="1889465"/>
              <a:ext cx="638541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tailEnd type="arrow"/>
            </a:ln>
            <a:effectLst/>
          </p:spPr>
        </p:cxnSp>
        <p:sp>
          <p:nvSpPr>
            <p:cNvPr id="10" name="ホームベース 75">
              <a:extLst>
                <a:ext uri="{FF2B5EF4-FFF2-40B4-BE49-F238E27FC236}">
                  <a16:creationId xmlns:a16="http://schemas.microsoft.com/office/drawing/2014/main" id="{A925529C-9C26-44B0-2D8A-68D42D9DC9DE}"/>
                </a:ext>
              </a:extLst>
            </p:cNvPr>
            <p:cNvSpPr/>
            <p:nvPr/>
          </p:nvSpPr>
          <p:spPr>
            <a:xfrm>
              <a:off x="3076303" y="2210606"/>
              <a:ext cx="3355267" cy="628654"/>
            </a:xfrm>
            <a:prstGeom prst="homePlate">
              <a:avLst/>
            </a:prstGeom>
            <a:pattFill prst="ltDnDiag">
              <a:fgClr>
                <a:srgbClr val="EB641B"/>
              </a:fgClr>
              <a:bgClr>
                <a:schemeClr val="bg1"/>
              </a:bgClr>
            </a:pattFill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tIns="0" bIns="0" rtlCol="0" anchor="ctr"/>
            <a:lstStyle/>
            <a:p>
              <a:pPr defTabSz="843914">
                <a:defRPr/>
              </a:pPr>
              <a:r>
                <a:rPr kumimoji="0" lang="ja-JP" altLang="en-US" sz="1662" b="1" kern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  　　　　　</a:t>
              </a:r>
              <a:r>
                <a:rPr kumimoji="0" lang="ja-JP" altLang="en-US" sz="2000" b="1" kern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運　用</a:t>
              </a:r>
              <a:endParaRPr kumimoji="0" lang="ja-JP" altLang="en-US" sz="1662" b="1" ker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11" name="ホームベース 76">
              <a:extLst>
                <a:ext uri="{FF2B5EF4-FFF2-40B4-BE49-F238E27FC236}">
                  <a16:creationId xmlns:a16="http://schemas.microsoft.com/office/drawing/2014/main" id="{8CFC2D88-4F2E-B13A-5F60-9D3B669D97BD}"/>
                </a:ext>
              </a:extLst>
            </p:cNvPr>
            <p:cNvSpPr/>
            <p:nvPr/>
          </p:nvSpPr>
          <p:spPr>
            <a:xfrm>
              <a:off x="1360082" y="2210605"/>
              <a:ext cx="2014351" cy="628654"/>
            </a:xfrm>
            <a:prstGeom prst="homePlate">
              <a:avLst/>
            </a:prstGeom>
            <a:pattFill prst="pct50">
              <a:fgClr>
                <a:schemeClr val="accent4">
                  <a:lumMod val="40000"/>
                  <a:lumOff val="60000"/>
                </a:schemeClr>
              </a:fgClr>
              <a:bgClr>
                <a:schemeClr val="bg1"/>
              </a:bgClr>
            </a:pattFill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tIns="0" bIns="0" rtlCol="0" anchor="ctr"/>
            <a:lstStyle/>
            <a:p>
              <a:pPr defTabSz="843914">
                <a:defRPr/>
              </a:pPr>
              <a:r>
                <a:rPr kumimoji="0" lang="ja-JP" altLang="en-US" sz="1400" b="1" kern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　　 </a:t>
              </a:r>
              <a:r>
                <a:rPr kumimoji="0" lang="ja-JP" altLang="en-US" b="1" kern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掛金を拠出</a:t>
              </a:r>
              <a:endParaRPr kumimoji="0" lang="ja-JP" altLang="en-US" sz="1400" b="1" ker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12" name="ホームベース 77">
              <a:extLst>
                <a:ext uri="{FF2B5EF4-FFF2-40B4-BE49-F238E27FC236}">
                  <a16:creationId xmlns:a16="http://schemas.microsoft.com/office/drawing/2014/main" id="{151AF175-A030-9FDC-856A-5CCAF591CAF6}"/>
                </a:ext>
              </a:extLst>
            </p:cNvPr>
            <p:cNvSpPr/>
            <p:nvPr/>
          </p:nvSpPr>
          <p:spPr>
            <a:xfrm>
              <a:off x="387749" y="2211051"/>
              <a:ext cx="945674" cy="628654"/>
            </a:xfrm>
            <a:prstGeom prst="homePlate">
              <a:avLst/>
            </a:prstGeom>
            <a:pattFill prst="pct50">
              <a:fgClr>
                <a:schemeClr val="accent1"/>
              </a:fgClr>
              <a:bgClr>
                <a:schemeClr val="bg1"/>
              </a:bgClr>
            </a:pattFill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tIns="0" bIns="0" rtlCol="0" anchor="ctr"/>
            <a:lstStyle/>
            <a:p>
              <a:pPr defTabSz="843914">
                <a:defRPr/>
              </a:pPr>
              <a:r>
                <a:rPr kumimoji="0" lang="ja-JP" altLang="en-US" sz="2000" b="1" kern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加入</a:t>
              </a: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635A0692-3716-A258-6280-0F3F3486CA92}"/>
                </a:ext>
              </a:extLst>
            </p:cNvPr>
            <p:cNvSpPr txBox="1"/>
            <p:nvPr/>
          </p:nvSpPr>
          <p:spPr>
            <a:xfrm>
              <a:off x="1449701" y="2288753"/>
              <a:ext cx="492443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defTabSz="843914">
                <a:defRPr/>
              </a:pPr>
              <a:r>
                <a:rPr lang="ja-JP" altLang="en-US" sz="240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①</a:t>
              </a: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74D4EC6A-25F9-343C-975C-2B164810B754}"/>
                </a:ext>
              </a:extLst>
            </p:cNvPr>
            <p:cNvSpPr txBox="1"/>
            <p:nvPr/>
          </p:nvSpPr>
          <p:spPr>
            <a:xfrm>
              <a:off x="3708638" y="2288753"/>
              <a:ext cx="492443" cy="461665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defTabSz="843914">
                <a:defRPr/>
              </a:pPr>
              <a:r>
                <a:rPr lang="ja-JP" altLang="en-US" sz="240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②</a:t>
              </a: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471A9CDF-7F62-6F64-CB14-4B9ED4DED4E4}"/>
                </a:ext>
              </a:extLst>
            </p:cNvPr>
            <p:cNvSpPr txBox="1"/>
            <p:nvPr/>
          </p:nvSpPr>
          <p:spPr>
            <a:xfrm>
              <a:off x="6581940" y="2281196"/>
              <a:ext cx="492443" cy="461665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defTabSz="843914">
                <a:defRPr/>
              </a:pPr>
              <a:r>
                <a:rPr lang="ja-JP" altLang="en-US" sz="2400" b="1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③</a:t>
              </a:r>
              <a:endParaRPr lang="ja-JP" altLang="en-US" sz="24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7" name="角丸四角形吹き出し 1">
              <a:extLst>
                <a:ext uri="{FF2B5EF4-FFF2-40B4-BE49-F238E27FC236}">
                  <a16:creationId xmlns:a16="http://schemas.microsoft.com/office/drawing/2014/main" id="{54B6D8F7-4D95-E8C8-0CC3-EA43BD8FD7F2}"/>
                </a:ext>
              </a:extLst>
            </p:cNvPr>
            <p:cNvSpPr/>
            <p:nvPr/>
          </p:nvSpPr>
          <p:spPr>
            <a:xfrm>
              <a:off x="6776687" y="1153282"/>
              <a:ext cx="1901071" cy="608176"/>
            </a:xfrm>
            <a:prstGeom prst="wedgeRoundRectCallout">
              <a:avLst>
                <a:gd name="adj1" fmla="val -72995"/>
                <a:gd name="adj2" fmla="val -4559"/>
                <a:gd name="adj3" fmla="val 16667"/>
              </a:avLst>
            </a:prstGeom>
            <a:pattFill prst="pct50">
              <a:fgClr>
                <a:srgbClr val="FFFFCC"/>
              </a:fgClr>
              <a:bgClr>
                <a:schemeClr val="bg1"/>
              </a:bgClr>
            </a:pattFill>
            <a:ln w="12700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rtlCol="0" anchor="ctr"/>
            <a:lstStyle/>
            <a:p>
              <a:pPr defTabSz="843914">
                <a:lnSpc>
                  <a:spcPts val="1600"/>
                </a:lnSpc>
                <a:defRPr/>
              </a:pPr>
              <a:r>
                <a:rPr kumimoji="0" lang="ja-JP" altLang="en-US" b="1" kern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年金、一時金等で受け取り</a:t>
              </a:r>
              <a:endParaRPr kumimoji="0" lang="en-US" altLang="ja-JP" b="1" ker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19" name="直角三角形 18">
              <a:extLst>
                <a:ext uri="{FF2B5EF4-FFF2-40B4-BE49-F238E27FC236}">
                  <a16:creationId xmlns:a16="http://schemas.microsoft.com/office/drawing/2014/main" id="{917835DE-C8B2-A561-BCFB-719649D9A494}"/>
                </a:ext>
              </a:extLst>
            </p:cNvPr>
            <p:cNvSpPr/>
            <p:nvPr/>
          </p:nvSpPr>
          <p:spPr>
            <a:xfrm rot="16200000">
              <a:off x="4300392" y="226000"/>
              <a:ext cx="642616" cy="3090792"/>
            </a:xfrm>
            <a:prstGeom prst="rtTriangle">
              <a:avLst/>
            </a:prstGeom>
            <a:pattFill prst="ltDnDiag">
              <a:fgClr>
                <a:schemeClr val="accent3"/>
              </a:fgClr>
              <a:bgClr>
                <a:schemeClr val="bg1"/>
              </a:bgClr>
            </a:patt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 defTabSz="914107">
                <a:defRPr/>
              </a:pPr>
              <a:r>
                <a:rPr lang="ja-JP" altLang="en-US" sz="1200" b="1">
                  <a:solidFill>
                    <a:srgbClr val="C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拠出した掛金</a:t>
              </a:r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20" name="インク 19">
                  <a:extLst>
                    <a:ext uri="{FF2B5EF4-FFF2-40B4-BE49-F238E27FC236}">
                      <a16:creationId xmlns:a16="http://schemas.microsoft.com/office/drawing/2014/main" id="{C021B9C6-7EE8-4C72-E7D4-0752F2EC00CB}"/>
                    </a:ext>
                  </a:extLst>
                </p14:cNvPr>
                <p14:cNvContentPartPr/>
                <p14:nvPr/>
              </p14:nvContentPartPr>
              <p14:xfrm>
                <a:off x="3794326" y="1310876"/>
                <a:ext cx="321069" cy="128139"/>
              </p14:xfrm>
            </p:contentPart>
          </mc:Choice>
          <mc:Fallback xmlns="">
            <p:pic>
              <p:nvPicPr>
                <p:cNvPr id="20" name="インク 19">
                  <a:extLst>
                    <a:ext uri="{FF2B5EF4-FFF2-40B4-BE49-F238E27FC236}">
                      <a16:creationId xmlns:a16="http://schemas.microsoft.com/office/drawing/2014/main" id="{C021B9C6-7EE8-4C72-E7D4-0752F2EC00CB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740335" y="1202894"/>
                  <a:ext cx="428692" cy="34374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21" name="インク 20">
                  <a:extLst>
                    <a:ext uri="{FF2B5EF4-FFF2-40B4-BE49-F238E27FC236}">
                      <a16:creationId xmlns:a16="http://schemas.microsoft.com/office/drawing/2014/main" id="{73E5F549-4AFD-5D2E-2A52-98B9075A68FA}"/>
                    </a:ext>
                  </a:extLst>
                </p14:cNvPr>
                <p14:cNvContentPartPr/>
                <p14:nvPr/>
              </p14:nvContentPartPr>
              <p14:xfrm>
                <a:off x="3921386" y="1338951"/>
                <a:ext cx="160174" cy="134258"/>
              </p14:xfrm>
            </p:contentPart>
          </mc:Choice>
          <mc:Fallback xmlns="">
            <p:pic>
              <p:nvPicPr>
                <p:cNvPr id="21" name="インク 20">
                  <a:extLst>
                    <a:ext uri="{FF2B5EF4-FFF2-40B4-BE49-F238E27FC236}">
                      <a16:creationId xmlns:a16="http://schemas.microsoft.com/office/drawing/2014/main" id="{73E5F549-4AFD-5D2E-2A52-98B9075A68FA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867395" y="1230969"/>
                  <a:ext cx="267797" cy="34986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2" name="インク 21">
                  <a:extLst>
                    <a:ext uri="{FF2B5EF4-FFF2-40B4-BE49-F238E27FC236}">
                      <a16:creationId xmlns:a16="http://schemas.microsoft.com/office/drawing/2014/main" id="{BAE66D77-64D6-FDA4-9AF2-501C9DA3DC8F}"/>
                    </a:ext>
                  </a:extLst>
                </p14:cNvPr>
                <p14:cNvContentPartPr/>
                <p14:nvPr/>
              </p14:nvContentPartPr>
              <p14:xfrm>
                <a:off x="3739256" y="1424617"/>
                <a:ext cx="178891" cy="65510"/>
              </p14:xfrm>
            </p:contentPart>
          </mc:Choice>
          <mc:Fallback xmlns="">
            <p:pic>
              <p:nvPicPr>
                <p:cNvPr id="22" name="インク 21">
                  <a:extLst>
                    <a:ext uri="{FF2B5EF4-FFF2-40B4-BE49-F238E27FC236}">
                      <a16:creationId xmlns:a16="http://schemas.microsoft.com/office/drawing/2014/main" id="{BAE66D77-64D6-FDA4-9AF2-501C9DA3DC8F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3685156" y="1316633"/>
                  <a:ext cx="286731" cy="28111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23" name="インク 22">
                  <a:extLst>
                    <a:ext uri="{FF2B5EF4-FFF2-40B4-BE49-F238E27FC236}">
                      <a16:creationId xmlns:a16="http://schemas.microsoft.com/office/drawing/2014/main" id="{93B3591F-AB0D-07E1-5B75-4B089FEF0E20}"/>
                    </a:ext>
                  </a:extLst>
                </p14:cNvPr>
                <p14:cNvContentPartPr/>
                <p14:nvPr/>
              </p14:nvContentPartPr>
              <p14:xfrm>
                <a:off x="4044126" y="1399061"/>
                <a:ext cx="360" cy="360"/>
              </p14:xfrm>
            </p:contentPart>
          </mc:Choice>
          <mc:Fallback xmlns="">
            <p:pic>
              <p:nvPicPr>
                <p:cNvPr id="23" name="インク 22">
                  <a:extLst>
                    <a:ext uri="{FF2B5EF4-FFF2-40B4-BE49-F238E27FC236}">
                      <a16:creationId xmlns:a16="http://schemas.microsoft.com/office/drawing/2014/main" id="{93B3591F-AB0D-07E1-5B75-4B089FEF0E20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3990126" y="1291061"/>
                  <a:ext cx="108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24" name="インク 23">
                  <a:extLst>
                    <a:ext uri="{FF2B5EF4-FFF2-40B4-BE49-F238E27FC236}">
                      <a16:creationId xmlns:a16="http://schemas.microsoft.com/office/drawing/2014/main" id="{316647C9-E1FC-F3BB-E780-3C9A3B9BE0EA}"/>
                    </a:ext>
                  </a:extLst>
                </p14:cNvPr>
                <p14:cNvContentPartPr/>
                <p14:nvPr/>
              </p14:nvContentPartPr>
              <p14:xfrm>
                <a:off x="4029729" y="1394022"/>
                <a:ext cx="63350" cy="81347"/>
              </p14:xfrm>
            </p:contentPart>
          </mc:Choice>
          <mc:Fallback xmlns="">
            <p:pic>
              <p:nvPicPr>
                <p:cNvPr id="24" name="インク 23">
                  <a:extLst>
                    <a:ext uri="{FF2B5EF4-FFF2-40B4-BE49-F238E27FC236}">
                      <a16:creationId xmlns:a16="http://schemas.microsoft.com/office/drawing/2014/main" id="{316647C9-E1FC-F3BB-E780-3C9A3B9BE0EA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3975429" y="1286039"/>
                  <a:ext cx="171588" cy="29695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25" name="インク 24">
                  <a:extLst>
                    <a:ext uri="{FF2B5EF4-FFF2-40B4-BE49-F238E27FC236}">
                      <a16:creationId xmlns:a16="http://schemas.microsoft.com/office/drawing/2014/main" id="{831F1483-B7EE-6123-2B8F-E7AC9F0EB40D}"/>
                    </a:ext>
                  </a:extLst>
                </p14:cNvPr>
                <p14:cNvContentPartPr/>
                <p14:nvPr/>
              </p14:nvContentPartPr>
              <p14:xfrm>
                <a:off x="4077601" y="1437215"/>
                <a:ext cx="360" cy="360"/>
              </p14:xfrm>
            </p:contentPart>
          </mc:Choice>
          <mc:Fallback xmlns="">
            <p:pic>
              <p:nvPicPr>
                <p:cNvPr id="25" name="インク 24">
                  <a:extLst>
                    <a:ext uri="{FF2B5EF4-FFF2-40B4-BE49-F238E27FC236}">
                      <a16:creationId xmlns:a16="http://schemas.microsoft.com/office/drawing/2014/main" id="{831F1483-B7EE-6123-2B8F-E7AC9F0EB40D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4023601" y="1329215"/>
                  <a:ext cx="108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26" name="インク 25">
                  <a:extLst>
                    <a:ext uri="{FF2B5EF4-FFF2-40B4-BE49-F238E27FC236}">
                      <a16:creationId xmlns:a16="http://schemas.microsoft.com/office/drawing/2014/main" id="{17C0A635-39DD-49B7-11CE-FA20F95E9FD0}"/>
                    </a:ext>
                  </a:extLst>
                </p14:cNvPr>
                <p14:cNvContentPartPr/>
                <p14:nvPr/>
              </p14:nvContentPartPr>
              <p14:xfrm>
                <a:off x="3829961" y="1328513"/>
                <a:ext cx="311710" cy="223524"/>
              </p14:xfrm>
            </p:contentPart>
          </mc:Choice>
          <mc:Fallback xmlns="">
            <p:pic>
              <p:nvPicPr>
                <p:cNvPr id="26" name="インク 25">
                  <a:extLst>
                    <a:ext uri="{FF2B5EF4-FFF2-40B4-BE49-F238E27FC236}">
                      <a16:creationId xmlns:a16="http://schemas.microsoft.com/office/drawing/2014/main" id="{17C0A635-39DD-49B7-11CE-FA20F95E9FD0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3776032" y="1220530"/>
                  <a:ext cx="419209" cy="43912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27" name="インク 26">
                  <a:extLst>
                    <a:ext uri="{FF2B5EF4-FFF2-40B4-BE49-F238E27FC236}">
                      <a16:creationId xmlns:a16="http://schemas.microsoft.com/office/drawing/2014/main" id="{2A57C527-CEA1-63A8-244B-A7DAE739746F}"/>
                    </a:ext>
                  </a:extLst>
                </p14:cNvPr>
                <p14:cNvContentPartPr/>
                <p14:nvPr/>
              </p14:nvContentPartPr>
              <p14:xfrm>
                <a:off x="3827407" y="1329078"/>
                <a:ext cx="203727" cy="142897"/>
              </p14:xfrm>
            </p:contentPart>
          </mc:Choice>
          <mc:Fallback xmlns="">
            <p:pic>
              <p:nvPicPr>
                <p:cNvPr id="27" name="インク 26">
                  <a:extLst>
                    <a:ext uri="{FF2B5EF4-FFF2-40B4-BE49-F238E27FC236}">
                      <a16:creationId xmlns:a16="http://schemas.microsoft.com/office/drawing/2014/main" id="{2A57C527-CEA1-63A8-244B-A7DAE739746F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3773416" y="1221095"/>
                  <a:ext cx="311350" cy="358502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3C506B09-35FA-D813-BDE7-8BFAB906F202}"/>
                </a:ext>
              </a:extLst>
            </p:cNvPr>
            <p:cNvGrpSpPr/>
            <p:nvPr/>
          </p:nvGrpSpPr>
          <p:grpSpPr>
            <a:xfrm>
              <a:off x="3067426" y="1111433"/>
              <a:ext cx="3410613" cy="970874"/>
              <a:chOff x="3261535" y="2169582"/>
              <a:chExt cx="3411159" cy="971031"/>
            </a:xfrm>
          </p:grpSpPr>
          <p:grpSp>
            <p:nvGrpSpPr>
              <p:cNvPr id="31" name="グループ化 30">
                <a:extLst>
                  <a:ext uri="{FF2B5EF4-FFF2-40B4-BE49-F238E27FC236}">
                    <a16:creationId xmlns:a16="http://schemas.microsoft.com/office/drawing/2014/main" id="{8567698C-BE37-007E-F09E-D7E5791A97D6}"/>
                  </a:ext>
                </a:extLst>
              </p:cNvPr>
              <p:cNvGrpSpPr/>
              <p:nvPr/>
            </p:nvGrpSpPr>
            <p:grpSpPr>
              <a:xfrm>
                <a:off x="3261535" y="2169582"/>
                <a:ext cx="3411159" cy="971031"/>
                <a:chOff x="3216189" y="2197242"/>
                <a:chExt cx="3366960" cy="971031"/>
              </a:xfrm>
              <a:pattFill prst="pct50">
                <a:fgClr>
                  <a:schemeClr val="accent1"/>
                </a:fgClr>
                <a:bgClr>
                  <a:schemeClr val="bg1"/>
                </a:bgClr>
              </a:pattFill>
            </p:grpSpPr>
            <p:sp>
              <p:nvSpPr>
                <p:cNvPr id="33" name="フリーフォーム: 図形 32">
                  <a:extLst>
                    <a:ext uri="{FF2B5EF4-FFF2-40B4-BE49-F238E27FC236}">
                      <a16:creationId xmlns:a16="http://schemas.microsoft.com/office/drawing/2014/main" id="{E8D74EC1-606A-95BE-3F10-EF9F3398663A}"/>
                    </a:ext>
                  </a:extLst>
                </p:cNvPr>
                <p:cNvSpPr/>
                <p:nvPr/>
              </p:nvSpPr>
              <p:spPr>
                <a:xfrm>
                  <a:off x="3216189" y="2265834"/>
                  <a:ext cx="3312323" cy="902439"/>
                </a:xfrm>
                <a:custGeom>
                  <a:avLst/>
                  <a:gdLst>
                    <a:gd name="connsiteX0" fmla="*/ 0 w 3312319"/>
                    <a:gd name="connsiteY0" fmla="*/ 902439 h 902439"/>
                    <a:gd name="connsiteX1" fmla="*/ 259557 w 3312319"/>
                    <a:gd name="connsiteY1" fmla="*/ 669077 h 902439"/>
                    <a:gd name="connsiteX2" fmla="*/ 769144 w 3312319"/>
                    <a:gd name="connsiteY2" fmla="*/ 707177 h 902439"/>
                    <a:gd name="connsiteX3" fmla="*/ 1016794 w 3312319"/>
                    <a:gd name="connsiteY3" fmla="*/ 433333 h 902439"/>
                    <a:gd name="connsiteX4" fmla="*/ 1659732 w 3312319"/>
                    <a:gd name="connsiteY4" fmla="*/ 709558 h 902439"/>
                    <a:gd name="connsiteX5" fmla="*/ 2076450 w 3312319"/>
                    <a:gd name="connsiteY5" fmla="*/ 299983 h 902439"/>
                    <a:gd name="connsiteX6" fmla="*/ 2159794 w 3312319"/>
                    <a:gd name="connsiteY6" fmla="*/ 392852 h 902439"/>
                    <a:gd name="connsiteX7" fmla="*/ 2355057 w 3312319"/>
                    <a:gd name="connsiteY7" fmla="*/ 214258 h 902439"/>
                    <a:gd name="connsiteX8" fmla="*/ 2700338 w 3312319"/>
                    <a:gd name="connsiteY8" fmla="*/ 354752 h 902439"/>
                    <a:gd name="connsiteX9" fmla="*/ 3055144 w 3312319"/>
                    <a:gd name="connsiteY9" fmla="*/ 2327 h 902439"/>
                    <a:gd name="connsiteX10" fmla="*/ 3312319 w 3312319"/>
                    <a:gd name="connsiteY10" fmla="*/ 204733 h 902439"/>
                    <a:gd name="connsiteX0" fmla="*/ 0 w 3312319"/>
                    <a:gd name="connsiteY0" fmla="*/ 902439 h 902439"/>
                    <a:gd name="connsiteX1" fmla="*/ 259557 w 3312319"/>
                    <a:gd name="connsiteY1" fmla="*/ 669077 h 902439"/>
                    <a:gd name="connsiteX2" fmla="*/ 769144 w 3312319"/>
                    <a:gd name="connsiteY2" fmla="*/ 707177 h 902439"/>
                    <a:gd name="connsiteX3" fmla="*/ 1016794 w 3312319"/>
                    <a:gd name="connsiteY3" fmla="*/ 433333 h 902439"/>
                    <a:gd name="connsiteX4" fmla="*/ 1659732 w 3312319"/>
                    <a:gd name="connsiteY4" fmla="*/ 709558 h 902439"/>
                    <a:gd name="connsiteX5" fmla="*/ 2076450 w 3312319"/>
                    <a:gd name="connsiteY5" fmla="*/ 299983 h 902439"/>
                    <a:gd name="connsiteX6" fmla="*/ 2159794 w 3312319"/>
                    <a:gd name="connsiteY6" fmla="*/ 392852 h 902439"/>
                    <a:gd name="connsiteX7" fmla="*/ 2355057 w 3312319"/>
                    <a:gd name="connsiteY7" fmla="*/ 214258 h 902439"/>
                    <a:gd name="connsiteX8" fmla="*/ 2690813 w 3312319"/>
                    <a:gd name="connsiteY8" fmla="*/ 314271 h 902439"/>
                    <a:gd name="connsiteX9" fmla="*/ 3055144 w 3312319"/>
                    <a:gd name="connsiteY9" fmla="*/ 2327 h 902439"/>
                    <a:gd name="connsiteX10" fmla="*/ 3312319 w 3312319"/>
                    <a:gd name="connsiteY10" fmla="*/ 204733 h 902439"/>
                    <a:gd name="connsiteX0" fmla="*/ 0 w 3312319"/>
                    <a:gd name="connsiteY0" fmla="*/ 902439 h 902439"/>
                    <a:gd name="connsiteX1" fmla="*/ 259557 w 3312319"/>
                    <a:gd name="connsiteY1" fmla="*/ 669077 h 902439"/>
                    <a:gd name="connsiteX2" fmla="*/ 769144 w 3312319"/>
                    <a:gd name="connsiteY2" fmla="*/ 707177 h 902439"/>
                    <a:gd name="connsiteX3" fmla="*/ 1054894 w 3312319"/>
                    <a:gd name="connsiteY3" fmla="*/ 328558 h 902439"/>
                    <a:gd name="connsiteX4" fmla="*/ 1659732 w 3312319"/>
                    <a:gd name="connsiteY4" fmla="*/ 709558 h 902439"/>
                    <a:gd name="connsiteX5" fmla="*/ 2076450 w 3312319"/>
                    <a:gd name="connsiteY5" fmla="*/ 299983 h 902439"/>
                    <a:gd name="connsiteX6" fmla="*/ 2159794 w 3312319"/>
                    <a:gd name="connsiteY6" fmla="*/ 392852 h 902439"/>
                    <a:gd name="connsiteX7" fmla="*/ 2355057 w 3312319"/>
                    <a:gd name="connsiteY7" fmla="*/ 214258 h 902439"/>
                    <a:gd name="connsiteX8" fmla="*/ 2690813 w 3312319"/>
                    <a:gd name="connsiteY8" fmla="*/ 314271 h 902439"/>
                    <a:gd name="connsiteX9" fmla="*/ 3055144 w 3312319"/>
                    <a:gd name="connsiteY9" fmla="*/ 2327 h 902439"/>
                    <a:gd name="connsiteX10" fmla="*/ 3312319 w 3312319"/>
                    <a:gd name="connsiteY10" fmla="*/ 204733 h 902439"/>
                    <a:gd name="connsiteX0" fmla="*/ 0 w 3312319"/>
                    <a:gd name="connsiteY0" fmla="*/ 902439 h 902439"/>
                    <a:gd name="connsiteX1" fmla="*/ 259557 w 3312319"/>
                    <a:gd name="connsiteY1" fmla="*/ 669077 h 902439"/>
                    <a:gd name="connsiteX2" fmla="*/ 769144 w 3312319"/>
                    <a:gd name="connsiteY2" fmla="*/ 707177 h 902439"/>
                    <a:gd name="connsiteX3" fmla="*/ 1054894 w 3312319"/>
                    <a:gd name="connsiteY3" fmla="*/ 426189 h 902439"/>
                    <a:gd name="connsiteX4" fmla="*/ 1659732 w 3312319"/>
                    <a:gd name="connsiteY4" fmla="*/ 709558 h 902439"/>
                    <a:gd name="connsiteX5" fmla="*/ 2076450 w 3312319"/>
                    <a:gd name="connsiteY5" fmla="*/ 299983 h 902439"/>
                    <a:gd name="connsiteX6" fmla="*/ 2159794 w 3312319"/>
                    <a:gd name="connsiteY6" fmla="*/ 392852 h 902439"/>
                    <a:gd name="connsiteX7" fmla="*/ 2355057 w 3312319"/>
                    <a:gd name="connsiteY7" fmla="*/ 214258 h 902439"/>
                    <a:gd name="connsiteX8" fmla="*/ 2690813 w 3312319"/>
                    <a:gd name="connsiteY8" fmla="*/ 314271 h 902439"/>
                    <a:gd name="connsiteX9" fmla="*/ 3055144 w 3312319"/>
                    <a:gd name="connsiteY9" fmla="*/ 2327 h 902439"/>
                    <a:gd name="connsiteX10" fmla="*/ 3312319 w 3312319"/>
                    <a:gd name="connsiteY10" fmla="*/ 204733 h 9024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312319" h="902439">
                      <a:moveTo>
                        <a:pt x="0" y="902439"/>
                      </a:moveTo>
                      <a:cubicBezTo>
                        <a:pt x="65683" y="802030"/>
                        <a:pt x="131366" y="701621"/>
                        <a:pt x="259557" y="669077"/>
                      </a:cubicBezTo>
                      <a:cubicBezTo>
                        <a:pt x="387748" y="636533"/>
                        <a:pt x="636588" y="747658"/>
                        <a:pt x="769144" y="707177"/>
                      </a:cubicBezTo>
                      <a:cubicBezTo>
                        <a:pt x="901700" y="666696"/>
                        <a:pt x="906463" y="425792"/>
                        <a:pt x="1054894" y="426189"/>
                      </a:cubicBezTo>
                      <a:cubicBezTo>
                        <a:pt x="1203325" y="426586"/>
                        <a:pt x="1489473" y="730592"/>
                        <a:pt x="1659732" y="709558"/>
                      </a:cubicBezTo>
                      <a:cubicBezTo>
                        <a:pt x="1829991" y="688524"/>
                        <a:pt x="1993106" y="352767"/>
                        <a:pt x="2076450" y="299983"/>
                      </a:cubicBezTo>
                      <a:cubicBezTo>
                        <a:pt x="2159794" y="247199"/>
                        <a:pt x="2113359" y="407140"/>
                        <a:pt x="2159794" y="392852"/>
                      </a:cubicBezTo>
                      <a:cubicBezTo>
                        <a:pt x="2206229" y="378564"/>
                        <a:pt x="2266554" y="227355"/>
                        <a:pt x="2355057" y="214258"/>
                      </a:cubicBezTo>
                      <a:cubicBezTo>
                        <a:pt x="2443560" y="201161"/>
                        <a:pt x="2574132" y="349593"/>
                        <a:pt x="2690813" y="314271"/>
                      </a:cubicBezTo>
                      <a:cubicBezTo>
                        <a:pt x="2807494" y="278949"/>
                        <a:pt x="2953147" y="27330"/>
                        <a:pt x="3055144" y="2327"/>
                      </a:cubicBezTo>
                      <a:cubicBezTo>
                        <a:pt x="3157141" y="-22676"/>
                        <a:pt x="3278188" y="161077"/>
                        <a:pt x="3312319" y="204733"/>
                      </a:cubicBezTo>
                    </a:path>
                  </a:pathLst>
                </a:custGeom>
                <a:grpFill/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4107">
                    <a:defRPr/>
                  </a:pPr>
                  <a:r>
                    <a:rPr lang="ja-JP" altLang="en-US" sz="1400">
                      <a:solidFill>
                        <a:srgbClr val="DEF5FA">
                          <a:lumMod val="25000"/>
                        </a:srgbClr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　　　　　　　　　　　　　 </a:t>
                  </a:r>
                  <a:r>
                    <a:rPr lang="ja-JP" altLang="en-US" sz="1200" b="1">
                      <a:solidFill>
                        <a:srgbClr val="DEF5FA">
                          <a:lumMod val="25000"/>
                        </a:srgbClr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運用益</a:t>
                  </a:r>
                </a:p>
              </p:txBody>
            </p:sp>
            <p:sp>
              <p:nvSpPr>
                <p:cNvPr id="34" name="正方形/長方形 33">
                  <a:extLst>
                    <a:ext uri="{FF2B5EF4-FFF2-40B4-BE49-F238E27FC236}">
                      <a16:creationId xmlns:a16="http://schemas.microsoft.com/office/drawing/2014/main" id="{D27AC794-ACDA-D5E8-F900-145751703BA8}"/>
                    </a:ext>
                  </a:extLst>
                </p:cNvPr>
                <p:cNvSpPr/>
                <p:nvPr/>
              </p:nvSpPr>
              <p:spPr>
                <a:xfrm>
                  <a:off x="6288355" y="2197242"/>
                  <a:ext cx="294794" cy="345993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4107">
                    <a:defRPr/>
                  </a:pPr>
                  <a:endParaRPr lang="ja-JP" altLang="en-US">
                    <a:solidFill>
                      <a:prstClr val="white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sp>
            <p:nvSpPr>
              <p:cNvPr id="32" name="フリーフォーム: 図形 31">
                <a:extLst>
                  <a:ext uri="{FF2B5EF4-FFF2-40B4-BE49-F238E27FC236}">
                    <a16:creationId xmlns:a16="http://schemas.microsoft.com/office/drawing/2014/main" id="{0BCCA345-699A-1A64-BB46-F9B36B355333}"/>
                  </a:ext>
                </a:extLst>
              </p:cNvPr>
              <p:cNvSpPr/>
              <p:nvPr/>
            </p:nvSpPr>
            <p:spPr>
              <a:xfrm>
                <a:off x="4674473" y="2726783"/>
                <a:ext cx="528458" cy="201895"/>
              </a:xfrm>
              <a:custGeom>
                <a:avLst/>
                <a:gdLst>
                  <a:gd name="connsiteX0" fmla="*/ 0 w 481012"/>
                  <a:gd name="connsiteY0" fmla="*/ 95250 h 207281"/>
                  <a:gd name="connsiteX1" fmla="*/ 233362 w 481012"/>
                  <a:gd name="connsiteY1" fmla="*/ 204788 h 207281"/>
                  <a:gd name="connsiteX2" fmla="*/ 481012 w 481012"/>
                  <a:gd name="connsiteY2" fmla="*/ 0 h 207281"/>
                  <a:gd name="connsiteX3" fmla="*/ 0 w 481012"/>
                  <a:gd name="connsiteY3" fmla="*/ 95250 h 207281"/>
                  <a:gd name="connsiteX0" fmla="*/ 0 w 514350"/>
                  <a:gd name="connsiteY0" fmla="*/ 109538 h 207829"/>
                  <a:gd name="connsiteX1" fmla="*/ 266700 w 514350"/>
                  <a:gd name="connsiteY1" fmla="*/ 204788 h 207829"/>
                  <a:gd name="connsiteX2" fmla="*/ 514350 w 514350"/>
                  <a:gd name="connsiteY2" fmla="*/ 0 h 207829"/>
                  <a:gd name="connsiteX3" fmla="*/ 0 w 514350"/>
                  <a:gd name="connsiteY3" fmla="*/ 109538 h 207829"/>
                  <a:gd name="connsiteX0" fmla="*/ 0 w 547688"/>
                  <a:gd name="connsiteY0" fmla="*/ 133351 h 231642"/>
                  <a:gd name="connsiteX1" fmla="*/ 266700 w 547688"/>
                  <a:gd name="connsiteY1" fmla="*/ 228601 h 231642"/>
                  <a:gd name="connsiteX2" fmla="*/ 547688 w 547688"/>
                  <a:gd name="connsiteY2" fmla="*/ 0 h 231642"/>
                  <a:gd name="connsiteX3" fmla="*/ 0 w 547688"/>
                  <a:gd name="connsiteY3" fmla="*/ 133351 h 231642"/>
                  <a:gd name="connsiteX0" fmla="*/ 0 w 547688"/>
                  <a:gd name="connsiteY0" fmla="*/ 133351 h 218183"/>
                  <a:gd name="connsiteX1" fmla="*/ 323850 w 547688"/>
                  <a:gd name="connsiteY1" fmla="*/ 214313 h 218183"/>
                  <a:gd name="connsiteX2" fmla="*/ 547688 w 547688"/>
                  <a:gd name="connsiteY2" fmla="*/ 0 h 218183"/>
                  <a:gd name="connsiteX3" fmla="*/ 0 w 547688"/>
                  <a:gd name="connsiteY3" fmla="*/ 133351 h 218183"/>
                  <a:gd name="connsiteX0" fmla="*/ 0 w 547688"/>
                  <a:gd name="connsiteY0" fmla="*/ 133351 h 249678"/>
                  <a:gd name="connsiteX1" fmla="*/ 280987 w 547688"/>
                  <a:gd name="connsiteY1" fmla="*/ 247319 h 249678"/>
                  <a:gd name="connsiteX2" fmla="*/ 547688 w 547688"/>
                  <a:gd name="connsiteY2" fmla="*/ 0 h 249678"/>
                  <a:gd name="connsiteX3" fmla="*/ 0 w 547688"/>
                  <a:gd name="connsiteY3" fmla="*/ 133351 h 249678"/>
                  <a:gd name="connsiteX0" fmla="*/ 0 w 571500"/>
                  <a:gd name="connsiteY0" fmla="*/ 114490 h 230817"/>
                  <a:gd name="connsiteX1" fmla="*/ 280987 w 571500"/>
                  <a:gd name="connsiteY1" fmla="*/ 228458 h 230817"/>
                  <a:gd name="connsiteX2" fmla="*/ 571500 w 571500"/>
                  <a:gd name="connsiteY2" fmla="*/ 0 h 230817"/>
                  <a:gd name="connsiteX3" fmla="*/ 0 w 571500"/>
                  <a:gd name="connsiteY3" fmla="*/ 114490 h 230817"/>
                  <a:gd name="connsiteX0" fmla="*/ 0 w 542676"/>
                  <a:gd name="connsiteY0" fmla="*/ 114490 h 230817"/>
                  <a:gd name="connsiteX1" fmla="*/ 280987 w 542676"/>
                  <a:gd name="connsiteY1" fmla="*/ 228458 h 230817"/>
                  <a:gd name="connsiteX2" fmla="*/ 542676 w 542676"/>
                  <a:gd name="connsiteY2" fmla="*/ 0 h 230817"/>
                  <a:gd name="connsiteX3" fmla="*/ 0 w 542676"/>
                  <a:gd name="connsiteY3" fmla="*/ 114490 h 230817"/>
                  <a:gd name="connsiteX0" fmla="*/ 0 w 547480"/>
                  <a:gd name="connsiteY0" fmla="*/ 77847 h 194174"/>
                  <a:gd name="connsiteX1" fmla="*/ 280987 w 547480"/>
                  <a:gd name="connsiteY1" fmla="*/ 191815 h 194174"/>
                  <a:gd name="connsiteX2" fmla="*/ 547480 w 547480"/>
                  <a:gd name="connsiteY2" fmla="*/ 0 h 194174"/>
                  <a:gd name="connsiteX3" fmla="*/ 0 w 547480"/>
                  <a:gd name="connsiteY3" fmla="*/ 77847 h 194174"/>
                  <a:gd name="connsiteX0" fmla="*/ 0 w 533067"/>
                  <a:gd name="connsiteY0" fmla="*/ 77847 h 194174"/>
                  <a:gd name="connsiteX1" fmla="*/ 280987 w 533067"/>
                  <a:gd name="connsiteY1" fmla="*/ 191815 h 194174"/>
                  <a:gd name="connsiteX2" fmla="*/ 533067 w 533067"/>
                  <a:gd name="connsiteY2" fmla="*/ 0 h 194174"/>
                  <a:gd name="connsiteX3" fmla="*/ 0 w 533067"/>
                  <a:gd name="connsiteY3" fmla="*/ 77847 h 194174"/>
                  <a:gd name="connsiteX0" fmla="*/ 0 w 533067"/>
                  <a:gd name="connsiteY0" fmla="*/ 77847 h 194174"/>
                  <a:gd name="connsiteX1" fmla="*/ 290596 w 533067"/>
                  <a:gd name="connsiteY1" fmla="*/ 191815 h 194174"/>
                  <a:gd name="connsiteX2" fmla="*/ 533067 w 533067"/>
                  <a:gd name="connsiteY2" fmla="*/ 0 h 194174"/>
                  <a:gd name="connsiteX3" fmla="*/ 0 w 533067"/>
                  <a:gd name="connsiteY3" fmla="*/ 77847 h 1941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33067" h="194174">
                    <a:moveTo>
                      <a:pt x="0" y="77847"/>
                    </a:moveTo>
                    <a:cubicBezTo>
                      <a:pt x="76596" y="140553"/>
                      <a:pt x="210427" y="207690"/>
                      <a:pt x="290596" y="191815"/>
                    </a:cubicBezTo>
                    <a:cubicBezTo>
                      <a:pt x="370765" y="175940"/>
                      <a:pt x="449326" y="94456"/>
                      <a:pt x="533067" y="0"/>
                    </a:cubicBezTo>
                    <a:lnTo>
                      <a:pt x="0" y="77847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107">
                  <a:defRPr/>
                </a:pPr>
                <a:endParaRPr lang="ja-JP" altLang="en-US">
                  <a:solidFill>
                    <a:prstClr val="white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0D0D3703-5E6E-BA12-5F80-56B85D87DE08}"/>
                </a:ext>
              </a:extLst>
            </p:cNvPr>
            <p:cNvSpPr/>
            <p:nvPr/>
          </p:nvSpPr>
          <p:spPr>
            <a:xfrm>
              <a:off x="6485560" y="1124703"/>
              <a:ext cx="166127" cy="1011468"/>
            </a:xfrm>
            <a:prstGeom prst="rect">
              <a:avLst/>
            </a:prstGeom>
            <a:pattFill prst="pct40">
              <a:fgClr>
                <a:schemeClr val="accent3"/>
              </a:fgClr>
              <a:bgClr>
                <a:schemeClr val="bg1"/>
              </a:bgClr>
            </a:pattFill>
            <a:ln w="12700" cap="flat" cmpd="sng" algn="ctr">
              <a:solidFill>
                <a:schemeClr val="accent3"/>
              </a:solidFill>
              <a:prstDash val="solid"/>
            </a:ln>
            <a:effectLst/>
          </p:spPr>
          <p:txBody>
            <a:bodyPr lIns="84370" tIns="42187" rIns="84370" bIns="42187" rtlCol="0" anchor="ctr"/>
            <a:lstStyle/>
            <a:p>
              <a:pPr algn="ctr" defTabSz="843914">
                <a:defRPr/>
              </a:pPr>
              <a:endParaRPr kumimoji="0" lang="ja-JP" altLang="en-US" sz="1662" kern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30" name="角丸四角形吹き出し 16">
              <a:extLst>
                <a:ext uri="{FF2B5EF4-FFF2-40B4-BE49-F238E27FC236}">
                  <a16:creationId xmlns:a16="http://schemas.microsoft.com/office/drawing/2014/main" id="{677753BB-AE38-D8DC-CEFB-7EC6954C74AD}"/>
                </a:ext>
              </a:extLst>
            </p:cNvPr>
            <p:cNvSpPr/>
            <p:nvPr/>
          </p:nvSpPr>
          <p:spPr>
            <a:xfrm>
              <a:off x="2438113" y="725895"/>
              <a:ext cx="3569257" cy="564841"/>
            </a:xfrm>
            <a:prstGeom prst="wedgeRoundRectCallout">
              <a:avLst>
                <a:gd name="adj1" fmla="val 16486"/>
                <a:gd name="adj2" fmla="val 91977"/>
                <a:gd name="adj3" fmla="val 16667"/>
              </a:avLst>
            </a:prstGeom>
            <a:pattFill prst="pct50">
              <a:fgClr>
                <a:srgbClr val="FFFFCC"/>
              </a:fgClr>
              <a:bgClr>
                <a:schemeClr val="bg1"/>
              </a:bgClr>
            </a:pattFill>
            <a:ln w="12700" cap="flat" cmpd="sng" algn="ctr">
              <a:solidFill>
                <a:schemeClr val="accent3">
                  <a:lumMod val="20000"/>
                  <a:lumOff val="80000"/>
                </a:schemeClr>
              </a:solidFill>
              <a:prstDash val="solid"/>
            </a:ln>
            <a:effectLst/>
          </p:spPr>
          <p:txBody>
            <a:bodyPr lIns="35994" tIns="35994" rIns="0" bIns="0" rtlCol="0" anchor="t" anchorCtr="0"/>
            <a:lstStyle/>
            <a:p>
              <a:pPr defTabSz="843914">
                <a:defRPr/>
              </a:pPr>
              <a:r>
                <a:rPr kumimoji="0" lang="ja-JP" altLang="en-US" sz="1600" b="1" kern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運用商品（</a:t>
              </a:r>
              <a:r>
                <a:rPr kumimoji="0" lang="zh-TW" altLang="en-US" sz="1600" b="1" kern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投資信託</a:t>
              </a:r>
              <a:r>
                <a:rPr kumimoji="0" lang="ja-JP" altLang="en-US" sz="1600" b="1" kern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、</a:t>
              </a:r>
              <a:r>
                <a:rPr kumimoji="0" lang="zh-TW" altLang="en-US" sz="1600" b="1" kern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預金、保険等</a:t>
              </a:r>
              <a:r>
                <a:rPr kumimoji="0" lang="ja-JP" altLang="en-US" sz="1600" b="1" kern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）から選択して積立金を運用</a:t>
              </a:r>
              <a:endParaRPr kumimoji="0" lang="ja-JP" altLang="en-US" sz="3600" b="1" ker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32445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D1D4D8-D04F-AF5D-9EC0-2B37A41FE4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DC4FC67-D831-7934-A398-19C911DAF974}"/>
              </a:ext>
            </a:extLst>
          </p:cNvPr>
          <p:cNvSpPr txBox="1"/>
          <p:nvPr/>
        </p:nvSpPr>
        <p:spPr>
          <a:xfrm>
            <a:off x="435024" y="1023741"/>
            <a:ext cx="10646060" cy="3958776"/>
          </a:xfrm>
          <a:prstGeom prst="rect">
            <a:avLst/>
          </a:prstGeom>
          <a:noFill/>
        </p:spPr>
        <p:txBody>
          <a:bodyPr wrap="square" lIns="35994" rIns="35994" rtlCol="0">
            <a:spAutoFit/>
          </a:bodyPr>
          <a:lstStyle/>
          <a:p>
            <a:pPr marL="1198470" indent="-1198470" algn="just" defTabSz="804588">
              <a:lnSpc>
                <a:spcPct val="150000"/>
              </a:lnSpc>
              <a:defRPr/>
            </a:pPr>
            <a:r>
              <a:rPr lang="ja-JP" altLang="en-US" sz="28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○加入者の要件　</a:t>
            </a:r>
            <a:r>
              <a:rPr lang="ja-JP" altLang="en-US" sz="2800" b="1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原則、国民年金の被保険者</a:t>
            </a:r>
            <a:endParaRPr lang="en-US" altLang="ja-JP" sz="2800" b="1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fontAlgn="base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第１号加入者：国民年金第１号被保険者</a:t>
            </a:r>
            <a:b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</a:t>
            </a:r>
            <a:r>
              <a:rPr lang="ja-JP" altLang="ja-JP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lang="ja-JP" altLang="ja-JP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歳以上</a:t>
            </a:r>
            <a:r>
              <a:rPr lang="en-US" altLang="ja-JP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lang="ja-JP" altLang="ja-JP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歳未満の自営業者とその家族、フリーランス、学生）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​</a:t>
            </a:r>
          </a:p>
          <a:p>
            <a:pPr fontAlgn="base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第２号加入者：国民年金第２号被保険者</a:t>
            </a:r>
            <a:b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</a:t>
            </a:r>
            <a:r>
              <a:rPr lang="ja-JP" altLang="ja-JP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（会社員や公務員等の厚生年金保険の被保険者）</a:t>
            </a:r>
            <a:r>
              <a:rPr lang="en-US" altLang="ja-JP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​</a:t>
            </a:r>
          </a:p>
          <a:p>
            <a:pPr fontAlgn="base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第３号加入者：国民年金第３号被保険者</a:t>
            </a:r>
            <a:b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</a:t>
            </a:r>
            <a:r>
              <a:rPr lang="ja-JP" altLang="ja-JP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（国民年金第２号被保険者に扶養されている</a:t>
            </a:r>
            <a:r>
              <a:rPr lang="en-US" altLang="ja-JP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lang="ja-JP" altLang="ja-JP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歳以上</a:t>
            </a:r>
            <a:r>
              <a:rPr lang="en-US" altLang="ja-JP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lang="ja-JP" altLang="ja-JP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歳未満の</a:t>
            </a:r>
            <a:br>
              <a:rPr lang="en-US" altLang="ja-JP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</a:t>
            </a:r>
            <a:r>
              <a:rPr lang="ja-JP" altLang="ja-JP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配偶者）</a:t>
            </a:r>
            <a:r>
              <a:rPr lang="en-US" altLang="ja-JP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​</a:t>
            </a:r>
          </a:p>
          <a:p>
            <a:pPr fontAlgn="base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第４号加入者：国民年金任意加入被保険者</a:t>
            </a:r>
            <a:b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</a:t>
            </a:r>
            <a:r>
              <a:rPr lang="ja-JP" altLang="ja-JP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lang="ja-JP" altLang="ja-JP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歳以上</a:t>
            </a:r>
            <a:r>
              <a:rPr lang="en-US" altLang="ja-JP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65</a:t>
            </a:r>
            <a:r>
              <a:rPr lang="ja-JP" altLang="ja-JP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歳未満の者、または</a:t>
            </a:r>
            <a:r>
              <a:rPr lang="en-US" altLang="ja-JP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lang="ja-JP" altLang="ja-JP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歳以上</a:t>
            </a:r>
            <a:r>
              <a:rPr lang="en-US" altLang="ja-JP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65</a:t>
            </a:r>
            <a:r>
              <a:rPr lang="ja-JP" altLang="ja-JP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歳未満の海外居住者</a:t>
            </a:r>
            <a:endParaRPr lang="en-US" altLang="ja-JP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fontAlgn="base"/>
            <a:r>
              <a:rPr lang="ja-JP" altLang="en-US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</a:t>
            </a:r>
            <a:r>
              <a:rPr lang="ja-JP" altLang="ja-JP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で、国民年金の保険料の納付済期間が</a:t>
            </a:r>
            <a:r>
              <a:rPr lang="en-US" altLang="ja-JP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480</a:t>
            </a:r>
            <a:r>
              <a:rPr lang="ja-JP" altLang="ja-JP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月に達していない者）</a:t>
            </a:r>
            <a:endParaRPr lang="en-US" altLang="ja-JP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198470" indent="-1198470" algn="just" defTabSz="804588">
              <a:lnSpc>
                <a:spcPct val="150000"/>
              </a:lnSpc>
              <a:spcBef>
                <a:spcPts val="1200"/>
              </a:spcBef>
              <a:defRPr/>
            </a:pPr>
            <a:endParaRPr kumimoji="0" lang="en-US" altLang="ja-JP" sz="1400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タイトル 113">
            <a:extLst>
              <a:ext uri="{FF2B5EF4-FFF2-40B4-BE49-F238E27FC236}">
                <a16:creationId xmlns:a16="http://schemas.microsoft.com/office/drawing/2014/main" id="{F173ED7A-B80F-5269-1A16-3B64D0BB073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261106"/>
            <a:ext cx="5483412" cy="490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43914">
              <a:defRPr/>
            </a:pPr>
            <a:r>
              <a:rPr lang="en-US" altLang="ja-JP" sz="2800" b="1" spc="300" err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iDeCo</a:t>
            </a:r>
            <a:r>
              <a:rPr lang="ja-JP" altLang="en-US" sz="2800" spc="3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～ </a:t>
            </a:r>
            <a:r>
              <a:rPr lang="ja-JP" altLang="en-US" sz="2800" b="1" spc="3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拠出の仕組み ～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79B9A51-3525-1C44-7ACC-D42469EC80FA}"/>
              </a:ext>
            </a:extLst>
          </p:cNvPr>
          <p:cNvSpPr txBox="1"/>
          <p:nvPr/>
        </p:nvSpPr>
        <p:spPr>
          <a:xfrm>
            <a:off x="435023" y="4589084"/>
            <a:ext cx="11221267" cy="1938992"/>
          </a:xfrm>
          <a:prstGeom prst="rect">
            <a:avLst/>
          </a:prstGeom>
          <a:noFill/>
        </p:spPr>
        <p:txBody>
          <a:bodyPr wrap="square" lIns="35994" tIns="45720" rIns="35994" bIns="45720" rtlCol="0" anchor="t">
            <a:spAutoFit/>
          </a:bodyPr>
          <a:lstStyle/>
          <a:p>
            <a:pPr marL="1198245" indent="-1198245" algn="just" defTabSz="804588">
              <a:lnSpc>
                <a:spcPct val="150000"/>
              </a:lnSpc>
              <a:defRPr/>
            </a:pPr>
            <a:r>
              <a:rPr lang="ja-JP" altLang="en-US" sz="1600" dirty="0">
                <a:latin typeface="メイリオ"/>
                <a:ea typeface="メイリオ"/>
              </a:rPr>
              <a:t>　</a:t>
            </a:r>
            <a:r>
              <a:rPr lang="en-US" altLang="ja-JP" sz="1600" dirty="0">
                <a:latin typeface="メイリオ"/>
                <a:ea typeface="メイリオ"/>
              </a:rPr>
              <a:t>※2026</a:t>
            </a:r>
            <a:r>
              <a:rPr lang="ja-JP" altLang="en-US" sz="1600" dirty="0">
                <a:latin typeface="メイリオ"/>
                <a:ea typeface="メイリオ"/>
              </a:rPr>
              <a:t>年</a:t>
            </a:r>
            <a:r>
              <a:rPr lang="en-US" altLang="ja-JP" sz="1600" dirty="0">
                <a:latin typeface="メイリオ"/>
                <a:ea typeface="メイリオ"/>
              </a:rPr>
              <a:t>12</a:t>
            </a:r>
            <a:r>
              <a:rPr lang="ja-JP" altLang="en-US" sz="1600" dirty="0">
                <a:latin typeface="メイリオ"/>
                <a:ea typeface="メイリオ"/>
              </a:rPr>
              <a:t>月から、下記の方も</a:t>
            </a:r>
            <a:r>
              <a:rPr lang="en-US" altLang="ja-JP" sz="1600" dirty="0" err="1">
                <a:latin typeface="メイリオ"/>
                <a:ea typeface="メイリオ"/>
              </a:rPr>
              <a:t>iDeCo</a:t>
            </a:r>
            <a:r>
              <a:rPr lang="ja-JP" altLang="en-US" sz="1600" dirty="0">
                <a:latin typeface="メイリオ"/>
                <a:ea typeface="メイリオ"/>
              </a:rPr>
              <a:t>に加入可能（予定）</a:t>
            </a:r>
            <a:endParaRPr lang="en-US" altLang="ja-JP" sz="1600" dirty="0">
              <a:latin typeface="メイリオ"/>
              <a:ea typeface="メイリオ"/>
            </a:endParaRPr>
          </a:p>
          <a:p>
            <a:pPr fontAlgn="base"/>
            <a:r>
              <a:rPr lang="ja-JP" altLang="en-US" sz="1600" dirty="0">
                <a:latin typeface="メイリオ"/>
                <a:ea typeface="メイリオ"/>
              </a:rPr>
              <a:t>　　</a:t>
            </a:r>
            <a:r>
              <a:rPr lang="ja-JP" altLang="ja-JP" sz="1600" dirty="0">
                <a:latin typeface="メイリオ"/>
                <a:ea typeface="メイリオ"/>
              </a:rPr>
              <a:t>第５号加入者：</a:t>
            </a:r>
            <a:r>
              <a:rPr lang="en-US" altLang="ja-JP" sz="1600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60</a:t>
            </a:r>
            <a:r>
              <a:rPr lang="ja-JP" altLang="ja-JP" sz="1600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歳以上</a:t>
            </a:r>
            <a:r>
              <a:rPr lang="en-US" altLang="ja-JP" sz="1600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70</a:t>
            </a:r>
            <a:r>
              <a:rPr lang="ja-JP" altLang="ja-JP" sz="1600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歳未満の国民年金被保険者以外の者で、</a:t>
            </a:r>
            <a:r>
              <a:rPr lang="en-US" altLang="ja-JP" sz="1600" dirty="0" err="1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iDeCo</a:t>
            </a:r>
            <a:r>
              <a:rPr lang="ja-JP" altLang="ja-JP" sz="1600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を活用した</a:t>
            </a:r>
            <a:endParaRPr lang="en-US" altLang="ja-JP" sz="1600" dirty="0">
              <a:solidFill>
                <a:schemeClr val="accent2">
                  <a:lumMod val="75000"/>
                </a:schemeClr>
              </a:solidFill>
              <a:latin typeface="メイリオ"/>
              <a:ea typeface="メイリオ"/>
            </a:endParaRPr>
          </a:p>
          <a:p>
            <a:pPr fontAlgn="base"/>
            <a:r>
              <a:rPr lang="ja-JP" altLang="en-US" sz="1600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　　　　　　　　　</a:t>
            </a:r>
            <a:r>
              <a:rPr lang="ja-JP" altLang="ja-JP" sz="1600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老後の資産形成を継続しようとする者</a:t>
            </a:r>
            <a:r>
              <a:rPr lang="en-US" altLang="ja-JP" sz="1600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​</a:t>
            </a:r>
          </a:p>
          <a:p>
            <a:pPr fontAlgn="base"/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（①</a:t>
            </a:r>
            <a:r>
              <a:rPr lang="en-US" altLang="ja-JP" sz="16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iDeCo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加入者、②</a:t>
            </a:r>
            <a:r>
              <a:rPr lang="en-US" altLang="ja-JP" sz="16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iDeCo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運用指図者、③企業年金から</a:t>
            </a:r>
            <a:r>
              <a:rPr lang="en-US" altLang="ja-JP" sz="16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iDeCo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に資産を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fontAlgn="base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移換する者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fontAlgn="base"/>
            <a:r>
              <a:rPr lang="ja-JP" altLang="en-US" sz="1600" dirty="0">
                <a:latin typeface="Meiryo" panose="020B0604030504040204" pitchFamily="34" charset="-128"/>
                <a:ea typeface="Meiryo" panose="020B0604030504040204" pitchFamily="34" charset="-128"/>
              </a:rPr>
              <a:t>　　　　　　　　　　①～③いずれかに該当する者であって、老齢基礎年金や</a:t>
            </a:r>
            <a:r>
              <a:rPr lang="en-US" altLang="ja-JP" sz="1600" dirty="0" err="1">
                <a:latin typeface="Meiryo" panose="020B0604030504040204" pitchFamily="34" charset="-128"/>
                <a:ea typeface="Meiryo" panose="020B0604030504040204" pitchFamily="34" charset="-128"/>
              </a:rPr>
              <a:t>iDeCo</a:t>
            </a:r>
            <a:endParaRPr lang="en-US" altLang="ja-JP" sz="1600" dirty="0">
              <a:latin typeface="Meiryo" panose="020B0604030504040204" pitchFamily="34" charset="-128"/>
              <a:ea typeface="Meiryo" panose="020B0604030504040204" pitchFamily="34" charset="-128"/>
            </a:endParaRPr>
          </a:p>
          <a:p>
            <a:pPr fontAlgn="base"/>
            <a:r>
              <a:rPr lang="ja-JP" altLang="en-US" sz="1600" dirty="0">
                <a:latin typeface="Meiryo" panose="020B0604030504040204" pitchFamily="34" charset="-128"/>
                <a:ea typeface="Meiryo" panose="020B0604030504040204" pitchFamily="34" charset="-128"/>
              </a:rPr>
              <a:t>　　　　　　　　　　の老齢給付を受給していない者、マッチング拠出を実施していない者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1600" kern="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58290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2962FD-A5CC-8240-09DD-36A79AC2D6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066A43F-273F-1550-CAEA-94D2787FC21C}"/>
              </a:ext>
            </a:extLst>
          </p:cNvPr>
          <p:cNvSpPr txBox="1"/>
          <p:nvPr/>
        </p:nvSpPr>
        <p:spPr>
          <a:xfrm>
            <a:off x="339840" y="1713664"/>
            <a:ext cx="10321141" cy="519629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defTabSz="804588">
              <a:lnSpc>
                <a:spcPct val="150000"/>
              </a:lnSpc>
              <a:spcBef>
                <a:spcPts val="600"/>
              </a:spcBef>
              <a:defRPr/>
            </a:pPr>
            <a:r>
              <a:rPr lang="en-US" altLang="ja-JP" sz="2000" dirty="0">
                <a:solidFill>
                  <a:prstClr val="black"/>
                </a:solidFill>
                <a:latin typeface="メイリオ"/>
                <a:ea typeface="メイリオ"/>
              </a:rPr>
              <a:t>【</a:t>
            </a:r>
            <a:r>
              <a:rPr lang="ja-JP" altLang="en-US" sz="2000" dirty="0">
                <a:solidFill>
                  <a:prstClr val="black"/>
                </a:solidFill>
                <a:latin typeface="メイリオ"/>
                <a:ea typeface="メイリオ"/>
              </a:rPr>
              <a:t>拠出限度額</a:t>
            </a:r>
            <a:r>
              <a:rPr lang="en-US" altLang="ja-JP" sz="2000" dirty="0">
                <a:solidFill>
                  <a:prstClr val="black"/>
                </a:solidFill>
                <a:latin typeface="メイリオ"/>
                <a:ea typeface="メイリオ"/>
              </a:rPr>
              <a:t>】</a:t>
            </a:r>
          </a:p>
          <a:p>
            <a:pPr defTabSz="804588">
              <a:lnSpc>
                <a:spcPct val="150000"/>
              </a:lnSpc>
              <a:defRPr/>
            </a:pPr>
            <a:r>
              <a:rPr lang="ja-JP" altLang="en-US" sz="1600" dirty="0">
                <a:solidFill>
                  <a:prstClr val="black"/>
                </a:solidFill>
                <a:latin typeface="メイリオ"/>
                <a:ea typeface="メイリオ"/>
              </a:rPr>
              <a:t>　①第１号加入者・第</a:t>
            </a:r>
            <a:r>
              <a:rPr lang="en-US" altLang="ja-JP" sz="1600" dirty="0">
                <a:solidFill>
                  <a:prstClr val="black"/>
                </a:solidFill>
                <a:latin typeface="メイリオ"/>
                <a:ea typeface="メイリオ"/>
              </a:rPr>
              <a:t>4</a:t>
            </a:r>
            <a:r>
              <a:rPr lang="ja-JP" altLang="en-US" sz="1600" dirty="0">
                <a:solidFill>
                  <a:prstClr val="black"/>
                </a:solidFill>
                <a:latin typeface="メイリオ"/>
                <a:ea typeface="メイリオ"/>
              </a:rPr>
              <a:t>号加入者：</a:t>
            </a:r>
            <a:r>
              <a:rPr lang="en-US" altLang="ja-JP" sz="1600" b="1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6.8</a:t>
            </a:r>
            <a:r>
              <a:rPr lang="ja-JP" altLang="en-US" sz="1600" b="1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万円</a:t>
            </a:r>
            <a:r>
              <a:rPr lang="en-US" altLang="ja-JP" sz="1600" b="1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/</a:t>
            </a:r>
            <a:r>
              <a:rPr lang="ja-JP" altLang="en-US" sz="1600" b="1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月</a:t>
            </a:r>
            <a:r>
              <a:rPr lang="ja-JP" altLang="en-US" sz="1600" b="1" dirty="0">
                <a:latin typeface="メイリオ"/>
                <a:ea typeface="メイリオ"/>
              </a:rPr>
              <a:t>（</a:t>
            </a:r>
            <a:r>
              <a:rPr lang="en-US" altLang="ja-JP" sz="1600" b="1" dirty="0">
                <a:latin typeface="メイリオ"/>
                <a:ea typeface="メイリオ"/>
              </a:rPr>
              <a:t>2026</a:t>
            </a:r>
            <a:r>
              <a:rPr lang="ja-JP" altLang="en-US" sz="1600" b="1" dirty="0">
                <a:latin typeface="メイリオ"/>
                <a:ea typeface="メイリオ"/>
              </a:rPr>
              <a:t>年</a:t>
            </a:r>
            <a:r>
              <a:rPr lang="en-US" altLang="ja-JP" sz="1600" b="1" dirty="0">
                <a:latin typeface="メイリオ"/>
                <a:ea typeface="メイリオ"/>
              </a:rPr>
              <a:t>12</a:t>
            </a:r>
            <a:r>
              <a:rPr lang="ja-JP" altLang="en-US" sz="1600" b="1" dirty="0">
                <a:latin typeface="メイリオ"/>
                <a:ea typeface="メイリオ"/>
              </a:rPr>
              <a:t>月から</a:t>
            </a:r>
            <a:r>
              <a:rPr lang="en-US" altLang="ja-JP" sz="1600" b="1" dirty="0">
                <a:latin typeface="メイリオ"/>
                <a:ea typeface="メイリオ"/>
              </a:rPr>
              <a:t>7.5</a:t>
            </a:r>
            <a:r>
              <a:rPr lang="ja-JP" altLang="en-US" sz="1600" b="1" dirty="0">
                <a:latin typeface="メイリオ"/>
                <a:ea typeface="メイリオ"/>
              </a:rPr>
              <a:t>万円</a:t>
            </a:r>
            <a:r>
              <a:rPr lang="en-US" altLang="ja-JP" sz="1600" b="1" dirty="0">
                <a:latin typeface="メイリオ"/>
                <a:ea typeface="メイリオ"/>
              </a:rPr>
              <a:t>/</a:t>
            </a:r>
            <a:r>
              <a:rPr lang="ja-JP" altLang="en-US" sz="1600" b="1" dirty="0">
                <a:latin typeface="メイリオ"/>
                <a:ea typeface="メイリオ"/>
              </a:rPr>
              <a:t>月（予定）</a:t>
            </a:r>
            <a:r>
              <a:rPr lang="en-US" altLang="ja-JP" sz="1600" b="1" dirty="0">
                <a:latin typeface="メイリオ"/>
                <a:ea typeface="メイリオ"/>
              </a:rPr>
              <a:t>)</a:t>
            </a:r>
          </a:p>
          <a:p>
            <a:pPr defTabSz="804588">
              <a:lnSpc>
                <a:spcPct val="150000"/>
              </a:lnSpc>
              <a:defRPr/>
            </a:pPr>
            <a:r>
              <a:rPr lang="ja-JP" altLang="en-US" sz="1600" dirty="0">
                <a:solidFill>
                  <a:prstClr val="black"/>
                </a:solidFill>
                <a:latin typeface="メイリオ"/>
                <a:ea typeface="メイリオ"/>
              </a:rPr>
              <a:t>　②企業年金等（確定給付型の年金（他制度）・企業型</a:t>
            </a:r>
            <a:r>
              <a:rPr lang="en-US" altLang="ja-JP" sz="1600" dirty="0">
                <a:solidFill>
                  <a:prstClr val="black"/>
                </a:solidFill>
                <a:latin typeface="メイリオ"/>
                <a:ea typeface="メイリオ"/>
              </a:rPr>
              <a:t>DC</a:t>
            </a:r>
            <a:r>
              <a:rPr lang="ja-JP" altLang="en-US" sz="1600" dirty="0">
                <a:solidFill>
                  <a:prstClr val="black"/>
                </a:solidFill>
                <a:latin typeface="メイリオ"/>
                <a:ea typeface="メイリオ"/>
              </a:rPr>
              <a:t>）に加入していない第２号加入者</a:t>
            </a:r>
            <a:endParaRPr lang="en-US" altLang="ja-JP" sz="1600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defTabSz="804588">
              <a:lnSpc>
                <a:spcPct val="150000"/>
              </a:lnSpc>
              <a:defRPr/>
            </a:pPr>
            <a:r>
              <a:rPr lang="ja-JP" altLang="en-US" sz="1600" dirty="0">
                <a:solidFill>
                  <a:prstClr val="black"/>
                </a:solidFill>
                <a:latin typeface="メイリオ"/>
                <a:ea typeface="メイリオ"/>
              </a:rPr>
              <a:t>　　：</a:t>
            </a:r>
            <a:r>
              <a:rPr lang="en-US" altLang="ja-JP" sz="1600" b="1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2.3</a:t>
            </a:r>
            <a:r>
              <a:rPr lang="ja-JP" altLang="en-US" sz="1600" b="1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万円</a:t>
            </a:r>
            <a:r>
              <a:rPr lang="en-US" altLang="ja-JP" sz="1600" b="1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/</a:t>
            </a:r>
            <a:r>
              <a:rPr lang="ja-JP" altLang="en-US" sz="1600" b="1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月</a:t>
            </a:r>
            <a:r>
              <a:rPr lang="ja-JP" altLang="en-US" sz="1600" b="1" dirty="0">
                <a:latin typeface="メイリオ"/>
                <a:ea typeface="メイリオ"/>
              </a:rPr>
              <a:t>（</a:t>
            </a:r>
            <a:r>
              <a:rPr lang="en-US" altLang="ja-JP" sz="1600" b="1" dirty="0">
                <a:latin typeface="メイリオ"/>
                <a:ea typeface="メイリオ"/>
              </a:rPr>
              <a:t>2026</a:t>
            </a:r>
            <a:r>
              <a:rPr lang="ja-JP" altLang="en-US" sz="1600" b="1" dirty="0">
                <a:latin typeface="メイリオ"/>
                <a:ea typeface="メイリオ"/>
              </a:rPr>
              <a:t>年</a:t>
            </a:r>
            <a:r>
              <a:rPr lang="en-US" altLang="ja-JP" sz="1600" b="1" dirty="0">
                <a:latin typeface="メイリオ"/>
                <a:ea typeface="メイリオ"/>
              </a:rPr>
              <a:t>12</a:t>
            </a:r>
            <a:r>
              <a:rPr lang="ja-JP" altLang="en-US" sz="1600" b="1" dirty="0">
                <a:latin typeface="メイリオ"/>
                <a:ea typeface="メイリオ"/>
              </a:rPr>
              <a:t>月から</a:t>
            </a:r>
            <a:r>
              <a:rPr lang="en-US" altLang="ja-JP" sz="1600" b="1" dirty="0">
                <a:latin typeface="メイリオ"/>
                <a:ea typeface="メイリオ"/>
              </a:rPr>
              <a:t>6.2</a:t>
            </a:r>
            <a:r>
              <a:rPr lang="ja-JP" altLang="en-US" sz="1600" b="1" dirty="0">
                <a:latin typeface="メイリオ"/>
                <a:ea typeface="メイリオ"/>
              </a:rPr>
              <a:t>万円</a:t>
            </a:r>
            <a:r>
              <a:rPr lang="en-US" altLang="ja-JP" sz="1600" b="1" dirty="0">
                <a:latin typeface="メイリオ"/>
                <a:ea typeface="メイリオ"/>
              </a:rPr>
              <a:t>/</a:t>
            </a:r>
            <a:r>
              <a:rPr lang="ja-JP" altLang="en-US" sz="1600" b="1" dirty="0">
                <a:latin typeface="メイリオ"/>
                <a:ea typeface="メイリオ"/>
              </a:rPr>
              <a:t>月（予定））</a:t>
            </a:r>
            <a:endParaRPr lang="en-US" altLang="ja-JP" sz="1600" b="1" dirty="0">
              <a:latin typeface="メイリオ"/>
              <a:ea typeface="メイリオ"/>
            </a:endParaRPr>
          </a:p>
          <a:p>
            <a:pPr defTabSz="804588">
              <a:lnSpc>
                <a:spcPct val="150000"/>
              </a:lnSpc>
              <a:defRPr/>
            </a:pPr>
            <a:r>
              <a:rPr lang="ja-JP" altLang="en-US" sz="1600" dirty="0">
                <a:solidFill>
                  <a:prstClr val="black"/>
                </a:solidFill>
                <a:latin typeface="メイリオ"/>
                <a:ea typeface="メイリオ"/>
              </a:rPr>
              <a:t>　③企業年金等（確定給付型の年金（他制度）・企業型</a:t>
            </a:r>
            <a:r>
              <a:rPr lang="en-US" altLang="ja-JP" sz="1600" dirty="0">
                <a:solidFill>
                  <a:prstClr val="black"/>
                </a:solidFill>
                <a:latin typeface="メイリオ"/>
                <a:ea typeface="メイリオ"/>
              </a:rPr>
              <a:t>DC</a:t>
            </a:r>
            <a:r>
              <a:rPr lang="ja-JP" altLang="en-US" sz="1600" dirty="0">
                <a:solidFill>
                  <a:prstClr val="black"/>
                </a:solidFill>
                <a:latin typeface="メイリオ"/>
                <a:ea typeface="メイリオ"/>
              </a:rPr>
              <a:t>）に加入している第２号加入者</a:t>
            </a:r>
            <a:endParaRPr lang="en-US" altLang="ja-JP" sz="1600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defTabSz="804588">
              <a:lnSpc>
                <a:spcPct val="150000"/>
              </a:lnSpc>
              <a:defRPr/>
            </a:pPr>
            <a:r>
              <a:rPr lang="ja-JP" altLang="en-US" sz="1600" dirty="0">
                <a:solidFill>
                  <a:prstClr val="black"/>
                </a:solidFill>
                <a:latin typeface="メイリオ"/>
                <a:ea typeface="メイリオ"/>
              </a:rPr>
              <a:t>　　（公務員を含む）：</a:t>
            </a:r>
            <a:r>
              <a:rPr lang="ja-JP" altLang="en-US" sz="1600" b="1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２万円</a:t>
            </a:r>
            <a:r>
              <a:rPr lang="en-US" altLang="ja-JP" sz="1600" b="1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/</a:t>
            </a:r>
            <a:r>
              <a:rPr lang="ja-JP" altLang="en-US" sz="1600" b="1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月</a:t>
            </a:r>
            <a:r>
              <a:rPr lang="en-US" altLang="ja-JP" sz="1100" dirty="0">
                <a:latin typeface="メイリオ"/>
                <a:ea typeface="メイリオ"/>
              </a:rPr>
              <a:t>※</a:t>
            </a:r>
            <a:r>
              <a:rPr lang="ja-JP" altLang="en-US" sz="1100" dirty="0">
                <a:latin typeface="メイリオ"/>
                <a:ea typeface="メイリオ"/>
              </a:rPr>
              <a:t>１、</a:t>
            </a:r>
            <a:r>
              <a:rPr lang="en-US" altLang="ja-JP" sz="1100" dirty="0">
                <a:latin typeface="メイリオ"/>
                <a:ea typeface="メイリオ"/>
              </a:rPr>
              <a:t>2</a:t>
            </a:r>
          </a:p>
          <a:p>
            <a:pPr defTabSz="804588">
              <a:lnSpc>
                <a:spcPct val="150000"/>
              </a:lnSpc>
              <a:defRPr/>
            </a:pPr>
            <a:r>
              <a:rPr lang="ja-JP" altLang="en-US" sz="1400" dirty="0"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　　</a:t>
            </a:r>
            <a:r>
              <a:rPr lang="en-US" altLang="ja-JP" sz="1200" dirty="0"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※</a:t>
            </a:r>
            <a:r>
              <a:rPr lang="ja-JP" altLang="en-US" sz="1200" dirty="0"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１ 企業型</a:t>
            </a:r>
            <a:r>
              <a:rPr lang="en-US" altLang="ja-JP" sz="1200" dirty="0"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DC</a:t>
            </a:r>
            <a:r>
              <a:rPr lang="ja-JP" altLang="en-US" sz="1200" dirty="0"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の事業主掛金額と他制度ごとの掛金相当額との合計額が</a:t>
            </a:r>
            <a:r>
              <a:rPr lang="en-US" altLang="ja-JP" sz="1200" dirty="0"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5.5</a:t>
            </a:r>
            <a:r>
              <a:rPr lang="ja-JP" altLang="en-US" sz="1200" dirty="0"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万円の範囲内</a:t>
            </a:r>
            <a:endParaRPr lang="en-US" altLang="ja-JP" sz="1200" dirty="0">
              <a:uFill>
                <a:solidFill>
                  <a:srgbClr val="FF0000"/>
                </a:solidFill>
              </a:uFill>
              <a:latin typeface="メイリオ"/>
              <a:ea typeface="メイリオ"/>
            </a:endParaRPr>
          </a:p>
          <a:p>
            <a:pPr defTabSz="804588">
              <a:defRPr/>
            </a:pPr>
            <a:r>
              <a:rPr lang="ja-JP" altLang="en-US" sz="1200" dirty="0"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　 　</a:t>
            </a:r>
            <a:r>
              <a:rPr lang="en-US" altLang="ja-JP" sz="1200" dirty="0"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※</a:t>
            </a:r>
            <a:r>
              <a:rPr lang="ja-JP" altLang="en-US" sz="1200" dirty="0"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２ </a:t>
            </a:r>
            <a:r>
              <a:rPr lang="en-US" altLang="ja-JP" sz="1200" dirty="0"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2026</a:t>
            </a:r>
            <a:r>
              <a:rPr lang="ja-JP" altLang="en-US" sz="1200" dirty="0"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年</a:t>
            </a:r>
            <a:r>
              <a:rPr lang="en-US" altLang="ja-JP" sz="1200" dirty="0"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12</a:t>
            </a:r>
            <a:r>
              <a:rPr lang="ja-JP" altLang="en-US" sz="1200" dirty="0"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月から</a:t>
            </a:r>
            <a:r>
              <a:rPr lang="en-US" altLang="ja-JP" sz="1200" b="1" dirty="0">
                <a:latin typeface="メイリオ"/>
                <a:ea typeface="メイリオ"/>
              </a:rPr>
              <a:t>6.2</a:t>
            </a:r>
            <a:r>
              <a:rPr lang="ja-JP" altLang="en-US" sz="1200" b="1" dirty="0">
                <a:latin typeface="メイリオ"/>
                <a:ea typeface="メイリオ"/>
              </a:rPr>
              <a:t>万円</a:t>
            </a:r>
            <a:r>
              <a:rPr lang="en-US" altLang="ja-JP" sz="1200" b="1" dirty="0">
                <a:latin typeface="メイリオ"/>
                <a:ea typeface="メイリオ"/>
              </a:rPr>
              <a:t>/</a:t>
            </a:r>
            <a:r>
              <a:rPr lang="ja-JP" altLang="en-US" sz="1200" b="1" dirty="0">
                <a:latin typeface="メイリオ"/>
                <a:ea typeface="メイリオ"/>
              </a:rPr>
              <a:t>月</a:t>
            </a:r>
            <a:r>
              <a:rPr lang="en-US" altLang="ja-JP" sz="1200" b="1" dirty="0">
                <a:latin typeface="メイリオ"/>
                <a:ea typeface="メイリオ"/>
              </a:rPr>
              <a:t>(</a:t>
            </a:r>
            <a:r>
              <a:rPr lang="ja-JP" altLang="en-US" sz="1200" b="1" dirty="0">
                <a:latin typeface="メイリオ"/>
                <a:ea typeface="メイリオ"/>
              </a:rPr>
              <a:t>予定）</a:t>
            </a:r>
            <a:br>
              <a:rPr lang="en-US" altLang="ja-JP" sz="1200" b="1" dirty="0">
                <a:latin typeface="メイリオ"/>
                <a:ea typeface="メイリオ"/>
              </a:rPr>
            </a:br>
            <a:r>
              <a:rPr lang="en-US" altLang="ja-JP" sz="1200" b="1" dirty="0">
                <a:latin typeface="メイリオ"/>
                <a:ea typeface="メイリオ"/>
              </a:rPr>
              <a:t>             </a:t>
            </a:r>
            <a:r>
              <a:rPr lang="ja-JP" altLang="en-US" sz="1200" dirty="0">
                <a:latin typeface="メイリオ"/>
                <a:ea typeface="メイリオ"/>
              </a:rPr>
              <a:t>（</a:t>
            </a:r>
            <a:r>
              <a:rPr lang="ja-JP" altLang="en-US" sz="1200" dirty="0"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企業型</a:t>
            </a:r>
            <a:r>
              <a:rPr lang="en-US" altLang="ja-JP" sz="1200" dirty="0"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DC</a:t>
            </a:r>
            <a:r>
              <a:rPr lang="ja-JP" altLang="en-US" sz="1200" dirty="0"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の事業主掛金額と他制度ごとの掛金相当額との合計額が</a:t>
            </a:r>
            <a:r>
              <a:rPr lang="en-US" altLang="ja-JP" sz="1200" dirty="0"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6.2</a:t>
            </a:r>
            <a:r>
              <a:rPr lang="ja-JP" altLang="en-US" sz="1200" dirty="0"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万円の範囲内）</a:t>
            </a:r>
            <a:endParaRPr lang="en-US" altLang="ja-JP" sz="1200" dirty="0">
              <a:uFill>
                <a:solidFill>
                  <a:srgbClr val="FF0000"/>
                </a:solidFill>
              </a:uFill>
              <a:latin typeface="メイリオ"/>
              <a:ea typeface="メイリオ"/>
            </a:endParaRPr>
          </a:p>
          <a:p>
            <a:pPr defTabSz="804588">
              <a:lnSpc>
                <a:spcPct val="150000"/>
              </a:lnSpc>
              <a:defRPr/>
            </a:pPr>
            <a:r>
              <a:rPr lang="ja-JP" altLang="en-US" sz="1600" dirty="0">
                <a:latin typeface="メイリオ"/>
                <a:ea typeface="メイリオ"/>
              </a:rPr>
              <a:t>　④第３号加入者：</a:t>
            </a:r>
            <a:r>
              <a:rPr lang="en-US" altLang="ja-JP" sz="1600" b="1" dirty="0">
                <a:solidFill>
                  <a:schemeClr val="accent2">
                    <a:lumMod val="76000"/>
                  </a:schemeClr>
                </a:solidFill>
                <a:latin typeface="メイリオ"/>
                <a:ea typeface="メイリオ"/>
              </a:rPr>
              <a:t>2.3</a:t>
            </a:r>
            <a:r>
              <a:rPr lang="ja-JP" altLang="en-US" sz="1600" b="1" dirty="0">
                <a:solidFill>
                  <a:schemeClr val="accent2">
                    <a:lumMod val="76000"/>
                  </a:schemeClr>
                </a:solidFill>
                <a:latin typeface="メイリオ"/>
                <a:ea typeface="メイリオ"/>
              </a:rPr>
              <a:t>万円</a:t>
            </a:r>
            <a:r>
              <a:rPr lang="en-US" altLang="ja-JP" sz="1600" b="1" dirty="0">
                <a:solidFill>
                  <a:schemeClr val="accent2">
                    <a:lumMod val="76000"/>
                  </a:schemeClr>
                </a:solidFill>
                <a:latin typeface="メイリオ"/>
                <a:ea typeface="メイリオ"/>
              </a:rPr>
              <a:t>/</a:t>
            </a:r>
            <a:r>
              <a:rPr lang="ja-JP" altLang="en-US" sz="1600" b="1" dirty="0">
                <a:solidFill>
                  <a:schemeClr val="accent2">
                    <a:lumMod val="76000"/>
                  </a:schemeClr>
                </a:solidFill>
                <a:latin typeface="メイリオ"/>
                <a:ea typeface="メイリオ"/>
              </a:rPr>
              <a:t>月</a:t>
            </a:r>
            <a:r>
              <a:rPr lang="ja-JP" altLang="en-US" sz="1600" b="1" dirty="0">
                <a:latin typeface="メイリオ"/>
                <a:ea typeface="メイリオ"/>
              </a:rPr>
              <a:t>　</a:t>
            </a:r>
            <a:endParaRPr lang="en-US" altLang="ja-JP" sz="1600" dirty="0">
              <a:uFill>
                <a:solidFill>
                  <a:srgbClr val="FF0000"/>
                </a:solidFill>
              </a:uFill>
              <a:latin typeface="メイリオ"/>
              <a:ea typeface="メイリオ"/>
            </a:endParaRPr>
          </a:p>
          <a:p>
            <a:pPr defTabSz="804588">
              <a:lnSpc>
                <a:spcPct val="150000"/>
              </a:lnSpc>
              <a:defRPr/>
            </a:pPr>
            <a:r>
              <a:rPr lang="ja-JP" altLang="en-US" sz="1600" dirty="0">
                <a:latin typeface="メイリオ"/>
                <a:ea typeface="メイリオ"/>
              </a:rPr>
              <a:t>　</a:t>
            </a:r>
            <a:r>
              <a:rPr lang="ja-JP" altLang="en-US" sz="1400" dirty="0">
                <a:latin typeface="メイリオ"/>
                <a:ea typeface="メイリオ"/>
              </a:rPr>
              <a:t>※2026年12月から加入対象の第5号加入者の拠出限度額：原則</a:t>
            </a:r>
            <a:r>
              <a:rPr lang="en-US" altLang="ja-JP" sz="1400" b="1" dirty="0">
                <a:latin typeface="メイリオ"/>
                <a:ea typeface="メイリオ"/>
              </a:rPr>
              <a:t>6.2</a:t>
            </a:r>
            <a:r>
              <a:rPr lang="ja-JP" altLang="en-US" sz="1400" b="1" dirty="0">
                <a:latin typeface="メイリオ"/>
                <a:ea typeface="メイリオ"/>
              </a:rPr>
              <a:t>万円</a:t>
            </a:r>
            <a:r>
              <a:rPr lang="en-US" altLang="ja-JP" sz="1400" b="1" dirty="0">
                <a:latin typeface="メイリオ"/>
                <a:ea typeface="メイリオ"/>
              </a:rPr>
              <a:t>/</a:t>
            </a:r>
            <a:r>
              <a:rPr lang="ja-JP" altLang="en-US" sz="1400" b="1" dirty="0">
                <a:latin typeface="メイリオ"/>
                <a:ea typeface="メイリオ"/>
              </a:rPr>
              <a:t>月（予定）</a:t>
            </a:r>
            <a:endParaRPr lang="ja-JP" altLang="en-US" sz="1400" dirty="0">
              <a:latin typeface="メイリオ"/>
              <a:ea typeface="メイリオ"/>
            </a:endParaRPr>
          </a:p>
          <a:p>
            <a:pPr defTabSz="804588">
              <a:lnSpc>
                <a:spcPct val="150000"/>
              </a:lnSpc>
              <a:defRPr/>
            </a:pPr>
            <a:r>
              <a:rPr lang="en-US" altLang="ja-JP" sz="2000" dirty="0"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【</a:t>
            </a:r>
            <a:r>
              <a:rPr lang="ja-JP" altLang="en-US" sz="2000" dirty="0"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掛金の納付</a:t>
            </a:r>
            <a:r>
              <a:rPr lang="en-US" altLang="ja-JP" sz="2000" dirty="0"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】</a:t>
            </a:r>
          </a:p>
          <a:p>
            <a:pPr defTabSz="804588">
              <a:lnSpc>
                <a:spcPts val="2800"/>
              </a:lnSpc>
              <a:defRPr/>
            </a:pPr>
            <a:r>
              <a:rPr lang="ja-JP" altLang="en-US" sz="2000" b="1" dirty="0">
                <a:solidFill>
                  <a:schemeClr val="accent2">
                    <a:lumMod val="75000"/>
                  </a:schemeClr>
                </a:solidFill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　ご自身の金融機関口座から引き落とし</a:t>
            </a:r>
            <a:endParaRPr lang="en-US" altLang="ja-JP" sz="2000" b="1" dirty="0">
              <a:solidFill>
                <a:schemeClr val="accent2">
                  <a:lumMod val="75000"/>
                </a:schemeClr>
              </a:solidFill>
              <a:uFill>
                <a:solidFill>
                  <a:srgbClr val="FF0000"/>
                </a:solidFill>
              </a:u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804588">
              <a:lnSpc>
                <a:spcPts val="2800"/>
              </a:lnSpc>
              <a:defRPr/>
            </a:pPr>
            <a:r>
              <a:rPr lang="ja-JP" altLang="en-US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第２号加入者は、事業主払込（給与天引き）の選択も可能</a:t>
            </a:r>
            <a:endParaRPr lang="en-US" altLang="ja-JP" sz="1600" b="1" dirty="0">
              <a:solidFill>
                <a:schemeClr val="accent2">
                  <a:lumMod val="75000"/>
                </a:schemeClr>
              </a:solidFill>
              <a:uFill>
                <a:solidFill>
                  <a:srgbClr val="FF0000"/>
                </a:solidFill>
              </a:u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7AB8EDC-EDF1-8CEB-FB13-8E31DD1D301C}"/>
              </a:ext>
            </a:extLst>
          </p:cNvPr>
          <p:cNvSpPr txBox="1"/>
          <p:nvPr/>
        </p:nvSpPr>
        <p:spPr>
          <a:xfrm>
            <a:off x="435091" y="590280"/>
            <a:ext cx="8674169" cy="11233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804588">
              <a:lnSpc>
                <a:spcPct val="150000"/>
              </a:lnSpc>
              <a:spcBef>
                <a:spcPts val="600"/>
              </a:spcBef>
              <a:defRPr/>
            </a:pPr>
            <a:r>
              <a:rPr lang="ja-JP" altLang="en-US" sz="28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○掛金　</a:t>
            </a:r>
            <a:r>
              <a:rPr lang="ja-JP" altLang="en-US" sz="2800" b="1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自分で設定した掛金額を拠出</a:t>
            </a:r>
            <a:endParaRPr lang="en-US" altLang="ja-JP" sz="2800" b="1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804588">
              <a:spcBef>
                <a:spcPts val="600"/>
              </a:spcBef>
              <a:defRPr/>
            </a:pPr>
            <a:r>
              <a:rPr lang="ja-JP" altLang="en-US" sz="2000" b="1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（月額</a:t>
            </a:r>
            <a:r>
              <a:rPr lang="en-US" altLang="ja-JP" sz="2000" b="1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5,000</a:t>
            </a:r>
            <a:r>
              <a:rPr lang="ja-JP" altLang="en-US" sz="2000" b="1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円以上、拠出限度額の範囲で、</a:t>
            </a:r>
            <a:r>
              <a:rPr lang="en-US" altLang="ja-JP" sz="2000" b="1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1,000</a:t>
            </a:r>
            <a:r>
              <a:rPr lang="ja-JP" altLang="en-US" sz="2000" b="1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円単位で設定可能。）</a:t>
            </a:r>
            <a:endParaRPr lang="en-US" altLang="ja-JP" sz="2400" b="1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タイトル 113">
            <a:extLst>
              <a:ext uri="{FF2B5EF4-FFF2-40B4-BE49-F238E27FC236}">
                <a16:creationId xmlns:a16="http://schemas.microsoft.com/office/drawing/2014/main" id="{DA46A17C-C59C-C9B0-0C42-A1292B82A9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4130" y="266615"/>
            <a:ext cx="5227918" cy="490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43914">
              <a:defRPr/>
            </a:pPr>
            <a:r>
              <a:rPr lang="en-US" altLang="ja-JP" sz="2800" b="1" spc="300" err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iDeCo</a:t>
            </a:r>
            <a:r>
              <a:rPr lang="ja-JP" altLang="en-US" sz="2800" spc="3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～ </a:t>
            </a:r>
            <a:r>
              <a:rPr lang="ja-JP" altLang="en-US" sz="2800" b="1" spc="3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拠出の仕組み ～</a:t>
            </a:r>
          </a:p>
        </p:txBody>
      </p:sp>
    </p:spTree>
    <p:extLst>
      <p:ext uri="{BB962C8B-B14F-4D97-AF65-F5344CB8AC3E}">
        <p14:creationId xmlns:p14="http://schemas.microsoft.com/office/powerpoint/2010/main" val="25830145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8030C27-FDC8-9FBB-8867-B2CC90321365}"/>
              </a:ext>
            </a:extLst>
          </p:cNvPr>
          <p:cNvSpPr txBox="1"/>
          <p:nvPr/>
        </p:nvSpPr>
        <p:spPr>
          <a:xfrm>
            <a:off x="339055" y="1130300"/>
            <a:ext cx="9220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>
                <a:latin typeface="メイリオ" panose="020B0604030504040204" pitchFamily="50" charset="-128"/>
                <a:ea typeface="メイリオ" panose="020B0604030504040204" pitchFamily="50" charset="-128"/>
              </a:rPr>
              <a:t>月々の掛金等で</a:t>
            </a:r>
            <a:r>
              <a:rPr kumimoji="1" lang="ja-JP" altLang="en-US" sz="3200" b="1" u="sng">
                <a:latin typeface="メイリオ" panose="020B0604030504040204" pitchFamily="50" charset="-128"/>
                <a:ea typeface="メイリオ" panose="020B0604030504040204" pitchFamily="50" charset="-128"/>
              </a:rPr>
              <a:t>運用商品</a:t>
            </a:r>
            <a:r>
              <a:rPr kumimoji="1" lang="ja-JP" altLang="en-US" sz="3200">
                <a:latin typeface="メイリオ" panose="020B0604030504040204" pitchFamily="50" charset="-128"/>
                <a:ea typeface="メイリオ" panose="020B0604030504040204" pitchFamily="50" charset="-128"/>
              </a:rPr>
              <a:t>を購入</a:t>
            </a:r>
            <a:endParaRPr kumimoji="1" lang="en-US" altLang="ja-JP" sz="32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200" b="1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r>
              <a:rPr kumimoji="1" lang="ja-JP" altLang="en-US" sz="3200" b="1" u="sng">
                <a:latin typeface="メイリオ" panose="020B0604030504040204" pitchFamily="50" charset="-128"/>
                <a:ea typeface="メイリオ" panose="020B0604030504040204" pitchFamily="50" charset="-128"/>
              </a:rPr>
              <a:t>金融機関が提示する商品の中から、</a:t>
            </a:r>
            <a:r>
              <a:rPr kumimoji="1" lang="ja-JP" altLang="en-US" sz="3200" b="1" u="sng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自分で選択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33669655-2FC7-2E28-C697-19A57424FE85}"/>
              </a:ext>
            </a:extLst>
          </p:cNvPr>
          <p:cNvGrpSpPr/>
          <p:nvPr/>
        </p:nvGrpSpPr>
        <p:grpSpPr>
          <a:xfrm>
            <a:off x="730959" y="2523428"/>
            <a:ext cx="3391703" cy="1338247"/>
            <a:chOff x="696919" y="2362200"/>
            <a:chExt cx="2986082" cy="1338247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45385397-619B-E394-8DAB-CA8380743926}"/>
                </a:ext>
              </a:extLst>
            </p:cNvPr>
            <p:cNvSpPr txBox="1"/>
            <p:nvPr/>
          </p:nvSpPr>
          <p:spPr>
            <a:xfrm>
              <a:off x="696919" y="2623229"/>
              <a:ext cx="2986082" cy="1077218"/>
            </a:xfrm>
            <a:prstGeom prst="rect">
              <a:avLst/>
            </a:prstGeom>
            <a:noFill/>
            <a:ln w="57150">
              <a:noFill/>
            </a:ln>
          </p:spPr>
          <p:txBody>
            <a:bodyPr wrap="square" rtlCol="0">
              <a:spAutoFit/>
            </a:bodyPr>
            <a:lstStyle/>
            <a:p>
              <a:pPr marL="180000"/>
              <a:r>
                <a:rPr kumimoji="1" lang="ja-JP" altLang="en-US" sz="3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元本確保型商品</a:t>
              </a:r>
              <a:endParaRPr kumimoji="1" lang="en-US" altLang="ja-JP" sz="32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" name="四角形: 角を丸くする 4">
              <a:extLst>
                <a:ext uri="{FF2B5EF4-FFF2-40B4-BE49-F238E27FC236}">
                  <a16:creationId xmlns:a16="http://schemas.microsoft.com/office/drawing/2014/main" id="{64F9DEC2-2F02-86ED-5289-0FC7DAC70609}"/>
                </a:ext>
              </a:extLst>
            </p:cNvPr>
            <p:cNvSpPr/>
            <p:nvPr/>
          </p:nvSpPr>
          <p:spPr>
            <a:xfrm>
              <a:off x="812800" y="2362200"/>
              <a:ext cx="2781300" cy="965200"/>
            </a:xfrm>
            <a:prstGeom prst="roundRect">
              <a:avLst/>
            </a:prstGeom>
            <a:noFill/>
            <a:ln w="5715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E83D9E1-56A1-33B1-89F0-186D8F74DD0F}"/>
              </a:ext>
            </a:extLst>
          </p:cNvPr>
          <p:cNvSpPr txBox="1"/>
          <p:nvPr/>
        </p:nvSpPr>
        <p:spPr>
          <a:xfrm>
            <a:off x="730960" y="3635494"/>
            <a:ext cx="3391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i="1">
                <a:latin typeface="メイリオ" panose="020B0604030504040204" pitchFamily="50" charset="-128"/>
                <a:ea typeface="メイリオ" panose="020B0604030504040204" pitchFamily="50" charset="-128"/>
              </a:rPr>
              <a:t>預貯金</a:t>
            </a:r>
            <a:r>
              <a:rPr kumimoji="1" lang="ja-JP" altLang="en-US" sz="2800">
                <a:latin typeface="メイリオ" panose="020B0604030504040204" pitchFamily="50" charset="-128"/>
                <a:ea typeface="メイリオ" panose="020B0604030504040204" pitchFamily="50" charset="-128"/>
              </a:rPr>
              <a:t>、保険商品等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C4A79F5B-985B-2B53-8E39-7D77AC9761CB}"/>
              </a:ext>
            </a:extLst>
          </p:cNvPr>
          <p:cNvGrpSpPr/>
          <p:nvPr/>
        </p:nvGrpSpPr>
        <p:grpSpPr>
          <a:xfrm>
            <a:off x="5274474" y="2523428"/>
            <a:ext cx="3174845" cy="965200"/>
            <a:chOff x="5207000" y="2623229"/>
            <a:chExt cx="2197100" cy="965200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479B805-359D-3554-C977-A3515F1DD1B2}"/>
                </a:ext>
              </a:extLst>
            </p:cNvPr>
            <p:cNvSpPr txBox="1"/>
            <p:nvPr/>
          </p:nvSpPr>
          <p:spPr>
            <a:xfrm>
              <a:off x="5252710" y="2857500"/>
              <a:ext cx="211571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3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価格変動型商品</a:t>
              </a:r>
            </a:p>
          </p:txBody>
        </p:sp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5511BFCD-F124-06EA-D0A1-1A2A62E768B3}"/>
                </a:ext>
              </a:extLst>
            </p:cNvPr>
            <p:cNvSpPr/>
            <p:nvPr/>
          </p:nvSpPr>
          <p:spPr>
            <a:xfrm>
              <a:off x="5207000" y="2623229"/>
              <a:ext cx="2197100" cy="965200"/>
            </a:xfrm>
            <a:prstGeom prst="roundRect">
              <a:avLst/>
            </a:prstGeom>
            <a:noFill/>
            <a:ln w="5715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D6C3A3A-579F-336D-3593-9D72E922BB31}"/>
              </a:ext>
            </a:extLst>
          </p:cNvPr>
          <p:cNvSpPr txBox="1"/>
          <p:nvPr/>
        </p:nvSpPr>
        <p:spPr>
          <a:xfrm>
            <a:off x="5871881" y="3635494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>
                <a:latin typeface="メイリオ" panose="020B0604030504040204" pitchFamily="50" charset="-128"/>
                <a:ea typeface="メイリオ" panose="020B0604030504040204" pitchFamily="50" charset="-128"/>
              </a:rPr>
              <a:t>投資信託等</a:t>
            </a:r>
            <a:endParaRPr kumimoji="1" lang="en-US" altLang="ja-JP" sz="2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DA7B621D-2D2F-BADA-B967-3BA55985D7CE}"/>
              </a:ext>
            </a:extLst>
          </p:cNvPr>
          <p:cNvSpPr txBox="1">
            <a:spLocks/>
          </p:cNvSpPr>
          <p:nvPr/>
        </p:nvSpPr>
        <p:spPr>
          <a:xfrm>
            <a:off x="164358" y="256057"/>
            <a:ext cx="4878697" cy="32051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600" b="1" i="0" kern="120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+mj-cs"/>
              </a:defRPr>
            </a:lvl1pPr>
          </a:lstStyle>
          <a:p>
            <a:r>
              <a:rPr lang="en-US" altLang="ja-JP" sz="2800" spc="300">
                <a:latin typeface="メイリオ" panose="020B0604030504040204" pitchFamily="50" charset="-128"/>
                <a:ea typeface="メイリオ" panose="020B0604030504040204" pitchFamily="50" charset="-128"/>
              </a:rPr>
              <a:t>iDeCo</a:t>
            </a:r>
            <a:r>
              <a:rPr lang="ja-JP" altLang="en-US" sz="2800" spc="300">
                <a:latin typeface="メイリオ" panose="020B0604030504040204" pitchFamily="50" charset="-128"/>
                <a:ea typeface="メイリオ" panose="020B0604030504040204" pitchFamily="50" charset="-128"/>
              </a:rPr>
              <a:t> ～ 運用商品 ～</a:t>
            </a:r>
          </a:p>
        </p:txBody>
      </p:sp>
      <p:sp>
        <p:nvSpPr>
          <p:cNvPr id="2" name="テキスト プレースホルダー 2">
            <a:extLst>
              <a:ext uri="{FF2B5EF4-FFF2-40B4-BE49-F238E27FC236}">
                <a16:creationId xmlns:a16="http://schemas.microsoft.com/office/drawing/2014/main" id="{845463DA-0418-D644-FA5C-B7EF46897225}"/>
              </a:ext>
            </a:extLst>
          </p:cNvPr>
          <p:cNvSpPr txBox="1">
            <a:spLocks/>
          </p:cNvSpPr>
          <p:nvPr/>
        </p:nvSpPr>
        <p:spPr>
          <a:xfrm>
            <a:off x="381000" y="5500964"/>
            <a:ext cx="8588829" cy="100147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30000"/>
              </a:lnSpc>
              <a:spcBef>
                <a:spcPts val="30"/>
              </a:spcBef>
              <a:spcAft>
                <a:spcPts val="30"/>
              </a:spcAft>
            </a:pPr>
            <a:r>
              <a:rPr lang="ja-JP" altLang="en-US" sz="2000">
                <a:latin typeface="メイリオ" panose="020B0604030504040204" pitchFamily="50" charset="-128"/>
                <a:ea typeface="メイリオ" panose="020B0604030504040204" pitchFamily="50" charset="-128"/>
              </a:rPr>
              <a:t>元本確保型商品は、原則元本が確保されますが、大きくは増えません。</a:t>
            </a:r>
            <a:endParaRPr lang="en-US" altLang="ja-JP" sz="20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lang="ja-JP" altLang="en-US" sz="2000">
                <a:latin typeface="メイリオ" panose="020B0604030504040204" pitchFamily="50" charset="-128"/>
                <a:ea typeface="メイリオ" panose="020B0604030504040204" pitchFamily="50" charset="-128"/>
              </a:rPr>
              <a:t>価格変動型商品は、</a:t>
            </a:r>
            <a:r>
              <a:rPr lang="ja-JP" altLang="en-US" sz="2000" u="sng">
                <a:latin typeface="メイリオ" panose="020B0604030504040204" pitchFamily="50" charset="-128"/>
                <a:ea typeface="メイリオ" panose="020B0604030504040204" pitchFamily="50" charset="-128"/>
              </a:rPr>
              <a:t>運用結果によって資産の増減があります</a:t>
            </a:r>
            <a:r>
              <a:rPr lang="ja-JP" altLang="en-US" sz="200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2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矢印: 下 15">
            <a:extLst>
              <a:ext uri="{FF2B5EF4-FFF2-40B4-BE49-F238E27FC236}">
                <a16:creationId xmlns:a16="http://schemas.microsoft.com/office/drawing/2014/main" id="{315C7137-867F-08D2-154A-43B2EB03B6C1}"/>
              </a:ext>
            </a:extLst>
          </p:cNvPr>
          <p:cNvSpPr/>
          <p:nvPr/>
        </p:nvSpPr>
        <p:spPr>
          <a:xfrm>
            <a:off x="2036963" y="4120951"/>
            <a:ext cx="484632" cy="472377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矢印: 下 16">
            <a:extLst>
              <a:ext uri="{FF2B5EF4-FFF2-40B4-BE49-F238E27FC236}">
                <a16:creationId xmlns:a16="http://schemas.microsoft.com/office/drawing/2014/main" id="{1F4CAA35-BC36-DC58-18AB-9210E4E8FAF1}"/>
              </a:ext>
            </a:extLst>
          </p:cNvPr>
          <p:cNvSpPr/>
          <p:nvPr/>
        </p:nvSpPr>
        <p:spPr>
          <a:xfrm>
            <a:off x="6619578" y="4108868"/>
            <a:ext cx="484632" cy="472377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直角三角形 13">
            <a:extLst>
              <a:ext uri="{FF2B5EF4-FFF2-40B4-BE49-F238E27FC236}">
                <a16:creationId xmlns:a16="http://schemas.microsoft.com/office/drawing/2014/main" id="{E569DEF7-84AF-AB5F-9D73-30361DB5F029}"/>
              </a:ext>
            </a:extLst>
          </p:cNvPr>
          <p:cNvSpPr/>
          <p:nvPr/>
        </p:nvSpPr>
        <p:spPr>
          <a:xfrm rot="16200000">
            <a:off x="6609741" y="3221209"/>
            <a:ext cx="642719" cy="3091287"/>
          </a:xfrm>
          <a:prstGeom prst="rtTriangle">
            <a:avLst/>
          </a:prstGeom>
          <a:pattFill prst="ltDnDiag">
            <a:fgClr>
              <a:srgbClr val="EB641B"/>
            </a:fgClr>
            <a:bgClr>
              <a:schemeClr val="bg1"/>
            </a:bgClr>
          </a:patt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en-US" sz="11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拠出した掛金</a:t>
            </a:r>
            <a:endParaRPr kumimoji="1" lang="ja-JP" altLang="en-US" sz="1400" b="1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8" name="フリーフォーム: 図形 17">
            <a:extLst>
              <a:ext uri="{FF2B5EF4-FFF2-40B4-BE49-F238E27FC236}">
                <a16:creationId xmlns:a16="http://schemas.microsoft.com/office/drawing/2014/main" id="{DA471203-3405-D1E3-6B11-0655D8AA839A}"/>
              </a:ext>
            </a:extLst>
          </p:cNvPr>
          <p:cNvSpPr/>
          <p:nvPr/>
        </p:nvSpPr>
        <p:spPr>
          <a:xfrm>
            <a:off x="5385457" y="4185773"/>
            <a:ext cx="3355805" cy="902439"/>
          </a:xfrm>
          <a:custGeom>
            <a:avLst/>
            <a:gdLst>
              <a:gd name="connsiteX0" fmla="*/ 0 w 3312319"/>
              <a:gd name="connsiteY0" fmla="*/ 902439 h 902439"/>
              <a:gd name="connsiteX1" fmla="*/ 259557 w 3312319"/>
              <a:gd name="connsiteY1" fmla="*/ 669077 h 902439"/>
              <a:gd name="connsiteX2" fmla="*/ 769144 w 3312319"/>
              <a:gd name="connsiteY2" fmla="*/ 707177 h 902439"/>
              <a:gd name="connsiteX3" fmla="*/ 1016794 w 3312319"/>
              <a:gd name="connsiteY3" fmla="*/ 433333 h 902439"/>
              <a:gd name="connsiteX4" fmla="*/ 1659732 w 3312319"/>
              <a:gd name="connsiteY4" fmla="*/ 709558 h 902439"/>
              <a:gd name="connsiteX5" fmla="*/ 2076450 w 3312319"/>
              <a:gd name="connsiteY5" fmla="*/ 299983 h 902439"/>
              <a:gd name="connsiteX6" fmla="*/ 2159794 w 3312319"/>
              <a:gd name="connsiteY6" fmla="*/ 392852 h 902439"/>
              <a:gd name="connsiteX7" fmla="*/ 2355057 w 3312319"/>
              <a:gd name="connsiteY7" fmla="*/ 214258 h 902439"/>
              <a:gd name="connsiteX8" fmla="*/ 2700338 w 3312319"/>
              <a:gd name="connsiteY8" fmla="*/ 354752 h 902439"/>
              <a:gd name="connsiteX9" fmla="*/ 3055144 w 3312319"/>
              <a:gd name="connsiteY9" fmla="*/ 2327 h 902439"/>
              <a:gd name="connsiteX10" fmla="*/ 3312319 w 3312319"/>
              <a:gd name="connsiteY10" fmla="*/ 204733 h 902439"/>
              <a:gd name="connsiteX0" fmla="*/ 0 w 3312319"/>
              <a:gd name="connsiteY0" fmla="*/ 902439 h 902439"/>
              <a:gd name="connsiteX1" fmla="*/ 259557 w 3312319"/>
              <a:gd name="connsiteY1" fmla="*/ 669077 h 902439"/>
              <a:gd name="connsiteX2" fmla="*/ 769144 w 3312319"/>
              <a:gd name="connsiteY2" fmla="*/ 707177 h 902439"/>
              <a:gd name="connsiteX3" fmla="*/ 1016794 w 3312319"/>
              <a:gd name="connsiteY3" fmla="*/ 433333 h 902439"/>
              <a:gd name="connsiteX4" fmla="*/ 1659732 w 3312319"/>
              <a:gd name="connsiteY4" fmla="*/ 709558 h 902439"/>
              <a:gd name="connsiteX5" fmla="*/ 2076450 w 3312319"/>
              <a:gd name="connsiteY5" fmla="*/ 299983 h 902439"/>
              <a:gd name="connsiteX6" fmla="*/ 2159794 w 3312319"/>
              <a:gd name="connsiteY6" fmla="*/ 392852 h 902439"/>
              <a:gd name="connsiteX7" fmla="*/ 2355057 w 3312319"/>
              <a:gd name="connsiteY7" fmla="*/ 214258 h 902439"/>
              <a:gd name="connsiteX8" fmla="*/ 2690813 w 3312319"/>
              <a:gd name="connsiteY8" fmla="*/ 314271 h 902439"/>
              <a:gd name="connsiteX9" fmla="*/ 3055144 w 3312319"/>
              <a:gd name="connsiteY9" fmla="*/ 2327 h 902439"/>
              <a:gd name="connsiteX10" fmla="*/ 3312319 w 3312319"/>
              <a:gd name="connsiteY10" fmla="*/ 204733 h 902439"/>
              <a:gd name="connsiteX0" fmla="*/ 0 w 3312319"/>
              <a:gd name="connsiteY0" fmla="*/ 902439 h 902439"/>
              <a:gd name="connsiteX1" fmla="*/ 259557 w 3312319"/>
              <a:gd name="connsiteY1" fmla="*/ 669077 h 902439"/>
              <a:gd name="connsiteX2" fmla="*/ 769144 w 3312319"/>
              <a:gd name="connsiteY2" fmla="*/ 707177 h 902439"/>
              <a:gd name="connsiteX3" fmla="*/ 1054894 w 3312319"/>
              <a:gd name="connsiteY3" fmla="*/ 328558 h 902439"/>
              <a:gd name="connsiteX4" fmla="*/ 1659732 w 3312319"/>
              <a:gd name="connsiteY4" fmla="*/ 709558 h 902439"/>
              <a:gd name="connsiteX5" fmla="*/ 2076450 w 3312319"/>
              <a:gd name="connsiteY5" fmla="*/ 299983 h 902439"/>
              <a:gd name="connsiteX6" fmla="*/ 2159794 w 3312319"/>
              <a:gd name="connsiteY6" fmla="*/ 392852 h 902439"/>
              <a:gd name="connsiteX7" fmla="*/ 2355057 w 3312319"/>
              <a:gd name="connsiteY7" fmla="*/ 214258 h 902439"/>
              <a:gd name="connsiteX8" fmla="*/ 2690813 w 3312319"/>
              <a:gd name="connsiteY8" fmla="*/ 314271 h 902439"/>
              <a:gd name="connsiteX9" fmla="*/ 3055144 w 3312319"/>
              <a:gd name="connsiteY9" fmla="*/ 2327 h 902439"/>
              <a:gd name="connsiteX10" fmla="*/ 3312319 w 3312319"/>
              <a:gd name="connsiteY10" fmla="*/ 204733 h 902439"/>
              <a:gd name="connsiteX0" fmla="*/ 0 w 3312319"/>
              <a:gd name="connsiteY0" fmla="*/ 902439 h 902439"/>
              <a:gd name="connsiteX1" fmla="*/ 259557 w 3312319"/>
              <a:gd name="connsiteY1" fmla="*/ 669077 h 902439"/>
              <a:gd name="connsiteX2" fmla="*/ 769144 w 3312319"/>
              <a:gd name="connsiteY2" fmla="*/ 707177 h 902439"/>
              <a:gd name="connsiteX3" fmla="*/ 1054894 w 3312319"/>
              <a:gd name="connsiteY3" fmla="*/ 426189 h 902439"/>
              <a:gd name="connsiteX4" fmla="*/ 1659732 w 3312319"/>
              <a:gd name="connsiteY4" fmla="*/ 709558 h 902439"/>
              <a:gd name="connsiteX5" fmla="*/ 2076450 w 3312319"/>
              <a:gd name="connsiteY5" fmla="*/ 299983 h 902439"/>
              <a:gd name="connsiteX6" fmla="*/ 2159794 w 3312319"/>
              <a:gd name="connsiteY6" fmla="*/ 392852 h 902439"/>
              <a:gd name="connsiteX7" fmla="*/ 2355057 w 3312319"/>
              <a:gd name="connsiteY7" fmla="*/ 214258 h 902439"/>
              <a:gd name="connsiteX8" fmla="*/ 2690813 w 3312319"/>
              <a:gd name="connsiteY8" fmla="*/ 314271 h 902439"/>
              <a:gd name="connsiteX9" fmla="*/ 3055144 w 3312319"/>
              <a:gd name="connsiteY9" fmla="*/ 2327 h 902439"/>
              <a:gd name="connsiteX10" fmla="*/ 3312319 w 3312319"/>
              <a:gd name="connsiteY10" fmla="*/ 204733 h 902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312319" h="902439">
                <a:moveTo>
                  <a:pt x="0" y="902439"/>
                </a:moveTo>
                <a:cubicBezTo>
                  <a:pt x="65683" y="802030"/>
                  <a:pt x="131366" y="701621"/>
                  <a:pt x="259557" y="669077"/>
                </a:cubicBezTo>
                <a:cubicBezTo>
                  <a:pt x="387748" y="636533"/>
                  <a:pt x="636588" y="747658"/>
                  <a:pt x="769144" y="707177"/>
                </a:cubicBezTo>
                <a:cubicBezTo>
                  <a:pt x="901700" y="666696"/>
                  <a:pt x="906463" y="425792"/>
                  <a:pt x="1054894" y="426189"/>
                </a:cubicBezTo>
                <a:cubicBezTo>
                  <a:pt x="1203325" y="426586"/>
                  <a:pt x="1489473" y="730592"/>
                  <a:pt x="1659732" y="709558"/>
                </a:cubicBezTo>
                <a:cubicBezTo>
                  <a:pt x="1829991" y="688524"/>
                  <a:pt x="1993106" y="352767"/>
                  <a:pt x="2076450" y="299983"/>
                </a:cubicBezTo>
                <a:cubicBezTo>
                  <a:pt x="2159794" y="247199"/>
                  <a:pt x="2113359" y="407140"/>
                  <a:pt x="2159794" y="392852"/>
                </a:cubicBezTo>
                <a:cubicBezTo>
                  <a:pt x="2206229" y="378564"/>
                  <a:pt x="2266554" y="227355"/>
                  <a:pt x="2355057" y="214258"/>
                </a:cubicBezTo>
                <a:cubicBezTo>
                  <a:pt x="2443560" y="201161"/>
                  <a:pt x="2574132" y="349593"/>
                  <a:pt x="2690813" y="314271"/>
                </a:cubicBezTo>
                <a:cubicBezTo>
                  <a:pt x="2807494" y="278949"/>
                  <a:pt x="2953147" y="27330"/>
                  <a:pt x="3055144" y="2327"/>
                </a:cubicBezTo>
                <a:cubicBezTo>
                  <a:pt x="3157141" y="-22676"/>
                  <a:pt x="3278188" y="161077"/>
                  <a:pt x="3312319" y="204733"/>
                </a:cubicBezTo>
              </a:path>
            </a:pathLst>
          </a:custGeom>
          <a:pattFill prst="pct50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DEF5FA">
                    <a:lumMod val="25000"/>
                  </a:srgb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　　　　　　　　　　　</a:t>
            </a:r>
            <a:endParaRPr kumimoji="1" lang="ja-JP" altLang="en-US" sz="1400" b="1" i="0" u="none" strike="noStrike" kern="1200" cap="none" spc="0" normalizeH="0" baseline="0" noProof="0">
              <a:ln>
                <a:noFill/>
              </a:ln>
              <a:solidFill>
                <a:srgbClr val="DEF5FA">
                  <a:lumMod val="25000"/>
                </a:srgbClr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31E8357-49A6-AA74-A48C-CFA9A4FE8AF7}"/>
              </a:ext>
            </a:extLst>
          </p:cNvPr>
          <p:cNvSpPr txBox="1"/>
          <p:nvPr/>
        </p:nvSpPr>
        <p:spPr>
          <a:xfrm>
            <a:off x="7804121" y="4202474"/>
            <a:ext cx="6892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>
                <a:ln>
                  <a:noFill/>
                </a:ln>
                <a:solidFill>
                  <a:srgbClr val="105766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運用益</a:t>
            </a:r>
          </a:p>
        </p:txBody>
      </p:sp>
      <p:sp>
        <p:nvSpPr>
          <p:cNvPr id="20" name="フリーフォーム: 図形 19">
            <a:extLst>
              <a:ext uri="{FF2B5EF4-FFF2-40B4-BE49-F238E27FC236}">
                <a16:creationId xmlns:a16="http://schemas.microsoft.com/office/drawing/2014/main" id="{8AAF3734-4960-1E09-DFD9-6A2528A5269B}"/>
              </a:ext>
            </a:extLst>
          </p:cNvPr>
          <p:cNvSpPr/>
          <p:nvPr/>
        </p:nvSpPr>
        <p:spPr>
          <a:xfrm>
            <a:off x="6799130" y="4675681"/>
            <a:ext cx="528458" cy="201895"/>
          </a:xfrm>
          <a:custGeom>
            <a:avLst/>
            <a:gdLst>
              <a:gd name="connsiteX0" fmla="*/ 0 w 481012"/>
              <a:gd name="connsiteY0" fmla="*/ 95250 h 207281"/>
              <a:gd name="connsiteX1" fmla="*/ 233362 w 481012"/>
              <a:gd name="connsiteY1" fmla="*/ 204788 h 207281"/>
              <a:gd name="connsiteX2" fmla="*/ 481012 w 481012"/>
              <a:gd name="connsiteY2" fmla="*/ 0 h 207281"/>
              <a:gd name="connsiteX3" fmla="*/ 0 w 481012"/>
              <a:gd name="connsiteY3" fmla="*/ 95250 h 207281"/>
              <a:gd name="connsiteX0" fmla="*/ 0 w 514350"/>
              <a:gd name="connsiteY0" fmla="*/ 109538 h 207829"/>
              <a:gd name="connsiteX1" fmla="*/ 266700 w 514350"/>
              <a:gd name="connsiteY1" fmla="*/ 204788 h 207829"/>
              <a:gd name="connsiteX2" fmla="*/ 514350 w 514350"/>
              <a:gd name="connsiteY2" fmla="*/ 0 h 207829"/>
              <a:gd name="connsiteX3" fmla="*/ 0 w 514350"/>
              <a:gd name="connsiteY3" fmla="*/ 109538 h 207829"/>
              <a:gd name="connsiteX0" fmla="*/ 0 w 547688"/>
              <a:gd name="connsiteY0" fmla="*/ 133351 h 231642"/>
              <a:gd name="connsiteX1" fmla="*/ 266700 w 547688"/>
              <a:gd name="connsiteY1" fmla="*/ 228601 h 231642"/>
              <a:gd name="connsiteX2" fmla="*/ 547688 w 547688"/>
              <a:gd name="connsiteY2" fmla="*/ 0 h 231642"/>
              <a:gd name="connsiteX3" fmla="*/ 0 w 547688"/>
              <a:gd name="connsiteY3" fmla="*/ 133351 h 231642"/>
              <a:gd name="connsiteX0" fmla="*/ 0 w 547688"/>
              <a:gd name="connsiteY0" fmla="*/ 133351 h 218183"/>
              <a:gd name="connsiteX1" fmla="*/ 323850 w 547688"/>
              <a:gd name="connsiteY1" fmla="*/ 214313 h 218183"/>
              <a:gd name="connsiteX2" fmla="*/ 547688 w 547688"/>
              <a:gd name="connsiteY2" fmla="*/ 0 h 218183"/>
              <a:gd name="connsiteX3" fmla="*/ 0 w 547688"/>
              <a:gd name="connsiteY3" fmla="*/ 133351 h 218183"/>
              <a:gd name="connsiteX0" fmla="*/ 0 w 547688"/>
              <a:gd name="connsiteY0" fmla="*/ 133351 h 249678"/>
              <a:gd name="connsiteX1" fmla="*/ 280987 w 547688"/>
              <a:gd name="connsiteY1" fmla="*/ 247319 h 249678"/>
              <a:gd name="connsiteX2" fmla="*/ 547688 w 547688"/>
              <a:gd name="connsiteY2" fmla="*/ 0 h 249678"/>
              <a:gd name="connsiteX3" fmla="*/ 0 w 547688"/>
              <a:gd name="connsiteY3" fmla="*/ 133351 h 249678"/>
              <a:gd name="connsiteX0" fmla="*/ 0 w 571500"/>
              <a:gd name="connsiteY0" fmla="*/ 114490 h 230817"/>
              <a:gd name="connsiteX1" fmla="*/ 280987 w 571500"/>
              <a:gd name="connsiteY1" fmla="*/ 228458 h 230817"/>
              <a:gd name="connsiteX2" fmla="*/ 571500 w 571500"/>
              <a:gd name="connsiteY2" fmla="*/ 0 h 230817"/>
              <a:gd name="connsiteX3" fmla="*/ 0 w 571500"/>
              <a:gd name="connsiteY3" fmla="*/ 114490 h 230817"/>
              <a:gd name="connsiteX0" fmla="*/ 0 w 542676"/>
              <a:gd name="connsiteY0" fmla="*/ 114490 h 230817"/>
              <a:gd name="connsiteX1" fmla="*/ 280987 w 542676"/>
              <a:gd name="connsiteY1" fmla="*/ 228458 h 230817"/>
              <a:gd name="connsiteX2" fmla="*/ 542676 w 542676"/>
              <a:gd name="connsiteY2" fmla="*/ 0 h 230817"/>
              <a:gd name="connsiteX3" fmla="*/ 0 w 542676"/>
              <a:gd name="connsiteY3" fmla="*/ 114490 h 230817"/>
              <a:gd name="connsiteX0" fmla="*/ 0 w 547480"/>
              <a:gd name="connsiteY0" fmla="*/ 77847 h 194174"/>
              <a:gd name="connsiteX1" fmla="*/ 280987 w 547480"/>
              <a:gd name="connsiteY1" fmla="*/ 191815 h 194174"/>
              <a:gd name="connsiteX2" fmla="*/ 547480 w 547480"/>
              <a:gd name="connsiteY2" fmla="*/ 0 h 194174"/>
              <a:gd name="connsiteX3" fmla="*/ 0 w 547480"/>
              <a:gd name="connsiteY3" fmla="*/ 77847 h 194174"/>
              <a:gd name="connsiteX0" fmla="*/ 0 w 533067"/>
              <a:gd name="connsiteY0" fmla="*/ 77847 h 194174"/>
              <a:gd name="connsiteX1" fmla="*/ 280987 w 533067"/>
              <a:gd name="connsiteY1" fmla="*/ 191815 h 194174"/>
              <a:gd name="connsiteX2" fmla="*/ 533067 w 533067"/>
              <a:gd name="connsiteY2" fmla="*/ 0 h 194174"/>
              <a:gd name="connsiteX3" fmla="*/ 0 w 533067"/>
              <a:gd name="connsiteY3" fmla="*/ 77847 h 194174"/>
              <a:gd name="connsiteX0" fmla="*/ 0 w 533067"/>
              <a:gd name="connsiteY0" fmla="*/ 77847 h 194174"/>
              <a:gd name="connsiteX1" fmla="*/ 290596 w 533067"/>
              <a:gd name="connsiteY1" fmla="*/ 191815 h 194174"/>
              <a:gd name="connsiteX2" fmla="*/ 533067 w 533067"/>
              <a:gd name="connsiteY2" fmla="*/ 0 h 194174"/>
              <a:gd name="connsiteX3" fmla="*/ 0 w 533067"/>
              <a:gd name="connsiteY3" fmla="*/ 77847 h 194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3067" h="194174">
                <a:moveTo>
                  <a:pt x="0" y="77847"/>
                </a:moveTo>
                <a:cubicBezTo>
                  <a:pt x="76596" y="140553"/>
                  <a:pt x="210427" y="207690"/>
                  <a:pt x="290596" y="191815"/>
                </a:cubicBezTo>
                <a:cubicBezTo>
                  <a:pt x="370765" y="175940"/>
                  <a:pt x="449326" y="94456"/>
                  <a:pt x="533067" y="0"/>
                </a:cubicBezTo>
                <a:lnTo>
                  <a:pt x="0" y="7784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F58B3D77-A0E7-01E8-C597-1E26068591F9}"/>
              </a:ext>
            </a:extLst>
          </p:cNvPr>
          <p:cNvSpPr/>
          <p:nvPr/>
        </p:nvSpPr>
        <p:spPr>
          <a:xfrm>
            <a:off x="8471412" y="4144105"/>
            <a:ext cx="298664" cy="3459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359F15A6-46BB-45DD-CB78-E7CAAA386A18}"/>
              </a:ext>
            </a:extLst>
          </p:cNvPr>
          <p:cNvGrpSpPr/>
          <p:nvPr/>
        </p:nvGrpSpPr>
        <p:grpSpPr>
          <a:xfrm>
            <a:off x="863787" y="4206912"/>
            <a:ext cx="3464491" cy="867009"/>
            <a:chOff x="863787" y="4408248"/>
            <a:chExt cx="3464491" cy="867009"/>
          </a:xfrm>
        </p:grpSpPr>
        <p:sp>
          <p:nvSpPr>
            <p:cNvPr id="22" name="直角三角形 21">
              <a:extLst>
                <a:ext uri="{FF2B5EF4-FFF2-40B4-BE49-F238E27FC236}">
                  <a16:creationId xmlns:a16="http://schemas.microsoft.com/office/drawing/2014/main" id="{57F32FF6-7690-ABAD-5EC8-A96325B39FFA}"/>
                </a:ext>
              </a:extLst>
            </p:cNvPr>
            <p:cNvSpPr/>
            <p:nvPr/>
          </p:nvSpPr>
          <p:spPr>
            <a:xfrm rot="16200000">
              <a:off x="2154682" y="3408254"/>
              <a:ext cx="642719" cy="3091287"/>
            </a:xfrm>
            <a:prstGeom prst="rtTriangle">
              <a:avLst/>
            </a:prstGeom>
            <a:pattFill prst="ltDnDiag">
              <a:fgClr>
                <a:srgbClr val="EB641B"/>
              </a:fgClr>
              <a:bgClr>
                <a:schemeClr val="bg1"/>
              </a:bgClr>
            </a:patt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marL="0" marR="0" lvl="0" indent="0" algn="ctr" defTabSz="91429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　</a:t>
              </a:r>
              <a:r>
                <a:rPr kumimoji="1" lang="ja-JP" altLang="en-US" sz="1100" b="1" i="0" u="none" strike="noStrike" kern="120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拠出した掛金</a:t>
              </a:r>
              <a:endParaRPr kumimoji="1" lang="ja-JP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4" name="直角三角形 23">
              <a:extLst>
                <a:ext uri="{FF2B5EF4-FFF2-40B4-BE49-F238E27FC236}">
                  <a16:creationId xmlns:a16="http://schemas.microsoft.com/office/drawing/2014/main" id="{FAECEBAF-CD50-B66E-91AC-232129F5FA39}"/>
                </a:ext>
              </a:extLst>
            </p:cNvPr>
            <p:cNvSpPr/>
            <p:nvPr/>
          </p:nvSpPr>
          <p:spPr>
            <a:xfrm rot="15501711">
              <a:off x="2423783" y="3298492"/>
              <a:ext cx="87090" cy="3207082"/>
            </a:xfrm>
            <a:prstGeom prst="rtTriangl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marL="0" marR="0" lvl="0" indent="0" algn="ctr" defTabSz="91429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　</a:t>
              </a:r>
              <a:endParaRPr kumimoji="1" lang="ja-JP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83826CFC-78A2-BF69-963A-34DECBF6AC32}"/>
                </a:ext>
              </a:extLst>
            </p:cNvPr>
            <p:cNvSpPr/>
            <p:nvPr/>
          </p:nvSpPr>
          <p:spPr>
            <a:xfrm>
              <a:off x="4029614" y="4408248"/>
              <a:ext cx="298664" cy="3459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29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976A993B-65C8-E5D7-0164-88F413227E8D}"/>
                </a:ext>
              </a:extLst>
            </p:cNvPr>
            <p:cNvSpPr txBox="1"/>
            <p:nvPr/>
          </p:nvSpPr>
          <p:spPr>
            <a:xfrm>
              <a:off x="3396494" y="4421263"/>
              <a:ext cx="6892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105766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運用益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528690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411C7DA9-62AE-3A5B-D162-294A30508D2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577" y="201705"/>
            <a:ext cx="5307538" cy="5664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none" strike="noStrike" kern="1200" cap="none" spc="30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iDeCo</a:t>
            </a:r>
            <a:r>
              <a:rPr lang="ja-JP" altLang="en-US" sz="2800" spc="3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～ </a:t>
            </a:r>
            <a:r>
              <a:rPr kumimoji="1" lang="ja-JP" altLang="en-US" sz="2800" b="1" i="0" u="none" strike="noStrike" kern="1200" cap="none" spc="30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給付の仕組み ～</a:t>
            </a:r>
          </a:p>
        </p:txBody>
      </p:sp>
      <p:sp>
        <p:nvSpPr>
          <p:cNvPr id="2" name="角丸四角形 14">
            <a:extLst>
              <a:ext uri="{FF2B5EF4-FFF2-40B4-BE49-F238E27FC236}">
                <a16:creationId xmlns:a16="http://schemas.microsoft.com/office/drawing/2014/main" id="{4DC58C8F-5C36-EAA1-0414-0A82E8D56A07}"/>
              </a:ext>
            </a:extLst>
          </p:cNvPr>
          <p:cNvSpPr/>
          <p:nvPr/>
        </p:nvSpPr>
        <p:spPr>
          <a:xfrm>
            <a:off x="287919" y="2081647"/>
            <a:ext cx="9046581" cy="31623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2000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kumimoji="1" lang="ja-JP" altLang="en-US" sz="2000" b="0" u="none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受け取りの開始時期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u="non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2400" b="1" u="none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kumimoji="1" lang="ja-JP" altLang="en-US" sz="2400" b="1" u="none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歳～</a:t>
            </a:r>
            <a:r>
              <a:rPr kumimoji="1" lang="en-US" altLang="ja-JP" sz="2400" b="1" u="none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75</a:t>
            </a:r>
            <a:r>
              <a:rPr kumimoji="1" lang="ja-JP" altLang="en-US" sz="2400" b="1" u="none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歳の請求時</a:t>
            </a:r>
            <a:endParaRPr kumimoji="1" lang="en-US" altLang="ja-JP" sz="2400" b="1" u="none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u="non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600" b="0" u="non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※60</a:t>
            </a:r>
            <a:r>
              <a:rPr kumimoji="1" lang="ja-JP" altLang="en-US" sz="1600" b="0" u="non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歳時点で加入者等の期間が</a:t>
            </a:r>
            <a:r>
              <a:rPr kumimoji="1" lang="en-US" altLang="ja-JP" sz="1600" b="0" u="non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1600" b="0" u="non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年に満たない場合は、その期間に</a:t>
            </a:r>
            <a:r>
              <a:rPr kumimoji="1" lang="ja-JP" altLang="en-US" sz="1600" b="0" u="none" strike="noStrik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応じて</a:t>
            </a:r>
            <a:endParaRPr kumimoji="1" lang="en-US" altLang="ja-JP" sz="1600" b="0" u="none" strike="noStrike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u="non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支給開始年齢が段階的に先延ばしになる。</a:t>
            </a:r>
            <a:endParaRPr kumimoji="1" lang="en-US" altLang="ja-JP" sz="1600" b="0" u="none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600" b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000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kumimoji="1" lang="ja-JP" altLang="en-US" sz="2000" u="none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年齢到達前の中途引き出し</a:t>
            </a:r>
            <a:endParaRPr kumimoji="1" lang="en-US" altLang="ja-JP" sz="2000" u="none" kern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2400" u="none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2400" b="1" u="none" kern="1200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原則不可</a:t>
            </a:r>
            <a:endParaRPr kumimoji="1" lang="en-US" altLang="ja-JP" sz="2400" b="1" u="none" kern="1200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600" u="none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en-US" altLang="ja-JP" sz="1600" u="none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1" lang="ja-JP" altLang="en-US" sz="1600" u="none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資産額が少額であること等の要件を満たす場合は可能</a:t>
            </a:r>
          </a:p>
          <a:p>
            <a:endParaRPr kumimoji="1" lang="en-US" altLang="ja-JP" sz="1600" u="none" kern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r>
              <a:rPr kumimoji="1" lang="ja-JP" altLang="en-US" sz="2000" b="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kumimoji="1" lang="ja-JP" altLang="en-US" sz="2000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受け取り方</a:t>
            </a:r>
            <a:endParaRPr kumimoji="1" lang="en-US" altLang="ja-JP" sz="2000" kern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600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2400" b="1" kern="1200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年金</a:t>
            </a:r>
            <a:r>
              <a:rPr kumimoji="1" lang="ja-JP" altLang="en-US" sz="2400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、</a:t>
            </a:r>
            <a:r>
              <a:rPr kumimoji="1" lang="ja-JP" altLang="en-US" sz="2400" b="1" kern="1200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一時金</a:t>
            </a:r>
            <a:r>
              <a:rPr kumimoji="1" lang="ja-JP" altLang="en-US" sz="2400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、</a:t>
            </a:r>
            <a:r>
              <a:rPr kumimoji="1" lang="ja-JP" altLang="en-US" sz="2400" b="1" kern="1200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年金と一時金の併用</a:t>
            </a:r>
            <a:r>
              <a:rPr kumimoji="1" lang="en-US" altLang="ja-JP" sz="2400" kern="120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1" lang="ja-JP" altLang="en-US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を本人が選択</a:t>
            </a:r>
            <a:endParaRPr kumimoji="1" lang="en-US" altLang="ja-JP" sz="2400" kern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600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en-US" altLang="ja-JP" sz="1600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※</a:t>
            </a:r>
            <a:r>
              <a:rPr kumimoji="1" lang="ja-JP" altLang="en-US" sz="1600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運営管理機関により選択可能（年金の場合の期間等も本人が選択）</a:t>
            </a:r>
          </a:p>
          <a:p>
            <a:endParaRPr kumimoji="1" lang="ja-JP" altLang="en-US" sz="1600" kern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endParaRPr kumimoji="1" lang="ja-JP" altLang="en-US" sz="1600" u="none" kern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endParaRPr kumimoji="1" lang="ja-JP" altLang="en-US" sz="1600" b="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6624038-305C-C00C-8567-1E33A38C2BE2}"/>
              </a:ext>
            </a:extLst>
          </p:cNvPr>
          <p:cNvSpPr txBox="1"/>
          <p:nvPr/>
        </p:nvSpPr>
        <p:spPr>
          <a:xfrm>
            <a:off x="473084" y="1021318"/>
            <a:ext cx="86762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altLang="ja-JP" sz="2800" b="0" i="0" err="1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iDeCo</a:t>
            </a:r>
            <a:r>
              <a:rPr lang="ja-JP" altLang="en-US" sz="2800" b="0" i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の年金資産は、拠出を終えた後、</a:t>
            </a:r>
            <a:endParaRPr lang="en-US" altLang="ja-JP" sz="2800" b="0" i="0">
              <a:solidFill>
                <a:srgbClr val="000000"/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600"/>
              </a:lnSpc>
            </a:pPr>
            <a:r>
              <a:rPr lang="ja-JP" altLang="en-US" sz="2800" b="1" i="0">
                <a:solidFill>
                  <a:schemeClr val="accent2">
                    <a:lumMod val="75000"/>
                  </a:schemeClr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原則</a:t>
            </a:r>
            <a:r>
              <a:rPr lang="en-US" altLang="ja-JP" sz="2800" b="1" i="0">
                <a:solidFill>
                  <a:schemeClr val="accent2">
                    <a:lumMod val="75000"/>
                  </a:schemeClr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lang="ja-JP" altLang="en-US" sz="2800" b="1" i="0">
                <a:solidFill>
                  <a:schemeClr val="accent2">
                    <a:lumMod val="75000"/>
                  </a:schemeClr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歳から</a:t>
            </a:r>
            <a:r>
              <a:rPr lang="ja-JP" altLang="en-US" sz="2800" b="0" i="0"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受け取ることができる。</a:t>
            </a:r>
            <a:endParaRPr kumimoji="1" lang="ja-JP" altLang="en-US" sz="2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72958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942B0780-CC80-ABD7-EC3A-B9E3D2395F4B}"/>
              </a:ext>
            </a:extLst>
          </p:cNvPr>
          <p:cNvSpPr/>
          <p:nvPr/>
        </p:nvSpPr>
        <p:spPr>
          <a:xfrm>
            <a:off x="2356622" y="1216838"/>
            <a:ext cx="6784848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43914">
              <a:defRPr/>
            </a:pPr>
            <a:r>
              <a:rPr lang="ja-JP" altLang="en-US" sz="28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①掛金が</a:t>
            </a:r>
            <a:r>
              <a:rPr lang="ja-JP" altLang="en-US" sz="2800" b="1" u="sng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全額所得控除</a:t>
            </a:r>
            <a:endParaRPr lang="en-US" altLang="ja-JP" sz="2800" b="1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720725" indent="-720725" defTabSz="843914">
              <a:spcBef>
                <a:spcPts val="600"/>
              </a:spcBef>
              <a:defRPr/>
            </a:pPr>
            <a:r>
              <a:rPr lang="ja-JP" altLang="en-US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例）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毎月１</a:t>
            </a:r>
            <a:r>
              <a:rPr lang="ja-JP" altLang="en-US" sz="2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万円ずつ拠出した場合、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所得税率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％･住民税率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％の方は、</a:t>
            </a:r>
            <a:r>
              <a:rPr lang="ja-JP" altLang="en-US" sz="2400" b="1" u="sng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年間</a:t>
            </a:r>
            <a:r>
              <a:rPr lang="en-US" altLang="ja-JP" sz="2400" b="1" u="sng" dirty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36,000</a:t>
            </a:r>
            <a:r>
              <a:rPr lang="ja-JP" altLang="en-US" sz="2400" b="1" u="sng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円の軽減効果</a:t>
            </a:r>
            <a:endParaRPr lang="en-US" altLang="ja-JP" sz="2000" b="1" u="sng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3" name="正方形/長方形 112">
            <a:extLst>
              <a:ext uri="{FF2B5EF4-FFF2-40B4-BE49-F238E27FC236}">
                <a16:creationId xmlns:a16="http://schemas.microsoft.com/office/drawing/2014/main" id="{01FCB729-3B3F-A61C-8160-976691DC064A}"/>
              </a:ext>
            </a:extLst>
          </p:cNvPr>
          <p:cNvSpPr/>
          <p:nvPr/>
        </p:nvSpPr>
        <p:spPr>
          <a:xfrm>
            <a:off x="2356622" y="4667422"/>
            <a:ext cx="6895375" cy="14209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43914">
              <a:defRPr/>
            </a:pPr>
            <a:r>
              <a:rPr lang="ja-JP" altLang="en-US" sz="28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③受け取る時の</a:t>
            </a:r>
            <a:r>
              <a:rPr lang="ja-JP" altLang="en-US" sz="2800" b="1" u="sng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税制優遇</a:t>
            </a:r>
            <a:endParaRPr lang="en-US" altLang="ja-JP" sz="2800" b="1" u="sng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ts val="3200"/>
              </a:lnSpc>
              <a:spcBef>
                <a:spcPts val="600"/>
              </a:spcBef>
            </a:pPr>
            <a:r>
              <a:rPr lang="ja-JP" altLang="en-US" sz="2400">
                <a:latin typeface="メイリオ" panose="020B0604030504040204" pitchFamily="50" charset="-128"/>
                <a:ea typeface="メイリオ" panose="020B0604030504040204" pitchFamily="50" charset="-128"/>
              </a:rPr>
              <a:t>　■年金として受給：</a:t>
            </a:r>
            <a:r>
              <a:rPr lang="ja-JP" altLang="en-US" sz="2400" b="1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公的年金等控除</a:t>
            </a:r>
            <a:br>
              <a:rPr lang="ja-JP" altLang="en-US" sz="240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2400">
                <a:latin typeface="メイリオ" panose="020B0604030504040204" pitchFamily="50" charset="-128"/>
                <a:ea typeface="メイリオ" panose="020B0604030504040204" pitchFamily="50" charset="-128"/>
              </a:rPr>
              <a:t>　■一時金として受給：</a:t>
            </a:r>
            <a:r>
              <a:rPr lang="ja-JP" altLang="en-US" sz="2400" b="1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退職所得控除</a:t>
            </a:r>
            <a:endParaRPr lang="ja-JP" altLang="en-US" b="1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4" name="タイトル 113">
            <a:extLst>
              <a:ext uri="{FF2B5EF4-FFF2-40B4-BE49-F238E27FC236}">
                <a16:creationId xmlns:a16="http://schemas.microsoft.com/office/drawing/2014/main" id="{D749282F-1F20-A2E0-238E-4074174A6CD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4014" y="255874"/>
            <a:ext cx="4397493" cy="490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43914">
              <a:defRPr/>
            </a:pPr>
            <a:r>
              <a:rPr lang="en-US" altLang="ja-JP" sz="2800" b="1" spc="300" err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iDeCo</a:t>
            </a:r>
            <a:r>
              <a:rPr lang="ja-JP" altLang="en-US" sz="2800" spc="3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～ </a:t>
            </a:r>
            <a:r>
              <a:rPr lang="ja-JP" altLang="en-US" sz="2800" b="1" spc="3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税制優遇 ～</a:t>
            </a:r>
          </a:p>
        </p:txBody>
      </p:sp>
      <p:sp>
        <p:nvSpPr>
          <p:cNvPr id="3" name="円/楕円 54">
            <a:extLst>
              <a:ext uri="{FF2B5EF4-FFF2-40B4-BE49-F238E27FC236}">
                <a16:creationId xmlns:a16="http://schemas.microsoft.com/office/drawing/2014/main" id="{E22E4002-2796-3A70-05C6-ED646AB4EA64}"/>
              </a:ext>
            </a:extLst>
          </p:cNvPr>
          <p:cNvSpPr/>
          <p:nvPr/>
        </p:nvSpPr>
        <p:spPr>
          <a:xfrm>
            <a:off x="194014" y="2362754"/>
            <a:ext cx="2059662" cy="1997659"/>
          </a:xfrm>
          <a:prstGeom prst="ellipse">
            <a:avLst/>
          </a:prstGeom>
          <a:solidFill>
            <a:srgbClr val="FFFF00"/>
          </a:solidFill>
          <a:ln w="38100" cap="flat" cmpd="sng" algn="ctr">
            <a:solidFill>
              <a:srgbClr val="FF0000"/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843914">
              <a:defRPr/>
            </a:pPr>
            <a:r>
              <a:rPr kumimoji="0" lang="ja-JP" altLang="en-US" sz="2800" b="1" ker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３つの</a:t>
            </a:r>
            <a:endParaRPr kumimoji="0" lang="en-US" altLang="ja-JP" sz="2800" b="1" ker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defTabSz="843914">
              <a:defRPr/>
            </a:pPr>
            <a:r>
              <a:rPr kumimoji="0" lang="ja-JP" altLang="en-US" sz="2800" b="1" ker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税制優遇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0538A5DD-9C81-DAF9-8452-87BCD4A1A795}"/>
              </a:ext>
            </a:extLst>
          </p:cNvPr>
          <p:cNvGrpSpPr/>
          <p:nvPr/>
        </p:nvGrpSpPr>
        <p:grpSpPr>
          <a:xfrm>
            <a:off x="2356622" y="3009625"/>
            <a:ext cx="6411362" cy="1149181"/>
            <a:chOff x="288105" y="2785012"/>
            <a:chExt cx="6411362" cy="114918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6047849-CE4D-EFD4-BD0A-6A5D8F0E12E1}"/>
                </a:ext>
              </a:extLst>
            </p:cNvPr>
            <p:cNvSpPr txBox="1"/>
            <p:nvPr/>
          </p:nvSpPr>
          <p:spPr>
            <a:xfrm>
              <a:off x="288105" y="2785012"/>
              <a:ext cx="641136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②</a:t>
              </a:r>
              <a:r>
                <a:rPr kumimoji="1" lang="ja-JP" altLang="en-US" sz="2800" b="1" u="sng">
                  <a:solidFill>
                    <a:schemeClr val="accent2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運用益は非課税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で再投資</a:t>
              </a:r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C211BC2F-EC88-43A1-B49C-5D3884E01F1E}"/>
                </a:ext>
              </a:extLst>
            </p:cNvPr>
            <p:cNvSpPr txBox="1"/>
            <p:nvPr/>
          </p:nvSpPr>
          <p:spPr>
            <a:xfrm>
              <a:off x="756708" y="3287862"/>
              <a:ext cx="526297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i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（</a:t>
              </a:r>
              <a:r>
                <a:rPr lang="en-US" altLang="ja-JP" i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※</a:t>
              </a:r>
              <a:r>
                <a:rPr lang="ja-JP" altLang="en-US" i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積立金には別途特別法人税が課されますが、</a:t>
              </a:r>
              <a:endParaRPr lang="en-US" altLang="ja-JP" i="0">
                <a:effectLst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i="0"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現状は課税が停止されています。）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923462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4C8585-6637-2412-7BA0-E6296A9ECD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41">
            <a:extLst>
              <a:ext uri="{FF2B5EF4-FFF2-40B4-BE49-F238E27FC236}">
                <a16:creationId xmlns:a16="http://schemas.microsoft.com/office/drawing/2014/main" id="{164B2621-78DA-9B6F-DA14-8B6FC297C8B2}"/>
              </a:ext>
            </a:extLst>
          </p:cNvPr>
          <p:cNvSpPr/>
          <p:nvPr/>
        </p:nvSpPr>
        <p:spPr>
          <a:xfrm>
            <a:off x="214319" y="1082145"/>
            <a:ext cx="8699384" cy="298795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67970" indent="-267970" defTabSz="914217" fontAlgn="base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0" dirty="0">
                <a:solidFill>
                  <a:prstClr val="black"/>
                </a:solidFill>
                <a:latin typeface="メイリオ"/>
                <a:ea typeface="メイリオ"/>
              </a:rPr>
              <a:t>○中小事業主掛金納付制度（</a:t>
            </a:r>
            <a:r>
              <a:rPr lang="en-US" altLang="ja-JP" sz="2400" dirty="0" err="1">
                <a:solidFill>
                  <a:prstClr val="black"/>
                </a:solidFill>
                <a:latin typeface="メイリオ"/>
                <a:ea typeface="メイリオ"/>
              </a:rPr>
              <a:t>iDeCo</a:t>
            </a:r>
            <a:r>
              <a:rPr lang="ja-JP" altLang="en-US" sz="2400" dirty="0">
                <a:solidFill>
                  <a:prstClr val="black"/>
                </a:solidFill>
                <a:latin typeface="メイリオ"/>
                <a:ea typeface="メイリオ"/>
              </a:rPr>
              <a:t>プラス）は、</a:t>
            </a:r>
            <a:r>
              <a:rPr lang="ja-JP" altLang="ja-JP" sz="2400" dirty="0">
                <a:solidFill>
                  <a:prstClr val="black"/>
                </a:solidFill>
                <a:latin typeface="メイリオ"/>
                <a:ea typeface="メイリオ"/>
              </a:rPr>
              <a:t>企業年金を</a:t>
            </a:r>
            <a:b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ja-JP" sz="2400" dirty="0">
                <a:solidFill>
                  <a:prstClr val="black"/>
                </a:solidFill>
                <a:latin typeface="メイリオ"/>
                <a:ea typeface="メイリオ"/>
              </a:rPr>
              <a:t>実施していない</a:t>
            </a:r>
            <a:r>
              <a:rPr lang="ja-JP" altLang="en-US" sz="2400" b="1" u="sng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従業員</a:t>
            </a:r>
            <a:r>
              <a:rPr lang="en-US" altLang="ja-JP" sz="2400" b="1" u="sng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300</a:t>
            </a:r>
            <a:r>
              <a:rPr lang="ja-JP" altLang="en-US" sz="2400" b="1" u="sng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人以下の企業が対象</a:t>
            </a:r>
            <a:r>
              <a:rPr lang="ja-JP" altLang="en-US" sz="2400" dirty="0">
                <a:solidFill>
                  <a:prstClr val="black"/>
                </a:solidFill>
                <a:latin typeface="メイリオ"/>
                <a:ea typeface="メイリオ"/>
              </a:rPr>
              <a:t>の制度。</a:t>
            </a:r>
            <a:endParaRPr lang="en-US" altLang="ja-JP" sz="2400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marL="267970" indent="-267970" defTabSz="914217" fontAlgn="base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0" dirty="0">
                <a:solidFill>
                  <a:prstClr val="black"/>
                </a:solidFill>
                <a:latin typeface="メイリオ"/>
                <a:ea typeface="メイリオ"/>
              </a:rPr>
              <a:t>　</a:t>
            </a:r>
            <a:r>
              <a:rPr lang="en-US" altLang="ja-JP" sz="2400" dirty="0" err="1">
                <a:solidFill>
                  <a:prstClr val="black"/>
                </a:solidFill>
                <a:latin typeface="メイリオ"/>
                <a:ea typeface="メイリオ"/>
              </a:rPr>
              <a:t>iDeCo</a:t>
            </a:r>
            <a:r>
              <a:rPr lang="ja-JP" altLang="en-US" sz="2400" dirty="0">
                <a:solidFill>
                  <a:prstClr val="black"/>
                </a:solidFill>
                <a:latin typeface="メイリオ"/>
                <a:ea typeface="メイリオ"/>
              </a:rPr>
              <a:t>に加入する</a:t>
            </a:r>
            <a:r>
              <a:rPr lang="ja-JP" altLang="en-US" sz="2400" b="1" u="sng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従業員の掛金に追加的に拠出</a:t>
            </a:r>
            <a:r>
              <a:rPr lang="ja-JP" altLang="en-US" sz="2400" dirty="0">
                <a:solidFill>
                  <a:prstClr val="black"/>
                </a:solidFill>
                <a:latin typeface="メイリオ"/>
                <a:ea typeface="メイリオ"/>
              </a:rPr>
              <a:t>するもの。</a:t>
            </a:r>
            <a:endParaRPr lang="en-US" altLang="ja-JP" sz="2400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marL="163830" indent="-163830" defTabSz="914217" fontAlgn="base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2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67970" indent="-267970" defTabSz="914217" fontAlgn="base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lang="ja-JP" altLang="ja-JP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従業員</a:t>
            </a:r>
            <a:r>
              <a:rPr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lang="ja-JP" altLang="ja-JP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掛金と</a:t>
            </a:r>
            <a:r>
              <a:rPr lang="ja-JP" altLang="en-US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企業が拠出する掛金</a:t>
            </a:r>
            <a:r>
              <a:rPr lang="ja-JP" altLang="ja-JP" sz="2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の合計</a:t>
            </a:r>
            <a:r>
              <a:rPr lang="ja-JP" altLang="en-US" sz="24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は、</a:t>
            </a:r>
            <a:endParaRPr lang="en-US" altLang="ja-JP" sz="24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67970" indent="-267970" defTabSz="914217" fontAlgn="base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0" b="1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　月額</a:t>
            </a:r>
            <a:r>
              <a:rPr lang="en-US" altLang="ja-JP" sz="2400" b="1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5,000</a:t>
            </a:r>
            <a:r>
              <a:rPr lang="ja-JP" altLang="en-US" sz="2400" b="1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円以上</a:t>
            </a:r>
            <a:r>
              <a:rPr lang="en-US" altLang="ja-JP" sz="2400" b="1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23,000</a:t>
            </a:r>
            <a:r>
              <a:rPr lang="ja-JP" altLang="en-US" sz="2400" b="1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円</a:t>
            </a:r>
            <a:r>
              <a:rPr lang="ja-JP" altLang="en-US" sz="2400" baseline="30000" dirty="0">
                <a:solidFill>
                  <a:schemeClr val="tx1"/>
                </a:solidFill>
                <a:latin typeface="メイリオ"/>
                <a:ea typeface="メイリオ"/>
              </a:rPr>
              <a:t>※</a:t>
            </a:r>
            <a:r>
              <a:rPr lang="ja-JP" altLang="en-US" sz="2400" b="1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以下の範囲で、</a:t>
            </a:r>
            <a:endParaRPr lang="en-US" altLang="ja-JP" sz="2400" b="1" dirty="0">
              <a:solidFill>
                <a:schemeClr val="accent2">
                  <a:lumMod val="75000"/>
                </a:schemeClr>
              </a:solidFill>
              <a:latin typeface="メイリオ"/>
              <a:ea typeface="メイリオ"/>
            </a:endParaRPr>
          </a:p>
          <a:p>
            <a:pPr marL="267970" indent="-267970" defTabSz="914217" fontAlgn="base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400" b="1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　それぞれ</a:t>
            </a:r>
            <a:r>
              <a:rPr lang="en-US" altLang="ja-JP" sz="2400" b="1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1,000</a:t>
            </a:r>
            <a:r>
              <a:rPr lang="ja-JP" altLang="en-US" sz="2400" b="1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円単位で設定可能。</a:t>
            </a:r>
            <a:endParaRPr lang="en-US" altLang="ja-JP" sz="2400" b="1" dirty="0">
              <a:solidFill>
                <a:schemeClr val="accent2">
                  <a:lumMod val="75000"/>
                </a:schemeClr>
              </a:solidFill>
              <a:latin typeface="メイリオ"/>
              <a:ea typeface="メイリオ"/>
            </a:endParaRPr>
          </a:p>
          <a:p>
            <a:pPr marL="267970" indent="-267970" defTabSz="914217" fontAlgn="base">
              <a:lnSpc>
                <a:spcPts val="34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b="1" dirty="0">
                <a:solidFill>
                  <a:srgbClr val="FF0000"/>
                </a:solidFill>
                <a:latin typeface="メイリオ"/>
                <a:ea typeface="メイリオ"/>
              </a:rPr>
              <a:t>　</a:t>
            </a:r>
            <a:r>
              <a:rPr lang="en-US" altLang="ja-JP" dirty="0">
                <a:solidFill>
                  <a:schemeClr val="tx1"/>
                </a:solidFill>
                <a:latin typeface="メイリオ"/>
                <a:ea typeface="メイリオ"/>
              </a:rPr>
              <a:t>※</a:t>
            </a:r>
            <a:r>
              <a:rPr lang="en-US" altLang="ja-JP" b="1" dirty="0">
                <a:solidFill>
                  <a:schemeClr val="tx1"/>
                </a:solidFill>
                <a:latin typeface="メイリオ"/>
                <a:ea typeface="メイリオ"/>
              </a:rPr>
              <a:t>2026</a:t>
            </a:r>
            <a:r>
              <a:rPr lang="ja-JP" altLang="en-US" b="1" dirty="0">
                <a:solidFill>
                  <a:schemeClr val="tx1"/>
                </a:solidFill>
                <a:latin typeface="メイリオ"/>
                <a:ea typeface="メイリオ"/>
              </a:rPr>
              <a:t>年</a:t>
            </a:r>
            <a:r>
              <a:rPr lang="en-US" altLang="ja-JP" b="1" dirty="0">
                <a:solidFill>
                  <a:schemeClr val="tx1"/>
                </a:solidFill>
                <a:latin typeface="メイリオ"/>
                <a:ea typeface="メイリオ"/>
              </a:rPr>
              <a:t>12</a:t>
            </a:r>
            <a:r>
              <a:rPr lang="ja-JP" altLang="en-US" b="1" dirty="0">
                <a:solidFill>
                  <a:schemeClr val="tx1"/>
                </a:solidFill>
                <a:latin typeface="メイリオ"/>
                <a:ea typeface="メイリオ"/>
              </a:rPr>
              <a:t>月から</a:t>
            </a:r>
            <a:r>
              <a:rPr lang="en-US" altLang="ja-JP" b="1" dirty="0">
                <a:solidFill>
                  <a:schemeClr val="tx1"/>
                </a:solidFill>
                <a:latin typeface="メイリオ"/>
                <a:ea typeface="メイリオ"/>
              </a:rPr>
              <a:t>62,000</a:t>
            </a:r>
            <a:r>
              <a:rPr lang="ja-JP" altLang="en-US" b="1" dirty="0">
                <a:solidFill>
                  <a:schemeClr val="tx1"/>
                </a:solidFill>
                <a:latin typeface="メイリオ"/>
                <a:ea typeface="メイリオ"/>
              </a:rPr>
              <a:t>円（予定）</a:t>
            </a:r>
            <a:endParaRPr lang="en-US" altLang="ja-JP" b="1" dirty="0">
              <a:solidFill>
                <a:schemeClr val="tx1"/>
              </a:solidFill>
              <a:latin typeface="メイリオ"/>
              <a:ea typeface="メイリオ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9D9614B-9D74-368A-23DE-E77E2C077AF7}"/>
              </a:ext>
            </a:extLst>
          </p:cNvPr>
          <p:cNvSpPr txBox="1"/>
          <p:nvPr/>
        </p:nvSpPr>
        <p:spPr>
          <a:xfrm>
            <a:off x="214318" y="234409"/>
            <a:ext cx="84124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4391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800" b="1" spc="300" err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iDeCo</a:t>
            </a:r>
            <a:r>
              <a:rPr lang="ja-JP" altLang="en-US" sz="2800" b="1" spc="3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＋（中小事業主掛金納付制度）の概要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9658FCD-1B2E-FE34-8A61-4F63DE796E7D}"/>
              </a:ext>
            </a:extLst>
          </p:cNvPr>
          <p:cNvSpPr/>
          <p:nvPr/>
        </p:nvSpPr>
        <p:spPr>
          <a:xfrm>
            <a:off x="612398" y="4267527"/>
            <a:ext cx="4535866" cy="525124"/>
          </a:xfrm>
          <a:prstGeom prst="rect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lIns="84366" tIns="42185" rIns="84366" bIns="42185" rtlCol="0" anchor="ctr"/>
          <a:lstStyle/>
          <a:p>
            <a:pPr algn="ctr" defTabSz="91421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ja-JP" altLang="en-US" sz="1600" b="1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国民年金基金連合会（</a:t>
            </a:r>
            <a:r>
              <a:rPr kumimoji="0" lang="en-US" altLang="ja-JP" sz="1600" b="1" kern="0" dirty="0" err="1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iDeCo</a:t>
            </a:r>
            <a:r>
              <a:rPr kumimoji="0" lang="ja-JP" altLang="en-US" sz="1600" b="1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実施機関</a:t>
            </a:r>
            <a:r>
              <a:rPr kumimoji="0" lang="ja-JP" altLang="en-US" sz="1600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</a:p>
        </p:txBody>
      </p:sp>
      <p:sp>
        <p:nvSpPr>
          <p:cNvPr id="8" name="右矢印 22">
            <a:extLst>
              <a:ext uri="{FF2B5EF4-FFF2-40B4-BE49-F238E27FC236}">
                <a16:creationId xmlns:a16="http://schemas.microsoft.com/office/drawing/2014/main" id="{844BF3B0-AE89-244A-A8DF-8D513BF04677}"/>
              </a:ext>
            </a:extLst>
          </p:cNvPr>
          <p:cNvSpPr/>
          <p:nvPr/>
        </p:nvSpPr>
        <p:spPr>
          <a:xfrm rot="16200000">
            <a:off x="2935489" y="4920037"/>
            <a:ext cx="963768" cy="747868"/>
          </a:xfrm>
          <a:prstGeom prst="rightArrow">
            <a:avLst/>
          </a:prstGeom>
          <a:pattFill prst="wdDnDiag">
            <a:fgClr>
              <a:sysClr val="window" lastClr="FFFFFF">
                <a:lumMod val="75000"/>
              </a:sysClr>
            </a:fgClr>
            <a:bgClr>
              <a:sysClr val="window" lastClr="FFFFFF"/>
            </a:bgClr>
          </a:patt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vert="eaVert" lIns="84366" tIns="42185" rIns="84366" bIns="42185" rtlCol="0" anchor="ctr"/>
          <a:lstStyle/>
          <a:p>
            <a:pPr algn="ctr" defTabSz="914217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ja-JP" altLang="en-US" sz="923" ker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4FCE7A0-A816-2DCC-739C-1817155D119C}"/>
              </a:ext>
            </a:extLst>
          </p:cNvPr>
          <p:cNvSpPr/>
          <p:nvPr/>
        </p:nvSpPr>
        <p:spPr>
          <a:xfrm>
            <a:off x="614970" y="5655870"/>
            <a:ext cx="1838296" cy="796920"/>
          </a:xfrm>
          <a:prstGeom prst="rect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lIns="84366" tIns="42185" rIns="84366" bIns="42185" rtlCol="0" anchor="ctr"/>
          <a:lstStyle/>
          <a:p>
            <a:pPr algn="ctr" defTabSz="914217" fontAlgn="base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ja-JP" altLang="en-US" sz="1600" b="1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従業員</a:t>
            </a:r>
            <a:endParaRPr kumimoji="0" lang="en-US" altLang="ja-JP" sz="1600" b="1" kern="0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defTabSz="914217" fontAlgn="base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ja-JP" altLang="en-US" sz="1600" b="1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kumimoji="0" lang="en-US" altLang="ja-JP" sz="1600" b="1" kern="0" dirty="0" err="1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iDeCo</a:t>
            </a:r>
            <a:r>
              <a:rPr kumimoji="0" lang="ja-JP" altLang="en-US" sz="1600" b="1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加入）</a:t>
            </a:r>
          </a:p>
        </p:txBody>
      </p:sp>
      <p:sp>
        <p:nvSpPr>
          <p:cNvPr id="10" name="右矢印 25">
            <a:extLst>
              <a:ext uri="{FF2B5EF4-FFF2-40B4-BE49-F238E27FC236}">
                <a16:creationId xmlns:a16="http://schemas.microsoft.com/office/drawing/2014/main" id="{013CC3AB-B33E-E1D2-1F92-C0841FFFA18B}"/>
              </a:ext>
            </a:extLst>
          </p:cNvPr>
          <p:cNvSpPr/>
          <p:nvPr/>
        </p:nvSpPr>
        <p:spPr>
          <a:xfrm>
            <a:off x="2599239" y="5655870"/>
            <a:ext cx="562181" cy="722031"/>
          </a:xfrm>
          <a:prstGeom prst="rightArrow">
            <a:avLst/>
          </a:prstGeom>
          <a:pattFill prst="wdDnDiag">
            <a:fgClr>
              <a:sysClr val="window" lastClr="FFFFFF">
                <a:lumMod val="75000"/>
              </a:sysClr>
            </a:fgClr>
            <a:bgClr>
              <a:sysClr val="window" lastClr="FFFFFF"/>
            </a:bgClr>
          </a:pattFill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lIns="84366" tIns="42185" rIns="84366" bIns="42185" rtlCol="0" anchor="ctr"/>
          <a:lstStyle/>
          <a:p>
            <a:pPr algn="ctr" defTabSz="914217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ja-JP" altLang="en-US" sz="923" kern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862B799-6157-0382-5B8D-D296E22583BF}"/>
              </a:ext>
            </a:extLst>
          </p:cNvPr>
          <p:cNvSpPr/>
          <p:nvPr/>
        </p:nvSpPr>
        <p:spPr>
          <a:xfrm>
            <a:off x="3221524" y="5886554"/>
            <a:ext cx="1717527" cy="562670"/>
          </a:xfrm>
          <a:prstGeom prst="rect">
            <a:avLst/>
          </a:prstGeom>
          <a:solidFill>
            <a:srgbClr val="4F81BD"/>
          </a:solidFill>
          <a:ln w="25400" cap="flat" cmpd="sng" algn="ctr">
            <a:noFill/>
            <a:prstDash val="solid"/>
          </a:ln>
          <a:effectLst/>
        </p:spPr>
        <p:txBody>
          <a:bodyPr lIns="84366" tIns="42185" rIns="84366" bIns="42185" rtlCol="0" anchor="ctr"/>
          <a:lstStyle/>
          <a:p>
            <a:pPr algn="ctr" defTabSz="91421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ja-JP" altLang="en-US" sz="1600" b="1" kern="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企業</a:t>
            </a:r>
          </a:p>
        </p:txBody>
      </p:sp>
      <p:sp>
        <p:nvSpPr>
          <p:cNvPr id="12" name="右矢印 28">
            <a:extLst>
              <a:ext uri="{FF2B5EF4-FFF2-40B4-BE49-F238E27FC236}">
                <a16:creationId xmlns:a16="http://schemas.microsoft.com/office/drawing/2014/main" id="{9B0D2386-13C8-4F10-185F-81CC96237CEE}"/>
              </a:ext>
            </a:extLst>
          </p:cNvPr>
          <p:cNvSpPr/>
          <p:nvPr/>
        </p:nvSpPr>
        <p:spPr>
          <a:xfrm rot="16200000">
            <a:off x="3942626" y="4919455"/>
            <a:ext cx="963734" cy="749063"/>
          </a:xfrm>
          <a:prstGeom prst="rightArrow">
            <a:avLst/>
          </a:prstGeom>
          <a:pattFill prst="pct80">
            <a:fgClr>
              <a:sysClr val="window" lastClr="FFFFFF">
                <a:lumMod val="75000"/>
              </a:sysClr>
            </a:fgClr>
            <a:bgClr>
              <a:schemeClr val="bg1"/>
            </a:bgClr>
          </a:pattFill>
          <a:ln w="25400" cap="flat" cmpd="sng" algn="ctr">
            <a:noFill/>
            <a:prstDash val="solid"/>
          </a:ln>
          <a:effectLst/>
        </p:spPr>
        <p:txBody>
          <a:bodyPr vert="eaVert" lIns="84366" tIns="42185" rIns="84366" bIns="42185" rtlCol="0" anchor="ctr"/>
          <a:lstStyle/>
          <a:p>
            <a:pPr algn="ctr" defTabSz="914217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ja-JP" altLang="en-US" sz="923" kern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5F872CB5-17D5-D4C6-228E-523210033FB6}"/>
              </a:ext>
            </a:extLst>
          </p:cNvPr>
          <p:cNvSpPr txBox="1"/>
          <p:nvPr/>
        </p:nvSpPr>
        <p:spPr>
          <a:xfrm>
            <a:off x="2748469" y="5206622"/>
            <a:ext cx="1331818" cy="516081"/>
          </a:xfrm>
          <a:prstGeom prst="rect">
            <a:avLst/>
          </a:prstGeom>
          <a:noFill/>
        </p:spPr>
        <p:txBody>
          <a:bodyPr wrap="square" lIns="84366" tIns="42185" rIns="84366" bIns="42185" rtlCol="0">
            <a:spAutoFit/>
          </a:bodyPr>
          <a:lstStyle/>
          <a:p>
            <a:pPr algn="ctr" defTabSz="91421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4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従業員の</a:t>
            </a:r>
            <a:endParaRPr lang="en-US" altLang="ja-JP" sz="1400" b="1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defTabSz="91421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4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掛金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F4B6C74-BF91-E7B1-1DBD-33D4BF218444}"/>
              </a:ext>
            </a:extLst>
          </p:cNvPr>
          <p:cNvSpPr txBox="1"/>
          <p:nvPr/>
        </p:nvSpPr>
        <p:spPr>
          <a:xfrm>
            <a:off x="3749117" y="5178743"/>
            <a:ext cx="1331818" cy="516081"/>
          </a:xfrm>
          <a:prstGeom prst="rect">
            <a:avLst/>
          </a:prstGeom>
          <a:noFill/>
        </p:spPr>
        <p:txBody>
          <a:bodyPr wrap="square" lIns="84366" tIns="42185" rIns="84366" bIns="42185" rtlCol="0">
            <a:spAutoFit/>
          </a:bodyPr>
          <a:lstStyle/>
          <a:p>
            <a:pPr algn="ctr" defTabSz="91421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4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企業が拠出</a:t>
            </a:r>
            <a:endParaRPr lang="en-US" altLang="ja-JP" sz="1400" b="1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defTabSz="91421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4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する掛金</a:t>
            </a:r>
          </a:p>
        </p:txBody>
      </p:sp>
      <p:sp>
        <p:nvSpPr>
          <p:cNvPr id="15" name="角丸四角形 40">
            <a:extLst>
              <a:ext uri="{FF2B5EF4-FFF2-40B4-BE49-F238E27FC236}">
                <a16:creationId xmlns:a16="http://schemas.microsoft.com/office/drawing/2014/main" id="{96ABEAEA-E866-3590-82F2-93A08171E3D7}"/>
              </a:ext>
            </a:extLst>
          </p:cNvPr>
          <p:cNvSpPr/>
          <p:nvPr/>
        </p:nvSpPr>
        <p:spPr>
          <a:xfrm>
            <a:off x="4002047" y="4740543"/>
            <a:ext cx="825959" cy="1195481"/>
          </a:xfrm>
          <a:prstGeom prst="roundRect">
            <a:avLst/>
          </a:prstGeom>
          <a:noFill/>
          <a:ln w="25400" cap="flat" cmpd="sng" algn="ctr">
            <a:solidFill>
              <a:srgbClr val="FF0000"/>
            </a:solidFill>
            <a:prstDash val="dash"/>
          </a:ln>
          <a:effectLst/>
        </p:spPr>
        <p:txBody>
          <a:bodyPr lIns="84366" tIns="42185" rIns="84366" bIns="42185" rtlCol="0" anchor="ctr"/>
          <a:lstStyle/>
          <a:p>
            <a:pPr algn="ctr" defTabSz="914217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ja-JP" altLang="en-US" sz="923" kern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角丸四角形吹き出し 42">
            <a:extLst>
              <a:ext uri="{FF2B5EF4-FFF2-40B4-BE49-F238E27FC236}">
                <a16:creationId xmlns:a16="http://schemas.microsoft.com/office/drawing/2014/main" id="{7C8992D4-3E2F-C3D1-DEC1-D65F8CED57DD}"/>
              </a:ext>
            </a:extLst>
          </p:cNvPr>
          <p:cNvSpPr/>
          <p:nvPr/>
        </p:nvSpPr>
        <p:spPr>
          <a:xfrm>
            <a:off x="5148263" y="5467442"/>
            <a:ext cx="3913475" cy="723317"/>
          </a:xfrm>
          <a:prstGeom prst="wedgeRoundRectCallout">
            <a:avLst>
              <a:gd name="adj1" fmla="val -58584"/>
              <a:gd name="adj2" fmla="val -33473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366" tIns="42185" rIns="84366" bIns="42185" rtlCol="0" anchor="ctr"/>
          <a:lstStyle/>
          <a:p>
            <a:pPr defTabSz="91421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14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4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中小事業主掛金納付制度</a:t>
            </a:r>
            <a:r>
              <a:rPr lang="en-US" altLang="ja-JP" sz="14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defTabSz="91421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4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従業員の掛金に追加で、企業も掛金拠出</a:t>
            </a:r>
            <a:endParaRPr lang="ja-JP" altLang="en-US" b="1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2314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301D5C6-58C1-0D61-9AFE-B422C1D9590B}"/>
              </a:ext>
            </a:extLst>
          </p:cNvPr>
          <p:cNvSpPr txBox="1"/>
          <p:nvPr/>
        </p:nvSpPr>
        <p:spPr>
          <a:xfrm>
            <a:off x="1126368" y="2767280"/>
            <a:ext cx="685315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確定拠出年金制度</a:t>
            </a:r>
            <a:endParaRPr kumimoji="1" lang="en-US" altLang="ja-JP" sz="4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（企業型ＤＣ・ｉＤｅＣｏ）</a:t>
            </a:r>
            <a:endParaRPr kumimoji="1" lang="en-US" altLang="ja-JP" sz="4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図 2" descr="黒い背景と白い文字&#10;&#10;自動的に生成された説明">
            <a:extLst>
              <a:ext uri="{FF2B5EF4-FFF2-40B4-BE49-F238E27FC236}">
                <a16:creationId xmlns:a16="http://schemas.microsoft.com/office/drawing/2014/main" id="{87689467-672B-C195-15FE-E0F9D303A1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1669" y="4615104"/>
            <a:ext cx="3492414" cy="1146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5890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7">
            <a:extLst>
              <a:ext uri="{FF2B5EF4-FFF2-40B4-BE49-F238E27FC236}">
                <a16:creationId xmlns:a16="http://schemas.microsoft.com/office/drawing/2014/main" id="{18D16885-7D39-A627-869C-F7A90B1FF2AC}"/>
              </a:ext>
            </a:extLst>
          </p:cNvPr>
          <p:cNvSpPr txBox="1"/>
          <p:nvPr/>
        </p:nvSpPr>
        <p:spPr>
          <a:xfrm>
            <a:off x="189074" y="850587"/>
            <a:ext cx="9026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44083">
              <a:defRPr/>
            </a:pPr>
            <a:r>
              <a:rPr lang="ja-JP" altLang="en-US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rPr>
              <a:t>ｉＤｅＣｏ制度や、手続の詳細については、ｉＤｅＣｏ公式サイトをご確認ください。</a:t>
            </a:r>
          </a:p>
        </p:txBody>
      </p:sp>
      <p:sp>
        <p:nvSpPr>
          <p:cNvPr id="32" name="テキスト ボックス 43">
            <a:extLst>
              <a:ext uri="{FF2B5EF4-FFF2-40B4-BE49-F238E27FC236}">
                <a16:creationId xmlns:a16="http://schemas.microsoft.com/office/drawing/2014/main" id="{DDD1EA2A-3CE7-FEE3-99A0-17F0E4694B05}"/>
              </a:ext>
            </a:extLst>
          </p:cNvPr>
          <p:cNvSpPr txBox="1"/>
          <p:nvPr/>
        </p:nvSpPr>
        <p:spPr>
          <a:xfrm>
            <a:off x="189074" y="213631"/>
            <a:ext cx="3904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77917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800" b="1" spc="300" err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iDeCo</a:t>
            </a:r>
            <a:r>
              <a:rPr lang="ja-JP" altLang="en-US" sz="2800" b="1" spc="3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公式サイト</a:t>
            </a:r>
          </a:p>
        </p:txBody>
      </p:sp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3B8F8814-68B5-72B0-FF3D-8412D634A3A9}"/>
              </a:ext>
            </a:extLst>
          </p:cNvPr>
          <p:cNvGrpSpPr/>
          <p:nvPr/>
        </p:nvGrpSpPr>
        <p:grpSpPr>
          <a:xfrm>
            <a:off x="6190125" y="5723691"/>
            <a:ext cx="3456358" cy="925243"/>
            <a:chOff x="1846474" y="5677273"/>
            <a:chExt cx="3456358" cy="925243"/>
          </a:xfrm>
        </p:grpSpPr>
        <p:sp>
          <p:nvSpPr>
            <p:cNvPr id="11" name="テキスト ボックス 2">
              <a:extLst>
                <a:ext uri="{FF2B5EF4-FFF2-40B4-BE49-F238E27FC236}">
                  <a16:creationId xmlns:a16="http://schemas.microsoft.com/office/drawing/2014/main" id="{A0E59DEA-DE45-BB74-86B8-1A6FD4BF199A}"/>
                </a:ext>
              </a:extLst>
            </p:cNvPr>
            <p:cNvSpPr txBox="1"/>
            <p:nvPr/>
          </p:nvSpPr>
          <p:spPr>
            <a:xfrm>
              <a:off x="1846474" y="5959565"/>
              <a:ext cx="3456358" cy="2911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844083">
                <a:defRPr/>
              </a:pPr>
              <a:r>
                <a:rPr lang="en-US" altLang="ja-JP" sz="1292" b="1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https://www.ideco-koushiki.jp/</a:t>
              </a:r>
              <a:endParaRPr lang="ja-JP" altLang="en-US" sz="1292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endParaRPr>
            </a:p>
          </p:txBody>
        </p:sp>
        <p:sp>
          <p:nvSpPr>
            <p:cNvPr id="12" name="テキスト ボックス 3">
              <a:extLst>
                <a:ext uri="{FF2B5EF4-FFF2-40B4-BE49-F238E27FC236}">
                  <a16:creationId xmlns:a16="http://schemas.microsoft.com/office/drawing/2014/main" id="{3216C66D-BDAE-59C4-2CE1-BF83973B0EA8}"/>
                </a:ext>
              </a:extLst>
            </p:cNvPr>
            <p:cNvSpPr txBox="1"/>
            <p:nvPr/>
          </p:nvSpPr>
          <p:spPr>
            <a:xfrm>
              <a:off x="1988979" y="5689281"/>
              <a:ext cx="1828435" cy="29117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844083">
                <a:defRPr/>
              </a:pPr>
              <a:r>
                <a:rPr lang="ja-JP" altLang="en-US" sz="1292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Meiryo UI" pitchFamily="50" charset="-128"/>
                </a:rPr>
                <a:t>イデコ公式サイト</a:t>
              </a:r>
            </a:p>
          </p:txBody>
        </p:sp>
        <p:sp>
          <p:nvSpPr>
            <p:cNvPr id="13" name="角丸四角形 5">
              <a:extLst>
                <a:ext uri="{FF2B5EF4-FFF2-40B4-BE49-F238E27FC236}">
                  <a16:creationId xmlns:a16="http://schemas.microsoft.com/office/drawing/2014/main" id="{6973C650-9FA9-E778-CC6C-215128FD0134}"/>
                </a:ext>
              </a:extLst>
            </p:cNvPr>
            <p:cNvSpPr/>
            <p:nvPr/>
          </p:nvSpPr>
          <p:spPr>
            <a:xfrm>
              <a:off x="3859870" y="5677273"/>
              <a:ext cx="688702" cy="288282"/>
            </a:xfrm>
            <a:prstGeom prst="roundRect">
              <a:avLst/>
            </a:prstGeom>
            <a:solidFill>
              <a:schemeClr val="tx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844083">
                <a:defRPr/>
              </a:pPr>
              <a:r>
                <a:rPr lang="ja-JP" altLang="en-US" sz="1292" b="1">
                  <a:solidFill>
                    <a:prstClr val="white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検索</a:t>
              </a:r>
            </a:p>
          </p:txBody>
        </p:sp>
        <p:sp>
          <p:nvSpPr>
            <p:cNvPr id="27" name="テキスト ボックス 37">
              <a:extLst>
                <a:ext uri="{FF2B5EF4-FFF2-40B4-BE49-F238E27FC236}">
                  <a16:creationId xmlns:a16="http://schemas.microsoft.com/office/drawing/2014/main" id="{449C349C-3471-4B9D-9BC4-FE369A2EBC2C}"/>
                </a:ext>
              </a:extLst>
            </p:cNvPr>
            <p:cNvSpPr txBox="1"/>
            <p:nvPr/>
          </p:nvSpPr>
          <p:spPr>
            <a:xfrm>
              <a:off x="1988979" y="6311346"/>
              <a:ext cx="2538737" cy="2911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844083">
                <a:defRPr/>
              </a:pPr>
              <a:r>
                <a:rPr lang="zh-CN" altLang="en-US" sz="1292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Meiryo UI" pitchFamily="50" charset="-128"/>
                </a:rPr>
                <a:t>画像提供：国民年金基金連合会</a:t>
              </a:r>
              <a:endParaRPr lang="ja-JP" altLang="en-US" sz="1292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 UI" pitchFamily="50" charset="-128"/>
              </a:endParaRPr>
            </a:p>
          </p:txBody>
        </p:sp>
        <p:pic>
          <p:nvPicPr>
            <p:cNvPr id="28" name="Picture 4">
              <a:extLst>
                <a:ext uri="{FF2B5EF4-FFF2-40B4-BE49-F238E27FC236}">
                  <a16:creationId xmlns:a16="http://schemas.microsoft.com/office/drawing/2014/main" id="{2BC141FD-155C-B883-47B0-E7CDC7BA3B0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556011" y="5714607"/>
              <a:ext cx="222035" cy="281119"/>
            </a:xfrm>
            <a:prstGeom prst="rect">
              <a:avLst/>
            </a:prstGeom>
            <a:noFill/>
          </p:spPr>
        </p:pic>
      </p:grpSp>
      <p:pic>
        <p:nvPicPr>
          <p:cNvPr id="42" name="図 41" descr="QR コード&#10;&#10;自動的に生成された説明">
            <a:extLst>
              <a:ext uri="{FF2B5EF4-FFF2-40B4-BE49-F238E27FC236}">
                <a16:creationId xmlns:a16="http://schemas.microsoft.com/office/drawing/2014/main" id="{DB18E9FF-B766-14F7-6DBE-4FA537A352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046" y="4592248"/>
            <a:ext cx="1757213" cy="1757213"/>
          </a:xfrm>
          <a:prstGeom prst="rect">
            <a:avLst/>
          </a:prstGeom>
        </p:spPr>
      </p:pic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ADAFC68A-B813-1A8F-1A2C-1F85B2F931B0}"/>
              </a:ext>
            </a:extLst>
          </p:cNvPr>
          <p:cNvSpPr txBox="1"/>
          <p:nvPr/>
        </p:nvSpPr>
        <p:spPr>
          <a:xfrm>
            <a:off x="3876758" y="4369838"/>
            <a:ext cx="26417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ｉＤｅＣｏ公式サイト</a:t>
            </a:r>
            <a:r>
              <a:rPr kumimoji="1"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ja-JP" altLang="en-US" sz="16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7AD798B-9869-E645-26FF-D6B0AA34EE88}"/>
              </a:ext>
            </a:extLst>
          </p:cNvPr>
          <p:cNvSpPr txBox="1"/>
          <p:nvPr/>
        </p:nvSpPr>
        <p:spPr>
          <a:xfrm>
            <a:off x="383769" y="1447391"/>
            <a:ext cx="4369015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u="sng">
                <a:latin typeface="メイリオ" panose="020B0604030504040204" pitchFamily="50" charset="-128"/>
                <a:ea typeface="メイリオ" panose="020B0604030504040204" pitchFamily="50" charset="-128"/>
              </a:rPr>
              <a:t>主な掲載項目</a:t>
            </a:r>
            <a:endParaRPr kumimoji="1" lang="en-US" altLang="ja-JP" sz="3200" b="1" u="sng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2800">
                <a:latin typeface="メイリオ" panose="020B0604030504040204" pitchFamily="50" charset="-128"/>
                <a:ea typeface="メイリオ" panose="020B0604030504040204" pitchFamily="50" charset="-128"/>
              </a:rPr>
              <a:t>・ｉＤｅＣｏってなに？</a:t>
            </a:r>
            <a:endParaRPr kumimoji="1" lang="en-US" altLang="ja-JP" sz="28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2800">
                <a:latin typeface="メイリオ" panose="020B0604030504040204" pitchFamily="50" charset="-128"/>
                <a:ea typeface="メイリオ" panose="020B0604030504040204" pitchFamily="50" charset="-128"/>
              </a:rPr>
              <a:t>・税制シミュレーション</a:t>
            </a:r>
            <a:endParaRPr kumimoji="1" lang="en-US" altLang="ja-JP" sz="28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2800">
                <a:latin typeface="メイリオ" panose="020B0604030504040204" pitchFamily="50" charset="-128"/>
                <a:ea typeface="メイリオ" panose="020B0604030504040204" pitchFamily="50" charset="-128"/>
              </a:rPr>
              <a:t>・資産運用ガイド</a:t>
            </a:r>
            <a:endParaRPr kumimoji="1" lang="en-US" altLang="ja-JP" sz="28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2800">
                <a:latin typeface="メイリオ" panose="020B0604030504040204" pitchFamily="50" charset="-128"/>
                <a:ea typeface="メイリオ" panose="020B0604030504040204" pitchFamily="50" charset="-128"/>
              </a:rPr>
              <a:t>・ライブラリ</a:t>
            </a:r>
            <a:endParaRPr kumimoji="1" lang="en-US" altLang="ja-JP" sz="28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200000"/>
              </a:lnSpc>
            </a:pPr>
            <a:r>
              <a:rPr kumimoji="1" lang="ja-JP" altLang="en-US" sz="2800">
                <a:latin typeface="メイリオ" panose="020B0604030504040204" pitchFamily="50" charset="-128"/>
                <a:ea typeface="メイリオ" panose="020B0604030504040204" pitchFamily="50" charset="-128"/>
              </a:rPr>
              <a:t>・運営管理機関一覧</a:t>
            </a:r>
            <a:endParaRPr kumimoji="1" lang="ja-JP" altLang="en-US" sz="2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図 4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326FBC1-51DA-BB5B-DD99-CB93EA9058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2955" y="1341792"/>
            <a:ext cx="2770041" cy="4297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357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8C9C93-3266-D5B8-CBE9-A1CF9D8C45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34">
            <a:extLst>
              <a:ext uri="{FF2B5EF4-FFF2-40B4-BE49-F238E27FC236}">
                <a16:creationId xmlns:a16="http://schemas.microsoft.com/office/drawing/2014/main" id="{00F2494B-216D-761B-6047-F62571F6079D}"/>
              </a:ext>
            </a:extLst>
          </p:cNvPr>
          <p:cNvSpPr/>
          <p:nvPr/>
        </p:nvSpPr>
        <p:spPr>
          <a:xfrm>
            <a:off x="60480" y="865267"/>
            <a:ext cx="9147527" cy="850332"/>
          </a:xfrm>
          <a:prstGeom prst="roundRect">
            <a:avLst>
              <a:gd name="adj" fmla="val 0"/>
            </a:avLst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931" tIns="63931" rIns="31965" bIns="63931" rtlCol="0" anchor="t"/>
          <a:lstStyle/>
          <a:p>
            <a:pPr marL="165593" indent="-165593" defTabSz="807922">
              <a:lnSpc>
                <a:spcPts val="2800"/>
              </a:lnSpc>
              <a:spcBef>
                <a:spcPts val="600"/>
              </a:spcBef>
              <a:defRPr/>
            </a:pPr>
            <a:r>
              <a:rPr lang="ja-JP" altLang="en-US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 我が国の年金</a:t>
            </a:r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給付</a:t>
            </a:r>
            <a:r>
              <a:rPr lang="ja-JP" altLang="en-US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は、</a:t>
            </a:r>
            <a:r>
              <a:rPr lang="ja-JP" altLang="en-US" b="1" u="sng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３階建て</a:t>
            </a:r>
            <a:r>
              <a:rPr lang="ja-JP" altLang="en-US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。１，２階部分の公的年金が老後生活の基本を支え、</a:t>
            </a:r>
            <a:br>
              <a:rPr lang="en-US" altLang="ja-JP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３階部分の私的年金は</a:t>
            </a:r>
            <a:r>
              <a:rPr lang="ja-JP" altLang="en-US" sz="2000" b="1" u="sng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老後生活の多様な希望やニーズに対応</a:t>
            </a:r>
            <a:endParaRPr lang="en-US" altLang="ja-JP" b="1" u="sng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角丸四角形 46">
            <a:extLst>
              <a:ext uri="{FF2B5EF4-FFF2-40B4-BE49-F238E27FC236}">
                <a16:creationId xmlns:a16="http://schemas.microsoft.com/office/drawing/2014/main" id="{99EA04CB-8AAD-AF91-24D0-A2A7932DA51D}"/>
              </a:ext>
            </a:extLst>
          </p:cNvPr>
          <p:cNvSpPr/>
          <p:nvPr/>
        </p:nvSpPr>
        <p:spPr>
          <a:xfrm>
            <a:off x="863311" y="4162997"/>
            <a:ext cx="1742393" cy="2126722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anchor="ctr"/>
          <a:lstStyle/>
          <a:p>
            <a:pPr algn="ctr" defTabSz="843981">
              <a:spcBef>
                <a:spcPts val="177"/>
              </a:spcBef>
              <a:defRPr/>
            </a:pPr>
            <a:r>
              <a:rPr lang="ja-JP" altLang="en-US" sz="1477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老後生活の基本を支える役割</a:t>
            </a:r>
            <a:endParaRPr lang="en-US" altLang="ja-JP" sz="1477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4EE242D-E1D5-0642-0302-8C88DA027CE8}"/>
              </a:ext>
            </a:extLst>
          </p:cNvPr>
          <p:cNvSpPr/>
          <p:nvPr/>
        </p:nvSpPr>
        <p:spPr>
          <a:xfrm>
            <a:off x="5329049" y="4024964"/>
            <a:ext cx="1809182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</a:ln>
        </p:spPr>
        <p:txBody>
          <a:bodyPr wrap="square" lIns="36000" rIns="36000" anchor="ctr" anchorCtr="1">
            <a:spAutoFit/>
          </a:bodyPr>
          <a:lstStyle/>
          <a:p>
            <a:pPr defTabSz="843981">
              <a:defRPr/>
            </a:pPr>
            <a:r>
              <a:rPr lang="ja-JP" altLang="en-US" sz="16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サラリーマンを</a:t>
            </a:r>
            <a:br>
              <a:rPr lang="en-US" altLang="ja-JP" sz="16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6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対象とした報酬額に比例した給付</a:t>
            </a:r>
          </a:p>
        </p:txBody>
      </p:sp>
      <p:sp>
        <p:nvSpPr>
          <p:cNvPr id="8" name="AutoShape 2">
            <a:extLst>
              <a:ext uri="{FF2B5EF4-FFF2-40B4-BE49-F238E27FC236}">
                <a16:creationId xmlns:a16="http://schemas.microsoft.com/office/drawing/2014/main" id="{2F5F46E7-B234-D48A-56D3-D8D28A721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80" y="271066"/>
            <a:ext cx="9206873" cy="402257"/>
          </a:xfrm>
          <a:prstGeom prst="bevel">
            <a:avLst>
              <a:gd name="adj" fmla="val 7075"/>
            </a:avLst>
          </a:prstGeom>
          <a:noFill/>
          <a:ln w="19050">
            <a:noFill/>
            <a:miter lim="800000"/>
            <a:headEnd/>
            <a:tailEnd/>
          </a:ln>
        </p:spPr>
        <p:txBody>
          <a:bodyPr lIns="83552" tIns="41778" rIns="83552" bIns="41778" anchor="ctr"/>
          <a:lstStyle/>
          <a:p>
            <a:pPr defTabSz="798583">
              <a:defRPr/>
            </a:pPr>
            <a:r>
              <a:rPr lang="ja-JP" altLang="en-US" sz="28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我が国の各年金給付の役割</a:t>
            </a:r>
          </a:p>
        </p:txBody>
      </p:sp>
      <p:sp>
        <p:nvSpPr>
          <p:cNvPr id="10" name="角丸四角形 1">
            <a:extLst>
              <a:ext uri="{FF2B5EF4-FFF2-40B4-BE49-F238E27FC236}">
                <a16:creationId xmlns:a16="http://schemas.microsoft.com/office/drawing/2014/main" id="{103A921E-D936-41D5-B102-40DB883E0A2F}"/>
              </a:ext>
            </a:extLst>
          </p:cNvPr>
          <p:cNvSpPr/>
          <p:nvPr/>
        </p:nvSpPr>
        <p:spPr>
          <a:xfrm>
            <a:off x="3151608" y="5292836"/>
            <a:ext cx="2060537" cy="122424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231" rIns="33231" rtlCol="0" anchor="ctr"/>
          <a:lstStyle/>
          <a:p>
            <a:pPr algn="ctr">
              <a:spcBef>
                <a:spcPts val="554"/>
              </a:spcBef>
            </a:pPr>
            <a:r>
              <a:rPr lang="ja-JP" altLang="en-US" sz="24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基礎年金</a:t>
            </a:r>
            <a:endParaRPr lang="en-US" altLang="ja-JP" sz="2400" b="1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BF0B3CF-AAA6-C9B2-5524-6201C3C7AC95}"/>
              </a:ext>
            </a:extLst>
          </p:cNvPr>
          <p:cNvSpPr txBox="1"/>
          <p:nvPr/>
        </p:nvSpPr>
        <p:spPr>
          <a:xfrm>
            <a:off x="309949" y="3863745"/>
            <a:ext cx="525528" cy="27252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pPr algn="ctr"/>
            <a:r>
              <a:rPr lang="ja-JP" altLang="en-US" sz="2215" b="1">
                <a:latin typeface="メイリオ" panose="020B0604030504040204" pitchFamily="50" charset="-128"/>
                <a:ea typeface="メイリオ" panose="020B0604030504040204" pitchFamily="50" charset="-128"/>
              </a:rPr>
              <a:t>公的年金</a:t>
            </a:r>
          </a:p>
        </p:txBody>
      </p:sp>
      <p:sp>
        <p:nvSpPr>
          <p:cNvPr id="12" name="角丸四角形 37">
            <a:extLst>
              <a:ext uri="{FF2B5EF4-FFF2-40B4-BE49-F238E27FC236}">
                <a16:creationId xmlns:a16="http://schemas.microsoft.com/office/drawing/2014/main" id="{EA578A5E-20CF-C141-84EA-89FCBE1837C9}"/>
              </a:ext>
            </a:extLst>
          </p:cNvPr>
          <p:cNvSpPr/>
          <p:nvPr/>
        </p:nvSpPr>
        <p:spPr>
          <a:xfrm>
            <a:off x="3133344" y="3745700"/>
            <a:ext cx="2060537" cy="146275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231" rIns="33231" rtlCol="0" anchor="ctr"/>
          <a:lstStyle/>
          <a:p>
            <a:pPr algn="ctr">
              <a:spcBef>
                <a:spcPts val="554"/>
              </a:spcBef>
            </a:pPr>
            <a:r>
              <a:rPr lang="ja-JP" altLang="en-US" sz="24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厚生年金</a:t>
            </a: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5D772932-9CFA-065F-15CC-8C942BEAEA03}"/>
              </a:ext>
            </a:extLst>
          </p:cNvPr>
          <p:cNvCxnSpPr/>
          <p:nvPr/>
        </p:nvCxnSpPr>
        <p:spPr>
          <a:xfrm>
            <a:off x="338357" y="3567813"/>
            <a:ext cx="8221778" cy="0"/>
          </a:xfrm>
          <a:prstGeom prst="line">
            <a:avLst/>
          </a:prstGeom>
          <a:ln w="317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BE460E5-ACDD-44F2-B942-024F65D92098}"/>
              </a:ext>
            </a:extLst>
          </p:cNvPr>
          <p:cNvSpPr txBox="1"/>
          <p:nvPr/>
        </p:nvSpPr>
        <p:spPr>
          <a:xfrm>
            <a:off x="310244" y="1938866"/>
            <a:ext cx="525528" cy="14650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pPr algn="ctr"/>
            <a:r>
              <a:rPr lang="ja-JP" altLang="en-US" sz="2215" b="1">
                <a:latin typeface="メイリオ" panose="020B0604030504040204" pitchFamily="50" charset="-128"/>
                <a:ea typeface="メイリオ" panose="020B0604030504040204" pitchFamily="50" charset="-128"/>
              </a:rPr>
              <a:t>私的年金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329540D-4BCC-88AF-C5B1-C94783DFD581}"/>
              </a:ext>
            </a:extLst>
          </p:cNvPr>
          <p:cNvSpPr/>
          <p:nvPr/>
        </p:nvSpPr>
        <p:spPr>
          <a:xfrm>
            <a:off x="5336114" y="5682553"/>
            <a:ext cx="1809182" cy="4013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noFill/>
          </a:ln>
        </p:spPr>
        <p:txBody>
          <a:bodyPr wrap="square" lIns="36000" tIns="36000" rIns="36000" bIns="36000" anchor="ctr">
            <a:noAutofit/>
          </a:bodyPr>
          <a:lstStyle/>
          <a:p>
            <a:pPr algn="ctr" defTabSz="843981">
              <a:defRPr/>
            </a:pPr>
            <a:r>
              <a:rPr lang="ja-JP" altLang="en-US" sz="160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全国民共通の給付</a:t>
            </a:r>
          </a:p>
        </p:txBody>
      </p:sp>
      <p:sp>
        <p:nvSpPr>
          <p:cNvPr id="18" name="角丸四角形 55">
            <a:extLst>
              <a:ext uri="{FF2B5EF4-FFF2-40B4-BE49-F238E27FC236}">
                <a16:creationId xmlns:a16="http://schemas.microsoft.com/office/drawing/2014/main" id="{4CBF98E2-CEAC-033E-9DD6-DFC80294FCCC}"/>
              </a:ext>
            </a:extLst>
          </p:cNvPr>
          <p:cNvSpPr/>
          <p:nvPr/>
        </p:nvSpPr>
        <p:spPr>
          <a:xfrm>
            <a:off x="861531" y="1955544"/>
            <a:ext cx="1768388" cy="1470826"/>
          </a:xfrm>
          <a:prstGeom prst="roundRect">
            <a:avLst>
              <a:gd name="adj" fmla="val 0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36000" anchor="ctr"/>
          <a:lstStyle/>
          <a:p>
            <a:pPr algn="ctr" defTabSz="843981">
              <a:spcBef>
                <a:spcPts val="177"/>
              </a:spcBef>
              <a:defRPr/>
            </a:pPr>
            <a:r>
              <a:rPr lang="ja-JP" altLang="en-US" sz="1477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老後生活の多様な希望やニーズに</a:t>
            </a:r>
            <a:br>
              <a:rPr lang="en-US" altLang="ja-JP" sz="1477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477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応える役割</a:t>
            </a:r>
            <a:endParaRPr lang="en-US" altLang="ja-JP" sz="1477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角丸四角形 56">
            <a:extLst>
              <a:ext uri="{FF2B5EF4-FFF2-40B4-BE49-F238E27FC236}">
                <a16:creationId xmlns:a16="http://schemas.microsoft.com/office/drawing/2014/main" id="{08F51457-05B8-1AA6-703F-643A1413A7A9}"/>
              </a:ext>
            </a:extLst>
          </p:cNvPr>
          <p:cNvSpPr/>
          <p:nvPr/>
        </p:nvSpPr>
        <p:spPr>
          <a:xfrm>
            <a:off x="3151608" y="2045643"/>
            <a:ext cx="2060537" cy="51101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231" rIns="33231" rtlCol="0" anchor="ctr"/>
          <a:lstStyle/>
          <a:p>
            <a:pPr algn="ctr"/>
            <a:r>
              <a:rPr lang="ja-JP" altLang="en-US" sz="24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個人年金</a:t>
            </a:r>
          </a:p>
        </p:txBody>
      </p:sp>
      <p:sp>
        <p:nvSpPr>
          <p:cNvPr id="20" name="角丸四角形 61">
            <a:extLst>
              <a:ext uri="{FF2B5EF4-FFF2-40B4-BE49-F238E27FC236}">
                <a16:creationId xmlns:a16="http://schemas.microsoft.com/office/drawing/2014/main" id="{4D744DA5-ABF1-1FFC-F9AB-E46BC954CC40}"/>
              </a:ext>
            </a:extLst>
          </p:cNvPr>
          <p:cNvSpPr/>
          <p:nvPr/>
        </p:nvSpPr>
        <p:spPr>
          <a:xfrm>
            <a:off x="3133344" y="2815136"/>
            <a:ext cx="2060537" cy="51101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231" rIns="33231" rtlCol="0" anchor="ctr"/>
          <a:lstStyle/>
          <a:p>
            <a:pPr algn="ctr"/>
            <a:r>
              <a:rPr lang="ja-JP" altLang="en-US" sz="24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企業年金</a:t>
            </a:r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FB5DFFB7-47CB-A492-077D-2131B76E92F1}"/>
              </a:ext>
            </a:extLst>
          </p:cNvPr>
          <p:cNvSpPr/>
          <p:nvPr/>
        </p:nvSpPr>
        <p:spPr>
          <a:xfrm>
            <a:off x="2477400" y="2400706"/>
            <a:ext cx="921582" cy="66993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bIns="36000" rtlCol="0" anchor="ctr"/>
          <a:lstStyle/>
          <a:p>
            <a:pPr algn="ctr"/>
            <a:r>
              <a:rPr lang="ja-JP" altLang="en-US" sz="20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３階</a:t>
            </a:r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0083DABE-B332-9B06-0D14-676908ECD73A}"/>
              </a:ext>
            </a:extLst>
          </p:cNvPr>
          <p:cNvSpPr/>
          <p:nvPr/>
        </p:nvSpPr>
        <p:spPr>
          <a:xfrm>
            <a:off x="2481840" y="4128832"/>
            <a:ext cx="904162" cy="62838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bIns="36000" rtlCol="0" anchor="ctr"/>
          <a:lstStyle/>
          <a:p>
            <a:pPr algn="ctr"/>
            <a:r>
              <a:rPr lang="ja-JP" altLang="en-US" sz="20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２階</a:t>
            </a:r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A5C8E005-273B-C738-F18A-F8C85B528F2B}"/>
              </a:ext>
            </a:extLst>
          </p:cNvPr>
          <p:cNvSpPr/>
          <p:nvPr/>
        </p:nvSpPr>
        <p:spPr>
          <a:xfrm>
            <a:off x="2459929" y="5464332"/>
            <a:ext cx="928954" cy="6851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72000" rIns="36000" bIns="36000" rtlCol="0" anchor="ctr"/>
          <a:lstStyle/>
          <a:p>
            <a:pPr algn="ctr"/>
            <a:r>
              <a:rPr lang="ja-JP" altLang="en-US" sz="20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１階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E37B30F2-3BB1-63B0-9E18-19A001C3C8CF}"/>
              </a:ext>
            </a:extLst>
          </p:cNvPr>
          <p:cNvGrpSpPr/>
          <p:nvPr/>
        </p:nvGrpSpPr>
        <p:grpSpPr>
          <a:xfrm>
            <a:off x="5180205" y="1662754"/>
            <a:ext cx="2449031" cy="1246802"/>
            <a:chOff x="5046567" y="2160386"/>
            <a:chExt cx="2449031" cy="1247767"/>
          </a:xfrm>
        </p:grpSpPr>
        <p:sp>
          <p:nvSpPr>
            <p:cNvPr id="24" name="角丸四角形 64">
              <a:extLst>
                <a:ext uri="{FF2B5EF4-FFF2-40B4-BE49-F238E27FC236}">
                  <a16:creationId xmlns:a16="http://schemas.microsoft.com/office/drawing/2014/main" id="{A32C04FD-89D1-2861-2631-824B35E27585}"/>
                </a:ext>
              </a:extLst>
            </p:cNvPr>
            <p:cNvSpPr/>
            <p:nvPr/>
          </p:nvSpPr>
          <p:spPr>
            <a:xfrm>
              <a:off x="5046567" y="2477588"/>
              <a:ext cx="2449031" cy="93056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2400" b="1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＜ｉＤｅＣｏ＞</a:t>
              </a:r>
            </a:p>
          </p:txBody>
        </p:sp>
        <p:sp>
          <p:nvSpPr>
            <p:cNvPr id="25" name="角丸四角形 65">
              <a:extLst>
                <a:ext uri="{FF2B5EF4-FFF2-40B4-BE49-F238E27FC236}">
                  <a16:creationId xmlns:a16="http://schemas.microsoft.com/office/drawing/2014/main" id="{1DBED33C-0088-55DC-2A9F-D9956B13D869}"/>
                </a:ext>
              </a:extLst>
            </p:cNvPr>
            <p:cNvSpPr/>
            <p:nvPr/>
          </p:nvSpPr>
          <p:spPr>
            <a:xfrm>
              <a:off x="5240813" y="2160386"/>
              <a:ext cx="2060537" cy="93056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イデコ</a:t>
              </a:r>
            </a:p>
          </p:txBody>
        </p:sp>
      </p:grp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EA10F51-8621-5C6B-9889-6DFBDD2D640C}"/>
              </a:ext>
            </a:extLst>
          </p:cNvPr>
          <p:cNvSpPr txBox="1"/>
          <p:nvPr/>
        </p:nvSpPr>
        <p:spPr>
          <a:xfrm>
            <a:off x="5190506" y="2846478"/>
            <a:ext cx="3262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>
                <a:latin typeface="メイリオ" panose="020B0604030504040204" pitchFamily="50" charset="-128"/>
                <a:ea typeface="メイリオ" panose="020B0604030504040204" pitchFamily="50" charset="-128"/>
              </a:rPr>
              <a:t>＜企業型ＤＣ、ＤＢ＞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8788099-4141-326A-178A-51388ABF8532}"/>
              </a:ext>
            </a:extLst>
          </p:cNvPr>
          <p:cNvSpPr txBox="1"/>
          <p:nvPr/>
        </p:nvSpPr>
        <p:spPr>
          <a:xfrm>
            <a:off x="7145296" y="4028636"/>
            <a:ext cx="2678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54"/>
              </a:spcBef>
            </a:pPr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報酬比例年金、男子</a:t>
            </a:r>
            <a:br>
              <a:rPr lang="en-US" altLang="ja-JP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平均報酬</a:t>
            </a:r>
            <a:r>
              <a:rPr lang="en-US" altLang="ja-JP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40</a:t>
            </a:r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年加入で</a:t>
            </a:r>
            <a:endParaRPr lang="en-US" altLang="ja-JP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94,168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  <a:r>
              <a:rPr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400">
                <a:latin typeface="メイリオ" panose="020B0604030504040204" pitchFamily="50" charset="-128"/>
                <a:ea typeface="メイリオ" panose="020B0604030504040204" pitchFamily="50" charset="-128"/>
              </a:rPr>
              <a:t>2025</a:t>
            </a:r>
            <a:r>
              <a:rPr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年度）</a:t>
            </a:r>
            <a:endParaRPr lang="ja-JP" altLang="en-US" sz="2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9F5FD95-3CBD-738B-E531-AC36FAFD61A7}"/>
              </a:ext>
            </a:extLst>
          </p:cNvPr>
          <p:cNvSpPr txBox="1"/>
          <p:nvPr/>
        </p:nvSpPr>
        <p:spPr>
          <a:xfrm>
            <a:off x="7145295" y="5464332"/>
            <a:ext cx="26781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480</a:t>
            </a:r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月（</a:t>
            </a:r>
            <a:r>
              <a:rPr lang="en-US" altLang="ja-JP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40</a:t>
            </a:r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×12</a:t>
            </a:r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月）保険料を納めた場合、</a:t>
            </a:r>
            <a:endParaRPr lang="en-US" altLang="ja-JP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69,108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  <a:r>
              <a:rPr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1400">
                <a:latin typeface="メイリオ" panose="020B0604030504040204" pitchFamily="50" charset="-128"/>
                <a:ea typeface="メイリオ" panose="020B0604030504040204" pitchFamily="50" charset="-128"/>
              </a:rPr>
              <a:t>2025</a:t>
            </a:r>
            <a:r>
              <a:rPr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年度）</a:t>
            </a:r>
            <a:endParaRPr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15313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780E28-82B6-449C-984E-61C497E0C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294" y="223214"/>
            <a:ext cx="5933905" cy="483417"/>
          </a:xfrm>
        </p:spPr>
        <p:txBody>
          <a:bodyPr>
            <a:noAutofit/>
          </a:bodyPr>
          <a:lstStyle/>
          <a:p>
            <a:r>
              <a:rPr kumimoji="1" lang="ja-JP" altLang="en-US" sz="2800" spc="300"/>
              <a:t>企業年金・個人年金制度の類型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D5829D4-C762-3393-972A-E1BC340DC82E}"/>
              </a:ext>
            </a:extLst>
          </p:cNvPr>
          <p:cNvSpPr/>
          <p:nvPr/>
        </p:nvSpPr>
        <p:spPr>
          <a:xfrm>
            <a:off x="774411" y="2177508"/>
            <a:ext cx="1699140" cy="1000125"/>
          </a:xfrm>
          <a:prstGeom prst="rect">
            <a:avLst/>
          </a:prstGeom>
          <a:noFill/>
          <a:ln w="444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sng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企業が</a:t>
            </a:r>
            <a:r>
              <a:rPr kumimoji="1" lang="ja-JP" alt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従業員のために実施</a:t>
            </a:r>
            <a:r>
              <a:rPr kumimoji="1" lang="en-US" altLang="ja-JP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8497752-06D6-99C9-D0DA-1F390237D9DF}"/>
              </a:ext>
            </a:extLst>
          </p:cNvPr>
          <p:cNvSpPr/>
          <p:nvPr/>
        </p:nvSpPr>
        <p:spPr>
          <a:xfrm>
            <a:off x="774411" y="5372208"/>
            <a:ext cx="1679262" cy="714375"/>
          </a:xfrm>
          <a:prstGeom prst="rect">
            <a:avLst/>
          </a:prstGeom>
          <a:noFill/>
          <a:ln w="444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sng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個人が自ら</a:t>
            </a:r>
            <a:endParaRPr kumimoji="1" lang="en-US" altLang="ja-JP" sz="2000" b="1" i="0" u="sng" strike="noStrike" kern="1200" cap="none" spc="0" normalizeH="0" baseline="0" noProof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加入</a:t>
            </a:r>
            <a:r>
              <a:rPr kumimoji="1" lang="en-US" altLang="ja-JP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5DA4F707-C878-CCA6-EAC5-511D28683E99}"/>
              </a:ext>
            </a:extLst>
          </p:cNvPr>
          <p:cNvSpPr txBox="1">
            <a:spLocks/>
          </p:cNvSpPr>
          <p:nvPr/>
        </p:nvSpPr>
        <p:spPr>
          <a:xfrm>
            <a:off x="5903430" y="3342857"/>
            <a:ext cx="3166074" cy="810175"/>
          </a:xfrm>
          <a:prstGeom prst="rect">
            <a:avLst/>
          </a:prstGeom>
        </p:spPr>
        <p:txBody>
          <a:bodyPr lIns="91407" tIns="45704" rIns="91407" bIns="45704" anchor="ctr">
            <a:normAutofit lnSpcReduction="10000"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確定給付企業年金（ＤＢ）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BAD12AD1-F1BD-E9CA-07C8-1F54162877F2}"/>
              </a:ext>
            </a:extLst>
          </p:cNvPr>
          <p:cNvSpPr txBox="1">
            <a:spLocks/>
          </p:cNvSpPr>
          <p:nvPr/>
        </p:nvSpPr>
        <p:spPr>
          <a:xfrm>
            <a:off x="5932353" y="1278948"/>
            <a:ext cx="3017575" cy="1081158"/>
          </a:xfrm>
          <a:prstGeom prst="rect">
            <a:avLst/>
          </a:prstGeom>
        </p:spPr>
        <p:txBody>
          <a:bodyPr lIns="91407" tIns="45704" rIns="91407" bIns="45704" anchor="ctr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企業型確定拠出年金（企業型ＤＣ）</a:t>
            </a: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1C9C6CFE-4E32-7B47-C247-971DF3B8DDA1}"/>
              </a:ext>
            </a:extLst>
          </p:cNvPr>
          <p:cNvSpPr txBox="1">
            <a:spLocks/>
          </p:cNvSpPr>
          <p:nvPr/>
        </p:nvSpPr>
        <p:spPr>
          <a:xfrm>
            <a:off x="5932353" y="5214857"/>
            <a:ext cx="3166074" cy="1029076"/>
          </a:xfrm>
          <a:prstGeom prst="rect">
            <a:avLst/>
          </a:prstGeom>
        </p:spPr>
        <p:txBody>
          <a:bodyPr lIns="91407" tIns="45704" rIns="91407" bIns="45704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個人型確定拠出年金（ｉＤｅＣｏ）</a:t>
            </a: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329C2F02-717E-1277-8481-A71E88D61B94}"/>
              </a:ext>
            </a:extLst>
          </p:cNvPr>
          <p:cNvCxnSpPr>
            <a:cxnSpLocks/>
            <a:stCxn id="6" idx="3"/>
            <a:endCxn id="6" idx="3"/>
          </p:cNvCxnSpPr>
          <p:nvPr/>
        </p:nvCxnSpPr>
        <p:spPr>
          <a:xfrm>
            <a:off x="2453673" y="572939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AutoShape 2">
            <a:extLst>
              <a:ext uri="{FF2B5EF4-FFF2-40B4-BE49-F238E27FC236}">
                <a16:creationId xmlns:a16="http://schemas.microsoft.com/office/drawing/2014/main" id="{10A45497-B8EB-D8DE-C476-6EC4665BC6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887" y="362607"/>
            <a:ext cx="9528817" cy="435778"/>
          </a:xfrm>
          <a:prstGeom prst="bevel">
            <a:avLst>
              <a:gd name="adj" fmla="val 7075"/>
            </a:avLst>
          </a:prstGeom>
          <a:noFill/>
          <a:ln w="19050">
            <a:noFill/>
            <a:miter lim="800000"/>
            <a:headEnd/>
            <a:tailEnd/>
          </a:ln>
        </p:spPr>
        <p:txBody>
          <a:bodyPr lIns="90515" tIns="45259" rIns="90515" bIns="45259" anchor="ctr"/>
          <a:lstStyle/>
          <a:p>
            <a:pPr marL="0" marR="0" lvl="0" indent="0" algn="ctr" defTabSz="865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27626BC-C1B1-B6C0-7CE6-30C398151E99}"/>
              </a:ext>
            </a:extLst>
          </p:cNvPr>
          <p:cNvSpPr/>
          <p:nvPr/>
        </p:nvSpPr>
        <p:spPr>
          <a:xfrm>
            <a:off x="3076249" y="5058207"/>
            <a:ext cx="2512195" cy="1342378"/>
          </a:xfrm>
          <a:prstGeom prst="rect">
            <a:avLst/>
          </a:prstGeom>
          <a:noFill/>
          <a:ln w="444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sng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本人が運用</a:t>
            </a:r>
            <a:r>
              <a:rPr kumimoji="1" lang="ja-JP" alt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br>
              <a:rPr kumimoji="1" lang="en-US" altLang="ja-JP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その実績により、</a:t>
            </a:r>
            <a:endParaRPr kumimoji="1" lang="en-US" altLang="ja-JP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給付額が決定</a:t>
            </a:r>
            <a:endParaRPr kumimoji="1" lang="en-US" altLang="ja-JP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kumimoji="1" lang="ja-JP" altLang="en-US" sz="2000" b="1" i="0" u="none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確定拠出型）</a:t>
            </a:r>
          </a:p>
        </p:txBody>
      </p:sp>
      <p:cxnSp>
        <p:nvCxnSpPr>
          <p:cNvPr id="13" name="コネクタ: カギ線 12">
            <a:extLst>
              <a:ext uri="{FF2B5EF4-FFF2-40B4-BE49-F238E27FC236}">
                <a16:creationId xmlns:a16="http://schemas.microsoft.com/office/drawing/2014/main" id="{64451968-55F1-96B5-F51E-7973C5A6918A}"/>
              </a:ext>
            </a:extLst>
          </p:cNvPr>
          <p:cNvCxnSpPr>
            <a:stCxn id="5" idx="1"/>
            <a:endCxn id="6" idx="1"/>
          </p:cNvCxnSpPr>
          <p:nvPr/>
        </p:nvCxnSpPr>
        <p:spPr>
          <a:xfrm rot="10800000" flipV="1">
            <a:off x="774411" y="2677570"/>
            <a:ext cx="12700" cy="3051825"/>
          </a:xfrm>
          <a:prstGeom prst="bentConnector3">
            <a:avLst>
              <a:gd name="adj1" fmla="val 1800000"/>
            </a:avLst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9D0F2BC6-B0F9-F4D0-21A9-6930E4D50334}"/>
              </a:ext>
            </a:extLst>
          </p:cNvPr>
          <p:cNvCxnSpPr>
            <a:stCxn id="6" idx="3"/>
            <a:endCxn id="12" idx="1"/>
          </p:cNvCxnSpPr>
          <p:nvPr/>
        </p:nvCxnSpPr>
        <p:spPr>
          <a:xfrm>
            <a:off x="2453673" y="5729396"/>
            <a:ext cx="622576" cy="0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93D4669-28FD-8A0F-70FA-68B84556BC00}"/>
              </a:ext>
            </a:extLst>
          </p:cNvPr>
          <p:cNvSpPr/>
          <p:nvPr/>
        </p:nvSpPr>
        <p:spPr>
          <a:xfrm>
            <a:off x="3076248" y="1055565"/>
            <a:ext cx="2512195" cy="1342378"/>
          </a:xfrm>
          <a:prstGeom prst="rect">
            <a:avLst/>
          </a:prstGeom>
          <a:noFill/>
          <a:ln w="444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sng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本人が運用</a:t>
            </a:r>
            <a:r>
              <a:rPr kumimoji="1" lang="ja-JP" alt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br>
              <a:rPr kumimoji="1" lang="en-US" altLang="ja-JP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その実績により、</a:t>
            </a:r>
            <a:endParaRPr kumimoji="1" lang="en-US" altLang="ja-JP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給付額が決定</a:t>
            </a:r>
            <a:endParaRPr kumimoji="1" lang="en-US" altLang="ja-JP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（確定拠出型）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80F8645-D3FC-538A-3AB0-2C512FF5BF6C}"/>
              </a:ext>
            </a:extLst>
          </p:cNvPr>
          <p:cNvSpPr/>
          <p:nvPr/>
        </p:nvSpPr>
        <p:spPr>
          <a:xfrm>
            <a:off x="3076250" y="3156575"/>
            <a:ext cx="2491231" cy="1143000"/>
          </a:xfrm>
          <a:prstGeom prst="rect">
            <a:avLst/>
          </a:prstGeom>
          <a:noFill/>
          <a:ln w="444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sng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企業が運用</a:t>
            </a:r>
            <a:r>
              <a:rPr kumimoji="1" lang="ja-JP" alt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br>
              <a:rPr kumimoji="1" lang="en-US" altLang="ja-JP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kumimoji="1" lang="ja-JP" alt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将来の給付を保証</a:t>
            </a:r>
            <a:endParaRPr kumimoji="1" lang="en-US" altLang="ja-JP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（確定給付型）</a:t>
            </a:r>
          </a:p>
        </p:txBody>
      </p:sp>
      <p:cxnSp>
        <p:nvCxnSpPr>
          <p:cNvPr id="17" name="コネクタ: カギ線 16">
            <a:extLst>
              <a:ext uri="{FF2B5EF4-FFF2-40B4-BE49-F238E27FC236}">
                <a16:creationId xmlns:a16="http://schemas.microsoft.com/office/drawing/2014/main" id="{5B1D06D7-4876-FDE0-6FC6-CBF24B5C51FE}"/>
              </a:ext>
            </a:extLst>
          </p:cNvPr>
          <p:cNvCxnSpPr>
            <a:cxnSpLocks/>
            <a:stCxn id="15" idx="1"/>
            <a:endCxn id="16" idx="1"/>
          </p:cNvCxnSpPr>
          <p:nvPr/>
        </p:nvCxnSpPr>
        <p:spPr>
          <a:xfrm rot="10800000" flipH="1" flipV="1">
            <a:off x="3076248" y="1726753"/>
            <a:ext cx="2" cy="2001321"/>
          </a:xfrm>
          <a:prstGeom prst="bentConnector3">
            <a:avLst>
              <a:gd name="adj1" fmla="val -11430000000"/>
            </a:avLst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11150678-5A92-A080-E3D0-BEE10D14D8AD}"/>
              </a:ext>
            </a:extLst>
          </p:cNvPr>
          <p:cNvCxnSpPr>
            <a:stCxn id="5" idx="3"/>
          </p:cNvCxnSpPr>
          <p:nvPr/>
        </p:nvCxnSpPr>
        <p:spPr>
          <a:xfrm flipV="1">
            <a:off x="2473551" y="2677570"/>
            <a:ext cx="393361" cy="1"/>
          </a:xfrm>
          <a:prstGeom prst="line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9133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F37CAAB-9528-C4DD-507B-1C2F42A3CAA9}"/>
              </a:ext>
            </a:extLst>
          </p:cNvPr>
          <p:cNvSpPr txBox="1"/>
          <p:nvPr/>
        </p:nvSpPr>
        <p:spPr>
          <a:xfrm>
            <a:off x="82805" y="893359"/>
            <a:ext cx="901547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7188" indent="-357188" algn="just"/>
            <a:r>
              <a:rPr lang="ja-JP" altLang="en-US" sz="2400" kern="1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○老後に必要な費用は、個人の生活スタイル等により異なる。</a:t>
            </a:r>
            <a:endParaRPr lang="en-US" altLang="ja-JP" sz="2400" kern="10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357188" indent="-357188"/>
            <a:r>
              <a:rPr lang="ja-JP" altLang="en-US" sz="2400" kern="1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2000" kern="1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※</a:t>
            </a:r>
            <a:r>
              <a:rPr lang="ja-JP" altLang="en-US" sz="2000" kern="1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家計調査によれば、実支出は</a:t>
            </a:r>
            <a:r>
              <a:rPr lang="en-US" altLang="ja-JP" sz="2000" kern="1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289,974</a:t>
            </a:r>
            <a:r>
              <a:rPr lang="ja-JP" altLang="en-US" sz="2000" kern="1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円</a:t>
            </a:r>
            <a:br>
              <a:rPr lang="en-US" altLang="ja-JP" sz="2000" kern="1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</a:br>
            <a:r>
              <a:rPr lang="ja-JP" altLang="en-US" kern="1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高齢夫婦無職世帯（夫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65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歳以上、妻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歳以上の夫婦のみの無職世帯）の場合）</a:t>
            </a:r>
            <a:endParaRPr lang="en-US" altLang="ja-JP" sz="2800" kern="10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90C6A24-6DA5-13EB-63BB-70E789E0D2D2}"/>
              </a:ext>
            </a:extLst>
          </p:cNvPr>
          <p:cNvSpPr/>
          <p:nvPr/>
        </p:nvSpPr>
        <p:spPr>
          <a:xfrm>
            <a:off x="82805" y="262757"/>
            <a:ext cx="561101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b="1" kern="100" spc="30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老後</a:t>
            </a:r>
            <a:r>
              <a:rPr lang="ja-JP" altLang="ja-JP" sz="2800" b="1" kern="100" spc="30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に</a:t>
            </a:r>
            <a:r>
              <a:rPr lang="ja-JP" altLang="en-US" sz="2800" b="1" kern="100" spc="30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必要な生活費</a:t>
            </a:r>
            <a:endParaRPr lang="ja-JP" altLang="ja-JP" sz="2800" b="1" kern="100" spc="30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30588E8-EFBE-49E1-2D02-BDFBC17C190B}"/>
              </a:ext>
            </a:extLst>
          </p:cNvPr>
          <p:cNvSpPr txBox="1"/>
          <p:nvPr/>
        </p:nvSpPr>
        <p:spPr>
          <a:xfrm>
            <a:off x="95039" y="4784749"/>
            <a:ext cx="9015476" cy="18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7188" indent="-357188">
              <a:lnSpc>
                <a:spcPts val="3200"/>
              </a:lnSpc>
            </a:pPr>
            <a:r>
              <a:rPr lang="ja-JP" altLang="en-US" sz="2400" kern="1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○これらの費用を、</a:t>
            </a:r>
            <a:r>
              <a:rPr lang="ja-JP" altLang="ja-JP" sz="2400" kern="1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公的年金を中心に、就労</a:t>
            </a:r>
            <a:r>
              <a:rPr lang="ja-JP" altLang="en-US" sz="2400" kern="1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による収入</a:t>
            </a:r>
            <a:r>
              <a:rPr lang="ja-JP" altLang="ja-JP" sz="2400" kern="1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や</a:t>
            </a:r>
            <a:br>
              <a:rPr lang="en-US" altLang="ja-JP" sz="2400" kern="1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</a:br>
            <a:r>
              <a:rPr lang="ja-JP" altLang="ja-JP" sz="2400" kern="1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企業年金・個人年金</a:t>
            </a:r>
            <a:r>
              <a:rPr lang="ja-JP" altLang="en-US" sz="2400" kern="1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、貯蓄</a:t>
            </a:r>
            <a:r>
              <a:rPr lang="ja-JP" altLang="ja-JP" sz="2400" kern="1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等</a:t>
            </a:r>
            <a:r>
              <a:rPr lang="ja-JP" altLang="en-US" sz="2400" kern="1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でまかなっている</a:t>
            </a:r>
            <a:r>
              <a:rPr lang="ja-JP" altLang="ja-JP" sz="2400" kern="10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。</a:t>
            </a:r>
          </a:p>
          <a:p>
            <a:pPr marL="357188" indent="-357188">
              <a:lnSpc>
                <a:spcPts val="3600"/>
              </a:lnSpc>
            </a:pPr>
            <a:r>
              <a:rPr lang="ja-JP" altLang="en-US" sz="2800" b="1">
                <a:solidFill>
                  <a:schemeClr val="accent2">
                    <a:lumMod val="75000"/>
                  </a:schemeClr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2800" b="1" u="sng">
                <a:solidFill>
                  <a:schemeClr val="accent2">
                    <a:lumMod val="75000"/>
                  </a:schemeClr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将来に備え、</a:t>
            </a:r>
            <a:r>
              <a:rPr lang="ja-JP" altLang="ja-JP" sz="2800" b="1" u="sng">
                <a:solidFill>
                  <a:schemeClr val="accent2">
                    <a:lumMod val="75000"/>
                  </a:schemeClr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各個人のニーズに応じて、</a:t>
            </a:r>
            <a:r>
              <a:rPr lang="ja-JP" altLang="en-US" sz="2800" b="1" u="sng">
                <a:solidFill>
                  <a:schemeClr val="accent2">
                    <a:lumMod val="75000"/>
                  </a:schemeClr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着実に</a:t>
            </a:r>
            <a:endParaRPr lang="en-US" altLang="ja-JP" sz="2800" b="1" u="sng">
              <a:solidFill>
                <a:schemeClr val="accent2">
                  <a:lumMod val="75000"/>
                </a:schemeClr>
              </a:solidFill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357188" indent="-357188">
              <a:lnSpc>
                <a:spcPts val="3600"/>
              </a:lnSpc>
            </a:pPr>
            <a:r>
              <a:rPr lang="ja-JP" altLang="en-US" sz="2800" b="1" u="sng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lang="ja-JP" altLang="ja-JP" sz="2800" b="1" u="sng">
                <a:solidFill>
                  <a:schemeClr val="accent2">
                    <a:lumMod val="75000"/>
                  </a:schemeClr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資産形成を行っていくことが重要</a:t>
            </a:r>
            <a:endParaRPr lang="ja-JP" altLang="en-US" sz="4000" b="1" u="sng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5EAA6CF0-C52F-B789-719A-B0E28AB9D6E2}"/>
              </a:ext>
            </a:extLst>
          </p:cNvPr>
          <p:cNvGrpSpPr/>
          <p:nvPr/>
        </p:nvGrpSpPr>
        <p:grpSpPr>
          <a:xfrm>
            <a:off x="82805" y="1914157"/>
            <a:ext cx="9544077" cy="2820998"/>
            <a:chOff x="70571" y="1826150"/>
            <a:chExt cx="9544077" cy="2820998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DEA001E9-C08C-9D17-91E1-45B7A2037DBE}"/>
                </a:ext>
              </a:extLst>
            </p:cNvPr>
            <p:cNvSpPr txBox="1"/>
            <p:nvPr/>
          </p:nvSpPr>
          <p:spPr>
            <a:xfrm>
              <a:off x="70571" y="2739339"/>
              <a:ext cx="461665" cy="784830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kumimoji="1" lang="ja-JP" altLang="en-US">
                  <a:latin typeface="メイリオ" panose="020B0604030504040204" pitchFamily="50" charset="-128"/>
                  <a:ea typeface="メイリオ" panose="020B0604030504040204" pitchFamily="50" charset="-128"/>
                </a:rPr>
                <a:t>実支出</a:t>
              </a:r>
            </a:p>
          </p:txBody>
        </p:sp>
        <p:graphicFrame>
          <p:nvGraphicFramePr>
            <p:cNvPr id="12" name="グラフ 11">
              <a:extLst>
                <a:ext uri="{FF2B5EF4-FFF2-40B4-BE49-F238E27FC236}">
                  <a16:creationId xmlns:a16="http://schemas.microsoft.com/office/drawing/2014/main" id="{5B5FE17C-F785-B5D9-1BC7-FD14B0E3BC2F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079567318"/>
                </p:ext>
              </p:extLst>
            </p:nvPr>
          </p:nvGraphicFramePr>
          <p:xfrm>
            <a:off x="436564" y="1826150"/>
            <a:ext cx="9178084" cy="265172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E65AAE25-AC1D-4034-D1FD-8036E9048A14}"/>
                </a:ext>
              </a:extLst>
            </p:cNvPr>
            <p:cNvSpPr txBox="1"/>
            <p:nvPr/>
          </p:nvSpPr>
          <p:spPr>
            <a:xfrm>
              <a:off x="5322888" y="4308594"/>
              <a:ext cx="385233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（出典）総務省　家計調査（</a:t>
              </a:r>
              <a:r>
                <a:rPr kumimoji="1" lang="en-US" altLang="ja-JP" sz="1600" b="0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2024</a:t>
              </a:r>
              <a:r>
                <a:rPr kumimoji="1" lang="ja-JP" altLang="en-US" sz="16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年）</a:t>
              </a: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BF18F286-EB29-E193-5F17-4324291D0227}"/>
                </a:ext>
              </a:extLst>
            </p:cNvPr>
            <p:cNvSpPr txBox="1"/>
            <p:nvPr/>
          </p:nvSpPr>
          <p:spPr>
            <a:xfrm>
              <a:off x="436564" y="4262153"/>
              <a:ext cx="90281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>
                  <a:latin typeface="メイリオ" panose="020B0604030504040204" pitchFamily="50" charset="-128"/>
                  <a:ea typeface="メイリオ" panose="020B0604030504040204" pitchFamily="50" charset="-128"/>
                </a:rPr>
                <a:t>単位：円</a:t>
              </a:r>
            </a:p>
          </p:txBody>
        </p:sp>
      </p:grp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A47D752-7177-3F92-B45F-3F49B74CCA0B}"/>
              </a:ext>
            </a:extLst>
          </p:cNvPr>
          <p:cNvSpPr txBox="1"/>
          <p:nvPr/>
        </p:nvSpPr>
        <p:spPr>
          <a:xfrm>
            <a:off x="6730436" y="2736579"/>
            <a:ext cx="104227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その他の</a:t>
            </a:r>
            <a:endParaRPr kumimoji="1" lang="en-US" altLang="ja-JP" sz="1600" b="1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消費支出</a:t>
            </a:r>
            <a:endParaRPr kumimoji="1" lang="en-US" altLang="ja-JP" sz="1600" b="1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52,502</a:t>
            </a:r>
            <a:endParaRPr kumimoji="1" lang="ja-JP" altLang="en-US" b="1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1554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50ABFAD-282B-FF86-1B33-BB725E4153F6}"/>
              </a:ext>
            </a:extLst>
          </p:cNvPr>
          <p:cNvSpPr txBox="1"/>
          <p:nvPr/>
        </p:nvSpPr>
        <p:spPr>
          <a:xfrm>
            <a:off x="687898" y="3075057"/>
            <a:ext cx="83722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企業型ＤＣ（企業型確定拠出年金）</a:t>
            </a:r>
          </a:p>
        </p:txBody>
      </p:sp>
    </p:spTree>
    <p:extLst>
      <p:ext uri="{BB962C8B-B14F-4D97-AF65-F5344CB8AC3E}">
        <p14:creationId xmlns:p14="http://schemas.microsoft.com/office/powerpoint/2010/main" val="3353922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>
            <a:extLst>
              <a:ext uri="{FF2B5EF4-FFF2-40B4-BE49-F238E27FC236}">
                <a16:creationId xmlns:a16="http://schemas.microsoft.com/office/drawing/2014/main" id="{5E0A964B-AB97-01D1-9E00-60A6A589B1A4}"/>
              </a:ext>
            </a:extLst>
          </p:cNvPr>
          <p:cNvSpPr txBox="1">
            <a:spLocks/>
          </p:cNvSpPr>
          <p:nvPr/>
        </p:nvSpPr>
        <p:spPr>
          <a:xfrm>
            <a:off x="113189" y="288000"/>
            <a:ext cx="7090782" cy="4439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企業型ＤＣ（企業型確定拠出年金）の概要</a:t>
            </a:r>
          </a:p>
        </p:txBody>
      </p:sp>
      <p:sp>
        <p:nvSpPr>
          <p:cNvPr id="5" name="角丸四角形 14">
            <a:extLst>
              <a:ext uri="{FF2B5EF4-FFF2-40B4-BE49-F238E27FC236}">
                <a16:creationId xmlns:a16="http://schemas.microsoft.com/office/drawing/2014/main" id="{22054548-D466-E635-FF8A-BC4A28F0F4AD}"/>
              </a:ext>
            </a:extLst>
          </p:cNvPr>
          <p:cNvSpPr/>
          <p:nvPr/>
        </p:nvSpPr>
        <p:spPr>
          <a:xfrm>
            <a:off x="0" y="1204668"/>
            <a:ext cx="9311788" cy="5459506"/>
          </a:xfrm>
          <a:prstGeom prst="round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kumimoji="1" lang="ja-JP" alt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企業型ＤＣ（企業型確定拠出年金）</a:t>
            </a: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は、</a:t>
            </a:r>
            <a:endParaRPr kumimoji="1" lang="en-US" altLang="ja-JP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原則、</a:t>
            </a:r>
            <a:r>
              <a:rPr kumimoji="1" lang="ja-JP" altLang="en-US" sz="3200" b="1" i="0" u="sng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企業が掛金を拠出</a:t>
            </a:r>
            <a:r>
              <a:rPr kumimoji="1" lang="ja-JP" altLang="en-US" sz="32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1" i="0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3200" b="1" i="0" u="sng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資産の運用は、加入者自らが行う</a:t>
            </a: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320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○</a:t>
            </a: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積み立てた掛金は、</a:t>
            </a:r>
            <a:r>
              <a:rPr kumimoji="1" lang="ja-JP" altLang="en-US" sz="3200" b="1" i="0" u="sng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加入者個人ごとに区分</a:t>
            </a: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3200" b="1" i="0" u="none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掛金</a:t>
            </a: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とその</a:t>
            </a:r>
            <a:r>
              <a:rPr kumimoji="1" lang="ja-JP" altLang="en-US" sz="3200" b="1" i="0" u="none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運用収益</a:t>
            </a: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との</a:t>
            </a:r>
            <a:r>
              <a:rPr kumimoji="1" lang="ja-JP" altLang="en-US" sz="3200" b="1" i="0" u="none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合計額をもとに</a:t>
            </a:r>
            <a:endParaRPr kumimoji="1" lang="en-US" altLang="ja-JP" sz="3200" b="1" i="0" u="none" strike="noStrike" kern="1200" cap="none" spc="0" normalizeH="0" baseline="0" noProof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3200" b="1" i="0" u="none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給付額を決定</a:t>
            </a:r>
            <a:r>
              <a:rPr kumimoji="1" lang="ja-JP" alt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320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i="0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○企業、加入者個人ともに</a:t>
            </a:r>
            <a:r>
              <a:rPr kumimoji="1" lang="ja-JP" altLang="en-US" sz="3200" b="1" i="0" u="sng" strike="noStrike" kern="1200" cap="none" spc="0" normalizeH="0" baseline="0" noProof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手厚い税制優遇</a:t>
            </a:r>
            <a:endParaRPr kumimoji="1" lang="en-US" altLang="ja-JP" sz="3200" b="1" i="0" u="sng" strike="noStrike" kern="1200" cap="none" spc="0" normalizeH="0" baseline="0" noProof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3038" marR="0" lvl="0" indent="-17303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7419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D2ED4-A9E0-2CEB-D93D-923A5EFC66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>
            <a:extLst>
              <a:ext uri="{FF2B5EF4-FFF2-40B4-BE49-F238E27FC236}">
                <a16:creationId xmlns:a16="http://schemas.microsoft.com/office/drawing/2014/main" id="{891BE0F8-A655-08F4-431F-4F6E22AF00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5811" y="268941"/>
            <a:ext cx="5207453" cy="455701"/>
          </a:xfrm>
          <a:prstGeom prst="rect">
            <a:avLst/>
          </a:prstGeom>
        </p:spPr>
        <p:txBody>
          <a:bodyPr vert="horz" lIns="91440" tIns="46800" rIns="91440" bIns="4680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企業型ＤＣ ～ 拠出の仕組み ～</a:t>
            </a:r>
          </a:p>
        </p:txBody>
      </p:sp>
      <p:sp>
        <p:nvSpPr>
          <p:cNvPr id="2" name="角丸四角形 14">
            <a:extLst>
              <a:ext uri="{FF2B5EF4-FFF2-40B4-BE49-F238E27FC236}">
                <a16:creationId xmlns:a16="http://schemas.microsoft.com/office/drawing/2014/main" id="{62394D55-AAC4-3218-BDFF-9725B9AE627C}"/>
              </a:ext>
            </a:extLst>
          </p:cNvPr>
          <p:cNvSpPr/>
          <p:nvPr/>
        </p:nvSpPr>
        <p:spPr>
          <a:xfrm>
            <a:off x="155811" y="541298"/>
            <a:ext cx="10211871" cy="53603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t"/>
          <a:lstStyle/>
          <a:p>
            <a:r>
              <a:rPr kumimoji="1" lang="ja-JP" altLang="en-US" sz="2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○加入者の要件</a:t>
            </a:r>
            <a:endParaRPr lang="en-US" altLang="ja-JP" sz="2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100"/>
              </a:lnSpc>
              <a:spcBef>
                <a:spcPts val="600"/>
              </a:spcBef>
            </a:pPr>
            <a:r>
              <a:rPr kumimoji="1" lang="ja-JP" altLang="en-US" sz="2800" b="1" kern="1200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　実施企業に勤務する従業員</a:t>
            </a:r>
            <a:r>
              <a:rPr kumimoji="1" lang="ja-JP" altLang="en-US" sz="2800" b="0" dirty="0">
                <a:solidFill>
                  <a:schemeClr val="tx1"/>
                </a:solidFill>
                <a:latin typeface="メイリオ"/>
                <a:ea typeface="メイリオ"/>
              </a:rPr>
              <a:t>（原則</a:t>
            </a:r>
            <a:r>
              <a:rPr kumimoji="1" lang="en-US" altLang="ja-JP" sz="2800" b="0" dirty="0">
                <a:solidFill>
                  <a:schemeClr val="tx1"/>
                </a:solidFill>
                <a:latin typeface="メイリオ"/>
                <a:ea typeface="メイリオ"/>
              </a:rPr>
              <a:t>70</a:t>
            </a:r>
            <a:r>
              <a:rPr kumimoji="1" lang="ja-JP" altLang="en-US" sz="2800" b="0" dirty="0">
                <a:solidFill>
                  <a:schemeClr val="tx1"/>
                </a:solidFill>
                <a:latin typeface="メイリオ"/>
                <a:ea typeface="メイリオ"/>
              </a:rPr>
              <a:t>歳未満）</a:t>
            </a:r>
            <a:endParaRPr lang="ja-JP" altLang="en-US" sz="2800" b="0" kern="1200" dirty="0">
              <a:solidFill>
                <a:schemeClr val="tx1"/>
              </a:solidFill>
              <a:latin typeface="メイリオ"/>
              <a:ea typeface="メイリオ"/>
            </a:endParaRPr>
          </a:p>
          <a:p>
            <a:pPr>
              <a:lnSpc>
                <a:spcPts val="2000"/>
              </a:lnSpc>
            </a:pP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（規約に定めがある場合はそれに準ずる）</a:t>
            </a:r>
          </a:p>
          <a:p>
            <a:endParaRPr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900"/>
              </a:lnSpc>
            </a:pPr>
            <a:r>
              <a:rPr kumimoji="1" lang="ja-JP" altLang="en-US" sz="2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○掛金</a:t>
            </a:r>
            <a:endParaRPr kumimoji="1" lang="en-US" altLang="ja-JP" sz="2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100"/>
              </a:lnSpc>
              <a:spcBef>
                <a:spcPts val="600"/>
              </a:spcBef>
            </a:pPr>
            <a:r>
              <a:rPr kumimoji="1" lang="ja-JP" altLang="en-US" sz="2800" b="0" dirty="0">
                <a:solidFill>
                  <a:schemeClr val="tx1"/>
                </a:solidFill>
                <a:latin typeface="メイリオ"/>
                <a:ea typeface="メイリオ"/>
              </a:rPr>
              <a:t>　</a:t>
            </a:r>
            <a:r>
              <a:rPr kumimoji="1" lang="ja-JP" altLang="en-US" sz="2800" b="1" u="sng" dirty="0">
                <a:solidFill>
                  <a:schemeClr val="accent2">
                    <a:lumMod val="75000"/>
                  </a:schemeClr>
                </a:solidFill>
                <a:latin typeface="メイリオ"/>
                <a:ea typeface="メイリオ"/>
              </a:rPr>
              <a:t>企業が拠出</a:t>
            </a:r>
            <a:r>
              <a:rPr kumimoji="1" lang="ja-JP" altLang="en-US" sz="2000" b="0" dirty="0">
                <a:solidFill>
                  <a:schemeClr val="tx1"/>
                </a:solidFill>
                <a:latin typeface="メイリオ"/>
                <a:ea typeface="メイリオ"/>
              </a:rPr>
              <a:t>（企業によっては、加入者も掛金を拠出できる）</a:t>
            </a:r>
            <a:endParaRPr kumimoji="1" lang="en-US" altLang="ja-JP" sz="2000" b="0" dirty="0">
              <a:solidFill>
                <a:schemeClr val="tx1"/>
              </a:solidFill>
              <a:latin typeface="メイリオ"/>
              <a:ea typeface="メイリオ"/>
            </a:endParaRPr>
          </a:p>
          <a:p>
            <a:pPr>
              <a:spcBef>
                <a:spcPts val="1200"/>
              </a:spcBef>
            </a:pPr>
            <a:r>
              <a:rPr kumimoji="1" lang="en-US" altLang="ja-JP" b="0" u="none" baseline="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【</a:t>
            </a:r>
            <a:r>
              <a:rPr kumimoji="1" lang="ja-JP" altLang="en-US" b="0" u="none" baseline="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拠出限度額</a:t>
            </a:r>
            <a:r>
              <a:rPr kumimoji="1" lang="en-US" altLang="ja-JP" b="0" u="none" baseline="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】</a:t>
            </a:r>
            <a:r>
              <a:rPr kumimoji="1" lang="ja-JP" altLang="en-US" b="0" u="none" baseline="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企業型</a:t>
            </a:r>
            <a:r>
              <a:rPr kumimoji="1" lang="en-US" altLang="ja-JP" b="0" u="none" baseline="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DC</a:t>
            </a:r>
            <a:r>
              <a:rPr kumimoji="1" lang="ja-JP" altLang="en-US" b="0" u="none" baseline="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のみに加入する場合：</a:t>
            </a:r>
            <a:r>
              <a:rPr kumimoji="1" lang="en-US" altLang="ja-JP" b="0" u="none" baseline="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5.5</a:t>
            </a:r>
            <a:r>
              <a:rPr kumimoji="1" lang="ja-JP" altLang="en-US" dirty="0">
                <a:solidFill>
                  <a:schemeClr val="tx1"/>
                </a:solidFill>
                <a:uFill>
                  <a:solidFill>
                    <a:schemeClr val="accent2">
                      <a:lumMod val="75000"/>
                    </a:schemeClr>
                  </a:solidFill>
                </a:uFill>
                <a:latin typeface="メイリオ"/>
                <a:ea typeface="メイリオ"/>
              </a:rPr>
              <a:t>万円</a:t>
            </a:r>
            <a:r>
              <a:rPr kumimoji="1" lang="en-US" altLang="ja-JP" sz="1200" dirty="0">
                <a:solidFill>
                  <a:schemeClr val="tx1"/>
                </a:solidFill>
                <a:uFill>
                  <a:solidFill>
                    <a:schemeClr val="accent2">
                      <a:lumMod val="75000"/>
                    </a:schemeClr>
                  </a:solidFill>
                </a:uFill>
                <a:latin typeface="メイリオ"/>
                <a:ea typeface="メイリオ"/>
              </a:rPr>
              <a:t>※</a:t>
            </a:r>
            <a:r>
              <a:rPr kumimoji="1" lang="ja-JP" altLang="en-US" sz="1200" dirty="0">
                <a:solidFill>
                  <a:schemeClr val="tx1"/>
                </a:solidFill>
                <a:uFill>
                  <a:solidFill>
                    <a:schemeClr val="accent2">
                      <a:lumMod val="75000"/>
                    </a:schemeClr>
                  </a:solidFill>
                </a:uFill>
                <a:latin typeface="メイリオ"/>
                <a:ea typeface="メイリオ"/>
              </a:rPr>
              <a:t>１</a:t>
            </a:r>
            <a:r>
              <a:rPr kumimoji="1" lang="en-US" altLang="ja-JP" dirty="0">
                <a:solidFill>
                  <a:schemeClr val="tx1"/>
                </a:solidFill>
                <a:uFill>
                  <a:solidFill>
                    <a:schemeClr val="accent2">
                      <a:lumMod val="75000"/>
                    </a:schemeClr>
                  </a:solidFill>
                </a:uFill>
                <a:latin typeface="メイリオ"/>
                <a:ea typeface="メイリオ"/>
              </a:rPr>
              <a:t>/</a:t>
            </a:r>
            <a:r>
              <a:rPr kumimoji="1" lang="ja-JP" altLang="en-US" dirty="0">
                <a:solidFill>
                  <a:schemeClr val="tx1"/>
                </a:solidFill>
                <a:uFill>
                  <a:solidFill>
                    <a:schemeClr val="accent2">
                      <a:lumMod val="75000"/>
                    </a:schemeClr>
                  </a:solidFill>
                </a:uFill>
                <a:latin typeface="メイリオ"/>
                <a:ea typeface="メイリオ"/>
              </a:rPr>
              <a:t>月</a:t>
            </a:r>
            <a:endParaRPr kumimoji="1" lang="en-US" altLang="ja-JP" baseline="0" dirty="0">
              <a:solidFill>
                <a:schemeClr val="tx1"/>
              </a:solidFill>
              <a:uFill>
                <a:solidFill>
                  <a:srgbClr val="FF0000"/>
                </a:solidFill>
              </a:uFill>
              <a:latin typeface="メイリオ"/>
              <a:ea typeface="メイリオ"/>
            </a:endParaRPr>
          </a:p>
          <a:p>
            <a:pPr marR="0" lvl="0" algn="l" defTabSz="914400" rtl="0" eaLnBrk="1" fontAlgn="auto" latinLnBrk="0" hangingPunct="1">
              <a:buClrTx/>
              <a:buSzTx/>
              <a:buFontTx/>
              <a:buNone/>
              <a:tabLst/>
              <a:defRPr/>
            </a:pPr>
            <a:r>
              <a:rPr kumimoji="1" lang="ja-JP" altLang="en-US" b="0" u="none" baseline="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　　　　　　　その他企業年金</a:t>
            </a:r>
            <a:r>
              <a:rPr kumimoji="1" lang="en-US" altLang="ja-JP" sz="1200" b="0" u="none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※</a:t>
            </a:r>
            <a:r>
              <a:rPr kumimoji="1" lang="ja-JP" altLang="en-US" sz="1200" b="0" u="none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２</a:t>
            </a:r>
            <a:r>
              <a:rPr kumimoji="1" lang="ja-JP" altLang="en-US" b="0" u="none" baseline="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にも加入している場合</a:t>
            </a:r>
            <a:endParaRPr kumimoji="1" lang="en-US" altLang="ja-JP" b="0" u="none" baseline="0" dirty="0">
              <a:solidFill>
                <a:schemeClr val="tx1"/>
              </a:solidFill>
              <a:uFill>
                <a:solidFill>
                  <a:srgbClr val="FF0000"/>
                </a:solidFill>
              </a:uFill>
              <a:latin typeface="メイリオ"/>
              <a:ea typeface="メイリオ"/>
            </a:endParaRPr>
          </a:p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　　　　　　　：（</a:t>
            </a:r>
            <a:r>
              <a:rPr lang="en-US" altLang="ja-JP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5.5</a:t>
            </a:r>
            <a:r>
              <a:rPr lang="ja-JP" altLang="en-US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万円</a:t>
            </a:r>
            <a:r>
              <a:rPr lang="en-US" altLang="ja-JP" sz="120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※</a:t>
            </a:r>
            <a:r>
              <a:rPr lang="ja-JP" altLang="en-US" sz="120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１</a:t>
            </a:r>
            <a:r>
              <a:rPr lang="ja-JP" altLang="en-US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－他制度掛金相当額）</a:t>
            </a:r>
            <a:r>
              <a:rPr lang="en-US" altLang="ja-JP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/</a:t>
            </a:r>
            <a:r>
              <a:rPr lang="ja-JP" altLang="en-US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月</a:t>
            </a:r>
            <a:r>
              <a:rPr lang="en-US" altLang="ja-JP" sz="120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※</a:t>
            </a:r>
            <a:r>
              <a:rPr lang="ja-JP" altLang="en-US" sz="120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３</a:t>
            </a:r>
            <a:r>
              <a:rPr lang="en-US" altLang="ja-JP" sz="120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※</a:t>
            </a:r>
            <a:r>
              <a:rPr lang="ja-JP" altLang="en-US" sz="120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４</a:t>
            </a:r>
            <a:endParaRPr kumimoji="1" lang="en-US" altLang="ja-JP" sz="1200" b="0" u="none" baseline="0" dirty="0">
              <a:solidFill>
                <a:schemeClr val="tx1"/>
              </a:solidFill>
              <a:uFill>
                <a:solidFill>
                  <a:srgbClr val="FF0000"/>
                </a:solidFill>
              </a:uFill>
              <a:latin typeface="メイリオ"/>
              <a:ea typeface="メイリオ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600" b="0" u="none" baseline="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　　　　　</a:t>
            </a:r>
            <a:r>
              <a:rPr lang="en-US" altLang="ja-JP" sz="1600" dirty="0">
                <a:solidFill>
                  <a:schemeClr val="tx1"/>
                </a:solidFill>
                <a:latin typeface="メイリオ"/>
                <a:ea typeface="メイリオ"/>
              </a:rPr>
              <a:t>※</a:t>
            </a:r>
            <a:r>
              <a:rPr lang="ja-JP" altLang="en-US" sz="1600" dirty="0">
                <a:solidFill>
                  <a:schemeClr val="tx1"/>
                </a:solidFill>
                <a:latin typeface="メイリオ"/>
                <a:ea typeface="メイリオ"/>
              </a:rPr>
              <a:t>１ </a:t>
            </a:r>
            <a:r>
              <a:rPr lang="en-US" altLang="ja-JP" sz="1600" dirty="0">
                <a:solidFill>
                  <a:schemeClr val="tx1"/>
                </a:solidFill>
                <a:latin typeface="メイリオ"/>
                <a:ea typeface="メイリオ"/>
              </a:rPr>
              <a:t>2026</a:t>
            </a:r>
            <a:r>
              <a:rPr lang="ja-JP" altLang="en-US" sz="1600" dirty="0">
                <a:solidFill>
                  <a:schemeClr val="tx1"/>
                </a:solidFill>
                <a:latin typeface="メイリオ"/>
                <a:ea typeface="メイリオ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メイリオ"/>
                <a:ea typeface="メイリオ"/>
              </a:rPr>
              <a:t>12</a:t>
            </a:r>
            <a:r>
              <a:rPr lang="ja-JP" altLang="en-US" sz="1600" dirty="0">
                <a:solidFill>
                  <a:schemeClr val="tx1"/>
                </a:solidFill>
                <a:latin typeface="メイリオ"/>
                <a:ea typeface="メイリオ"/>
              </a:rPr>
              <a:t>月から、</a:t>
            </a:r>
            <a:r>
              <a:rPr lang="en-US" altLang="ja-JP" sz="1600" dirty="0">
                <a:solidFill>
                  <a:schemeClr val="tx1"/>
                </a:solidFill>
                <a:latin typeface="メイリオ"/>
                <a:ea typeface="メイリオ"/>
              </a:rPr>
              <a:t>6.2</a:t>
            </a:r>
            <a:r>
              <a:rPr lang="ja-JP" altLang="en-US" sz="1600" dirty="0">
                <a:solidFill>
                  <a:schemeClr val="tx1"/>
                </a:solidFill>
                <a:latin typeface="メイリオ"/>
                <a:ea typeface="メイリオ"/>
              </a:rPr>
              <a:t>万円（予定）</a:t>
            </a:r>
            <a:endParaRPr lang="en-US" altLang="ja-JP" sz="1600" dirty="0">
              <a:solidFill>
                <a:schemeClr val="tx1"/>
              </a:solidFill>
              <a:latin typeface="メイリオ"/>
              <a:ea typeface="メイリオ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メイリオ"/>
                <a:ea typeface="メイリオ"/>
              </a:rPr>
              <a:t>　　　　　</a:t>
            </a:r>
            <a:r>
              <a:rPr lang="en-US" altLang="ja-JP" sz="1600" dirty="0">
                <a:solidFill>
                  <a:schemeClr val="tx1"/>
                </a:solidFill>
                <a:latin typeface="メイリオ"/>
                <a:ea typeface="メイリオ"/>
              </a:rPr>
              <a:t>※</a:t>
            </a:r>
            <a:r>
              <a:rPr lang="ja-JP" altLang="en-US" sz="1600" dirty="0">
                <a:solidFill>
                  <a:schemeClr val="tx1"/>
                </a:solidFill>
                <a:latin typeface="メイリオ"/>
                <a:ea typeface="メイリオ"/>
              </a:rPr>
              <a:t>２ 確定給付企業年金</a:t>
            </a:r>
            <a:r>
              <a:rPr lang="zh-TW" altLang="en-US" sz="1600" dirty="0">
                <a:solidFill>
                  <a:schemeClr val="tx1"/>
                </a:solidFill>
                <a:latin typeface="メイリオ"/>
                <a:ea typeface="メイリオ"/>
              </a:rPr>
              <a:t>、石炭鉱業年金基金、私立学校教職員共済、</a:t>
            </a:r>
            <a:r>
              <a:rPr lang="zh-TW" sz="1600" dirty="0">
                <a:solidFill>
                  <a:schemeClr val="tx1"/>
                </a:solidFill>
                <a:latin typeface="Meiryo"/>
                <a:ea typeface="Meiryo"/>
              </a:rPr>
              <a:t>厚生年金基金</a:t>
            </a:r>
            <a:endParaRPr lang="en-US" altLang="zh-TW" sz="1600" dirty="0">
              <a:solidFill>
                <a:schemeClr val="tx1"/>
              </a:solidFill>
              <a:latin typeface="メイリオ"/>
              <a:ea typeface="メイリオ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メイリオ"/>
                <a:ea typeface="メイリオ"/>
              </a:rPr>
              <a:t>　　　　　</a:t>
            </a:r>
            <a:r>
              <a:rPr lang="en-US" altLang="ja-JP" sz="1600" dirty="0">
                <a:solidFill>
                  <a:schemeClr val="tx1"/>
                </a:solidFill>
                <a:latin typeface="メイリオ"/>
                <a:ea typeface="メイリオ"/>
              </a:rPr>
              <a:t>※</a:t>
            </a:r>
            <a:r>
              <a:rPr lang="ja-JP" altLang="en-US" sz="1600" dirty="0">
                <a:solidFill>
                  <a:schemeClr val="tx1"/>
                </a:solidFill>
                <a:latin typeface="メイリオ"/>
                <a:ea typeface="メイリオ"/>
              </a:rPr>
              <a:t>３</a:t>
            </a:r>
            <a:r>
              <a:rPr lang="en-US" altLang="ja-JP" sz="1600" dirty="0">
                <a:solidFill>
                  <a:schemeClr val="tx1"/>
                </a:solidFill>
                <a:latin typeface="メイリオ"/>
                <a:ea typeface="メイリオ"/>
              </a:rPr>
              <a:t> </a:t>
            </a:r>
            <a:r>
              <a:rPr lang="ja-JP" altLang="en-US" sz="1600" dirty="0">
                <a:solidFill>
                  <a:schemeClr val="tx1"/>
                </a:solidFill>
                <a:latin typeface="メイリオ"/>
                <a:ea typeface="メイリオ"/>
              </a:rPr>
              <a:t>拠出限度額の範囲内で、</a:t>
            </a:r>
            <a:r>
              <a:rPr lang="en-US" altLang="ja-JP" sz="1600" dirty="0">
                <a:solidFill>
                  <a:schemeClr val="tx1"/>
                </a:solidFill>
                <a:latin typeface="メイリオ"/>
                <a:ea typeface="メイリオ"/>
              </a:rPr>
              <a:t>2</a:t>
            </a:r>
            <a:r>
              <a:rPr lang="ja-JP" altLang="en-US" sz="1600" dirty="0">
                <a:solidFill>
                  <a:schemeClr val="tx1"/>
                </a:solidFill>
                <a:latin typeface="メイリオ"/>
                <a:ea typeface="メイリオ"/>
              </a:rPr>
              <a:t>万円を上限として</a:t>
            </a:r>
            <a:r>
              <a:rPr lang="en-US" altLang="ja-JP" sz="1600" dirty="0" err="1">
                <a:solidFill>
                  <a:schemeClr val="tx1"/>
                </a:solidFill>
                <a:latin typeface="メイリオ"/>
                <a:ea typeface="メイリオ"/>
              </a:rPr>
              <a:t>iDeCo</a:t>
            </a:r>
            <a:r>
              <a:rPr lang="ja-JP" altLang="en-US" sz="1600" dirty="0">
                <a:solidFill>
                  <a:schemeClr val="tx1"/>
                </a:solidFill>
                <a:latin typeface="メイリオ"/>
                <a:ea typeface="メイリオ"/>
              </a:rPr>
              <a:t>の拠出が可能</a:t>
            </a:r>
            <a:endParaRPr lang="en-US" altLang="ja-JP" sz="1600" dirty="0">
              <a:solidFill>
                <a:schemeClr val="tx1"/>
              </a:solidFill>
              <a:latin typeface="メイリオ"/>
              <a:ea typeface="メイリオ"/>
            </a:endParaRPr>
          </a:p>
          <a:p>
            <a:pPr marL="1524000" indent="-1524000"/>
            <a:r>
              <a:rPr lang="ja-JP" altLang="en-US" sz="1600" dirty="0">
                <a:solidFill>
                  <a:schemeClr val="tx1"/>
                </a:solidFill>
                <a:latin typeface="メイリオ"/>
                <a:ea typeface="メイリオ"/>
              </a:rPr>
              <a:t>　　　　　　　（</a:t>
            </a:r>
            <a:r>
              <a:rPr lang="en-US" altLang="ja-JP" sz="1600" dirty="0">
                <a:solidFill>
                  <a:schemeClr val="tx1"/>
                </a:solidFill>
                <a:latin typeface="メイリオ"/>
                <a:ea typeface="メイリオ"/>
              </a:rPr>
              <a:t>2026</a:t>
            </a:r>
            <a:r>
              <a:rPr lang="ja-JP" altLang="en-US" sz="1600" dirty="0">
                <a:solidFill>
                  <a:schemeClr val="tx1"/>
                </a:solidFill>
                <a:latin typeface="メイリオ"/>
                <a:ea typeface="メイリオ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メイリオ"/>
                <a:ea typeface="メイリオ"/>
              </a:rPr>
              <a:t>12</a:t>
            </a:r>
            <a:r>
              <a:rPr lang="ja-JP" altLang="en-US" sz="1600" dirty="0">
                <a:solidFill>
                  <a:schemeClr val="tx1"/>
                </a:solidFill>
                <a:latin typeface="メイリオ"/>
                <a:ea typeface="メイリオ"/>
              </a:rPr>
              <a:t>月から、</a:t>
            </a:r>
            <a:r>
              <a:rPr lang="en-US" altLang="ja-JP" sz="1600" dirty="0" err="1">
                <a:solidFill>
                  <a:schemeClr val="tx1"/>
                </a:solidFill>
                <a:latin typeface="メイリオ"/>
                <a:ea typeface="メイリオ"/>
              </a:rPr>
              <a:t>iDeCo</a:t>
            </a:r>
            <a:r>
              <a:rPr lang="ja-JP" altLang="en-US" sz="1600" dirty="0">
                <a:solidFill>
                  <a:schemeClr val="tx1"/>
                </a:solidFill>
                <a:latin typeface="メイリオ"/>
                <a:ea typeface="メイリオ"/>
              </a:rPr>
              <a:t>と企業年金等で合計</a:t>
            </a:r>
            <a:r>
              <a:rPr lang="en-US" altLang="ja-JP" sz="1600" dirty="0">
                <a:solidFill>
                  <a:schemeClr val="tx1"/>
                </a:solidFill>
                <a:latin typeface="メイリオ"/>
                <a:ea typeface="メイリオ"/>
              </a:rPr>
              <a:t>6.2</a:t>
            </a:r>
            <a:r>
              <a:rPr lang="ja-JP" altLang="en-US" sz="1600" dirty="0">
                <a:solidFill>
                  <a:schemeClr val="tx1"/>
                </a:solidFill>
                <a:latin typeface="メイリオ"/>
                <a:ea typeface="メイリオ"/>
              </a:rPr>
              <a:t>万円の範囲内で</a:t>
            </a:r>
            <a:r>
              <a:rPr lang="en-US" altLang="ja-JP" sz="1600" dirty="0" err="1">
                <a:solidFill>
                  <a:schemeClr val="tx1"/>
                </a:solidFill>
                <a:latin typeface="メイリオ"/>
                <a:ea typeface="メイリオ"/>
              </a:rPr>
              <a:t>iDeCo</a:t>
            </a:r>
            <a:r>
              <a:rPr lang="ja-JP" altLang="en-US" sz="1600" dirty="0">
                <a:solidFill>
                  <a:schemeClr val="tx1"/>
                </a:solidFill>
                <a:latin typeface="メイリオ"/>
                <a:ea typeface="メイリオ"/>
              </a:rPr>
              <a:t>の</a:t>
            </a:r>
            <a:br>
              <a:rPr lang="en-US" altLang="ja-JP" sz="1600" dirty="0">
                <a:solidFill>
                  <a:schemeClr val="tx1"/>
                </a:solidFill>
                <a:latin typeface="メイリオ"/>
                <a:ea typeface="メイリオ"/>
              </a:rPr>
            </a:br>
            <a:r>
              <a:rPr lang="ja-JP" altLang="en-US" sz="1600" dirty="0">
                <a:solidFill>
                  <a:schemeClr val="tx1"/>
                </a:solidFill>
                <a:latin typeface="メイリオ"/>
                <a:ea typeface="メイリオ"/>
              </a:rPr>
              <a:t>拠出が可能）</a:t>
            </a:r>
            <a:endParaRPr lang="en-US" altLang="ja-JP" sz="1600" dirty="0">
              <a:solidFill>
                <a:schemeClr val="tx1"/>
              </a:solidFill>
              <a:latin typeface="メイリオ"/>
              <a:ea typeface="メイリオ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メイリオ"/>
                <a:ea typeface="メイリオ"/>
              </a:rPr>
              <a:t>　　　　　</a:t>
            </a:r>
            <a:r>
              <a:rPr lang="en-US" altLang="ja-JP" sz="1600" dirty="0">
                <a:solidFill>
                  <a:schemeClr val="tx1"/>
                </a:solidFill>
                <a:latin typeface="メイリオ"/>
                <a:ea typeface="メイリオ"/>
              </a:rPr>
              <a:t>※4</a:t>
            </a:r>
            <a:r>
              <a:rPr lang="ja-JP" altLang="en-US" sz="1600" dirty="0">
                <a:solidFill>
                  <a:schemeClr val="tx1"/>
                </a:solidFill>
                <a:latin typeface="メイリオ"/>
                <a:ea typeface="メイリオ"/>
              </a:rPr>
              <a:t>  </a:t>
            </a:r>
            <a:r>
              <a:rPr lang="en-US" altLang="ja-JP" sz="1600" dirty="0">
                <a:solidFill>
                  <a:schemeClr val="tx1"/>
                </a:solidFill>
                <a:latin typeface="メイリオ"/>
                <a:ea typeface="メイリオ"/>
              </a:rPr>
              <a:t>2024</a:t>
            </a:r>
            <a:r>
              <a:rPr lang="ja-JP" altLang="en-US" sz="1600" dirty="0">
                <a:solidFill>
                  <a:schemeClr val="tx1"/>
                </a:solidFill>
                <a:latin typeface="メイリオ"/>
                <a:ea typeface="メイリオ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メイリオ"/>
                <a:ea typeface="メイリオ"/>
              </a:rPr>
              <a:t>12</a:t>
            </a:r>
            <a:r>
              <a:rPr lang="ja-JP" altLang="en-US" sz="1600" dirty="0">
                <a:solidFill>
                  <a:schemeClr val="tx1"/>
                </a:solidFill>
                <a:latin typeface="メイリオ"/>
                <a:ea typeface="メイリオ"/>
              </a:rPr>
              <a:t>月</a:t>
            </a:r>
            <a:r>
              <a:rPr lang="en-US" altLang="ja-JP" sz="1600" dirty="0">
                <a:solidFill>
                  <a:schemeClr val="tx1"/>
                </a:solidFill>
                <a:latin typeface="メイリオ"/>
                <a:ea typeface="メイリオ"/>
              </a:rPr>
              <a:t>1</a:t>
            </a:r>
            <a:r>
              <a:rPr lang="ja-JP" altLang="en-US" sz="1600" dirty="0">
                <a:solidFill>
                  <a:schemeClr val="tx1"/>
                </a:solidFill>
                <a:latin typeface="メイリオ"/>
                <a:ea typeface="メイリオ"/>
              </a:rPr>
              <a:t>日より前から実施されている企業型確定拠出年金規約について、</a:t>
            </a:r>
            <a:endParaRPr lang="en-US" altLang="ja-JP" sz="1600" dirty="0">
              <a:solidFill>
                <a:schemeClr val="tx1"/>
              </a:solidFill>
              <a:latin typeface="メイリオ"/>
              <a:ea typeface="メイリオ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メイリオ"/>
                <a:ea typeface="メイリオ"/>
              </a:rPr>
              <a:t>　　　　　　　 経過措置が適用されている場合は拠出限度額が</a:t>
            </a:r>
            <a:r>
              <a:rPr lang="en-US" altLang="ja-JP" sz="1600" dirty="0">
                <a:solidFill>
                  <a:schemeClr val="tx1"/>
                </a:solidFill>
                <a:latin typeface="メイリオ"/>
                <a:ea typeface="メイリオ"/>
              </a:rPr>
              <a:t>2.75</a:t>
            </a:r>
            <a:r>
              <a:rPr lang="ja-JP" altLang="en-US" sz="1600" dirty="0">
                <a:solidFill>
                  <a:schemeClr val="tx1"/>
                </a:solidFill>
                <a:latin typeface="メイリオ"/>
                <a:ea typeface="メイリオ"/>
              </a:rPr>
              <a:t>万円となる</a:t>
            </a:r>
            <a:endParaRPr lang="en-US" altLang="ja-JP" sz="1600" dirty="0">
              <a:solidFill>
                <a:schemeClr val="tx1"/>
              </a:solidFill>
              <a:latin typeface="メイリオ"/>
              <a:ea typeface="メイリオ"/>
            </a:endParaRPr>
          </a:p>
          <a:p>
            <a:pPr marR="0" lvl="0" algn="l" defTabSz="914400" rtl="0" eaLnBrk="1" fontAlgn="auto" latinLnBrk="0" hangingPunct="1">
              <a:buClrTx/>
              <a:buSzTx/>
              <a:buFontTx/>
              <a:buNone/>
              <a:tabLst/>
              <a:defRPr/>
            </a:pPr>
            <a:r>
              <a:rPr kumimoji="1" lang="ja-JP" altLang="en-US" sz="1600" b="0" u="none" baseline="0" dirty="0">
                <a:solidFill>
                  <a:schemeClr val="tx1"/>
                </a:solidFill>
                <a:uFill>
                  <a:solidFill>
                    <a:srgbClr val="FF0000"/>
                  </a:solidFill>
                </a:uFill>
                <a:latin typeface="メイリオ"/>
                <a:ea typeface="メイリオ"/>
              </a:rPr>
              <a:t>　　　　　　</a:t>
            </a:r>
            <a:r>
              <a:rPr lang="ja-JP" altLang="en-US" sz="1600" b="0" dirty="0">
                <a:solidFill>
                  <a:schemeClr val="tx1"/>
                </a:solidFill>
                <a:latin typeface="メイリオ"/>
                <a:ea typeface="メイリオ"/>
              </a:rPr>
              <a:t>　　　　　　</a:t>
            </a:r>
            <a:endParaRPr lang="en-US" altLang="ja-JP" sz="1600" dirty="0">
              <a:solidFill>
                <a:schemeClr val="tx1"/>
              </a:solidFill>
              <a:latin typeface="メイリオ"/>
              <a:ea typeface="メイリオ"/>
            </a:endParaRPr>
          </a:p>
          <a:p>
            <a:r>
              <a:rPr lang="en-US" altLang="ja-JP" b="0" dirty="0">
                <a:solidFill>
                  <a:schemeClr val="tx1"/>
                </a:solidFill>
                <a:latin typeface="メイリオ"/>
                <a:ea typeface="メイリオ"/>
              </a:rPr>
              <a:t>【</a:t>
            </a:r>
            <a:r>
              <a:rPr lang="ja-JP" altLang="en-US" b="0" dirty="0">
                <a:solidFill>
                  <a:schemeClr val="tx1"/>
                </a:solidFill>
                <a:latin typeface="メイリオ"/>
                <a:ea typeface="メイリオ"/>
              </a:rPr>
              <a:t>掛金の納付</a:t>
            </a:r>
            <a:r>
              <a:rPr lang="en-US" altLang="ja-JP" b="0" i="1" dirty="0">
                <a:solidFill>
                  <a:schemeClr val="tx1"/>
                </a:solidFill>
                <a:latin typeface="メイリオ"/>
                <a:ea typeface="メイリオ"/>
              </a:rPr>
              <a:t>】</a:t>
            </a:r>
            <a:r>
              <a:rPr lang="ja-JP" altLang="en-US" b="0" dirty="0">
                <a:solidFill>
                  <a:schemeClr val="tx1"/>
                </a:solidFill>
                <a:latin typeface="メイリオ"/>
                <a:ea typeface="メイリオ"/>
              </a:rPr>
              <a:t>企業が拠出する掛金及び加入者掛金は、企業がま</a:t>
            </a:r>
            <a:r>
              <a:rPr lang="ja-JP" altLang="en-US" b="0" dirty="0">
                <a:solidFill>
                  <a:prstClr val="black"/>
                </a:solidFill>
                <a:latin typeface="メイリオ"/>
                <a:ea typeface="メイリオ"/>
              </a:rPr>
              <a:t>とめて納付</a:t>
            </a:r>
            <a:endParaRPr lang="en-US" altLang="ja-JP" b="0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>
              <a:spcBef>
                <a:spcPts val="600"/>
              </a:spcBef>
            </a:pPr>
            <a:r>
              <a:rPr lang="ja-JP" altLang="en-US" b="0" dirty="0">
                <a:solidFill>
                  <a:prstClr val="black"/>
                </a:solidFill>
                <a:latin typeface="メイリオ"/>
                <a:ea typeface="メイリオ"/>
              </a:rPr>
              <a:t>　　　　　　　</a:t>
            </a:r>
            <a:r>
              <a:rPr lang="en-US" altLang="ja-JP" sz="1600" b="0" dirty="0">
                <a:solidFill>
                  <a:prstClr val="black"/>
                </a:solidFill>
                <a:latin typeface="メイリオ"/>
                <a:ea typeface="メイリオ"/>
              </a:rPr>
              <a:t>※</a:t>
            </a:r>
            <a:r>
              <a:rPr lang="ja-JP" altLang="en-US" sz="1600" b="0" dirty="0">
                <a:solidFill>
                  <a:prstClr val="black"/>
                </a:solidFill>
                <a:latin typeface="メイリオ"/>
                <a:ea typeface="メイリオ"/>
              </a:rPr>
              <a:t>加入者掛金は給与控除（給与天引き）</a:t>
            </a:r>
            <a:endParaRPr lang="en-US" altLang="ja-JP" sz="1600" b="0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endParaRPr lang="en-US" altLang="ja-JP" b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b="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b="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7665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8030C27-FDC8-9FBB-8867-B2CC90321365}"/>
              </a:ext>
            </a:extLst>
          </p:cNvPr>
          <p:cNvSpPr txBox="1"/>
          <p:nvPr/>
        </p:nvSpPr>
        <p:spPr>
          <a:xfrm>
            <a:off x="381000" y="1130300"/>
            <a:ext cx="9220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>
                <a:latin typeface="メイリオ" panose="020B0604030504040204" pitchFamily="50" charset="-128"/>
                <a:ea typeface="メイリオ" panose="020B0604030504040204" pitchFamily="50" charset="-128"/>
              </a:rPr>
              <a:t>月々の掛金等で</a:t>
            </a:r>
            <a:r>
              <a:rPr kumimoji="1" lang="ja-JP" altLang="en-US" sz="3200" b="1" u="sng">
                <a:latin typeface="メイリオ" panose="020B0604030504040204" pitchFamily="50" charset="-128"/>
                <a:ea typeface="メイリオ" panose="020B0604030504040204" pitchFamily="50" charset="-128"/>
              </a:rPr>
              <a:t>運用商品</a:t>
            </a:r>
            <a:r>
              <a:rPr kumimoji="1" lang="ja-JP" altLang="en-US" sz="3200">
                <a:latin typeface="メイリオ" panose="020B0604030504040204" pitchFamily="50" charset="-128"/>
                <a:ea typeface="メイリオ" panose="020B0604030504040204" pitchFamily="50" charset="-128"/>
              </a:rPr>
              <a:t>を購入</a:t>
            </a:r>
            <a:endParaRPr kumimoji="1" lang="en-US" altLang="ja-JP" sz="32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3200" b="1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r>
              <a:rPr kumimoji="1" lang="ja-JP" altLang="en-US" sz="3200" b="1" u="sng">
                <a:latin typeface="メイリオ" panose="020B0604030504040204" pitchFamily="50" charset="-128"/>
                <a:ea typeface="メイリオ" panose="020B0604030504040204" pitchFamily="50" charset="-128"/>
              </a:rPr>
              <a:t>企業が提示する商品の中から、</a:t>
            </a:r>
            <a:r>
              <a:rPr kumimoji="1" lang="ja-JP" altLang="en-US" sz="3200" b="1" u="sng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自分で選択</a:t>
            </a:r>
          </a:p>
        </p:txBody>
      </p: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33669655-2FC7-2E28-C697-19A57424FE85}"/>
              </a:ext>
            </a:extLst>
          </p:cNvPr>
          <p:cNvGrpSpPr/>
          <p:nvPr/>
        </p:nvGrpSpPr>
        <p:grpSpPr>
          <a:xfrm>
            <a:off x="730959" y="2523428"/>
            <a:ext cx="3391703" cy="1338247"/>
            <a:chOff x="696919" y="2362200"/>
            <a:chExt cx="2986082" cy="1338247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45385397-619B-E394-8DAB-CA8380743926}"/>
                </a:ext>
              </a:extLst>
            </p:cNvPr>
            <p:cNvSpPr txBox="1"/>
            <p:nvPr/>
          </p:nvSpPr>
          <p:spPr>
            <a:xfrm>
              <a:off x="696919" y="2623229"/>
              <a:ext cx="2986082" cy="1077218"/>
            </a:xfrm>
            <a:prstGeom prst="rect">
              <a:avLst/>
            </a:prstGeom>
            <a:noFill/>
            <a:ln w="57150">
              <a:noFill/>
            </a:ln>
          </p:spPr>
          <p:txBody>
            <a:bodyPr wrap="square" rtlCol="0">
              <a:spAutoFit/>
            </a:bodyPr>
            <a:lstStyle/>
            <a:p>
              <a:pPr marL="180000"/>
              <a:r>
                <a:rPr kumimoji="1" lang="ja-JP" altLang="en-US" sz="3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元本確保型商品</a:t>
              </a:r>
              <a:endParaRPr kumimoji="1" lang="en-US" altLang="ja-JP" sz="3200" b="1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" name="四角形: 角を丸くする 4">
              <a:extLst>
                <a:ext uri="{FF2B5EF4-FFF2-40B4-BE49-F238E27FC236}">
                  <a16:creationId xmlns:a16="http://schemas.microsoft.com/office/drawing/2014/main" id="{64F9DEC2-2F02-86ED-5289-0FC7DAC70609}"/>
                </a:ext>
              </a:extLst>
            </p:cNvPr>
            <p:cNvSpPr/>
            <p:nvPr/>
          </p:nvSpPr>
          <p:spPr>
            <a:xfrm>
              <a:off x="812800" y="2362200"/>
              <a:ext cx="2781300" cy="965200"/>
            </a:xfrm>
            <a:prstGeom prst="roundRect">
              <a:avLst/>
            </a:prstGeom>
            <a:noFill/>
            <a:ln w="5715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E83D9E1-56A1-33B1-89F0-186D8F74DD0F}"/>
              </a:ext>
            </a:extLst>
          </p:cNvPr>
          <p:cNvSpPr txBox="1"/>
          <p:nvPr/>
        </p:nvSpPr>
        <p:spPr>
          <a:xfrm>
            <a:off x="730960" y="3635494"/>
            <a:ext cx="3391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i="1">
                <a:latin typeface="メイリオ" panose="020B0604030504040204" pitchFamily="50" charset="-128"/>
                <a:ea typeface="メイリオ" panose="020B0604030504040204" pitchFamily="50" charset="-128"/>
              </a:rPr>
              <a:t>預貯金</a:t>
            </a:r>
            <a:r>
              <a:rPr kumimoji="1" lang="ja-JP" altLang="en-US" sz="2800">
                <a:latin typeface="メイリオ" panose="020B0604030504040204" pitchFamily="50" charset="-128"/>
                <a:ea typeface="メイリオ" panose="020B0604030504040204" pitchFamily="50" charset="-128"/>
              </a:rPr>
              <a:t>、保険商品等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C4A79F5B-985B-2B53-8E39-7D77AC9761CB}"/>
              </a:ext>
            </a:extLst>
          </p:cNvPr>
          <p:cNvGrpSpPr/>
          <p:nvPr/>
        </p:nvGrpSpPr>
        <p:grpSpPr>
          <a:xfrm>
            <a:off x="5274474" y="2523428"/>
            <a:ext cx="3174845" cy="965200"/>
            <a:chOff x="5207000" y="2623229"/>
            <a:chExt cx="2197100" cy="965200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479B805-359D-3554-C977-A3515F1DD1B2}"/>
                </a:ext>
              </a:extLst>
            </p:cNvPr>
            <p:cNvSpPr txBox="1"/>
            <p:nvPr/>
          </p:nvSpPr>
          <p:spPr>
            <a:xfrm>
              <a:off x="5252710" y="2857500"/>
              <a:ext cx="211571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32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価格変動型商品</a:t>
              </a:r>
            </a:p>
          </p:txBody>
        </p:sp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5511BFCD-F124-06EA-D0A1-1A2A62E768B3}"/>
                </a:ext>
              </a:extLst>
            </p:cNvPr>
            <p:cNvSpPr/>
            <p:nvPr/>
          </p:nvSpPr>
          <p:spPr>
            <a:xfrm>
              <a:off x="5207000" y="2623229"/>
              <a:ext cx="2197100" cy="965200"/>
            </a:xfrm>
            <a:prstGeom prst="roundRect">
              <a:avLst/>
            </a:prstGeom>
            <a:noFill/>
            <a:ln w="5715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D6C3A3A-579F-336D-3593-9D72E922BB31}"/>
              </a:ext>
            </a:extLst>
          </p:cNvPr>
          <p:cNvSpPr txBox="1"/>
          <p:nvPr/>
        </p:nvSpPr>
        <p:spPr>
          <a:xfrm>
            <a:off x="5871881" y="3635494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>
                <a:latin typeface="メイリオ" panose="020B0604030504040204" pitchFamily="50" charset="-128"/>
                <a:ea typeface="メイリオ" panose="020B0604030504040204" pitchFamily="50" charset="-128"/>
              </a:rPr>
              <a:t>投資信託等</a:t>
            </a:r>
            <a:endParaRPr kumimoji="1" lang="en-US" altLang="ja-JP" sz="28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DA7B621D-2D2F-BADA-B967-3BA55985D7CE}"/>
              </a:ext>
            </a:extLst>
          </p:cNvPr>
          <p:cNvSpPr txBox="1">
            <a:spLocks/>
          </p:cNvSpPr>
          <p:nvPr/>
        </p:nvSpPr>
        <p:spPr>
          <a:xfrm>
            <a:off x="180422" y="292252"/>
            <a:ext cx="5469432" cy="4436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600" b="1" i="0" kern="1200">
                <a:solidFill>
                  <a:schemeClr val="tx1"/>
                </a:solidFill>
                <a:latin typeface="Meiryo UI" panose="020B0604030504040204" pitchFamily="34" charset="-128"/>
                <a:ea typeface="Meiryo UI" panose="020B0604030504040204" pitchFamily="34" charset="-128"/>
                <a:cs typeface="+mj-cs"/>
              </a:defRPr>
            </a:lvl1pPr>
          </a:lstStyle>
          <a:p>
            <a:r>
              <a:rPr lang="ja-JP" altLang="en-US" sz="2800" spc="300">
                <a:latin typeface="メイリオ"/>
                <a:ea typeface="メイリオ"/>
              </a:rPr>
              <a:t>企業型ＤＣ ～ 運用商品 ～</a:t>
            </a:r>
          </a:p>
        </p:txBody>
      </p:sp>
      <p:sp>
        <p:nvSpPr>
          <p:cNvPr id="2" name="テキスト プレースホルダー 2">
            <a:extLst>
              <a:ext uri="{FF2B5EF4-FFF2-40B4-BE49-F238E27FC236}">
                <a16:creationId xmlns:a16="http://schemas.microsoft.com/office/drawing/2014/main" id="{845463DA-0418-D644-FA5C-B7EF46897225}"/>
              </a:ext>
            </a:extLst>
          </p:cNvPr>
          <p:cNvSpPr txBox="1">
            <a:spLocks/>
          </p:cNvSpPr>
          <p:nvPr/>
        </p:nvSpPr>
        <p:spPr>
          <a:xfrm>
            <a:off x="381000" y="5500964"/>
            <a:ext cx="8588829" cy="100147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30000"/>
              </a:lnSpc>
              <a:spcBef>
                <a:spcPts val="30"/>
              </a:spcBef>
              <a:spcAft>
                <a:spcPts val="30"/>
              </a:spcAft>
            </a:pPr>
            <a:r>
              <a:rPr lang="ja-JP" altLang="en-US" sz="2000">
                <a:latin typeface="メイリオ" panose="020B0604030504040204" pitchFamily="50" charset="-128"/>
                <a:ea typeface="メイリオ" panose="020B0604030504040204" pitchFamily="50" charset="-128"/>
              </a:rPr>
              <a:t>元本確保型商品は、原則元本が確保されますが、大きくは増えません。</a:t>
            </a:r>
            <a:endParaRPr lang="en-US" altLang="ja-JP" sz="20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lang="ja-JP" altLang="en-US" sz="2000">
                <a:latin typeface="メイリオ" panose="020B0604030504040204" pitchFamily="50" charset="-128"/>
                <a:ea typeface="メイリオ" panose="020B0604030504040204" pitchFamily="50" charset="-128"/>
              </a:rPr>
              <a:t>価格変動型商品は、</a:t>
            </a:r>
            <a:r>
              <a:rPr lang="ja-JP" altLang="en-US" sz="2000" u="sng">
                <a:latin typeface="メイリオ" panose="020B0604030504040204" pitchFamily="50" charset="-128"/>
                <a:ea typeface="メイリオ" panose="020B0604030504040204" pitchFamily="50" charset="-128"/>
              </a:rPr>
              <a:t>運用結果によって資産の増減があります</a:t>
            </a:r>
            <a:r>
              <a:rPr lang="ja-JP" altLang="en-US" sz="200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20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矢印: 下 15">
            <a:extLst>
              <a:ext uri="{FF2B5EF4-FFF2-40B4-BE49-F238E27FC236}">
                <a16:creationId xmlns:a16="http://schemas.microsoft.com/office/drawing/2014/main" id="{315C7137-867F-08D2-154A-43B2EB03B6C1}"/>
              </a:ext>
            </a:extLst>
          </p:cNvPr>
          <p:cNvSpPr/>
          <p:nvPr/>
        </p:nvSpPr>
        <p:spPr>
          <a:xfrm>
            <a:off x="2036963" y="4120951"/>
            <a:ext cx="484632" cy="472377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矢印: 下 16">
            <a:extLst>
              <a:ext uri="{FF2B5EF4-FFF2-40B4-BE49-F238E27FC236}">
                <a16:creationId xmlns:a16="http://schemas.microsoft.com/office/drawing/2014/main" id="{1F4CAA35-BC36-DC58-18AB-9210E4E8FAF1}"/>
              </a:ext>
            </a:extLst>
          </p:cNvPr>
          <p:cNvSpPr/>
          <p:nvPr/>
        </p:nvSpPr>
        <p:spPr>
          <a:xfrm>
            <a:off x="6619578" y="4108868"/>
            <a:ext cx="484632" cy="472377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直角三角形 13">
            <a:extLst>
              <a:ext uri="{FF2B5EF4-FFF2-40B4-BE49-F238E27FC236}">
                <a16:creationId xmlns:a16="http://schemas.microsoft.com/office/drawing/2014/main" id="{E569DEF7-84AF-AB5F-9D73-30361DB5F029}"/>
              </a:ext>
            </a:extLst>
          </p:cNvPr>
          <p:cNvSpPr/>
          <p:nvPr/>
        </p:nvSpPr>
        <p:spPr>
          <a:xfrm rot="16200000">
            <a:off x="6609741" y="3221209"/>
            <a:ext cx="642719" cy="3091287"/>
          </a:xfrm>
          <a:prstGeom prst="rtTriangle">
            <a:avLst/>
          </a:prstGeom>
          <a:pattFill prst="ltDnDiag">
            <a:fgClr>
              <a:srgbClr val="EB641B"/>
            </a:fgClr>
            <a:bgClr>
              <a:schemeClr val="bg1"/>
            </a:bgClr>
          </a:patt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en-US" sz="11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拠出した掛金</a:t>
            </a:r>
            <a:endParaRPr kumimoji="1" lang="ja-JP" altLang="en-US" sz="1400" b="1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8" name="フリーフォーム: 図形 17">
            <a:extLst>
              <a:ext uri="{FF2B5EF4-FFF2-40B4-BE49-F238E27FC236}">
                <a16:creationId xmlns:a16="http://schemas.microsoft.com/office/drawing/2014/main" id="{DA471203-3405-D1E3-6B11-0655D8AA839A}"/>
              </a:ext>
            </a:extLst>
          </p:cNvPr>
          <p:cNvSpPr/>
          <p:nvPr/>
        </p:nvSpPr>
        <p:spPr>
          <a:xfrm>
            <a:off x="5385457" y="4185773"/>
            <a:ext cx="3355805" cy="902439"/>
          </a:xfrm>
          <a:custGeom>
            <a:avLst/>
            <a:gdLst>
              <a:gd name="connsiteX0" fmla="*/ 0 w 3312319"/>
              <a:gd name="connsiteY0" fmla="*/ 902439 h 902439"/>
              <a:gd name="connsiteX1" fmla="*/ 259557 w 3312319"/>
              <a:gd name="connsiteY1" fmla="*/ 669077 h 902439"/>
              <a:gd name="connsiteX2" fmla="*/ 769144 w 3312319"/>
              <a:gd name="connsiteY2" fmla="*/ 707177 h 902439"/>
              <a:gd name="connsiteX3" fmla="*/ 1016794 w 3312319"/>
              <a:gd name="connsiteY3" fmla="*/ 433333 h 902439"/>
              <a:gd name="connsiteX4" fmla="*/ 1659732 w 3312319"/>
              <a:gd name="connsiteY4" fmla="*/ 709558 h 902439"/>
              <a:gd name="connsiteX5" fmla="*/ 2076450 w 3312319"/>
              <a:gd name="connsiteY5" fmla="*/ 299983 h 902439"/>
              <a:gd name="connsiteX6" fmla="*/ 2159794 w 3312319"/>
              <a:gd name="connsiteY6" fmla="*/ 392852 h 902439"/>
              <a:gd name="connsiteX7" fmla="*/ 2355057 w 3312319"/>
              <a:gd name="connsiteY7" fmla="*/ 214258 h 902439"/>
              <a:gd name="connsiteX8" fmla="*/ 2700338 w 3312319"/>
              <a:gd name="connsiteY8" fmla="*/ 354752 h 902439"/>
              <a:gd name="connsiteX9" fmla="*/ 3055144 w 3312319"/>
              <a:gd name="connsiteY9" fmla="*/ 2327 h 902439"/>
              <a:gd name="connsiteX10" fmla="*/ 3312319 w 3312319"/>
              <a:gd name="connsiteY10" fmla="*/ 204733 h 902439"/>
              <a:gd name="connsiteX0" fmla="*/ 0 w 3312319"/>
              <a:gd name="connsiteY0" fmla="*/ 902439 h 902439"/>
              <a:gd name="connsiteX1" fmla="*/ 259557 w 3312319"/>
              <a:gd name="connsiteY1" fmla="*/ 669077 h 902439"/>
              <a:gd name="connsiteX2" fmla="*/ 769144 w 3312319"/>
              <a:gd name="connsiteY2" fmla="*/ 707177 h 902439"/>
              <a:gd name="connsiteX3" fmla="*/ 1016794 w 3312319"/>
              <a:gd name="connsiteY3" fmla="*/ 433333 h 902439"/>
              <a:gd name="connsiteX4" fmla="*/ 1659732 w 3312319"/>
              <a:gd name="connsiteY4" fmla="*/ 709558 h 902439"/>
              <a:gd name="connsiteX5" fmla="*/ 2076450 w 3312319"/>
              <a:gd name="connsiteY5" fmla="*/ 299983 h 902439"/>
              <a:gd name="connsiteX6" fmla="*/ 2159794 w 3312319"/>
              <a:gd name="connsiteY6" fmla="*/ 392852 h 902439"/>
              <a:gd name="connsiteX7" fmla="*/ 2355057 w 3312319"/>
              <a:gd name="connsiteY7" fmla="*/ 214258 h 902439"/>
              <a:gd name="connsiteX8" fmla="*/ 2690813 w 3312319"/>
              <a:gd name="connsiteY8" fmla="*/ 314271 h 902439"/>
              <a:gd name="connsiteX9" fmla="*/ 3055144 w 3312319"/>
              <a:gd name="connsiteY9" fmla="*/ 2327 h 902439"/>
              <a:gd name="connsiteX10" fmla="*/ 3312319 w 3312319"/>
              <a:gd name="connsiteY10" fmla="*/ 204733 h 902439"/>
              <a:gd name="connsiteX0" fmla="*/ 0 w 3312319"/>
              <a:gd name="connsiteY0" fmla="*/ 902439 h 902439"/>
              <a:gd name="connsiteX1" fmla="*/ 259557 w 3312319"/>
              <a:gd name="connsiteY1" fmla="*/ 669077 h 902439"/>
              <a:gd name="connsiteX2" fmla="*/ 769144 w 3312319"/>
              <a:gd name="connsiteY2" fmla="*/ 707177 h 902439"/>
              <a:gd name="connsiteX3" fmla="*/ 1054894 w 3312319"/>
              <a:gd name="connsiteY3" fmla="*/ 328558 h 902439"/>
              <a:gd name="connsiteX4" fmla="*/ 1659732 w 3312319"/>
              <a:gd name="connsiteY4" fmla="*/ 709558 h 902439"/>
              <a:gd name="connsiteX5" fmla="*/ 2076450 w 3312319"/>
              <a:gd name="connsiteY5" fmla="*/ 299983 h 902439"/>
              <a:gd name="connsiteX6" fmla="*/ 2159794 w 3312319"/>
              <a:gd name="connsiteY6" fmla="*/ 392852 h 902439"/>
              <a:gd name="connsiteX7" fmla="*/ 2355057 w 3312319"/>
              <a:gd name="connsiteY7" fmla="*/ 214258 h 902439"/>
              <a:gd name="connsiteX8" fmla="*/ 2690813 w 3312319"/>
              <a:gd name="connsiteY8" fmla="*/ 314271 h 902439"/>
              <a:gd name="connsiteX9" fmla="*/ 3055144 w 3312319"/>
              <a:gd name="connsiteY9" fmla="*/ 2327 h 902439"/>
              <a:gd name="connsiteX10" fmla="*/ 3312319 w 3312319"/>
              <a:gd name="connsiteY10" fmla="*/ 204733 h 902439"/>
              <a:gd name="connsiteX0" fmla="*/ 0 w 3312319"/>
              <a:gd name="connsiteY0" fmla="*/ 902439 h 902439"/>
              <a:gd name="connsiteX1" fmla="*/ 259557 w 3312319"/>
              <a:gd name="connsiteY1" fmla="*/ 669077 h 902439"/>
              <a:gd name="connsiteX2" fmla="*/ 769144 w 3312319"/>
              <a:gd name="connsiteY2" fmla="*/ 707177 h 902439"/>
              <a:gd name="connsiteX3" fmla="*/ 1054894 w 3312319"/>
              <a:gd name="connsiteY3" fmla="*/ 426189 h 902439"/>
              <a:gd name="connsiteX4" fmla="*/ 1659732 w 3312319"/>
              <a:gd name="connsiteY4" fmla="*/ 709558 h 902439"/>
              <a:gd name="connsiteX5" fmla="*/ 2076450 w 3312319"/>
              <a:gd name="connsiteY5" fmla="*/ 299983 h 902439"/>
              <a:gd name="connsiteX6" fmla="*/ 2159794 w 3312319"/>
              <a:gd name="connsiteY6" fmla="*/ 392852 h 902439"/>
              <a:gd name="connsiteX7" fmla="*/ 2355057 w 3312319"/>
              <a:gd name="connsiteY7" fmla="*/ 214258 h 902439"/>
              <a:gd name="connsiteX8" fmla="*/ 2690813 w 3312319"/>
              <a:gd name="connsiteY8" fmla="*/ 314271 h 902439"/>
              <a:gd name="connsiteX9" fmla="*/ 3055144 w 3312319"/>
              <a:gd name="connsiteY9" fmla="*/ 2327 h 902439"/>
              <a:gd name="connsiteX10" fmla="*/ 3312319 w 3312319"/>
              <a:gd name="connsiteY10" fmla="*/ 204733 h 902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312319" h="902439">
                <a:moveTo>
                  <a:pt x="0" y="902439"/>
                </a:moveTo>
                <a:cubicBezTo>
                  <a:pt x="65683" y="802030"/>
                  <a:pt x="131366" y="701621"/>
                  <a:pt x="259557" y="669077"/>
                </a:cubicBezTo>
                <a:cubicBezTo>
                  <a:pt x="387748" y="636533"/>
                  <a:pt x="636588" y="747658"/>
                  <a:pt x="769144" y="707177"/>
                </a:cubicBezTo>
                <a:cubicBezTo>
                  <a:pt x="901700" y="666696"/>
                  <a:pt x="906463" y="425792"/>
                  <a:pt x="1054894" y="426189"/>
                </a:cubicBezTo>
                <a:cubicBezTo>
                  <a:pt x="1203325" y="426586"/>
                  <a:pt x="1489473" y="730592"/>
                  <a:pt x="1659732" y="709558"/>
                </a:cubicBezTo>
                <a:cubicBezTo>
                  <a:pt x="1829991" y="688524"/>
                  <a:pt x="1993106" y="352767"/>
                  <a:pt x="2076450" y="299983"/>
                </a:cubicBezTo>
                <a:cubicBezTo>
                  <a:pt x="2159794" y="247199"/>
                  <a:pt x="2113359" y="407140"/>
                  <a:pt x="2159794" y="392852"/>
                </a:cubicBezTo>
                <a:cubicBezTo>
                  <a:pt x="2206229" y="378564"/>
                  <a:pt x="2266554" y="227355"/>
                  <a:pt x="2355057" y="214258"/>
                </a:cubicBezTo>
                <a:cubicBezTo>
                  <a:pt x="2443560" y="201161"/>
                  <a:pt x="2574132" y="349593"/>
                  <a:pt x="2690813" y="314271"/>
                </a:cubicBezTo>
                <a:cubicBezTo>
                  <a:pt x="2807494" y="278949"/>
                  <a:pt x="2953147" y="27330"/>
                  <a:pt x="3055144" y="2327"/>
                </a:cubicBezTo>
                <a:cubicBezTo>
                  <a:pt x="3157141" y="-22676"/>
                  <a:pt x="3278188" y="161077"/>
                  <a:pt x="3312319" y="204733"/>
                </a:cubicBezTo>
              </a:path>
            </a:pathLst>
          </a:custGeom>
          <a:pattFill prst="pct50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DEF5FA">
                    <a:lumMod val="25000"/>
                  </a:srgb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　　　　　　　　　　　</a:t>
            </a:r>
            <a:endParaRPr kumimoji="1" lang="ja-JP" altLang="en-US" sz="1400" b="1" i="0" u="none" strike="noStrike" kern="1200" cap="none" spc="0" normalizeH="0" baseline="0" noProof="0">
              <a:ln>
                <a:noFill/>
              </a:ln>
              <a:solidFill>
                <a:srgbClr val="DEF5FA">
                  <a:lumMod val="25000"/>
                </a:srgbClr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31E8357-49A6-AA74-A48C-CFA9A4FE8AF7}"/>
              </a:ext>
            </a:extLst>
          </p:cNvPr>
          <p:cNvSpPr txBox="1"/>
          <p:nvPr/>
        </p:nvSpPr>
        <p:spPr>
          <a:xfrm>
            <a:off x="7804121" y="4202474"/>
            <a:ext cx="6892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>
                <a:ln>
                  <a:noFill/>
                </a:ln>
                <a:solidFill>
                  <a:srgbClr val="105766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運用益</a:t>
            </a:r>
          </a:p>
        </p:txBody>
      </p:sp>
      <p:sp>
        <p:nvSpPr>
          <p:cNvPr id="20" name="フリーフォーム: 図形 19">
            <a:extLst>
              <a:ext uri="{FF2B5EF4-FFF2-40B4-BE49-F238E27FC236}">
                <a16:creationId xmlns:a16="http://schemas.microsoft.com/office/drawing/2014/main" id="{8AAF3734-4960-1E09-DFD9-6A2528A5269B}"/>
              </a:ext>
            </a:extLst>
          </p:cNvPr>
          <p:cNvSpPr/>
          <p:nvPr/>
        </p:nvSpPr>
        <p:spPr>
          <a:xfrm>
            <a:off x="6799130" y="4675681"/>
            <a:ext cx="528458" cy="201895"/>
          </a:xfrm>
          <a:custGeom>
            <a:avLst/>
            <a:gdLst>
              <a:gd name="connsiteX0" fmla="*/ 0 w 481012"/>
              <a:gd name="connsiteY0" fmla="*/ 95250 h 207281"/>
              <a:gd name="connsiteX1" fmla="*/ 233362 w 481012"/>
              <a:gd name="connsiteY1" fmla="*/ 204788 h 207281"/>
              <a:gd name="connsiteX2" fmla="*/ 481012 w 481012"/>
              <a:gd name="connsiteY2" fmla="*/ 0 h 207281"/>
              <a:gd name="connsiteX3" fmla="*/ 0 w 481012"/>
              <a:gd name="connsiteY3" fmla="*/ 95250 h 207281"/>
              <a:gd name="connsiteX0" fmla="*/ 0 w 514350"/>
              <a:gd name="connsiteY0" fmla="*/ 109538 h 207829"/>
              <a:gd name="connsiteX1" fmla="*/ 266700 w 514350"/>
              <a:gd name="connsiteY1" fmla="*/ 204788 h 207829"/>
              <a:gd name="connsiteX2" fmla="*/ 514350 w 514350"/>
              <a:gd name="connsiteY2" fmla="*/ 0 h 207829"/>
              <a:gd name="connsiteX3" fmla="*/ 0 w 514350"/>
              <a:gd name="connsiteY3" fmla="*/ 109538 h 207829"/>
              <a:gd name="connsiteX0" fmla="*/ 0 w 547688"/>
              <a:gd name="connsiteY0" fmla="*/ 133351 h 231642"/>
              <a:gd name="connsiteX1" fmla="*/ 266700 w 547688"/>
              <a:gd name="connsiteY1" fmla="*/ 228601 h 231642"/>
              <a:gd name="connsiteX2" fmla="*/ 547688 w 547688"/>
              <a:gd name="connsiteY2" fmla="*/ 0 h 231642"/>
              <a:gd name="connsiteX3" fmla="*/ 0 w 547688"/>
              <a:gd name="connsiteY3" fmla="*/ 133351 h 231642"/>
              <a:gd name="connsiteX0" fmla="*/ 0 w 547688"/>
              <a:gd name="connsiteY0" fmla="*/ 133351 h 218183"/>
              <a:gd name="connsiteX1" fmla="*/ 323850 w 547688"/>
              <a:gd name="connsiteY1" fmla="*/ 214313 h 218183"/>
              <a:gd name="connsiteX2" fmla="*/ 547688 w 547688"/>
              <a:gd name="connsiteY2" fmla="*/ 0 h 218183"/>
              <a:gd name="connsiteX3" fmla="*/ 0 w 547688"/>
              <a:gd name="connsiteY3" fmla="*/ 133351 h 218183"/>
              <a:gd name="connsiteX0" fmla="*/ 0 w 547688"/>
              <a:gd name="connsiteY0" fmla="*/ 133351 h 249678"/>
              <a:gd name="connsiteX1" fmla="*/ 280987 w 547688"/>
              <a:gd name="connsiteY1" fmla="*/ 247319 h 249678"/>
              <a:gd name="connsiteX2" fmla="*/ 547688 w 547688"/>
              <a:gd name="connsiteY2" fmla="*/ 0 h 249678"/>
              <a:gd name="connsiteX3" fmla="*/ 0 w 547688"/>
              <a:gd name="connsiteY3" fmla="*/ 133351 h 249678"/>
              <a:gd name="connsiteX0" fmla="*/ 0 w 571500"/>
              <a:gd name="connsiteY0" fmla="*/ 114490 h 230817"/>
              <a:gd name="connsiteX1" fmla="*/ 280987 w 571500"/>
              <a:gd name="connsiteY1" fmla="*/ 228458 h 230817"/>
              <a:gd name="connsiteX2" fmla="*/ 571500 w 571500"/>
              <a:gd name="connsiteY2" fmla="*/ 0 h 230817"/>
              <a:gd name="connsiteX3" fmla="*/ 0 w 571500"/>
              <a:gd name="connsiteY3" fmla="*/ 114490 h 230817"/>
              <a:gd name="connsiteX0" fmla="*/ 0 w 542676"/>
              <a:gd name="connsiteY0" fmla="*/ 114490 h 230817"/>
              <a:gd name="connsiteX1" fmla="*/ 280987 w 542676"/>
              <a:gd name="connsiteY1" fmla="*/ 228458 h 230817"/>
              <a:gd name="connsiteX2" fmla="*/ 542676 w 542676"/>
              <a:gd name="connsiteY2" fmla="*/ 0 h 230817"/>
              <a:gd name="connsiteX3" fmla="*/ 0 w 542676"/>
              <a:gd name="connsiteY3" fmla="*/ 114490 h 230817"/>
              <a:gd name="connsiteX0" fmla="*/ 0 w 547480"/>
              <a:gd name="connsiteY0" fmla="*/ 77847 h 194174"/>
              <a:gd name="connsiteX1" fmla="*/ 280987 w 547480"/>
              <a:gd name="connsiteY1" fmla="*/ 191815 h 194174"/>
              <a:gd name="connsiteX2" fmla="*/ 547480 w 547480"/>
              <a:gd name="connsiteY2" fmla="*/ 0 h 194174"/>
              <a:gd name="connsiteX3" fmla="*/ 0 w 547480"/>
              <a:gd name="connsiteY3" fmla="*/ 77847 h 194174"/>
              <a:gd name="connsiteX0" fmla="*/ 0 w 533067"/>
              <a:gd name="connsiteY0" fmla="*/ 77847 h 194174"/>
              <a:gd name="connsiteX1" fmla="*/ 280987 w 533067"/>
              <a:gd name="connsiteY1" fmla="*/ 191815 h 194174"/>
              <a:gd name="connsiteX2" fmla="*/ 533067 w 533067"/>
              <a:gd name="connsiteY2" fmla="*/ 0 h 194174"/>
              <a:gd name="connsiteX3" fmla="*/ 0 w 533067"/>
              <a:gd name="connsiteY3" fmla="*/ 77847 h 194174"/>
              <a:gd name="connsiteX0" fmla="*/ 0 w 533067"/>
              <a:gd name="connsiteY0" fmla="*/ 77847 h 194174"/>
              <a:gd name="connsiteX1" fmla="*/ 290596 w 533067"/>
              <a:gd name="connsiteY1" fmla="*/ 191815 h 194174"/>
              <a:gd name="connsiteX2" fmla="*/ 533067 w 533067"/>
              <a:gd name="connsiteY2" fmla="*/ 0 h 194174"/>
              <a:gd name="connsiteX3" fmla="*/ 0 w 533067"/>
              <a:gd name="connsiteY3" fmla="*/ 77847 h 194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3067" h="194174">
                <a:moveTo>
                  <a:pt x="0" y="77847"/>
                </a:moveTo>
                <a:cubicBezTo>
                  <a:pt x="76596" y="140553"/>
                  <a:pt x="210427" y="207690"/>
                  <a:pt x="290596" y="191815"/>
                </a:cubicBezTo>
                <a:cubicBezTo>
                  <a:pt x="370765" y="175940"/>
                  <a:pt x="449326" y="94456"/>
                  <a:pt x="533067" y="0"/>
                </a:cubicBezTo>
                <a:lnTo>
                  <a:pt x="0" y="7784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F58B3D77-A0E7-01E8-C597-1E26068591F9}"/>
              </a:ext>
            </a:extLst>
          </p:cNvPr>
          <p:cNvSpPr/>
          <p:nvPr/>
        </p:nvSpPr>
        <p:spPr>
          <a:xfrm>
            <a:off x="8471412" y="4144105"/>
            <a:ext cx="298664" cy="3459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359F15A6-46BB-45DD-CB78-E7CAAA386A18}"/>
              </a:ext>
            </a:extLst>
          </p:cNvPr>
          <p:cNvGrpSpPr/>
          <p:nvPr/>
        </p:nvGrpSpPr>
        <p:grpSpPr>
          <a:xfrm>
            <a:off x="863787" y="4206912"/>
            <a:ext cx="3464491" cy="867009"/>
            <a:chOff x="863787" y="4408248"/>
            <a:chExt cx="3464491" cy="867009"/>
          </a:xfrm>
        </p:grpSpPr>
        <p:sp>
          <p:nvSpPr>
            <p:cNvPr id="22" name="直角三角形 21">
              <a:extLst>
                <a:ext uri="{FF2B5EF4-FFF2-40B4-BE49-F238E27FC236}">
                  <a16:creationId xmlns:a16="http://schemas.microsoft.com/office/drawing/2014/main" id="{57F32FF6-7690-ABAD-5EC8-A96325B39FFA}"/>
                </a:ext>
              </a:extLst>
            </p:cNvPr>
            <p:cNvSpPr/>
            <p:nvPr/>
          </p:nvSpPr>
          <p:spPr>
            <a:xfrm rot="16200000">
              <a:off x="2154682" y="3408254"/>
              <a:ext cx="642719" cy="3091287"/>
            </a:xfrm>
            <a:prstGeom prst="rtTriangle">
              <a:avLst/>
            </a:prstGeom>
            <a:pattFill prst="ltDnDiag">
              <a:fgClr>
                <a:srgbClr val="EB641B"/>
              </a:fgClr>
              <a:bgClr>
                <a:schemeClr val="bg1"/>
              </a:bgClr>
            </a:patt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marL="0" marR="0" lvl="0" indent="0" algn="ctr" defTabSz="91429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　</a:t>
              </a:r>
              <a:r>
                <a:rPr kumimoji="1" lang="ja-JP" altLang="en-US" sz="1100" b="1" i="0" u="none" strike="noStrike" kern="120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拠出した掛金</a:t>
              </a:r>
              <a:endParaRPr kumimoji="1" lang="ja-JP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4" name="直角三角形 23">
              <a:extLst>
                <a:ext uri="{FF2B5EF4-FFF2-40B4-BE49-F238E27FC236}">
                  <a16:creationId xmlns:a16="http://schemas.microsoft.com/office/drawing/2014/main" id="{FAECEBAF-CD50-B66E-91AC-232129F5FA39}"/>
                </a:ext>
              </a:extLst>
            </p:cNvPr>
            <p:cNvSpPr/>
            <p:nvPr/>
          </p:nvSpPr>
          <p:spPr>
            <a:xfrm rot="15501711">
              <a:off x="2423783" y="3298492"/>
              <a:ext cx="87090" cy="3207082"/>
            </a:xfrm>
            <a:prstGeom prst="rtTriangl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marL="0" marR="0" lvl="0" indent="0" algn="ctr" defTabSz="91429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rPr>
                <a:t>　</a:t>
              </a:r>
              <a:endParaRPr kumimoji="1" lang="ja-JP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83826CFC-78A2-BF69-963A-34DECBF6AC32}"/>
                </a:ext>
              </a:extLst>
            </p:cNvPr>
            <p:cNvSpPr/>
            <p:nvPr/>
          </p:nvSpPr>
          <p:spPr>
            <a:xfrm>
              <a:off x="4029614" y="4408248"/>
              <a:ext cx="298664" cy="3459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29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endParaRP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976A993B-65C8-E5D7-0164-88F413227E8D}"/>
                </a:ext>
              </a:extLst>
            </p:cNvPr>
            <p:cNvSpPr txBox="1"/>
            <p:nvPr/>
          </p:nvSpPr>
          <p:spPr>
            <a:xfrm>
              <a:off x="3396494" y="4421263"/>
              <a:ext cx="6892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1" i="0" u="none" strike="noStrike" kern="1200" cap="none" spc="0" normalizeH="0" baseline="0" noProof="0">
                  <a:ln>
                    <a:noFill/>
                  </a:ln>
                  <a:solidFill>
                    <a:srgbClr val="105766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運用益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2988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8A24BA760F9FD4A836825AC9000C4B7" ma:contentTypeVersion="10" ma:contentTypeDescription="新しいドキュメントを作成します。" ma:contentTypeScope="" ma:versionID="967dfec49488c15191b7949ba52aaa5f">
  <xsd:schema xmlns:xsd="http://www.w3.org/2001/XMLSchema" xmlns:xs="http://www.w3.org/2001/XMLSchema" xmlns:p="http://schemas.microsoft.com/office/2006/metadata/properties" xmlns:ns2="51f2a8ec-ffd2-4d75-a10c-c7358371a2dd" xmlns:ns3="d0eceb87-b86c-43ed-96dc-01c41869dfdc" targetNamespace="http://schemas.microsoft.com/office/2006/metadata/properties" ma:root="true" ma:fieldsID="78d07e8444f17523cd0d755f74b4a9bb" ns2:_="" ns3:_="">
    <xsd:import namespace="51f2a8ec-ffd2-4d75-a10c-c7358371a2dd"/>
    <xsd:import namespace="d0eceb87-b86c-43ed-96dc-01c41869df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f2a8ec-ffd2-4d75-a10c-c7358371a2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eceb87-b86c-43ed-96dc-01c41869dfd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AA08CF5-F37E-4804-9676-39939B1C6E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f2a8ec-ffd2-4d75-a10c-c7358371a2dd"/>
    <ds:schemaRef ds:uri="d0eceb87-b86c-43ed-96dc-01c41869df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EF8B50-141C-4E9E-80F9-623BD0B5F1C6}">
  <ds:schemaRefs>
    <ds:schemaRef ds:uri="http://www.w3.org/XML/1998/namespace"/>
    <ds:schemaRef ds:uri="http://schemas.microsoft.com/office/2006/documentManagement/types"/>
    <ds:schemaRef ds:uri="51f2a8ec-ffd2-4d75-a10c-c7358371a2dd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purl.org/dc/terms/"/>
    <ds:schemaRef ds:uri="d0eceb87-b86c-43ed-96dc-01c41869dfdc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9DFA7EB1-660A-4AC1-8CD7-D820BBFD603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Words>2330</Words>
  <Application>Microsoft Office PowerPoint</Application>
  <PresentationFormat>ワイド画面</PresentationFormat>
  <Paragraphs>259</Paragraphs>
  <Slides>20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8" baseType="lpstr">
      <vt:lpstr>Meiryo UI</vt:lpstr>
      <vt:lpstr>ＭＳ Ｐゴシック</vt:lpstr>
      <vt:lpstr>メイリオ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企業年金・個人年金制度の類型</vt:lpstr>
      <vt:lpstr>PowerPoint プレゼンテーション</vt:lpstr>
      <vt:lpstr>PowerPoint プレゼンテーション</vt:lpstr>
      <vt:lpstr>PowerPoint プレゼンテーション</vt:lpstr>
      <vt:lpstr>企業型ＤＣ ～ 拠出の仕組み ～</vt:lpstr>
      <vt:lpstr>PowerPoint プレゼンテーション</vt:lpstr>
      <vt:lpstr>企業型ＤＣ ～ 給付の仕組み ～</vt:lpstr>
      <vt:lpstr>企業型ＤＣ ～ 税制優遇 ～</vt:lpstr>
      <vt:lpstr>PowerPoint プレゼンテーション</vt:lpstr>
      <vt:lpstr>PowerPoint プレゼンテーション</vt:lpstr>
      <vt:lpstr>iDeCo ～ 拠出の仕組み ～</vt:lpstr>
      <vt:lpstr>iDeCo ～ 拠出の仕組み ～</vt:lpstr>
      <vt:lpstr>PowerPoint プレゼンテーション</vt:lpstr>
      <vt:lpstr>iDeCo ～ 給付の仕組み ～</vt:lpstr>
      <vt:lpstr>iDeCo ～ 税制優遇 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金融経済教育推進機構</dc:creator>
  <cp:lastPrinted>2025-11-14T04:47:33Z</cp:lastPrinted>
  <dcterms:created xsi:type="dcterms:W3CDTF">2021-06-28T06:01:13Z</dcterms:created>
  <dcterms:modified xsi:type="dcterms:W3CDTF">2026-04-23T07:59:22Z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0x010100B8A24BA760F9FD4A836825AC9000C4B7</vt:lpwstr>
  </property>
  <property fmtid="{D5CDD505-2E9C-101B-9397-08002B2CF9AE}" pid="3" name="MSIP_Label_defa4170-0d19-0005-0004-bc88714345d2_Enabled">
    <vt:lpwstr>true</vt:lpwstr>
  </property>
  <property fmtid="{D5CDD505-2E9C-101B-9397-08002B2CF9AE}" pid="4" name="MSIP_Label_defa4170-0d19-0005-0004-bc88714345d2_SetDate">
    <vt:lpwstr>2025-12-19T01:53:51Z</vt:lpwstr>
  </property>
  <property fmtid="{D5CDD505-2E9C-101B-9397-08002B2CF9AE}" pid="5" name="MSIP_Label_defa4170-0d19-0005-0004-bc88714345d2_Method">
    <vt:lpwstr>Standard</vt:lpwstr>
  </property>
  <property fmtid="{D5CDD505-2E9C-101B-9397-08002B2CF9AE}" pid="6" name="MSIP_Label_defa4170-0d19-0005-0004-bc88714345d2_Name">
    <vt:lpwstr>defa4170-0d19-0005-0004-bc88714345d2</vt:lpwstr>
  </property>
  <property fmtid="{D5CDD505-2E9C-101B-9397-08002B2CF9AE}" pid="7" name="MSIP_Label_defa4170-0d19-0005-0004-bc88714345d2_SiteId">
    <vt:lpwstr>0e2ef841-9ec1-4857-a923-d51674b7d8dd</vt:lpwstr>
  </property>
  <property fmtid="{D5CDD505-2E9C-101B-9397-08002B2CF9AE}" pid="8" name="MSIP_Label_defa4170-0d19-0005-0004-bc88714345d2_ActionId">
    <vt:lpwstr>76454c80-387b-4e62-a72d-5260af5a8c69</vt:lpwstr>
  </property>
  <property fmtid="{D5CDD505-2E9C-101B-9397-08002B2CF9AE}" pid="9" name="MSIP_Label_defa4170-0d19-0005-0004-bc88714345d2_ContentBits">
    <vt:lpwstr>0</vt:lpwstr>
  </property>
  <property fmtid="{D5CDD505-2E9C-101B-9397-08002B2CF9AE}" pid="10" name="MSIP_Label_defa4170-0d19-0005-0004-bc88714345d2_Tag">
    <vt:lpwstr>10, 3, 0, 1</vt:lpwstr>
  </property>
</Properties>
</file>