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7"/>
  </p:notesMasterIdLst>
  <p:handoutMasterIdLst>
    <p:handoutMasterId r:id="rId18"/>
  </p:handoutMasterIdLst>
  <p:sldIdLst>
    <p:sldId id="259" r:id="rId5"/>
    <p:sldId id="288" r:id="rId6"/>
    <p:sldId id="285" r:id="rId7"/>
    <p:sldId id="287" r:id="rId8"/>
    <p:sldId id="268" r:id="rId9"/>
    <p:sldId id="273" r:id="rId10"/>
    <p:sldId id="278" r:id="rId11"/>
    <p:sldId id="280" r:id="rId12"/>
    <p:sldId id="281" r:id="rId13"/>
    <p:sldId id="282" r:id="rId14"/>
    <p:sldId id="272" r:id="rId15"/>
    <p:sldId id="279" r:id="rId16"/>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C4D"/>
    <a:srgbClr val="4F81BD"/>
    <a:srgbClr val="9BBB59"/>
    <a:srgbClr val="C55A11"/>
    <a:srgbClr val="F2911B"/>
    <a:srgbClr val="FFBE00"/>
    <a:srgbClr val="595959"/>
    <a:srgbClr val="D9D9D9"/>
    <a:srgbClr val="A6A6A6"/>
    <a:srgbClr val="FF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05E45-4BD4-4F61-9905-7A79FBF4BEEE}" v="1" dt="2026-04-23T07:35:43.49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snapToGrid="0">
      <p:cViewPr varScale="1">
        <p:scale>
          <a:sx n="77" d="100"/>
          <a:sy n="77" d="100"/>
        </p:scale>
        <p:origin x="1170" y="78"/>
      </p:cViewPr>
      <p:guideLst>
        <p:guide orient="horz" pos="2160"/>
        <p:guide pos="3840"/>
      </p:guideLst>
    </p:cSldViewPr>
  </p:slideViewPr>
  <p:notesTextViewPr>
    <p:cViewPr>
      <p:scale>
        <a:sx n="1" d="1"/>
        <a:sy n="1" d="1"/>
      </p:scale>
      <p:origin x="0" y="0"/>
    </p:cViewPr>
  </p:notesTextViewPr>
  <p:notesViewPr>
    <p:cSldViewPr snapToGrid="0">
      <p:cViewPr varScale="1">
        <p:scale>
          <a:sx n="236" d="100"/>
          <a:sy n="236" d="100"/>
        </p:scale>
        <p:origin x="549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256217306205608E-2"/>
          <c:y val="0.11401865684384717"/>
          <c:w val="0.91514730762915719"/>
          <c:h val="0.72737275161656889"/>
        </c:manualLayout>
      </c:layout>
      <c:barChart>
        <c:barDir val="col"/>
        <c:grouping val="stacked"/>
        <c:varyColors val="0"/>
        <c:ser>
          <c:idx val="0"/>
          <c:order val="0"/>
          <c:tx>
            <c:strRef>
              <c:f>グラフ!$B$6</c:f>
              <c:strCache>
                <c:ptCount val="1"/>
                <c:pt idx="0">
                  <c:v>口座数</c:v>
                </c:pt>
              </c:strCache>
            </c:strRef>
          </c:tx>
          <c:spPr>
            <a:solidFill>
              <a:schemeClr val="accent1">
                <a:lumMod val="60000"/>
                <a:lumOff val="40000"/>
              </a:schemeClr>
            </a:solidFill>
          </c:spPr>
          <c:invertIfNegative val="0"/>
          <c:dLbls>
            <c:dLbl>
              <c:idx val="0"/>
              <c:layout>
                <c:manualLayout>
                  <c:x val="1.0261919889208181E-4"/>
                  <c:y val="-9.8162933258902393E-2"/>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8035714285714288E-2"/>
                      <c:h val="0.11428393263691522"/>
                    </c:manualLayout>
                  </c15:layout>
                </c:ext>
                <c:ext xmlns:c16="http://schemas.microsoft.com/office/drawing/2014/chart" uri="{C3380CC4-5D6E-409C-BE32-E72D297353CC}">
                  <c16:uniqueId val="{00000000-C4A8-4930-A462-738C9CD47E6C}"/>
                </c:ext>
              </c:extLst>
            </c:dLbl>
            <c:dLbl>
              <c:idx val="1"/>
              <c:layout>
                <c:manualLayout>
                  <c:x val="1.3233414952777323E-3"/>
                  <c:y val="-0.13510678792879727"/>
                </c:manualLayout>
              </c:layout>
              <c:tx>
                <c:rich>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r>
                      <a:rPr lang="en-US" altLang="ja-JP"/>
                      <a:t>825</a:t>
                    </a:r>
                    <a:r>
                      <a:rPr lang="ja-JP" altLang="en-US"/>
                      <a:t>万口座</a:t>
                    </a:r>
                  </a:p>
                </c:rich>
              </c:tx>
              <c:numFmt formatCode="0&quot;万&quot;&quot;口&quot;&quot;座&quot;"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8035714285714288E-2"/>
                      <c:h val="0.10840434821885633"/>
                    </c:manualLayout>
                  </c15:layout>
                  <c15:showDataLabelsRange val="0"/>
                </c:ext>
                <c:ext xmlns:c16="http://schemas.microsoft.com/office/drawing/2014/chart" uri="{C3380CC4-5D6E-409C-BE32-E72D297353CC}">
                  <c16:uniqueId val="{00000001-C4A8-4930-A462-738C9CD47E6C}"/>
                </c:ext>
              </c:extLst>
            </c:dLbl>
            <c:dLbl>
              <c:idx val="2"/>
              <c:layout>
                <c:manualLayout>
                  <c:x val="-7.3350418686331481E-4"/>
                  <c:y val="-0.16683146114246025"/>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403596322631822E-2"/>
                      <c:h val="0.10840431873852856"/>
                    </c:manualLayout>
                  </c15:layout>
                </c:ext>
                <c:ext xmlns:c16="http://schemas.microsoft.com/office/drawing/2014/chart" uri="{C3380CC4-5D6E-409C-BE32-E72D297353CC}">
                  <c16:uniqueId val="{00000002-C4A8-4930-A462-738C9CD47E6C}"/>
                </c:ext>
              </c:extLst>
            </c:dLbl>
            <c:dLbl>
              <c:idx val="3"/>
              <c:layout>
                <c:manualLayout>
                  <c:x val="9.8010520803714979E-4"/>
                  <c:y val="-0.17161234841217565"/>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4437613196062615E-2"/>
                      <c:h val="0.10840431873852856"/>
                    </c:manualLayout>
                  </c15:layout>
                </c:ext>
                <c:ext xmlns:c16="http://schemas.microsoft.com/office/drawing/2014/chart" uri="{C3380CC4-5D6E-409C-BE32-E72D297353CC}">
                  <c16:uniqueId val="{00000003-C4A8-4930-A462-738C9CD47E6C}"/>
                </c:ext>
              </c:extLst>
            </c:dLbl>
            <c:dLbl>
              <c:idx val="4"/>
              <c:layout>
                <c:manualLayout>
                  <c:x val="-1.5332515599168046E-4"/>
                  <c:y val="-0.17240713073825634"/>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5770980403354856E-2"/>
                      <c:h val="0.11170604626497752"/>
                    </c:manualLayout>
                  </c15:layout>
                </c:ext>
                <c:ext xmlns:c16="http://schemas.microsoft.com/office/drawing/2014/chart" uri="{C3380CC4-5D6E-409C-BE32-E72D297353CC}">
                  <c16:uniqueId val="{00000004-C4A8-4930-A462-738C9CD47E6C}"/>
                </c:ext>
              </c:extLst>
            </c:dLbl>
            <c:dLbl>
              <c:idx val="5"/>
              <c:layout>
                <c:manualLayout>
                  <c:x val="-1.7990641548986642E-3"/>
                  <c:y val="-0.2024221905885801"/>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1771088744033392E-2"/>
                      <c:h val="0.10840431873852856"/>
                    </c:manualLayout>
                  </c15:layout>
                </c:ext>
                <c:ext xmlns:c16="http://schemas.microsoft.com/office/drawing/2014/chart" uri="{C3380CC4-5D6E-409C-BE32-E72D297353CC}">
                  <c16:uniqueId val="{00000005-C4A8-4930-A462-738C9CD47E6C}"/>
                </c:ext>
              </c:extLst>
            </c:dLbl>
            <c:dLbl>
              <c:idx val="6"/>
              <c:layout>
                <c:manualLayout>
                  <c:x val="5.7162305674396245E-4"/>
                  <c:y val="-0.21102579240463001"/>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3104350970048004E-2"/>
                      <c:h val="0.10840431873852856"/>
                    </c:manualLayout>
                  </c15:layout>
                </c:ext>
                <c:ext xmlns:c16="http://schemas.microsoft.com/office/drawing/2014/chart" uri="{C3380CC4-5D6E-409C-BE32-E72D297353CC}">
                  <c16:uniqueId val="{00000006-C4A8-4930-A462-738C9CD47E6C}"/>
                </c:ext>
              </c:extLst>
            </c:dLbl>
            <c:dLbl>
              <c:idx val="7"/>
              <c:layout>
                <c:manualLayout>
                  <c:x val="1.4256457503359073E-4"/>
                  <c:y val="-0.22255601109281123"/>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4437613196062615E-2"/>
                      <c:h val="0.10840431873852856"/>
                    </c:manualLayout>
                  </c15:layout>
                </c:ext>
                <c:ext xmlns:c16="http://schemas.microsoft.com/office/drawing/2014/chart" uri="{C3380CC4-5D6E-409C-BE32-E72D297353CC}">
                  <c16:uniqueId val="{00000007-C4A8-4930-A462-738C9CD47E6C}"/>
                </c:ext>
              </c:extLst>
            </c:dLbl>
            <c:dLbl>
              <c:idx val="8"/>
              <c:layout>
                <c:manualLayout>
                  <c:x val="-4.4517310782794996E-3"/>
                  <c:y val="-0.25496871971762947"/>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5770875422077227E-2"/>
                      <c:h val="0.12684792433228859"/>
                    </c:manualLayout>
                  </c15:layout>
                </c:ext>
                <c:ext xmlns:c16="http://schemas.microsoft.com/office/drawing/2014/chart" uri="{C3380CC4-5D6E-409C-BE32-E72D297353CC}">
                  <c16:uniqueId val="{00000008-C4A8-4930-A462-738C9CD47E6C}"/>
                </c:ext>
              </c:extLst>
            </c:dLbl>
            <c:dLbl>
              <c:idx val="9"/>
              <c:layout>
                <c:manualLayout>
                  <c:x val="-2.5948222394019229E-3"/>
                  <c:y val="-0.26631226986506878"/>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3104350970048004E-2"/>
                      <c:h val="0.10840431873852856"/>
                    </c:manualLayout>
                  </c15:layout>
                </c:ext>
                <c:ext xmlns:c16="http://schemas.microsoft.com/office/drawing/2014/chart" uri="{C3380CC4-5D6E-409C-BE32-E72D297353CC}">
                  <c16:uniqueId val="{00000009-C4A8-4930-A462-738C9CD47E6C}"/>
                </c:ext>
              </c:extLst>
            </c:dLbl>
            <c:dLbl>
              <c:idx val="10"/>
              <c:layout>
                <c:manualLayout>
                  <c:x val="-3.4865332116670311E-3"/>
                  <c:y val="-0.30330877747846274"/>
                </c:manualLayout>
              </c:layout>
              <c:tx>
                <c:rich>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r>
                      <a:rPr lang="en-US" altLang="ja-JP" dirty="0"/>
                      <a:t>2125</a:t>
                    </a:r>
                    <a:r>
                      <a:rPr lang="ja-JP" altLang="en-US" dirty="0"/>
                      <a:t>万</a:t>
                    </a:r>
                  </a:p>
                  <a:p>
                    <a:pPr>
                      <a:lnSpc>
                        <a:spcPts val="1200"/>
                      </a:lnSpc>
                      <a:defRPr lang="ja-JP" sz="1000" b="1">
                        <a:solidFill>
                          <a:schemeClr val="tx2"/>
                        </a:solidFill>
                        <a:latin typeface="Meiryo UI" panose="020B0604030504040204" pitchFamily="50" charset="-128"/>
                        <a:ea typeface="Meiryo UI" panose="020B0604030504040204" pitchFamily="50" charset="-128"/>
                      </a:defRPr>
                    </a:pPr>
                    <a:r>
                      <a:rPr lang="ja-JP" altLang="en-US" dirty="0"/>
                      <a:t>口座</a:t>
                    </a:r>
                  </a:p>
                </c:rich>
              </c:tx>
              <c:numFmt formatCode="0&quot;万&quot;&quot;口&quot;&quot;座&quot;"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9770662100121061E-2"/>
                      <c:h val="0.10840431873852856"/>
                    </c:manualLayout>
                  </c15:layout>
                  <c15:showDataLabelsRange val="0"/>
                </c:ext>
                <c:ext xmlns:c16="http://schemas.microsoft.com/office/drawing/2014/chart" uri="{C3380CC4-5D6E-409C-BE32-E72D297353CC}">
                  <c16:uniqueId val="{0000000A-C4A8-4930-A462-738C9CD47E6C}"/>
                </c:ext>
              </c:extLst>
            </c:dLbl>
            <c:dLbl>
              <c:idx val="11"/>
              <c:layout>
                <c:manualLayout>
                  <c:x val="-2.6665244520293228E-3"/>
                  <c:y val="-0.36320554667167998"/>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1436723374753345E-2"/>
                      <c:h val="8.1650859329292391E-2"/>
                    </c:manualLayout>
                  </c15:layout>
                </c:ext>
                <c:ext xmlns:c16="http://schemas.microsoft.com/office/drawing/2014/chart" uri="{C3380CC4-5D6E-409C-BE32-E72D297353CC}">
                  <c16:uniqueId val="{0000000B-C4A8-4930-A462-738C9CD47E6C}"/>
                </c:ext>
              </c:extLst>
            </c:dLbl>
            <c:numFmt formatCode="0&quot;万&quot;&quot;口&quot;&quot;座&quot;" sourceLinked="0"/>
            <c:spPr>
              <a:noFill/>
              <a:ln>
                <a:noFill/>
              </a:ln>
              <a:effectLst/>
            </c:spPr>
            <c:txPr>
              <a:bodyPr wrap="square" lIns="38100" tIns="19050" rIns="38100" bIns="19050" anchor="ctr">
                <a:spAutoFit/>
              </a:bodyPr>
              <a:lstStyle/>
              <a:p>
                <a:pPr>
                  <a:lnSpc>
                    <a:spcPts val="1200"/>
                  </a:lnSpc>
                  <a:defRPr lang="ja-JP" sz="1000" b="1">
                    <a:solidFill>
                      <a:schemeClr val="tx2"/>
                    </a:solidFill>
                    <a:latin typeface="Meiryo UI" panose="020B0604030504040204" pitchFamily="50" charset="-128"/>
                    <a:ea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グラフ!$C$2:$O$3</c:f>
              <c:multiLvlStrCache>
                <c:ptCount val="13"/>
                <c:lvl>
                  <c:pt idx="0">
                    <c:v>1月</c:v>
                  </c:pt>
                  <c:pt idx="1">
                    <c:v>12月末</c:v>
                  </c:pt>
                  <c:pt idx="2">
                    <c:v>12月末</c:v>
                  </c:pt>
                  <c:pt idx="3">
                    <c:v>12月末</c:v>
                  </c:pt>
                  <c:pt idx="4">
                    <c:v>12月末</c:v>
                  </c:pt>
                  <c:pt idx="5">
                    <c:v>12月末</c:v>
                  </c:pt>
                  <c:pt idx="6">
                    <c:v>12月末</c:v>
                  </c:pt>
                  <c:pt idx="7">
                    <c:v>12月末</c:v>
                  </c:pt>
                  <c:pt idx="8">
                    <c:v>12月末</c:v>
                  </c:pt>
                  <c:pt idx="9">
                    <c:v>12月末</c:v>
                  </c:pt>
                  <c:pt idx="10">
                    <c:v>12月末</c:v>
                  </c:pt>
                  <c:pt idx="11">
                    <c:v>12月末</c:v>
                  </c:pt>
                  <c:pt idx="12">
                    <c:v>6月末</c:v>
                  </c:pt>
                </c:lvl>
                <c:lvl>
                  <c:pt idx="0">
                    <c:v>2014</c:v>
                  </c:pt>
                  <c:pt idx="2">
                    <c:v>2015</c:v>
                  </c:pt>
                  <c:pt idx="3">
                    <c:v>2016</c:v>
                  </c:pt>
                  <c:pt idx="4">
                    <c:v>2017</c:v>
                  </c:pt>
                  <c:pt idx="5">
                    <c:v>2018</c:v>
                  </c:pt>
                  <c:pt idx="6">
                    <c:v>2019</c:v>
                  </c:pt>
                  <c:pt idx="7">
                    <c:v>2020</c:v>
                  </c:pt>
                  <c:pt idx="8">
                    <c:v>2021</c:v>
                  </c:pt>
                  <c:pt idx="9">
                    <c:v>2022</c:v>
                  </c:pt>
                  <c:pt idx="10">
                    <c:v>2023</c:v>
                  </c:pt>
                  <c:pt idx="11">
                    <c:v>2024</c:v>
                  </c:pt>
                  <c:pt idx="12">
                    <c:v>2025</c:v>
                  </c:pt>
                </c:lvl>
              </c:multiLvlStrCache>
            </c:multiLvlStrRef>
          </c:cat>
          <c:val>
            <c:numRef>
              <c:f>グラフ!$C$6:$O$6</c:f>
              <c:numCache>
                <c:formatCode>#,##0_ </c:formatCode>
                <c:ptCount val="13"/>
                <c:pt idx="0">
                  <c:v>4924663</c:v>
                </c:pt>
                <c:pt idx="1">
                  <c:v>8253799</c:v>
                </c:pt>
                <c:pt idx="2">
                  <c:v>9876361</c:v>
                </c:pt>
                <c:pt idx="3">
                  <c:v>10613172</c:v>
                </c:pt>
                <c:pt idx="4">
                  <c:v>10992733</c:v>
                </c:pt>
                <c:pt idx="5">
                  <c:v>12537270</c:v>
                </c:pt>
                <c:pt idx="6">
                  <c:v>13637583</c:v>
                </c:pt>
                <c:pt idx="7">
                  <c:v>15232042</c:v>
                </c:pt>
                <c:pt idx="8">
                  <c:v>17654307</c:v>
                </c:pt>
                <c:pt idx="9">
                  <c:v>18007257</c:v>
                </c:pt>
                <c:pt idx="10">
                  <c:v>21247420</c:v>
                </c:pt>
                <c:pt idx="11">
                  <c:v>25586460</c:v>
                </c:pt>
              </c:numCache>
            </c:numRef>
          </c:val>
          <c:extLst>
            <c:ext xmlns:c16="http://schemas.microsoft.com/office/drawing/2014/chart" uri="{C3380CC4-5D6E-409C-BE32-E72D297353CC}">
              <c16:uniqueId val="{0000000C-C4A8-4930-A462-738C9CD47E6C}"/>
            </c:ext>
          </c:extLst>
        </c:ser>
        <c:ser>
          <c:idx val="3"/>
          <c:order val="1"/>
          <c:tx>
            <c:strRef>
              <c:f>グラフ!$B$7</c:f>
              <c:strCache>
                <c:ptCount val="1"/>
                <c:pt idx="0">
                  <c:v>口座数（2025年６月末）</c:v>
                </c:pt>
              </c:strCache>
            </c:strRef>
          </c:tx>
          <c:spPr>
            <a:solidFill>
              <a:schemeClr val="tx2"/>
            </a:solidFill>
          </c:spPr>
          <c:invertIfNegative val="0"/>
          <c:dLbls>
            <c:dLbl>
              <c:idx val="11"/>
              <c:layout>
                <c:manualLayout>
                  <c:x val="-1.999893339021919E-3"/>
                  <c:y val="-0.35382245959523967"/>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b="1">
                      <a:solidFill>
                        <a:srgbClr val="1F497D"/>
                      </a:solidFill>
                      <a:latin typeface="Meiryo UI" panose="020B0604030504040204" pitchFamily="50" charset="-128"/>
                      <a:ea typeface="Meiryo UI" panose="020B0604030504040204" pitchFamily="50" charset="-128"/>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1436723374753345E-2"/>
                      <c:h val="0.11262187493695502"/>
                    </c:manualLayout>
                  </c15:layout>
                </c:ext>
                <c:ext xmlns:c16="http://schemas.microsoft.com/office/drawing/2014/chart" uri="{C3380CC4-5D6E-409C-BE32-E72D297353CC}">
                  <c16:uniqueId val="{0000000D-C4A8-4930-A462-738C9CD47E6C}"/>
                </c:ext>
              </c:extLst>
            </c:dLbl>
            <c:dLbl>
              <c:idx val="12"/>
              <c:layout>
                <c:manualLayout>
                  <c:x val="6.6663111300711072E-4"/>
                  <c:y val="-0.37188629890599378"/>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b="1">
                      <a:solidFill>
                        <a:srgbClr val="1F497D"/>
                      </a:solidFill>
                      <a:latin typeface="Meiryo UI" panose="020B0604030504040204" pitchFamily="50" charset="-128"/>
                      <a:ea typeface="Meiryo UI" panose="020B0604030504040204" pitchFamily="50" charset="-128"/>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30366380459709E-2"/>
                      <c:h val="0.12388406243065053"/>
                    </c:manualLayout>
                  </c15:layout>
                </c:ext>
                <c:ext xmlns:c16="http://schemas.microsoft.com/office/drawing/2014/chart" uri="{C3380CC4-5D6E-409C-BE32-E72D297353CC}">
                  <c16:uniqueId val="{0000000E-C4A8-4930-A462-738C9CD47E6C}"/>
                </c:ext>
              </c:extLst>
            </c:dLbl>
            <c:dLbl>
              <c:idx val="13"/>
              <c:layout>
                <c:manualLayout>
                  <c:x val="0"/>
                  <c:y val="-0.37047531086852081"/>
                </c:manualLayout>
              </c:layout>
              <c:numFmt formatCode="0&quot;万&quot;&quot;口&quot;&quot;座&quot;" sourceLinked="0"/>
              <c:spPr>
                <a:noFill/>
                <a:ln>
                  <a:noFill/>
                </a:ln>
                <a:effectLst/>
              </c:spPr>
              <c:txPr>
                <a:bodyPr wrap="square" lIns="38100" tIns="19050" rIns="38100" bIns="19050" anchor="ctr">
                  <a:noAutofit/>
                </a:bodyPr>
                <a:lstStyle/>
                <a:p>
                  <a:pPr>
                    <a:lnSpc>
                      <a:spcPts val="1200"/>
                    </a:lnSpc>
                    <a:defRPr lang="ja-JP" b="1">
                      <a:solidFill>
                        <a:srgbClr val="1F497D"/>
                      </a:solidFill>
                      <a:latin typeface="Meiryo UI" panose="020B0604030504040204" pitchFamily="50" charset="-128"/>
                      <a:ea typeface="Meiryo UI" panose="020B0604030504040204" pitchFamily="50" charset="-128"/>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0103461148738734E-2"/>
                      <c:h val="0.12531999133609667"/>
                    </c:manualLayout>
                  </c15:layout>
                </c:ext>
                <c:ext xmlns:c16="http://schemas.microsoft.com/office/drawing/2014/chart" uri="{C3380CC4-5D6E-409C-BE32-E72D297353CC}">
                  <c16:uniqueId val="{0000000F-C4A8-4930-A462-738C9CD47E6C}"/>
                </c:ext>
              </c:extLst>
            </c:dLbl>
            <c:numFmt formatCode="0&quot;万&quot;&quot;口&quot;&quot;座&quot;" sourceLinked="0"/>
            <c:spPr>
              <a:noFill/>
              <a:ln>
                <a:noFill/>
              </a:ln>
              <a:effectLst/>
            </c:spPr>
            <c:txPr>
              <a:bodyPr wrap="square" lIns="38100" tIns="19050" rIns="38100" bIns="19050" anchor="ctr">
                <a:spAutoFit/>
              </a:bodyPr>
              <a:lstStyle/>
              <a:p>
                <a:pPr>
                  <a:defRPr lang="ja-JP">
                    <a:solidFill>
                      <a:srgbClr val="1F497D"/>
                    </a:solidFill>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グラフ!$C$2:$O$3</c:f>
              <c:multiLvlStrCache>
                <c:ptCount val="13"/>
                <c:lvl>
                  <c:pt idx="0">
                    <c:v>1月</c:v>
                  </c:pt>
                  <c:pt idx="1">
                    <c:v>12月末</c:v>
                  </c:pt>
                  <c:pt idx="2">
                    <c:v>12月末</c:v>
                  </c:pt>
                  <c:pt idx="3">
                    <c:v>12月末</c:v>
                  </c:pt>
                  <c:pt idx="4">
                    <c:v>12月末</c:v>
                  </c:pt>
                  <c:pt idx="5">
                    <c:v>12月末</c:v>
                  </c:pt>
                  <c:pt idx="6">
                    <c:v>12月末</c:v>
                  </c:pt>
                  <c:pt idx="7">
                    <c:v>12月末</c:v>
                  </c:pt>
                  <c:pt idx="8">
                    <c:v>12月末</c:v>
                  </c:pt>
                  <c:pt idx="9">
                    <c:v>12月末</c:v>
                  </c:pt>
                  <c:pt idx="10">
                    <c:v>12月末</c:v>
                  </c:pt>
                  <c:pt idx="11">
                    <c:v>12月末</c:v>
                  </c:pt>
                  <c:pt idx="12">
                    <c:v>6月末</c:v>
                  </c:pt>
                </c:lvl>
                <c:lvl>
                  <c:pt idx="0">
                    <c:v>2014</c:v>
                  </c:pt>
                  <c:pt idx="2">
                    <c:v>2015</c:v>
                  </c:pt>
                  <c:pt idx="3">
                    <c:v>2016</c:v>
                  </c:pt>
                  <c:pt idx="4">
                    <c:v>2017</c:v>
                  </c:pt>
                  <c:pt idx="5">
                    <c:v>2018</c:v>
                  </c:pt>
                  <c:pt idx="6">
                    <c:v>2019</c:v>
                  </c:pt>
                  <c:pt idx="7">
                    <c:v>2020</c:v>
                  </c:pt>
                  <c:pt idx="8">
                    <c:v>2021</c:v>
                  </c:pt>
                  <c:pt idx="9">
                    <c:v>2022</c:v>
                  </c:pt>
                  <c:pt idx="10">
                    <c:v>2023</c:v>
                  </c:pt>
                  <c:pt idx="11">
                    <c:v>2024</c:v>
                  </c:pt>
                  <c:pt idx="12">
                    <c:v>2025</c:v>
                  </c:pt>
                </c:lvl>
              </c:multiLvlStrCache>
            </c:multiLvlStrRef>
          </c:cat>
          <c:val>
            <c:numRef>
              <c:f>グラフ!$C$7:$O$7</c:f>
              <c:numCache>
                <c:formatCode>General</c:formatCode>
                <c:ptCount val="13"/>
                <c:pt idx="12" formatCode="#,##0_ ">
                  <c:v>26960117</c:v>
                </c:pt>
              </c:numCache>
            </c:numRef>
          </c:val>
          <c:extLst>
            <c:ext xmlns:c16="http://schemas.microsoft.com/office/drawing/2014/chart" uri="{C3380CC4-5D6E-409C-BE32-E72D297353CC}">
              <c16:uniqueId val="{00000010-C4A8-4930-A462-738C9CD47E6C}"/>
            </c:ext>
          </c:extLst>
        </c:ser>
        <c:dLbls>
          <c:showLegendKey val="0"/>
          <c:showVal val="0"/>
          <c:showCatName val="0"/>
          <c:showSerName val="0"/>
          <c:showPercent val="0"/>
          <c:showBubbleSize val="0"/>
        </c:dLbls>
        <c:gapWidth val="100"/>
        <c:overlap val="100"/>
        <c:axId val="346216368"/>
        <c:axId val="346217544"/>
      </c:barChart>
      <c:lineChart>
        <c:grouping val="standard"/>
        <c:varyColors val="0"/>
        <c:ser>
          <c:idx val="1"/>
          <c:order val="2"/>
          <c:tx>
            <c:strRef>
              <c:f>グラフ!$B$8</c:f>
              <c:strCache>
                <c:ptCount val="1"/>
                <c:pt idx="0">
                  <c:v>総買付額</c:v>
                </c:pt>
              </c:strCache>
            </c:strRef>
          </c:tx>
          <c:marker>
            <c:symbol val="diamond"/>
            <c:size val="12"/>
            <c:spPr>
              <a:solidFill>
                <a:srgbClr val="C0504D"/>
              </a:solidFill>
              <a:ln>
                <a:solidFill>
                  <a:schemeClr val="accent6">
                    <a:lumMod val="50000"/>
                  </a:schemeClr>
                </a:solidFill>
              </a:ln>
            </c:spPr>
          </c:marker>
          <c:dPt>
            <c:idx val="9"/>
            <c:bubble3D val="0"/>
            <c:extLst>
              <c:ext xmlns:c16="http://schemas.microsoft.com/office/drawing/2014/chart" uri="{C3380CC4-5D6E-409C-BE32-E72D297353CC}">
                <c16:uniqueId val="{00000011-C4A8-4930-A462-738C9CD47E6C}"/>
              </c:ext>
            </c:extLst>
          </c:dPt>
          <c:dPt>
            <c:idx val="10"/>
            <c:marker>
              <c:spPr>
                <a:solidFill>
                  <a:srgbClr val="C0504D"/>
                </a:solidFill>
                <a:ln>
                  <a:solidFill>
                    <a:schemeClr val="accent6">
                      <a:lumMod val="50000"/>
                    </a:schemeClr>
                  </a:solidFill>
                  <a:prstDash val="sysDash"/>
                </a:ln>
              </c:spPr>
            </c:marker>
            <c:bubble3D val="0"/>
            <c:extLst>
              <c:ext xmlns:c16="http://schemas.microsoft.com/office/drawing/2014/chart" uri="{C3380CC4-5D6E-409C-BE32-E72D297353CC}">
                <c16:uniqueId val="{00000012-C4A8-4930-A462-738C9CD47E6C}"/>
              </c:ext>
            </c:extLst>
          </c:dPt>
          <c:dPt>
            <c:idx val="12"/>
            <c:marker>
              <c:spPr>
                <a:solidFill>
                  <a:srgbClr val="C0504D"/>
                </a:solidFill>
                <a:ln cmpd="sng">
                  <a:solidFill>
                    <a:srgbClr val="F79646">
                      <a:lumMod val="50000"/>
                    </a:srgbClr>
                  </a:solidFill>
                  <a:prstDash val="solid"/>
                </a:ln>
              </c:spPr>
            </c:marker>
            <c:bubble3D val="0"/>
            <c:spPr>
              <a:ln>
                <a:prstDash val="sysDash"/>
              </a:ln>
            </c:spPr>
            <c:extLst>
              <c:ext xmlns:c16="http://schemas.microsoft.com/office/drawing/2014/chart" uri="{C3380CC4-5D6E-409C-BE32-E72D297353CC}">
                <c16:uniqueId val="{00000014-C4A8-4930-A462-738C9CD47E6C}"/>
              </c:ext>
            </c:extLst>
          </c:dPt>
          <c:dLbls>
            <c:dLbl>
              <c:idx val="0"/>
              <c:delete val="1"/>
              <c:extLst>
                <c:ext xmlns:c15="http://schemas.microsoft.com/office/drawing/2012/chart" uri="{CE6537A1-D6FC-4f65-9D91-7224C49458BB}"/>
                <c:ext xmlns:c16="http://schemas.microsoft.com/office/drawing/2014/chart" uri="{C3380CC4-5D6E-409C-BE32-E72D297353CC}">
                  <c16:uniqueId val="{00000015-C4A8-4930-A462-738C9CD47E6C}"/>
                </c:ext>
              </c:extLst>
            </c:dLbl>
            <c:dLbl>
              <c:idx val="1"/>
              <c:layout>
                <c:manualLayout>
                  <c:x val="-3.4559626636185704E-2"/>
                  <c:y val="-6.7733633303618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4A8-4930-A462-738C9CD47E6C}"/>
                </c:ext>
              </c:extLst>
            </c:dLbl>
            <c:dLbl>
              <c:idx val="2"/>
              <c:layout>
                <c:manualLayout>
                  <c:x val="-3.6299796294328848E-2"/>
                  <c:y val="-5.509182784194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4A8-4930-A462-738C9CD47E6C}"/>
                </c:ext>
              </c:extLst>
            </c:dLbl>
            <c:dLbl>
              <c:idx val="3"/>
              <c:layout>
                <c:manualLayout>
                  <c:x val="-3.4889267847971993E-2"/>
                  <c:y val="5.3157524970242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4A8-4930-A462-738C9CD47E6C}"/>
                </c:ext>
              </c:extLst>
            </c:dLbl>
            <c:dLbl>
              <c:idx val="4"/>
              <c:layout>
                <c:manualLayout>
                  <c:x val="-4.0159432966724716E-2"/>
                  <c:y val="5.2842937488873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4A8-4930-A462-738C9CD47E6C}"/>
                </c:ext>
              </c:extLst>
            </c:dLbl>
            <c:dLbl>
              <c:idx val="5"/>
              <c:layout>
                <c:manualLayout>
                  <c:x val="-3.980081692231003E-2"/>
                  <c:y val="5.5029087702954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4A8-4930-A462-738C9CD47E6C}"/>
                </c:ext>
              </c:extLst>
            </c:dLbl>
            <c:dLbl>
              <c:idx val="9"/>
              <c:layout>
                <c:manualLayout>
                  <c:x val="-3.8100750112224989E-2"/>
                  <c:y val="5.5528791848836613E-2"/>
                </c:manualLayout>
              </c:layout>
              <c:tx>
                <c:rich>
                  <a:bodyPr vertOverflow="overflow" horzOverflow="overflow" wrap="none" lIns="39600" tIns="19050" rIns="38100" bIns="19050" anchor="ctr">
                    <a:noAutofit/>
                  </a:bodyPr>
                  <a:lstStyle/>
                  <a:p>
                    <a:pPr>
                      <a:defRPr lang="ja-JP" sz="1000" b="1" baseline="0">
                        <a:solidFill>
                          <a:schemeClr val="accent2"/>
                        </a:solidFill>
                        <a:latin typeface="Meiryo UI" panose="020B0604030504040204" pitchFamily="50" charset="-128"/>
                        <a:ea typeface="Meiryo UI" panose="020B0604030504040204" pitchFamily="50" charset="-128"/>
                      </a:defRPr>
                    </a:pPr>
                    <a:r>
                      <a:rPr lang="en-US" altLang="ja-JP" sz="1000">
                        <a:solidFill>
                          <a:schemeClr val="accent2"/>
                        </a:solidFill>
                        <a:latin typeface="Meiryo UI" panose="020B0604030504040204" pitchFamily="50" charset="-128"/>
                        <a:ea typeface="Meiryo UI" panose="020B0604030504040204" pitchFamily="50" charset="-128"/>
                      </a:rPr>
                      <a:t>30</a:t>
                    </a:r>
                    <a:r>
                      <a:rPr lang="ja-JP" altLang="en-US" sz="1000">
                        <a:solidFill>
                          <a:schemeClr val="accent2"/>
                        </a:solidFill>
                        <a:latin typeface="Meiryo UI" panose="020B0604030504040204" pitchFamily="50" charset="-128"/>
                        <a:ea typeface="Meiryo UI" panose="020B0604030504040204" pitchFamily="50" charset="-128"/>
                      </a:rPr>
                      <a:t>兆円</a:t>
                    </a:r>
                    <a:endParaRPr lang="ja-JP" altLang="en-US"/>
                  </a:p>
                </c:rich>
              </c:tx>
              <c:numFmt formatCode="0&quot;兆&quot;&quot;円&quot;" sourceLinked="0"/>
              <c:spPr>
                <a:solidFill>
                  <a:schemeClr val="bg1"/>
                </a:solidFill>
                <a:ln>
                  <a:solidFill>
                    <a:schemeClr val="accent2"/>
                  </a:solidFill>
                  <a:prstDash val="solid"/>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11-C4A8-4930-A462-738C9CD47E6C}"/>
                </c:ext>
              </c:extLst>
            </c:dLbl>
            <c:dLbl>
              <c:idx val="10"/>
              <c:layout>
                <c:manualLayout>
                  <c:x val="-3.9381521699420129E-2"/>
                  <c:y val="4.9556839573021108E-2"/>
                </c:manualLayout>
              </c:layout>
              <c:tx>
                <c:rich>
                  <a:bodyPr/>
                  <a:lstStyle/>
                  <a:p>
                    <a:r>
                      <a:rPr lang="en-US" altLang="ja-JP" sz="1000">
                        <a:solidFill>
                          <a:schemeClr val="accent2"/>
                        </a:solidFill>
                        <a:latin typeface="Meiryo UI" panose="020B0604030504040204" pitchFamily="50" charset="-128"/>
                        <a:ea typeface="Meiryo UI" panose="020B0604030504040204" pitchFamily="50" charset="-128"/>
                      </a:rPr>
                      <a:t>35</a:t>
                    </a:r>
                    <a:r>
                      <a:rPr lang="ja-JP" altLang="en-US" sz="1000">
                        <a:solidFill>
                          <a:schemeClr val="accent2"/>
                        </a:solidFill>
                        <a:latin typeface="Meiryo UI" panose="020B0604030504040204" pitchFamily="50" charset="-128"/>
                        <a:ea typeface="Meiryo UI" panose="020B0604030504040204" pitchFamily="50" charset="-128"/>
                      </a:rPr>
                      <a:t>兆円</a:t>
                    </a:r>
                  </a:p>
                </c:rich>
              </c:tx>
              <c:dLblPos val="r"/>
              <c:showLegendKey val="0"/>
              <c:showVal val="1"/>
              <c:showCatName val="0"/>
              <c:showSerName val="0"/>
              <c:showPercent val="0"/>
              <c:showBubbleSize val="0"/>
              <c:extLst>
                <c:ext xmlns:c15="http://schemas.microsoft.com/office/drawing/2012/chart" uri="{CE6537A1-D6FC-4f65-9D91-7224C49458BB}">
                  <c15:layout>
                    <c:manualLayout>
                      <c:w val="5.9150021185221828E-2"/>
                      <c:h val="5.7788545335514523E-2"/>
                    </c:manualLayout>
                  </c15:layout>
                  <c15:showDataLabelsRange val="0"/>
                </c:ext>
                <c:ext xmlns:c16="http://schemas.microsoft.com/office/drawing/2014/chart" uri="{C3380CC4-5D6E-409C-BE32-E72D297353CC}">
                  <c16:uniqueId val="{00000012-C4A8-4930-A462-738C9CD47E6C}"/>
                </c:ext>
              </c:extLst>
            </c:dLbl>
            <c:dLbl>
              <c:idx val="11"/>
              <c:layout>
                <c:manualLayout>
                  <c:x val="-3.8436690200669615E-2"/>
                  <c:y val="5.8436786206214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4A8-4930-A462-738C9CD47E6C}"/>
                </c:ext>
              </c:extLst>
            </c:dLbl>
            <c:dLbl>
              <c:idx val="12"/>
              <c:numFmt formatCode="0&quot;兆&quot;&quot;円&quot;" sourceLinked="0"/>
              <c:spPr>
                <a:solidFill>
                  <a:schemeClr val="bg1"/>
                </a:solidFill>
                <a:ln>
                  <a:solidFill>
                    <a:srgbClr val="C0504D"/>
                  </a:solidFill>
                </a:ln>
                <a:effectLst/>
              </c:spPr>
              <c:txPr>
                <a:bodyPr vertOverflow="overflow" horzOverflow="overflow" wrap="none" lIns="39600" tIns="19050" rIns="38100" bIns="19050" anchor="ctr">
                  <a:noAutofit/>
                </a:bodyPr>
                <a:lstStyle/>
                <a:p>
                  <a:pPr>
                    <a:defRPr lang="ja-JP" sz="1000" b="1" baseline="0">
                      <a:solidFill>
                        <a:schemeClr val="accent2"/>
                      </a:solidFill>
                      <a:latin typeface="Meiryo UI" panose="020B0604030504040204" pitchFamily="50" charset="-128"/>
                      <a:ea typeface="Meiryo UI" panose="020B0604030504040204" pitchFamily="50" charset="-128"/>
                    </a:defRPr>
                  </a:pPr>
                  <a:endParaRPr lang="ja-JP"/>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4A8-4930-A462-738C9CD47E6C}"/>
                </c:ext>
              </c:extLst>
            </c:dLbl>
            <c:dLbl>
              <c:idx val="13"/>
              <c:numFmt formatCode="0&quot;兆&quot;&quot;円&quot;" sourceLinked="0"/>
              <c:spPr>
                <a:solidFill>
                  <a:sysClr val="window" lastClr="FFFFFF"/>
                </a:solidFill>
                <a:ln>
                  <a:solidFill>
                    <a:srgbClr val="C0504D"/>
                  </a:solidFill>
                </a:ln>
                <a:effectLst/>
              </c:spPr>
              <c:txPr>
                <a:bodyPr wrap="square" lIns="38100" tIns="19050" rIns="38100" bIns="19050" anchor="ctr">
                  <a:noAutofit/>
                </a:bodyPr>
                <a:lstStyle/>
                <a:p>
                  <a:pPr>
                    <a:defRPr lang="ja-JP" b="1">
                      <a:solidFill>
                        <a:srgbClr val="C0504D"/>
                      </a:solidFill>
                      <a:latin typeface="Meiryo UI" panose="020B0604030504040204" pitchFamily="50" charset="-128"/>
                      <a:ea typeface="Meiryo UI" panose="020B0604030504040204" pitchFamily="50" charset="-128"/>
                    </a:defRPr>
                  </a:pPr>
                  <a:endParaRPr lang="ja-JP"/>
                </a:p>
              </c:txPr>
              <c:dLblPos val="b"/>
              <c:showLegendKey val="0"/>
              <c:showVal val="1"/>
              <c:showCatName val="0"/>
              <c:showSerName val="0"/>
              <c:showPercent val="0"/>
              <c:showBubbleSize val="0"/>
              <c:extLst>
                <c:ext xmlns:c15="http://schemas.microsoft.com/office/drawing/2012/chart" uri="{CE6537A1-D6FC-4f65-9D91-7224C49458BB}">
                  <c15:layout>
                    <c:manualLayout>
                      <c:w val="5.7194429945363529E-2"/>
                      <c:h val="5.4931319500499801E-2"/>
                    </c:manualLayout>
                  </c15:layout>
                </c:ext>
                <c:ext xmlns:c16="http://schemas.microsoft.com/office/drawing/2014/chart" uri="{C3380CC4-5D6E-409C-BE32-E72D297353CC}">
                  <c16:uniqueId val="{0000001C-C4A8-4930-A462-738C9CD47E6C}"/>
                </c:ext>
              </c:extLst>
            </c:dLbl>
            <c:numFmt formatCode="0&quot;兆&quot;&quot;円&quot;" sourceLinked="0"/>
            <c:spPr>
              <a:solidFill>
                <a:schemeClr val="bg1"/>
              </a:solidFill>
              <a:ln>
                <a:solidFill>
                  <a:schemeClr val="accent2"/>
                </a:solidFill>
              </a:ln>
              <a:effectLst/>
            </c:spPr>
            <c:txPr>
              <a:bodyPr vertOverflow="overflow" horzOverflow="overflow" wrap="none" lIns="39600" tIns="19050" rIns="38100" bIns="19050" anchor="ctr">
                <a:noAutofit/>
              </a:bodyPr>
              <a:lstStyle/>
              <a:p>
                <a:pPr>
                  <a:defRPr lang="ja-JP" sz="1000" b="1" baseline="0">
                    <a:solidFill>
                      <a:schemeClr val="accent2"/>
                    </a:solidFill>
                    <a:latin typeface="Meiryo UI" panose="020B0604030504040204" pitchFamily="50" charset="-128"/>
                    <a:ea typeface="Meiryo UI" panose="020B0604030504040204" pitchFamily="50" charset="-128"/>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グラフ!$C$2:$O$3</c:f>
              <c:multiLvlStrCache>
                <c:ptCount val="13"/>
                <c:lvl>
                  <c:pt idx="0">
                    <c:v>1月</c:v>
                  </c:pt>
                  <c:pt idx="1">
                    <c:v>12月末</c:v>
                  </c:pt>
                  <c:pt idx="2">
                    <c:v>12月末</c:v>
                  </c:pt>
                  <c:pt idx="3">
                    <c:v>12月末</c:v>
                  </c:pt>
                  <c:pt idx="4">
                    <c:v>12月末</c:v>
                  </c:pt>
                  <c:pt idx="5">
                    <c:v>12月末</c:v>
                  </c:pt>
                  <c:pt idx="6">
                    <c:v>12月末</c:v>
                  </c:pt>
                  <c:pt idx="7">
                    <c:v>12月末</c:v>
                  </c:pt>
                  <c:pt idx="8">
                    <c:v>12月末</c:v>
                  </c:pt>
                  <c:pt idx="9">
                    <c:v>12月末</c:v>
                  </c:pt>
                  <c:pt idx="10">
                    <c:v>12月末</c:v>
                  </c:pt>
                  <c:pt idx="11">
                    <c:v>12月末</c:v>
                  </c:pt>
                  <c:pt idx="12">
                    <c:v>6月末</c:v>
                  </c:pt>
                </c:lvl>
                <c:lvl>
                  <c:pt idx="0">
                    <c:v>2014</c:v>
                  </c:pt>
                  <c:pt idx="2">
                    <c:v>2015</c:v>
                  </c:pt>
                  <c:pt idx="3">
                    <c:v>2016</c:v>
                  </c:pt>
                  <c:pt idx="4">
                    <c:v>2017</c:v>
                  </c:pt>
                  <c:pt idx="5">
                    <c:v>2018</c:v>
                  </c:pt>
                  <c:pt idx="6">
                    <c:v>2019</c:v>
                  </c:pt>
                  <c:pt idx="7">
                    <c:v>2020</c:v>
                  </c:pt>
                  <c:pt idx="8">
                    <c:v>2021</c:v>
                  </c:pt>
                  <c:pt idx="9">
                    <c:v>2022</c:v>
                  </c:pt>
                  <c:pt idx="10">
                    <c:v>2023</c:v>
                  </c:pt>
                  <c:pt idx="11">
                    <c:v>2024</c:v>
                  </c:pt>
                  <c:pt idx="12">
                    <c:v>2025</c:v>
                  </c:pt>
                </c:lvl>
              </c:multiLvlStrCache>
            </c:multiLvlStrRef>
          </c:cat>
          <c:val>
            <c:numRef>
              <c:f>グラフ!$C$8:$O$8</c:f>
              <c:numCache>
                <c:formatCode>#,##0_ </c:formatCode>
                <c:ptCount val="13"/>
                <c:pt idx="0">
                  <c:v>0</c:v>
                </c:pt>
                <c:pt idx="1">
                  <c:v>297696912.89999998</c:v>
                </c:pt>
                <c:pt idx="2">
                  <c:v>644448391</c:v>
                </c:pt>
                <c:pt idx="3">
                  <c:v>940955237</c:v>
                </c:pt>
                <c:pt idx="4">
                  <c:v>1253251179</c:v>
                </c:pt>
                <c:pt idx="5">
                  <c:v>1572738473</c:v>
                </c:pt>
                <c:pt idx="6">
                  <c:v>1818330260</c:v>
                </c:pt>
                <c:pt idx="7">
                  <c:v>2137695648</c:v>
                </c:pt>
                <c:pt idx="8">
                  <c:v>2554657126</c:v>
                </c:pt>
                <c:pt idx="9">
                  <c:v>3001570958</c:v>
                </c:pt>
                <c:pt idx="10">
                  <c:v>3525386129.4000001</c:v>
                </c:pt>
                <c:pt idx="11">
                  <c:v>5263598466</c:v>
                </c:pt>
                <c:pt idx="12">
                  <c:v>6313680898</c:v>
                </c:pt>
              </c:numCache>
            </c:numRef>
          </c:val>
          <c:smooth val="0"/>
          <c:extLst>
            <c:ext xmlns:c16="http://schemas.microsoft.com/office/drawing/2014/chart" uri="{C3380CC4-5D6E-409C-BE32-E72D297353CC}">
              <c16:uniqueId val="{0000001D-C4A8-4930-A462-738C9CD47E6C}"/>
            </c:ext>
          </c:extLst>
        </c:ser>
        <c:dLbls>
          <c:showLegendKey val="0"/>
          <c:showVal val="1"/>
          <c:showCatName val="0"/>
          <c:showSerName val="0"/>
          <c:showPercent val="0"/>
          <c:showBubbleSize val="0"/>
        </c:dLbls>
        <c:marker val="1"/>
        <c:smooth val="0"/>
        <c:axId val="346218720"/>
        <c:axId val="346217152"/>
      </c:lineChart>
      <c:catAx>
        <c:axId val="346216368"/>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lang="ja-JP" sz="1100">
                <a:latin typeface="Meiryo UI" panose="020B0604030504040204" pitchFamily="50" charset="-128"/>
                <a:ea typeface="Meiryo UI" panose="020B0604030504040204" pitchFamily="50" charset="-128"/>
              </a:defRPr>
            </a:pPr>
            <a:endParaRPr lang="ja-JP"/>
          </a:p>
        </c:txPr>
        <c:crossAx val="346217544"/>
        <c:crosses val="autoZero"/>
        <c:auto val="1"/>
        <c:lblAlgn val="ctr"/>
        <c:lblOffset val="100"/>
        <c:noMultiLvlLbl val="0"/>
      </c:catAx>
      <c:valAx>
        <c:axId val="346217544"/>
        <c:scaling>
          <c:orientation val="minMax"/>
          <c:max val="30000000"/>
          <c:min val="0"/>
        </c:scaling>
        <c:delete val="0"/>
        <c:axPos val="l"/>
        <c:numFmt formatCode="#,##0_ " sourceLinked="1"/>
        <c:majorTickMark val="none"/>
        <c:minorTickMark val="none"/>
        <c:tickLblPos val="none"/>
        <c:spPr>
          <a:ln>
            <a:noFill/>
          </a:ln>
        </c:spPr>
        <c:txPr>
          <a:bodyPr/>
          <a:lstStyle/>
          <a:p>
            <a:pPr>
              <a:defRPr lang="ja-JP" sz="600">
                <a:solidFill>
                  <a:schemeClr val="bg1"/>
                </a:solidFill>
                <a:latin typeface="Meiryo UI" panose="020B0604030504040204" pitchFamily="50" charset="-128"/>
                <a:ea typeface="Meiryo UI" panose="020B0604030504040204" pitchFamily="50" charset="-128"/>
              </a:defRPr>
            </a:pPr>
            <a:endParaRPr lang="ja-JP"/>
          </a:p>
        </c:txPr>
        <c:crossAx val="346216368"/>
        <c:crosses val="autoZero"/>
        <c:crossBetween val="between"/>
        <c:majorUnit val="2500000"/>
        <c:dispUnits>
          <c:builtInUnit val="tenThousands"/>
        </c:dispUnits>
      </c:valAx>
      <c:catAx>
        <c:axId val="346218720"/>
        <c:scaling>
          <c:orientation val="minMax"/>
        </c:scaling>
        <c:delete val="1"/>
        <c:axPos val="b"/>
        <c:numFmt formatCode="General" sourceLinked="1"/>
        <c:majorTickMark val="out"/>
        <c:minorTickMark val="none"/>
        <c:tickLblPos val="nextTo"/>
        <c:crossAx val="346217152"/>
        <c:crosses val="autoZero"/>
        <c:auto val="1"/>
        <c:lblAlgn val="ctr"/>
        <c:lblOffset val="100"/>
        <c:noMultiLvlLbl val="0"/>
      </c:catAx>
      <c:valAx>
        <c:axId val="346217152"/>
        <c:scaling>
          <c:orientation val="minMax"/>
          <c:max val="8000000000"/>
          <c:min val="0"/>
        </c:scaling>
        <c:delete val="0"/>
        <c:axPos val="r"/>
        <c:numFmt formatCode="#,##0_);[Red]\(#,##0\)" sourceLinked="0"/>
        <c:majorTickMark val="none"/>
        <c:minorTickMark val="none"/>
        <c:tickLblPos val="nextTo"/>
        <c:spPr>
          <a:ln>
            <a:noFill/>
          </a:ln>
        </c:spPr>
        <c:txPr>
          <a:bodyPr/>
          <a:lstStyle/>
          <a:p>
            <a:pPr>
              <a:defRPr lang="ja-JP" sz="500">
                <a:solidFill>
                  <a:schemeClr val="bg1"/>
                </a:solidFill>
                <a:latin typeface="Meiryo UI" panose="020B0604030504040204" pitchFamily="50" charset="-128"/>
                <a:ea typeface="Meiryo UI" panose="020B0604030504040204" pitchFamily="50" charset="-128"/>
              </a:defRPr>
            </a:pPr>
            <a:endParaRPr lang="ja-JP"/>
          </a:p>
        </c:txPr>
        <c:crossAx val="346218720"/>
        <c:crosses val="max"/>
        <c:crossBetween val="between"/>
        <c:majorUnit val="500000000"/>
        <c:dispUnits>
          <c:builtInUnit val="hundredMillions"/>
        </c:dispUnits>
      </c:valAx>
      <c:spPr>
        <a:noFill/>
      </c:spPr>
    </c:plotArea>
    <c:legend>
      <c:legendPos val="t"/>
      <c:layout>
        <c:manualLayout>
          <c:xMode val="edge"/>
          <c:yMode val="edge"/>
          <c:x val="8.3902327376035257E-2"/>
          <c:y val="0.11120767229872108"/>
          <c:w val="0.25783257240883994"/>
          <c:h val="0.19409670622958733"/>
        </c:manualLayout>
      </c:layout>
      <c:overlay val="0"/>
      <c:txPr>
        <a:bodyPr/>
        <a:lstStyle/>
        <a:p>
          <a:pPr>
            <a:defRPr lang="ja-JP" sz="1200">
              <a:latin typeface="Meiryo UI" panose="020B0604030504040204" pitchFamily="50" charset="-128"/>
              <a:ea typeface="Meiryo UI" panose="020B0604030504040204" pitchFamily="50" charset="-128"/>
            </a:defRPr>
          </a:pPr>
          <a:endParaRPr lang="ja-JP"/>
        </a:p>
      </c:txPr>
    </c:legend>
    <c:plotVisOnly val="1"/>
    <c:dispBlanksAs val="gap"/>
    <c:showDLblsOverMax val="0"/>
  </c:chart>
  <c:spPr>
    <a:no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89B60F9-C417-7746-9BC0-897520DE092A}"/>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47EAB1E-76AC-9A46-A48A-C13F9FEC8B4F}"/>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88CCDC7-AC32-2F4F-85F0-B6EE164963F0}" type="datetimeFigureOut">
              <a:rPr kumimoji="1" lang="ja-JP" altLang="en-US" smtClean="0"/>
              <a:t>2026/4/23</a:t>
            </a:fld>
            <a:endParaRPr kumimoji="1" lang="ja-JP" altLang="en-US"/>
          </a:p>
        </p:txBody>
      </p:sp>
      <p:sp>
        <p:nvSpPr>
          <p:cNvPr id="4" name="フッター プレースホルダー 3">
            <a:extLst>
              <a:ext uri="{FF2B5EF4-FFF2-40B4-BE49-F238E27FC236}">
                <a16:creationId xmlns:a16="http://schemas.microsoft.com/office/drawing/2014/main" id="{6395B7EB-3893-AA44-8459-31A858FC84B7}"/>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95661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C875BCB-6AF8-394D-ACB8-1B69610AD58A}" type="datetimeFigureOut">
              <a:rPr kumimoji="1" lang="ja-JP" altLang="en-US" smtClean="0"/>
              <a:t>2026/4/23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8A57DB9-CAEA-B945-B741-79535E350DD1}" type="slidenum">
              <a:rPr kumimoji="1" lang="ja-JP" altLang="en-US" smtClean="0"/>
              <a:t>‹#›</a:t>
            </a:fld>
            <a:endParaRPr kumimoji="1" lang="ja-JP" altLang="en-US"/>
          </a:p>
        </p:txBody>
      </p:sp>
    </p:spTree>
    <p:extLst>
      <p:ext uri="{BB962C8B-B14F-4D97-AF65-F5344CB8AC3E}">
        <p14:creationId xmlns:p14="http://schemas.microsoft.com/office/powerpoint/2010/main" val="17890826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r>
              <a:rPr kumimoji="1" lang="en-US" altLang="ja-JP"/>
              <a:t>@ 2021------</a:t>
            </a:r>
            <a:endParaRPr kumimoji="1" lang="ja-JP" altLang="en-US"/>
          </a:p>
        </p:txBody>
      </p:sp>
      <p:sp>
        <p:nvSpPr>
          <p:cNvPr id="4" name="Slide Number Placeholder 3"/>
          <p:cNvSpPr>
            <a:spLocks noGrp="1"/>
          </p:cNvSpPr>
          <p:nvPr>
            <p:ph type="sldNum" sz="quarter" idx="12"/>
          </p:nvPr>
        </p:nvSpPr>
        <p:spPr/>
        <p:txBody>
          <a:bodyPr/>
          <a:lstStyle/>
          <a:p>
            <a:fld id="{5C06C443-E30A-4FC6-BDD8-466A2223E776}" type="slidenum">
              <a:rPr kumimoji="1" lang="ja-JP" altLang="en-US" smtClean="0"/>
              <a:t>‹#›</a:t>
            </a:fld>
            <a:endParaRPr kumimoji="1" lang="ja-JP" altLang="en-US"/>
          </a:p>
        </p:txBody>
      </p:sp>
    </p:spTree>
    <p:extLst>
      <p:ext uri="{BB962C8B-B14F-4D97-AF65-F5344CB8AC3E}">
        <p14:creationId xmlns:p14="http://schemas.microsoft.com/office/powerpoint/2010/main" val="306341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2107002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93220605"/>
      </p:ext>
    </p:extLst>
  </p:cSld>
  <p:clrMap bg1="lt1" tx1="dk1" bg2="lt2" tx2="dk2" accent1="accent1" accent2="accent2" accent3="accent3" accent4="accent4" accent5="accent5" accent6="accent6" hlink="hlink" folHlink="folHlink"/>
  <p:sldLayoutIdLst>
    <p:sldLayoutId id="2147483681" r:id="rId1"/>
    <p:sldLayoutId id="2147483686" r:id="rId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sa.go.jp/policy/nisa2/"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391704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81412" y="2023875"/>
            <a:ext cx="8851194" cy="1169551"/>
          </a:xfrm>
          <a:prstGeom prst="rect">
            <a:avLst/>
          </a:prstGeom>
        </p:spPr>
        <p:txBody>
          <a:bodyPr wrap="square">
            <a:spAutoFit/>
          </a:bodyPr>
          <a:lstStyle/>
          <a:p>
            <a:pPr marL="285750" indent="-285750" defTabSz="914400">
              <a:lnSpc>
                <a:spcPts val="2800"/>
              </a:lnSpc>
              <a:spcBef>
                <a:spcPts val="1200"/>
              </a:spcBef>
              <a:buFont typeface="Wingdings" panose="05000000000000000000" pitchFamily="2" charset="2"/>
              <a:buChar char="ü"/>
              <a:defRPr/>
            </a:pPr>
            <a:r>
              <a:rPr kumimoji="1" lang="ja-JP" altLang="en-US" sz="2000" kern="100" dirty="0">
                <a:latin typeface="Meiryo UI" panose="020B0604030504040204" pitchFamily="50" charset="-128"/>
                <a:ea typeface="Meiryo UI" panose="020B0604030504040204" pitchFamily="50" charset="-128"/>
                <a:cs typeface="Meiryo UI" panose="020B0604030504040204" pitchFamily="50" charset="-128"/>
              </a:rPr>
              <a:t>旧</a:t>
            </a:r>
            <a:r>
              <a:rPr kumimoji="1" lang="en-US" altLang="ja-JP" sz="2000" kern="100" dirty="0">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kern="100" dirty="0">
                <a:latin typeface="Meiryo UI" panose="020B0604030504040204" pitchFamily="50" charset="-128"/>
                <a:ea typeface="Meiryo UI" panose="020B0604030504040204" pitchFamily="50" charset="-128"/>
                <a:cs typeface="Meiryo UI" panose="020B0604030504040204" pitchFamily="50" charset="-128"/>
              </a:rPr>
              <a:t>において投資した金融商品は、</a:t>
            </a:r>
            <a:br>
              <a:rPr kumimoji="1" lang="en-US" altLang="ja-JP" sz="2000" kern="1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kern="100" dirty="0">
                <a:latin typeface="Meiryo UI" panose="020B0604030504040204" pitchFamily="50" charset="-128"/>
                <a:ea typeface="Meiryo UI" panose="020B0604030504040204" pitchFamily="50" charset="-128"/>
                <a:cs typeface="Meiryo UI" panose="020B0604030504040204" pitchFamily="50" charset="-128"/>
              </a:rPr>
              <a:t>旧</a:t>
            </a:r>
            <a:r>
              <a:rPr kumimoji="1" lang="en-US" altLang="ja-JP" sz="2000" kern="100" dirty="0">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kern="100" dirty="0">
                <a:latin typeface="Meiryo UI" panose="020B0604030504040204" pitchFamily="50" charset="-128"/>
                <a:ea typeface="Meiryo UI" panose="020B0604030504040204" pitchFamily="50" charset="-128"/>
                <a:cs typeface="Meiryo UI" panose="020B0604030504040204" pitchFamily="50" charset="-128"/>
              </a:rPr>
              <a:t>制度における非課税措置が適用されるため、</a:t>
            </a:r>
            <a:br>
              <a:rPr kumimoji="1" lang="en-US" altLang="ja-JP" sz="2000" kern="1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1" kern="100" dirty="0">
                <a:latin typeface="Meiryo UI" panose="020B0604030504040204" pitchFamily="50" charset="-128"/>
                <a:ea typeface="Meiryo UI" panose="020B0604030504040204" pitchFamily="50" charset="-128"/>
                <a:cs typeface="Meiryo UI" panose="020B0604030504040204" pitchFamily="50" charset="-128"/>
              </a:rPr>
              <a:t>新</a:t>
            </a:r>
            <a:r>
              <a:rPr kumimoji="1" lang="en-US" altLang="ja-JP" sz="2000" b="1" kern="100" dirty="0">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b="1" kern="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の年間投資枠や非課税保有限度額の外枠で管理されます。</a:t>
            </a:r>
            <a:endPar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7E96ED6-29D6-4467-8192-83990BAF51FC}"/>
              </a:ext>
            </a:extLst>
          </p:cNvPr>
          <p:cNvSpPr/>
          <p:nvPr/>
        </p:nvSpPr>
        <p:spPr>
          <a:xfrm>
            <a:off x="204625" y="107247"/>
            <a:ext cx="8654894" cy="523220"/>
          </a:xfrm>
          <a:prstGeom prst="rect">
            <a:avLst/>
          </a:prstGeom>
        </p:spPr>
        <p:txBody>
          <a:bodyPr wrap="square">
            <a:spAutoFit/>
          </a:bodyPr>
          <a:lstStyle/>
          <a:p>
            <a:pPr lvl="0">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よくある質問</a:t>
            </a:r>
          </a:p>
        </p:txBody>
      </p:sp>
      <p:sp>
        <p:nvSpPr>
          <p:cNvPr id="36" name="フローチャート: 代替処理 35"/>
          <p:cNvSpPr/>
          <p:nvPr/>
        </p:nvSpPr>
        <p:spPr>
          <a:xfrm>
            <a:off x="230123" y="985538"/>
            <a:ext cx="8920185" cy="938085"/>
          </a:xfrm>
          <a:prstGeom prst="flowChartAlternateProcess">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rtlCol="0" anchor="ctr"/>
          <a:lstStyle/>
          <a:p>
            <a:pPr marL="1087438" lvl="2" indent="-173038" defTabSz="914400">
              <a:lnSpc>
                <a:spcPts val="3000"/>
              </a:lnSpc>
              <a:defRPr/>
            </a:pPr>
            <a:r>
              <a:rPr kumimoji="1" lang="ja-JP" altLang="en-US" sz="2400" dirty="0">
                <a:solidFill>
                  <a:schemeClr val="tx1"/>
                </a:solidFill>
                <a:latin typeface="Meiryo UI" panose="020B0604030504040204" pitchFamily="50" charset="-128"/>
                <a:ea typeface="Meiryo UI" panose="020B0604030504040204" pitchFamily="50" charset="-128"/>
              </a:rPr>
              <a:t>旧</a:t>
            </a:r>
            <a:r>
              <a:rPr kumimoji="1" lang="en-US" altLang="ja-JP" sz="2400" dirty="0">
                <a:solidFill>
                  <a:prstClr val="black"/>
                </a:solidFill>
                <a:latin typeface="Meiryo UI" panose="020B0604030504040204" pitchFamily="50" charset="-128"/>
                <a:ea typeface="Meiryo UI" panose="020B0604030504040204" pitchFamily="50" charset="-128"/>
              </a:rPr>
              <a:t>NISA</a:t>
            </a:r>
            <a:r>
              <a:rPr kumimoji="1" lang="ja-JP" altLang="en-US" sz="2400" dirty="0" err="1">
                <a:solidFill>
                  <a:prstClr val="black"/>
                </a:solidFill>
                <a:latin typeface="Meiryo UI" panose="020B0604030504040204" pitchFamily="50" charset="-128"/>
                <a:ea typeface="Meiryo UI" panose="020B0604030504040204" pitchFamily="50" charset="-128"/>
              </a:rPr>
              <a:t>で保</a:t>
            </a:r>
            <a:r>
              <a:rPr kumimoji="1" lang="ja-JP" altLang="en-US" sz="2400" dirty="0">
                <a:solidFill>
                  <a:prstClr val="black"/>
                </a:solidFill>
                <a:latin typeface="Meiryo UI" panose="020B0604030504040204" pitchFamily="50" charset="-128"/>
                <a:ea typeface="Meiryo UI" panose="020B0604030504040204" pitchFamily="50" charset="-128"/>
              </a:rPr>
              <a:t>有している商品があります。</a:t>
            </a:r>
            <a:endParaRPr kumimoji="1" lang="en-US" altLang="ja-JP" sz="2400" dirty="0">
              <a:solidFill>
                <a:prstClr val="black"/>
              </a:solidFill>
              <a:latin typeface="Meiryo UI" panose="020B0604030504040204" pitchFamily="50" charset="-128"/>
              <a:ea typeface="Meiryo UI" panose="020B0604030504040204" pitchFamily="50" charset="-128"/>
            </a:endParaRPr>
          </a:p>
          <a:p>
            <a:pPr marL="1087438" lvl="2" indent="-173038" defTabSz="914400">
              <a:lnSpc>
                <a:spcPts val="3000"/>
              </a:lnSpc>
              <a:defRPr/>
            </a:pPr>
            <a:r>
              <a:rPr kumimoji="1" lang="ja-JP" altLang="en-US" sz="2400" dirty="0">
                <a:solidFill>
                  <a:prstClr val="black"/>
                </a:solidFill>
                <a:latin typeface="Meiryo UI" panose="020B0604030504040204" pitchFamily="50" charset="-128"/>
                <a:ea typeface="Meiryo UI" panose="020B0604030504040204" pitchFamily="50" charset="-128"/>
              </a:rPr>
              <a:t>年間投資枠や非課税保有限度額は、その分少なくなりますか？</a:t>
            </a:r>
          </a:p>
        </p:txBody>
      </p:sp>
      <p:sp>
        <p:nvSpPr>
          <p:cNvPr id="37" name="角丸四角形 36"/>
          <p:cNvSpPr/>
          <p:nvPr/>
        </p:nvSpPr>
        <p:spPr>
          <a:xfrm>
            <a:off x="381411" y="1112580"/>
            <a:ext cx="684000" cy="684000"/>
          </a:xfrm>
          <a:prstGeom prst="roundRect">
            <a:avLst/>
          </a:prstGeom>
          <a:solidFill>
            <a:schemeClr val="bg1"/>
          </a:solidFill>
        </p:spPr>
        <p:txBody>
          <a:bodyPr wrap="none" lIns="36000" tIns="36000" rIns="36000" bIns="3600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3600" b="1" dirty="0">
                <a:latin typeface="Meiryo UI" panose="020B0604030504040204" pitchFamily="50" charset="-128"/>
                <a:ea typeface="Meiryo UI" panose="020B0604030504040204" pitchFamily="50" charset="-128"/>
              </a:rPr>
              <a:t>Q</a:t>
            </a:r>
            <a:endParaRPr kumimoji="1"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08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33228" y="1947675"/>
            <a:ext cx="8799378" cy="2349361"/>
          </a:xfrm>
          <a:prstGeom prst="rect">
            <a:avLst/>
          </a:prstGeom>
        </p:spPr>
        <p:txBody>
          <a:bodyPr wrap="square">
            <a:spAutoFit/>
          </a:bodyPr>
          <a:lstStyle/>
          <a:p>
            <a:pPr marL="285750" indent="-285750" defTabSz="914400">
              <a:lnSpc>
                <a:spcPts val="2600"/>
              </a:lnSpc>
              <a:spcAft>
                <a:spcPts val="300"/>
              </a:spcAft>
              <a:buFont typeface="Wingdings" panose="05000000000000000000" pitchFamily="2" charset="2"/>
              <a:buChar char="ü"/>
              <a:defRPr/>
            </a:pPr>
            <a:r>
              <a:rPr kumimoji="1" lang="ja-JP" altLang="en-US" sz="2000" kern="100">
                <a:latin typeface="Meiryo UI" panose="020B0604030504040204" pitchFamily="50" charset="-128"/>
                <a:ea typeface="Meiryo UI" panose="020B0604030504040204" pitchFamily="50" charset="-128"/>
                <a:cs typeface="Meiryo UI" panose="020B0604030504040204" pitchFamily="50" charset="-128"/>
              </a:rPr>
              <a:t> 旧</a:t>
            </a:r>
            <a: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で保</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有している商品を</a:t>
            </a:r>
            <a:r>
              <a:rPr kumimoji="1" lang="ja-JP" altLang="en-US" sz="2000" b="1" kern="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売却する必要はありません</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spcBef>
                <a:spcPts val="1000"/>
              </a:spcBef>
              <a:spcAft>
                <a:spcPts val="300"/>
              </a:spcAft>
              <a:buFont typeface="Wingdings" panose="05000000000000000000" pitchFamily="2" charset="2"/>
              <a:buChar char="ü"/>
              <a:defRPr/>
            </a:pP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非課税保有期間もそのまま。</a:t>
            </a:r>
            <a:b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つみたて</a:t>
            </a:r>
            <a: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は購入した年から</a:t>
            </a:r>
            <a: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年間、一般</a:t>
            </a:r>
            <a: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b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1" kern="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そのまま非課税で保有可能</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kumimoji="1" lang="ja-JP" altLang="en-US" sz="2000" b="1" kern="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売却も自由</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spcBef>
                <a:spcPts val="1000"/>
              </a:spcBef>
              <a:spcAft>
                <a:spcPts val="300"/>
              </a:spcAft>
              <a:buFont typeface="Wingdings" panose="05000000000000000000" pitchFamily="2" charset="2"/>
              <a:buChar char="ü"/>
              <a:defRPr/>
            </a:pP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ただし、非課税期間終了後、</a:t>
            </a:r>
            <a:b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kern="100" dirty="0">
                <a:latin typeface="Meiryo UI" panose="020B0604030504040204" pitchFamily="50" charset="-128"/>
                <a:ea typeface="Meiryo UI" panose="020B0604030504040204" pitchFamily="50" charset="-128"/>
                <a:cs typeface="Meiryo UI" panose="020B0604030504040204" pitchFamily="50" charset="-128"/>
              </a:rPr>
              <a:t>新</a:t>
            </a:r>
            <a: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に移管（</a:t>
            </a:r>
            <a:r>
              <a:rPr kumimoji="1" lang="ja-JP" altLang="en-US" sz="2000" b="1" kern="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ロールオーバー</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kern="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することはできません</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8">
            <a:extLst>
              <a:ext uri="{FF2B5EF4-FFF2-40B4-BE49-F238E27FC236}">
                <a16:creationId xmlns:a16="http://schemas.microsoft.com/office/drawing/2014/main" id="{5444CEC2-CCA3-43BA-8F78-58FC7102F24B}"/>
              </a:ext>
            </a:extLst>
          </p:cNvPr>
          <p:cNvGraphicFramePr>
            <a:graphicFrameLocks noGrp="1"/>
          </p:cNvGraphicFramePr>
          <p:nvPr>
            <p:extLst>
              <p:ext uri="{D42A27DB-BD31-4B8C-83A1-F6EECF244321}">
                <p14:modId xmlns:p14="http://schemas.microsoft.com/office/powerpoint/2010/main" val="3798993408"/>
              </p:ext>
            </p:extLst>
          </p:nvPr>
        </p:nvGraphicFramePr>
        <p:xfrm>
          <a:off x="433471" y="4757558"/>
          <a:ext cx="6020286" cy="1392672"/>
        </p:xfrm>
        <a:graphic>
          <a:graphicData uri="http://schemas.openxmlformats.org/drawingml/2006/table">
            <a:tbl>
              <a:tblPr firstRow="1" bandRow="1">
                <a:tableStyleId>{5C22544A-7EE6-4342-B048-85BDC9FD1C3A}</a:tableStyleId>
              </a:tblPr>
              <a:tblGrid>
                <a:gridCol w="948328">
                  <a:extLst>
                    <a:ext uri="{9D8B030D-6E8A-4147-A177-3AD203B41FA5}">
                      <a16:colId xmlns:a16="http://schemas.microsoft.com/office/drawing/2014/main" val="4106139901"/>
                    </a:ext>
                  </a:extLst>
                </a:gridCol>
                <a:gridCol w="1005302">
                  <a:extLst>
                    <a:ext uri="{9D8B030D-6E8A-4147-A177-3AD203B41FA5}">
                      <a16:colId xmlns:a16="http://schemas.microsoft.com/office/drawing/2014/main" val="229155764"/>
                    </a:ext>
                  </a:extLst>
                </a:gridCol>
                <a:gridCol w="1056513">
                  <a:extLst>
                    <a:ext uri="{9D8B030D-6E8A-4147-A177-3AD203B41FA5}">
                      <a16:colId xmlns:a16="http://schemas.microsoft.com/office/drawing/2014/main" val="4237616341"/>
                    </a:ext>
                  </a:extLst>
                </a:gridCol>
                <a:gridCol w="1003381">
                  <a:extLst>
                    <a:ext uri="{9D8B030D-6E8A-4147-A177-3AD203B41FA5}">
                      <a16:colId xmlns:a16="http://schemas.microsoft.com/office/drawing/2014/main" val="517754225"/>
                    </a:ext>
                  </a:extLst>
                </a:gridCol>
                <a:gridCol w="1003381">
                  <a:extLst>
                    <a:ext uri="{9D8B030D-6E8A-4147-A177-3AD203B41FA5}">
                      <a16:colId xmlns:a16="http://schemas.microsoft.com/office/drawing/2014/main" val="3817257273"/>
                    </a:ext>
                  </a:extLst>
                </a:gridCol>
                <a:gridCol w="1003381">
                  <a:extLst>
                    <a:ext uri="{9D8B030D-6E8A-4147-A177-3AD203B41FA5}">
                      <a16:colId xmlns:a16="http://schemas.microsoft.com/office/drawing/2014/main" val="2561464576"/>
                    </a:ext>
                  </a:extLst>
                </a:gridCol>
              </a:tblGrid>
              <a:tr h="564672">
                <a:tc>
                  <a:txBody>
                    <a:bodyPr/>
                    <a:lstStyle/>
                    <a:p>
                      <a:endParaRPr kumimoji="1" lang="ja-JP" altLang="en-US" sz="1600" dirty="0"/>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18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2024</a:t>
                      </a:r>
                      <a:r>
                        <a:rPr kumimoji="1" lang="ja-JP" altLang="en-US" sz="1800" b="0" dirty="0">
                          <a:solidFill>
                            <a:schemeClr val="tx1"/>
                          </a:solidFill>
                          <a:latin typeface="Meiryo UI" panose="020B0604030504040204" pitchFamily="50" charset="-128"/>
                          <a:ea typeface="Meiryo UI" panose="020B0604030504040204" pitchFamily="50" charset="-128"/>
                        </a:rPr>
                        <a:t>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2025</a:t>
                      </a:r>
                      <a:r>
                        <a:rPr kumimoji="1" lang="ja-JP" altLang="en-US" sz="1800" b="0" dirty="0">
                          <a:solidFill>
                            <a:schemeClr val="tx1"/>
                          </a:solidFill>
                          <a:latin typeface="Meiryo UI" panose="020B0604030504040204" pitchFamily="50" charset="-128"/>
                          <a:ea typeface="Meiryo UI" panose="020B0604030504040204" pitchFamily="50" charset="-128"/>
                        </a:rPr>
                        <a:t>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2041</a:t>
                      </a:r>
                      <a:r>
                        <a:rPr kumimoji="1" lang="ja-JP" altLang="en-US" sz="1800" b="0" dirty="0">
                          <a:solidFill>
                            <a:schemeClr val="tx1"/>
                          </a:solidFill>
                          <a:latin typeface="Meiryo UI" panose="020B0604030504040204" pitchFamily="50" charset="-128"/>
                          <a:ea typeface="Meiryo UI" panose="020B0604030504040204" pitchFamily="50" charset="-128"/>
                        </a:rPr>
                        <a:t>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2042</a:t>
                      </a:r>
                      <a:r>
                        <a:rPr kumimoji="1" lang="ja-JP" altLang="en-US" sz="1800" b="0" dirty="0">
                          <a:solidFill>
                            <a:schemeClr val="tx1"/>
                          </a:solidFill>
                          <a:latin typeface="Meiryo UI" panose="020B0604030504040204" pitchFamily="50" charset="-128"/>
                          <a:ea typeface="Meiryo UI" panose="020B0604030504040204" pitchFamily="50" charset="-128"/>
                        </a:rPr>
                        <a:t>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89956056"/>
                  </a:ext>
                </a:extLst>
              </a:tr>
              <a:tr h="828000">
                <a:tc>
                  <a:txBody>
                    <a:bodyPr/>
                    <a:lstStyle/>
                    <a:p>
                      <a:endParaRPr kumimoji="1" lang="ja-JP" altLang="en-US" sz="16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endParaRPr kumimoji="1" lang="ja-JP" altLang="en-US" sz="16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endParaRPr kumimoji="1" lang="ja-JP" altLang="en-US" sz="16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endParaRPr kumimoji="1" lang="ja-JP" altLang="en-US" sz="16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endParaRPr kumimoji="1" lang="ja-JP" altLang="en-US" sz="16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tc>
                  <a:txBody>
                    <a:bodyPr/>
                    <a:lstStyle/>
                    <a:p>
                      <a:endParaRPr kumimoji="1" lang="ja-JP" altLang="en-US" sz="16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909057662"/>
                  </a:ext>
                </a:extLst>
              </a:tr>
            </a:tbl>
          </a:graphicData>
        </a:graphic>
      </p:graphicFrame>
      <p:sp>
        <p:nvSpPr>
          <p:cNvPr id="18" name="正方形/長方形 17"/>
          <p:cNvSpPr/>
          <p:nvPr/>
        </p:nvSpPr>
        <p:spPr>
          <a:xfrm>
            <a:off x="433227" y="5545523"/>
            <a:ext cx="115614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　</a:t>
            </a:r>
            <a:endParaRPr kumimoji="0"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角丸四角形 18"/>
          <p:cNvSpPr/>
          <p:nvPr/>
        </p:nvSpPr>
        <p:spPr bwMode="auto">
          <a:xfrm>
            <a:off x="1486951" y="5367686"/>
            <a:ext cx="755311" cy="725006"/>
          </a:xfrm>
          <a:prstGeom prst="roundRect">
            <a:avLst/>
          </a:prstGeom>
          <a:solidFill>
            <a:schemeClr val="accent1"/>
          </a:solidFill>
          <a:ln w="9525">
            <a:solidFill>
              <a:schemeClr val="tx1"/>
            </a:solidFill>
            <a:miter lim="800000"/>
            <a:headEnd/>
            <a:tailEnd/>
          </a:ln>
          <a:effectLst/>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40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万円</a:t>
            </a:r>
          </a:p>
        </p:txBody>
      </p:sp>
      <p:sp>
        <p:nvSpPr>
          <p:cNvPr id="3" name="右矢印 2"/>
          <p:cNvSpPr/>
          <p:nvPr/>
        </p:nvSpPr>
        <p:spPr>
          <a:xfrm>
            <a:off x="6493897" y="5337062"/>
            <a:ext cx="1166744" cy="738959"/>
          </a:xfrm>
          <a:prstGeom prst="rightArrow">
            <a:avLst/>
          </a:prstGeom>
          <a:ln w="57150">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角丸四角形 4"/>
          <p:cNvSpPr/>
          <p:nvPr/>
        </p:nvSpPr>
        <p:spPr>
          <a:xfrm>
            <a:off x="7732548" y="5197139"/>
            <a:ext cx="1473646" cy="101880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新</a:t>
            </a:r>
            <a:r>
              <a:rPr kumimoji="1" lang="en-US" altLang="ja-JP" sz="2000" b="1" dirty="0">
                <a:latin typeface="Meiryo UI" panose="020B0604030504040204" pitchFamily="50" charset="-128"/>
                <a:ea typeface="Meiryo UI" panose="020B0604030504040204" pitchFamily="50" charset="-128"/>
              </a:rPr>
              <a:t>NISA</a:t>
            </a:r>
            <a:endParaRPr kumimoji="1" lang="ja-JP" altLang="en-US" sz="2000" b="1" dirty="0">
              <a:latin typeface="Meiryo UI" panose="020B0604030504040204" pitchFamily="50" charset="-128"/>
              <a:ea typeface="Meiryo UI" panose="020B0604030504040204" pitchFamily="50" charset="-128"/>
            </a:endParaRPr>
          </a:p>
        </p:txBody>
      </p:sp>
      <p:sp>
        <p:nvSpPr>
          <p:cNvPr id="32" name="乗算 31"/>
          <p:cNvSpPr/>
          <p:nvPr/>
        </p:nvSpPr>
        <p:spPr>
          <a:xfrm>
            <a:off x="6297586" y="4474873"/>
            <a:ext cx="1153386" cy="2341416"/>
          </a:xfrm>
          <a:prstGeom prst="mathMultiply">
            <a:avLst>
              <a:gd name="adj1" fmla="val 1134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04625" y="4388226"/>
            <a:ext cx="2936958"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（例）つみたて</a:t>
            </a:r>
            <a:r>
              <a:rPr kumimoji="1" lang="en-US" altLang="ja-JP" dirty="0">
                <a:latin typeface="Meiryo UI" panose="020B0604030504040204" pitchFamily="50" charset="-128"/>
                <a:ea typeface="Meiryo UI" panose="020B0604030504040204" pitchFamily="50" charset="-128"/>
              </a:rPr>
              <a:t>NISA</a:t>
            </a:r>
            <a:r>
              <a:rPr kumimoji="1" lang="ja-JP" altLang="en-US" dirty="0">
                <a:latin typeface="Meiryo UI" panose="020B0604030504040204" pitchFamily="50" charset="-128"/>
                <a:ea typeface="Meiryo UI" panose="020B0604030504040204" pitchFamily="50" charset="-128"/>
              </a:rPr>
              <a:t>の場合</a:t>
            </a:r>
          </a:p>
        </p:txBody>
      </p:sp>
      <p:sp>
        <p:nvSpPr>
          <p:cNvPr id="34" name="右矢印 33"/>
          <p:cNvSpPr/>
          <p:nvPr/>
        </p:nvSpPr>
        <p:spPr>
          <a:xfrm rot="5400000">
            <a:off x="3090533" y="5985323"/>
            <a:ext cx="895350" cy="461240"/>
          </a:xfrm>
          <a:prstGeom prst="rightArrow">
            <a:avLst>
              <a:gd name="adj1" fmla="val 50000"/>
              <a:gd name="adj2" fmla="val 30064"/>
            </a:avLst>
          </a:prstGeom>
          <a:solidFill>
            <a:schemeClr val="accent1">
              <a:lumMod val="20000"/>
              <a:lumOff val="80000"/>
            </a:schemeClr>
          </a:solidFill>
          <a:ln w="12700">
            <a:solidFill>
              <a:schemeClr val="tx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右矢印 20"/>
          <p:cNvSpPr/>
          <p:nvPr/>
        </p:nvSpPr>
        <p:spPr bwMode="auto">
          <a:xfrm>
            <a:off x="2449086" y="5392079"/>
            <a:ext cx="4004670" cy="733663"/>
          </a:xfrm>
          <a:prstGeom prst="rightArrow">
            <a:avLst/>
          </a:prstGeom>
          <a:solidFill>
            <a:schemeClr val="accent1">
              <a:lumMod val="20000"/>
              <a:lumOff val="80000"/>
            </a:schemeClr>
          </a:solidFill>
          <a:ln w="12700">
            <a:solidFill>
              <a:schemeClr val="tx2"/>
            </a:solidFill>
            <a:miter lim="800000"/>
            <a:headEnd/>
            <a:tailEnd/>
          </a:ln>
          <a:effectLst/>
        </p:spPr>
        <p:txBody>
          <a:bodyPr wrap="square" rtlCol="0" anchor="ctr">
            <a:spAutoFit/>
          </a:bodyPr>
          <a:lstStyle/>
          <a:p>
            <a:pPr marL="0" marR="0" lvl="0" indent="0" algn="l" defTabSz="457200" rtl="0" eaLnBrk="1" fontAlgn="auto" latinLnBrk="0" hangingPunct="1">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非課税期間 　                </a:t>
            </a:r>
            <a:r>
              <a:rPr kumimoji="0"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0"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年間</a:t>
            </a:r>
          </a:p>
        </p:txBody>
      </p:sp>
      <p:pic>
        <p:nvPicPr>
          <p:cNvPr id="2" name="図 1"/>
          <p:cNvPicPr>
            <a:picLocks noChangeAspect="1"/>
          </p:cNvPicPr>
          <p:nvPr/>
        </p:nvPicPr>
        <p:blipFill rotWithShape="1">
          <a:blip r:embed="rId2"/>
          <a:srcRect b="39373"/>
          <a:stretch/>
        </p:blipFill>
        <p:spPr>
          <a:xfrm>
            <a:off x="4212876" y="5337063"/>
            <a:ext cx="460292" cy="835392"/>
          </a:xfrm>
          <a:prstGeom prst="rect">
            <a:avLst/>
          </a:prstGeom>
        </p:spPr>
      </p:pic>
      <p:sp>
        <p:nvSpPr>
          <p:cNvPr id="35" name="角丸四角形 34"/>
          <p:cNvSpPr/>
          <p:nvPr/>
        </p:nvSpPr>
        <p:spPr>
          <a:xfrm>
            <a:off x="2847877" y="6058127"/>
            <a:ext cx="1344930" cy="405964"/>
          </a:xfrm>
          <a:prstGeom prst="roundRect">
            <a:avLst/>
          </a:prstGeom>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売却もＯＫ</a:t>
            </a:r>
          </a:p>
        </p:txBody>
      </p:sp>
      <p:sp>
        <p:nvSpPr>
          <p:cNvPr id="36" name="フローチャート: 代替処理 35"/>
          <p:cNvSpPr/>
          <p:nvPr/>
        </p:nvSpPr>
        <p:spPr>
          <a:xfrm>
            <a:off x="204625" y="799230"/>
            <a:ext cx="8800479" cy="1048194"/>
          </a:xfrm>
          <a:prstGeom prst="flowChartAlternateProcess">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rtlCol="0" anchor="ctr"/>
          <a:lstStyle/>
          <a:p>
            <a:pPr marL="1087438" lvl="2" indent="-173038" defTabSz="914400">
              <a:defRPr/>
            </a:pPr>
            <a:r>
              <a:rPr kumimoji="1" lang="ja-JP" altLang="en-US" sz="2400" dirty="0">
                <a:solidFill>
                  <a:schemeClr val="tx1"/>
                </a:solidFill>
                <a:latin typeface="Meiryo UI" panose="020B0604030504040204" pitchFamily="50" charset="-128"/>
                <a:ea typeface="Meiryo UI" panose="020B0604030504040204" pitchFamily="50" charset="-128"/>
              </a:rPr>
              <a:t>旧</a:t>
            </a:r>
            <a:r>
              <a:rPr kumimoji="1" lang="en-US" altLang="ja-JP" sz="2400" dirty="0">
                <a:solidFill>
                  <a:prstClr val="black"/>
                </a:solidFill>
                <a:latin typeface="Meiryo UI" panose="020B0604030504040204" pitchFamily="50" charset="-128"/>
                <a:ea typeface="Meiryo UI" panose="020B0604030504040204" pitchFamily="50" charset="-128"/>
              </a:rPr>
              <a:t>NISA</a:t>
            </a:r>
            <a:r>
              <a:rPr kumimoji="1" lang="ja-JP" altLang="en-US" sz="2400" dirty="0" err="1">
                <a:solidFill>
                  <a:prstClr val="black"/>
                </a:solidFill>
                <a:latin typeface="Meiryo UI" panose="020B0604030504040204" pitchFamily="50" charset="-128"/>
                <a:ea typeface="Meiryo UI" panose="020B0604030504040204" pitchFamily="50" charset="-128"/>
              </a:rPr>
              <a:t>で保</a:t>
            </a:r>
            <a:r>
              <a:rPr kumimoji="1" lang="ja-JP" altLang="en-US" sz="2400" dirty="0">
                <a:solidFill>
                  <a:prstClr val="black"/>
                </a:solidFill>
                <a:latin typeface="Meiryo UI" panose="020B0604030504040204" pitchFamily="50" charset="-128"/>
                <a:ea typeface="Meiryo UI" panose="020B0604030504040204" pitchFamily="50" charset="-128"/>
              </a:rPr>
              <a:t>有している商品は</a:t>
            </a:r>
            <a:endParaRPr kumimoji="1" lang="en-US" altLang="ja-JP" sz="2400" dirty="0">
              <a:solidFill>
                <a:prstClr val="black"/>
              </a:solidFill>
              <a:latin typeface="Meiryo UI" panose="020B0604030504040204" pitchFamily="50" charset="-128"/>
              <a:ea typeface="Meiryo UI" panose="020B0604030504040204" pitchFamily="50" charset="-128"/>
            </a:endParaRPr>
          </a:p>
          <a:p>
            <a:pPr marL="1087438" lvl="2" indent="-173038" defTabSz="914400">
              <a:defRPr/>
            </a:pPr>
            <a:r>
              <a:rPr kumimoji="1" lang="ja-JP" altLang="en-US" sz="2400" dirty="0">
                <a:solidFill>
                  <a:prstClr val="black"/>
                </a:solidFill>
                <a:latin typeface="Meiryo UI" panose="020B0604030504040204" pitchFamily="50" charset="-128"/>
                <a:ea typeface="Meiryo UI" panose="020B0604030504040204" pitchFamily="50" charset="-128"/>
              </a:rPr>
              <a:t>どうしたらよいですか？</a:t>
            </a:r>
          </a:p>
        </p:txBody>
      </p:sp>
      <p:sp>
        <p:nvSpPr>
          <p:cNvPr id="37" name="角丸四角形 36"/>
          <p:cNvSpPr/>
          <p:nvPr/>
        </p:nvSpPr>
        <p:spPr>
          <a:xfrm>
            <a:off x="433227" y="984803"/>
            <a:ext cx="684000" cy="684000"/>
          </a:xfrm>
          <a:prstGeom prst="roundRect">
            <a:avLst/>
          </a:prstGeom>
          <a:solidFill>
            <a:schemeClr val="bg1"/>
          </a:solidFill>
        </p:spPr>
        <p:txBody>
          <a:bodyPr wrap="none" lIns="36000" tIns="36000" rIns="36000" bIns="3600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3600" b="1" dirty="0">
                <a:latin typeface="Meiryo UI" panose="020B0604030504040204" pitchFamily="50" charset="-128"/>
                <a:ea typeface="Meiryo UI" panose="020B0604030504040204" pitchFamily="50" charset="-128"/>
              </a:rPr>
              <a:t>Q</a:t>
            </a:r>
            <a:endParaRPr kumimoji="1" lang="ja-JP" altLang="en-US" sz="36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7E96ED6-29D6-4467-8192-83990BAF51FC}"/>
              </a:ext>
            </a:extLst>
          </p:cNvPr>
          <p:cNvSpPr/>
          <p:nvPr/>
        </p:nvSpPr>
        <p:spPr>
          <a:xfrm>
            <a:off x="204625" y="107247"/>
            <a:ext cx="8654894" cy="523220"/>
          </a:xfrm>
          <a:prstGeom prst="rect">
            <a:avLst/>
          </a:prstGeom>
        </p:spPr>
        <p:txBody>
          <a:bodyPr wrap="square">
            <a:spAutoFit/>
          </a:bodyPr>
          <a:lstStyle/>
          <a:p>
            <a:pPr lvl="0">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よくある質問</a:t>
            </a:r>
          </a:p>
        </p:txBody>
      </p:sp>
    </p:spTree>
    <p:extLst>
      <p:ext uri="{BB962C8B-B14F-4D97-AF65-F5344CB8AC3E}">
        <p14:creationId xmlns:p14="http://schemas.microsoft.com/office/powerpoint/2010/main" val="306670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3" grpId="0" animBg="1"/>
      <p:bldP spid="5" grpId="0" animBg="1"/>
      <p:bldP spid="32" grpId="0" animBg="1"/>
      <p:bldP spid="33" grpId="0"/>
      <p:bldP spid="34" grpId="0" animBg="1"/>
      <p:bldP spid="21"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7E96ED6-29D6-4467-8192-83990BAF51FC}"/>
              </a:ext>
            </a:extLst>
          </p:cNvPr>
          <p:cNvSpPr/>
          <p:nvPr/>
        </p:nvSpPr>
        <p:spPr>
          <a:xfrm>
            <a:off x="320040" y="76550"/>
            <a:ext cx="728540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もっと知りたいときは</a:t>
            </a:r>
            <a:r>
              <a:rPr kumimoji="0"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角丸四角形 5"/>
          <p:cNvSpPr/>
          <p:nvPr/>
        </p:nvSpPr>
        <p:spPr>
          <a:xfrm>
            <a:off x="320040" y="4362407"/>
            <a:ext cx="3067046" cy="4023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 金融庁</a:t>
            </a:r>
            <a:r>
              <a:rPr kumimoji="1" lang="en-US" altLang="ja-JP" dirty="0">
                <a:latin typeface="Meiryo UI" panose="020B0604030504040204" pitchFamily="50" charset="-128"/>
                <a:ea typeface="Meiryo UI" panose="020B0604030504040204" pitchFamily="50" charset="-128"/>
              </a:rPr>
              <a:t>NISA</a:t>
            </a:r>
            <a:r>
              <a:rPr kumimoji="1" lang="ja-JP" altLang="en-US" dirty="0">
                <a:latin typeface="Meiryo UI" panose="020B0604030504040204" pitchFamily="50" charset="-128"/>
                <a:ea typeface="Meiryo UI" panose="020B0604030504040204" pitchFamily="50" charset="-128"/>
              </a:rPr>
              <a:t>特設ウェブサイト</a:t>
            </a:r>
          </a:p>
        </p:txBody>
      </p:sp>
      <p:sp>
        <p:nvSpPr>
          <p:cNvPr id="7" name="角丸四角形 6"/>
          <p:cNvSpPr/>
          <p:nvPr/>
        </p:nvSpPr>
        <p:spPr>
          <a:xfrm>
            <a:off x="3552918" y="4371035"/>
            <a:ext cx="743712" cy="402336"/>
          </a:xfrm>
          <a:prstGeom prst="roundRect">
            <a:avLst/>
          </a:prstGeom>
          <a:solidFill>
            <a:schemeClr val="bg1">
              <a:lumMod val="50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UI" panose="020B0604030504040204" pitchFamily="50" charset="-128"/>
                <a:ea typeface="Meiryo UI" panose="020B0604030504040204" pitchFamily="50" charset="-128"/>
              </a:rPr>
              <a:t>検索</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8" name="左矢印 7"/>
          <p:cNvSpPr/>
          <p:nvPr/>
        </p:nvSpPr>
        <p:spPr>
          <a:xfrm rot="2544706">
            <a:off x="4195990" y="4745214"/>
            <a:ext cx="402594" cy="194330"/>
          </a:xfrm>
          <a:prstGeom prst="leftArrow">
            <a:avLst>
              <a:gd name="adj1" fmla="val 32563"/>
              <a:gd name="adj2" fmla="val 129163"/>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フローチャート: 代替処理 8"/>
          <p:cNvSpPr/>
          <p:nvPr/>
        </p:nvSpPr>
        <p:spPr>
          <a:xfrm>
            <a:off x="299206" y="830877"/>
            <a:ext cx="3927056" cy="476845"/>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金融庁</a:t>
            </a:r>
            <a:r>
              <a:rPr kumimoji="1" lang="en-US" altLang="ja-JP" sz="2000" dirty="0">
                <a:solidFill>
                  <a:schemeClr val="tx1"/>
                </a:solidFill>
                <a:latin typeface="Meiryo UI" panose="020B0604030504040204" pitchFamily="50" charset="-128"/>
                <a:ea typeface="Meiryo UI" panose="020B0604030504040204" pitchFamily="50" charset="-128"/>
              </a:rPr>
              <a:t>NISA</a:t>
            </a:r>
            <a:r>
              <a:rPr kumimoji="1" lang="ja-JP" altLang="en-US" sz="2000" dirty="0">
                <a:solidFill>
                  <a:schemeClr val="tx1"/>
                </a:solidFill>
                <a:latin typeface="Meiryo UI" panose="020B0604030504040204" pitchFamily="50" charset="-128"/>
                <a:ea typeface="Meiryo UI" panose="020B0604030504040204" pitchFamily="50" charset="-128"/>
              </a:rPr>
              <a:t>特設ウェブサイト</a:t>
            </a:r>
          </a:p>
        </p:txBody>
      </p:sp>
      <p:sp>
        <p:nvSpPr>
          <p:cNvPr id="15" name="フローチャート: 代替処理 14"/>
          <p:cNvSpPr/>
          <p:nvPr/>
        </p:nvSpPr>
        <p:spPr>
          <a:xfrm>
            <a:off x="5126832" y="4336773"/>
            <a:ext cx="3927056" cy="476845"/>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資産運用業協会</a:t>
            </a: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89" y="5378616"/>
            <a:ext cx="1237314" cy="1237314"/>
          </a:xfrm>
          <a:prstGeom prst="rect">
            <a:avLst/>
          </a:prstGeom>
        </p:spPr>
      </p:pic>
      <p:sp>
        <p:nvSpPr>
          <p:cNvPr id="17" name="正方形/長方形 16"/>
          <p:cNvSpPr/>
          <p:nvPr/>
        </p:nvSpPr>
        <p:spPr>
          <a:xfrm>
            <a:off x="4960787" y="5918517"/>
            <a:ext cx="3308213" cy="369332"/>
          </a:xfrm>
          <a:prstGeom prst="rect">
            <a:avLst/>
          </a:prstGeom>
        </p:spPr>
        <p:txBody>
          <a:bodyPr wrap="none">
            <a:spAutoFit/>
          </a:bodyPr>
          <a:lstStyle/>
          <a:p>
            <a:pPr marL="285750" indent="-285750">
              <a:buFont typeface="Wingdings" panose="05000000000000000000" pitchFamily="2" charset="2"/>
              <a:buChar char="ü"/>
            </a:pPr>
            <a:r>
              <a:rPr lang="en-US" altLang="ja-JP" dirty="0">
                <a:solidFill>
                  <a:srgbClr val="00142E"/>
                </a:solidFill>
                <a:latin typeface="Meiryo UI" panose="020B0604030504040204" pitchFamily="50" charset="-128"/>
                <a:ea typeface="Meiryo UI" panose="020B0604030504040204" pitchFamily="50" charset="-128"/>
              </a:rPr>
              <a:t>NISA</a:t>
            </a:r>
            <a:r>
              <a:rPr lang="ja-JP" altLang="en-US" dirty="0">
                <a:solidFill>
                  <a:srgbClr val="00142E"/>
                </a:solidFill>
                <a:latin typeface="Meiryo UI" panose="020B0604030504040204" pitchFamily="50" charset="-128"/>
                <a:ea typeface="Meiryo UI" panose="020B0604030504040204" pitchFamily="50" charset="-128"/>
              </a:rPr>
              <a:t>成長投資枠の対象商品</a:t>
            </a:r>
            <a:endParaRPr lang="ja-JP" altLang="en-US" sz="4800" dirty="0">
              <a:latin typeface="Meiryo UI" panose="020B0604030504040204" pitchFamily="50" charset="-128"/>
              <a:ea typeface="Meiryo UI" panose="020B0604030504040204" pitchFamily="50" charset="-128"/>
            </a:endParaRPr>
          </a:p>
        </p:txBody>
      </p:sp>
      <p:sp>
        <p:nvSpPr>
          <p:cNvPr id="16" name="正方形/長方形 15"/>
          <p:cNvSpPr/>
          <p:nvPr/>
        </p:nvSpPr>
        <p:spPr>
          <a:xfrm>
            <a:off x="4960787" y="4989940"/>
            <a:ext cx="3741109" cy="369332"/>
          </a:xfrm>
          <a:prstGeom prst="rect">
            <a:avLst/>
          </a:prstGeom>
        </p:spPr>
        <p:txBody>
          <a:bodyPr wrap="square">
            <a:spAutoFit/>
          </a:bodyPr>
          <a:lstStyle/>
          <a:p>
            <a:pPr marL="285750" indent="-285750">
              <a:buFont typeface="Wingdings" panose="05000000000000000000" pitchFamily="2" charset="2"/>
              <a:buChar char="ü"/>
            </a:pPr>
            <a:r>
              <a:rPr lang="ja-JP" altLang="en-US" dirty="0">
                <a:solidFill>
                  <a:srgbClr val="00142E"/>
                </a:solidFill>
                <a:latin typeface="Meiryo UI" panose="020B0604030504040204" pitchFamily="50" charset="-128"/>
                <a:ea typeface="Meiryo UI" panose="020B0604030504040204" pitchFamily="50" charset="-128"/>
              </a:rPr>
              <a:t>「投信総合検索ライブラリー」</a:t>
            </a:r>
            <a:endParaRPr lang="ja-JP" altLang="en-US" sz="4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72EBAD3-6170-9228-8B25-F1274415D501}"/>
              </a:ext>
            </a:extLst>
          </p:cNvPr>
          <p:cNvSpPr txBox="1"/>
          <p:nvPr/>
        </p:nvSpPr>
        <p:spPr>
          <a:xfrm>
            <a:off x="214639" y="4928700"/>
            <a:ext cx="4284998" cy="369332"/>
          </a:xfrm>
          <a:prstGeom prst="rect">
            <a:avLst/>
          </a:prstGeom>
          <a:noFill/>
        </p:spPr>
        <p:txBody>
          <a:bodyPr wrap="square" rtlCol="0">
            <a:spAutoFit/>
          </a:bodyPr>
          <a:lstStyle/>
          <a:p>
            <a:r>
              <a:rPr lang="en-US" altLang="ja-JP" dirty="0">
                <a:solidFill>
                  <a:srgbClr val="231815"/>
                </a:solidFill>
                <a:latin typeface="Meiryo UI" panose="020B0604030504040204" pitchFamily="50" charset="-128"/>
                <a:ea typeface="Meiryo UI" panose="020B0604030504040204" pitchFamily="50" charset="-128"/>
                <a:cs typeface="Arial" panose="020B0604020202020204" pitchFamily="34" charset="0"/>
                <a:hlinkClick r:id="rId3"/>
              </a:rPr>
              <a:t>https://www.fsa.go.jp/policy/nisa2/</a:t>
            </a:r>
            <a:endParaRPr kumimoji="1" lang="ja-JP" altLang="en-US" dirty="0"/>
          </a:p>
        </p:txBody>
      </p:sp>
      <p:sp>
        <p:nvSpPr>
          <p:cNvPr id="10" name="フローチャート: 代替処理 9">
            <a:extLst>
              <a:ext uri="{FF2B5EF4-FFF2-40B4-BE49-F238E27FC236}">
                <a16:creationId xmlns:a16="http://schemas.microsoft.com/office/drawing/2014/main" id="{EE9550EF-A298-6707-837E-30C1E2A313F8}"/>
              </a:ext>
            </a:extLst>
          </p:cNvPr>
          <p:cNvSpPr/>
          <p:nvPr/>
        </p:nvSpPr>
        <p:spPr>
          <a:xfrm>
            <a:off x="5108738" y="830876"/>
            <a:ext cx="3927056" cy="476845"/>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ワニーサ公式</a:t>
            </a:r>
            <a:r>
              <a:rPr kumimoji="1" lang="en-US" altLang="ja-JP" sz="2000" dirty="0">
                <a:solidFill>
                  <a:schemeClr val="tx1"/>
                </a:solidFill>
                <a:latin typeface="Meiryo UI" panose="020B0604030504040204" pitchFamily="50" charset="-128"/>
                <a:ea typeface="Meiryo UI" panose="020B0604030504040204" pitchFamily="50" charset="-128"/>
              </a:rPr>
              <a:t>X</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350871C7-7382-2FBA-8B5D-19156335BEC2}"/>
              </a:ext>
            </a:extLst>
          </p:cNvPr>
          <p:cNvPicPr>
            <a:picLocks noChangeAspect="1"/>
          </p:cNvPicPr>
          <p:nvPr/>
        </p:nvPicPr>
        <p:blipFill>
          <a:blip r:embed="rId4"/>
          <a:stretch>
            <a:fillRect/>
          </a:stretch>
        </p:blipFill>
        <p:spPr>
          <a:xfrm>
            <a:off x="4846940" y="1447302"/>
            <a:ext cx="4486841" cy="2628000"/>
          </a:xfrm>
          <a:prstGeom prst="rect">
            <a:avLst/>
          </a:prstGeom>
          <a:ln>
            <a:solidFill>
              <a:schemeClr val="accent6"/>
            </a:solidFill>
          </a:ln>
        </p:spPr>
      </p:pic>
      <p:pic>
        <p:nvPicPr>
          <p:cNvPr id="35" name="図 34">
            <a:extLst>
              <a:ext uri="{FF2B5EF4-FFF2-40B4-BE49-F238E27FC236}">
                <a16:creationId xmlns:a16="http://schemas.microsoft.com/office/drawing/2014/main" id="{DDE1A239-2116-F277-3D79-1630758EF169}"/>
              </a:ext>
            </a:extLst>
          </p:cNvPr>
          <p:cNvPicPr>
            <a:picLocks noChangeAspect="1"/>
          </p:cNvPicPr>
          <p:nvPr/>
        </p:nvPicPr>
        <p:blipFill>
          <a:blip r:embed="rId5"/>
          <a:stretch>
            <a:fillRect/>
          </a:stretch>
        </p:blipFill>
        <p:spPr>
          <a:xfrm>
            <a:off x="7245440" y="3201086"/>
            <a:ext cx="720000" cy="712000"/>
          </a:xfrm>
          <a:prstGeom prst="rect">
            <a:avLst/>
          </a:prstGeom>
        </p:spPr>
      </p:pic>
      <p:sp>
        <p:nvSpPr>
          <p:cNvPr id="36" name="フローチャート: 代替処理 35">
            <a:extLst>
              <a:ext uri="{FF2B5EF4-FFF2-40B4-BE49-F238E27FC236}">
                <a16:creationId xmlns:a16="http://schemas.microsoft.com/office/drawing/2014/main" id="{633E4A1D-7E2B-3A7E-30F3-032CBCE8D7B9}"/>
              </a:ext>
            </a:extLst>
          </p:cNvPr>
          <p:cNvSpPr/>
          <p:nvPr/>
        </p:nvSpPr>
        <p:spPr>
          <a:xfrm>
            <a:off x="308597" y="807872"/>
            <a:ext cx="3927056" cy="476845"/>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金融庁</a:t>
            </a:r>
            <a:r>
              <a:rPr kumimoji="1" lang="en-US" altLang="ja-JP" sz="2000" dirty="0">
                <a:solidFill>
                  <a:schemeClr val="tx1"/>
                </a:solidFill>
                <a:latin typeface="Meiryo UI" panose="020B0604030504040204" pitchFamily="50" charset="-128"/>
                <a:ea typeface="Meiryo UI" panose="020B0604030504040204" pitchFamily="50" charset="-128"/>
              </a:rPr>
              <a:t>NISA</a:t>
            </a:r>
            <a:r>
              <a:rPr kumimoji="1" lang="ja-JP" altLang="en-US" sz="2000" dirty="0">
                <a:solidFill>
                  <a:schemeClr val="tx1"/>
                </a:solidFill>
                <a:latin typeface="Meiryo UI" panose="020B0604030504040204" pitchFamily="50" charset="-128"/>
                <a:ea typeface="Meiryo UI" panose="020B0604030504040204" pitchFamily="50" charset="-128"/>
              </a:rPr>
              <a:t>特設ウェブサイト</a:t>
            </a:r>
          </a:p>
        </p:txBody>
      </p:sp>
      <p:pic>
        <p:nvPicPr>
          <p:cNvPr id="37" name="図 36" descr="グラフィカル ユーザー インターフェイス, Web サイト&#10;&#10;AI 生成コンテンツは誤りを含む可能性があります。">
            <a:extLst>
              <a:ext uri="{FF2B5EF4-FFF2-40B4-BE49-F238E27FC236}">
                <a16:creationId xmlns:a16="http://schemas.microsoft.com/office/drawing/2014/main" id="{6C3031CB-D67C-94FE-A0E1-40F1A63165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992" y="1439121"/>
            <a:ext cx="4233484" cy="2644362"/>
          </a:xfrm>
          <a:prstGeom prst="rect">
            <a:avLst/>
          </a:prstGeom>
          <a:ln>
            <a:solidFill>
              <a:schemeClr val="accent6"/>
            </a:solidFill>
          </a:ln>
        </p:spPr>
      </p:pic>
      <p:pic>
        <p:nvPicPr>
          <p:cNvPr id="14" name="図 13" descr="レゴ, 挿絵 が含まれている画像&#10;&#10;AI 生成コンテンツは誤りを含む可能性があります。">
            <a:extLst>
              <a:ext uri="{FF2B5EF4-FFF2-40B4-BE49-F238E27FC236}">
                <a16:creationId xmlns:a16="http://schemas.microsoft.com/office/drawing/2014/main" id="{15564953-F234-B285-8E61-7976711EFE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580" y="5256514"/>
            <a:ext cx="1505240" cy="1440000"/>
          </a:xfrm>
          <a:prstGeom prst="rect">
            <a:avLst/>
          </a:prstGeom>
        </p:spPr>
      </p:pic>
    </p:spTree>
    <p:extLst>
      <p:ext uri="{BB962C8B-B14F-4D97-AF65-F5344CB8AC3E}">
        <p14:creationId xmlns:p14="http://schemas.microsoft.com/office/powerpoint/2010/main" val="385723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14DCA-F27D-15D6-E131-974EE3A39B6B}"/>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D2406F18-472A-D66B-B559-715FF3D8D1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680" y="4613491"/>
            <a:ext cx="2717320" cy="1269168"/>
          </a:xfrm>
          <a:prstGeom prst="rect">
            <a:avLst/>
          </a:prstGeom>
        </p:spPr>
      </p:pic>
      <p:sp>
        <p:nvSpPr>
          <p:cNvPr id="5" name="テキスト ボックス 4">
            <a:extLst>
              <a:ext uri="{FF2B5EF4-FFF2-40B4-BE49-F238E27FC236}">
                <a16:creationId xmlns:a16="http://schemas.microsoft.com/office/drawing/2014/main" id="{6B8ECD55-7DEB-E1BD-FFEC-19097685F0A6}"/>
              </a:ext>
            </a:extLst>
          </p:cNvPr>
          <p:cNvSpPr txBox="1"/>
          <p:nvPr/>
        </p:nvSpPr>
        <p:spPr>
          <a:xfrm>
            <a:off x="3322671" y="2472726"/>
            <a:ext cx="2709781" cy="1200329"/>
          </a:xfrm>
          <a:prstGeom prst="rect">
            <a:avLst/>
          </a:prstGeom>
          <a:noFill/>
        </p:spPr>
        <p:txBody>
          <a:bodyPr wrap="none" rtlCol="0">
            <a:spAutoFit/>
          </a:bodyPr>
          <a:lstStyle/>
          <a:p>
            <a:pPr algn="ctr"/>
            <a:r>
              <a:rPr kumimoji="1" lang="en-US" altLang="ja-JP" sz="7200" b="1" dirty="0">
                <a:latin typeface="メイリオ" panose="020B0604030504040204" pitchFamily="50" charset="-128"/>
                <a:ea typeface="メイリオ" panose="020B0604030504040204" pitchFamily="50" charset="-128"/>
              </a:rPr>
              <a:t>NISA</a:t>
            </a:r>
          </a:p>
        </p:txBody>
      </p:sp>
    </p:spTree>
    <p:extLst>
      <p:ext uri="{BB962C8B-B14F-4D97-AF65-F5344CB8AC3E}">
        <p14:creationId xmlns:p14="http://schemas.microsoft.com/office/powerpoint/2010/main" val="357503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05939" y="152938"/>
            <a:ext cx="10515600" cy="320511"/>
          </a:xfrm>
        </p:spPr>
        <p:txBody>
          <a:bodyPr>
            <a:noAutofit/>
          </a:bodyPr>
          <a:lstStyle/>
          <a:p>
            <a:r>
              <a:rPr kumimoji="1" lang="ja-JP" altLang="en-US" sz="2800" dirty="0"/>
              <a:t>なぜ</a:t>
            </a:r>
            <a:r>
              <a:rPr kumimoji="1" lang="en-US" altLang="ja-JP" sz="2800" dirty="0"/>
              <a:t>NISA</a:t>
            </a:r>
            <a:r>
              <a:rPr kumimoji="1" lang="ja-JP" altLang="en-US" sz="2800" dirty="0"/>
              <a:t>と確定拠出年金なのか</a:t>
            </a:r>
          </a:p>
        </p:txBody>
      </p:sp>
      <p:sp>
        <p:nvSpPr>
          <p:cNvPr id="6" name="角丸四角形 14">
            <a:extLst>
              <a:ext uri="{FF2B5EF4-FFF2-40B4-BE49-F238E27FC236}">
                <a16:creationId xmlns:a16="http://schemas.microsoft.com/office/drawing/2014/main" id="{22054548-D466-E635-FF8A-BC4A28F0F4AD}"/>
              </a:ext>
            </a:extLst>
          </p:cNvPr>
          <p:cNvSpPr/>
          <p:nvPr/>
        </p:nvSpPr>
        <p:spPr>
          <a:xfrm>
            <a:off x="470263" y="1397726"/>
            <a:ext cx="3918857" cy="653143"/>
          </a:xfrm>
          <a:prstGeom prst="roundRect">
            <a:avLst>
              <a:gd name="adj" fmla="val 50000"/>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173038" marR="0" lvl="0" indent="-173038" algn="l" defTabSz="914400" rtl="0" eaLnBrk="1" fontAlgn="auto" latinLnBrk="0" hangingPunct="1">
              <a:lnSpc>
                <a:spcPct val="100000"/>
              </a:lnSpc>
              <a:spcBef>
                <a:spcPts val="60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800" b="1" i="0" u="none" strike="noStrike" kern="1200" cap="none" spc="0" normalizeH="0" baseline="0" noProof="0" dirty="0">
                <a:ln>
                  <a:noFill/>
                </a:ln>
                <a:solidFill>
                  <a:srgbClr val="ED7D31">
                    <a:lumMod val="75000"/>
                  </a:srgbClr>
                </a:solidFill>
                <a:effectLst/>
                <a:uLnTx/>
                <a:uFillTx/>
                <a:latin typeface="Meiryo UI" panose="020B0604030504040204" pitchFamily="50" charset="-128"/>
                <a:ea typeface="Meiryo UI" panose="020B0604030504040204" pitchFamily="50" charset="-128"/>
                <a:cs typeface="+mn-cs"/>
              </a:rPr>
              <a:t>人生</a:t>
            </a:r>
            <a:r>
              <a:rPr kumimoji="1" lang="en-US" altLang="ja-JP" sz="2800" b="1" i="0" u="none" strike="noStrike" kern="1200" cap="none" spc="0" normalizeH="0" baseline="0" noProof="0" dirty="0">
                <a:ln>
                  <a:noFill/>
                </a:ln>
                <a:solidFill>
                  <a:srgbClr val="ED7D31">
                    <a:lumMod val="75000"/>
                  </a:srgbClr>
                </a:solidFill>
                <a:effectLst/>
                <a:uLnTx/>
                <a:uFillTx/>
                <a:latin typeface="Meiryo UI" panose="020B0604030504040204" pitchFamily="50" charset="-128"/>
                <a:ea typeface="Meiryo UI" panose="020B0604030504040204" pitchFamily="50" charset="-128"/>
                <a:cs typeface="+mn-cs"/>
              </a:rPr>
              <a:t>100</a:t>
            </a:r>
            <a:r>
              <a:rPr kumimoji="1" lang="ja-JP" altLang="en-US" sz="2800" b="1" i="0" u="none" strike="noStrike" kern="1200" cap="none" spc="0" normalizeH="0" baseline="0" noProof="0" dirty="0">
                <a:ln>
                  <a:noFill/>
                </a:ln>
                <a:solidFill>
                  <a:srgbClr val="ED7D31">
                    <a:lumMod val="75000"/>
                  </a:srgbClr>
                </a:solidFill>
                <a:effectLst/>
                <a:uLnTx/>
                <a:uFillTx/>
                <a:latin typeface="Meiryo UI" panose="020B0604030504040204" pitchFamily="50" charset="-128"/>
                <a:ea typeface="Meiryo UI" panose="020B0604030504040204" pitchFamily="50" charset="-128"/>
                <a:cs typeface="+mn-cs"/>
              </a:rPr>
              <a:t>年時代</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角丸四角形 14">
            <a:extLst>
              <a:ext uri="{FF2B5EF4-FFF2-40B4-BE49-F238E27FC236}">
                <a16:creationId xmlns:a16="http://schemas.microsoft.com/office/drawing/2014/main" id="{22054548-D466-E635-FF8A-BC4A28F0F4AD}"/>
              </a:ext>
            </a:extLst>
          </p:cNvPr>
          <p:cNvSpPr/>
          <p:nvPr/>
        </p:nvSpPr>
        <p:spPr>
          <a:xfrm>
            <a:off x="1008568" y="2050869"/>
            <a:ext cx="6505303" cy="1240971"/>
          </a:xfrm>
          <a:prstGeom prst="roundRect">
            <a:avLst>
              <a:gd name="adj" fmla="val 775"/>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173038" marR="0" lvl="0" indent="-173038"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現代は平均寿命が伸び、</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3038" marR="0" lvl="0" indent="-173038"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働き方やライフスタイルも多様化しています。</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角丸四角形 14">
            <a:extLst>
              <a:ext uri="{FF2B5EF4-FFF2-40B4-BE49-F238E27FC236}">
                <a16:creationId xmlns:a16="http://schemas.microsoft.com/office/drawing/2014/main" id="{22054548-D466-E635-FF8A-BC4A28F0F4AD}"/>
              </a:ext>
            </a:extLst>
          </p:cNvPr>
          <p:cNvSpPr/>
          <p:nvPr/>
        </p:nvSpPr>
        <p:spPr>
          <a:xfrm>
            <a:off x="1008568" y="3135086"/>
            <a:ext cx="5585445" cy="1188720"/>
          </a:xfrm>
          <a:prstGeom prst="roundRect">
            <a:avLst>
              <a:gd name="adj" fmla="val 0"/>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173038" marR="0" lvl="0" indent="-173038"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それぞれのライフプランに応じた</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3038" marR="0" lvl="0" indent="-173038"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資産形成を進めていくことが重要です。</a:t>
            </a:r>
            <a:endParaRPr kumimoji="0"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角丸四角形 14">
            <a:extLst>
              <a:ext uri="{FF2B5EF4-FFF2-40B4-BE49-F238E27FC236}">
                <a16:creationId xmlns:a16="http://schemas.microsoft.com/office/drawing/2014/main" id="{22054548-D466-E635-FF8A-BC4A28F0F4AD}"/>
              </a:ext>
            </a:extLst>
          </p:cNvPr>
          <p:cNvSpPr/>
          <p:nvPr/>
        </p:nvSpPr>
        <p:spPr>
          <a:xfrm>
            <a:off x="564430" y="4767943"/>
            <a:ext cx="7393577" cy="1280159"/>
          </a:xfrm>
          <a:prstGeom prst="roundRect">
            <a:avLst>
              <a:gd name="adj" fmla="val 0"/>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173038" marR="0" lvl="0" indent="-173038"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資産形成を支援する代表的な制度として、</a:t>
            </a:r>
            <a:endParaRPr kumimoji="1" lang="en-US" altLang="ja-JP" sz="2800" dirty="0">
              <a:solidFill>
                <a:prstClr val="black"/>
              </a:solidFill>
              <a:latin typeface="Meiryo UI" panose="020B0604030504040204" pitchFamily="50" charset="-128"/>
              <a:ea typeface="Meiryo UI" panose="020B0604030504040204" pitchFamily="50" charset="-128"/>
            </a:endParaRPr>
          </a:p>
          <a:p>
            <a:pPr marL="173038" marR="0" lvl="0" indent="-173038"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800" dirty="0">
                <a:solidFill>
                  <a:prstClr val="black"/>
                </a:solidFill>
                <a:latin typeface="Meiryo UI" panose="020B0604030504040204" pitchFamily="50" charset="-128"/>
                <a:ea typeface="Meiryo UI" panose="020B0604030504040204" pitchFamily="50" charset="-128"/>
              </a:rPr>
              <a:t>  </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2800" b="1" i="0" u="none" strike="noStrike" kern="1200" cap="none" spc="0" normalizeH="0" baseline="0" noProof="0" dirty="0">
                <a:ln>
                  <a:noFill/>
                </a:ln>
                <a:solidFill>
                  <a:srgbClr val="ED7D31">
                    <a:lumMod val="75000"/>
                  </a:srgbClr>
                </a:solidFill>
                <a:effectLst/>
                <a:uLnTx/>
                <a:uFillTx/>
                <a:latin typeface="Meiryo UI" panose="020B0604030504040204" pitchFamily="50" charset="-128"/>
                <a:ea typeface="Meiryo UI" panose="020B0604030504040204" pitchFamily="50" charset="-128"/>
                <a:cs typeface="+mn-cs"/>
              </a:rPr>
              <a:t>NISA</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1" lang="ja-JP" altLang="en-US" sz="2800" b="1" i="0" u="none" strike="noStrike" kern="1200" cap="none" spc="0" normalizeH="0" baseline="0" noProof="0" dirty="0">
                <a:ln>
                  <a:noFill/>
                </a:ln>
                <a:solidFill>
                  <a:srgbClr val="C55A11"/>
                </a:solidFill>
                <a:effectLst/>
                <a:uLnTx/>
                <a:uFillTx/>
                <a:latin typeface="Meiryo UI" panose="020B0604030504040204" pitchFamily="50" charset="-128"/>
                <a:ea typeface="Meiryo UI" panose="020B0604030504040204" pitchFamily="50" charset="-128"/>
                <a:cs typeface="+mn-cs"/>
              </a:rPr>
              <a:t>確定拠出年金</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」があります。</a:t>
            </a:r>
          </a:p>
        </p:txBody>
      </p:sp>
    </p:spTree>
    <p:extLst>
      <p:ext uri="{BB962C8B-B14F-4D97-AF65-F5344CB8AC3E}">
        <p14:creationId xmlns:p14="http://schemas.microsoft.com/office/powerpoint/2010/main" val="331835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04FDD902-DE9F-07B7-1920-2282318D1273}"/>
              </a:ext>
            </a:extLst>
          </p:cNvPr>
          <p:cNvGraphicFramePr>
            <a:graphicFrameLocks/>
          </p:cNvGraphicFramePr>
          <p:nvPr>
            <p:extLst>
              <p:ext uri="{D42A27DB-BD31-4B8C-83A1-F6EECF244321}">
                <p14:modId xmlns:p14="http://schemas.microsoft.com/office/powerpoint/2010/main" val="610966181"/>
              </p:ext>
            </p:extLst>
          </p:nvPr>
        </p:nvGraphicFramePr>
        <p:xfrm>
          <a:off x="-61913" y="1691760"/>
          <a:ext cx="9189656" cy="4510669"/>
        </p:xfrm>
        <a:graphic>
          <a:graphicData uri="http://schemas.openxmlformats.org/drawingml/2006/chart">
            <c:chart xmlns:c="http://schemas.openxmlformats.org/drawingml/2006/chart" xmlns:r="http://schemas.openxmlformats.org/officeDocument/2006/relationships" r:id="rId2"/>
          </a:graphicData>
        </a:graphic>
      </p:graphicFrame>
      <p:sp>
        <p:nvSpPr>
          <p:cNvPr id="3" name="タイトル 1"/>
          <p:cNvSpPr>
            <a:spLocks noGrp="1"/>
          </p:cNvSpPr>
          <p:nvPr>
            <p:ph type="title"/>
          </p:nvPr>
        </p:nvSpPr>
        <p:spPr>
          <a:xfrm>
            <a:off x="136419" y="213898"/>
            <a:ext cx="10515600" cy="320511"/>
          </a:xfrm>
        </p:spPr>
        <p:txBody>
          <a:bodyPr>
            <a:noAutofit/>
          </a:bodyPr>
          <a:lstStyle/>
          <a:p>
            <a:r>
              <a:rPr kumimoji="1" lang="en-US" altLang="ja-JP" sz="2800" dirty="0"/>
              <a:t>NISA</a:t>
            </a:r>
            <a:r>
              <a:rPr kumimoji="1" lang="ja-JP" altLang="en-US" sz="2800" dirty="0"/>
              <a:t>の口座数</a:t>
            </a:r>
          </a:p>
        </p:txBody>
      </p:sp>
      <p:sp>
        <p:nvSpPr>
          <p:cNvPr id="5" name="角丸四角形 14">
            <a:extLst>
              <a:ext uri="{FF2B5EF4-FFF2-40B4-BE49-F238E27FC236}">
                <a16:creationId xmlns:a16="http://schemas.microsoft.com/office/drawing/2014/main" id="{22054548-D466-E635-FF8A-BC4A28F0F4AD}"/>
              </a:ext>
            </a:extLst>
          </p:cNvPr>
          <p:cNvSpPr/>
          <p:nvPr/>
        </p:nvSpPr>
        <p:spPr>
          <a:xfrm>
            <a:off x="134790" y="901914"/>
            <a:ext cx="9510922" cy="102291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441325" lvl="0" indent="-441325" defTabSz="914400">
              <a:spcBef>
                <a:spcPts val="600"/>
              </a:spcBef>
              <a:defRPr/>
            </a:pP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NISA</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は、</a:t>
            </a:r>
            <a:r>
              <a:rPr kumimoji="1" lang="ja-JP" altLang="en-US" sz="2400" dirty="0">
                <a:solidFill>
                  <a:prstClr val="black"/>
                </a:solidFill>
                <a:latin typeface="Meiryo UI" panose="020B0604030504040204" pitchFamily="50" charset="-128"/>
                <a:ea typeface="Meiryo UI" panose="020B0604030504040204" pitchFamily="50" charset="-128"/>
              </a:rPr>
              <a:t>制度の開始以来、着実に利用者数が</a:t>
            </a:r>
            <a:br>
              <a:rPr kumimoji="1" lang="en-US" altLang="ja-JP" sz="2400" dirty="0">
                <a:solidFill>
                  <a:prstClr val="black"/>
                </a:solidFill>
                <a:latin typeface="Meiryo UI" panose="020B0604030504040204" pitchFamily="50" charset="-128"/>
                <a:ea typeface="Meiryo UI" panose="020B0604030504040204" pitchFamily="50" charset="-128"/>
              </a:rPr>
            </a:br>
            <a:r>
              <a:rPr kumimoji="1" lang="ja-JP" altLang="en-US" sz="2400" dirty="0">
                <a:solidFill>
                  <a:prstClr val="black"/>
                </a:solidFill>
                <a:latin typeface="Meiryo UI" panose="020B0604030504040204" pitchFamily="50" charset="-128"/>
                <a:ea typeface="Meiryo UI" panose="020B0604030504040204" pitchFamily="50" charset="-128"/>
              </a:rPr>
              <a:t>増加しています。</a:t>
            </a:r>
            <a:endParaRPr kumimoji="1" lang="en-US" altLang="ja-JP" sz="2400" dirty="0">
              <a:solidFill>
                <a:prstClr val="black"/>
              </a:solidFill>
              <a:latin typeface="Meiryo UI" panose="020B0604030504040204" pitchFamily="50" charset="-128"/>
              <a:ea typeface="Meiryo UI" panose="020B0604030504040204" pitchFamily="50" charset="-128"/>
            </a:endParaRPr>
          </a:p>
        </p:txBody>
      </p:sp>
      <p:sp>
        <p:nvSpPr>
          <p:cNvPr id="7" name="右矢印 6"/>
          <p:cNvSpPr/>
          <p:nvPr/>
        </p:nvSpPr>
        <p:spPr>
          <a:xfrm rot="20851785">
            <a:off x="310828" y="2598992"/>
            <a:ext cx="8444174" cy="377613"/>
          </a:xfrm>
          <a:prstGeom prst="rightArrow">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p:cNvSpPr txBox="1"/>
          <p:nvPr/>
        </p:nvSpPr>
        <p:spPr>
          <a:xfrm>
            <a:off x="798577" y="6325019"/>
            <a:ext cx="11043357" cy="246221"/>
          </a:xfrm>
          <a:prstGeom prst="rect">
            <a:avLst/>
          </a:prstGeom>
          <a:noFill/>
        </p:spPr>
        <p:txBody>
          <a:bodyPr wrap="square">
            <a:spAutoFit/>
          </a:bodyPr>
          <a:lstStyle/>
          <a:p>
            <a:r>
              <a:rPr lang="ja-JP" altLang="en-US" sz="1000" dirty="0">
                <a:latin typeface="Meiryo UI" panose="020B0604030504040204" pitchFamily="50" charset="-128"/>
                <a:ea typeface="Meiryo UI" panose="020B0604030504040204" pitchFamily="50" charset="-128"/>
              </a:rPr>
              <a:t>（注）</a:t>
            </a:r>
            <a:r>
              <a:rPr lang="en-US" altLang="ja-JP" sz="1000" dirty="0">
                <a:latin typeface="Meiryo UI" panose="020B0604030504040204" pitchFamily="50" charset="-128"/>
                <a:ea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月末以前の口座数及び総買付額については、一般</a:t>
            </a:r>
            <a:r>
              <a:rPr lang="en-US" altLang="ja-JP" sz="1000" dirty="0">
                <a:latin typeface="Meiryo UI" panose="020B0604030504040204" pitchFamily="50" charset="-128"/>
                <a:ea typeface="Meiryo UI" panose="020B0604030504040204" pitchFamily="50" charset="-128"/>
              </a:rPr>
              <a:t>NISA</a:t>
            </a:r>
            <a:r>
              <a:rPr lang="ja-JP" altLang="en-US" sz="1000" dirty="0">
                <a:latin typeface="Meiryo UI" panose="020B0604030504040204" pitchFamily="50" charset="-128"/>
                <a:ea typeface="Meiryo UI" panose="020B0604030504040204" pitchFamily="50" charset="-128"/>
              </a:rPr>
              <a:t>とつみたて</a:t>
            </a:r>
            <a:r>
              <a:rPr lang="en-US" altLang="ja-JP" sz="1000" dirty="0">
                <a:latin typeface="Meiryo UI" panose="020B0604030504040204" pitchFamily="50" charset="-128"/>
                <a:ea typeface="Meiryo UI" panose="020B0604030504040204" pitchFamily="50" charset="-128"/>
              </a:rPr>
              <a:t>NISA</a:t>
            </a:r>
            <a:r>
              <a:rPr lang="ja-JP" altLang="en-US" sz="1000" dirty="0">
                <a:latin typeface="Meiryo UI" panose="020B0604030504040204" pitchFamily="50" charset="-128"/>
                <a:ea typeface="Meiryo UI" panose="020B0604030504040204" pitchFamily="50" charset="-128"/>
              </a:rPr>
              <a:t>の合計値を示している。</a:t>
            </a:r>
            <a:endParaRPr lang="en-US" altLang="ja-JP" sz="10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5F110DD-559C-855A-2DD1-4F4FEE7F1CC3}"/>
              </a:ext>
            </a:extLst>
          </p:cNvPr>
          <p:cNvSpPr txBox="1"/>
          <p:nvPr/>
        </p:nvSpPr>
        <p:spPr>
          <a:xfrm>
            <a:off x="6914887" y="1036193"/>
            <a:ext cx="2126976" cy="276999"/>
          </a:xfrm>
          <a:prstGeom prst="rect">
            <a:avLst/>
          </a:prstGeom>
          <a:noFill/>
        </p:spPr>
        <p:txBody>
          <a:bodyPr wrap="square" rtlCol="0">
            <a:spAutoFit/>
          </a:bodyPr>
          <a:lstStyle/>
          <a:p>
            <a:pPr defTabSz="914400"/>
            <a:r>
              <a:rPr kumimoji="1" lang="ja-JP" altLang="en-US" sz="1200" dirty="0">
                <a:solidFill>
                  <a:srgbClr val="C0504D"/>
                </a:solidFill>
                <a:latin typeface="Meiryo UI" panose="020B0604030504040204" pitchFamily="50" charset="-128"/>
                <a:ea typeface="Meiryo UI" panose="020B0604030504040204" pitchFamily="50" charset="-128"/>
                <a:cs typeface="Meiryo UI" panose="020B0604030504040204" pitchFamily="50" charset="-128"/>
              </a:rPr>
              <a:t>新</a:t>
            </a:r>
            <a:r>
              <a:rPr kumimoji="1" lang="en-US" altLang="ja-JP" sz="1200" dirty="0">
                <a:solidFill>
                  <a:srgbClr val="C0504D"/>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1200" dirty="0">
                <a:solidFill>
                  <a:srgbClr val="C0504D"/>
                </a:solidFill>
                <a:latin typeface="Meiryo UI" panose="020B0604030504040204" pitchFamily="50" charset="-128"/>
                <a:ea typeface="Meiryo UI" panose="020B0604030504040204" pitchFamily="50" charset="-128"/>
                <a:cs typeface="Meiryo UI" panose="020B0604030504040204" pitchFamily="50" charset="-128"/>
              </a:rPr>
              <a:t>開始後（</a:t>
            </a:r>
            <a:r>
              <a:rPr kumimoji="1" lang="en-US" altLang="ja-JP" sz="1200" dirty="0">
                <a:solidFill>
                  <a:srgbClr val="C0504D"/>
                </a:solidFill>
                <a:latin typeface="Meiryo UI" panose="020B0604030504040204" pitchFamily="50" charset="-128"/>
                <a:ea typeface="Meiryo UI" panose="020B0604030504040204" pitchFamily="50" charset="-128"/>
                <a:cs typeface="Meiryo UI" panose="020B0604030504040204" pitchFamily="50" charset="-128"/>
              </a:rPr>
              <a:t>24/1</a:t>
            </a:r>
            <a:r>
              <a:rPr kumimoji="1" lang="ja-JP" altLang="en-US" sz="1200" dirty="0">
                <a:solidFill>
                  <a:srgbClr val="C0504D"/>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14" name="グループ化 13">
            <a:extLst>
              <a:ext uri="{FF2B5EF4-FFF2-40B4-BE49-F238E27FC236}">
                <a16:creationId xmlns:a16="http://schemas.microsoft.com/office/drawing/2014/main" id="{0637FFBA-62A7-707D-F066-BB8ECE9C5D53}"/>
              </a:ext>
            </a:extLst>
          </p:cNvPr>
          <p:cNvGrpSpPr/>
          <p:nvPr/>
        </p:nvGrpSpPr>
        <p:grpSpPr>
          <a:xfrm>
            <a:off x="7490806" y="1435782"/>
            <a:ext cx="1263948" cy="4077438"/>
            <a:chOff x="7866536" y="2505075"/>
            <a:chExt cx="1774488" cy="4135870"/>
          </a:xfrm>
        </p:grpSpPr>
        <p:cxnSp>
          <p:nvCxnSpPr>
            <p:cNvPr id="15" name="直線コネクタ 14">
              <a:extLst>
                <a:ext uri="{FF2B5EF4-FFF2-40B4-BE49-F238E27FC236}">
                  <a16:creationId xmlns:a16="http://schemas.microsoft.com/office/drawing/2014/main" id="{9374271E-4D4A-B95A-01DB-3B0F9660F554}"/>
                </a:ext>
              </a:extLst>
            </p:cNvPr>
            <p:cNvCxnSpPr>
              <a:cxnSpLocks/>
            </p:cNvCxnSpPr>
            <p:nvPr/>
          </p:nvCxnSpPr>
          <p:spPr>
            <a:xfrm flipV="1">
              <a:off x="7866536" y="2505075"/>
              <a:ext cx="0" cy="4135870"/>
            </a:xfrm>
            <a:prstGeom prst="line">
              <a:avLst/>
            </a:prstGeom>
            <a:noFill/>
            <a:ln w="28575" cap="flat" cmpd="sng" algn="ctr">
              <a:solidFill>
                <a:srgbClr val="C0504D">
                  <a:shade val="95000"/>
                  <a:satMod val="105000"/>
                </a:srgbClr>
              </a:solidFill>
              <a:prstDash val="solid"/>
            </a:ln>
            <a:effectLst/>
          </p:spPr>
        </p:cxnSp>
        <p:cxnSp>
          <p:nvCxnSpPr>
            <p:cNvPr id="16" name="直線矢印コネクタ 15">
              <a:extLst>
                <a:ext uri="{FF2B5EF4-FFF2-40B4-BE49-F238E27FC236}">
                  <a16:creationId xmlns:a16="http://schemas.microsoft.com/office/drawing/2014/main" id="{777AD92B-CC1E-C87E-A804-1A7441B3826C}"/>
                </a:ext>
              </a:extLst>
            </p:cNvPr>
            <p:cNvCxnSpPr>
              <a:cxnSpLocks/>
            </p:cNvCxnSpPr>
            <p:nvPr/>
          </p:nvCxnSpPr>
          <p:spPr>
            <a:xfrm>
              <a:off x="7866536" y="2511173"/>
              <a:ext cx="1774488" cy="0"/>
            </a:xfrm>
            <a:prstGeom prst="straightConnector1">
              <a:avLst/>
            </a:prstGeom>
            <a:noFill/>
            <a:ln w="28575" cap="flat" cmpd="sng" algn="ctr">
              <a:solidFill>
                <a:srgbClr val="C0504D">
                  <a:shade val="95000"/>
                  <a:satMod val="105000"/>
                </a:srgbClr>
              </a:solidFill>
              <a:prstDash val="solid"/>
              <a:tailEnd type="triangle"/>
            </a:ln>
            <a:effectLst/>
          </p:spPr>
        </p:cxnSp>
      </p:grpSp>
    </p:spTree>
    <p:extLst>
      <p:ext uri="{BB962C8B-B14F-4D97-AF65-F5344CB8AC3E}">
        <p14:creationId xmlns:p14="http://schemas.microsoft.com/office/powerpoint/2010/main" val="39494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939" y="152938"/>
            <a:ext cx="10515600" cy="320511"/>
          </a:xfrm>
        </p:spPr>
        <p:txBody>
          <a:bodyPr>
            <a:noAutofit/>
          </a:bodyPr>
          <a:lstStyle/>
          <a:p>
            <a:r>
              <a:rPr kumimoji="1" lang="en-US" altLang="ja-JP" sz="2800" dirty="0"/>
              <a:t>NISA</a:t>
            </a:r>
            <a:r>
              <a:rPr kumimoji="1" lang="ja-JP" altLang="en-US" sz="2800" dirty="0"/>
              <a:t>とは</a:t>
            </a:r>
          </a:p>
        </p:txBody>
      </p:sp>
      <p:sp>
        <p:nvSpPr>
          <p:cNvPr id="4" name="円柱 3"/>
          <p:cNvSpPr/>
          <p:nvPr/>
        </p:nvSpPr>
        <p:spPr>
          <a:xfrm>
            <a:off x="598488" y="3757613"/>
            <a:ext cx="1512887" cy="1216025"/>
          </a:xfrm>
          <a:prstGeom prst="ca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671513" y="4981575"/>
            <a:ext cx="13684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投資開始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559300" y="4981575"/>
            <a:ext cx="13684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売却時</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143625" y="3554413"/>
            <a:ext cx="136842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売却益</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右中かっこ 9"/>
          <p:cNvSpPr/>
          <p:nvPr/>
        </p:nvSpPr>
        <p:spPr>
          <a:xfrm>
            <a:off x="6162675" y="3554413"/>
            <a:ext cx="206375" cy="5540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11" name="右矢印 10"/>
          <p:cNvSpPr/>
          <p:nvPr/>
        </p:nvSpPr>
        <p:spPr>
          <a:xfrm>
            <a:off x="2220913" y="4198938"/>
            <a:ext cx="2193925" cy="33337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12" name="円柱 11"/>
          <p:cNvSpPr/>
          <p:nvPr/>
        </p:nvSpPr>
        <p:spPr>
          <a:xfrm>
            <a:off x="2797175" y="5075238"/>
            <a:ext cx="755650" cy="387350"/>
          </a:xfrm>
          <a:prstGeom prst="ca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13" name="ストライプ矢印 12"/>
          <p:cNvSpPr/>
          <p:nvPr/>
        </p:nvSpPr>
        <p:spPr>
          <a:xfrm rot="5400000">
            <a:off x="2991644" y="4595019"/>
            <a:ext cx="366712" cy="241300"/>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15" name="正方形/長方形 14"/>
          <p:cNvSpPr/>
          <p:nvPr/>
        </p:nvSpPr>
        <p:spPr>
          <a:xfrm>
            <a:off x="2324091" y="5361148"/>
            <a:ext cx="1752619"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配当・分配金</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吹き出し 15"/>
          <p:cNvSpPr/>
          <p:nvPr/>
        </p:nvSpPr>
        <p:spPr>
          <a:xfrm>
            <a:off x="6646863" y="4365625"/>
            <a:ext cx="1081087" cy="533400"/>
          </a:xfrm>
          <a:prstGeom prst="wedgeRectCallout">
            <a:avLst>
              <a:gd name="adj1" fmla="val -28414"/>
              <a:gd name="adj2" fmla="val -12059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非課税</a:t>
            </a:r>
          </a:p>
        </p:txBody>
      </p:sp>
      <p:sp>
        <p:nvSpPr>
          <p:cNvPr id="17" name="四角形吹き出し 16"/>
          <p:cNvSpPr/>
          <p:nvPr/>
        </p:nvSpPr>
        <p:spPr>
          <a:xfrm>
            <a:off x="3646668" y="6077631"/>
            <a:ext cx="1079500" cy="534987"/>
          </a:xfrm>
          <a:prstGeom prst="wedgeRectCallout">
            <a:avLst>
              <a:gd name="adj1" fmla="val -39785"/>
              <a:gd name="adj2" fmla="val -1027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非課税</a:t>
            </a:r>
          </a:p>
        </p:txBody>
      </p:sp>
      <p:sp>
        <p:nvSpPr>
          <p:cNvPr id="19" name="正方形/長方形 18"/>
          <p:cNvSpPr/>
          <p:nvPr/>
        </p:nvSpPr>
        <p:spPr>
          <a:xfrm>
            <a:off x="2611438" y="3805238"/>
            <a:ext cx="136842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96151" y="836034"/>
            <a:ext cx="2006822" cy="6605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a:t>
            </a:r>
            <a:r>
              <a:rPr kumimoji="0" lang="ja-JP" altLang="en-US" sz="3692"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少額</a:t>
            </a: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」の</a:t>
            </a:r>
            <a:endParaRPr kumimoji="0" lang="ja-JP" altLang="en-US" sz="33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2214928" y="844011"/>
            <a:ext cx="2863481" cy="6605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a:t>
            </a:r>
            <a:r>
              <a:rPr kumimoji="0" lang="ja-JP" altLang="en-US" sz="3692"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投資</a:t>
            </a: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」が</a:t>
            </a:r>
            <a:endParaRPr kumimoji="0" lang="ja-JP" altLang="en-US" sz="33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4243407" y="836034"/>
            <a:ext cx="3995537" cy="6605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a:t>
            </a:r>
            <a:r>
              <a:rPr kumimoji="0" lang="ja-JP" altLang="en-US" sz="3692"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非課税</a:t>
            </a:r>
            <a:r>
              <a:rPr kumimoji="0" lang="ja-JP" altLang="en-US" sz="3323" b="1" i="0" u="none" strike="noStrike" kern="1200" cap="none" spc="0" normalizeH="0" baseline="0" noProof="0" dirty="0">
                <a:ln>
                  <a:noFill/>
                </a:ln>
                <a:solidFill>
                  <a:srgbClr val="636363"/>
                </a:solidFill>
                <a:effectLst/>
                <a:uLnTx/>
                <a:uFillTx/>
                <a:latin typeface="Meiryo UI" panose="020B0604030504040204" pitchFamily="50" charset="-128"/>
                <a:ea typeface="Meiryo UI" panose="020B0604030504040204" pitchFamily="50" charset="-128"/>
                <a:cs typeface="+mn-cs"/>
              </a:rPr>
              <a:t>」になる制度</a:t>
            </a:r>
            <a:endParaRPr kumimoji="0" lang="ja-JP" altLang="en-US" sz="33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77442" y="1680726"/>
            <a:ext cx="8624041" cy="1733808"/>
          </a:xfrm>
          <a:prstGeom prst="rect">
            <a:avLst/>
          </a:prstGeom>
        </p:spPr>
        <p:txBody>
          <a:bodyPr wrap="square">
            <a:spAutoFit/>
          </a:bodyPr>
          <a:lstStyle/>
          <a:p>
            <a:pPr marL="838200" lvl="1" indent="-285750" algn="just">
              <a:lnSpc>
                <a:spcPts val="3200"/>
              </a:lnSpc>
              <a:buFont typeface="Wingdings" panose="05000000000000000000" pitchFamily="2" charset="2"/>
              <a:buChar char="ü"/>
              <a:defRPr/>
            </a:pP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NISA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口座での投資は、</a:t>
            </a: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運用益（売却益、配当・分配金）</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が</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552450" lvl="1" algn="just">
              <a:lnSpc>
                <a:spcPts val="3200"/>
              </a:lnSpc>
              <a:defRPr/>
            </a:pP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非課税</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です。</a:t>
            </a:r>
          </a:p>
          <a:p>
            <a:pPr marL="838200" lvl="1" indent="-285750" algn="just">
              <a:lnSpc>
                <a:spcPts val="3200"/>
              </a:lnSpc>
              <a:buFont typeface="Wingdings" panose="05000000000000000000" pitchFamily="2" charset="2"/>
              <a:buChar char="ü"/>
              <a:defRPr/>
            </a:pPr>
            <a:r>
              <a:rPr lang="en-US"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18</a:t>
            </a: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の日本居住者が対象です。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838200" lvl="1" indent="-285750" algn="just">
              <a:lnSpc>
                <a:spcPts val="3200"/>
              </a:lnSpc>
              <a:buFont typeface="Wingdings" panose="05000000000000000000" pitchFamily="2" charset="2"/>
              <a:buChar char="ü"/>
              <a:defRPr/>
            </a:pP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銀行・証券会社等</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で口座の開設ができます。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4694105" y="5489711"/>
            <a:ext cx="4419732" cy="933934"/>
            <a:chOff x="4694105" y="5489711"/>
            <a:chExt cx="4419732" cy="933934"/>
          </a:xfrm>
        </p:grpSpPr>
        <p:sp>
          <p:nvSpPr>
            <p:cNvPr id="18" name="雲形吹き出し 17"/>
            <p:cNvSpPr/>
            <p:nvPr/>
          </p:nvSpPr>
          <p:spPr>
            <a:xfrm>
              <a:off x="5260975" y="5489711"/>
              <a:ext cx="3852862" cy="871537"/>
            </a:xfrm>
            <a:prstGeom prst="cloudCallout">
              <a:avLst>
                <a:gd name="adj1" fmla="val 3454"/>
                <a:gd name="adj2" fmla="val -10689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eiryo UI" panose="020B0604030504040204" pitchFamily="50" charset="-128"/>
                  <a:ea typeface="Meiryo UI" panose="020B0604030504040204" pitchFamily="50" charset="-128"/>
                </a:rPr>
                <a:t>原則、税率</a:t>
              </a:r>
              <a:r>
                <a:rPr lang="en-US" altLang="ja-JP" dirty="0">
                  <a:solidFill>
                    <a:schemeClr val="tx1"/>
                  </a:solidFill>
                  <a:latin typeface="Meiryo UI" panose="020B0604030504040204" pitchFamily="50" charset="-128"/>
                  <a:ea typeface="Meiryo UI" panose="020B0604030504040204" pitchFamily="50" charset="-128"/>
                </a:rPr>
                <a:t>20.315</a:t>
              </a:r>
              <a:r>
                <a:rPr lang="ja-JP" altLang="en-US" dirty="0">
                  <a:solidFill>
                    <a:schemeClr val="tx1"/>
                  </a:solidFill>
                  <a:latin typeface="Meiryo UI" panose="020B0604030504040204" pitchFamily="50" charset="-128"/>
                  <a:ea typeface="Meiryo UI" panose="020B0604030504040204" pitchFamily="50" charset="-128"/>
                </a:rPr>
                <a:t>％の課税</a:t>
              </a:r>
            </a:p>
          </p:txBody>
        </p:sp>
        <p:pic>
          <p:nvPicPr>
            <p:cNvPr id="33" name="図 32"/>
            <p:cNvPicPr>
              <a:picLocks noChangeAspect="1"/>
            </p:cNvPicPr>
            <p:nvPr/>
          </p:nvPicPr>
          <p:blipFill rotWithShape="1">
            <a:blip r:embed="rId2"/>
            <a:srcRect t="11181" r="83048"/>
            <a:stretch/>
          </p:blipFill>
          <p:spPr>
            <a:xfrm>
              <a:off x="4694105" y="5741366"/>
              <a:ext cx="567370" cy="682279"/>
            </a:xfrm>
            <a:prstGeom prst="rect">
              <a:avLst/>
            </a:prstGeom>
          </p:spPr>
        </p:pic>
      </p:grpSp>
      <p:sp>
        <p:nvSpPr>
          <p:cNvPr id="5" name="円柱 4"/>
          <p:cNvSpPr/>
          <p:nvPr/>
        </p:nvSpPr>
        <p:spPr>
          <a:xfrm>
            <a:off x="4487863" y="3757613"/>
            <a:ext cx="1511300" cy="1216025"/>
          </a:xfrm>
          <a:prstGeom prst="ca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6" name="円柱 5"/>
          <p:cNvSpPr/>
          <p:nvPr/>
        </p:nvSpPr>
        <p:spPr>
          <a:xfrm>
            <a:off x="4487863" y="3533357"/>
            <a:ext cx="1511300" cy="608012"/>
          </a:xfrm>
          <a:prstGeom prst="ca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39" name="円柱 38"/>
          <p:cNvSpPr/>
          <p:nvPr/>
        </p:nvSpPr>
        <p:spPr>
          <a:xfrm>
            <a:off x="4487862" y="3522663"/>
            <a:ext cx="1511300" cy="608012"/>
          </a:xfrm>
          <a:prstGeom prst="ca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065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animEffect transition="in" filter="fade">
                                      <p:cBhvr>
                                        <p:cTn id="25" dur="500"/>
                                        <p:tgtEl>
                                          <p:spTgt spid="3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0">
                                            <p:txEl>
                                              <p:pRg st="2" end="2"/>
                                            </p:txEl>
                                          </p:spTgt>
                                        </p:tgtEl>
                                        <p:attrNameLst>
                                          <p:attrName>style.visibility</p:attrName>
                                        </p:attrNameLst>
                                      </p:cBhvr>
                                      <p:to>
                                        <p:strVal val="visible"/>
                                      </p:to>
                                    </p:set>
                                    <p:animEffect transition="in" filter="fade">
                                      <p:cBhvr>
                                        <p:cTn id="79" dur="500"/>
                                        <p:tgtEl>
                                          <p:spTgt spid="30">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0">
                                            <p:txEl>
                                              <p:pRg st="3" end="3"/>
                                            </p:txEl>
                                          </p:spTgt>
                                        </p:tgtEl>
                                        <p:attrNameLst>
                                          <p:attrName>style.visibility</p:attrName>
                                        </p:attrNameLst>
                                      </p:cBhvr>
                                      <p:to>
                                        <p:strVal val="visible"/>
                                      </p:to>
                                    </p:set>
                                    <p:animEffect transition="in" filter="fade">
                                      <p:cBhvr>
                                        <p:cTn id="84"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animBg="1"/>
      <p:bldP spid="11" grpId="0" animBg="1"/>
      <p:bldP spid="12" grpId="0" animBg="1"/>
      <p:bldP spid="13" grpId="0" animBg="1"/>
      <p:bldP spid="15" grpId="0"/>
      <p:bldP spid="16" grpId="0" animBg="1"/>
      <p:bldP spid="17" grpId="0" animBg="1"/>
      <p:bldP spid="19" grpId="0"/>
      <p:bldP spid="26" grpId="0"/>
      <p:bldP spid="27" grpId="0"/>
      <p:bldP spid="28" grpId="0"/>
      <p:bldP spid="5" grpId="0" animBg="1"/>
      <p:bldP spid="6"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ローチャート: 代替処理 25"/>
          <p:cNvSpPr/>
          <p:nvPr/>
        </p:nvSpPr>
        <p:spPr>
          <a:xfrm>
            <a:off x="3437290" y="1452880"/>
            <a:ext cx="2731523" cy="862769"/>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kumimoji="1" lang="ja-JP" altLang="en-US" sz="2000" b="1" dirty="0">
                <a:latin typeface="Meiryo UI" panose="020B0604030504040204" pitchFamily="50" charset="-128"/>
                <a:ea typeface="Meiryo UI" panose="020B0604030504040204" pitchFamily="50" charset="-128"/>
              </a:rPr>
              <a:t>つみたて投資枠</a:t>
            </a:r>
          </a:p>
        </p:txBody>
      </p:sp>
      <p:sp>
        <p:nvSpPr>
          <p:cNvPr id="27" name="正方形/長方形 26"/>
          <p:cNvSpPr/>
          <p:nvPr/>
        </p:nvSpPr>
        <p:spPr>
          <a:xfrm>
            <a:off x="3437290" y="2042855"/>
            <a:ext cx="2731523" cy="767613"/>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年間 </a:t>
            </a:r>
            <a:r>
              <a:rPr kumimoji="1" lang="en-US" altLang="ja-JP" sz="2400" b="1" dirty="0">
                <a:solidFill>
                  <a:schemeClr val="accent5">
                    <a:lumMod val="50000"/>
                  </a:schemeClr>
                </a:solidFill>
                <a:latin typeface="Meiryo UI" panose="020B0604030504040204" pitchFamily="50" charset="-128"/>
                <a:ea typeface="Meiryo UI" panose="020B0604030504040204" pitchFamily="50" charset="-128"/>
              </a:rPr>
              <a:t>120</a:t>
            </a:r>
            <a:r>
              <a:rPr kumimoji="1" lang="ja-JP" altLang="en-US" dirty="0">
                <a:latin typeface="Meiryo UI" panose="020B0604030504040204" pitchFamily="50" charset="-128"/>
                <a:ea typeface="Meiryo UI" panose="020B0604030504040204" pitchFamily="50" charset="-128"/>
              </a:rPr>
              <a:t>万円</a:t>
            </a:r>
            <a:endParaRPr kumimoji="1" lang="en-US" altLang="ja-JP" dirty="0">
              <a:latin typeface="Meiryo UI" panose="020B0604030504040204" pitchFamily="50" charset="-128"/>
              <a:ea typeface="Meiryo UI" panose="020B0604030504040204" pitchFamily="50" charset="-128"/>
            </a:endParaRPr>
          </a:p>
        </p:txBody>
      </p:sp>
      <p:sp>
        <p:nvSpPr>
          <p:cNvPr id="30" name="フローチャート: 代替処理 29"/>
          <p:cNvSpPr/>
          <p:nvPr/>
        </p:nvSpPr>
        <p:spPr>
          <a:xfrm>
            <a:off x="6298307" y="1452880"/>
            <a:ext cx="2671206" cy="862769"/>
          </a:xfrm>
          <a:prstGeom prst="flowChartAlternateProces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kumimoji="1" lang="ja-JP" altLang="en-US" sz="2000" b="1" dirty="0">
                <a:latin typeface="Meiryo UI" panose="020B0604030504040204" pitchFamily="50" charset="-128"/>
                <a:ea typeface="Meiryo UI" panose="020B0604030504040204" pitchFamily="50" charset="-128"/>
              </a:rPr>
              <a:t>成長投資枠</a:t>
            </a:r>
          </a:p>
        </p:txBody>
      </p:sp>
      <p:sp>
        <p:nvSpPr>
          <p:cNvPr id="31" name="正方形/長方形 30"/>
          <p:cNvSpPr/>
          <p:nvPr/>
        </p:nvSpPr>
        <p:spPr>
          <a:xfrm>
            <a:off x="6298307" y="2042855"/>
            <a:ext cx="2671206" cy="767613"/>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prstClr val="black"/>
                </a:solidFill>
                <a:latin typeface="Meiryo UI" panose="020B0604030504040204" pitchFamily="50" charset="-128"/>
                <a:ea typeface="Meiryo UI" panose="020B0604030504040204" pitchFamily="50" charset="-128"/>
              </a:rPr>
              <a:t>年間 </a:t>
            </a:r>
            <a:r>
              <a:rPr kumimoji="1" lang="en-US" altLang="ja-JP" sz="2400" b="1" dirty="0">
                <a:solidFill>
                  <a:schemeClr val="accent6">
                    <a:lumMod val="50000"/>
                  </a:schemeClr>
                </a:solidFill>
                <a:latin typeface="Meiryo UI" panose="020B0604030504040204" pitchFamily="50" charset="-128"/>
                <a:ea typeface="Meiryo UI" panose="020B0604030504040204" pitchFamily="50" charset="-128"/>
              </a:rPr>
              <a:t>240</a:t>
            </a:r>
            <a:r>
              <a:rPr kumimoji="1" lang="ja-JP" altLang="en-US" dirty="0">
                <a:latin typeface="Meiryo UI" panose="020B0604030504040204" pitchFamily="50" charset="-128"/>
                <a:ea typeface="Meiryo UI" panose="020B0604030504040204" pitchFamily="50" charset="-128"/>
              </a:rPr>
              <a:t>万円</a:t>
            </a:r>
            <a:endParaRPr kumimoji="1" lang="en-US" altLang="ja-JP" dirty="0">
              <a:latin typeface="Meiryo UI" panose="020B0604030504040204" pitchFamily="50" charset="-128"/>
              <a:ea typeface="Meiryo UI" panose="020B0604030504040204" pitchFamily="50" charset="-128"/>
            </a:endParaRPr>
          </a:p>
        </p:txBody>
      </p:sp>
      <p:sp>
        <p:nvSpPr>
          <p:cNvPr id="33" name="正方形/長方形 32"/>
          <p:cNvSpPr/>
          <p:nvPr/>
        </p:nvSpPr>
        <p:spPr>
          <a:xfrm>
            <a:off x="3437289" y="3408467"/>
            <a:ext cx="2731524" cy="674622"/>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6298307" y="3545753"/>
            <a:ext cx="2671206" cy="537335"/>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400" b="1" dirty="0">
                <a:solidFill>
                  <a:schemeClr val="accent6">
                    <a:lumMod val="50000"/>
                  </a:schemeClr>
                </a:solidFill>
                <a:latin typeface="Meiryo UI" panose="020B0604030504040204" pitchFamily="50" charset="-128"/>
                <a:ea typeface="Meiryo UI" panose="020B0604030504040204" pitchFamily="50" charset="-128"/>
              </a:rPr>
              <a:t>1200</a:t>
            </a:r>
            <a:r>
              <a:rPr kumimoji="1" lang="ja-JP" altLang="en-US" dirty="0">
                <a:latin typeface="Meiryo UI" panose="020B0604030504040204" pitchFamily="50" charset="-128"/>
                <a:ea typeface="Meiryo UI" panose="020B0604030504040204" pitchFamily="50" charset="-128"/>
              </a:rPr>
              <a:t>万円（内数）</a:t>
            </a:r>
            <a:endParaRPr kumimoji="1" lang="en-US" altLang="ja-JP" dirty="0">
              <a:latin typeface="Meiryo UI" panose="020B0604030504040204" pitchFamily="50" charset="-128"/>
              <a:ea typeface="Meiryo UI" panose="020B0604030504040204" pitchFamily="50" charset="-128"/>
            </a:endParaRPr>
          </a:p>
        </p:txBody>
      </p:sp>
      <p:sp>
        <p:nvSpPr>
          <p:cNvPr id="36" name="正方形/長方形 35"/>
          <p:cNvSpPr/>
          <p:nvPr/>
        </p:nvSpPr>
        <p:spPr>
          <a:xfrm>
            <a:off x="3437289" y="2945107"/>
            <a:ext cx="5532224" cy="475830"/>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400" b="1" dirty="0">
                <a:solidFill>
                  <a:schemeClr val="accent5">
                    <a:lumMod val="50000"/>
                  </a:schemeClr>
                </a:solidFill>
                <a:latin typeface="Meiryo UI" panose="020B0604030504040204" pitchFamily="50" charset="-128"/>
                <a:ea typeface="Meiryo UI" panose="020B0604030504040204" pitchFamily="50" charset="-128"/>
              </a:rPr>
              <a:t>1800</a:t>
            </a:r>
            <a:r>
              <a:rPr kumimoji="1" lang="ja-JP" altLang="en-US" dirty="0">
                <a:latin typeface="Meiryo UI" panose="020B0604030504040204" pitchFamily="50" charset="-128"/>
                <a:ea typeface="Meiryo UI" panose="020B0604030504040204" pitchFamily="50" charset="-128"/>
              </a:rPr>
              <a:t>万円</a:t>
            </a:r>
            <a:endParaRPr kumimoji="1" lang="en-US" altLang="ja-JP" dirty="0">
              <a:latin typeface="Meiryo UI" panose="020B0604030504040204" pitchFamily="50" charset="-128"/>
              <a:ea typeface="Meiryo UI" panose="020B0604030504040204" pitchFamily="50" charset="-128"/>
            </a:endParaRPr>
          </a:p>
        </p:txBody>
      </p:sp>
      <p:sp>
        <p:nvSpPr>
          <p:cNvPr id="21" name="角丸四角形 20"/>
          <p:cNvSpPr/>
          <p:nvPr/>
        </p:nvSpPr>
        <p:spPr>
          <a:xfrm>
            <a:off x="5669280" y="1581889"/>
            <a:ext cx="1128560" cy="360000"/>
          </a:xfrm>
          <a:prstGeom prst="roundRect">
            <a:avLst>
              <a:gd name="adj" fmla="val 50000"/>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solidFill>
                  <a:schemeClr val="accent2">
                    <a:lumMod val="75000"/>
                  </a:schemeClr>
                </a:solidFill>
                <a:latin typeface="Meiryo UI" panose="020B0604030504040204" pitchFamily="50" charset="-128"/>
                <a:ea typeface="Meiryo UI" panose="020B0604030504040204" pitchFamily="50" charset="-128"/>
              </a:rPr>
              <a:t>併用可</a:t>
            </a:r>
          </a:p>
        </p:txBody>
      </p:sp>
      <p:sp>
        <p:nvSpPr>
          <p:cNvPr id="62" name="角丸四角形 61"/>
          <p:cNvSpPr/>
          <p:nvPr/>
        </p:nvSpPr>
        <p:spPr>
          <a:xfrm>
            <a:off x="182388" y="2042855"/>
            <a:ext cx="3014545" cy="75600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年間いくらまで投資できる？</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spcBef>
                <a:spcPts val="600"/>
              </a:spcBef>
            </a:pPr>
            <a:r>
              <a:rPr kumimoji="1" lang="ja-JP" altLang="en-US" b="1" dirty="0">
                <a:solidFill>
                  <a:schemeClr val="bg1"/>
                </a:solidFill>
                <a:latin typeface="Meiryo UI" panose="020B0604030504040204" pitchFamily="50" charset="-128"/>
                <a:ea typeface="Meiryo UI" panose="020B0604030504040204" pitchFamily="50" charset="-128"/>
              </a:rPr>
              <a:t>（年間投資枠）</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3" name="角丸四角形 62"/>
          <p:cNvSpPr/>
          <p:nvPr/>
        </p:nvSpPr>
        <p:spPr>
          <a:xfrm>
            <a:off x="182388" y="2945107"/>
            <a:ext cx="3014545" cy="1132674"/>
          </a:xfrm>
          <a:prstGeom prst="roundRect">
            <a:avLst>
              <a:gd name="adj" fmla="val 10301"/>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総額いくらまで投資できる？</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spcBef>
                <a:spcPts val="600"/>
              </a:spcBef>
            </a:pPr>
            <a:r>
              <a:rPr kumimoji="1" lang="ja-JP" altLang="en-US" b="1" dirty="0">
                <a:solidFill>
                  <a:schemeClr val="bg1"/>
                </a:solidFill>
                <a:latin typeface="Meiryo UI" panose="020B0604030504040204" pitchFamily="50" charset="-128"/>
                <a:ea typeface="Meiryo UI" panose="020B0604030504040204" pitchFamily="50" charset="-128"/>
              </a:rPr>
              <a:t>（</a:t>
            </a:r>
            <a:r>
              <a:rPr kumimoji="1" lang="zh-TW" altLang="en-US" b="1" dirty="0">
                <a:solidFill>
                  <a:schemeClr val="bg1"/>
                </a:solidFill>
                <a:latin typeface="Meiryo UI" panose="020B0604030504040204" pitchFamily="50" charset="-128"/>
                <a:ea typeface="Meiryo UI" panose="020B0604030504040204" pitchFamily="50" charset="-128"/>
              </a:rPr>
              <a:t>非課税保有限度額</a:t>
            </a:r>
            <a:r>
              <a:rPr kumimoji="1" lang="ja-JP" altLang="en-US" b="1" dirty="0">
                <a:solidFill>
                  <a:schemeClr val="bg1"/>
                </a:solidFill>
                <a:latin typeface="Meiryo UI" panose="020B0604030504040204" pitchFamily="50" charset="-128"/>
                <a:ea typeface="Meiryo UI" panose="020B0604030504040204" pitchFamily="50" charset="-128"/>
              </a:rPr>
              <a:t>）</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角丸四角形 63"/>
          <p:cNvSpPr/>
          <p:nvPr/>
        </p:nvSpPr>
        <p:spPr>
          <a:xfrm>
            <a:off x="182388" y="4227188"/>
            <a:ext cx="3014545" cy="75600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いつまで投資できる？</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spcBef>
                <a:spcPts val="600"/>
              </a:spcBef>
            </a:pPr>
            <a:r>
              <a:rPr kumimoji="1" lang="ja-JP" altLang="en-US" b="1" dirty="0">
                <a:solidFill>
                  <a:schemeClr val="bg1"/>
                </a:solidFill>
                <a:latin typeface="Meiryo UI" panose="020B0604030504040204" pitchFamily="50" charset="-128"/>
                <a:ea typeface="Meiryo UI" panose="020B0604030504040204" pitchFamily="50" charset="-128"/>
              </a:rPr>
              <a:t>（</a:t>
            </a:r>
            <a:r>
              <a:rPr kumimoji="1" lang="zh-TW" altLang="en-US" b="1" dirty="0">
                <a:solidFill>
                  <a:schemeClr val="bg1"/>
                </a:solidFill>
                <a:latin typeface="Meiryo UI" panose="020B0604030504040204" pitchFamily="50" charset="-128"/>
                <a:ea typeface="Meiryo UI" panose="020B0604030504040204" pitchFamily="50" charset="-128"/>
              </a:rPr>
              <a:t>口座開設期間</a:t>
            </a:r>
            <a:r>
              <a:rPr kumimoji="1" lang="ja-JP" altLang="en-US" b="1" dirty="0">
                <a:solidFill>
                  <a:schemeClr val="bg1"/>
                </a:solidFill>
                <a:latin typeface="Meiryo UI" panose="020B0604030504040204" pitchFamily="50" charset="-128"/>
                <a:ea typeface="Meiryo UI" panose="020B0604030504040204" pitchFamily="50" charset="-128"/>
              </a:rPr>
              <a:t>）</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7" name="角丸四角形 66"/>
          <p:cNvSpPr/>
          <p:nvPr/>
        </p:nvSpPr>
        <p:spPr>
          <a:xfrm>
            <a:off x="207237" y="5132595"/>
            <a:ext cx="3014545" cy="75600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いつまで非課税になる？</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spcBef>
                <a:spcPts val="600"/>
              </a:spcBef>
            </a:pPr>
            <a:r>
              <a:rPr kumimoji="1" lang="ja-JP" altLang="en-US" b="1" dirty="0">
                <a:solidFill>
                  <a:schemeClr val="bg1"/>
                </a:solidFill>
                <a:latin typeface="Meiryo UI" panose="020B0604030504040204" pitchFamily="50" charset="-128"/>
                <a:ea typeface="Meiryo UI" panose="020B0604030504040204" pitchFamily="50" charset="-128"/>
              </a:rPr>
              <a:t>（</a:t>
            </a:r>
            <a:r>
              <a:rPr kumimoji="1" lang="zh-TW" altLang="en-US" b="1" dirty="0">
                <a:solidFill>
                  <a:schemeClr val="bg1"/>
                </a:solidFill>
                <a:latin typeface="Meiryo UI" panose="020B0604030504040204" pitchFamily="50" charset="-128"/>
                <a:ea typeface="Meiryo UI" panose="020B0604030504040204" pitchFamily="50" charset="-128"/>
              </a:rPr>
              <a:t>非課税保有期間</a:t>
            </a:r>
            <a:r>
              <a:rPr kumimoji="1" lang="ja-JP" altLang="en-US" b="1" dirty="0">
                <a:solidFill>
                  <a:schemeClr val="bg1"/>
                </a:solidFill>
                <a:latin typeface="Meiryo UI" panose="020B0604030504040204" pitchFamily="50" charset="-128"/>
                <a:ea typeface="Meiryo UI" panose="020B0604030504040204" pitchFamily="50" charset="-128"/>
              </a:rPr>
              <a:t>）</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3437289" y="4221358"/>
            <a:ext cx="5532224" cy="1667238"/>
          </a:xfrm>
          <a:prstGeom prst="rect">
            <a:avLst/>
          </a:prstGeom>
          <a:solidFill>
            <a:schemeClr val="accent2">
              <a:lumMod val="20000"/>
              <a:lumOff val="80000"/>
            </a:schemeClr>
          </a:solidFill>
          <a:ln>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schemeClr val="accent2">
                    <a:lumMod val="75000"/>
                  </a:schemeClr>
                </a:solidFill>
                <a:latin typeface="Meiryo UI" panose="020B0604030504040204" pitchFamily="50" charset="-128"/>
                <a:ea typeface="Meiryo UI" panose="020B0604030504040204" pitchFamily="50" charset="-128"/>
              </a:rPr>
              <a:t>期限はありません！</a:t>
            </a:r>
            <a:endParaRPr lang="en-US" altLang="ja-JP" sz="2400" b="1" dirty="0">
              <a:solidFill>
                <a:schemeClr val="accent2">
                  <a:lumMod val="75000"/>
                </a:schemeClr>
              </a:solidFill>
              <a:latin typeface="Meiryo UI" panose="020B0604030504040204" pitchFamily="50" charset="-128"/>
              <a:ea typeface="Meiryo UI" panose="020B0604030504040204" pitchFamily="50" charset="-128"/>
            </a:endParaRPr>
          </a:p>
          <a:p>
            <a:pPr algn="ctr">
              <a:lnSpc>
                <a:spcPts val="2400"/>
              </a:lnSpc>
              <a:spcBef>
                <a:spcPts val="600"/>
              </a:spcBef>
            </a:pPr>
            <a:r>
              <a:rPr lang="ja-JP" altLang="en-US" dirty="0">
                <a:latin typeface="Meiryo UI" panose="020B0604030504040204" pitchFamily="50" charset="-128"/>
                <a:ea typeface="Meiryo UI" panose="020B0604030504040204" pitchFamily="50" charset="-128"/>
              </a:rPr>
              <a:t>口座開設期間は</a:t>
            </a:r>
            <a:r>
              <a:rPr lang="ja-JP" altLang="en-US" b="1" dirty="0">
                <a:solidFill>
                  <a:schemeClr val="accent2">
                    <a:lumMod val="75000"/>
                  </a:schemeClr>
                </a:solidFill>
                <a:latin typeface="Meiryo UI" panose="020B0604030504040204" pitchFamily="50" charset="-128"/>
                <a:ea typeface="Meiryo UI" panose="020B0604030504040204" pitchFamily="50" charset="-128"/>
              </a:rPr>
              <a:t>恒久化</a:t>
            </a:r>
            <a:endParaRPr lang="en-US" altLang="ja-JP" b="1" dirty="0">
              <a:solidFill>
                <a:schemeClr val="accent2">
                  <a:lumMod val="75000"/>
                </a:schemeClr>
              </a:solidFill>
              <a:latin typeface="Meiryo UI" panose="020B0604030504040204" pitchFamily="50" charset="-128"/>
              <a:ea typeface="Meiryo UI" panose="020B0604030504040204" pitchFamily="50" charset="-128"/>
            </a:endParaRPr>
          </a:p>
          <a:p>
            <a:pPr algn="ctr">
              <a:lnSpc>
                <a:spcPts val="2400"/>
              </a:lnSpc>
              <a:spcBef>
                <a:spcPts val="600"/>
              </a:spcBef>
            </a:pPr>
            <a:r>
              <a:rPr lang="ja-JP" altLang="en-US" dirty="0">
                <a:solidFill>
                  <a:schemeClr val="tx1"/>
                </a:solidFill>
                <a:latin typeface="Meiryo UI" panose="020B0604030504040204" pitchFamily="50" charset="-128"/>
                <a:ea typeface="Meiryo UI" panose="020B0604030504040204" pitchFamily="50" charset="-128"/>
              </a:rPr>
              <a:t>・非課税保有期間は</a:t>
            </a:r>
            <a:r>
              <a:rPr lang="ja-JP" altLang="en-US" b="1" dirty="0">
                <a:solidFill>
                  <a:schemeClr val="accent2">
                    <a:lumMod val="75000"/>
                  </a:schemeClr>
                </a:solidFill>
                <a:latin typeface="Meiryo UI" panose="020B0604030504040204" pitchFamily="50" charset="-128"/>
                <a:ea typeface="Meiryo UI" panose="020B0604030504040204" pitchFamily="50" charset="-128"/>
              </a:rPr>
              <a:t>無期限</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71" name="正方形/長方形 70">
            <a:extLst>
              <a:ext uri="{FF2B5EF4-FFF2-40B4-BE49-F238E27FC236}">
                <a16:creationId xmlns:a16="http://schemas.microsoft.com/office/drawing/2014/main" id="{B7E96ED6-29D6-4467-8192-83990BAF51FC}"/>
              </a:ext>
            </a:extLst>
          </p:cNvPr>
          <p:cNvSpPr/>
          <p:nvPr/>
        </p:nvSpPr>
        <p:spPr>
          <a:xfrm>
            <a:off x="281427" y="91155"/>
            <a:ext cx="7352483"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つみたて投資枠と成長投資枠①</a:t>
            </a:r>
          </a:p>
        </p:txBody>
      </p:sp>
      <p:sp>
        <p:nvSpPr>
          <p:cNvPr id="2" name="正方形/長方形 1"/>
          <p:cNvSpPr/>
          <p:nvPr/>
        </p:nvSpPr>
        <p:spPr>
          <a:xfrm>
            <a:off x="3437289" y="3501484"/>
            <a:ext cx="2948762" cy="561692"/>
          </a:xfrm>
          <a:prstGeom prst="rect">
            <a:avLst/>
          </a:prstGeom>
        </p:spPr>
        <p:txBody>
          <a:bodyPr wrap="square">
            <a:spAutoFit/>
          </a:bodyPr>
          <a:lstStyle/>
          <a:p>
            <a:pPr algn="ct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簿価残高方式で管理</a:t>
            </a:r>
            <a:endParaRPr lang="en-US" altLang="ja-JP" sz="1400" dirty="0">
              <a:latin typeface="Meiryo UI" panose="020B0604030504040204" pitchFamily="50" charset="-128"/>
              <a:ea typeface="Meiryo UI" panose="020B0604030504040204" pitchFamily="50" charset="-128"/>
            </a:endParaRPr>
          </a:p>
          <a:p>
            <a:pPr algn="ctr">
              <a:spcBef>
                <a:spcPts val="300"/>
              </a:spcBef>
            </a:pPr>
            <a:r>
              <a:rPr lang="ja-JP" altLang="en-US" sz="1400" dirty="0">
                <a:latin typeface="Meiryo UI" panose="020B0604030504040204" pitchFamily="50" charset="-128"/>
                <a:ea typeface="Meiryo UI" panose="020B0604030504040204" pitchFamily="50" charset="-128"/>
              </a:rPr>
              <a:t>（売却すれば枠の再利用が可能）</a:t>
            </a:r>
          </a:p>
        </p:txBody>
      </p:sp>
      <p:sp>
        <p:nvSpPr>
          <p:cNvPr id="3" name="大かっこ 2"/>
          <p:cNvSpPr/>
          <p:nvPr/>
        </p:nvSpPr>
        <p:spPr>
          <a:xfrm>
            <a:off x="4728284" y="4954613"/>
            <a:ext cx="2950234" cy="718872"/>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789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3" grpId="0" animBg="1"/>
      <p:bldP spid="34" grpId="0" animBg="1"/>
      <p:bldP spid="36" grpId="0" animBg="1"/>
      <p:bldP spid="21" grpId="0" animBg="1"/>
      <p:bldP spid="62" grpId="0" animBg="1"/>
      <p:bldP spid="63" grpId="0" animBg="1"/>
      <p:bldP spid="64" grpId="0" animBg="1"/>
      <p:bldP spid="67" grpId="0" animBg="1"/>
      <p:bldP spid="70" grpId="0" animBg="1"/>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7E96ED6-29D6-4467-8192-83990BAF51FC}"/>
              </a:ext>
            </a:extLst>
          </p:cNvPr>
          <p:cNvSpPr/>
          <p:nvPr/>
        </p:nvSpPr>
        <p:spPr>
          <a:xfrm>
            <a:off x="365760" y="61310"/>
            <a:ext cx="723968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つみたて投資枠と成長投資枠②</a:t>
            </a:r>
          </a:p>
        </p:txBody>
      </p:sp>
      <p:sp>
        <p:nvSpPr>
          <p:cNvPr id="25" name="フローチャート: 代替処理 24"/>
          <p:cNvSpPr/>
          <p:nvPr/>
        </p:nvSpPr>
        <p:spPr>
          <a:xfrm>
            <a:off x="2411178" y="1424847"/>
            <a:ext cx="3348000" cy="618487"/>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kumimoji="1" lang="ja-JP" altLang="en-US" sz="2000" b="1" dirty="0">
                <a:latin typeface="Meiryo UI" panose="020B0604030504040204" pitchFamily="50" charset="-128"/>
                <a:ea typeface="Meiryo UI" panose="020B0604030504040204" pitchFamily="50" charset="-128"/>
              </a:rPr>
              <a:t>つみたて投資枠</a:t>
            </a:r>
          </a:p>
        </p:txBody>
      </p:sp>
      <p:sp>
        <p:nvSpPr>
          <p:cNvPr id="26" name="正方形/長方形 25"/>
          <p:cNvSpPr/>
          <p:nvPr/>
        </p:nvSpPr>
        <p:spPr>
          <a:xfrm>
            <a:off x="2411178" y="1982374"/>
            <a:ext cx="3348000" cy="1250646"/>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長期・積立・分散投資に適した</a:t>
            </a:r>
            <a:endParaRPr kumimoji="1" lang="en-US" altLang="ja-JP" dirty="0">
              <a:latin typeface="Meiryo UI" panose="020B0604030504040204" pitchFamily="50" charset="-128"/>
              <a:ea typeface="Meiryo UI" panose="020B0604030504040204" pitchFamily="50" charset="-128"/>
            </a:endParaRPr>
          </a:p>
          <a:p>
            <a:pPr algn="ctr">
              <a:spcBef>
                <a:spcPts val="300"/>
              </a:spcBef>
            </a:pPr>
            <a:r>
              <a:rPr kumimoji="1" lang="ja-JP" altLang="en-US" sz="2400" b="1" dirty="0">
                <a:solidFill>
                  <a:schemeClr val="accent5">
                    <a:lumMod val="50000"/>
                  </a:schemeClr>
                </a:solidFill>
                <a:latin typeface="Meiryo UI" panose="020B0604030504040204" pitchFamily="50" charset="-128"/>
                <a:ea typeface="Meiryo UI" panose="020B0604030504040204" pitchFamily="50" charset="-128"/>
              </a:rPr>
              <a:t>一定の投資信託</a:t>
            </a:r>
            <a:r>
              <a:rPr kumimoji="1" lang="ja-JP" altLang="en-US" dirty="0">
                <a:latin typeface="Meiryo UI" panose="020B0604030504040204" pitchFamily="50" charset="-128"/>
                <a:ea typeface="Meiryo UI" panose="020B0604030504040204" pitchFamily="50" charset="-128"/>
              </a:rPr>
              <a:t>のみが対象</a:t>
            </a:r>
          </a:p>
        </p:txBody>
      </p:sp>
      <p:sp>
        <p:nvSpPr>
          <p:cNvPr id="29" name="フローチャート: 代替処理 28"/>
          <p:cNvSpPr/>
          <p:nvPr/>
        </p:nvSpPr>
        <p:spPr>
          <a:xfrm>
            <a:off x="5925894" y="1424846"/>
            <a:ext cx="3342602" cy="618487"/>
          </a:xfrm>
          <a:prstGeom prst="flowChartAlternateProces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kumimoji="1" lang="ja-JP" altLang="en-US" sz="2000" b="1" dirty="0">
                <a:latin typeface="Meiryo UI" panose="020B0604030504040204" pitchFamily="50" charset="-128"/>
                <a:ea typeface="Meiryo UI" panose="020B0604030504040204" pitchFamily="50" charset="-128"/>
              </a:rPr>
              <a:t>成長投資枠</a:t>
            </a:r>
          </a:p>
        </p:txBody>
      </p:sp>
      <p:sp>
        <p:nvSpPr>
          <p:cNvPr id="30" name="正方形/長方形 29"/>
          <p:cNvSpPr/>
          <p:nvPr/>
        </p:nvSpPr>
        <p:spPr>
          <a:xfrm>
            <a:off x="5925894" y="1982373"/>
            <a:ext cx="3342602" cy="1250646"/>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ja-JP" altLang="en-US" sz="2400" b="1" dirty="0">
                <a:solidFill>
                  <a:schemeClr val="accent6">
                    <a:lumMod val="50000"/>
                  </a:schemeClr>
                </a:solidFill>
                <a:latin typeface="Meiryo UI" panose="020B0604030504040204" pitchFamily="50" charset="-128"/>
                <a:ea typeface="Meiryo UI" panose="020B0604030504040204" pitchFamily="50" charset="-128"/>
              </a:rPr>
              <a:t>上場株式・投資信託等</a:t>
            </a:r>
            <a:endParaRPr kumimoji="1" lang="en-US" altLang="ja-JP" sz="2400" b="1" dirty="0">
              <a:solidFill>
                <a:schemeClr val="accent6">
                  <a:lumMod val="50000"/>
                </a:schemeClr>
              </a:solidFill>
              <a:latin typeface="Meiryo UI" panose="020B0604030504040204" pitchFamily="50" charset="-128"/>
              <a:ea typeface="Meiryo UI" panose="020B0604030504040204" pitchFamily="50" charset="-128"/>
            </a:endParaRPr>
          </a:p>
          <a:p>
            <a:pPr algn="ctr">
              <a:spcBef>
                <a:spcPts val="600"/>
              </a:spcBef>
            </a:pPr>
            <a:r>
              <a:rPr lang="ja-JP" altLang="en-US" dirty="0">
                <a:solidFill>
                  <a:schemeClr val="tx1"/>
                </a:solidFill>
                <a:latin typeface="Meiryo UI" panose="020B0604030504040204" pitchFamily="50" charset="-128"/>
                <a:ea typeface="Meiryo UI" panose="020B0604030504040204" pitchFamily="50" charset="-128"/>
              </a:rPr>
              <a:t>（一定の投資信託等は除外</a:t>
            </a:r>
            <a:r>
              <a:rPr lang="en-US" altLang="ja-JP" baseline="30000"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a:t>
            </a:r>
          </a:p>
        </p:txBody>
      </p:sp>
      <p:sp>
        <p:nvSpPr>
          <p:cNvPr id="31" name="正方形/長方形 30"/>
          <p:cNvSpPr/>
          <p:nvPr/>
        </p:nvSpPr>
        <p:spPr>
          <a:xfrm>
            <a:off x="2411178" y="3391102"/>
            <a:ext cx="3348000" cy="1445929"/>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rPr>
              <a:t>定期的に</a:t>
            </a:r>
            <a:endParaRPr lang="en-US" altLang="ja-JP" sz="2400" dirty="0">
              <a:solidFill>
                <a:schemeClr val="tx1"/>
              </a:solidFill>
              <a:latin typeface="Meiryo UI" panose="020B0604030504040204" pitchFamily="50" charset="-128"/>
              <a:ea typeface="Meiryo UI" panose="020B0604030504040204" pitchFamily="50" charset="-128"/>
            </a:endParaRPr>
          </a:p>
          <a:p>
            <a:pPr algn="ctr"/>
            <a:r>
              <a:rPr lang="ja-JP" altLang="en-US" sz="2400" b="1" dirty="0">
                <a:solidFill>
                  <a:schemeClr val="accent5">
                    <a:lumMod val="50000"/>
                  </a:schemeClr>
                </a:solidFill>
                <a:latin typeface="Meiryo UI" panose="020B0604030504040204" pitchFamily="50" charset="-128"/>
                <a:ea typeface="Meiryo UI" panose="020B0604030504040204" pitchFamily="50" charset="-128"/>
              </a:rPr>
              <a:t>積立投資</a:t>
            </a:r>
            <a:r>
              <a:rPr lang="ja-JP" altLang="en-US" sz="2400" dirty="0">
                <a:solidFill>
                  <a:schemeClr val="tx1"/>
                </a:solidFill>
                <a:latin typeface="Meiryo UI" panose="020B0604030504040204" pitchFamily="50" charset="-128"/>
                <a:ea typeface="Meiryo UI" panose="020B0604030504040204" pitchFamily="50" charset="-128"/>
              </a:rPr>
              <a:t>ができる</a:t>
            </a:r>
          </a:p>
        </p:txBody>
      </p:sp>
      <p:sp>
        <p:nvSpPr>
          <p:cNvPr id="32" name="正方形/長方形 31"/>
          <p:cNvSpPr/>
          <p:nvPr/>
        </p:nvSpPr>
        <p:spPr>
          <a:xfrm>
            <a:off x="5925894" y="3391102"/>
            <a:ext cx="3342602" cy="1445927"/>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schemeClr val="accent6">
                    <a:lumMod val="50000"/>
                  </a:schemeClr>
                </a:solidFill>
                <a:latin typeface="Meiryo UI" panose="020B0604030504040204" pitchFamily="50" charset="-128"/>
                <a:ea typeface="Meiryo UI" panose="020B0604030504040204" pitchFamily="50" charset="-128"/>
              </a:rPr>
              <a:t>投資方法が自由</a:t>
            </a:r>
            <a:endParaRPr lang="en-US" altLang="ja-JP" sz="2400" b="1" dirty="0">
              <a:solidFill>
                <a:schemeClr val="accent6">
                  <a:lumMod val="50000"/>
                </a:schemeClr>
              </a:solidFill>
              <a:latin typeface="Meiryo UI" panose="020B0604030504040204" pitchFamily="50" charset="-128"/>
              <a:ea typeface="Meiryo UI" panose="020B0604030504040204" pitchFamily="50" charset="-128"/>
            </a:endParaRPr>
          </a:p>
          <a:p>
            <a:pPr algn="ctr">
              <a:spcBef>
                <a:spcPts val="600"/>
              </a:spcBef>
            </a:pPr>
            <a:r>
              <a:rPr lang="ja-JP" altLang="en-US" b="1" dirty="0">
                <a:solidFill>
                  <a:schemeClr val="accent6">
                    <a:lumMod val="50000"/>
                  </a:schemeClr>
                </a:solidFill>
                <a:latin typeface="Meiryo UI" panose="020B0604030504040204" pitchFamily="50" charset="-128"/>
                <a:ea typeface="Meiryo UI" panose="020B0604030504040204" pitchFamily="50" charset="-128"/>
              </a:rPr>
              <a:t>　　</a:t>
            </a:r>
            <a:r>
              <a:rPr lang="ja-JP" altLang="en-US" sz="2000" b="1" dirty="0">
                <a:solidFill>
                  <a:schemeClr val="accent6">
                    <a:lumMod val="50000"/>
                  </a:schemeClr>
                </a:solidFill>
                <a:latin typeface="Meiryo UI" panose="020B0604030504040204" pitchFamily="50" charset="-128"/>
                <a:ea typeface="Meiryo UI" panose="020B0604030504040204" pitchFamily="50" charset="-128"/>
              </a:rPr>
              <a:t>積立投資</a:t>
            </a:r>
            <a:r>
              <a:rPr lang="ja-JP" altLang="en-US" sz="2000" dirty="0">
                <a:solidFill>
                  <a:schemeClr val="tx1"/>
                </a:solidFill>
                <a:latin typeface="Meiryo UI" panose="020B0604030504040204" pitchFamily="50" charset="-128"/>
                <a:ea typeface="Meiryo UI" panose="020B0604030504040204" pitchFamily="50" charset="-128"/>
              </a:rPr>
              <a:t>も</a:t>
            </a:r>
            <a:r>
              <a:rPr lang="ja-JP" altLang="en-US" sz="2000" b="1" dirty="0">
                <a:solidFill>
                  <a:schemeClr val="accent6">
                    <a:lumMod val="50000"/>
                  </a:schemeClr>
                </a:solidFill>
                <a:latin typeface="Meiryo UI" panose="020B0604030504040204" pitchFamily="50" charset="-128"/>
                <a:ea typeface="Meiryo UI" panose="020B0604030504040204" pitchFamily="50" charset="-128"/>
              </a:rPr>
              <a:t>一括投資</a:t>
            </a:r>
            <a:r>
              <a:rPr lang="ja-JP" altLang="en-US" sz="2000" dirty="0">
                <a:solidFill>
                  <a:schemeClr val="tx1"/>
                </a:solidFill>
                <a:latin typeface="Meiryo UI" panose="020B0604030504040204" pitchFamily="50" charset="-128"/>
                <a:ea typeface="Meiryo UI" panose="020B0604030504040204" pitchFamily="50" charset="-128"/>
              </a:rPr>
              <a:t>も</a:t>
            </a:r>
            <a:r>
              <a:rPr lang="en-US" altLang="ja-JP" sz="2000" dirty="0">
                <a:solidFill>
                  <a:schemeClr val="tx1"/>
                </a:solidFill>
                <a:latin typeface="Meiryo UI" panose="020B0604030504040204" pitchFamily="50" charset="-128"/>
                <a:ea typeface="Meiryo UI" panose="020B0604030504040204" pitchFamily="50" charset="-128"/>
              </a:rPr>
              <a:t>OK</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33" name="角丸四角形 32"/>
          <p:cNvSpPr/>
          <p:nvPr/>
        </p:nvSpPr>
        <p:spPr>
          <a:xfrm>
            <a:off x="115747" y="1926314"/>
            <a:ext cx="2160000" cy="1306705"/>
          </a:xfrm>
          <a:prstGeom prst="roundRect">
            <a:avLst>
              <a:gd name="adj" fmla="val 14426"/>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何に投資できる？</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spcBef>
                <a:spcPts val="600"/>
              </a:spcBef>
            </a:pPr>
            <a:r>
              <a:rPr kumimoji="1" lang="ja-JP" altLang="en-US" b="1" dirty="0">
                <a:solidFill>
                  <a:schemeClr val="bg1"/>
                </a:solidFill>
                <a:latin typeface="Meiryo UI" panose="020B0604030504040204" pitchFamily="50" charset="-128"/>
                <a:ea typeface="Meiryo UI" panose="020B0604030504040204" pitchFamily="50" charset="-128"/>
              </a:rPr>
              <a:t>（投資対象商品）</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34" name="角丸四角形 33"/>
          <p:cNvSpPr/>
          <p:nvPr/>
        </p:nvSpPr>
        <p:spPr>
          <a:xfrm>
            <a:off x="115747" y="3395579"/>
            <a:ext cx="2160000" cy="1441450"/>
          </a:xfrm>
          <a:prstGeom prst="roundRect">
            <a:avLst>
              <a:gd name="adj" fmla="val 13548"/>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投資の方法は？</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0" y="5176087"/>
            <a:ext cx="9594391" cy="676724"/>
          </a:xfrm>
          <a:prstGeom prst="rect">
            <a:avLst/>
          </a:prstGeom>
        </p:spPr>
        <p:txBody>
          <a:bodyPr wrap="square">
            <a:spAutoFit/>
          </a:bodyPr>
          <a:lstStyle/>
          <a:p>
            <a:pPr marL="288000" indent="-457200">
              <a:lnSpc>
                <a:spcPts val="2400"/>
              </a:lnSpc>
              <a:spcBef>
                <a:spcPts val="600"/>
              </a:spcBef>
            </a:pPr>
            <a:r>
              <a:rPr kumimoji="1"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①整理・監理銘柄、②信託期間</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年未満、毎月分配型の投資信託及びデリバティブ取引を用いた一定の投資信託等は除外されます。</a:t>
            </a:r>
            <a:endParaRPr kumimoji="1" lang="ja-JP" altLang="en-US" dirty="0">
              <a:latin typeface="Meiryo UI" panose="020B0604030504040204" pitchFamily="50" charset="-128"/>
              <a:ea typeface="Meiryo UI" panose="020B0604030504040204" pitchFamily="50" charset="-128"/>
            </a:endParaRPr>
          </a:p>
        </p:txBody>
      </p:sp>
      <p:sp>
        <p:nvSpPr>
          <p:cNvPr id="37" name="角丸四角形 36"/>
          <p:cNvSpPr/>
          <p:nvPr/>
        </p:nvSpPr>
        <p:spPr>
          <a:xfrm>
            <a:off x="5278256" y="1531620"/>
            <a:ext cx="1128560" cy="360000"/>
          </a:xfrm>
          <a:prstGeom prst="roundRect">
            <a:avLst>
              <a:gd name="adj" fmla="val 50000"/>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solidFill>
                  <a:schemeClr val="accent2">
                    <a:lumMod val="75000"/>
                  </a:schemeClr>
                </a:solidFill>
                <a:latin typeface="Meiryo UI" panose="020B0604030504040204" pitchFamily="50" charset="-128"/>
                <a:ea typeface="Meiryo UI" panose="020B0604030504040204" pitchFamily="50" charset="-128"/>
              </a:rPr>
              <a:t>併用可</a:t>
            </a:r>
          </a:p>
        </p:txBody>
      </p:sp>
    </p:spTree>
    <p:extLst>
      <p:ext uri="{BB962C8B-B14F-4D97-AF65-F5344CB8AC3E}">
        <p14:creationId xmlns:p14="http://schemas.microsoft.com/office/powerpoint/2010/main" val="8352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fade">
                                      <p:cBhvr>
                                        <p:cTn id="10" dur="500"/>
                                        <p:tgtEl>
                                          <p:spTgt spid="3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7E96ED6-29D6-4467-8192-83990BAF51FC}"/>
              </a:ext>
            </a:extLst>
          </p:cNvPr>
          <p:cNvSpPr/>
          <p:nvPr/>
        </p:nvSpPr>
        <p:spPr>
          <a:xfrm>
            <a:off x="75124" y="106865"/>
            <a:ext cx="7246291"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つみたて投資枠の投資イメージ</a:t>
            </a:r>
          </a:p>
        </p:txBody>
      </p:sp>
      <p:sp>
        <p:nvSpPr>
          <p:cNvPr id="8" name="角丸四角形 7"/>
          <p:cNvSpPr/>
          <p:nvPr/>
        </p:nvSpPr>
        <p:spPr>
          <a:xfrm>
            <a:off x="351043" y="5347979"/>
            <a:ext cx="8277482" cy="1055608"/>
          </a:xfrm>
          <a:prstGeom prst="roundRect">
            <a:avLst/>
          </a:prstGeom>
          <a:noFill/>
          <a:ln w="50800">
            <a:solidFill>
              <a:srgbClr val="0070C0"/>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つみたて投資</a:t>
            </a:r>
            <a:r>
              <a:rPr lang="ja-JP" altLang="en-US" sz="2800" dirty="0">
                <a:solidFill>
                  <a:prstClr val="black"/>
                </a:solidFill>
                <a:latin typeface="Meiryo UI" panose="020B0604030504040204" pitchFamily="50" charset="-128"/>
                <a:ea typeface="Meiryo UI" panose="020B0604030504040204" pitchFamily="50" charset="-128"/>
              </a:rPr>
              <a:t>枠対象の</a:t>
            </a:r>
            <a:endParaRPr lang="en-US" altLang="ja-JP" sz="2800" dirty="0">
              <a:solidFill>
                <a:prstClr val="black"/>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投資信託を選び投資</a:t>
            </a:r>
          </a:p>
        </p:txBody>
      </p:sp>
      <p:sp>
        <p:nvSpPr>
          <p:cNvPr id="9" name="下矢印 8"/>
          <p:cNvSpPr/>
          <p:nvPr/>
        </p:nvSpPr>
        <p:spPr>
          <a:xfrm>
            <a:off x="541495" y="2773682"/>
            <a:ext cx="1100495" cy="2238157"/>
          </a:xfrm>
          <a:prstGeom prst="downArrow">
            <a:avLst>
              <a:gd name="adj1" fmla="val 55539"/>
              <a:gd name="adj2" fmla="val 50000"/>
            </a:avLst>
          </a:prstGeom>
          <a:solidFill>
            <a:srgbClr val="0070C0"/>
          </a:solidFill>
        </p:spPr>
        <p:txBody>
          <a:bodyPr vert="eaVert"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積立１万円</a:t>
            </a:r>
          </a:p>
        </p:txBody>
      </p:sp>
      <p:sp>
        <p:nvSpPr>
          <p:cNvPr id="10" name="下矢印 9"/>
          <p:cNvSpPr/>
          <p:nvPr/>
        </p:nvSpPr>
        <p:spPr>
          <a:xfrm>
            <a:off x="2112725" y="2773679"/>
            <a:ext cx="1100495" cy="2238159"/>
          </a:xfrm>
          <a:prstGeom prst="downArrow">
            <a:avLst>
              <a:gd name="adj1" fmla="val 59232"/>
              <a:gd name="adj2" fmla="val 50000"/>
            </a:avLst>
          </a:prstGeom>
          <a:solidFill>
            <a:srgbClr val="0070C0"/>
          </a:solidFill>
        </p:spPr>
        <p:txBody>
          <a:bodyPr vert="eaVert"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積立１万円</a:t>
            </a:r>
          </a:p>
        </p:txBody>
      </p:sp>
      <p:sp>
        <p:nvSpPr>
          <p:cNvPr id="11" name="下矢印 10"/>
          <p:cNvSpPr/>
          <p:nvPr/>
        </p:nvSpPr>
        <p:spPr>
          <a:xfrm>
            <a:off x="3661523" y="2773681"/>
            <a:ext cx="1100495" cy="2238157"/>
          </a:xfrm>
          <a:prstGeom prst="downArrow">
            <a:avLst>
              <a:gd name="adj1" fmla="val 57386"/>
              <a:gd name="adj2" fmla="val 50000"/>
            </a:avLst>
          </a:prstGeom>
          <a:solidFill>
            <a:srgbClr val="0070C0"/>
          </a:solidFill>
        </p:spPr>
        <p:txBody>
          <a:bodyPr vert="eaVert"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積立１万円</a:t>
            </a:r>
          </a:p>
        </p:txBody>
      </p:sp>
      <p:sp>
        <p:nvSpPr>
          <p:cNvPr id="12" name="下矢印 11"/>
          <p:cNvSpPr/>
          <p:nvPr/>
        </p:nvSpPr>
        <p:spPr>
          <a:xfrm>
            <a:off x="5244738" y="2773680"/>
            <a:ext cx="1100495" cy="2238158"/>
          </a:xfrm>
          <a:prstGeom prst="downArrow">
            <a:avLst>
              <a:gd name="adj1" fmla="val 59232"/>
              <a:gd name="adj2" fmla="val 50000"/>
            </a:avLst>
          </a:prstGeom>
          <a:solidFill>
            <a:srgbClr val="0070C0"/>
          </a:solidFill>
        </p:spPr>
        <p:txBody>
          <a:bodyPr vert="eaVert"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積立１万円</a:t>
            </a:r>
          </a:p>
        </p:txBody>
      </p:sp>
      <p:sp>
        <p:nvSpPr>
          <p:cNvPr id="13" name="下矢印 12"/>
          <p:cNvSpPr/>
          <p:nvPr/>
        </p:nvSpPr>
        <p:spPr>
          <a:xfrm>
            <a:off x="6810700" y="2773680"/>
            <a:ext cx="1100495" cy="2238158"/>
          </a:xfrm>
          <a:prstGeom prst="downArrow">
            <a:avLst>
              <a:gd name="adj1" fmla="val 61079"/>
              <a:gd name="adj2" fmla="val 50000"/>
            </a:avLst>
          </a:prstGeom>
          <a:solidFill>
            <a:srgbClr val="0070C0"/>
          </a:solidFill>
        </p:spPr>
        <p:txBody>
          <a:bodyPr vert="eaVert"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積立１万円</a:t>
            </a:r>
          </a:p>
        </p:txBody>
      </p:sp>
      <p:sp>
        <p:nvSpPr>
          <p:cNvPr id="14" name="正方形/長方形 13"/>
          <p:cNvSpPr/>
          <p:nvPr/>
        </p:nvSpPr>
        <p:spPr>
          <a:xfrm>
            <a:off x="7795908" y="3422583"/>
            <a:ext cx="38985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8238675" y="3424508"/>
            <a:ext cx="38985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正方形/長方形 15"/>
          <p:cNvSpPr/>
          <p:nvPr/>
        </p:nvSpPr>
        <p:spPr>
          <a:xfrm>
            <a:off x="8738352" y="3433385"/>
            <a:ext cx="38985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527252" y="940775"/>
            <a:ext cx="7981942" cy="1477328"/>
          </a:xfrm>
          <a:prstGeom prst="rect">
            <a:avLst/>
          </a:prstGeom>
        </p:spPr>
        <p:txBody>
          <a:bodyPr wrap="square">
            <a:spAutoFit/>
          </a:bodyPr>
          <a:lstStyle/>
          <a:p>
            <a:pPr marL="0" marR="0" lvl="0" indent="0" algn="l" defTabSz="457200" rtl="0" eaLnBrk="1" fontAlgn="auto" latinLnBrk="0" hangingPunct="1">
              <a:lnSpc>
                <a:spcPts val="36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つみたて投資枠は「１か月に１回」など</a:t>
            </a:r>
            <a:r>
              <a:rPr kumimoji="0" lang="ja-JP" altLang="en-US" sz="2400"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「定期」 </a:t>
            </a:r>
            <a:r>
              <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かつ</a:t>
            </a:r>
            <a:r>
              <a:rPr kumimoji="0" lang="ja-JP" altLang="en-US" sz="2400"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「継続的」</a:t>
            </a:r>
            <a:r>
              <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endParaRPr kumimoji="0"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36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2400"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rPr>
              <a:t>「一定金額分ずつ購入する（ドル・コスト平均法）」 </a:t>
            </a:r>
            <a:endParaRPr kumimoji="0" lang="en-US" altLang="ja-JP" sz="2400"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36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積立形式です。</a:t>
            </a:r>
          </a:p>
        </p:txBody>
      </p:sp>
    </p:spTree>
    <p:extLst>
      <p:ext uri="{BB962C8B-B14F-4D97-AF65-F5344CB8AC3E}">
        <p14:creationId xmlns:p14="http://schemas.microsoft.com/office/powerpoint/2010/main" val="131211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12420" y="2023875"/>
            <a:ext cx="8920185" cy="1323439"/>
          </a:xfrm>
          <a:prstGeom prst="rect">
            <a:avLst/>
          </a:prstGeom>
        </p:spPr>
        <p:txBody>
          <a:bodyPr wrap="square">
            <a:spAutoFit/>
          </a:bodyPr>
          <a:lstStyle/>
          <a:p>
            <a:pPr marL="285750" indent="-285750" defTabSz="914400">
              <a:lnSpc>
                <a:spcPts val="2800"/>
              </a:lnSpc>
              <a:buFont typeface="Wingdings" panose="05000000000000000000" pitchFamily="2" charset="2"/>
              <a:buChar char="ü"/>
              <a:defRPr/>
            </a:pP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つみたて投資枠と成長投資枠を</a:t>
            </a:r>
            <a:r>
              <a:rPr kumimoji="1" lang="ja-JP" altLang="en-US" sz="2000" b="1" kern="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別々の金融機関で利用することはできません</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一つの金融機関でご利用いただくこととなります。</a:t>
            </a:r>
            <a:endPar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lnSpc>
                <a:spcPts val="2800"/>
              </a:lnSpc>
              <a:spcBef>
                <a:spcPts val="1200"/>
              </a:spcBef>
              <a:buFont typeface="Wingdings" panose="05000000000000000000" pitchFamily="2" charset="2"/>
              <a:buChar char="ü"/>
              <a:defRPr/>
            </a:pP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なお、年単位で金融機関を変更することは、</a:t>
            </a:r>
            <a:r>
              <a:rPr kumimoji="1" lang="ja-JP" altLang="en-US" sz="2000" b="1" kern="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可能</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7E96ED6-29D6-4467-8192-83990BAF51FC}"/>
              </a:ext>
            </a:extLst>
          </p:cNvPr>
          <p:cNvSpPr/>
          <p:nvPr/>
        </p:nvSpPr>
        <p:spPr>
          <a:xfrm>
            <a:off x="204625" y="107247"/>
            <a:ext cx="8654894" cy="523220"/>
          </a:xfrm>
          <a:prstGeom prst="rect">
            <a:avLst/>
          </a:prstGeom>
        </p:spPr>
        <p:txBody>
          <a:bodyPr wrap="square">
            <a:spAutoFit/>
          </a:bodyPr>
          <a:lstStyle/>
          <a:p>
            <a:pPr lvl="0">
              <a:defRPr/>
            </a:pPr>
            <a:r>
              <a:rPr kumimoji="0"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よくある質問</a:t>
            </a:r>
          </a:p>
        </p:txBody>
      </p:sp>
      <p:sp>
        <p:nvSpPr>
          <p:cNvPr id="36" name="フローチャート: 代替処理 35"/>
          <p:cNvSpPr/>
          <p:nvPr/>
        </p:nvSpPr>
        <p:spPr>
          <a:xfrm>
            <a:off x="312420" y="985538"/>
            <a:ext cx="8692684" cy="938085"/>
          </a:xfrm>
          <a:prstGeom prst="flowChartAlternateProcess">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rtlCol="0" anchor="ctr"/>
          <a:lstStyle/>
          <a:p>
            <a:pPr marL="1087438" lvl="2" indent="-173038" defTabSz="914400">
              <a:lnSpc>
                <a:spcPts val="3000"/>
              </a:lnSpc>
              <a:defRPr/>
            </a:pPr>
            <a:r>
              <a:rPr kumimoji="1" lang="ja-JP" altLang="en-US" sz="2400" dirty="0">
                <a:solidFill>
                  <a:prstClr val="black"/>
                </a:solidFill>
                <a:latin typeface="Meiryo UI" panose="020B0604030504040204" pitchFamily="50" charset="-128"/>
                <a:ea typeface="Meiryo UI" panose="020B0604030504040204" pitchFamily="50" charset="-128"/>
              </a:rPr>
              <a:t>つみたて投資枠と成長投資枠。</a:t>
            </a:r>
            <a:endParaRPr kumimoji="1" lang="en-US" altLang="ja-JP" sz="2400" dirty="0">
              <a:solidFill>
                <a:prstClr val="black"/>
              </a:solidFill>
              <a:latin typeface="Meiryo UI" panose="020B0604030504040204" pitchFamily="50" charset="-128"/>
              <a:ea typeface="Meiryo UI" panose="020B0604030504040204" pitchFamily="50" charset="-128"/>
            </a:endParaRPr>
          </a:p>
          <a:p>
            <a:pPr marL="1087438" lvl="2" indent="-173038" defTabSz="914400">
              <a:lnSpc>
                <a:spcPts val="3000"/>
              </a:lnSpc>
              <a:defRPr/>
            </a:pPr>
            <a:r>
              <a:rPr kumimoji="1" lang="ja-JP" altLang="en-US" sz="2400" dirty="0">
                <a:solidFill>
                  <a:prstClr val="black"/>
                </a:solidFill>
                <a:latin typeface="Meiryo UI" panose="020B0604030504040204" pitchFamily="50" charset="-128"/>
                <a:ea typeface="Meiryo UI" panose="020B0604030504040204" pitchFamily="50" charset="-128"/>
              </a:rPr>
              <a:t>別々の金融機関で利用することはできますか？</a:t>
            </a:r>
          </a:p>
        </p:txBody>
      </p:sp>
      <p:sp>
        <p:nvSpPr>
          <p:cNvPr id="37" name="角丸四角形 36"/>
          <p:cNvSpPr/>
          <p:nvPr/>
        </p:nvSpPr>
        <p:spPr>
          <a:xfrm>
            <a:off x="463707" y="1112580"/>
            <a:ext cx="684000" cy="684000"/>
          </a:xfrm>
          <a:prstGeom prst="roundRect">
            <a:avLst/>
          </a:prstGeom>
          <a:solidFill>
            <a:schemeClr val="bg1"/>
          </a:solidFill>
        </p:spPr>
        <p:txBody>
          <a:bodyPr wrap="none" lIns="36000" tIns="36000" rIns="36000" bIns="3600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3600" b="1" dirty="0">
                <a:latin typeface="Meiryo UI" panose="020B0604030504040204" pitchFamily="50" charset="-128"/>
                <a:ea typeface="Meiryo UI" panose="020B0604030504040204" pitchFamily="50" charset="-128"/>
              </a:rPr>
              <a:t>Q</a:t>
            </a:r>
            <a:endParaRPr kumimoji="1" lang="ja-JP" altLang="en-US" sz="36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312420" y="4827951"/>
            <a:ext cx="8920185" cy="1323439"/>
          </a:xfrm>
          <a:prstGeom prst="rect">
            <a:avLst/>
          </a:prstGeom>
        </p:spPr>
        <p:txBody>
          <a:bodyPr wrap="square">
            <a:spAutoFit/>
          </a:bodyPr>
          <a:lstStyle/>
          <a:p>
            <a:pPr marL="285750" indent="-285750" defTabSz="914400">
              <a:lnSpc>
                <a:spcPts val="2800"/>
              </a:lnSpc>
              <a:spcBef>
                <a:spcPts val="1200"/>
              </a:spcBef>
              <a:buFont typeface="Wingdings" panose="05000000000000000000" pitchFamily="2" charset="2"/>
              <a:buChar char="ü"/>
              <a:defRPr/>
            </a:pPr>
            <a:r>
              <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口座にて損失が発生した場合、特定口座や一般口座で保有する他の株式等の配当金や売却益等との</a:t>
            </a:r>
            <a:r>
              <a:rPr kumimoji="1" lang="ja-JP" altLang="en-US" sz="2000" b="1" kern="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損益通算はできません</a:t>
            </a: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lnSpc>
                <a:spcPts val="2800"/>
              </a:lnSpc>
              <a:spcBef>
                <a:spcPts val="1200"/>
              </a:spcBef>
              <a:spcAft>
                <a:spcPts val="300"/>
              </a:spcAft>
              <a:buFont typeface="Wingdings" panose="05000000000000000000" pitchFamily="2" charset="2"/>
              <a:buChar char="ü"/>
              <a:defRPr/>
            </a:pPr>
            <a:r>
              <a:rPr kumimoji="1"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また、損失の繰越控除（３年間）もできません。</a:t>
            </a:r>
            <a:endParaRPr kumimoji="1"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ローチャート: 代替処理 19"/>
          <p:cNvSpPr/>
          <p:nvPr/>
        </p:nvSpPr>
        <p:spPr>
          <a:xfrm>
            <a:off x="312420" y="3789614"/>
            <a:ext cx="8692684" cy="938085"/>
          </a:xfrm>
          <a:prstGeom prst="flowChartAlternateProcess">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rtlCol="0" anchor="ctr"/>
          <a:lstStyle/>
          <a:p>
            <a:pPr marL="1087438" lvl="2" indent="-173038" defTabSz="914400">
              <a:lnSpc>
                <a:spcPts val="3000"/>
              </a:lnSpc>
              <a:defRPr/>
            </a:pPr>
            <a:r>
              <a:rPr kumimoji="1" lang="en-US" altLang="ja-JP" sz="2400" dirty="0">
                <a:solidFill>
                  <a:prstClr val="black"/>
                </a:solidFill>
                <a:latin typeface="Meiryo UI" panose="020B0604030504040204" pitchFamily="50" charset="-128"/>
                <a:ea typeface="Meiryo UI" panose="020B0604030504040204" pitchFamily="50" charset="-128"/>
              </a:rPr>
              <a:t>NISA</a:t>
            </a:r>
            <a:r>
              <a:rPr kumimoji="1" lang="ja-JP" altLang="en-US" sz="2400" dirty="0">
                <a:solidFill>
                  <a:prstClr val="black"/>
                </a:solidFill>
                <a:latin typeface="Meiryo UI" panose="020B0604030504040204" pitchFamily="50" charset="-128"/>
                <a:ea typeface="Meiryo UI" panose="020B0604030504040204" pitchFamily="50" charset="-128"/>
              </a:rPr>
              <a:t>口座で損失が発生した場合、</a:t>
            </a:r>
            <a:endParaRPr kumimoji="1" lang="en-US" altLang="ja-JP" sz="2400" dirty="0">
              <a:solidFill>
                <a:prstClr val="black"/>
              </a:solidFill>
              <a:latin typeface="Meiryo UI" panose="020B0604030504040204" pitchFamily="50" charset="-128"/>
              <a:ea typeface="Meiryo UI" panose="020B0604030504040204" pitchFamily="50" charset="-128"/>
            </a:endParaRPr>
          </a:p>
          <a:p>
            <a:pPr marL="1087438" lvl="2" indent="-173038" defTabSz="914400">
              <a:lnSpc>
                <a:spcPts val="3000"/>
              </a:lnSpc>
              <a:defRPr/>
            </a:pPr>
            <a:r>
              <a:rPr kumimoji="1" lang="ja-JP" altLang="en-US" sz="2400" dirty="0">
                <a:solidFill>
                  <a:prstClr val="black"/>
                </a:solidFill>
                <a:latin typeface="Meiryo UI" panose="020B0604030504040204" pitchFamily="50" charset="-128"/>
                <a:ea typeface="Meiryo UI" panose="020B0604030504040204" pitchFamily="50" charset="-128"/>
              </a:rPr>
              <a:t>他の口座との損益通算はできますか？</a:t>
            </a:r>
          </a:p>
        </p:txBody>
      </p:sp>
      <p:sp>
        <p:nvSpPr>
          <p:cNvPr id="22" name="角丸四角形 21"/>
          <p:cNvSpPr/>
          <p:nvPr/>
        </p:nvSpPr>
        <p:spPr>
          <a:xfrm>
            <a:off x="463707" y="3916656"/>
            <a:ext cx="684000" cy="684000"/>
          </a:xfrm>
          <a:prstGeom prst="roundRect">
            <a:avLst/>
          </a:prstGeom>
          <a:solidFill>
            <a:schemeClr val="bg1"/>
          </a:solidFill>
        </p:spPr>
        <p:txBody>
          <a:bodyPr wrap="none" lIns="36000" tIns="36000" rIns="36000" bIns="3600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3600" b="1" dirty="0">
                <a:latin typeface="Meiryo UI" panose="020B0604030504040204" pitchFamily="50" charset="-128"/>
                <a:ea typeface="Meiryo UI" panose="020B0604030504040204" pitchFamily="50" charset="-128"/>
              </a:rPr>
              <a:t>Q</a:t>
            </a:r>
            <a:endParaRPr kumimoji="1"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53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E2D7C6E86EC76418E59ABC6E98416D7" ma:contentTypeVersion="14" ma:contentTypeDescription="新しいドキュメントを作成します。" ma:contentTypeScope="" ma:versionID="c80011c67b0ec3e9fb58635fc3d4f0bf">
  <xsd:schema xmlns:xsd="http://www.w3.org/2001/XMLSchema" xmlns:xs="http://www.w3.org/2001/XMLSchema" xmlns:p="http://schemas.microsoft.com/office/2006/metadata/properties" xmlns:ns2="606a64cd-7d72-4d12-a669-9f49ae7f5dcd" xmlns:ns3="9a90d419-12d7-4f50-a7cb-dd3ac3affbc4" targetNamespace="http://schemas.microsoft.com/office/2006/metadata/properties" ma:root="true" ma:fieldsID="4edf6369d5c439259d97520d9e89e79c" ns2:_="" ns3:_="">
    <xsd:import namespace="606a64cd-7d72-4d12-a669-9f49ae7f5dcd"/>
    <xsd:import namespace="9a90d419-12d7-4f50-a7cb-dd3ac3affb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a64cd-7d72-4d12-a669-9f49ae7f5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90d419-12d7-4f50-a7cb-dd3ac3affbc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9806f9f-134d-4fdf-af0b-043dc992bb43}" ma:internalName="TaxCatchAll" ma:showField="CatchAllData" ma:web="9a90d419-12d7-4f50-a7cb-dd3ac3aff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a90d419-12d7-4f50-a7cb-dd3ac3affbc4" xsi:nil="true"/>
    <lcf76f155ced4ddcb4097134ff3c332f xmlns="606a64cd-7d72-4d12-a669-9f49ae7f5d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620A5D-5BE8-4558-9BB6-CE208C0B1E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6a64cd-7d72-4d12-a669-9f49ae7f5dcd"/>
    <ds:schemaRef ds:uri="9a90d419-12d7-4f50-a7cb-dd3ac3aff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96BFC7-7AD3-4730-94CC-9690913D1B2B}">
  <ds:schemaRefs>
    <ds:schemaRef ds:uri="9a90d419-12d7-4f50-a7cb-dd3ac3affbc4"/>
    <ds:schemaRef ds:uri="http://schemas.microsoft.com/office/infopath/2007/PartnerControls"/>
    <ds:schemaRef ds:uri="http://www.w3.org/XML/1998/namespace"/>
    <ds:schemaRef ds:uri="http://purl.org/dc/dcmitype/"/>
    <ds:schemaRef ds:uri="606a64cd-7d72-4d12-a669-9f49ae7f5dcd"/>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9A2B1BE-BD7A-4AD0-A93F-497004DDA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7288</TotalTime>
  <Words>870</Words>
  <Application>Microsoft Office PowerPoint</Application>
  <PresentationFormat>ワイド画面</PresentationFormat>
  <Paragraphs>131</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Meiryo UI</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なぜNISAと確定拠出年金なのか</vt:lpstr>
      <vt:lpstr>NISAの口座数</vt:lpstr>
      <vt:lpstr>NISAとは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金融経済教育推進機構</dc:creator>
  <cp:lastPrinted>2023-06-30T07:43:00Z</cp:lastPrinted>
  <dcterms:created xsi:type="dcterms:W3CDTF">2021-06-28T06:01:13Z</dcterms:created>
  <dcterms:modified xsi:type="dcterms:W3CDTF">2026-04-23T07:35:50Z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0x0101007E2D7C6E86EC76418E59ABC6E98416D7</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2025-12-22T08:08:31Z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0e2ef841-9ec1-4857-a923-d51674b7d8dd</vt:lpwstr>
  </property>
  <property fmtid="{D5CDD505-2E9C-101B-9397-08002B2CF9AE}" pid="9" name="MSIP_Label_defa4170-0d19-0005-0004-bc88714345d2_ActionId">
    <vt:lpwstr>a841db39-ff2f-4bb4-be40-837db07cbbb2</vt:lpwstr>
  </property>
  <property fmtid="{D5CDD505-2E9C-101B-9397-08002B2CF9AE}" pid="10" name="MSIP_Label_defa4170-0d19-0005-0004-bc88714345d2_ContentBits">
    <vt:lpwstr>0</vt:lpwstr>
  </property>
  <property fmtid="{D5CDD505-2E9C-101B-9397-08002B2CF9AE}" pid="11" name="MSIP_Label_defa4170-0d19-0005-0004-bc88714345d2_Tag">
    <vt:lpwstr>10, 3, 0, 1</vt:lpwstr>
  </property>
</Properties>
</file>