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006" r:id="rId4"/>
    <p:sldMasterId id="2147489118" r:id="rId5"/>
  </p:sldMasterIdLst>
  <p:notesMasterIdLst>
    <p:notesMasterId r:id="rId26"/>
  </p:notesMasterIdLst>
  <p:handoutMasterIdLst>
    <p:handoutMasterId r:id="rId27"/>
  </p:handoutMasterIdLst>
  <p:sldIdLst>
    <p:sldId id="1005" r:id="rId6"/>
    <p:sldId id="1006" r:id="rId7"/>
    <p:sldId id="1008" r:id="rId8"/>
    <p:sldId id="1009" r:id="rId9"/>
    <p:sldId id="1016" r:id="rId10"/>
    <p:sldId id="1014" r:id="rId11"/>
    <p:sldId id="1013" r:id="rId12"/>
    <p:sldId id="1027" r:id="rId13"/>
    <p:sldId id="1025" r:id="rId14"/>
    <p:sldId id="1021" r:id="rId15"/>
    <p:sldId id="1031" r:id="rId16"/>
    <p:sldId id="1019" r:id="rId17"/>
    <p:sldId id="1018" r:id="rId18"/>
    <p:sldId id="1017" r:id="rId19"/>
    <p:sldId id="1029" r:id="rId20"/>
    <p:sldId id="1032" r:id="rId21"/>
    <p:sldId id="1024" r:id="rId22"/>
    <p:sldId id="1023" r:id="rId23"/>
    <p:sldId id="1030" r:id="rId24"/>
    <p:sldId id="1007" r:id="rId25"/>
  </p:sldIdLst>
  <p:sldSz cx="9144000" cy="5143500" type="screen16x9"/>
  <p:notesSz cx="6735763" cy="9866313"/>
  <p:defaultTex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p:defaultTextStyle>
  <p:extLst>
    <p:ext uri="{EFAFB233-063F-42B5-8137-9DF3F51BA10A}">
      <p15:sldGuideLst xmlns:p15="http://schemas.microsoft.com/office/powerpoint/2012/main">
        <p15:guide id="1" orient="horz" pos="4176">
          <p15:clr>
            <a:srgbClr val="A4A3A4"/>
          </p15:clr>
        </p15:guide>
        <p15:guide id="2" orient="horz" pos="2784">
          <p15:clr>
            <a:srgbClr val="A4A3A4"/>
          </p15:clr>
        </p15:guide>
        <p15:guide id="3" orient="horz" pos="2205">
          <p15:clr>
            <a:srgbClr val="A4A3A4"/>
          </p15:clr>
        </p15:guide>
        <p15:guide id="4" pos="6096">
          <p15:clr>
            <a:srgbClr val="A4A3A4"/>
          </p15:clr>
        </p15:guide>
        <p15:guide id="5" pos="288">
          <p15:clr>
            <a:srgbClr val="A4A3A4"/>
          </p15:clr>
        </p15:guide>
        <p15:guide id="6" pos="3168">
          <p15:clr>
            <a:srgbClr val="A4A3A4"/>
          </p15:clr>
        </p15:guide>
        <p15:guide id="7" pos="2160">
          <p15:clr>
            <a:srgbClr val="A4A3A4"/>
          </p15:clr>
        </p15:guide>
        <p15:guide id="8" orient="horz" pos="3132">
          <p15:clr>
            <a:srgbClr val="A4A3A4"/>
          </p15:clr>
        </p15:guide>
        <p15:guide id="9" orient="horz" pos="2074" userDrawn="1">
          <p15:clr>
            <a:srgbClr val="A4A3A4"/>
          </p15:clr>
        </p15:guide>
        <p15:guide id="10" orient="horz" pos="1654">
          <p15:clr>
            <a:srgbClr val="A4A3A4"/>
          </p15:clr>
        </p15:guide>
        <p15:guide id="11" pos="5627">
          <p15:clr>
            <a:srgbClr val="A4A3A4"/>
          </p15:clr>
        </p15:guide>
        <p15:guide id="12" pos="266">
          <p15:clr>
            <a:srgbClr val="A4A3A4"/>
          </p15:clr>
        </p15:guide>
        <p15:guide id="13" pos="2924">
          <p15:clr>
            <a:srgbClr val="A4A3A4"/>
          </p15:clr>
        </p15:guide>
        <p15:guide id="14" pos="1994">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2" userDrawn="1">
          <p15:clr>
            <a:srgbClr val="A4A3A4"/>
          </p15:clr>
        </p15:guide>
        <p15:guide id="3" orient="horz" pos="3107" userDrawn="1">
          <p15:clr>
            <a:srgbClr val="A4A3A4"/>
          </p15:clr>
        </p15:guide>
        <p15:guide id="4"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A" lastIdx="7" clrIdx="0"/>
  <p:cmAuthor id="2" name="m"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CC66"/>
    <a:srgbClr val="FF00FF"/>
    <a:srgbClr val="FF99FF"/>
    <a:srgbClr val="FF0000"/>
    <a:srgbClr val="CCFFCC"/>
    <a:srgbClr val="FF9966"/>
    <a:srgbClr val="F27F00"/>
    <a:srgbClr val="FCE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669E7-7E62-4278-9219-C9B6581B3B4F}" v="1" dt="2026-04-23T07:05:17.76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76601" autoAdjust="0"/>
  </p:normalViewPr>
  <p:slideViewPr>
    <p:cSldViewPr>
      <p:cViewPr varScale="1">
        <p:scale>
          <a:sx n="76" d="100"/>
          <a:sy n="76" d="100"/>
        </p:scale>
        <p:origin x="1722" y="84"/>
      </p:cViewPr>
      <p:guideLst>
        <p:guide orient="horz" pos="4176"/>
        <p:guide orient="horz" pos="2784"/>
        <p:guide orient="horz" pos="2205"/>
        <p:guide pos="6096"/>
        <p:guide pos="288"/>
        <p:guide pos="3168"/>
        <p:guide pos="2160"/>
        <p:guide orient="horz" pos="3132"/>
        <p:guide orient="horz" pos="2074"/>
        <p:guide orient="horz" pos="1654"/>
        <p:guide pos="5627"/>
        <p:guide pos="266"/>
        <p:guide pos="2924"/>
        <p:guide pos="1994"/>
      </p:guideLst>
    </p:cSldViewPr>
  </p:slideViewPr>
  <p:outlineViewPr>
    <p:cViewPr>
      <p:scale>
        <a:sx n="50" d="100"/>
        <a:sy n="50"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62" d="100"/>
          <a:sy n="62" d="100"/>
        </p:scale>
        <p:origin x="3250" y="48"/>
      </p:cViewPr>
      <p:guideLst>
        <p:guide orient="horz" pos="3088"/>
        <p:guide pos="2102"/>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1064874871282918"/>
          <c:y val="4.9728049728049728E-2"/>
          <c:w val="0.5564268649451769"/>
          <c:h val="0.93162393162393164"/>
        </c:manualLayout>
      </c:layout>
      <c:pieChart>
        <c:varyColors val="1"/>
        <c:ser>
          <c:idx val="0"/>
          <c:order val="0"/>
          <c:spPr>
            <a:ln w="25400">
              <a:solidFill>
                <a:schemeClr val="bg1"/>
              </a:solidFill>
            </a:ln>
          </c:spPr>
          <c:dPt>
            <c:idx val="0"/>
            <c:bubble3D val="0"/>
            <c:spPr>
              <a:solidFill>
                <a:srgbClr val="0070C0"/>
              </a:solidFill>
              <a:ln w="25400">
                <a:solidFill>
                  <a:schemeClr val="bg1"/>
                </a:solidFill>
              </a:ln>
            </c:spPr>
            <c:extLst>
              <c:ext xmlns:c16="http://schemas.microsoft.com/office/drawing/2014/chart" uri="{C3380CC4-5D6E-409C-BE32-E72D297353CC}">
                <c16:uniqueId val="{00000001-A039-4F52-B42B-113CF374109F}"/>
              </c:ext>
            </c:extLst>
          </c:dPt>
          <c:dPt>
            <c:idx val="1"/>
            <c:bubble3D val="0"/>
            <c:spPr>
              <a:solidFill>
                <a:schemeClr val="tx2">
                  <a:lumMod val="40000"/>
                  <a:lumOff val="60000"/>
                </a:schemeClr>
              </a:solidFill>
              <a:ln w="25400">
                <a:solidFill>
                  <a:schemeClr val="bg1"/>
                </a:solidFill>
              </a:ln>
            </c:spPr>
            <c:extLst>
              <c:ext xmlns:c16="http://schemas.microsoft.com/office/drawing/2014/chart" uri="{C3380CC4-5D6E-409C-BE32-E72D297353CC}">
                <c16:uniqueId val="{00000003-A039-4F52-B42B-113CF374109F}"/>
              </c:ext>
            </c:extLst>
          </c:dPt>
          <c:dPt>
            <c:idx val="2"/>
            <c:bubble3D val="0"/>
            <c:spPr>
              <a:solidFill>
                <a:srgbClr val="00B0F0"/>
              </a:solidFill>
              <a:ln w="25400">
                <a:solidFill>
                  <a:schemeClr val="bg1"/>
                </a:solidFill>
              </a:ln>
            </c:spPr>
            <c:extLst>
              <c:ext xmlns:c16="http://schemas.microsoft.com/office/drawing/2014/chart" uri="{C3380CC4-5D6E-409C-BE32-E72D297353CC}">
                <c16:uniqueId val="{00000005-A039-4F52-B42B-113CF374109F}"/>
              </c:ext>
            </c:extLst>
          </c:dPt>
          <c:dPt>
            <c:idx val="3"/>
            <c:bubble3D val="0"/>
            <c:spPr>
              <a:solidFill>
                <a:schemeClr val="tx2">
                  <a:lumMod val="60000"/>
                  <a:lumOff val="40000"/>
                </a:schemeClr>
              </a:solidFill>
              <a:ln w="25400">
                <a:solidFill>
                  <a:schemeClr val="bg1"/>
                </a:solidFill>
              </a:ln>
            </c:spPr>
            <c:extLst>
              <c:ext xmlns:c16="http://schemas.microsoft.com/office/drawing/2014/chart" uri="{C3380CC4-5D6E-409C-BE32-E72D297353CC}">
                <c16:uniqueId val="{00000007-A039-4F52-B42B-113CF374109F}"/>
              </c:ext>
            </c:extLst>
          </c:dPt>
          <c:dPt>
            <c:idx val="4"/>
            <c:bubble3D val="0"/>
            <c:spPr>
              <a:solidFill>
                <a:srgbClr val="CAFCFE"/>
              </a:solidFill>
              <a:ln w="25400">
                <a:solidFill>
                  <a:schemeClr val="bg1"/>
                </a:solidFill>
              </a:ln>
            </c:spPr>
            <c:extLst>
              <c:ext xmlns:c16="http://schemas.microsoft.com/office/drawing/2014/chart" uri="{C3380CC4-5D6E-409C-BE32-E72D297353CC}">
                <c16:uniqueId val="{00000009-A039-4F52-B42B-113CF374109F}"/>
              </c:ext>
            </c:extLst>
          </c:dPt>
          <c:cat>
            <c:strRef>
              <c:f>Sheet1!$A$3:$A$7</c:f>
              <c:strCache>
                <c:ptCount val="5"/>
                <c:pt idx="0">
                  <c:v>授業料など</c:v>
                </c:pt>
                <c:pt idx="1">
                  <c:v>修学費・課外活動費</c:v>
                </c:pt>
                <c:pt idx="2">
                  <c:v>通学費</c:v>
                </c:pt>
                <c:pt idx="3">
                  <c:v>住居費、食費など</c:v>
                </c:pt>
                <c:pt idx="4">
                  <c:v>その他日常費など</c:v>
                </c:pt>
              </c:strCache>
            </c:strRef>
          </c:cat>
          <c:val>
            <c:numRef>
              <c:f>Sheet1!$B$3:$B$7</c:f>
              <c:numCache>
                <c:formatCode>#,##0</c:formatCode>
                <c:ptCount val="5"/>
                <c:pt idx="0">
                  <c:v>1286300</c:v>
                </c:pt>
                <c:pt idx="1">
                  <c:v>84300</c:v>
                </c:pt>
                <c:pt idx="2">
                  <c:v>24300</c:v>
                </c:pt>
                <c:pt idx="3">
                  <c:v>739900</c:v>
                </c:pt>
                <c:pt idx="4">
                  <c:v>360500</c:v>
                </c:pt>
              </c:numCache>
            </c:numRef>
          </c:val>
          <c:extLst>
            <c:ext xmlns:c16="http://schemas.microsoft.com/office/drawing/2014/chart" uri="{C3380CC4-5D6E-409C-BE32-E72D297353CC}">
              <c16:uniqueId val="{0000000A-A039-4F52-B42B-113CF374109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pieChart>
        <c:varyColors val="1"/>
        <c:ser>
          <c:idx val="0"/>
          <c:order val="0"/>
          <c:spPr>
            <a:ln w="25400"/>
          </c:spPr>
          <c:dPt>
            <c:idx val="0"/>
            <c:bubble3D val="0"/>
            <c:spPr>
              <a:solidFill>
                <a:srgbClr val="FFC000"/>
              </a:solidFill>
              <a:ln w="25400"/>
            </c:spPr>
            <c:extLst>
              <c:ext xmlns:c16="http://schemas.microsoft.com/office/drawing/2014/chart" uri="{C3380CC4-5D6E-409C-BE32-E72D297353CC}">
                <c16:uniqueId val="{00000001-AF1D-4D09-A40D-C708A9C2E514}"/>
              </c:ext>
            </c:extLst>
          </c:dPt>
          <c:dPt>
            <c:idx val="1"/>
            <c:bubble3D val="0"/>
            <c:spPr>
              <a:solidFill>
                <a:srgbClr val="FF0000"/>
              </a:solidFill>
              <a:ln w="25400"/>
            </c:spPr>
            <c:extLst>
              <c:ext xmlns:c16="http://schemas.microsoft.com/office/drawing/2014/chart" uri="{C3380CC4-5D6E-409C-BE32-E72D297353CC}">
                <c16:uniqueId val="{00000003-AF1D-4D09-A40D-C708A9C2E514}"/>
              </c:ext>
            </c:extLst>
          </c:dPt>
          <c:dPt>
            <c:idx val="2"/>
            <c:bubble3D val="0"/>
            <c:spPr>
              <a:solidFill>
                <a:srgbClr val="FCEDD0"/>
              </a:solidFill>
              <a:ln w="25400"/>
            </c:spPr>
            <c:extLst>
              <c:ext xmlns:c16="http://schemas.microsoft.com/office/drawing/2014/chart" uri="{C3380CC4-5D6E-409C-BE32-E72D297353CC}">
                <c16:uniqueId val="{00000005-AF1D-4D09-A40D-C708A9C2E514}"/>
              </c:ext>
            </c:extLst>
          </c:dPt>
          <c:dPt>
            <c:idx val="3"/>
            <c:bubble3D val="0"/>
            <c:spPr>
              <a:solidFill>
                <a:srgbClr val="FF9966"/>
              </a:solidFill>
              <a:ln w="25400"/>
            </c:spPr>
            <c:extLst>
              <c:ext xmlns:c16="http://schemas.microsoft.com/office/drawing/2014/chart" uri="{C3380CC4-5D6E-409C-BE32-E72D297353CC}">
                <c16:uniqueId val="{00000007-AF1D-4D09-A40D-C708A9C2E514}"/>
              </c:ext>
            </c:extLst>
          </c:dPt>
          <c:cat>
            <c:strRef>
              <c:f>Sheet2!$A$2:$A$5</c:f>
              <c:strCache>
                <c:ptCount val="4"/>
                <c:pt idx="0">
                  <c:v>家庭からの給付</c:v>
                </c:pt>
                <c:pt idx="1">
                  <c:v>奨学金</c:v>
                </c:pt>
                <c:pt idx="2">
                  <c:v>アルバイト</c:v>
                </c:pt>
                <c:pt idx="3">
                  <c:v>定職収入・その他</c:v>
                </c:pt>
              </c:strCache>
            </c:strRef>
          </c:cat>
          <c:val>
            <c:numRef>
              <c:f>Sheet2!$B$2:$B$5</c:f>
              <c:numCache>
                <c:formatCode>#,##0</c:formatCode>
                <c:ptCount val="4"/>
                <c:pt idx="0">
                  <c:v>1705200</c:v>
                </c:pt>
                <c:pt idx="1">
                  <c:v>429200</c:v>
                </c:pt>
                <c:pt idx="2">
                  <c:v>378300</c:v>
                </c:pt>
                <c:pt idx="3">
                  <c:v>49400</c:v>
                </c:pt>
              </c:numCache>
            </c:numRef>
          </c:val>
          <c:extLst>
            <c:ext xmlns:c16="http://schemas.microsoft.com/office/drawing/2014/chart" uri="{C3380CC4-5D6E-409C-BE32-E72D297353CC}">
              <c16:uniqueId val="{00000008-AF1D-4D09-A40D-C708A9C2E51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7453196646808364"/>
          <c:y val="0.12938152615455678"/>
          <c:w val="0.45574971493304095"/>
          <c:h val="0.81870753129689422"/>
        </c:manualLayout>
      </c:layout>
      <c:doughnutChart>
        <c:varyColors val="1"/>
        <c:ser>
          <c:idx val="0"/>
          <c:order val="0"/>
          <c:dPt>
            <c:idx val="0"/>
            <c:bubble3D val="0"/>
            <c:spPr>
              <a:solidFill>
                <a:srgbClr val="FFC000"/>
              </a:solidFill>
            </c:spPr>
            <c:extLst>
              <c:ext xmlns:c16="http://schemas.microsoft.com/office/drawing/2014/chart" uri="{C3380CC4-5D6E-409C-BE32-E72D297353CC}">
                <c16:uniqueId val="{00000004-4A2D-4B34-AA33-2CD2FE3664C7}"/>
              </c:ext>
            </c:extLst>
          </c:dPt>
          <c:dPt>
            <c:idx val="3"/>
            <c:bubble3D val="0"/>
            <c:spPr>
              <a:solidFill>
                <a:srgbClr val="FFCCFF"/>
              </a:solidFill>
            </c:spPr>
            <c:extLst>
              <c:ext xmlns:c16="http://schemas.microsoft.com/office/drawing/2014/chart" uri="{C3380CC4-5D6E-409C-BE32-E72D297353CC}">
                <c16:uniqueId val="{00000002-4A2D-4B34-AA33-2CD2FE3664C7}"/>
              </c:ext>
            </c:extLst>
          </c:dPt>
          <c:dPt>
            <c:idx val="5"/>
            <c:bubble3D val="0"/>
            <c:spPr>
              <a:solidFill>
                <a:srgbClr val="FF0000"/>
              </a:solidFill>
            </c:spPr>
            <c:extLst>
              <c:ext xmlns:c16="http://schemas.microsoft.com/office/drawing/2014/chart" uri="{C3380CC4-5D6E-409C-BE32-E72D297353CC}">
                <c16:uniqueId val="{00000001-4A2D-4B34-AA33-2CD2FE3664C7}"/>
              </c:ext>
            </c:extLst>
          </c:dPt>
          <c:cat>
            <c:strRef>
              <c:f>'[Microsoft PowerPoint 内のグラフ]Sheet3'!$A$1:$A$6</c:f>
              <c:strCache>
                <c:ptCount val="6"/>
                <c:pt idx="0">
                  <c:v>食費</c:v>
                </c:pt>
                <c:pt idx="1">
                  <c:v>居住費</c:v>
                </c:pt>
                <c:pt idx="2">
                  <c:v>交通・通信</c:v>
                </c:pt>
                <c:pt idx="3">
                  <c:v>教育娯楽</c:v>
                </c:pt>
                <c:pt idx="4">
                  <c:v>その他</c:v>
                </c:pt>
                <c:pt idx="5">
                  <c:v>奨学金の返還金</c:v>
                </c:pt>
              </c:strCache>
            </c:strRef>
          </c:cat>
          <c:val>
            <c:numRef>
              <c:f>'[Microsoft PowerPoint 内のグラフ]Sheet3'!$B$1:$B$6</c:f>
              <c:numCache>
                <c:formatCode>#,##0</c:formatCode>
                <c:ptCount val="6"/>
                <c:pt idx="0">
                  <c:v>44048</c:v>
                </c:pt>
                <c:pt idx="1">
                  <c:v>33458</c:v>
                </c:pt>
                <c:pt idx="2">
                  <c:v>27205</c:v>
                </c:pt>
                <c:pt idx="3">
                  <c:v>20096</c:v>
                </c:pt>
                <c:pt idx="4">
                  <c:v>47518</c:v>
                </c:pt>
                <c:pt idx="5">
                  <c:v>13333</c:v>
                </c:pt>
              </c:numCache>
            </c:numRef>
          </c:val>
          <c:extLst>
            <c:ext xmlns:c16="http://schemas.microsoft.com/office/drawing/2014/chart" uri="{C3380CC4-5D6E-409C-BE32-E72D297353CC}">
              <c16:uniqueId val="{00000000-4A2D-4B34-AA33-2CD2FE3664C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0.264</cdr:x>
      <cdr:y>0.43888</cdr:y>
    </cdr:from>
    <cdr:to>
      <cdr:x>0.55783</cdr:x>
      <cdr:y>0.70462</cdr:y>
    </cdr:to>
    <cdr:sp macro="" textlink="">
      <cdr:nvSpPr>
        <cdr:cNvPr id="2" name="テキスト ボックス 13"/>
        <cdr:cNvSpPr txBox="1"/>
      </cdr:nvSpPr>
      <cdr:spPr>
        <a:xfrm xmlns:a="http://schemas.openxmlformats.org/drawingml/2006/main">
          <a:off x="1667262" y="1345036"/>
          <a:ext cx="1855591" cy="8144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住居費、</a:t>
          </a:r>
          <a:endPar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食費など</a:t>
          </a:r>
          <a:endPar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rPr>
            <a:t>706,600</a:t>
          </a:r>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円</a:t>
          </a:r>
        </a:p>
      </cdr:txBody>
    </cdr:sp>
  </cdr:relSizeAnchor>
  <cdr:relSizeAnchor xmlns:cdr="http://schemas.openxmlformats.org/drawingml/2006/chartDrawing">
    <cdr:from>
      <cdr:x>0.18952</cdr:x>
      <cdr:y>0.74526</cdr:y>
    </cdr:from>
    <cdr:to>
      <cdr:x>0.38205</cdr:x>
      <cdr:y>0.896</cdr:y>
    </cdr:to>
    <cdr:sp macro="" textlink="">
      <cdr:nvSpPr>
        <cdr:cNvPr id="3" name="テキスト ボックス 13"/>
        <cdr:cNvSpPr txBox="1"/>
      </cdr:nvSpPr>
      <cdr:spPr>
        <a:xfrm xmlns:a="http://schemas.openxmlformats.org/drawingml/2006/main">
          <a:off x="1196886" y="2283982"/>
          <a:ext cx="1215881" cy="46196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通学費</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rPr>
            <a:t>27,600</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400" b="0" strike="sngStrike" dirty="0">
            <a:solidFill>
              <a:schemeClr val="tx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0.32006</cdr:x>
      <cdr:y>0.05265</cdr:y>
    </cdr:from>
    <cdr:to>
      <cdr:x>0.52003</cdr:x>
      <cdr:y>0.31839</cdr:y>
    </cdr:to>
    <cdr:sp macro="" textlink="">
      <cdr:nvSpPr>
        <cdr:cNvPr id="5" name="テキスト ボックス 13"/>
        <cdr:cNvSpPr txBox="1"/>
      </cdr:nvSpPr>
      <cdr:spPr>
        <a:xfrm xmlns:a="http://schemas.openxmlformats.org/drawingml/2006/main">
          <a:off x="2021239" y="161343"/>
          <a:ext cx="1262909" cy="8144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rPr>
            <a:t>その他</a:t>
          </a:r>
          <a:endParaRPr kumimoji="1" lang="en-US" altLang="ja-JP"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l"/>
          <a:r>
            <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rPr>
            <a:t>日常費など</a:t>
          </a:r>
          <a:endParaRPr kumimoji="1" lang="en-US" altLang="ja-JP"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l"/>
          <a:r>
            <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rPr>
            <a:t>359,100</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600" b="0" strike="sngStrike" dirty="0">
            <a:solidFill>
              <a:schemeClr val="tx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0.48715</cdr:x>
      <cdr:y>0.26219</cdr:y>
    </cdr:from>
    <cdr:to>
      <cdr:x>0.74676</cdr:x>
      <cdr:y>0.6042</cdr:y>
    </cdr:to>
    <cdr:sp macro="" textlink="">
      <cdr:nvSpPr>
        <cdr:cNvPr id="6" name="テキスト ボックス 12"/>
        <cdr:cNvSpPr txBox="1"/>
      </cdr:nvSpPr>
      <cdr:spPr>
        <a:xfrm xmlns:a="http://schemas.openxmlformats.org/drawingml/2006/main">
          <a:off x="3076506" y="803522"/>
          <a:ext cx="1639510" cy="10481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rPr>
            <a:t>授業料</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rPr>
            <a:t>など</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rPr>
            <a:t>1,223,900</a:t>
          </a:r>
          <a:r>
            <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rPr>
            <a:t>円</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endParaRPr kumimoji="1" lang="en-US" altLang="ja-JP" sz="1800" b="0" strike="sngStrike" dirty="0">
            <a:solidFill>
              <a:schemeClr val="bg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0.29043</cdr:x>
      <cdr:y>0.78853</cdr:y>
    </cdr:from>
    <cdr:to>
      <cdr:x>0.44205</cdr:x>
      <cdr:y>0.79342</cdr:y>
    </cdr:to>
    <cdr:cxnSp macro="">
      <cdr:nvCxnSpPr>
        <cdr:cNvPr id="7" name="直線コネクタ 6">
          <a:extLst xmlns:a="http://schemas.openxmlformats.org/drawingml/2006/main">
            <a:ext uri="{FF2B5EF4-FFF2-40B4-BE49-F238E27FC236}">
              <a16:creationId xmlns:a16="http://schemas.microsoft.com/office/drawing/2014/main" id="{26FE4D1F-CE8A-15A0-0727-A757B87D87F6}"/>
            </a:ext>
          </a:extLst>
        </cdr:cNvPr>
        <cdr:cNvCxnSpPr/>
      </cdr:nvCxnSpPr>
      <cdr:spPr>
        <a:xfrm xmlns:a="http://schemas.openxmlformats.org/drawingml/2006/main" flipV="1">
          <a:off x="1834169" y="2416583"/>
          <a:ext cx="957501" cy="14987"/>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0.19648</cdr:x>
      <cdr:y>0.68177</cdr:y>
    </cdr:from>
    <cdr:to>
      <cdr:x>0.36508</cdr:x>
      <cdr:y>0.81715</cdr:y>
    </cdr:to>
    <cdr:sp macro="" textlink="">
      <cdr:nvSpPr>
        <cdr:cNvPr id="2" name="テキスト ボックス 12"/>
        <cdr:cNvSpPr txBox="1"/>
      </cdr:nvSpPr>
      <cdr:spPr>
        <a:xfrm xmlns:a="http://schemas.openxmlformats.org/drawingml/2006/main">
          <a:off x="1556274" y="3058106"/>
          <a:ext cx="1335441" cy="60724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教養</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娯楽</a:t>
          </a:r>
          <a:endPar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ctr"/>
          <a:r>
            <a:rPr kumimoji="1" lang="en-US" altLang="ja-JP" sz="1600" dirty="0">
              <a:solidFill>
                <a:schemeClr val="tx1"/>
              </a:solidFill>
              <a:latin typeface="HGP創英角ｺﾞｼｯｸUB" panose="020B0900000000000000" pitchFamily="50" charset="-128"/>
              <a:ea typeface="HGP創英角ｺﾞｼｯｸUB" panose="020B0900000000000000" pitchFamily="50" charset="-128"/>
            </a:rPr>
            <a:t>18,355</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t" anchorCtr="0" compatLnSpc="1">
            <a:prstTxWarp prst="textNoShape">
              <a:avLst/>
            </a:prstTxWarp>
          </a:bodyPr>
          <a:lstStyle>
            <a:lvl1pPr algn="l"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59" name="Rectangle 3"/>
          <p:cNvSpPr>
            <a:spLocks noGrp="1" noChangeArrowheads="1"/>
          </p:cNvSpPr>
          <p:nvPr>
            <p:ph type="dt" sz="quarter" idx="1"/>
          </p:nvPr>
        </p:nvSpPr>
        <p:spPr bwMode="auto">
          <a:xfrm>
            <a:off x="3784600" y="0"/>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t" anchorCtr="0" compatLnSpc="1">
            <a:prstTxWarp prst="textNoShape">
              <a:avLst/>
            </a:prstTxWarp>
          </a:bodyPr>
          <a:lstStyle>
            <a:lvl1pPr algn="r"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60" name="Rectangle 4"/>
          <p:cNvSpPr>
            <a:spLocks noGrp="1" noChangeArrowheads="1"/>
          </p:cNvSpPr>
          <p:nvPr>
            <p:ph type="ftr" sz="quarter" idx="2"/>
          </p:nvPr>
        </p:nvSpPr>
        <p:spPr bwMode="auto">
          <a:xfrm>
            <a:off x="1" y="9382126"/>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b" anchorCtr="0" compatLnSpc="1">
            <a:prstTxWarp prst="textNoShape">
              <a:avLst/>
            </a:prstTxWarp>
          </a:bodyPr>
          <a:lstStyle>
            <a:lvl1pPr algn="l"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61" name="Rectangle 5"/>
          <p:cNvSpPr>
            <a:spLocks noGrp="1" noChangeArrowheads="1"/>
          </p:cNvSpPr>
          <p:nvPr>
            <p:ph type="sldNum" sz="quarter" idx="3"/>
          </p:nvPr>
        </p:nvSpPr>
        <p:spPr bwMode="auto">
          <a:xfrm>
            <a:off x="3784600" y="9382126"/>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b" anchorCtr="0" compatLnSpc="1">
            <a:prstTxWarp prst="textNoShape">
              <a:avLst/>
            </a:prstTxWarp>
          </a:bodyPr>
          <a:lstStyle>
            <a:lvl1pPr algn="r" defTabSz="904733" eaLnBrk="1" hangingPunct="1">
              <a:defRPr sz="1200">
                <a:solidFill>
                  <a:schemeClr val="tx1"/>
                </a:solidFill>
                <a:latin typeface="Times New Roman" pitchFamily="18" charset="0"/>
                <a:ea typeface="ＭＳ Ｐゴシック" pitchFamily="50" charset="-128"/>
              </a:defRPr>
            </a:lvl1pPr>
          </a:lstStyle>
          <a:p>
            <a:pPr>
              <a:defRPr/>
            </a:pPr>
            <a:fld id="{8A5EC969-1D42-40E1-BF33-9CA64975608F}" type="slidenum">
              <a:rPr lang="en-US" altLang="ja-JP"/>
              <a:pPr>
                <a:defRPr/>
              </a:pPr>
              <a:t>‹#›</a:t>
            </a:fld>
            <a:endParaRPr lang="en-US" altLang="ja-JP"/>
          </a:p>
        </p:txBody>
      </p:sp>
    </p:spTree>
    <p:extLst>
      <p:ext uri="{BB962C8B-B14F-4D97-AF65-F5344CB8AC3E}">
        <p14:creationId xmlns:p14="http://schemas.microsoft.com/office/powerpoint/2010/main" val="21135722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1"/>
            <a:ext cx="2940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lvl1pPr algn="l"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78179" name="Rectangle 3"/>
          <p:cNvSpPr>
            <a:spLocks noGrp="1" noChangeArrowheads="1"/>
          </p:cNvSpPr>
          <p:nvPr>
            <p:ph type="dt" idx="1"/>
          </p:nvPr>
        </p:nvSpPr>
        <p:spPr bwMode="auto">
          <a:xfrm>
            <a:off x="3846514" y="1"/>
            <a:ext cx="28654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lvl1pPr algn="r"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63500" y="755650"/>
            <a:ext cx="6588125" cy="3706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p:cNvSpPr>
            <a:spLocks noGrp="1" noChangeArrowheads="1"/>
          </p:cNvSpPr>
          <p:nvPr>
            <p:ph type="body" sz="quarter" idx="3"/>
          </p:nvPr>
        </p:nvSpPr>
        <p:spPr bwMode="auto">
          <a:xfrm>
            <a:off x="904875" y="4689476"/>
            <a:ext cx="49022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8182" name="Rectangle 6"/>
          <p:cNvSpPr>
            <a:spLocks noGrp="1" noChangeArrowheads="1"/>
          </p:cNvSpPr>
          <p:nvPr>
            <p:ph type="ftr" sz="quarter" idx="4"/>
          </p:nvPr>
        </p:nvSpPr>
        <p:spPr bwMode="auto">
          <a:xfrm>
            <a:off x="0" y="9378951"/>
            <a:ext cx="2940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b" anchorCtr="0" compatLnSpc="1">
            <a:prstTxWarp prst="textNoShape">
              <a:avLst/>
            </a:prstTxWarp>
          </a:bodyPr>
          <a:lstStyle>
            <a:lvl1pPr algn="l"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78183" name="Rectangle 7"/>
          <p:cNvSpPr>
            <a:spLocks noGrp="1" noChangeArrowheads="1"/>
          </p:cNvSpPr>
          <p:nvPr>
            <p:ph type="sldNum" sz="quarter" idx="5"/>
          </p:nvPr>
        </p:nvSpPr>
        <p:spPr bwMode="auto">
          <a:xfrm>
            <a:off x="3846514" y="9378951"/>
            <a:ext cx="2865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b" anchorCtr="0" compatLnSpc="1">
            <a:prstTxWarp prst="textNoShape">
              <a:avLst/>
            </a:prstTxWarp>
          </a:bodyPr>
          <a:lstStyle>
            <a:lvl1pPr algn="r" defTabSz="898439" eaLnBrk="1" hangingPunct="1">
              <a:defRPr sz="1200">
                <a:solidFill>
                  <a:schemeClr val="bg1"/>
                </a:solidFill>
                <a:latin typeface="Times New Roman" pitchFamily="18" charset="0"/>
                <a:ea typeface="ＭＳ Ｐゴシック" pitchFamily="50" charset="-128"/>
              </a:defRPr>
            </a:lvl1pPr>
          </a:lstStyle>
          <a:p>
            <a:pPr>
              <a:defRPr/>
            </a:pPr>
            <a:fld id="{57A148F8-6CA6-40FD-9217-B79B2B70C7E4}" type="slidenum">
              <a:rPr lang="en-US" altLang="ja-JP"/>
              <a:pPr>
                <a:defRPr/>
              </a:pPr>
              <a:t>‹#›</a:t>
            </a:fld>
            <a:endParaRPr lang="en-US" altLang="ja-JP"/>
          </a:p>
        </p:txBody>
      </p:sp>
    </p:spTree>
    <p:extLst>
      <p:ext uri="{BB962C8B-B14F-4D97-AF65-F5344CB8AC3E}">
        <p14:creationId xmlns:p14="http://schemas.microsoft.com/office/powerpoint/2010/main" val="29103328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1pPr>
    <a:lvl2pPr marL="389626"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2pPr>
    <a:lvl3pPr marL="779252"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3pPr>
    <a:lvl4pPr marL="1168878"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4pPr>
    <a:lvl5pPr marL="1558503"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5pPr>
    <a:lvl6pPr marL="1948129" algn="l" defTabSz="779252" rtl="0" eaLnBrk="1" latinLnBrk="0" hangingPunct="1">
      <a:defRPr kumimoji="1" sz="1000" kern="1200">
        <a:solidFill>
          <a:schemeClr val="tx1"/>
        </a:solidFill>
        <a:latin typeface="+mn-lt"/>
        <a:ea typeface="+mn-ea"/>
        <a:cs typeface="+mn-cs"/>
      </a:defRPr>
    </a:lvl6pPr>
    <a:lvl7pPr marL="2337755" algn="l" defTabSz="779252" rtl="0" eaLnBrk="1" latinLnBrk="0" hangingPunct="1">
      <a:defRPr kumimoji="1" sz="1000" kern="1200">
        <a:solidFill>
          <a:schemeClr val="tx1"/>
        </a:solidFill>
        <a:latin typeface="+mn-lt"/>
        <a:ea typeface="+mn-ea"/>
        <a:cs typeface="+mn-cs"/>
      </a:defRPr>
    </a:lvl7pPr>
    <a:lvl8pPr marL="2727381" algn="l" defTabSz="779252" rtl="0" eaLnBrk="1" latinLnBrk="0" hangingPunct="1">
      <a:defRPr kumimoji="1" sz="1000" kern="1200">
        <a:solidFill>
          <a:schemeClr val="tx1"/>
        </a:solidFill>
        <a:latin typeface="+mn-lt"/>
        <a:ea typeface="+mn-ea"/>
        <a:cs typeface="+mn-cs"/>
      </a:defRPr>
    </a:lvl8pPr>
    <a:lvl9pPr marL="3117007" algn="l" defTabSz="779252"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176918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373997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42443" y="4689475"/>
            <a:ext cx="5922229" cy="4824187"/>
          </a:xfrm>
        </p:spPr>
        <p:txBody>
          <a:bodyPr/>
          <a:lstStyle/>
          <a:p>
            <a:pPr>
              <a:lnSpc>
                <a:spcPts val="1787"/>
              </a:lnSpc>
            </a:pPr>
            <a:endParaRPr kumimoji="1" lang="ja-JP" altLang="en-US" dirty="0"/>
          </a:p>
        </p:txBody>
      </p:sp>
    </p:spTree>
    <p:extLst>
      <p:ext uri="{BB962C8B-B14F-4D97-AF65-F5344CB8AC3E}">
        <p14:creationId xmlns:p14="http://schemas.microsoft.com/office/powerpoint/2010/main" val="168260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5147" y="4646875"/>
            <a:ext cx="5636821" cy="5009928"/>
          </a:xfrm>
        </p:spPr>
        <p:txBody>
          <a:bodyPr/>
          <a:lstStyle/>
          <a:p>
            <a:pPr>
              <a:lnSpc>
                <a:spcPts val="1787"/>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52444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6" y="4689476"/>
            <a:ext cx="5174388" cy="4462463"/>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428306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5146" y="4718445"/>
            <a:ext cx="5647832" cy="4938358"/>
          </a:xfrm>
        </p:spPr>
        <p:txBody>
          <a:bodyPr/>
          <a:lstStyle/>
          <a:p>
            <a:pPr>
              <a:lnSpc>
                <a:spcPts val="1787"/>
              </a:lnSpc>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30922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500" y="4573116"/>
            <a:ext cx="6588125" cy="5009928"/>
          </a:xfrm>
        </p:spPr>
        <p:txBody>
          <a:bodyPr/>
          <a:lstStyle/>
          <a:p>
            <a:pPr lvl="0">
              <a:lnSpc>
                <a:spcPct val="150000"/>
              </a:lnSpc>
            </a:pPr>
            <a:endParaRPr lang="ja-JP" altLang="en-US" sz="1200" dirty="0">
              <a:latin typeface="ＭＳ Ｐ明朝" panose="02020600040205080304" pitchFamily="18" charset="-128"/>
            </a:endParaRPr>
          </a:p>
        </p:txBody>
      </p:sp>
    </p:spTree>
    <p:extLst>
      <p:ext uri="{BB962C8B-B14F-4D97-AF65-F5344CB8AC3E}">
        <p14:creationId xmlns:p14="http://schemas.microsoft.com/office/powerpoint/2010/main" val="288697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03151" y="4718446"/>
            <a:ext cx="5507438" cy="4462463"/>
          </a:xfrm>
        </p:spPr>
        <p:txBody>
          <a:bodyPr/>
          <a:lstStyle/>
          <a:p>
            <a:pPr>
              <a:lnSpc>
                <a:spcPct val="150000"/>
              </a:lnSpc>
            </a:pPr>
            <a:endParaRPr lang="ja-JP" altLang="ja-JP" sz="1400" dirty="0"/>
          </a:p>
        </p:txBody>
      </p:sp>
    </p:spTree>
    <p:extLst>
      <p:ext uri="{BB962C8B-B14F-4D97-AF65-F5344CB8AC3E}">
        <p14:creationId xmlns:p14="http://schemas.microsoft.com/office/powerpoint/2010/main" val="25250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02784" y="4646875"/>
            <a:ext cx="5861888" cy="4938358"/>
          </a:xfrm>
        </p:spPr>
        <p:txBody>
          <a:bodyPr/>
          <a:lstStyle/>
          <a:p>
            <a:pPr>
              <a:lnSpc>
                <a:spcPts val="1787"/>
              </a:lnSpc>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312555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5352" y="4933157"/>
            <a:ext cx="5345264" cy="3578520"/>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408573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71537" y="4645124"/>
            <a:ext cx="5922230" cy="4866787"/>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162958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8" y="923925"/>
            <a:ext cx="6589712" cy="3706813"/>
          </a:xfrm>
        </p:spPr>
      </p:sp>
      <p:sp>
        <p:nvSpPr>
          <p:cNvPr id="3" name="ノート プレースホルダー 2"/>
          <p:cNvSpPr>
            <a:spLocks noGrp="1"/>
          </p:cNvSpPr>
          <p:nvPr>
            <p:ph type="body" idx="1"/>
          </p:nvPr>
        </p:nvSpPr>
        <p:spPr>
          <a:xfrm>
            <a:off x="904876" y="4689476"/>
            <a:ext cx="5174388" cy="4180053"/>
          </a:xfrm>
        </p:spPr>
        <p:txBody>
          <a:bodyPr/>
          <a:lstStyle/>
          <a:p>
            <a:pPr>
              <a:lnSpc>
                <a:spcPts val="1787"/>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06530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8460" y="4790016"/>
            <a:ext cx="5636821" cy="4036913"/>
          </a:xfrm>
        </p:spPr>
        <p:txBody>
          <a:bodyPr/>
          <a:lstStyle/>
          <a:p>
            <a:pPr>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259680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5" y="4689476"/>
            <a:ext cx="4960332" cy="4462463"/>
          </a:xfrm>
        </p:spPr>
        <p:txBody>
          <a:bodyPr/>
          <a:lstStyle/>
          <a:p>
            <a:pPr marL="0" lvl="1">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161231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787"/>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399501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5" y="4689476"/>
            <a:ext cx="5031684" cy="4462463"/>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214495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7851" y="4718445"/>
            <a:ext cx="5044905" cy="3864802"/>
          </a:xfrm>
        </p:spPr>
        <p:txBody>
          <a:bodyPr/>
          <a:lstStyle/>
          <a:p>
            <a:pPr>
              <a:lnSpc>
                <a:spcPts val="1787"/>
              </a:lnSpc>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95560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2145" y="4718445"/>
            <a:ext cx="5469451" cy="4294224"/>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83360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56500" y="4718446"/>
            <a:ext cx="5494117" cy="4251624"/>
          </a:xfrm>
        </p:spPr>
        <p:txBody>
          <a:bodyPr/>
          <a:lstStyle/>
          <a:p>
            <a:pPr>
              <a:lnSpc>
                <a:spcPct val="150000"/>
              </a:lnSpc>
            </a:pPr>
            <a:endParaRPr lang="en-US" altLang="ja-JP" sz="1400" dirty="0"/>
          </a:p>
        </p:txBody>
      </p:sp>
    </p:spTree>
    <p:extLst>
      <p:ext uri="{BB962C8B-B14F-4D97-AF65-F5344CB8AC3E}">
        <p14:creationId xmlns:p14="http://schemas.microsoft.com/office/powerpoint/2010/main" val="110742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2145" y="4718445"/>
            <a:ext cx="5469451" cy="4466336"/>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340070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2514600"/>
            <a:ext cx="5486400" cy="400050"/>
          </a:xfrm>
        </p:spPr>
        <p:txBody>
          <a:bodyPr anchor="b"/>
          <a:lstStyle>
            <a:lvl1pPr algn="ctr">
              <a:defRPr/>
            </a:lvl1pPr>
          </a:lstStyle>
          <a:p>
            <a:r>
              <a:rPr lang="ja-JP" altLang="en-US"/>
              <a:t>マスター タイトルの書式設定</a:t>
            </a:r>
          </a:p>
        </p:txBody>
      </p:sp>
    </p:spTree>
    <p:extLst>
      <p:ext uri="{BB962C8B-B14F-4D97-AF65-F5344CB8AC3E}">
        <p14:creationId xmlns:p14="http://schemas.microsoft.com/office/powerpoint/2010/main" val="162531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3119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14300"/>
            <a:ext cx="2215662" cy="4800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14300"/>
            <a:ext cx="6506308" cy="4800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2416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0677" y="114300"/>
            <a:ext cx="8862646" cy="4800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6115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表プレースホルダ 2"/>
          <p:cNvSpPr>
            <a:spLocks noGrp="1"/>
          </p:cNvSpPr>
          <p:nvPr>
            <p:ph type="tbl" idx="1"/>
          </p:nvPr>
        </p:nvSpPr>
        <p:spPr>
          <a:xfrm>
            <a:off x="140677" y="857250"/>
            <a:ext cx="8862646" cy="4057650"/>
          </a:xfrm>
        </p:spPr>
        <p:txBody>
          <a:bodyPr/>
          <a:lstStyle/>
          <a:p>
            <a:pPr lvl="0"/>
            <a:endParaRPr lang="ja-JP" altLang="en-US" noProof="0"/>
          </a:p>
        </p:txBody>
      </p:sp>
    </p:spTree>
    <p:extLst>
      <p:ext uri="{BB962C8B-B14F-4D97-AF65-F5344CB8AC3E}">
        <p14:creationId xmlns:p14="http://schemas.microsoft.com/office/powerpoint/2010/main" val="101841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857250"/>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2943225"/>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7887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2514600"/>
            <a:ext cx="5486400" cy="400050"/>
          </a:xfrm>
        </p:spPr>
        <p:txBody>
          <a:bodyPr anchor="b"/>
          <a:lstStyle>
            <a:lvl1pPr algn="ctr">
              <a:defRPr/>
            </a:lvl1pPr>
          </a:lstStyle>
          <a:p>
            <a:r>
              <a:rPr lang="ja-JP" altLang="en-US"/>
              <a:t>マスター タイトルの書式設定</a:t>
            </a:r>
          </a:p>
        </p:txBody>
      </p:sp>
    </p:spTree>
    <p:extLst>
      <p:ext uri="{BB962C8B-B14F-4D97-AF65-F5344CB8AC3E}">
        <p14:creationId xmlns:p14="http://schemas.microsoft.com/office/powerpoint/2010/main" val="298034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0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6"/>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ja-JP" altLang="en-US"/>
              <a:t>マスタ テキストの書式設定</a:t>
            </a:r>
          </a:p>
        </p:txBody>
      </p:sp>
    </p:spTree>
    <p:extLst>
      <p:ext uri="{BB962C8B-B14F-4D97-AF65-F5344CB8AC3E}">
        <p14:creationId xmlns:p14="http://schemas.microsoft.com/office/powerpoint/2010/main" val="232441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171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41194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2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194269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15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321106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113419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08820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14300"/>
            <a:ext cx="2215662" cy="4800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14300"/>
            <a:ext cx="6506308" cy="4800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8953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0677" y="114300"/>
            <a:ext cx="8862646" cy="4800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8445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表プレースホルダ 2"/>
          <p:cNvSpPr>
            <a:spLocks noGrp="1"/>
          </p:cNvSpPr>
          <p:nvPr>
            <p:ph type="tbl" idx="1"/>
          </p:nvPr>
        </p:nvSpPr>
        <p:spPr>
          <a:xfrm>
            <a:off x="140677" y="857250"/>
            <a:ext cx="8862646" cy="4057650"/>
          </a:xfrm>
        </p:spPr>
        <p:txBody>
          <a:bodyPr/>
          <a:lstStyle/>
          <a:p>
            <a:pPr lvl="0"/>
            <a:endParaRPr lang="ja-JP" altLang="en-US" noProof="0"/>
          </a:p>
        </p:txBody>
      </p:sp>
    </p:spTree>
    <p:extLst>
      <p:ext uri="{BB962C8B-B14F-4D97-AF65-F5344CB8AC3E}">
        <p14:creationId xmlns:p14="http://schemas.microsoft.com/office/powerpoint/2010/main" val="3411246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857250"/>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2943225"/>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66999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32794" y="166585"/>
            <a:ext cx="7886700" cy="240383"/>
          </a:xfrm>
          <a:prstGeom prst="rect">
            <a:avLst/>
          </a:prstGeom>
        </p:spPr>
        <p:txBody>
          <a:bodyPr vert="horz" lIns="68580" tIns="34290" rIns="68580" bIns="34290" rtlCol="0" anchor="t">
            <a:normAutofit/>
          </a:bodyPr>
          <a:lstStyle>
            <a:lvl1pPr>
              <a:defRPr sz="12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316063"/>
            <a:ext cx="7037187" cy="285071"/>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8326" y="139005"/>
            <a:ext cx="1708251" cy="407265"/>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900722"/>
            <a:ext cx="9144000" cy="333755"/>
          </a:xfrm>
          <a:prstGeom prst="rect">
            <a:avLst/>
          </a:prstGeom>
        </p:spPr>
      </p:pic>
    </p:spTree>
    <p:extLst>
      <p:ext uri="{BB962C8B-B14F-4D97-AF65-F5344CB8AC3E}">
        <p14:creationId xmlns:p14="http://schemas.microsoft.com/office/powerpoint/2010/main" val="345569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6"/>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ja-JP" altLang="en-US"/>
              <a:t>マスタ テキストの書式設定</a:t>
            </a:r>
          </a:p>
        </p:txBody>
      </p:sp>
    </p:spTree>
    <p:extLst>
      <p:ext uri="{BB962C8B-B14F-4D97-AF65-F5344CB8AC3E}">
        <p14:creationId xmlns:p14="http://schemas.microsoft.com/office/powerpoint/2010/main" val="280034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0538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8188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Tree>
    <p:extLst>
      <p:ext uri="{BB962C8B-B14F-4D97-AF65-F5344CB8AC3E}">
        <p14:creationId xmlns:p14="http://schemas.microsoft.com/office/powerpoint/2010/main" val="265582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3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112648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2713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677" y="114300"/>
            <a:ext cx="738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140677" y="857250"/>
            <a:ext cx="8862646"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029" name="Rectangle 22"/>
          <p:cNvSpPr>
            <a:spLocks noChangeArrowheads="1"/>
          </p:cNvSpPr>
          <p:nvPr/>
        </p:nvSpPr>
        <p:spPr bwMode="auto">
          <a:xfrm flipV="1">
            <a:off x="70339" y="5086350"/>
            <a:ext cx="9003323" cy="571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71702" tIns="36527" rIns="71702" bIns="36527" anchor="ctr"/>
          <a:lstStyle>
            <a:lvl1pPr eaLnBrk="0">
              <a:defRPr kumimoji="1" sz="1600">
                <a:solidFill>
                  <a:srgbClr val="339933"/>
                </a:solidFill>
                <a:latin typeface="ＨＧｺﾞｼｯｸE-PRO" pitchFamily="50" charset="-128"/>
                <a:ea typeface="ＨＧｺﾞｼｯｸE-PRO" pitchFamily="50" charset="-128"/>
              </a:defRPr>
            </a:lvl1pPr>
            <a:lvl2pPr marL="742950" indent="-285750" eaLnBrk="0">
              <a:defRPr kumimoji="1" sz="1600">
                <a:solidFill>
                  <a:srgbClr val="339933"/>
                </a:solidFill>
                <a:latin typeface="ＨＧｺﾞｼｯｸE-PRO" pitchFamily="50" charset="-128"/>
                <a:ea typeface="ＨＧｺﾞｼｯｸE-PRO" pitchFamily="50" charset="-128"/>
              </a:defRPr>
            </a:lvl2pPr>
            <a:lvl3pPr marL="1143000" indent="-228600" eaLnBrk="0">
              <a:defRPr kumimoji="1" sz="1600">
                <a:solidFill>
                  <a:srgbClr val="339933"/>
                </a:solidFill>
                <a:latin typeface="ＨＧｺﾞｼｯｸE-PRO" pitchFamily="50" charset="-128"/>
                <a:ea typeface="ＨＧｺﾞｼｯｸE-PRO" pitchFamily="50" charset="-128"/>
              </a:defRPr>
            </a:lvl3pPr>
            <a:lvl4pPr marL="1600200" indent="-228600" eaLnBrk="0">
              <a:defRPr kumimoji="1" sz="1600">
                <a:solidFill>
                  <a:srgbClr val="339933"/>
                </a:solidFill>
                <a:latin typeface="ＨＧｺﾞｼｯｸE-PRO" pitchFamily="50" charset="-128"/>
                <a:ea typeface="ＨＧｺﾞｼｯｸE-PRO" pitchFamily="50" charset="-128"/>
              </a:defRPr>
            </a:lvl4pPr>
            <a:lvl5pPr marL="2057400" indent="-228600" eaLnBrk="0">
              <a:defRPr kumimoji="1" sz="1600">
                <a:solidFill>
                  <a:srgbClr val="339933"/>
                </a:solidFill>
                <a:latin typeface="ＨＧｺﾞｼｯｸE-PRO" pitchFamily="50" charset="-128"/>
                <a:ea typeface="ＨＧｺﾞｼｯｸE-PRO" pitchFamily="50" charset="-128"/>
              </a:defRPr>
            </a:lvl5pPr>
            <a:lvl6pPr marL="25146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6pPr>
            <a:lvl7pPr marL="29718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7pPr>
            <a:lvl8pPr marL="34290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8pPr>
            <a:lvl9pPr marL="38862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9pPr>
          </a:lstStyle>
          <a:p>
            <a:pPr algn="ctr" eaLnBrk="1" hangingPunct="1">
              <a:spcBef>
                <a:spcPct val="50000"/>
              </a:spcBef>
              <a:defRPr/>
            </a:pPr>
            <a:endParaRPr lang="ja-JP" altLang="en-US">
              <a:solidFill>
                <a:srgbClr val="000000"/>
              </a:solidFill>
              <a:latin typeface="Times New Roman" pitchFamily="18" charset="0"/>
              <a:ea typeface="ＭＳ Ｐゴシック" pitchFamily="50" charset="-128"/>
              <a:cs typeface="+mn-cs"/>
            </a:endParaRPr>
          </a:p>
        </p:txBody>
      </p:sp>
      <p:sp>
        <p:nvSpPr>
          <p:cNvPr id="1030" name="Line 23"/>
          <p:cNvSpPr>
            <a:spLocks noChangeShapeType="1"/>
          </p:cNvSpPr>
          <p:nvPr/>
        </p:nvSpPr>
        <p:spPr bwMode="auto">
          <a:xfrm flipH="1" flipV="1">
            <a:off x="70339" y="5086350"/>
            <a:ext cx="900332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lIns="71702" tIns="36527" rIns="71702" bIns="36527" anchor="ctr"/>
          <a:lstStyle/>
          <a:p>
            <a:endParaRPr lang="ja-JP" altLang="en-US"/>
          </a:p>
        </p:txBody>
      </p:sp>
    </p:spTree>
  </p:cSld>
  <p:clrMap bg1="lt1" tx1="dk1" bg2="lt2" tx2="dk2" accent1="accent1" accent2="accent2" accent3="accent3" accent4="accent4" accent5="accent5" accent6="accent6" hlink="hlink" folHlink="folHlink"/>
  <p:sldLayoutIdLst>
    <p:sldLayoutId id="2147492819" r:id="rId1"/>
    <p:sldLayoutId id="2147492793" r:id="rId2"/>
    <p:sldLayoutId id="2147492794" r:id="rId3"/>
    <p:sldLayoutId id="2147492795" r:id="rId4"/>
    <p:sldLayoutId id="2147492796" r:id="rId5"/>
    <p:sldLayoutId id="2147492797" r:id="rId6"/>
    <p:sldLayoutId id="2147492798" r:id="rId7"/>
    <p:sldLayoutId id="2147492799" r:id="rId8"/>
    <p:sldLayoutId id="2147492800" r:id="rId9"/>
    <p:sldLayoutId id="2147492801" r:id="rId10"/>
    <p:sldLayoutId id="2147492802" r:id="rId11"/>
    <p:sldLayoutId id="2147492803" r:id="rId12"/>
    <p:sldLayoutId id="2147492804" r:id="rId13"/>
    <p:sldLayoutId id="2147492805" r:id="rId14"/>
  </p:sldLayoutIdLst>
  <p:hf hdr="0" dt="0"/>
  <p:txStyles>
    <p:titleStyle>
      <a:lvl1pPr algn="l" defTabSz="710256" rtl="0" eaLnBrk="0" fontAlgn="base" hangingPunct="0">
        <a:spcBef>
          <a:spcPct val="0"/>
        </a:spcBef>
        <a:spcAft>
          <a:spcPct val="0"/>
        </a:spcAft>
        <a:defRPr kumimoji="1" sz="2000">
          <a:solidFill>
            <a:schemeClr val="tx1"/>
          </a:solidFill>
          <a:latin typeface="+mj-lt"/>
          <a:ea typeface="+mj-ea"/>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p:titleStyle>
    <p:bodyStyle>
      <a:lvl1pPr marL="243516" indent="-243516" algn="l" defTabSz="710256" rtl="0" eaLnBrk="0" fontAlgn="base" hangingPunct="0">
        <a:spcBef>
          <a:spcPct val="20000"/>
        </a:spcBef>
        <a:spcAft>
          <a:spcPct val="30000"/>
        </a:spcAft>
        <a:buClr>
          <a:srgbClr val="006600"/>
        </a:buClr>
        <a:buFont typeface="Wingdings" pitchFamily="2" charset="2"/>
        <a:buChar char="n"/>
        <a:defRPr kumimoji="1" sz="1200">
          <a:solidFill>
            <a:schemeClr val="tx1"/>
          </a:solidFill>
          <a:latin typeface="+mn-lt"/>
          <a:ea typeface="+mn-ea"/>
          <a:cs typeface="ＨＧｺﾞｼｯｸE-PRO"/>
        </a:defRPr>
      </a:lvl1pPr>
      <a:lvl2pPr marL="568204" indent="-162344" algn="l" defTabSz="710256" rtl="0" eaLnBrk="0" fontAlgn="base" hangingPunct="0">
        <a:spcBef>
          <a:spcPct val="20000"/>
        </a:spcBef>
        <a:spcAft>
          <a:spcPct val="30000"/>
        </a:spcAft>
        <a:buClr>
          <a:schemeClr val="tx2"/>
        </a:buClr>
        <a:buSzPct val="90000"/>
        <a:buFont typeface="Wingdings" pitchFamily="2" charset="2"/>
        <a:buChar char="t"/>
        <a:defRPr kumimoji="1" sz="1000">
          <a:solidFill>
            <a:schemeClr val="tx1"/>
          </a:solidFill>
          <a:latin typeface="ＭＳ Ｐゴシック" pitchFamily="50" charset="-128"/>
          <a:ea typeface="ＭＳ Ｐゴシック" pitchFamily="50" charset="-128"/>
          <a:cs typeface="ＨＧｺﾞｼｯｸE-PRO"/>
        </a:defRPr>
      </a:lvl2pPr>
      <a:lvl3pPr marL="892893" indent="-162344" algn="l" defTabSz="710256" rtl="0" eaLnBrk="0" fontAlgn="base" hangingPunct="0">
        <a:spcBef>
          <a:spcPct val="20000"/>
        </a:spcBef>
        <a:spcAft>
          <a:spcPct val="30000"/>
        </a:spcAft>
        <a:buClr>
          <a:schemeClr val="tx2"/>
        </a:buClr>
        <a:buSzPct val="90000"/>
        <a:buFont typeface="Wingdings" pitchFamily="2" charset="2"/>
        <a:buChar char=""/>
        <a:defRPr kumimoji="1" sz="1000">
          <a:solidFill>
            <a:schemeClr val="tx1"/>
          </a:solidFill>
          <a:latin typeface="ＭＳ Ｐゴシック" pitchFamily="50" charset="-128"/>
          <a:ea typeface="ＭＳ Ｐゴシック" pitchFamily="50" charset="-128"/>
          <a:cs typeface="ＨＧｺﾞｼｯｸE-PRO"/>
        </a:defRPr>
      </a:lvl3pPr>
      <a:lvl4pPr marL="1281166" indent="-144757"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4pPr>
      <a:lvl5pPr marL="1589620" indent="-146110"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5pPr>
      <a:lvl6pPr marL="1979246"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368871"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2758497"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148123"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0677" y="114300"/>
            <a:ext cx="738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ctr" anchorCtr="0" compatLnSpc="1">
            <a:prstTxWarp prst="textNoShape">
              <a:avLst/>
            </a:prstTxWarp>
          </a:bodyPr>
          <a:lstStyle/>
          <a:p>
            <a:pPr lvl="0"/>
            <a:r>
              <a:rPr lang="ja-JP" altLang="en-US"/>
              <a:t>マスタータイトルの書式設定</a:t>
            </a:r>
          </a:p>
        </p:txBody>
      </p:sp>
      <p:sp>
        <p:nvSpPr>
          <p:cNvPr id="2051" name="Rectangle 3"/>
          <p:cNvSpPr>
            <a:spLocks noGrp="1" noChangeArrowheads="1"/>
          </p:cNvSpPr>
          <p:nvPr>
            <p:ph type="body" idx="1"/>
          </p:nvPr>
        </p:nvSpPr>
        <p:spPr bwMode="auto">
          <a:xfrm>
            <a:off x="140677" y="857250"/>
            <a:ext cx="8862646"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Tree>
  </p:cSld>
  <p:clrMap bg1="lt1" tx1="dk1" bg2="lt2" tx2="dk2" accent1="accent1" accent2="accent2" accent3="accent3" accent4="accent4" accent5="accent5" accent6="accent6" hlink="hlink" folHlink="folHlink"/>
  <p:sldLayoutIdLst>
    <p:sldLayoutId id="2147492820" r:id="rId1"/>
    <p:sldLayoutId id="2147492806" r:id="rId2"/>
    <p:sldLayoutId id="2147492807" r:id="rId3"/>
    <p:sldLayoutId id="2147492808" r:id="rId4"/>
    <p:sldLayoutId id="2147492809" r:id="rId5"/>
    <p:sldLayoutId id="2147492810" r:id="rId6"/>
    <p:sldLayoutId id="2147492811" r:id="rId7"/>
    <p:sldLayoutId id="2147492812" r:id="rId8"/>
    <p:sldLayoutId id="2147492813" r:id="rId9"/>
    <p:sldLayoutId id="2147492814" r:id="rId10"/>
    <p:sldLayoutId id="2147492815" r:id="rId11"/>
    <p:sldLayoutId id="2147492816" r:id="rId12"/>
    <p:sldLayoutId id="2147492817" r:id="rId13"/>
    <p:sldLayoutId id="2147492818" r:id="rId14"/>
    <p:sldLayoutId id="2147492821" r:id="rId15"/>
  </p:sldLayoutIdLst>
  <p:hf hdr="0" dt="0"/>
  <p:txStyles>
    <p:titleStyle>
      <a:lvl1pPr algn="l" defTabSz="710256" rtl="0" eaLnBrk="0" fontAlgn="base" hangingPunct="0">
        <a:spcBef>
          <a:spcPct val="0"/>
        </a:spcBef>
        <a:spcAft>
          <a:spcPct val="0"/>
        </a:spcAft>
        <a:defRPr kumimoji="1" sz="2000">
          <a:solidFill>
            <a:schemeClr val="tx1"/>
          </a:solidFill>
          <a:latin typeface="+mj-lt"/>
          <a:ea typeface="+mj-ea"/>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p:titleStyle>
    <p:bodyStyle>
      <a:lvl1pPr marL="243516" indent="-243516" algn="l" defTabSz="710256" rtl="0" eaLnBrk="0" fontAlgn="base" hangingPunct="0">
        <a:spcBef>
          <a:spcPct val="20000"/>
        </a:spcBef>
        <a:spcAft>
          <a:spcPct val="30000"/>
        </a:spcAft>
        <a:buClr>
          <a:srgbClr val="006600"/>
        </a:buClr>
        <a:buFont typeface="Wingdings" pitchFamily="2" charset="2"/>
        <a:buChar char="n"/>
        <a:defRPr kumimoji="1" sz="1200">
          <a:solidFill>
            <a:schemeClr val="tx1"/>
          </a:solidFill>
          <a:latin typeface="+mn-lt"/>
          <a:ea typeface="+mn-ea"/>
          <a:cs typeface="ＨＧｺﾞｼｯｸE-PRO"/>
        </a:defRPr>
      </a:lvl1pPr>
      <a:lvl2pPr marL="568204" indent="-162344" algn="l" defTabSz="710256" rtl="0" eaLnBrk="0" fontAlgn="base" hangingPunct="0">
        <a:spcBef>
          <a:spcPct val="20000"/>
        </a:spcBef>
        <a:spcAft>
          <a:spcPct val="30000"/>
        </a:spcAft>
        <a:buClr>
          <a:schemeClr val="tx2"/>
        </a:buClr>
        <a:buSzPct val="90000"/>
        <a:buFont typeface="Wingdings" pitchFamily="2" charset="2"/>
        <a:buChar char="t"/>
        <a:defRPr kumimoji="1" sz="1000">
          <a:solidFill>
            <a:schemeClr val="tx1"/>
          </a:solidFill>
          <a:latin typeface="ＭＳ Ｐゴシック" pitchFamily="50" charset="-128"/>
          <a:ea typeface="ＭＳ Ｐゴシック" pitchFamily="50" charset="-128"/>
          <a:cs typeface="ＨＧｺﾞｼｯｸE-PRO"/>
        </a:defRPr>
      </a:lvl2pPr>
      <a:lvl3pPr marL="892893" indent="-162344" algn="l" defTabSz="710256" rtl="0" eaLnBrk="0" fontAlgn="base" hangingPunct="0">
        <a:spcBef>
          <a:spcPct val="20000"/>
        </a:spcBef>
        <a:spcAft>
          <a:spcPct val="30000"/>
        </a:spcAft>
        <a:buClr>
          <a:schemeClr val="tx2"/>
        </a:buClr>
        <a:buSzPct val="90000"/>
        <a:buFont typeface="Wingdings" pitchFamily="2" charset="2"/>
        <a:buChar char=""/>
        <a:defRPr kumimoji="1" sz="1000">
          <a:solidFill>
            <a:schemeClr val="tx1"/>
          </a:solidFill>
          <a:latin typeface="ＭＳ Ｐゴシック" pitchFamily="50" charset="-128"/>
          <a:ea typeface="ＭＳ Ｐゴシック" pitchFamily="50" charset="-128"/>
          <a:cs typeface="ＨＧｺﾞｼｯｸE-PRO"/>
        </a:defRPr>
      </a:lvl3pPr>
      <a:lvl4pPr marL="1281166" indent="-144757"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4pPr>
      <a:lvl5pPr marL="1589620" indent="-146110"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5pPr>
      <a:lvl6pPr marL="1979246"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368871"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2758497"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148123"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2458654" y="2948457"/>
            <a:ext cx="4226693" cy="484748"/>
          </a:xfrm>
          <a:prstGeom prst="rect">
            <a:avLst/>
          </a:prstGeom>
          <a:noFill/>
        </p:spPr>
        <p:txBody>
          <a:bodyPr wrap="square" lIns="68580" tIns="34290" rIns="68580" bIns="34290" rtlCol="0">
            <a:spAutoFit/>
          </a:bodyPr>
          <a:lstStyle/>
          <a:p>
            <a:pPr algn="ctr"/>
            <a:r>
              <a:rPr lang="ja-JP" altLang="en-US" sz="27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381" y="1309538"/>
            <a:ext cx="3958010" cy="943632"/>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595389"/>
            <a:ext cx="4419600" cy="2286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3557672"/>
            <a:ext cx="4419600" cy="219075"/>
          </a:xfrm>
          <a:prstGeom prst="rect">
            <a:avLst/>
          </a:prstGeom>
        </p:spPr>
      </p:pic>
    </p:spTree>
    <p:extLst>
      <p:ext uri="{BB962C8B-B14F-4D97-AF65-F5344CB8AC3E}">
        <p14:creationId xmlns:p14="http://schemas.microsoft.com/office/powerpoint/2010/main" val="370616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539552" y="1926313"/>
            <a:ext cx="6336703" cy="124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知ってほしい</a:t>
            </a:r>
            <a:endParaRPr lang="en-US" altLang="ja-JP" sz="4000" b="1" kern="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40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貸与奨学金の制度</a:t>
            </a:r>
            <a:endParaRPr lang="ja-JP" altLang="en-US" sz="40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792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3860158" y="4571284"/>
            <a:ext cx="2880000" cy="378042"/>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1,250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万円以下</a:t>
            </a:r>
            <a:r>
              <a:rPr lang="ja-JP" altLang="en-US" dirty="0">
                <a:latin typeface="Meiryo UI" panose="020B0604030504040204" pitchFamily="50" charset="-128"/>
                <a:ea typeface="Meiryo UI" panose="020B0604030504040204" pitchFamily="50" charset="-128"/>
                <a:cs typeface="Meiryo UI" panose="020B0604030504040204" pitchFamily="50" charset="-128"/>
              </a:rPr>
              <a:t>（第二種のみ希望）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960934" y="1107573"/>
            <a:ext cx="2880000" cy="518885"/>
          </a:xfrm>
          <a:prstGeom prst="rect">
            <a:avLst/>
          </a:prstGeom>
          <a:solidFill>
            <a:schemeClr val="accent6"/>
          </a:solidFill>
          <a:ln w="635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sp>
        <p:nvSpPr>
          <p:cNvPr id="5" name="Rectangle 5"/>
          <p:cNvSpPr>
            <a:spLocks noChangeArrowheads="1"/>
          </p:cNvSpPr>
          <p:nvPr/>
        </p:nvSpPr>
        <p:spPr bwMode="auto">
          <a:xfrm>
            <a:off x="960933" y="1648949"/>
            <a:ext cx="2880000" cy="514350"/>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無利子</a:t>
            </a:r>
          </a:p>
        </p:txBody>
      </p:sp>
      <p:sp>
        <p:nvSpPr>
          <p:cNvPr id="6" name="Rectangle 9"/>
          <p:cNvSpPr>
            <a:spLocks noChangeArrowheads="1"/>
          </p:cNvSpPr>
          <p:nvPr/>
        </p:nvSpPr>
        <p:spPr bwMode="auto">
          <a:xfrm>
            <a:off x="3860158" y="1107573"/>
            <a:ext cx="2880000" cy="523647"/>
          </a:xfrm>
          <a:prstGeom prst="rect">
            <a:avLst/>
          </a:prstGeom>
          <a:solidFill>
            <a:schemeClr val="accent6"/>
          </a:solidFill>
          <a:ln w="635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7" name="Rectangle 10"/>
          <p:cNvSpPr>
            <a:spLocks noChangeArrowheads="1"/>
          </p:cNvSpPr>
          <p:nvPr/>
        </p:nvSpPr>
        <p:spPr bwMode="auto">
          <a:xfrm>
            <a:off x="3860158" y="1648949"/>
            <a:ext cx="2880000" cy="514350"/>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spcBef>
                <a:spcPts val="0"/>
              </a:spcBef>
              <a:spcAft>
                <a:spcPts val="0"/>
              </a:spcAft>
              <a:buClr>
                <a:srgbClr val="FF66CC"/>
              </a:buClr>
              <a:buNone/>
            </a:pPr>
            <a:r>
              <a:rPr lang="ja-JP" altLang="en-US" sz="1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有利子</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（在学中は無利子）</a:t>
            </a:r>
          </a:p>
        </p:txBody>
      </p:sp>
      <p:sp>
        <p:nvSpPr>
          <p:cNvPr id="8" name="Rectangle 13"/>
          <p:cNvSpPr>
            <a:spLocks noChangeArrowheads="1"/>
          </p:cNvSpPr>
          <p:nvPr/>
        </p:nvSpPr>
        <p:spPr bwMode="auto">
          <a:xfrm>
            <a:off x="960933" y="3144354"/>
            <a:ext cx="2880000" cy="761070"/>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高校の全履修科目の評定平均値</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段階評価）が</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4"/>
          <p:cNvSpPr>
            <a:spLocks noChangeArrowheads="1"/>
          </p:cNvSpPr>
          <p:nvPr/>
        </p:nvSpPr>
        <p:spPr bwMode="auto">
          <a:xfrm>
            <a:off x="3860158" y="3144353"/>
            <a:ext cx="2880000" cy="766633"/>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①高校の全履修科目の学習成績が</a:t>
            </a: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平均水準以上であること</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②学修意欲があること　　　　　　など</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6"/>
          <p:cNvSpPr>
            <a:spLocks noChangeArrowheads="1"/>
          </p:cNvSpPr>
          <p:nvPr/>
        </p:nvSpPr>
        <p:spPr bwMode="auto">
          <a:xfrm>
            <a:off x="116197" y="1648949"/>
            <a:ext cx="834810" cy="514350"/>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11" name="Rectangle 17"/>
          <p:cNvSpPr>
            <a:spLocks noChangeArrowheads="1"/>
          </p:cNvSpPr>
          <p:nvPr/>
        </p:nvSpPr>
        <p:spPr bwMode="auto">
          <a:xfrm>
            <a:off x="116197" y="2771298"/>
            <a:ext cx="819149" cy="1134126"/>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学力基準</a:t>
            </a:r>
          </a:p>
        </p:txBody>
      </p:sp>
      <p:sp>
        <p:nvSpPr>
          <p:cNvPr id="12" name="Rectangle 19"/>
          <p:cNvSpPr>
            <a:spLocks noChangeArrowheads="1"/>
          </p:cNvSpPr>
          <p:nvPr/>
        </p:nvSpPr>
        <p:spPr bwMode="auto">
          <a:xfrm>
            <a:off x="116197" y="2193708"/>
            <a:ext cx="819148" cy="540060"/>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貸与方法</a:t>
            </a:r>
          </a:p>
        </p:txBody>
      </p:sp>
      <p:sp>
        <p:nvSpPr>
          <p:cNvPr id="13" name="Rectangle 20"/>
          <p:cNvSpPr>
            <a:spLocks noChangeArrowheads="1"/>
          </p:cNvSpPr>
          <p:nvPr/>
        </p:nvSpPr>
        <p:spPr bwMode="auto">
          <a:xfrm>
            <a:off x="960933" y="2193708"/>
            <a:ext cx="5760000" cy="540061"/>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奨学生</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本人名義</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の普通預金・通常貯金口座への</a:t>
            </a:r>
            <a:r>
              <a:rPr lang="ja-JP" altLang="en-US" sz="1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毎月の振込</a:t>
            </a:r>
          </a:p>
        </p:txBody>
      </p:sp>
      <p:sp>
        <p:nvSpPr>
          <p:cNvPr id="14" name="テキスト ボックス 11"/>
          <p:cNvSpPr>
            <a:spLocks noChangeArrowheads="1"/>
          </p:cNvSpPr>
          <p:nvPr/>
        </p:nvSpPr>
        <p:spPr bwMode="auto">
          <a:xfrm>
            <a:off x="113899" y="627533"/>
            <a:ext cx="4186490" cy="410551"/>
          </a:xfrm>
          <a:prstGeom prst="roundRect">
            <a:avLst>
              <a:gd name="adj" fmla="val 16667"/>
            </a:avLst>
          </a:prstGeom>
          <a:solidFill>
            <a:schemeClr val="accent6"/>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１．貸与奨学金の種類・主な基準</a:t>
            </a:r>
          </a:p>
        </p:txBody>
      </p:sp>
      <p:sp>
        <p:nvSpPr>
          <p:cNvPr id="15" name="Rectangle 17"/>
          <p:cNvSpPr>
            <a:spLocks noChangeArrowheads="1"/>
          </p:cNvSpPr>
          <p:nvPr/>
        </p:nvSpPr>
        <p:spPr bwMode="auto">
          <a:xfrm>
            <a:off x="116197" y="3942954"/>
            <a:ext cx="819149" cy="1006372"/>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家計基準</a:t>
            </a:r>
          </a:p>
        </p:txBody>
      </p:sp>
      <p:sp>
        <p:nvSpPr>
          <p:cNvPr id="16" name="Rectangle 13"/>
          <p:cNvSpPr>
            <a:spLocks noChangeArrowheads="1"/>
          </p:cNvSpPr>
          <p:nvPr/>
        </p:nvSpPr>
        <p:spPr bwMode="auto">
          <a:xfrm>
            <a:off x="960933" y="4571284"/>
            <a:ext cx="2880000" cy="378042"/>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803</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万円以下</a:t>
            </a:r>
            <a:r>
              <a:rPr lang="ja-JP" altLang="en-US" dirty="0">
                <a:latin typeface="Meiryo UI" panose="020B0604030504040204" pitchFamily="50" charset="-128"/>
                <a:ea typeface="Meiryo UI" panose="020B0604030504040204" pitchFamily="50" charset="-128"/>
                <a:cs typeface="Meiryo UI" panose="020B0604030504040204" pitchFamily="50" charset="-128"/>
              </a:rPr>
              <a:t>（第一種のみ希望）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0"/>
          <p:cNvSpPr>
            <a:spLocks noChangeArrowheads="1"/>
          </p:cNvSpPr>
          <p:nvPr/>
        </p:nvSpPr>
        <p:spPr bwMode="auto">
          <a:xfrm>
            <a:off x="960933" y="3942954"/>
            <a:ext cx="5760000" cy="585614"/>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大学・短期大学・専修学校（専門課程）へ進学予定の方の家計基準</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以下、給与所得の４人世帯（年収の目安） ＞</a:t>
            </a:r>
          </a:p>
        </p:txBody>
      </p:sp>
      <p:sp>
        <p:nvSpPr>
          <p:cNvPr id="18"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
        <p:nvSpPr>
          <p:cNvPr id="19" name="テキスト ボックス 18"/>
          <p:cNvSpPr txBox="1"/>
          <p:nvPr/>
        </p:nvSpPr>
        <p:spPr>
          <a:xfrm>
            <a:off x="961271" y="1078607"/>
            <a:ext cx="2898886" cy="1152000"/>
          </a:xfrm>
          <a:prstGeom prst="rect">
            <a:avLst/>
          </a:prstGeom>
          <a:noFill/>
          <a:ln w="38100">
            <a:solidFill>
              <a:srgbClr val="FF0000"/>
            </a:solidFill>
          </a:ln>
        </p:spPr>
        <p:txBody>
          <a:bodyPr wrap="square" rtlCol="0">
            <a:spAutoFit/>
          </a:bodyPr>
          <a:lstStyle/>
          <a:p>
            <a:endParaRPr kumimoji="1" lang="ja-JP" altLang="en-US" dirty="0"/>
          </a:p>
        </p:txBody>
      </p:sp>
      <p:sp>
        <p:nvSpPr>
          <p:cNvPr id="20" name="テキスト ボックス 19"/>
          <p:cNvSpPr txBox="1"/>
          <p:nvPr/>
        </p:nvSpPr>
        <p:spPr>
          <a:xfrm>
            <a:off x="3866521" y="1060158"/>
            <a:ext cx="2898886" cy="1152000"/>
          </a:xfrm>
          <a:prstGeom prst="rect">
            <a:avLst/>
          </a:prstGeom>
          <a:noFill/>
          <a:ln w="38100">
            <a:solidFill>
              <a:srgbClr val="FF0000"/>
            </a:solidFill>
          </a:ln>
        </p:spPr>
        <p:txBody>
          <a:bodyPr wrap="square" rtlCol="0">
            <a:spAutoFit/>
          </a:bodyPr>
          <a:lstStyle/>
          <a:p>
            <a:endParaRPr kumimoji="1" lang="ja-JP" altLang="en-US" dirty="0"/>
          </a:p>
        </p:txBody>
      </p:sp>
      <p:sp>
        <p:nvSpPr>
          <p:cNvPr id="21" name="テキスト ボックス 20"/>
          <p:cNvSpPr txBox="1"/>
          <p:nvPr/>
        </p:nvSpPr>
        <p:spPr>
          <a:xfrm>
            <a:off x="113899" y="2778949"/>
            <a:ext cx="6651508" cy="2196000"/>
          </a:xfrm>
          <a:prstGeom prst="rect">
            <a:avLst/>
          </a:prstGeom>
          <a:noFill/>
          <a:ln w="38100">
            <a:solidFill>
              <a:srgbClr val="FF0000"/>
            </a:solidFill>
          </a:ln>
        </p:spPr>
        <p:txBody>
          <a:bodyPr wrap="square" rtlCol="0">
            <a:spAutoFit/>
          </a:bodyPr>
          <a:lstStyle/>
          <a:p>
            <a:endParaRPr kumimoji="1" lang="ja-JP" altLang="en-US" dirty="0"/>
          </a:p>
        </p:txBody>
      </p:sp>
      <p:sp>
        <p:nvSpPr>
          <p:cNvPr id="22" name="Rectangle 20"/>
          <p:cNvSpPr>
            <a:spLocks noChangeArrowheads="1"/>
          </p:cNvSpPr>
          <p:nvPr/>
        </p:nvSpPr>
        <p:spPr bwMode="auto">
          <a:xfrm>
            <a:off x="970489" y="2776306"/>
            <a:ext cx="5760000" cy="330517"/>
          </a:xfrm>
          <a:prstGeom prst="rect">
            <a:avLst/>
          </a:prstGeom>
          <a:solidFill>
            <a:srgbClr val="E7FFE7"/>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大学・短期大学・専修学校（専門課程）へ進学予定の方の学力基準</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01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xit" presetSubtype="0" fill="hold" grpId="1"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256688825"/>
              </p:ext>
            </p:extLst>
          </p:nvPr>
        </p:nvGraphicFramePr>
        <p:xfrm>
          <a:off x="245981" y="1898904"/>
          <a:ext cx="6688538" cy="2324819"/>
        </p:xfrm>
        <a:graphic>
          <a:graphicData uri="http://schemas.openxmlformats.org/drawingml/2006/table">
            <a:tbl>
              <a:tblPr firstRow="1" firstCol="1" bandRow="1">
                <a:tableStyleId>{21E4AEA4-8DFA-4A89-87EB-49C32662AFE0}</a:tableStyleId>
              </a:tblPr>
              <a:tblGrid>
                <a:gridCol w="1201635">
                  <a:extLst>
                    <a:ext uri="{9D8B030D-6E8A-4147-A177-3AD203B41FA5}">
                      <a16:colId xmlns:a16="http://schemas.microsoft.com/office/drawing/2014/main" val="20000"/>
                    </a:ext>
                  </a:extLst>
                </a:gridCol>
                <a:gridCol w="1385866">
                  <a:extLst>
                    <a:ext uri="{9D8B030D-6E8A-4147-A177-3AD203B41FA5}">
                      <a16:colId xmlns:a16="http://schemas.microsoft.com/office/drawing/2014/main" val="20001"/>
                    </a:ext>
                  </a:extLst>
                </a:gridCol>
                <a:gridCol w="1357583">
                  <a:extLst>
                    <a:ext uri="{9D8B030D-6E8A-4147-A177-3AD203B41FA5}">
                      <a16:colId xmlns:a16="http://schemas.microsoft.com/office/drawing/2014/main" val="20002"/>
                    </a:ext>
                  </a:extLst>
                </a:gridCol>
                <a:gridCol w="1428294">
                  <a:extLst>
                    <a:ext uri="{9D8B030D-6E8A-4147-A177-3AD203B41FA5}">
                      <a16:colId xmlns:a16="http://schemas.microsoft.com/office/drawing/2014/main" val="20003"/>
                    </a:ext>
                  </a:extLst>
                </a:gridCol>
                <a:gridCol w="1315160">
                  <a:extLst>
                    <a:ext uri="{9D8B030D-6E8A-4147-A177-3AD203B41FA5}">
                      <a16:colId xmlns:a16="http://schemas.microsoft.com/office/drawing/2014/main" val="20004"/>
                    </a:ext>
                  </a:extLst>
                </a:gridCol>
              </a:tblGrid>
              <a:tr h="307104">
                <a:tc rowSpan="3">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gridSpan="4">
                  <a:txBody>
                    <a:bodyPr/>
                    <a:lstStyle/>
                    <a:p>
                      <a:pPr indent="0" algn="ctr">
                        <a:lnSpc>
                          <a:spcPct val="100000"/>
                        </a:lnSpc>
                        <a:spcBef>
                          <a:spcPts val="0"/>
                        </a:spcBef>
                        <a:spcAft>
                          <a:spcPts val="0"/>
                        </a:spcAft>
                      </a:pPr>
                      <a:r>
                        <a:rPr lang="en-US" alt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例）</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大学</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0753">
                <a:tc vMerge="1">
                  <a:txBody>
                    <a:bodyPr/>
                    <a:lstStyle/>
                    <a:p>
                      <a:endParaRPr kumimoji="1" lang="ja-JP" altLang="en-US"/>
                    </a:p>
                  </a:txBody>
                  <a:tcPr/>
                </a:tc>
                <a:tc gridSpan="2">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国公立</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tc gridSpan="2">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私立</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extLst>
                  <a:ext uri="{0D108BD9-81ED-4DB2-BD59-A6C34878D82A}">
                    <a16:rowId xmlns:a16="http://schemas.microsoft.com/office/drawing/2014/main" val="10001"/>
                  </a:ext>
                </a:extLst>
              </a:tr>
              <a:tr h="260753">
                <a:tc vMerge="1">
                  <a:txBody>
                    <a:bodyPr/>
                    <a:lstStyle/>
                    <a:p>
                      <a:endParaRPr kumimoji="1" lang="ja-JP" altLang="en-US"/>
                    </a:p>
                  </a:txBody>
                  <a:tcP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2"/>
                  </a:ext>
                </a:extLst>
              </a:tr>
              <a:tr h="260753">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最高月額</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45,000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51,000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54,000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64,000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3"/>
                  </a:ext>
                </a:extLst>
              </a:tr>
              <a:tr h="1123245">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最高月額</a:t>
                      </a:r>
                    </a:p>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以外の月額</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4"/>
                  </a:ext>
                </a:extLst>
              </a:tr>
            </a:tbl>
          </a:graphicData>
        </a:graphic>
      </p:graphicFrame>
      <p:sp>
        <p:nvSpPr>
          <p:cNvPr id="4" name="正方形/長方形 3"/>
          <p:cNvSpPr/>
          <p:nvPr/>
        </p:nvSpPr>
        <p:spPr>
          <a:xfrm>
            <a:off x="1932982" y="1005576"/>
            <a:ext cx="6887490" cy="1078961"/>
          </a:xfrm>
          <a:prstGeom prst="rect">
            <a:avLst/>
          </a:prstGeom>
        </p:spPr>
        <p:txBody>
          <a:bodyPr wrap="square" lIns="77925" tIns="38963" rIns="77925" bIns="38963">
            <a:spAutoFit/>
          </a:bodyPr>
          <a:lstStyle/>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申込時における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生計維持者</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が一定額以上の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最高月額は選択不可。</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・給付奨学金を併せて利用する場合、</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選択した月額から減額</a:t>
            </a:r>
            <a:endPar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又は</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円となる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場合有り。</a:t>
            </a:r>
          </a:p>
          <a:p>
            <a:pPr>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11"/>
          <p:cNvSpPr>
            <a:spLocks noChangeArrowheads="1"/>
          </p:cNvSpPr>
          <p:nvPr/>
        </p:nvSpPr>
        <p:spPr bwMode="auto">
          <a:xfrm>
            <a:off x="114097" y="627534"/>
            <a:ext cx="2125952" cy="410551"/>
          </a:xfrm>
          <a:prstGeom prst="roundRect">
            <a:avLst>
              <a:gd name="adj" fmla="val 16667"/>
            </a:avLst>
          </a:prstGeom>
          <a:solidFill>
            <a:schemeClr val="accent6"/>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２．貸与金額</a:t>
            </a:r>
          </a:p>
        </p:txBody>
      </p:sp>
      <p:sp>
        <p:nvSpPr>
          <p:cNvPr id="6" name="Rectangle 1029"/>
          <p:cNvSpPr>
            <a:spLocks noChangeArrowheads="1"/>
          </p:cNvSpPr>
          <p:nvPr/>
        </p:nvSpPr>
        <p:spPr bwMode="auto">
          <a:xfrm>
            <a:off x="114096" y="1066524"/>
            <a:ext cx="1818885" cy="368980"/>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95000"/>
              </a:lnSpc>
              <a:spcBef>
                <a:spcPct val="50000"/>
              </a:spcBef>
              <a:spcAft>
                <a:spcPct val="2000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graphicFrame>
        <p:nvGraphicFramePr>
          <p:cNvPr id="7" name="表 6"/>
          <p:cNvGraphicFramePr>
            <a:graphicFrameLocks noGrp="1"/>
          </p:cNvGraphicFramePr>
          <p:nvPr>
            <p:extLst>
              <p:ext uri="{D42A27DB-BD31-4B8C-83A1-F6EECF244321}">
                <p14:modId xmlns:p14="http://schemas.microsoft.com/office/powerpoint/2010/main" val="3418105024"/>
              </p:ext>
            </p:extLst>
          </p:nvPr>
        </p:nvGraphicFramePr>
        <p:xfrm>
          <a:off x="2107111" y="4299942"/>
          <a:ext cx="4769145" cy="685812"/>
        </p:xfrm>
        <a:graphic>
          <a:graphicData uri="http://schemas.openxmlformats.org/drawingml/2006/table">
            <a:tbl>
              <a:tblPr firstRow="1" bandRow="1">
                <a:tableStyleId>{72833802-FEF1-4C79-8D5D-14CF1EAF98D9}</a:tableStyleId>
              </a:tblPr>
              <a:tblGrid>
                <a:gridCol w="1192286">
                  <a:extLst>
                    <a:ext uri="{9D8B030D-6E8A-4147-A177-3AD203B41FA5}">
                      <a16:colId xmlns:a16="http://schemas.microsoft.com/office/drawing/2014/main" val="20000"/>
                    </a:ext>
                  </a:extLst>
                </a:gridCol>
                <a:gridCol w="3576859">
                  <a:extLst>
                    <a:ext uri="{9D8B030D-6E8A-4147-A177-3AD203B41FA5}">
                      <a16:colId xmlns:a16="http://schemas.microsoft.com/office/drawing/2014/main" val="20001"/>
                    </a:ext>
                  </a:extLst>
                </a:gridCol>
              </a:tblGrid>
              <a:tr h="388626">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84412" marR="84412" marT="34293" marB="3429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大学･短期大学･ 専修学校（専門課程）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高等専門学校（</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年生）</a:t>
                      </a:r>
                    </a:p>
                  </a:txBody>
                  <a:tcPr marL="84412" marR="84412" marT="34293" marB="34293" anchor="ctr"/>
                </a:tc>
                <a:extLst>
                  <a:ext uri="{0D108BD9-81ED-4DB2-BD59-A6C34878D82A}">
                    <a16:rowId xmlns:a16="http://schemas.microsoft.com/office/drawing/2014/main" val="10000"/>
                  </a:ext>
                </a:extLst>
              </a:tr>
              <a:tr h="274326">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貸与月額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2" marR="84412" marT="34293" marB="34293"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  ～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万円単位）</a:t>
                      </a:r>
                      <a:endParaRPr kumimoji="1" lang="ja-JP" altLang="en-US" sz="14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2" marR="84412" marT="34293" marB="34293" anchor="ctr"/>
                </a:tc>
                <a:extLst>
                  <a:ext uri="{0D108BD9-81ED-4DB2-BD59-A6C34878D82A}">
                    <a16:rowId xmlns:a16="http://schemas.microsoft.com/office/drawing/2014/main" val="10001"/>
                  </a:ext>
                </a:extLst>
              </a:tr>
            </a:tbl>
          </a:graphicData>
        </a:graphic>
      </p:graphicFrame>
      <p:sp>
        <p:nvSpPr>
          <p:cNvPr id="8" name="正方形/長方形 7"/>
          <p:cNvSpPr/>
          <p:nvPr/>
        </p:nvSpPr>
        <p:spPr>
          <a:xfrm>
            <a:off x="412679" y="4694098"/>
            <a:ext cx="1428556" cy="294131"/>
          </a:xfrm>
          <a:prstGeom prst="rect">
            <a:avLst/>
          </a:prstGeom>
        </p:spPr>
        <p:txBody>
          <a:bodyPr wrap="square" lIns="77925" tIns="38963" rIns="77925" bIns="38963">
            <a:spAutoFit/>
          </a:bodyPr>
          <a:lstStyle/>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・自由に選択可</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029"/>
          <p:cNvSpPr>
            <a:spLocks noChangeArrowheads="1"/>
          </p:cNvSpPr>
          <p:nvPr/>
        </p:nvSpPr>
        <p:spPr bwMode="auto">
          <a:xfrm>
            <a:off x="114096" y="4323709"/>
            <a:ext cx="1818886" cy="368980"/>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95000"/>
              </a:lnSpc>
              <a:spcBef>
                <a:spcPct val="50000"/>
              </a:spcBef>
              <a:spcAft>
                <a:spcPct val="2000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10" name="正方形/長方形 9"/>
          <p:cNvSpPr/>
          <p:nvPr/>
        </p:nvSpPr>
        <p:spPr>
          <a:xfrm>
            <a:off x="2483768" y="627534"/>
            <a:ext cx="4658205" cy="340297"/>
          </a:xfrm>
          <a:prstGeom prst="rect">
            <a:avLst/>
          </a:prstGeom>
        </p:spPr>
        <p:txBody>
          <a:bodyPr wrap="square" lIns="77925" tIns="38963" rIns="77925" bIns="38963">
            <a:spAutoFit/>
          </a:bodyPr>
          <a:lstStyle/>
          <a:p>
            <a:pPr>
              <a:defRPr/>
            </a:pPr>
            <a:r>
              <a:rPr lang="en-US" altLang="ja-JP"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選択制　⇒　</a:t>
            </a:r>
            <a:r>
              <a:rPr lang="ja-JP" altLang="en-US" sz="17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借り過ぎない</a:t>
            </a:r>
            <a:r>
              <a:rPr lang="ja-JP" altLang="en-US"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ように留意すること！</a:t>
            </a:r>
            <a:endParaRPr lang="en-US" altLang="ja-JP"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bwMode="auto">
          <a:xfrm>
            <a:off x="19789"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
        <p:nvSpPr>
          <p:cNvPr id="14" name="テキスト ボックス 13"/>
          <p:cNvSpPr txBox="1"/>
          <p:nvPr/>
        </p:nvSpPr>
        <p:spPr>
          <a:xfrm>
            <a:off x="74855" y="987534"/>
            <a:ext cx="6904479" cy="3244306"/>
          </a:xfrm>
          <a:prstGeom prst="rect">
            <a:avLst/>
          </a:prstGeom>
          <a:noFill/>
          <a:ln w="38100">
            <a:solidFill>
              <a:srgbClr val="FF0000"/>
            </a:solidFill>
          </a:ln>
        </p:spPr>
        <p:txBody>
          <a:bodyPr wrap="square" rtlCol="0">
            <a:spAutoFit/>
          </a:bodyPr>
          <a:lstStyle/>
          <a:p>
            <a:endParaRPr kumimoji="1" lang="ja-JP" altLang="en-US" dirty="0"/>
          </a:p>
        </p:txBody>
      </p:sp>
      <p:sp>
        <p:nvSpPr>
          <p:cNvPr id="16" name="テキスト ボックス 15"/>
          <p:cNvSpPr txBox="1"/>
          <p:nvPr/>
        </p:nvSpPr>
        <p:spPr>
          <a:xfrm>
            <a:off x="67821" y="4223723"/>
            <a:ext cx="6894088" cy="784695"/>
          </a:xfrm>
          <a:prstGeom prst="rect">
            <a:avLst/>
          </a:prstGeom>
          <a:noFill/>
          <a:ln w="38100">
            <a:solidFill>
              <a:srgbClr val="FF0000"/>
            </a:solidFill>
          </a:ln>
        </p:spPr>
        <p:txBody>
          <a:bodyPr wrap="square" rtlCol="0">
            <a:spAutoFit/>
          </a:bodyPr>
          <a:lstStyle/>
          <a:p>
            <a:endParaRPr kumimoji="1" lang="ja-JP" altLang="en-US" dirty="0"/>
          </a:p>
        </p:txBody>
      </p:sp>
      <p:sp>
        <p:nvSpPr>
          <p:cNvPr id="13" name="テキスト ボックス 12"/>
          <p:cNvSpPr txBox="1"/>
          <p:nvPr/>
        </p:nvSpPr>
        <p:spPr>
          <a:xfrm>
            <a:off x="2427167" y="586699"/>
            <a:ext cx="4550149" cy="360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bwMode="auto">
          <a:xfrm>
            <a:off x="251520" y="1131590"/>
            <a:ext cx="3204864" cy="1674186"/>
          </a:xfrm>
          <a:prstGeom prst="wedgeEllipseCallout">
            <a:avLst>
              <a:gd name="adj1" fmla="val -8978"/>
              <a:gd name="adj2" fmla="val 64886"/>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奨学金の返還は</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いつから始まるの？</a:t>
            </a:r>
            <a:endParaRPr lang="ja-JP" altLang="en-US" sz="2000" dirty="0">
              <a:solidFill>
                <a:schemeClr val="tx1"/>
              </a:solidFill>
              <a:latin typeface="Times New Roman" pitchFamily="18" charset="0"/>
              <a:ea typeface="ＭＳ Ｐゴシック" pitchFamily="50" charset="-128"/>
            </a:endParaRPr>
          </a:p>
        </p:txBody>
      </p:sp>
      <p:sp>
        <p:nvSpPr>
          <p:cNvPr id="3" name="円形吹き出し 2"/>
          <p:cNvSpPr/>
          <p:nvPr/>
        </p:nvSpPr>
        <p:spPr bwMode="auto">
          <a:xfrm>
            <a:off x="3633928" y="889612"/>
            <a:ext cx="3386345" cy="1782198"/>
          </a:xfrm>
          <a:prstGeom prst="wedgeEllipseCallout">
            <a:avLst>
              <a:gd name="adj1" fmla="val -28109"/>
              <a:gd name="adj2" fmla="val 61379"/>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返還が難しくなったら</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どうすればよいの？</a:t>
            </a:r>
          </a:p>
        </p:txBody>
      </p:sp>
      <p:sp>
        <p:nvSpPr>
          <p:cNvPr id="4" name="円形吹き出し 3"/>
          <p:cNvSpPr/>
          <p:nvPr/>
        </p:nvSpPr>
        <p:spPr bwMode="auto">
          <a:xfrm>
            <a:off x="4134354" y="3009327"/>
            <a:ext cx="3024336" cy="1908212"/>
          </a:xfrm>
          <a:prstGeom prst="wedgeEllipseCallout">
            <a:avLst>
              <a:gd name="adj1" fmla="val -74807"/>
              <a:gd name="adj2" fmla="val 38152"/>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奨学金を早く返す</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ことってできるの？</a:t>
            </a:r>
          </a:p>
        </p:txBody>
      </p:sp>
      <p:sp>
        <p:nvSpPr>
          <p:cNvPr id="5" name="AutoShape 5"/>
          <p:cNvSpPr>
            <a:spLocks noChangeArrowheads="1"/>
          </p:cNvSpPr>
          <p:nvPr/>
        </p:nvSpPr>
        <p:spPr bwMode="auto">
          <a:xfrm>
            <a:off x="384459" y="757192"/>
            <a:ext cx="3465499" cy="213092"/>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u="sng" dirty="0">
                <a:latin typeface="Meiryo UI" panose="020B0604030504040204" pitchFamily="50" charset="-128"/>
                <a:ea typeface="Meiryo UI" panose="020B0604030504040204" pitchFamily="50" charset="-128"/>
                <a:cs typeface="Meiryo UI" panose="020B0604030504040204" pitchFamily="50" charset="-128"/>
              </a:rPr>
              <a:t>○いくら借りられるのかは分かったけど・・・</a:t>
            </a:r>
            <a:endParaRPr lang="ja-JP" altLang="en-US" sz="1700"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51728"/>
            <a:ext cx="1052457" cy="116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615282"/>
            <a:ext cx="1218538" cy="116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42" y="3834606"/>
            <a:ext cx="1037203" cy="106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2849348" y="4633492"/>
            <a:ext cx="3465499" cy="213092"/>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毎月一定額</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を返還（返還期間も一定）</a:t>
            </a:r>
          </a:p>
        </p:txBody>
      </p:sp>
      <p:sp>
        <p:nvSpPr>
          <p:cNvPr id="4" name="AutoShape 5"/>
          <p:cNvSpPr>
            <a:spLocks noChangeArrowheads="1"/>
          </p:cNvSpPr>
          <p:nvPr/>
        </p:nvSpPr>
        <p:spPr bwMode="auto">
          <a:xfrm>
            <a:off x="2849347" y="3776631"/>
            <a:ext cx="3738877" cy="81134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所得に応じて毎月の返還額が変動</a:t>
            </a:r>
            <a:endParaRPr lang="en-US" altLang="ja-JP" sz="17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（返還期間も変動）</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第一種奨学金のみ</a:t>
            </a:r>
          </a:p>
        </p:txBody>
      </p:sp>
      <p:sp>
        <p:nvSpPr>
          <p:cNvPr id="5" name="テキスト ボックス 21"/>
          <p:cNvSpPr>
            <a:spLocks noChangeArrowheads="1"/>
          </p:cNvSpPr>
          <p:nvPr/>
        </p:nvSpPr>
        <p:spPr bwMode="auto">
          <a:xfrm>
            <a:off x="190589" y="3291830"/>
            <a:ext cx="2260264"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返還方式</a:t>
            </a:r>
          </a:p>
        </p:txBody>
      </p:sp>
      <p:sp>
        <p:nvSpPr>
          <p:cNvPr id="6" name="テキスト ボックス 14"/>
          <p:cNvSpPr>
            <a:spLocks noChangeArrowheads="1"/>
          </p:cNvSpPr>
          <p:nvPr/>
        </p:nvSpPr>
        <p:spPr bwMode="auto">
          <a:xfrm>
            <a:off x="389997" y="4571515"/>
            <a:ext cx="2197873"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定額返還方式</a:t>
            </a:r>
          </a:p>
        </p:txBody>
      </p:sp>
      <p:sp>
        <p:nvSpPr>
          <p:cNvPr id="7" name="テキスト ボックス 14"/>
          <p:cNvSpPr>
            <a:spLocks noChangeArrowheads="1"/>
          </p:cNvSpPr>
          <p:nvPr/>
        </p:nvSpPr>
        <p:spPr bwMode="auto">
          <a:xfrm>
            <a:off x="389997" y="3795886"/>
            <a:ext cx="2199093"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所得連動返還方式</a:t>
            </a:r>
          </a:p>
        </p:txBody>
      </p:sp>
      <p:sp>
        <p:nvSpPr>
          <p:cNvPr id="8" name="テキスト ボックス 11"/>
          <p:cNvSpPr>
            <a:spLocks noChangeArrowheads="1"/>
          </p:cNvSpPr>
          <p:nvPr/>
        </p:nvSpPr>
        <p:spPr bwMode="auto">
          <a:xfrm>
            <a:off x="125173" y="627534"/>
            <a:ext cx="3289056"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３．返還制度・手続き等</a:t>
            </a:r>
          </a:p>
        </p:txBody>
      </p:sp>
      <p:sp>
        <p:nvSpPr>
          <p:cNvPr id="9" name="Rectangle 5"/>
          <p:cNvSpPr>
            <a:spLocks noChangeArrowheads="1"/>
          </p:cNvSpPr>
          <p:nvPr/>
        </p:nvSpPr>
        <p:spPr bwMode="auto">
          <a:xfrm>
            <a:off x="2213847" y="1572270"/>
            <a:ext cx="4662409" cy="4860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貸与終了の翌月から数えて</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か月目の月</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就職の有無にかかわらず（</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77"/>
          <p:cNvSpPr>
            <a:spLocks noChangeArrowheads="1"/>
          </p:cNvSpPr>
          <p:nvPr/>
        </p:nvSpPr>
        <p:spPr bwMode="auto">
          <a:xfrm>
            <a:off x="820833" y="2156892"/>
            <a:ext cx="4130189" cy="198834"/>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月貸与終了</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（卒業）⇒　</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が初回の返還期日</a:t>
            </a:r>
          </a:p>
        </p:txBody>
      </p:sp>
      <p:sp>
        <p:nvSpPr>
          <p:cNvPr id="11" name="Rectangle 1029"/>
          <p:cNvSpPr>
            <a:spLocks noChangeArrowheads="1"/>
          </p:cNvSpPr>
          <p:nvPr/>
        </p:nvSpPr>
        <p:spPr bwMode="auto">
          <a:xfrm>
            <a:off x="382200" y="1583507"/>
            <a:ext cx="153658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返還の開始</a:t>
            </a:r>
          </a:p>
        </p:txBody>
      </p:sp>
      <p:sp>
        <p:nvSpPr>
          <p:cNvPr id="12" name="Rectangle 1029"/>
          <p:cNvSpPr>
            <a:spLocks noChangeArrowheads="1"/>
          </p:cNvSpPr>
          <p:nvPr/>
        </p:nvSpPr>
        <p:spPr bwMode="auto">
          <a:xfrm>
            <a:off x="389997" y="2765859"/>
            <a:ext cx="150440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繰上返還</a:t>
            </a:r>
          </a:p>
        </p:txBody>
      </p:sp>
      <p:sp>
        <p:nvSpPr>
          <p:cNvPr id="13" name="テキスト ボックス 21"/>
          <p:cNvSpPr>
            <a:spLocks noChangeArrowheads="1"/>
          </p:cNvSpPr>
          <p:nvPr/>
        </p:nvSpPr>
        <p:spPr bwMode="auto">
          <a:xfrm>
            <a:off x="190589" y="1115756"/>
            <a:ext cx="2456689"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返還開始・返還中</a:t>
            </a:r>
          </a:p>
        </p:txBody>
      </p:sp>
      <p:sp>
        <p:nvSpPr>
          <p:cNvPr id="14" name="Rectangle 5"/>
          <p:cNvSpPr>
            <a:spLocks noChangeArrowheads="1"/>
          </p:cNvSpPr>
          <p:nvPr/>
        </p:nvSpPr>
        <p:spPr bwMode="auto">
          <a:xfrm>
            <a:off x="2123728" y="2826971"/>
            <a:ext cx="5385827"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次回以降に返還する分を繰り上げて返還できる制度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77"/>
          <p:cNvSpPr>
            <a:spLocks noChangeArrowheads="1"/>
          </p:cNvSpPr>
          <p:nvPr/>
        </p:nvSpPr>
        <p:spPr bwMode="auto">
          <a:xfrm>
            <a:off x="819064" y="2426922"/>
            <a:ext cx="6513954" cy="198834"/>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無職・未就職の場合は救済制度（後記（５））の申請が可能</a:t>
            </a:r>
          </a:p>
        </p:txBody>
      </p:sp>
      <p:sp>
        <p:nvSpPr>
          <p:cNvPr id="16"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9" grpId="0"/>
      <p:bldP spid="10"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2705276" y="2969481"/>
            <a:ext cx="4394016" cy="410815"/>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貸与終了時に決定した利率は、</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返還が完了するまで変更なし</a:t>
            </a:r>
            <a:endParaRPr lang="ja-JP" altLang="en-US"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吹き出し 3"/>
          <p:cNvSpPr/>
          <p:nvPr/>
        </p:nvSpPr>
        <p:spPr bwMode="auto">
          <a:xfrm>
            <a:off x="100493" y="4083918"/>
            <a:ext cx="6998799" cy="755824"/>
          </a:xfrm>
          <a:prstGeom prst="wedgeRoundRectCallout">
            <a:avLst>
              <a:gd name="adj1" fmla="val -47174"/>
              <a:gd name="adj2" fmla="val -30066"/>
              <a:gd name="adj3" fmla="val 16667"/>
            </a:avLst>
          </a:prstGeom>
          <a:noFill/>
          <a:ln w="19050" cap="flat" cmpd="dbl" algn="ctr">
            <a:solidFill>
              <a:schemeClr val="tx2">
                <a:lumMod val="50000"/>
                <a:lumOff val="50000"/>
              </a:schemeClr>
            </a:solidFill>
            <a:prstDash val="solid"/>
            <a:miter lim="800000"/>
            <a:headEnd type="none" w="med" len="med"/>
            <a:tailEnd type="none" w="med" len="med"/>
          </a:ln>
          <a:effectLst/>
        </p:spPr>
        <p:txBody>
          <a:bodyPr vert="horz" wrap="none" lIns="77925" tIns="38963" rIns="77925" bIns="38963" numCol="1" rtlCol="0" anchor="t" anchorCtr="0" compatLnSpc="1">
            <a:prstTxWarp prst="textNoShape">
              <a:avLst/>
            </a:prstTxWarp>
          </a:bodyPr>
          <a:lstStyle/>
          <a:p>
            <a:pPr>
              <a:buClrTx/>
            </a:pP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月に貸与が終了した奨学金の利率（基礎月額に係る利率）</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Tx/>
            </a:pP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固定方式　：年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1.641</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見直し方式：年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1.100</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AutoShape 5"/>
          <p:cNvSpPr>
            <a:spLocks noChangeArrowheads="1"/>
          </p:cNvSpPr>
          <p:nvPr/>
        </p:nvSpPr>
        <p:spPr bwMode="auto">
          <a:xfrm>
            <a:off x="2699792" y="3606841"/>
            <a:ext cx="5738539" cy="26105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おおむね</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年ごとに利率の見直し</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を実施</a:t>
            </a:r>
          </a:p>
        </p:txBody>
      </p:sp>
      <p:sp>
        <p:nvSpPr>
          <p:cNvPr id="6" name="テキスト ボックス 21"/>
          <p:cNvSpPr>
            <a:spLocks noChangeArrowheads="1"/>
          </p:cNvSpPr>
          <p:nvPr/>
        </p:nvSpPr>
        <p:spPr bwMode="auto">
          <a:xfrm>
            <a:off x="133727" y="2571750"/>
            <a:ext cx="2471280"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利率の算定方法</a:t>
            </a:r>
          </a:p>
        </p:txBody>
      </p:sp>
      <p:sp>
        <p:nvSpPr>
          <p:cNvPr id="7" name="テキスト ボックス 14"/>
          <p:cNvSpPr>
            <a:spLocks noChangeArrowheads="1"/>
          </p:cNvSpPr>
          <p:nvPr/>
        </p:nvSpPr>
        <p:spPr bwMode="auto">
          <a:xfrm>
            <a:off x="399762" y="3003798"/>
            <a:ext cx="2106161"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利率固定方式</a:t>
            </a:r>
          </a:p>
        </p:txBody>
      </p:sp>
      <p:sp>
        <p:nvSpPr>
          <p:cNvPr id="8" name="テキスト ボックス 14"/>
          <p:cNvSpPr>
            <a:spLocks noChangeArrowheads="1"/>
          </p:cNvSpPr>
          <p:nvPr/>
        </p:nvSpPr>
        <p:spPr bwMode="auto">
          <a:xfrm>
            <a:off x="399763" y="3580122"/>
            <a:ext cx="2106160"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利率見直し方式</a:t>
            </a:r>
          </a:p>
        </p:txBody>
      </p:sp>
      <p:sp>
        <p:nvSpPr>
          <p:cNvPr id="9" name="AutoShape 4"/>
          <p:cNvSpPr>
            <a:spLocks noChangeArrowheads="1"/>
          </p:cNvSpPr>
          <p:nvPr/>
        </p:nvSpPr>
        <p:spPr bwMode="auto">
          <a:xfrm>
            <a:off x="2715752" y="1382049"/>
            <a:ext cx="5960704" cy="18565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保証機関に</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保証料</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を支払い、連帯保証を受ける</a:t>
            </a:r>
          </a:p>
        </p:txBody>
      </p:sp>
      <p:sp>
        <p:nvSpPr>
          <p:cNvPr id="10" name="テキスト ボックス 21"/>
          <p:cNvSpPr>
            <a:spLocks noChangeArrowheads="1"/>
          </p:cNvSpPr>
          <p:nvPr/>
        </p:nvSpPr>
        <p:spPr bwMode="auto">
          <a:xfrm>
            <a:off x="133727" y="735546"/>
            <a:ext cx="2471280"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保証制度</a:t>
            </a:r>
          </a:p>
        </p:txBody>
      </p:sp>
      <p:sp>
        <p:nvSpPr>
          <p:cNvPr id="11" name="テキスト ボックス 14"/>
          <p:cNvSpPr>
            <a:spLocks noChangeArrowheads="1"/>
          </p:cNvSpPr>
          <p:nvPr/>
        </p:nvSpPr>
        <p:spPr bwMode="auto">
          <a:xfrm>
            <a:off x="392606" y="1321642"/>
            <a:ext cx="2113318"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機関保証</a:t>
            </a:r>
          </a:p>
        </p:txBody>
      </p:sp>
      <p:sp>
        <p:nvSpPr>
          <p:cNvPr id="12" name="AutoShape 4"/>
          <p:cNvSpPr>
            <a:spLocks noChangeArrowheads="1"/>
          </p:cNvSpPr>
          <p:nvPr/>
        </p:nvSpPr>
        <p:spPr bwMode="auto">
          <a:xfrm>
            <a:off x="2702099" y="1814098"/>
            <a:ext cx="5940502" cy="613636"/>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条件に合う</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連帯保証人</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（父母）・</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保証人</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（おじ・おば等）を自ら依頼・選任</a:t>
            </a:r>
          </a:p>
        </p:txBody>
      </p:sp>
      <p:sp>
        <p:nvSpPr>
          <p:cNvPr id="13" name="テキスト ボックス 14"/>
          <p:cNvSpPr>
            <a:spLocks noChangeArrowheads="1"/>
          </p:cNvSpPr>
          <p:nvPr/>
        </p:nvSpPr>
        <p:spPr bwMode="auto">
          <a:xfrm>
            <a:off x="395536" y="1923678"/>
            <a:ext cx="2127006"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人的保証</a:t>
            </a:r>
          </a:p>
        </p:txBody>
      </p:sp>
      <p:sp>
        <p:nvSpPr>
          <p:cNvPr id="14"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5457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8" grpId="0" animBg="1"/>
      <p:bldP spid="9" grpId="0"/>
      <p:bldP spid="11"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477087" y="1406744"/>
            <a:ext cx="5329882" cy="300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毎月の返還額を減額（</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029"/>
          <p:cNvSpPr>
            <a:spLocks noChangeArrowheads="1"/>
          </p:cNvSpPr>
          <p:nvPr/>
        </p:nvSpPr>
        <p:spPr bwMode="auto">
          <a:xfrm>
            <a:off x="165314" y="1361703"/>
            <a:ext cx="131034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減額返還</a:t>
            </a:r>
          </a:p>
        </p:txBody>
      </p:sp>
      <p:sp>
        <p:nvSpPr>
          <p:cNvPr id="5" name="テキスト ボックス 21"/>
          <p:cNvSpPr>
            <a:spLocks noChangeArrowheads="1"/>
          </p:cNvSpPr>
          <p:nvPr/>
        </p:nvSpPr>
        <p:spPr bwMode="auto">
          <a:xfrm>
            <a:off x="287416" y="627534"/>
            <a:ext cx="3924544"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返還が困難になったら（救済制度）</a:t>
            </a:r>
          </a:p>
        </p:txBody>
      </p:sp>
      <p:sp>
        <p:nvSpPr>
          <p:cNvPr id="6" name="Rectangle 5"/>
          <p:cNvSpPr>
            <a:spLocks noChangeArrowheads="1"/>
          </p:cNvSpPr>
          <p:nvPr/>
        </p:nvSpPr>
        <p:spPr bwMode="auto">
          <a:xfrm>
            <a:off x="1939646" y="3250221"/>
            <a:ext cx="2592288" cy="401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返還を先送り</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029"/>
          <p:cNvSpPr>
            <a:spLocks noChangeArrowheads="1"/>
          </p:cNvSpPr>
          <p:nvPr/>
        </p:nvSpPr>
        <p:spPr bwMode="auto">
          <a:xfrm>
            <a:off x="106607" y="3264548"/>
            <a:ext cx="1801097"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返還期限の猶予</a:t>
            </a:r>
          </a:p>
        </p:txBody>
      </p:sp>
      <p:sp>
        <p:nvSpPr>
          <p:cNvPr id="8" name="Rectangle 5"/>
          <p:cNvSpPr>
            <a:spLocks noChangeArrowheads="1"/>
          </p:cNvSpPr>
          <p:nvPr/>
        </p:nvSpPr>
        <p:spPr bwMode="auto">
          <a:xfrm>
            <a:off x="544905" y="1059582"/>
            <a:ext cx="5262496"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病気・失業等で奨学金の返還が困難になった場合　～</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94" y="1791207"/>
            <a:ext cx="6547375" cy="1356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73656"/>
            <a:ext cx="6555449" cy="1296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0306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439" y="3330924"/>
            <a:ext cx="1527993" cy="140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bwMode="auto">
          <a:xfrm>
            <a:off x="3643503" y="2925693"/>
            <a:ext cx="3029337" cy="1479165"/>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auto">
          <a:xfrm>
            <a:off x="3576327" y="2964601"/>
            <a:ext cx="3240000" cy="1642976"/>
          </a:xfrm>
          <a:prstGeom prst="roundRect">
            <a:avLst/>
          </a:prstGeom>
          <a:noFill/>
          <a:ln w="635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・連帯保証人・保証人への請求</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・債権回収会社の回収</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・法的処理（支払督促申立等）</a:t>
            </a:r>
            <a:endParaRPr lang="ja-JP" altLang="en-US" sz="1700" dirty="0">
              <a:solidFill>
                <a:schemeClr val="tx1"/>
              </a:solidFill>
              <a:latin typeface="Times New Roman" pitchFamily="18" charset="0"/>
              <a:ea typeface="ＭＳ Ｐゴシック" pitchFamily="50" charset="-128"/>
            </a:endParaRPr>
          </a:p>
        </p:txBody>
      </p:sp>
      <p:sp>
        <p:nvSpPr>
          <p:cNvPr id="5" name="Rectangle 5"/>
          <p:cNvSpPr>
            <a:spLocks noChangeArrowheads="1"/>
          </p:cNvSpPr>
          <p:nvPr/>
        </p:nvSpPr>
        <p:spPr bwMode="auto">
          <a:xfrm>
            <a:off x="2041631" y="1153221"/>
            <a:ext cx="6380131"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本人が死亡又は精神･身体の障害により労働能力を</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喪失した場合、返還未済額の全部又は一部を免除</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029"/>
          <p:cNvSpPr>
            <a:spLocks noChangeArrowheads="1"/>
          </p:cNvSpPr>
          <p:nvPr/>
        </p:nvSpPr>
        <p:spPr bwMode="auto">
          <a:xfrm>
            <a:off x="165425" y="1150588"/>
            <a:ext cx="153658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返還免除</a:t>
            </a:r>
          </a:p>
        </p:txBody>
      </p:sp>
      <p:sp>
        <p:nvSpPr>
          <p:cNvPr id="7" name="テキスト ボックス 21"/>
          <p:cNvSpPr>
            <a:spLocks noChangeArrowheads="1"/>
          </p:cNvSpPr>
          <p:nvPr/>
        </p:nvSpPr>
        <p:spPr bwMode="auto">
          <a:xfrm>
            <a:off x="98184" y="627534"/>
            <a:ext cx="2755027"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その他の制度</a:t>
            </a:r>
          </a:p>
        </p:txBody>
      </p:sp>
      <p:sp>
        <p:nvSpPr>
          <p:cNvPr id="8" name="テキスト ボックス 21"/>
          <p:cNvSpPr>
            <a:spLocks noChangeArrowheads="1"/>
          </p:cNvSpPr>
          <p:nvPr/>
        </p:nvSpPr>
        <p:spPr bwMode="auto">
          <a:xfrm>
            <a:off x="98184" y="1815666"/>
            <a:ext cx="2790922" cy="376499"/>
          </a:xfrm>
          <a:prstGeom prst="roundRect">
            <a:avLst>
              <a:gd name="adj" fmla="val 16667"/>
            </a:avLst>
          </a:prstGeom>
          <a:solidFill>
            <a:schemeClr val="accent2">
              <a:lumMod val="20000"/>
              <a:lumOff val="80000"/>
            </a:schemeClr>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返還が滞った場合</a:t>
            </a:r>
          </a:p>
        </p:txBody>
      </p:sp>
      <p:sp>
        <p:nvSpPr>
          <p:cNvPr id="9" name="正方形/長方形 23"/>
          <p:cNvSpPr>
            <a:spLocks noChangeArrowheads="1"/>
          </p:cNvSpPr>
          <p:nvPr/>
        </p:nvSpPr>
        <p:spPr bwMode="auto">
          <a:xfrm>
            <a:off x="178092" y="2303238"/>
            <a:ext cx="3110600"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メイリオ" pitchFamily="50" charset="-128"/>
                <a:ea typeface="メイリオ" pitchFamily="50" charset="-128"/>
                <a:cs typeface="メイリオ" pitchFamily="50" charset="-128"/>
              </a:rPr>
              <a:t>・延滞金の賦課（年３％）</a:t>
            </a:r>
            <a:r>
              <a:rPr lang="ja-JP" altLang="en-US" sz="1700" dirty="0">
                <a:latin typeface="メイリオ" pitchFamily="50" charset="-128"/>
                <a:ea typeface="メイリオ" pitchFamily="50" charset="-128"/>
                <a:cs typeface="メイリオ" pitchFamily="50" charset="-128"/>
              </a:rPr>
              <a:t>　　　</a:t>
            </a:r>
          </a:p>
        </p:txBody>
      </p:sp>
      <p:sp>
        <p:nvSpPr>
          <p:cNvPr id="10" name="正方形/長方形 23"/>
          <p:cNvSpPr>
            <a:spLocks noChangeArrowheads="1"/>
          </p:cNvSpPr>
          <p:nvPr/>
        </p:nvSpPr>
        <p:spPr bwMode="auto">
          <a:xfrm>
            <a:off x="3684979" y="2241521"/>
            <a:ext cx="2946383"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・個人信用情報機関への登録</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Rectangle 1029"/>
          <p:cNvSpPr>
            <a:spLocks noChangeArrowheads="1"/>
          </p:cNvSpPr>
          <p:nvPr/>
        </p:nvSpPr>
        <p:spPr bwMode="auto">
          <a:xfrm>
            <a:off x="3991808" y="2749052"/>
            <a:ext cx="1578983" cy="398762"/>
          </a:xfrm>
          <a:prstGeom prst="roundRect">
            <a:avLst>
              <a:gd name="adj" fmla="val 16667"/>
            </a:avLst>
          </a:prstGeom>
          <a:solidFill>
            <a:schemeClr val="accent3"/>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人的保証</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角丸四角形 11"/>
          <p:cNvSpPr/>
          <p:nvPr/>
        </p:nvSpPr>
        <p:spPr bwMode="auto">
          <a:xfrm>
            <a:off x="35496" y="3137209"/>
            <a:ext cx="2817716" cy="1090725"/>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・代位弁済請求</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・保証機関からの請求・督促</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029"/>
          <p:cNvSpPr>
            <a:spLocks noChangeArrowheads="1"/>
          </p:cNvSpPr>
          <p:nvPr/>
        </p:nvSpPr>
        <p:spPr bwMode="auto">
          <a:xfrm>
            <a:off x="192394" y="2924134"/>
            <a:ext cx="1540998" cy="398762"/>
          </a:xfrm>
          <a:prstGeom prst="roundRect">
            <a:avLst>
              <a:gd name="adj" fmla="val 16667"/>
            </a:avLst>
          </a:prstGeom>
          <a:solidFill>
            <a:schemeClr val="accent3"/>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機関保証</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23"/>
          <p:cNvSpPr>
            <a:spLocks noChangeArrowheads="1"/>
          </p:cNvSpPr>
          <p:nvPr/>
        </p:nvSpPr>
        <p:spPr bwMode="auto">
          <a:xfrm>
            <a:off x="164652" y="2601605"/>
            <a:ext cx="3988135"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メイリオ" pitchFamily="50" charset="-128"/>
                <a:ea typeface="メイリオ" pitchFamily="50" charset="-128"/>
                <a:cs typeface="メイリオ" pitchFamily="50" charset="-128"/>
              </a:rPr>
              <a:t>・債権回収会社からの電話督促</a:t>
            </a:r>
            <a:r>
              <a:rPr lang="ja-JP" altLang="en-US" sz="1700" dirty="0">
                <a:latin typeface="メイリオ" pitchFamily="50" charset="-128"/>
                <a:ea typeface="メイリオ" pitchFamily="50" charset="-128"/>
                <a:cs typeface="メイリオ" pitchFamily="50" charset="-128"/>
              </a:rPr>
              <a:t>　　　</a:t>
            </a:r>
          </a:p>
        </p:txBody>
      </p:sp>
      <p:sp>
        <p:nvSpPr>
          <p:cNvPr id="15" name="正方形/長方形 23"/>
          <p:cNvSpPr>
            <a:spLocks noChangeArrowheads="1"/>
          </p:cNvSpPr>
          <p:nvPr/>
        </p:nvSpPr>
        <p:spPr bwMode="auto">
          <a:xfrm>
            <a:off x="458223" y="4689837"/>
            <a:ext cx="6192688"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000" b="1" dirty="0">
                <a:solidFill>
                  <a:srgbClr val="FF0000"/>
                </a:solidFill>
                <a:latin typeface="メイリオ" pitchFamily="50" charset="-128"/>
                <a:ea typeface="メイリオ" pitchFamily="50" charset="-128"/>
                <a:cs typeface="メイリオ" pitchFamily="50" charset="-128"/>
              </a:rPr>
              <a:t>返還に困ったら、まず</a:t>
            </a:r>
            <a:r>
              <a:rPr lang="en-US" altLang="ja-JP" sz="2000" b="1" dirty="0">
                <a:solidFill>
                  <a:srgbClr val="FF0000"/>
                </a:solidFill>
                <a:latin typeface="メイリオ" pitchFamily="50" charset="-128"/>
                <a:ea typeface="メイリオ" pitchFamily="50" charset="-128"/>
                <a:cs typeface="メイリオ" pitchFamily="50" charset="-128"/>
              </a:rPr>
              <a:t>JASSO</a:t>
            </a:r>
            <a:r>
              <a:rPr lang="ja-JP" altLang="en-US" sz="2000" b="1" dirty="0">
                <a:solidFill>
                  <a:srgbClr val="FF0000"/>
                </a:solidFill>
                <a:latin typeface="メイリオ" pitchFamily="50" charset="-128"/>
                <a:ea typeface="メイリオ" pitchFamily="50" charset="-128"/>
                <a:cs typeface="メイリオ" pitchFamily="50" charset="-128"/>
              </a:rPr>
              <a:t>にご相談ください！</a:t>
            </a:r>
            <a:r>
              <a:rPr lang="ja-JP" altLang="en-US" sz="2000" dirty="0">
                <a:latin typeface="メイリオ" pitchFamily="50" charset="-128"/>
                <a:ea typeface="メイリオ" pitchFamily="50" charset="-128"/>
                <a:cs typeface="メイリオ" pitchFamily="50" charset="-128"/>
              </a:rPr>
              <a:t>　　</a:t>
            </a:r>
          </a:p>
        </p:txBody>
      </p:sp>
      <p:sp>
        <p:nvSpPr>
          <p:cNvPr id="17"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20467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5" grpId="0"/>
      <p:bldP spid="8" grpId="0" animBg="1"/>
      <p:bldP spid="9" grpId="0"/>
      <p:bldP spid="10" grpId="0"/>
      <p:bldP spid="11" grpId="0" animBg="1"/>
      <p:bldP spid="12"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bwMode="auto">
          <a:xfrm>
            <a:off x="3445255" y="1283581"/>
            <a:ext cx="3462174" cy="3744679"/>
          </a:xfrm>
          <a:prstGeom prst="rect">
            <a:avLst/>
          </a:prstGeom>
          <a:noFill/>
          <a:ln w="38100" cap="flat" cmpd="sng" algn="ctr">
            <a:solidFill>
              <a:srgbClr val="CCFFCC"/>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9" name="正方形/長方形 48"/>
          <p:cNvSpPr/>
          <p:nvPr/>
        </p:nvSpPr>
        <p:spPr bwMode="auto">
          <a:xfrm>
            <a:off x="35496" y="1275343"/>
            <a:ext cx="3311441" cy="3744679"/>
          </a:xfrm>
          <a:prstGeom prst="rect">
            <a:avLst/>
          </a:prstGeom>
          <a:noFill/>
          <a:ln w="38100" cap="flat" cmpd="sng" algn="ctr">
            <a:solidFill>
              <a:srgbClr val="CCFFCC"/>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73" y="2355726"/>
            <a:ext cx="3050983"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11"/>
          <p:cNvSpPr>
            <a:spLocks noChangeArrowheads="1"/>
          </p:cNvSpPr>
          <p:nvPr/>
        </p:nvSpPr>
        <p:spPr bwMode="auto">
          <a:xfrm>
            <a:off x="107505" y="621016"/>
            <a:ext cx="3672407" cy="376499"/>
          </a:xfrm>
          <a:prstGeom prst="roundRect">
            <a:avLst>
              <a:gd name="adj" fmla="val 16667"/>
            </a:avLst>
          </a:prstGeom>
          <a:noFill/>
          <a:ln w="25400">
            <a:solidFill>
              <a:srgbClr val="0000FF"/>
            </a:solid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≪参考≫さまざまな返還支援制度</a:t>
            </a:r>
          </a:p>
        </p:txBody>
      </p:sp>
      <p:sp>
        <p:nvSpPr>
          <p:cNvPr id="5" name="Rectangle 5"/>
          <p:cNvSpPr>
            <a:spLocks noChangeArrowheads="1"/>
          </p:cNvSpPr>
          <p:nvPr/>
        </p:nvSpPr>
        <p:spPr bwMode="auto">
          <a:xfrm>
            <a:off x="35496" y="1466916"/>
            <a:ext cx="3384375" cy="9181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7925" tIns="38963" rIns="77925" bIns="38963" anchor="t" anchorCtr="0"/>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地方公共団体と地元産業界が協力し、地元企業に就職した方の奨学金返還を支援する仕組みが設けられています。</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029"/>
          <p:cNvSpPr>
            <a:spLocks noChangeArrowheads="1"/>
          </p:cNvSpPr>
          <p:nvPr/>
        </p:nvSpPr>
        <p:spPr bwMode="auto">
          <a:xfrm>
            <a:off x="35496" y="1106876"/>
            <a:ext cx="3311441" cy="336935"/>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地方創生による奨学金返還支援制度</a:t>
            </a:r>
          </a:p>
        </p:txBody>
      </p:sp>
      <p:sp>
        <p:nvSpPr>
          <p:cNvPr id="8" name="Rectangle 5"/>
          <p:cNvSpPr>
            <a:spLocks noChangeArrowheads="1"/>
          </p:cNvSpPr>
          <p:nvPr/>
        </p:nvSpPr>
        <p:spPr bwMode="auto">
          <a:xfrm>
            <a:off x="3467166" y="1466916"/>
            <a:ext cx="3465646" cy="1335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7925" tIns="38963" rIns="77925" bIns="38963" anchor="t" anchorCtr="0"/>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各企業の担い手となる奨学金返還者を応援するための取組として、社員に対し、返還額の一部又は全額を支援する制度があります。</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029"/>
          <p:cNvSpPr>
            <a:spLocks noChangeArrowheads="1"/>
          </p:cNvSpPr>
          <p:nvPr/>
        </p:nvSpPr>
        <p:spPr bwMode="auto">
          <a:xfrm>
            <a:off x="3419872" y="1115114"/>
            <a:ext cx="3487557" cy="336935"/>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企業の奨学金返還支援</a:t>
            </a:r>
            <a:r>
              <a:rPr lang="en-US" altLang="ja-JP"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代理返還</a:t>
            </a:r>
            <a:r>
              <a:rPr lang="en-US" altLang="ja-JP"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制度</a:t>
            </a:r>
          </a:p>
        </p:txBody>
      </p:sp>
      <p:cxnSp>
        <p:nvCxnSpPr>
          <p:cNvPr id="13" name="直線矢印コネクタ 12"/>
          <p:cNvCxnSpPr>
            <a:stCxn id="16" idx="0"/>
            <a:endCxn id="15" idx="4"/>
          </p:cNvCxnSpPr>
          <p:nvPr/>
        </p:nvCxnSpPr>
        <p:spPr bwMode="auto">
          <a:xfrm flipH="1" flipV="1">
            <a:off x="5087392" y="3169733"/>
            <a:ext cx="719150" cy="415931"/>
          </a:xfrm>
          <a:prstGeom prst="straightConnector1">
            <a:avLst/>
          </a:prstGeom>
          <a:solidFill>
            <a:srgbClr val="FFFFCC"/>
          </a:solidFill>
          <a:ln w="25400" cap="flat" cmpd="sng" algn="ctr">
            <a:solidFill>
              <a:schemeClr val="tx1"/>
            </a:solidFill>
            <a:prstDash val="sysDash"/>
            <a:miter lim="800000"/>
            <a:headEnd type="none" w="med" len="med"/>
            <a:tailEnd type="arrow"/>
          </a:ln>
          <a:effectLst/>
        </p:spPr>
      </p:cxnSp>
      <p:sp>
        <p:nvSpPr>
          <p:cNvPr id="14" name="角丸四角形 13"/>
          <p:cNvSpPr/>
          <p:nvPr/>
        </p:nvSpPr>
        <p:spPr>
          <a:xfrm>
            <a:off x="5622431" y="2931790"/>
            <a:ext cx="1192190" cy="648914"/>
          </a:xfrm>
          <a:prstGeom prst="roundRect">
            <a:avLst/>
          </a:prstGeom>
        </p:spPr>
        <p:txBody>
          <a:bodyPr wrap="square" lIns="77925" tIns="38963" rIns="77925" bIns="38963" rtlCol="0" anchor="ctr">
            <a:spAutoFit/>
          </a:bodyPr>
          <a:lstStyle/>
          <a:p>
            <a:r>
              <a:rPr lang="ja-JP" altLang="en-US" sz="1100" dirty="0">
                <a:solidFill>
                  <a:schemeClr val="tx1"/>
                </a:solidFill>
              </a:rPr>
              <a:t>支援要件に</a:t>
            </a:r>
            <a:endParaRPr lang="en-US" altLang="ja-JP" sz="1100" dirty="0">
              <a:solidFill>
                <a:schemeClr val="tx1"/>
              </a:solidFill>
            </a:endParaRPr>
          </a:p>
          <a:p>
            <a:r>
              <a:rPr lang="ja-JP" altLang="en-US" sz="1100" dirty="0">
                <a:solidFill>
                  <a:schemeClr val="tx1"/>
                </a:solidFill>
              </a:rPr>
              <a:t>よって</a:t>
            </a:r>
            <a:endParaRPr lang="en-US" altLang="ja-JP" sz="1100" dirty="0">
              <a:solidFill>
                <a:schemeClr val="tx1"/>
              </a:solidFill>
            </a:endParaRPr>
          </a:p>
          <a:p>
            <a:r>
              <a:rPr lang="ja-JP" altLang="en-US" sz="1100" dirty="0">
                <a:solidFill>
                  <a:schemeClr val="tx1"/>
                </a:solidFill>
              </a:rPr>
              <a:t>一部返還</a:t>
            </a:r>
          </a:p>
        </p:txBody>
      </p:sp>
      <p:sp>
        <p:nvSpPr>
          <p:cNvPr id="15" name="円/楕円 14"/>
          <p:cNvSpPr/>
          <p:nvPr/>
        </p:nvSpPr>
        <p:spPr>
          <a:xfrm>
            <a:off x="4482230" y="2699211"/>
            <a:ext cx="1210324" cy="470522"/>
          </a:xfrm>
          <a:prstGeom prst="ellipse">
            <a:avLst/>
          </a:prstGeom>
          <a:solidFill>
            <a:srgbClr val="FFCCFF"/>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ja-JP" altLang="en-US" sz="1500" b="1" dirty="0">
                <a:solidFill>
                  <a:schemeClr val="tx1"/>
                </a:solidFill>
              </a:rPr>
              <a:t>機構</a:t>
            </a:r>
          </a:p>
        </p:txBody>
      </p:sp>
      <p:sp>
        <p:nvSpPr>
          <p:cNvPr id="16" name="円/楕円 15"/>
          <p:cNvSpPr/>
          <p:nvPr/>
        </p:nvSpPr>
        <p:spPr>
          <a:xfrm>
            <a:off x="5126690" y="3585664"/>
            <a:ext cx="1359703" cy="759837"/>
          </a:xfrm>
          <a:prstGeom prst="ellipse">
            <a:avLst/>
          </a:prstGeom>
          <a:solidFill>
            <a:srgbClr val="CCFFFF"/>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spAutoFit/>
          </a:bodyPr>
          <a:lstStyle/>
          <a:p>
            <a:pPr algn="ctr"/>
            <a:r>
              <a:rPr lang="ja-JP" altLang="en-US" sz="1500" b="1" dirty="0">
                <a:solidFill>
                  <a:schemeClr val="tx1"/>
                </a:solidFill>
              </a:rPr>
              <a:t>返還支援</a:t>
            </a:r>
            <a:endParaRPr lang="en-US" altLang="ja-JP" sz="1500" b="1" dirty="0">
              <a:solidFill>
                <a:schemeClr val="tx1"/>
              </a:solidFill>
            </a:endParaRPr>
          </a:p>
          <a:p>
            <a:pPr algn="ctr"/>
            <a:r>
              <a:rPr lang="ja-JP" altLang="en-US" sz="1500" b="1" dirty="0">
                <a:solidFill>
                  <a:schemeClr val="tx1"/>
                </a:solidFill>
              </a:rPr>
              <a:t>対象者</a:t>
            </a:r>
          </a:p>
        </p:txBody>
      </p:sp>
      <p:sp>
        <p:nvSpPr>
          <p:cNvPr id="17" name="円/楕円 16"/>
          <p:cNvSpPr/>
          <p:nvPr/>
        </p:nvSpPr>
        <p:spPr>
          <a:xfrm>
            <a:off x="3759394" y="3650232"/>
            <a:ext cx="1226044" cy="691819"/>
          </a:xfrm>
          <a:prstGeom prst="ellipse">
            <a:avLst/>
          </a:prstGeom>
          <a:solidFill>
            <a:srgbClr val="FFFF99"/>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ja-JP" altLang="en-US" sz="1500" b="1" dirty="0">
                <a:solidFill>
                  <a:schemeClr val="tx1"/>
                </a:solidFill>
              </a:rPr>
              <a:t>企業</a:t>
            </a:r>
          </a:p>
        </p:txBody>
      </p:sp>
      <p:sp>
        <p:nvSpPr>
          <p:cNvPr id="18" name="テキスト ボックス 17"/>
          <p:cNvSpPr txBox="1"/>
          <p:nvPr/>
        </p:nvSpPr>
        <p:spPr>
          <a:xfrm>
            <a:off x="3913945" y="4342052"/>
            <a:ext cx="2900675" cy="540352"/>
          </a:xfrm>
          <a:prstGeom prst="rect">
            <a:avLst/>
          </a:prstGeom>
          <a:noFill/>
        </p:spPr>
        <p:txBody>
          <a:bodyPr wrap="square" lIns="77925" tIns="38963" rIns="77925" bIns="38963" rtlCol="0">
            <a:spAutoFit/>
          </a:bodyPr>
          <a:lstStyle/>
          <a:p>
            <a:r>
              <a:rPr lang="en-US" altLang="ja-JP" sz="1500" dirty="0">
                <a:solidFill>
                  <a:schemeClr val="tx1"/>
                </a:solidFill>
              </a:rPr>
              <a:t>2021</a:t>
            </a:r>
            <a:r>
              <a:rPr lang="ja-JP" altLang="en-US" sz="1500" dirty="0">
                <a:solidFill>
                  <a:schemeClr val="tx1"/>
                </a:solidFill>
              </a:rPr>
              <a:t>年</a:t>
            </a:r>
            <a:r>
              <a:rPr lang="en-US" altLang="ja-JP" sz="1500" dirty="0">
                <a:solidFill>
                  <a:schemeClr val="tx1"/>
                </a:solidFill>
              </a:rPr>
              <a:t>4</a:t>
            </a:r>
            <a:r>
              <a:rPr lang="ja-JP" altLang="en-US" sz="1500" dirty="0">
                <a:solidFill>
                  <a:schemeClr val="tx1"/>
                </a:solidFill>
              </a:rPr>
              <a:t>月より企業⇒機構への</a:t>
            </a:r>
            <a:endParaRPr lang="en-US" altLang="ja-JP" sz="1500" dirty="0">
              <a:solidFill>
                <a:schemeClr val="tx1"/>
              </a:solidFill>
            </a:endParaRPr>
          </a:p>
          <a:p>
            <a:r>
              <a:rPr lang="ja-JP" altLang="en-US" sz="1500" b="1" dirty="0">
                <a:solidFill>
                  <a:srgbClr val="FF0000"/>
                </a:solidFill>
              </a:rPr>
              <a:t>直接送金</a:t>
            </a:r>
            <a:r>
              <a:rPr lang="ja-JP" altLang="en-US" sz="1500" dirty="0">
                <a:solidFill>
                  <a:schemeClr val="tx1"/>
                </a:solidFill>
              </a:rPr>
              <a:t>が可能に</a:t>
            </a:r>
          </a:p>
        </p:txBody>
      </p:sp>
      <p:cxnSp>
        <p:nvCxnSpPr>
          <p:cNvPr id="39" name="直線矢印コネクタ 38"/>
          <p:cNvCxnSpPr>
            <a:endCxn id="15" idx="4"/>
          </p:cNvCxnSpPr>
          <p:nvPr/>
        </p:nvCxnSpPr>
        <p:spPr bwMode="auto">
          <a:xfrm flipV="1">
            <a:off x="4464428" y="3169733"/>
            <a:ext cx="622964" cy="501002"/>
          </a:xfrm>
          <a:prstGeom prst="straightConnector1">
            <a:avLst/>
          </a:prstGeom>
          <a:solidFill>
            <a:srgbClr val="FFFFCC"/>
          </a:solidFill>
          <a:ln w="25400" cap="flat" cmpd="sng" algn="ctr">
            <a:solidFill>
              <a:schemeClr val="accent1"/>
            </a:solidFill>
            <a:prstDash val="solid"/>
            <a:miter lim="800000"/>
            <a:headEnd type="none" w="med" len="med"/>
            <a:tailEnd type="arrow"/>
          </a:ln>
          <a:effectLst/>
        </p:spPr>
      </p:cxnSp>
      <p:sp>
        <p:nvSpPr>
          <p:cNvPr id="40" name="角丸四角形 39"/>
          <p:cNvSpPr/>
          <p:nvPr/>
        </p:nvSpPr>
        <p:spPr>
          <a:xfrm>
            <a:off x="3759394" y="3100353"/>
            <a:ext cx="1413746" cy="291369"/>
          </a:xfrm>
          <a:prstGeom prst="roundRect">
            <a:avLst/>
          </a:prstGeom>
        </p:spPr>
        <p:txBody>
          <a:bodyPr wrap="square" lIns="77925" tIns="38963" rIns="77925" bIns="38963" rtlCol="0" anchor="ctr">
            <a:spAutoFit/>
          </a:bodyPr>
          <a:lstStyle/>
          <a:p>
            <a:pPr algn="ctr"/>
            <a:r>
              <a:rPr lang="ja-JP" altLang="en-US" sz="1200" b="1" dirty="0">
                <a:solidFill>
                  <a:srgbClr val="FF0000"/>
                </a:solidFill>
              </a:rPr>
              <a:t>送金</a:t>
            </a:r>
          </a:p>
        </p:txBody>
      </p:sp>
      <p:sp>
        <p:nvSpPr>
          <p:cNvPr id="43" name="角丸四角形 42"/>
          <p:cNvSpPr/>
          <p:nvPr/>
        </p:nvSpPr>
        <p:spPr bwMode="auto">
          <a:xfrm>
            <a:off x="3652524" y="2596465"/>
            <a:ext cx="3090088" cy="235154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defTabSz="779252" eaLnBrk="1" hangingPunct="1">
              <a:spcBef>
                <a:spcPct val="50000"/>
              </a:spcBef>
            </a:pPr>
            <a:endParaRPr lang="ja-JP" altLang="en-US">
              <a:solidFill>
                <a:schemeClr val="tx1"/>
              </a:solidFill>
              <a:latin typeface="Times New Roman" pitchFamily="18" charset="0"/>
              <a:ea typeface="ＭＳ Ｐゴシック" pitchFamily="50" charset="-128"/>
            </a:endParaRPr>
          </a:p>
        </p:txBody>
      </p:sp>
      <p:sp>
        <p:nvSpPr>
          <p:cNvPr id="5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308998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9">
            <a:extLst>
              <a:ext uri="{FF2B5EF4-FFF2-40B4-BE49-F238E27FC236}">
                <a16:creationId xmlns:a16="http://schemas.microsoft.com/office/drawing/2014/main" id="{6466BA82-147F-49D7-AD6D-2657067E5D71}"/>
              </a:ext>
            </a:extLst>
          </p:cNvPr>
          <p:cNvSpPr/>
          <p:nvPr/>
        </p:nvSpPr>
        <p:spPr>
          <a:xfrm>
            <a:off x="120800" y="1295180"/>
            <a:ext cx="3339306" cy="2900587"/>
          </a:xfrm>
          <a:prstGeom prst="homePlate">
            <a:avLst>
              <a:gd name="adj" fmla="val 0"/>
            </a:avLst>
          </a:prstGeom>
          <a:solidFill>
            <a:srgbClr val="FFFFFF"/>
          </a:solidFill>
          <a:ln w="28575" cap="flat" cmpd="thickThin" algn="ctr">
            <a:solidFill>
              <a:srgbClr val="FFFFFF">
                <a:lumMod val="75000"/>
              </a:srgbClr>
            </a:solid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3" name="正方形/長方形 2">
            <a:extLst>
              <a:ext uri="{FF2B5EF4-FFF2-40B4-BE49-F238E27FC236}">
                <a16:creationId xmlns:a16="http://schemas.microsoft.com/office/drawing/2014/main" id="{3AFD1AFE-9A25-4329-8C43-E39AF6E9738D}"/>
              </a:ext>
            </a:extLst>
          </p:cNvPr>
          <p:cNvSpPr/>
          <p:nvPr/>
        </p:nvSpPr>
        <p:spPr>
          <a:xfrm>
            <a:off x="195931" y="3328811"/>
            <a:ext cx="3135213" cy="706374"/>
          </a:xfrm>
          <a:prstGeom prst="rect">
            <a:avLst/>
          </a:prstGeom>
          <a:solidFill>
            <a:srgbClr val="008CCF">
              <a:lumMod val="40000"/>
              <a:lumOff val="6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endParaRPr kumimoji="0" lang="ja-JP" altLang="en-US" sz="1700" kern="0" dirty="0">
              <a:solidFill>
                <a:srgbClr val="000000"/>
              </a:solidFill>
              <a:latin typeface="Meiryo UI" panose="020B0604030504040204" pitchFamily="50" charset="-128"/>
              <a:ea typeface="Meiryo UI"/>
              <a:cs typeface="+mn-cs"/>
            </a:endParaRPr>
          </a:p>
        </p:txBody>
      </p:sp>
      <p:grpSp>
        <p:nvGrpSpPr>
          <p:cNvPr id="4" name="グループ化 3">
            <a:extLst>
              <a:ext uri="{FF2B5EF4-FFF2-40B4-BE49-F238E27FC236}">
                <a16:creationId xmlns:a16="http://schemas.microsoft.com/office/drawing/2014/main" id="{1577F06B-1D84-40C5-9A42-F29322C54022}"/>
              </a:ext>
            </a:extLst>
          </p:cNvPr>
          <p:cNvGrpSpPr/>
          <p:nvPr/>
        </p:nvGrpSpPr>
        <p:grpSpPr>
          <a:xfrm>
            <a:off x="77303" y="3369111"/>
            <a:ext cx="596507" cy="666074"/>
            <a:chOff x="1104900" y="2122165"/>
            <a:chExt cx="1079110" cy="1076178"/>
          </a:xfrm>
        </p:grpSpPr>
        <p:pic>
          <p:nvPicPr>
            <p:cNvPr id="5" name="図 4">
              <a:extLst>
                <a:ext uri="{FF2B5EF4-FFF2-40B4-BE49-F238E27FC236}">
                  <a16:creationId xmlns:a16="http://schemas.microsoft.com/office/drawing/2014/main" id="{03E685E6-2D06-46D3-B727-FD647B0309F6}"/>
                </a:ext>
              </a:extLst>
            </p:cNvPr>
            <p:cNvPicPr>
              <a:picLocks noChangeAspect="1"/>
            </p:cNvPicPr>
            <p:nvPr/>
          </p:nvPicPr>
          <p:blipFill>
            <a:blip r:embed="rId3"/>
            <a:stretch>
              <a:fillRect/>
            </a:stretch>
          </p:blipFill>
          <p:spPr>
            <a:xfrm>
              <a:off x="1104900" y="2122165"/>
              <a:ext cx="1079110" cy="1076178"/>
            </a:xfrm>
            <a:prstGeom prst="rect">
              <a:avLst/>
            </a:prstGeom>
          </p:spPr>
        </p:pic>
        <p:sp>
          <p:nvSpPr>
            <p:cNvPr id="6" name="テキスト ボックス 5">
              <a:extLst>
                <a:ext uri="{FF2B5EF4-FFF2-40B4-BE49-F238E27FC236}">
                  <a16:creationId xmlns:a16="http://schemas.microsoft.com/office/drawing/2014/main" id="{73FE0F67-80AB-4FEB-9A58-6907D4A26B58}"/>
                </a:ext>
              </a:extLst>
            </p:cNvPr>
            <p:cNvSpPr txBox="1"/>
            <p:nvPr/>
          </p:nvSpPr>
          <p:spPr>
            <a:xfrm>
              <a:off x="1297759" y="2500099"/>
              <a:ext cx="588194" cy="533479"/>
            </a:xfrm>
            <a:prstGeom prst="rect">
              <a:avLst/>
            </a:prstGeom>
            <a:noFill/>
          </p:spPr>
          <p:txBody>
            <a:bodyPr wrap="none" rtlCol="0">
              <a:spAutoFit/>
            </a:bodyPr>
            <a:lstStyle/>
            <a:p>
              <a:r>
                <a:rPr lang="ja-JP" altLang="en-US" sz="2000" dirty="0">
                  <a:solidFill>
                    <a:srgbClr val="000000"/>
                  </a:solidFill>
                  <a:latin typeface="Segoe UI"/>
                  <a:ea typeface="Meiryo UI"/>
                </a:rPr>
                <a:t>借</a:t>
              </a:r>
            </a:p>
          </p:txBody>
        </p:sp>
      </p:grpSp>
      <p:sp>
        <p:nvSpPr>
          <p:cNvPr id="7" name="テキスト ボックス 6">
            <a:extLst>
              <a:ext uri="{FF2B5EF4-FFF2-40B4-BE49-F238E27FC236}">
                <a16:creationId xmlns:a16="http://schemas.microsoft.com/office/drawing/2014/main" id="{F7C420F0-41B2-4CE8-8E70-D32ED0B3E0AD}"/>
              </a:ext>
            </a:extLst>
          </p:cNvPr>
          <p:cNvSpPr txBox="1"/>
          <p:nvPr/>
        </p:nvSpPr>
        <p:spPr>
          <a:xfrm>
            <a:off x="411423" y="1172867"/>
            <a:ext cx="2648410" cy="356063"/>
          </a:xfrm>
          <a:prstGeom prst="rect">
            <a:avLst/>
          </a:prstGeom>
          <a:solidFill>
            <a:srgbClr val="FFFFFF">
              <a:lumMod val="85000"/>
            </a:srgbClr>
          </a:solidFill>
          <a:ln w="19050">
            <a:noFill/>
          </a:ln>
        </p:spPr>
        <p:txBody>
          <a:bodyPr vert="horz" wrap="square" lIns="77925" tIns="38963" rIns="77925" bIns="38963" rtlCol="0" anchor="ctr">
            <a:noAutofit/>
          </a:bodyPr>
          <a:lstStyle/>
          <a:p>
            <a:pPr algn="ctr" defTabSz="779252" eaLnBrk="1" fontAlgn="auto" hangingPunct="1">
              <a:spcBef>
                <a:spcPts val="0"/>
              </a:spcBef>
              <a:spcAft>
                <a:spcPts val="0"/>
              </a:spcAft>
              <a:defRPr/>
            </a:pPr>
            <a:r>
              <a:rPr kumimoji="0" lang="ja-JP" altLang="en-US" sz="1700" b="1" kern="0" dirty="0">
                <a:solidFill>
                  <a:srgbClr val="514843">
                    <a:lumMod val="50000"/>
                  </a:srgbClr>
                </a:solidFill>
                <a:latin typeface="Meiryo UI"/>
                <a:ea typeface="Meiryo UI"/>
              </a:rPr>
              <a:t>　在学中（貸与中）</a:t>
            </a:r>
          </a:p>
        </p:txBody>
      </p:sp>
      <p:sp>
        <p:nvSpPr>
          <p:cNvPr id="10" name="正方形/長方形 9">
            <a:extLst>
              <a:ext uri="{FF2B5EF4-FFF2-40B4-BE49-F238E27FC236}">
                <a16:creationId xmlns:a16="http://schemas.microsoft.com/office/drawing/2014/main" id="{7CF0E13A-A6EF-40A5-80C5-1A41441976E2}"/>
              </a:ext>
            </a:extLst>
          </p:cNvPr>
          <p:cNvSpPr/>
          <p:nvPr/>
        </p:nvSpPr>
        <p:spPr>
          <a:xfrm>
            <a:off x="261506" y="2097779"/>
            <a:ext cx="3069637" cy="620734"/>
          </a:xfrm>
          <a:prstGeom prst="rect">
            <a:avLst/>
          </a:prstGeom>
          <a:solidFill>
            <a:srgbClr val="59B75B">
              <a:lumMod val="60000"/>
              <a:lumOff val="4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endParaRPr kumimoji="0" lang="ja-JP" altLang="en-US" sz="1700" kern="0" dirty="0">
              <a:solidFill>
                <a:srgbClr val="000000"/>
              </a:solidFill>
              <a:latin typeface="Meiryo UI" panose="020B0604030504040204" pitchFamily="50" charset="-128"/>
              <a:ea typeface="Meiryo UI"/>
              <a:cs typeface="+mn-cs"/>
            </a:endParaRPr>
          </a:p>
        </p:txBody>
      </p:sp>
      <p:sp>
        <p:nvSpPr>
          <p:cNvPr id="11" name="正方形/長方形 10">
            <a:extLst>
              <a:ext uri="{FF2B5EF4-FFF2-40B4-BE49-F238E27FC236}">
                <a16:creationId xmlns:a16="http://schemas.microsoft.com/office/drawing/2014/main" id="{80A0DE23-319E-421B-AC82-06C8BD1BCEC3}"/>
              </a:ext>
            </a:extLst>
          </p:cNvPr>
          <p:cNvSpPr/>
          <p:nvPr/>
        </p:nvSpPr>
        <p:spPr>
          <a:xfrm>
            <a:off x="539552" y="2121745"/>
            <a:ext cx="2707750" cy="617296"/>
          </a:xfrm>
          <a:prstGeom prst="rect">
            <a:avLst/>
          </a:prstGeom>
        </p:spPr>
        <p:txBody>
          <a:bodyPr wrap="none" lIns="77925" tIns="38963" rIns="77925" bIns="38963">
            <a:spAutoFit/>
          </a:bodyPr>
          <a:lstStyle/>
          <a:p>
            <a:r>
              <a:rPr lang="ja-JP" altLang="en-US" dirty="0">
                <a:solidFill>
                  <a:srgbClr val="000000"/>
                </a:solidFill>
                <a:latin typeface="Meiryo UI" panose="020B0604030504040204" pitchFamily="50" charset="-128"/>
                <a:ea typeface="Meiryo UI"/>
              </a:rPr>
              <a:t>支給額</a:t>
            </a:r>
            <a:r>
              <a:rPr lang="en-US" altLang="ja-JP" dirty="0">
                <a:solidFill>
                  <a:srgbClr val="000000"/>
                </a:solidFill>
                <a:latin typeface="Meiryo UI" panose="020B0604030504040204" pitchFamily="50" charset="-128"/>
                <a:ea typeface="Meiryo UI"/>
              </a:rPr>
              <a:t>:</a:t>
            </a:r>
            <a:r>
              <a:rPr lang="ja-JP" altLang="en-US" dirty="0">
                <a:solidFill>
                  <a:srgbClr val="000000"/>
                </a:solidFill>
                <a:latin typeface="Meiryo UI" panose="020B0604030504040204" pitchFamily="50" charset="-128"/>
                <a:ea typeface="Meiryo UI"/>
              </a:rPr>
              <a:t>１ヵ月</a:t>
            </a:r>
            <a:r>
              <a:rPr lang="ja-JP" altLang="en-US" sz="7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5</a:t>
            </a:r>
            <a:r>
              <a:rPr lang="ja-JP" altLang="en-US" dirty="0">
                <a:solidFill>
                  <a:srgbClr val="000000"/>
                </a:solidFill>
                <a:latin typeface="Meiryo UI" panose="020B0604030504040204" pitchFamily="50" charset="-128"/>
                <a:ea typeface="Meiryo UI"/>
              </a:rPr>
              <a:t>万円、年</a:t>
            </a:r>
            <a:r>
              <a:rPr lang="ja-JP" altLang="en-US" sz="7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60</a:t>
            </a:r>
            <a:r>
              <a:rPr lang="ja-JP" altLang="en-US" dirty="0">
                <a:solidFill>
                  <a:srgbClr val="000000"/>
                </a:solidFill>
                <a:latin typeface="Meiryo UI" panose="020B0604030504040204" pitchFamily="50" charset="-128"/>
                <a:ea typeface="Meiryo UI"/>
              </a:rPr>
              <a:t>万円</a:t>
            </a:r>
          </a:p>
          <a:p>
            <a:pPr>
              <a:lnSpc>
                <a:spcPct val="150000"/>
              </a:lnSpc>
            </a:pPr>
            <a:r>
              <a:rPr lang="ja-JP" altLang="en-US" dirty="0">
                <a:solidFill>
                  <a:srgbClr val="000000"/>
                </a:solidFill>
                <a:latin typeface="Meiryo UI" panose="020B0604030504040204" pitchFamily="50" charset="-128"/>
                <a:ea typeface="Meiryo UI"/>
              </a:rPr>
              <a:t>　　　　　</a:t>
            </a:r>
            <a:r>
              <a:rPr lang="ja-JP" altLang="en-US" sz="600" dirty="0">
                <a:solidFill>
                  <a:srgbClr val="000000"/>
                </a:solidFill>
                <a:latin typeface="Meiryo UI" panose="020B0604030504040204" pitchFamily="50" charset="-128"/>
                <a:ea typeface="Meiryo UI"/>
              </a:rPr>
              <a:t>　</a:t>
            </a:r>
            <a:r>
              <a:rPr lang="ja-JP" altLang="en-US" dirty="0">
                <a:solidFill>
                  <a:srgbClr val="000000"/>
                </a:solidFill>
                <a:latin typeface="Meiryo UI" panose="020B0604030504040204" pitchFamily="50" charset="-128"/>
                <a:ea typeface="Meiryo UI"/>
              </a:rPr>
              <a:t>４年間で合計</a:t>
            </a:r>
            <a:r>
              <a:rPr lang="en-US" altLang="ja-JP" dirty="0">
                <a:solidFill>
                  <a:srgbClr val="000000"/>
                </a:solidFill>
                <a:latin typeface="Meiryo UI" panose="020B0604030504040204" pitchFamily="50" charset="-128"/>
                <a:ea typeface="Meiryo UI"/>
              </a:rPr>
              <a:t>240</a:t>
            </a:r>
            <a:r>
              <a:rPr lang="ja-JP" altLang="en-US" dirty="0">
                <a:solidFill>
                  <a:srgbClr val="000000"/>
                </a:solidFill>
                <a:latin typeface="Meiryo UI" panose="020B0604030504040204" pitchFamily="50" charset="-128"/>
                <a:ea typeface="Meiryo UI"/>
              </a:rPr>
              <a:t>万円</a:t>
            </a:r>
          </a:p>
        </p:txBody>
      </p:sp>
      <p:grpSp>
        <p:nvGrpSpPr>
          <p:cNvPr id="12" name="グループ化 11">
            <a:extLst>
              <a:ext uri="{FF2B5EF4-FFF2-40B4-BE49-F238E27FC236}">
                <a16:creationId xmlns:a16="http://schemas.microsoft.com/office/drawing/2014/main" id="{3C0C1779-448D-48C5-AE3A-391AD1B29A38}"/>
              </a:ext>
            </a:extLst>
          </p:cNvPr>
          <p:cNvGrpSpPr/>
          <p:nvPr/>
        </p:nvGrpSpPr>
        <p:grpSpPr>
          <a:xfrm>
            <a:off x="119021" y="2067694"/>
            <a:ext cx="584803" cy="677780"/>
            <a:chOff x="1104900" y="2194173"/>
            <a:chExt cx="1079110" cy="1076178"/>
          </a:xfrm>
        </p:grpSpPr>
        <p:pic>
          <p:nvPicPr>
            <p:cNvPr id="13" name="図 12">
              <a:extLst>
                <a:ext uri="{FF2B5EF4-FFF2-40B4-BE49-F238E27FC236}">
                  <a16:creationId xmlns:a16="http://schemas.microsoft.com/office/drawing/2014/main" id="{A536926F-10E7-4B55-9873-8FA9206143AC}"/>
                </a:ext>
              </a:extLst>
            </p:cNvPr>
            <p:cNvPicPr>
              <a:picLocks noChangeAspect="1"/>
            </p:cNvPicPr>
            <p:nvPr/>
          </p:nvPicPr>
          <p:blipFill>
            <a:blip r:embed="rId3"/>
            <a:stretch>
              <a:fillRect/>
            </a:stretch>
          </p:blipFill>
          <p:spPr>
            <a:xfrm>
              <a:off x="1104900" y="2194173"/>
              <a:ext cx="1079110" cy="1076178"/>
            </a:xfrm>
            <a:prstGeom prst="rect">
              <a:avLst/>
            </a:prstGeom>
          </p:spPr>
        </p:pic>
        <p:sp>
          <p:nvSpPr>
            <p:cNvPr id="14" name="テキスト ボックス 13">
              <a:extLst>
                <a:ext uri="{FF2B5EF4-FFF2-40B4-BE49-F238E27FC236}">
                  <a16:creationId xmlns:a16="http://schemas.microsoft.com/office/drawing/2014/main" id="{9AECADAE-7C7E-477D-ABE0-2944BDEA3B9B}"/>
                </a:ext>
              </a:extLst>
            </p:cNvPr>
            <p:cNvSpPr txBox="1"/>
            <p:nvPr/>
          </p:nvSpPr>
          <p:spPr>
            <a:xfrm>
              <a:off x="1248959" y="2548138"/>
              <a:ext cx="588193" cy="533480"/>
            </a:xfrm>
            <a:prstGeom prst="rect">
              <a:avLst/>
            </a:prstGeom>
            <a:noFill/>
          </p:spPr>
          <p:txBody>
            <a:bodyPr wrap="none" rtlCol="0">
              <a:spAutoFit/>
            </a:bodyPr>
            <a:lstStyle/>
            <a:p>
              <a:r>
                <a:rPr lang="ja-JP" altLang="en-US" sz="2000" dirty="0">
                  <a:solidFill>
                    <a:srgbClr val="000000"/>
                  </a:solidFill>
                  <a:latin typeface="Segoe UI"/>
                  <a:ea typeface="Meiryo UI"/>
                </a:rPr>
                <a:t>借</a:t>
              </a:r>
            </a:p>
          </p:txBody>
        </p:sp>
      </p:grpSp>
      <p:sp>
        <p:nvSpPr>
          <p:cNvPr id="15" name="正方形/長方形 14">
            <a:extLst>
              <a:ext uri="{FF2B5EF4-FFF2-40B4-BE49-F238E27FC236}">
                <a16:creationId xmlns:a16="http://schemas.microsoft.com/office/drawing/2014/main" id="{D1D50503-070A-41EA-B5BA-2C8523EE69FC}"/>
              </a:ext>
            </a:extLst>
          </p:cNvPr>
          <p:cNvSpPr/>
          <p:nvPr/>
        </p:nvSpPr>
        <p:spPr>
          <a:xfrm>
            <a:off x="403774" y="3339819"/>
            <a:ext cx="2965833" cy="725018"/>
          </a:xfrm>
          <a:prstGeom prst="rect">
            <a:avLst/>
          </a:prstGeom>
        </p:spPr>
        <p:txBody>
          <a:bodyPr wrap="none" lIns="77925" tIns="38963" rIns="77925" bIns="38963">
            <a:spAutoFit/>
          </a:bodyPr>
          <a:lstStyle/>
          <a:p>
            <a:pPr>
              <a:lnSpc>
                <a:spcPct val="150000"/>
              </a:lnSpc>
            </a:pPr>
            <a:r>
              <a:rPr lang="ja-JP" altLang="en-US" sz="1000" dirty="0">
                <a:solidFill>
                  <a:srgbClr val="000000"/>
                </a:solidFill>
                <a:latin typeface="Meiryo UI" panose="020B0604030504040204" pitchFamily="50" charset="-128"/>
                <a:ea typeface="Meiryo UI"/>
              </a:rPr>
              <a:t>　</a:t>
            </a:r>
            <a:r>
              <a:rPr lang="ja-JP" altLang="en-US" dirty="0">
                <a:solidFill>
                  <a:srgbClr val="000000"/>
                </a:solidFill>
                <a:latin typeface="Meiryo UI" panose="020B0604030504040204" pitchFamily="50" charset="-128"/>
                <a:ea typeface="Meiryo UI"/>
              </a:rPr>
              <a:t>支給額</a:t>
            </a:r>
            <a:r>
              <a:rPr lang="en-US" altLang="ja-JP" dirty="0">
                <a:solidFill>
                  <a:srgbClr val="000000"/>
                </a:solidFill>
                <a:latin typeface="Meiryo UI" panose="020B0604030504040204" pitchFamily="50" charset="-128"/>
                <a:ea typeface="Meiryo UI"/>
              </a:rPr>
              <a:t>:</a:t>
            </a:r>
            <a:r>
              <a:rPr lang="ja-JP" altLang="en-US" dirty="0">
                <a:solidFill>
                  <a:srgbClr val="000000"/>
                </a:solidFill>
                <a:latin typeface="Meiryo UI" panose="020B0604030504040204" pitchFamily="50" charset="-128"/>
                <a:ea typeface="Meiryo UI"/>
              </a:rPr>
              <a:t>１ヵ月</a:t>
            </a:r>
            <a:r>
              <a:rPr lang="ja-JP" altLang="en-US" sz="4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10</a:t>
            </a:r>
            <a:r>
              <a:rPr lang="ja-JP" altLang="en-US" dirty="0">
                <a:solidFill>
                  <a:srgbClr val="000000"/>
                </a:solidFill>
                <a:latin typeface="Meiryo UI" panose="020B0604030504040204" pitchFamily="50" charset="-128"/>
                <a:ea typeface="Meiryo UI"/>
              </a:rPr>
              <a:t>万円、年</a:t>
            </a:r>
            <a:r>
              <a:rPr lang="ja-JP" altLang="en-US" sz="4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120</a:t>
            </a:r>
            <a:r>
              <a:rPr lang="ja-JP" altLang="en-US" dirty="0">
                <a:solidFill>
                  <a:srgbClr val="000000"/>
                </a:solidFill>
                <a:latin typeface="Meiryo UI" panose="020B0604030504040204" pitchFamily="50" charset="-128"/>
                <a:ea typeface="Meiryo UI"/>
              </a:rPr>
              <a:t>万円</a:t>
            </a:r>
          </a:p>
          <a:p>
            <a:pPr>
              <a:lnSpc>
                <a:spcPct val="150000"/>
              </a:lnSpc>
            </a:pPr>
            <a:r>
              <a:rPr lang="ja-JP" altLang="en-US" dirty="0">
                <a:solidFill>
                  <a:srgbClr val="000000"/>
                </a:solidFill>
                <a:latin typeface="Meiryo UI" panose="020B0604030504040204" pitchFamily="50" charset="-128"/>
                <a:ea typeface="Meiryo UI"/>
              </a:rPr>
              <a:t>　　　　　　４年間で合計</a:t>
            </a:r>
            <a:r>
              <a:rPr lang="en-US" altLang="ja-JP" dirty="0">
                <a:solidFill>
                  <a:srgbClr val="000000"/>
                </a:solidFill>
                <a:latin typeface="Meiryo UI" panose="020B0604030504040204" pitchFamily="50" charset="-128"/>
                <a:ea typeface="Meiryo UI"/>
              </a:rPr>
              <a:t>480</a:t>
            </a:r>
            <a:r>
              <a:rPr lang="ja-JP" altLang="en-US" dirty="0">
                <a:solidFill>
                  <a:srgbClr val="000000"/>
                </a:solidFill>
                <a:latin typeface="Meiryo UI" panose="020B0604030504040204" pitchFamily="50" charset="-128"/>
                <a:ea typeface="Meiryo UI"/>
              </a:rPr>
              <a:t>万円</a:t>
            </a:r>
          </a:p>
        </p:txBody>
      </p:sp>
      <p:sp>
        <p:nvSpPr>
          <p:cNvPr id="16" name="矢印: 五方向 64">
            <a:extLst>
              <a:ext uri="{FF2B5EF4-FFF2-40B4-BE49-F238E27FC236}">
                <a16:creationId xmlns:a16="http://schemas.microsoft.com/office/drawing/2014/main" id="{34A409FB-31A3-4B50-AAF1-7A21507F70BD}"/>
              </a:ext>
            </a:extLst>
          </p:cNvPr>
          <p:cNvSpPr/>
          <p:nvPr/>
        </p:nvSpPr>
        <p:spPr>
          <a:xfrm>
            <a:off x="3673165" y="1291957"/>
            <a:ext cx="3417899" cy="2936358"/>
          </a:xfrm>
          <a:prstGeom prst="homePlate">
            <a:avLst>
              <a:gd name="adj" fmla="val 0"/>
            </a:avLst>
          </a:prstGeom>
          <a:noFill/>
          <a:ln w="28575" cap="flat" cmpd="thickThin" algn="ctr">
            <a:solidFill>
              <a:srgbClr val="FFFFFF">
                <a:lumMod val="75000"/>
              </a:srgbClr>
            </a:solid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17" name="テキスト ボックス 16">
            <a:extLst>
              <a:ext uri="{FF2B5EF4-FFF2-40B4-BE49-F238E27FC236}">
                <a16:creationId xmlns:a16="http://schemas.microsoft.com/office/drawing/2014/main" id="{4DEE400C-FEFC-4743-894C-028FDC0228BB}"/>
              </a:ext>
            </a:extLst>
          </p:cNvPr>
          <p:cNvSpPr txBox="1"/>
          <p:nvPr/>
        </p:nvSpPr>
        <p:spPr>
          <a:xfrm>
            <a:off x="4027619" y="1172867"/>
            <a:ext cx="2704621" cy="356063"/>
          </a:xfrm>
          <a:prstGeom prst="rect">
            <a:avLst/>
          </a:prstGeom>
          <a:solidFill>
            <a:srgbClr val="FFFFFF">
              <a:lumMod val="85000"/>
            </a:srgbClr>
          </a:solidFill>
          <a:ln w="19050">
            <a:noFill/>
          </a:ln>
        </p:spPr>
        <p:txBody>
          <a:bodyPr vert="horz" wrap="square" lIns="77925" tIns="38963" rIns="77925" bIns="38963" rtlCol="0" anchor="ctr">
            <a:noAutofit/>
          </a:bodyPr>
          <a:lstStyle/>
          <a:p>
            <a:pPr algn="ctr" defTabSz="779252" eaLnBrk="1" fontAlgn="auto" hangingPunct="1">
              <a:spcBef>
                <a:spcPts val="0"/>
              </a:spcBef>
              <a:spcAft>
                <a:spcPts val="0"/>
              </a:spcAft>
              <a:defRPr/>
            </a:pPr>
            <a:r>
              <a:rPr kumimoji="0" lang="ja-JP" altLang="en-US" sz="1700" b="1" kern="0" dirty="0">
                <a:solidFill>
                  <a:srgbClr val="008CCF">
                    <a:lumMod val="50000"/>
                  </a:srgbClr>
                </a:solidFill>
                <a:latin typeface="Meiryo UI"/>
                <a:ea typeface="Meiryo UI"/>
              </a:rPr>
              <a:t>　　卒業後（返還開始後）</a:t>
            </a:r>
          </a:p>
        </p:txBody>
      </p:sp>
      <p:sp>
        <p:nvSpPr>
          <p:cNvPr id="18" name="テキスト ボックス 17">
            <a:extLst>
              <a:ext uri="{FF2B5EF4-FFF2-40B4-BE49-F238E27FC236}">
                <a16:creationId xmlns:a16="http://schemas.microsoft.com/office/drawing/2014/main" id="{6F399BDA-9E0F-44F7-8110-0CB8B418D76E}"/>
              </a:ext>
            </a:extLst>
          </p:cNvPr>
          <p:cNvSpPr txBox="1"/>
          <p:nvPr/>
        </p:nvSpPr>
        <p:spPr>
          <a:xfrm>
            <a:off x="3644817" y="1550909"/>
            <a:ext cx="3807503" cy="340297"/>
          </a:xfrm>
          <a:prstGeom prst="rect">
            <a:avLst/>
          </a:prstGeom>
          <a:noFill/>
        </p:spPr>
        <p:txBody>
          <a:bodyPr wrap="square" lIns="77925" tIns="38963" rIns="77925" bIns="38963" rtlCol="0">
            <a:spAutoFit/>
          </a:bodyPr>
          <a:lstStyle/>
          <a:p>
            <a:r>
              <a:rPr lang="ja-JP" altLang="en-US" sz="1700" dirty="0">
                <a:solidFill>
                  <a:srgbClr val="000000"/>
                </a:solidFill>
                <a:latin typeface="Meiryo UI" panose="020B0604030504040204" pitchFamily="50" charset="-128"/>
                <a:ea typeface="Meiryo UI"/>
              </a:rPr>
              <a:t>毎月の返還</a:t>
            </a:r>
            <a:r>
              <a:rPr lang="ja-JP" altLang="en-US" sz="1700" dirty="0">
                <a:solidFill>
                  <a:schemeClr val="tx1"/>
                </a:solidFill>
                <a:latin typeface="Meiryo UI" panose="020B0604030504040204" pitchFamily="50" charset="-128"/>
                <a:ea typeface="Meiryo UI"/>
              </a:rPr>
              <a:t>　</a:t>
            </a:r>
            <a:r>
              <a:rPr lang="en-US" altLang="ja-JP" sz="1700" dirty="0">
                <a:solidFill>
                  <a:schemeClr val="tx1"/>
                </a:solidFill>
                <a:latin typeface="Meiryo UI" panose="020B0604030504040204" pitchFamily="50" charset="-128"/>
                <a:ea typeface="Meiryo UI"/>
              </a:rPr>
              <a:t>15,157</a:t>
            </a:r>
            <a:r>
              <a:rPr lang="ja-JP" altLang="en-US" sz="1700" dirty="0">
                <a:solidFill>
                  <a:srgbClr val="000000"/>
                </a:solidFill>
                <a:latin typeface="Meiryo UI" panose="020B0604030504040204" pitchFamily="50" charset="-128"/>
                <a:ea typeface="Meiryo UI"/>
              </a:rPr>
              <a:t>円を</a:t>
            </a:r>
            <a:r>
              <a:rPr lang="en-US" altLang="ja-JP" sz="1700" dirty="0">
                <a:solidFill>
                  <a:srgbClr val="000000"/>
                </a:solidFill>
                <a:latin typeface="Meiryo UI" panose="020B0604030504040204" pitchFamily="50" charset="-128"/>
                <a:ea typeface="Meiryo UI"/>
              </a:rPr>
              <a:t>15</a:t>
            </a:r>
            <a:r>
              <a:rPr lang="ja-JP" altLang="en-US" sz="1700" dirty="0">
                <a:solidFill>
                  <a:srgbClr val="000000"/>
                </a:solidFill>
                <a:latin typeface="Meiryo UI" panose="020B0604030504040204" pitchFamily="50" charset="-128"/>
                <a:ea typeface="Meiryo UI"/>
              </a:rPr>
              <a:t>年間</a:t>
            </a:r>
            <a:r>
              <a:rPr lang="ja-JP" altLang="en-US" sz="1100" dirty="0">
                <a:solidFill>
                  <a:srgbClr val="000000"/>
                </a:solidFill>
                <a:latin typeface="Meiryo UI" panose="020B0604030504040204" pitchFamily="50" charset="-128"/>
                <a:ea typeface="Meiryo UI"/>
              </a:rPr>
              <a:t>（</a:t>
            </a:r>
            <a:r>
              <a:rPr lang="en-US" altLang="ja-JP" sz="1100" dirty="0">
                <a:solidFill>
                  <a:srgbClr val="000000"/>
                </a:solidFill>
                <a:latin typeface="Meiryo UI" panose="020B0604030504040204" pitchFamily="50" charset="-128"/>
                <a:ea typeface="Meiryo UI"/>
              </a:rPr>
              <a:t>※</a:t>
            </a:r>
            <a:r>
              <a:rPr lang="ja-JP" altLang="en-US" sz="1100" dirty="0">
                <a:solidFill>
                  <a:srgbClr val="000000"/>
                </a:solidFill>
                <a:latin typeface="Meiryo UI" panose="020B0604030504040204" pitchFamily="50" charset="-128"/>
                <a:ea typeface="Meiryo UI"/>
              </a:rPr>
              <a:t>）</a:t>
            </a:r>
            <a:endParaRPr lang="ja-JP" altLang="en-US" sz="1500" dirty="0">
              <a:solidFill>
                <a:srgbClr val="000000"/>
              </a:solidFill>
              <a:latin typeface="Meiryo UI" panose="020B0604030504040204" pitchFamily="50" charset="-128"/>
              <a:ea typeface="Meiryo UI"/>
            </a:endParaRPr>
          </a:p>
        </p:txBody>
      </p:sp>
      <p:sp>
        <p:nvSpPr>
          <p:cNvPr id="19" name="正方形/長方形 18">
            <a:extLst>
              <a:ext uri="{FF2B5EF4-FFF2-40B4-BE49-F238E27FC236}">
                <a16:creationId xmlns:a16="http://schemas.microsoft.com/office/drawing/2014/main" id="{B0377A46-1E2B-4CB1-959A-31FB2A0CE3D1}"/>
              </a:ext>
            </a:extLst>
          </p:cNvPr>
          <p:cNvSpPr/>
          <p:nvPr/>
        </p:nvSpPr>
        <p:spPr>
          <a:xfrm>
            <a:off x="3773247" y="2178513"/>
            <a:ext cx="3103009" cy="540000"/>
          </a:xfrm>
          <a:prstGeom prst="rect">
            <a:avLst/>
          </a:prstGeom>
          <a:solidFill>
            <a:srgbClr val="59B75B">
              <a:lumMod val="60000"/>
              <a:lumOff val="4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元金</a:t>
            </a:r>
            <a:r>
              <a:rPr kumimoji="0" lang="en-US" altLang="ja-JP" sz="1700" b="1" kern="0" dirty="0">
                <a:solidFill>
                  <a:srgbClr val="000000"/>
                </a:solidFill>
                <a:latin typeface="Meiryo UI" panose="020B0604030504040204" pitchFamily="50" charset="-128"/>
                <a:ea typeface="Meiryo UI"/>
                <a:cs typeface="+mn-cs"/>
              </a:rPr>
              <a:t>240</a:t>
            </a:r>
            <a:r>
              <a:rPr kumimoji="0" lang="ja-JP" altLang="en-US" sz="1200" b="1" kern="0" dirty="0">
                <a:solidFill>
                  <a:srgbClr val="000000"/>
                </a:solidFill>
                <a:latin typeface="Meiryo UI" panose="020B0604030504040204" pitchFamily="50" charset="-128"/>
                <a:ea typeface="Meiryo UI"/>
                <a:cs typeface="+mn-cs"/>
              </a:rPr>
              <a:t>万円</a:t>
            </a:r>
            <a:endParaRPr kumimoji="0" lang="en-US" altLang="ja-JP" sz="1200" b="1" kern="0" dirty="0">
              <a:solidFill>
                <a:srgbClr val="000000"/>
              </a:solidFill>
              <a:latin typeface="Meiryo UI" panose="020B0604030504040204" pitchFamily="50" charset="-128"/>
              <a:ea typeface="Meiryo UI"/>
              <a:cs typeface="+mn-cs"/>
            </a:endParaRPr>
          </a:p>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　</a:t>
            </a:r>
            <a:r>
              <a:rPr kumimoji="0" lang="en-US" altLang="ja-JP" sz="1200" b="1" kern="0" dirty="0">
                <a:solidFill>
                  <a:srgbClr val="000000"/>
                </a:solidFill>
                <a:latin typeface="Meiryo UI" panose="020B0604030504040204" pitchFamily="50" charset="-128"/>
                <a:ea typeface="Meiryo UI"/>
                <a:cs typeface="+mn-cs"/>
              </a:rPr>
              <a:t>(</a:t>
            </a:r>
            <a:r>
              <a:rPr kumimoji="0" lang="ja-JP" altLang="en-US" sz="1200" b="1" kern="0" dirty="0">
                <a:solidFill>
                  <a:srgbClr val="000000"/>
                </a:solidFill>
                <a:latin typeface="Meiryo UI" panose="020B0604030504040204" pitchFamily="50" charset="-128"/>
                <a:ea typeface="Meiryo UI"/>
                <a:cs typeface="+mn-cs"/>
              </a:rPr>
              <a:t>月平均</a:t>
            </a:r>
            <a:r>
              <a:rPr kumimoji="0" lang="en-US" altLang="ja-JP" sz="1700" b="1" kern="0" dirty="0">
                <a:solidFill>
                  <a:srgbClr val="000000"/>
                </a:solidFill>
                <a:latin typeface="Meiryo UI" panose="020B0604030504040204" pitchFamily="50" charset="-128"/>
                <a:ea typeface="Meiryo UI"/>
                <a:cs typeface="+mn-cs"/>
              </a:rPr>
              <a:t>13,333</a:t>
            </a:r>
            <a:r>
              <a:rPr kumimoji="0" lang="ja-JP" altLang="en-US" sz="1200" b="1" kern="0" dirty="0">
                <a:solidFill>
                  <a:srgbClr val="000000"/>
                </a:solidFill>
                <a:latin typeface="Meiryo UI" panose="020B0604030504040204" pitchFamily="50" charset="-128"/>
                <a:ea typeface="Meiryo UI"/>
                <a:cs typeface="+mn-cs"/>
              </a:rPr>
              <a:t>円</a:t>
            </a:r>
            <a:r>
              <a:rPr kumimoji="0" lang="en-US" altLang="ja-JP" sz="1200" b="1" kern="0" dirty="0">
                <a:solidFill>
                  <a:srgbClr val="000000"/>
                </a:solidFill>
                <a:latin typeface="Meiryo UI" panose="020B0604030504040204" pitchFamily="50" charset="-128"/>
                <a:ea typeface="Meiryo UI"/>
                <a:cs typeface="+mn-cs"/>
              </a:rPr>
              <a:t>)</a:t>
            </a:r>
          </a:p>
        </p:txBody>
      </p:sp>
      <p:sp>
        <p:nvSpPr>
          <p:cNvPr id="20" name="正方形/長方形 19">
            <a:extLst>
              <a:ext uri="{FF2B5EF4-FFF2-40B4-BE49-F238E27FC236}">
                <a16:creationId xmlns:a16="http://schemas.microsoft.com/office/drawing/2014/main" id="{C1A5F19F-D859-4FCA-A590-285C97FAA72A}"/>
              </a:ext>
            </a:extLst>
          </p:cNvPr>
          <p:cNvSpPr/>
          <p:nvPr/>
        </p:nvSpPr>
        <p:spPr>
          <a:xfrm>
            <a:off x="3773441" y="1917805"/>
            <a:ext cx="3102815" cy="229993"/>
          </a:xfrm>
          <a:prstGeom prst="rect">
            <a:avLst/>
          </a:prstGeom>
          <a:solidFill>
            <a:srgbClr val="E28C00"/>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FFFFFF"/>
                </a:solidFill>
                <a:latin typeface="Meiryo UI" panose="020B0604030504040204" pitchFamily="50" charset="-128"/>
                <a:ea typeface="Meiryo UI"/>
                <a:cs typeface="+mn-cs"/>
              </a:rPr>
              <a:t>利子</a:t>
            </a:r>
            <a:r>
              <a:rPr kumimoji="0" lang="en-US" altLang="ja-JP" sz="1200" b="1" kern="0" dirty="0">
                <a:solidFill>
                  <a:schemeClr val="bg1"/>
                </a:solidFill>
                <a:latin typeface="Meiryo UI" panose="020B0604030504040204" pitchFamily="50" charset="-128"/>
                <a:ea typeface="Meiryo UI"/>
                <a:cs typeface="+mn-cs"/>
              </a:rPr>
              <a:t>328,351</a:t>
            </a:r>
            <a:r>
              <a:rPr kumimoji="0" lang="ja-JP" altLang="en-US" sz="1200" b="1" kern="0" dirty="0">
                <a:solidFill>
                  <a:schemeClr val="bg1"/>
                </a:solidFill>
                <a:latin typeface="Meiryo UI" panose="020B0604030504040204" pitchFamily="50" charset="-128"/>
                <a:ea typeface="Meiryo UI"/>
                <a:cs typeface="+mn-cs"/>
              </a:rPr>
              <a:t>円　</a:t>
            </a:r>
            <a:r>
              <a:rPr kumimoji="0" lang="en-US" altLang="ja-JP" sz="1200" b="1" kern="0" dirty="0">
                <a:solidFill>
                  <a:schemeClr val="bg1"/>
                </a:solidFill>
                <a:latin typeface="Meiryo UI" panose="020B0604030504040204" pitchFamily="50" charset="-128"/>
                <a:ea typeface="Meiryo UI"/>
                <a:cs typeface="+mn-cs"/>
              </a:rPr>
              <a:t>(</a:t>
            </a:r>
            <a:r>
              <a:rPr kumimoji="0" lang="ja-JP" altLang="en-US" sz="1200" b="1" kern="0" dirty="0">
                <a:solidFill>
                  <a:schemeClr val="bg1"/>
                </a:solidFill>
                <a:latin typeface="Meiryo UI" panose="020B0604030504040204" pitchFamily="50" charset="-128"/>
                <a:ea typeface="Meiryo UI"/>
                <a:cs typeface="+mn-cs"/>
              </a:rPr>
              <a:t>月平均</a:t>
            </a:r>
            <a:r>
              <a:rPr kumimoji="0" lang="en-US" altLang="ja-JP" sz="1200" b="1" kern="0" dirty="0">
                <a:solidFill>
                  <a:schemeClr val="bg1"/>
                </a:solidFill>
                <a:latin typeface="Meiryo UI" panose="020B0604030504040204" pitchFamily="50" charset="-128"/>
                <a:ea typeface="Meiryo UI"/>
                <a:cs typeface="+mn-cs"/>
              </a:rPr>
              <a:t>1,824</a:t>
            </a:r>
            <a:r>
              <a:rPr kumimoji="0" lang="ja-JP" altLang="en-US" sz="1200" b="1" kern="0" dirty="0">
                <a:solidFill>
                  <a:srgbClr val="FFFFFF"/>
                </a:solidFill>
                <a:latin typeface="Meiryo UI" panose="020B0604030504040204" pitchFamily="50" charset="-128"/>
                <a:ea typeface="Meiryo UI"/>
                <a:cs typeface="+mn-cs"/>
              </a:rPr>
              <a:t>円</a:t>
            </a:r>
            <a:r>
              <a:rPr kumimoji="0" lang="en-US" altLang="ja-JP" sz="1200" b="1" kern="0" dirty="0">
                <a:solidFill>
                  <a:srgbClr val="FFFFFF"/>
                </a:solidFill>
                <a:latin typeface="Meiryo UI" panose="020B0604030504040204" pitchFamily="50" charset="-128"/>
                <a:ea typeface="Meiryo UI"/>
                <a:cs typeface="+mn-cs"/>
              </a:rPr>
              <a:t>)</a:t>
            </a:r>
            <a:endParaRPr kumimoji="0" lang="ja-JP" altLang="en-US" sz="1200" b="1" kern="0" dirty="0">
              <a:solidFill>
                <a:srgbClr val="FFFFFF"/>
              </a:solidFill>
              <a:latin typeface="Meiryo UI" panose="020B0604030504040204" pitchFamily="50" charset="-128"/>
              <a:ea typeface="Meiryo UI"/>
              <a:cs typeface="+mn-cs"/>
            </a:endParaRPr>
          </a:p>
        </p:txBody>
      </p:sp>
      <p:grpSp>
        <p:nvGrpSpPr>
          <p:cNvPr id="21" name="グループ化 20">
            <a:extLst>
              <a:ext uri="{FF2B5EF4-FFF2-40B4-BE49-F238E27FC236}">
                <a16:creationId xmlns:a16="http://schemas.microsoft.com/office/drawing/2014/main" id="{89939ADC-6F4F-40CC-908B-2638326AA38B}"/>
              </a:ext>
            </a:extLst>
          </p:cNvPr>
          <p:cNvGrpSpPr/>
          <p:nvPr/>
        </p:nvGrpSpPr>
        <p:grpSpPr>
          <a:xfrm>
            <a:off x="3647906" y="2067694"/>
            <a:ext cx="996102" cy="694519"/>
            <a:chOff x="-31675" y="3136078"/>
            <a:chExt cx="1079110" cy="1076178"/>
          </a:xfrm>
        </p:grpSpPr>
        <p:pic>
          <p:nvPicPr>
            <p:cNvPr id="22" name="図 21">
              <a:extLst>
                <a:ext uri="{FF2B5EF4-FFF2-40B4-BE49-F238E27FC236}">
                  <a16:creationId xmlns:a16="http://schemas.microsoft.com/office/drawing/2014/main" id="{B8DF246C-CF5E-467D-A3BB-A9811565EAB0}"/>
                </a:ext>
              </a:extLst>
            </p:cNvPr>
            <p:cNvPicPr>
              <a:picLocks noChangeAspect="1"/>
            </p:cNvPicPr>
            <p:nvPr/>
          </p:nvPicPr>
          <p:blipFill>
            <a:blip r:embed="rId3"/>
            <a:stretch>
              <a:fillRect/>
            </a:stretch>
          </p:blipFill>
          <p:spPr>
            <a:xfrm>
              <a:off x="-31675" y="3136078"/>
              <a:ext cx="1079110" cy="1076178"/>
            </a:xfrm>
            <a:prstGeom prst="rect">
              <a:avLst/>
            </a:prstGeom>
          </p:spPr>
        </p:pic>
        <p:sp>
          <p:nvSpPr>
            <p:cNvPr id="23" name="楕円 61">
              <a:extLst>
                <a:ext uri="{FF2B5EF4-FFF2-40B4-BE49-F238E27FC236}">
                  <a16:creationId xmlns:a16="http://schemas.microsoft.com/office/drawing/2014/main" id="{0AC08207-C6A6-4BF7-BBDC-5158CABD0E9D}"/>
                </a:ext>
              </a:extLst>
            </p:cNvPr>
            <p:cNvSpPr/>
            <p:nvPr/>
          </p:nvSpPr>
          <p:spPr>
            <a:xfrm>
              <a:off x="244964" y="3573727"/>
              <a:ext cx="543740" cy="523220"/>
            </a:xfrm>
            <a:prstGeom prst="ellipse">
              <a:avLst/>
            </a:prstGeom>
            <a:solidFill>
              <a:srgbClr val="FFC000"/>
            </a:solidFill>
            <a:ln w="48000" cap="flat" cmpd="thickThin" algn="ctr">
              <a:noFill/>
              <a:prstDash val="solid"/>
            </a:ln>
            <a:effectLst/>
          </p:spPr>
          <p:txBody>
            <a:bodyPr rtlCol="0" anchor="ctr"/>
            <a:lstStyle/>
            <a:p>
              <a:pPr algn="ctr" defTabSz="779252" eaLnBrk="1" fontAlgn="auto" hangingPunct="1">
                <a:spcBef>
                  <a:spcPts val="0"/>
                </a:spcBef>
                <a:spcAft>
                  <a:spcPts val="0"/>
                </a:spcAft>
                <a:defRPr/>
              </a:pPr>
              <a:r>
                <a:rPr kumimoji="0" lang="ja-JP" altLang="en-US" sz="2000" kern="0" dirty="0">
                  <a:solidFill>
                    <a:srgbClr val="000000"/>
                  </a:solidFill>
                  <a:latin typeface="Segoe UI"/>
                  <a:ea typeface="Meiryo UI"/>
                  <a:cs typeface="+mn-cs"/>
                </a:rPr>
                <a:t>返</a:t>
              </a:r>
            </a:p>
          </p:txBody>
        </p:sp>
      </p:grpSp>
      <p:sp>
        <p:nvSpPr>
          <p:cNvPr id="24" name="二等辺三角形 23">
            <a:extLst>
              <a:ext uri="{FF2B5EF4-FFF2-40B4-BE49-F238E27FC236}">
                <a16:creationId xmlns:a16="http://schemas.microsoft.com/office/drawing/2014/main" id="{E7E05C4A-C79B-4B42-ADC9-985FA97A77A9}"/>
              </a:ext>
            </a:extLst>
          </p:cNvPr>
          <p:cNvSpPr/>
          <p:nvPr/>
        </p:nvSpPr>
        <p:spPr>
          <a:xfrm rot="5400000">
            <a:off x="3406276" y="2323598"/>
            <a:ext cx="276530" cy="200552"/>
          </a:xfrm>
          <a:prstGeom prst="triangle">
            <a:avLst/>
          </a:prstGeom>
          <a:solidFill>
            <a:srgbClr val="59B75B"/>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26" name="二等辺三角形 25">
            <a:extLst>
              <a:ext uri="{FF2B5EF4-FFF2-40B4-BE49-F238E27FC236}">
                <a16:creationId xmlns:a16="http://schemas.microsoft.com/office/drawing/2014/main" id="{00C0EA97-33B2-49B8-A89F-450A5C5FC382}"/>
              </a:ext>
            </a:extLst>
          </p:cNvPr>
          <p:cNvSpPr/>
          <p:nvPr/>
        </p:nvSpPr>
        <p:spPr>
          <a:xfrm rot="5400000">
            <a:off x="3422318" y="3562902"/>
            <a:ext cx="301142" cy="200552"/>
          </a:xfrm>
          <a:prstGeom prst="triangle">
            <a:avLst/>
          </a:prstGeom>
          <a:solidFill>
            <a:srgbClr val="00B0F0"/>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27" name="テキスト ボックス 26">
            <a:extLst>
              <a:ext uri="{FF2B5EF4-FFF2-40B4-BE49-F238E27FC236}">
                <a16:creationId xmlns:a16="http://schemas.microsoft.com/office/drawing/2014/main" id="{D32E9B3C-84DC-44C7-9E14-BA8D3B7F3396}"/>
              </a:ext>
            </a:extLst>
          </p:cNvPr>
          <p:cNvSpPr txBox="1"/>
          <p:nvPr/>
        </p:nvSpPr>
        <p:spPr>
          <a:xfrm>
            <a:off x="3635896" y="2902800"/>
            <a:ext cx="3611844" cy="340297"/>
          </a:xfrm>
          <a:prstGeom prst="rect">
            <a:avLst/>
          </a:prstGeom>
          <a:noFill/>
        </p:spPr>
        <p:txBody>
          <a:bodyPr wrap="none" lIns="77925" tIns="38963" rIns="77925" bIns="38963" rtlCol="0">
            <a:spAutoFit/>
          </a:bodyPr>
          <a:lstStyle/>
          <a:p>
            <a:r>
              <a:rPr lang="ja-JP" altLang="en-US" sz="1700" dirty="0">
                <a:solidFill>
                  <a:srgbClr val="000000"/>
                </a:solidFill>
                <a:latin typeface="Meiryo UI" panose="020B0604030504040204" pitchFamily="50" charset="-128"/>
                <a:ea typeface="Meiryo UI"/>
              </a:rPr>
              <a:t>毎月の返還　</a:t>
            </a:r>
            <a:r>
              <a:rPr lang="en-US" altLang="ja-JP" sz="1700" dirty="0">
                <a:solidFill>
                  <a:schemeClr val="tx1"/>
                </a:solidFill>
                <a:latin typeface="Meiryo UI" panose="020B0604030504040204" pitchFamily="50" charset="-128"/>
                <a:ea typeface="Meiryo UI"/>
              </a:rPr>
              <a:t>23,635</a:t>
            </a:r>
            <a:r>
              <a:rPr lang="ja-JP" altLang="en-US" sz="1700" dirty="0">
                <a:solidFill>
                  <a:srgbClr val="000000"/>
                </a:solidFill>
                <a:latin typeface="Meiryo UI" panose="020B0604030504040204" pitchFamily="50" charset="-128"/>
                <a:ea typeface="Meiryo UI"/>
              </a:rPr>
              <a:t>円を</a:t>
            </a:r>
            <a:r>
              <a:rPr lang="en-US" altLang="ja-JP" sz="1700" dirty="0">
                <a:solidFill>
                  <a:srgbClr val="000000"/>
                </a:solidFill>
                <a:latin typeface="Meiryo UI" panose="020B0604030504040204" pitchFamily="50" charset="-128"/>
                <a:ea typeface="Meiryo UI"/>
              </a:rPr>
              <a:t>20</a:t>
            </a:r>
            <a:r>
              <a:rPr lang="ja-JP" altLang="en-US" sz="1700" dirty="0">
                <a:solidFill>
                  <a:srgbClr val="000000"/>
                </a:solidFill>
                <a:latin typeface="Meiryo UI" panose="020B0604030504040204" pitchFamily="50" charset="-128"/>
                <a:ea typeface="Meiryo UI"/>
              </a:rPr>
              <a:t>年間</a:t>
            </a:r>
            <a:r>
              <a:rPr lang="ja-JP" altLang="en-US" sz="1100" dirty="0">
                <a:solidFill>
                  <a:srgbClr val="000000"/>
                </a:solidFill>
                <a:latin typeface="Meiryo UI" panose="020B0604030504040204" pitchFamily="50" charset="-128"/>
                <a:ea typeface="Meiryo UI"/>
              </a:rPr>
              <a:t>（</a:t>
            </a:r>
            <a:r>
              <a:rPr lang="en-US" altLang="ja-JP" sz="1100" dirty="0">
                <a:solidFill>
                  <a:srgbClr val="000000"/>
                </a:solidFill>
                <a:latin typeface="Meiryo UI" panose="020B0604030504040204" pitchFamily="50" charset="-128"/>
                <a:ea typeface="Meiryo UI"/>
              </a:rPr>
              <a:t>※</a:t>
            </a:r>
            <a:r>
              <a:rPr lang="ja-JP" altLang="en-US" sz="1100" dirty="0">
                <a:solidFill>
                  <a:srgbClr val="000000"/>
                </a:solidFill>
                <a:latin typeface="Meiryo UI" panose="020B0604030504040204" pitchFamily="50" charset="-128"/>
                <a:ea typeface="Meiryo UI"/>
              </a:rPr>
              <a:t>）</a:t>
            </a:r>
            <a:endParaRPr lang="ja-JP" altLang="en-US" sz="1500" dirty="0">
              <a:solidFill>
                <a:srgbClr val="000000"/>
              </a:solidFill>
              <a:latin typeface="Meiryo UI" panose="020B0604030504040204" pitchFamily="50" charset="-128"/>
              <a:ea typeface="Meiryo UI"/>
            </a:endParaRPr>
          </a:p>
        </p:txBody>
      </p:sp>
      <p:sp>
        <p:nvSpPr>
          <p:cNvPr id="28" name="正方形/長方形 27">
            <a:extLst>
              <a:ext uri="{FF2B5EF4-FFF2-40B4-BE49-F238E27FC236}">
                <a16:creationId xmlns:a16="http://schemas.microsoft.com/office/drawing/2014/main" id="{D58E1DCB-E086-4444-9F2D-8934B6991622}"/>
              </a:ext>
            </a:extLst>
          </p:cNvPr>
          <p:cNvSpPr/>
          <p:nvPr/>
        </p:nvSpPr>
        <p:spPr>
          <a:xfrm>
            <a:off x="3776819" y="3555843"/>
            <a:ext cx="3099437" cy="626846"/>
          </a:xfrm>
          <a:prstGeom prst="rect">
            <a:avLst/>
          </a:prstGeom>
          <a:solidFill>
            <a:srgbClr val="008CCF">
              <a:lumMod val="40000"/>
              <a:lumOff val="6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元金</a:t>
            </a:r>
            <a:r>
              <a:rPr kumimoji="0" lang="en-US" altLang="ja-JP" sz="1700" b="1" kern="0" dirty="0">
                <a:solidFill>
                  <a:srgbClr val="000000"/>
                </a:solidFill>
                <a:latin typeface="Meiryo UI" panose="020B0604030504040204" pitchFamily="50" charset="-128"/>
                <a:ea typeface="Meiryo UI"/>
                <a:cs typeface="+mn-cs"/>
              </a:rPr>
              <a:t>480</a:t>
            </a:r>
            <a:r>
              <a:rPr kumimoji="0" lang="ja-JP" altLang="en-US" sz="1200" b="1" kern="0" dirty="0">
                <a:solidFill>
                  <a:srgbClr val="000000"/>
                </a:solidFill>
                <a:latin typeface="Meiryo UI" panose="020B0604030504040204" pitchFamily="50" charset="-128"/>
                <a:ea typeface="Meiryo UI"/>
                <a:cs typeface="+mn-cs"/>
              </a:rPr>
              <a:t>万円　</a:t>
            </a:r>
            <a:endParaRPr kumimoji="0" lang="en-US" altLang="ja-JP" sz="1200" b="1" kern="0" dirty="0">
              <a:solidFill>
                <a:srgbClr val="000000"/>
              </a:solidFill>
              <a:latin typeface="Meiryo UI" panose="020B0604030504040204" pitchFamily="50" charset="-128"/>
              <a:ea typeface="Meiryo UI"/>
              <a:cs typeface="+mn-cs"/>
            </a:endParaRPr>
          </a:p>
          <a:p>
            <a:pPr algn="ctr" defTabSz="779252" eaLnBrk="1" fontAlgn="auto" hangingPunct="1">
              <a:spcBef>
                <a:spcPts val="0"/>
              </a:spcBef>
              <a:spcAft>
                <a:spcPts val="0"/>
              </a:spcAft>
              <a:defRPr/>
            </a:pPr>
            <a:r>
              <a:rPr kumimoji="0" lang="en-US" altLang="ja-JP" sz="1200" b="1" kern="0" dirty="0">
                <a:solidFill>
                  <a:srgbClr val="000000"/>
                </a:solidFill>
                <a:latin typeface="Meiryo UI" panose="020B0604030504040204" pitchFamily="50" charset="-128"/>
                <a:ea typeface="Meiryo UI"/>
                <a:cs typeface="+mn-cs"/>
              </a:rPr>
              <a:t>(</a:t>
            </a:r>
            <a:r>
              <a:rPr kumimoji="0" lang="ja-JP" altLang="en-US" sz="1200" b="1" kern="0" dirty="0">
                <a:solidFill>
                  <a:srgbClr val="000000"/>
                </a:solidFill>
                <a:latin typeface="Meiryo UI" panose="020B0604030504040204" pitchFamily="50" charset="-128"/>
                <a:ea typeface="Meiryo UI"/>
                <a:cs typeface="+mn-cs"/>
              </a:rPr>
              <a:t>月平均</a:t>
            </a:r>
            <a:r>
              <a:rPr kumimoji="0" lang="en-US" altLang="ja-JP" sz="1700" b="1" kern="0" dirty="0">
                <a:solidFill>
                  <a:srgbClr val="000000"/>
                </a:solidFill>
                <a:latin typeface="Meiryo UI" panose="020B0604030504040204" pitchFamily="50" charset="-128"/>
                <a:ea typeface="Meiryo UI"/>
                <a:cs typeface="+mn-cs"/>
              </a:rPr>
              <a:t>20,000</a:t>
            </a:r>
            <a:r>
              <a:rPr kumimoji="0" lang="ja-JP" altLang="en-US" sz="1200" b="1" kern="0" dirty="0">
                <a:solidFill>
                  <a:srgbClr val="000000"/>
                </a:solidFill>
                <a:latin typeface="Meiryo UI" panose="020B0604030504040204" pitchFamily="50" charset="-128"/>
                <a:ea typeface="Meiryo UI"/>
                <a:cs typeface="+mn-cs"/>
              </a:rPr>
              <a:t>円</a:t>
            </a:r>
            <a:r>
              <a:rPr kumimoji="0" lang="en-US" altLang="ja-JP" sz="1200" b="1" kern="0" dirty="0">
                <a:solidFill>
                  <a:srgbClr val="000000"/>
                </a:solidFill>
                <a:latin typeface="Meiryo UI" panose="020B0604030504040204" pitchFamily="50" charset="-128"/>
                <a:ea typeface="Meiryo UI"/>
                <a:cs typeface="+mn-cs"/>
              </a:rPr>
              <a:t>)</a:t>
            </a:r>
          </a:p>
        </p:txBody>
      </p:sp>
      <p:sp>
        <p:nvSpPr>
          <p:cNvPr id="29" name="正方形/長方形 28">
            <a:extLst>
              <a:ext uri="{FF2B5EF4-FFF2-40B4-BE49-F238E27FC236}">
                <a16:creationId xmlns:a16="http://schemas.microsoft.com/office/drawing/2014/main" id="{875FB063-672A-4CDB-9D44-AA82E849945F}"/>
              </a:ext>
            </a:extLst>
          </p:cNvPr>
          <p:cNvSpPr/>
          <p:nvPr/>
        </p:nvSpPr>
        <p:spPr>
          <a:xfrm>
            <a:off x="3773247" y="3302945"/>
            <a:ext cx="3103009" cy="250899"/>
          </a:xfrm>
          <a:prstGeom prst="rect">
            <a:avLst/>
          </a:prstGeom>
          <a:solidFill>
            <a:srgbClr val="E28C00"/>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a:solidFill>
                  <a:srgbClr val="FFFFFF"/>
                </a:solidFill>
                <a:latin typeface="Meiryo UI" panose="020B0604030504040204" pitchFamily="50" charset="-128"/>
                <a:ea typeface="Meiryo UI"/>
                <a:cs typeface="+mn-cs"/>
              </a:rPr>
              <a:t>利子</a:t>
            </a:r>
            <a:r>
              <a:rPr kumimoji="0" lang="en-US" altLang="ja-JP" sz="1200" b="1" kern="0" dirty="0">
                <a:solidFill>
                  <a:schemeClr val="bg1"/>
                </a:solidFill>
                <a:latin typeface="Meiryo UI" panose="020B0604030504040204" pitchFamily="50" charset="-128"/>
                <a:ea typeface="Meiryo UI"/>
                <a:cs typeface="+mn-cs"/>
              </a:rPr>
              <a:t>872,485</a:t>
            </a:r>
            <a:r>
              <a:rPr kumimoji="0" lang="ja-JP" altLang="en-US" sz="1200" b="1" kern="0" dirty="0">
                <a:solidFill>
                  <a:schemeClr val="bg1"/>
                </a:solidFill>
                <a:latin typeface="Meiryo UI" panose="020B0604030504040204" pitchFamily="50" charset="-128"/>
                <a:ea typeface="Meiryo UI"/>
                <a:cs typeface="+mn-cs"/>
              </a:rPr>
              <a:t>円　</a:t>
            </a:r>
            <a:r>
              <a:rPr kumimoji="0" lang="en-US" altLang="ja-JP" sz="1700" b="1" kern="0" dirty="0">
                <a:solidFill>
                  <a:schemeClr val="bg1"/>
                </a:solidFill>
                <a:latin typeface="Meiryo UI" panose="020B0604030504040204" pitchFamily="50" charset="-128"/>
                <a:ea typeface="Meiryo UI"/>
                <a:cs typeface="+mn-cs"/>
              </a:rPr>
              <a:t>(</a:t>
            </a:r>
            <a:r>
              <a:rPr kumimoji="0" lang="ja-JP" altLang="en-US" sz="1200" b="1" kern="0" dirty="0">
                <a:solidFill>
                  <a:schemeClr val="bg1"/>
                </a:solidFill>
                <a:latin typeface="Meiryo UI" panose="020B0604030504040204" pitchFamily="50" charset="-128"/>
                <a:ea typeface="Meiryo UI"/>
                <a:cs typeface="+mn-cs"/>
              </a:rPr>
              <a:t>月平均</a:t>
            </a:r>
            <a:r>
              <a:rPr kumimoji="0" lang="en-US" altLang="ja-JP" sz="1200" b="1" kern="0" dirty="0">
                <a:ln w="0"/>
                <a:solidFill>
                  <a:schemeClr val="bg1"/>
                </a:solidFill>
                <a:effectLst>
                  <a:outerShdw blurRad="38100" dist="25400" dir="5400000" algn="ctr" rotWithShape="0">
                    <a:srgbClr val="6E747A">
                      <a:alpha val="43000"/>
                    </a:srgbClr>
                  </a:outerShdw>
                </a:effectLst>
                <a:latin typeface="Meiryo UI" panose="020B0604030504040204" pitchFamily="50" charset="-128"/>
                <a:ea typeface="Meiryo UI"/>
                <a:cs typeface="+mn-cs"/>
              </a:rPr>
              <a:t>3,635</a:t>
            </a:r>
            <a:r>
              <a:rPr kumimoji="0" lang="ja-JP" altLang="en-US" sz="1200" b="1" kern="0" dirty="0">
                <a:solidFill>
                  <a:schemeClr val="bg1"/>
                </a:solidFill>
                <a:latin typeface="Meiryo UI" panose="020B0604030504040204" pitchFamily="50" charset="-128"/>
                <a:ea typeface="Meiryo UI"/>
                <a:cs typeface="+mn-cs"/>
              </a:rPr>
              <a:t>円</a:t>
            </a:r>
            <a:r>
              <a:rPr kumimoji="0" lang="en-US" altLang="ja-JP" sz="1700" b="1" kern="0" dirty="0">
                <a:solidFill>
                  <a:schemeClr val="bg1"/>
                </a:solidFill>
                <a:latin typeface="Meiryo UI" panose="020B0604030504040204" pitchFamily="50" charset="-128"/>
                <a:ea typeface="Meiryo UI"/>
                <a:cs typeface="+mn-cs"/>
              </a:rPr>
              <a:t>)</a:t>
            </a:r>
            <a:endParaRPr kumimoji="0" lang="ja-JP" altLang="en-US" sz="1700" b="1" kern="0" dirty="0">
              <a:solidFill>
                <a:schemeClr val="bg1"/>
              </a:solidFill>
              <a:latin typeface="Meiryo UI" panose="020B0604030504040204" pitchFamily="50" charset="-128"/>
              <a:ea typeface="Meiryo UI"/>
              <a:cs typeface="+mn-cs"/>
            </a:endParaRPr>
          </a:p>
        </p:txBody>
      </p:sp>
      <p:grpSp>
        <p:nvGrpSpPr>
          <p:cNvPr id="30" name="グループ化 29">
            <a:extLst>
              <a:ext uri="{FF2B5EF4-FFF2-40B4-BE49-F238E27FC236}">
                <a16:creationId xmlns:a16="http://schemas.microsoft.com/office/drawing/2014/main" id="{35F41983-278C-4CC9-B5A7-1A1CE691251C}"/>
              </a:ext>
            </a:extLst>
          </p:cNvPr>
          <p:cNvGrpSpPr/>
          <p:nvPr/>
        </p:nvGrpSpPr>
        <p:grpSpPr>
          <a:xfrm>
            <a:off x="3673165" y="3520079"/>
            <a:ext cx="943422" cy="708236"/>
            <a:chOff x="-4311" y="3135160"/>
            <a:chExt cx="1079110" cy="1076178"/>
          </a:xfrm>
        </p:grpSpPr>
        <p:pic>
          <p:nvPicPr>
            <p:cNvPr id="31" name="図 30">
              <a:extLst>
                <a:ext uri="{FF2B5EF4-FFF2-40B4-BE49-F238E27FC236}">
                  <a16:creationId xmlns:a16="http://schemas.microsoft.com/office/drawing/2014/main" id="{2862835F-CE09-4F8E-86E0-D6CF755AD09A}"/>
                </a:ext>
              </a:extLst>
            </p:cNvPr>
            <p:cNvPicPr>
              <a:picLocks noChangeAspect="1"/>
            </p:cNvPicPr>
            <p:nvPr/>
          </p:nvPicPr>
          <p:blipFill>
            <a:blip r:embed="rId3"/>
            <a:stretch>
              <a:fillRect/>
            </a:stretch>
          </p:blipFill>
          <p:spPr>
            <a:xfrm>
              <a:off x="-4311" y="3135160"/>
              <a:ext cx="1079110" cy="1076178"/>
            </a:xfrm>
            <a:prstGeom prst="rect">
              <a:avLst/>
            </a:prstGeom>
          </p:spPr>
        </p:pic>
        <p:sp>
          <p:nvSpPr>
            <p:cNvPr id="32" name="楕円 67">
              <a:extLst>
                <a:ext uri="{FF2B5EF4-FFF2-40B4-BE49-F238E27FC236}">
                  <a16:creationId xmlns:a16="http://schemas.microsoft.com/office/drawing/2014/main" id="{E1C31181-89E6-4B43-8874-163B7E7BEC54}"/>
                </a:ext>
              </a:extLst>
            </p:cNvPr>
            <p:cNvSpPr/>
            <p:nvPr/>
          </p:nvSpPr>
          <p:spPr>
            <a:xfrm>
              <a:off x="244964" y="3573727"/>
              <a:ext cx="543740" cy="523220"/>
            </a:xfrm>
            <a:prstGeom prst="ellipse">
              <a:avLst/>
            </a:prstGeom>
            <a:solidFill>
              <a:srgbClr val="FFC000"/>
            </a:solidFill>
            <a:ln w="48000" cap="flat" cmpd="thickThin" algn="ctr">
              <a:noFill/>
              <a:prstDash val="solid"/>
            </a:ln>
            <a:effectLst/>
          </p:spPr>
          <p:txBody>
            <a:bodyPr rtlCol="0" anchor="ctr"/>
            <a:lstStyle/>
            <a:p>
              <a:pPr algn="ctr" defTabSz="779252" eaLnBrk="1" fontAlgn="auto" hangingPunct="1">
                <a:spcBef>
                  <a:spcPts val="0"/>
                </a:spcBef>
                <a:spcAft>
                  <a:spcPts val="0"/>
                </a:spcAft>
                <a:defRPr/>
              </a:pPr>
              <a:r>
                <a:rPr kumimoji="0" lang="ja-JP" altLang="en-US" sz="2000" kern="0" dirty="0">
                  <a:solidFill>
                    <a:srgbClr val="000000"/>
                  </a:solidFill>
                  <a:latin typeface="Segoe UI"/>
                  <a:ea typeface="Meiryo UI"/>
                  <a:cs typeface="+mn-cs"/>
                </a:rPr>
                <a:t>返</a:t>
              </a:r>
            </a:p>
          </p:txBody>
        </p:sp>
      </p:grpSp>
      <p:sp>
        <p:nvSpPr>
          <p:cNvPr id="34" name="テキスト ボックス 11"/>
          <p:cNvSpPr>
            <a:spLocks noChangeArrowheads="1"/>
          </p:cNvSpPr>
          <p:nvPr/>
        </p:nvSpPr>
        <p:spPr bwMode="auto">
          <a:xfrm>
            <a:off x="2582332" y="698726"/>
            <a:ext cx="2277700" cy="342447"/>
          </a:xfrm>
          <a:prstGeom prst="roundRect">
            <a:avLst>
              <a:gd name="adj" fmla="val 16667"/>
            </a:avLst>
          </a:prstGeom>
          <a:no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（第二種奨学金の例）</a:t>
            </a:r>
          </a:p>
        </p:txBody>
      </p:sp>
      <p:sp>
        <p:nvSpPr>
          <p:cNvPr id="35" name="テキスト ボックス 34">
            <a:extLst>
              <a:ext uri="{FF2B5EF4-FFF2-40B4-BE49-F238E27FC236}">
                <a16:creationId xmlns:a16="http://schemas.microsoft.com/office/drawing/2014/main" id="{ECF407C3-7490-4CF1-95DA-D85B8206690C}"/>
              </a:ext>
            </a:extLst>
          </p:cNvPr>
          <p:cNvSpPr txBox="1"/>
          <p:nvPr/>
        </p:nvSpPr>
        <p:spPr>
          <a:xfrm>
            <a:off x="103427" y="1560658"/>
            <a:ext cx="3566526" cy="309519"/>
          </a:xfrm>
          <a:prstGeom prst="rect">
            <a:avLst/>
          </a:prstGeom>
          <a:noFill/>
        </p:spPr>
        <p:txBody>
          <a:bodyPr vert="horz" wrap="square" lIns="77925" tIns="38963" rIns="77925" bIns="38963" rtlCol="0">
            <a:spAutoFit/>
          </a:bodyPr>
          <a:lstStyle/>
          <a:p>
            <a:r>
              <a:rPr lang="ja-JP" altLang="en-US" sz="1500" dirty="0">
                <a:solidFill>
                  <a:srgbClr val="000000"/>
                </a:solidFill>
                <a:latin typeface="Meiryo UI" panose="020B0604030504040204" pitchFamily="50" charset="-128"/>
                <a:ea typeface="Meiryo UI"/>
              </a:rPr>
              <a:t>○貸与月額 </a:t>
            </a:r>
            <a:r>
              <a:rPr lang="en-US" altLang="ja-JP" sz="1500" dirty="0">
                <a:solidFill>
                  <a:srgbClr val="000000"/>
                </a:solidFill>
                <a:latin typeface="Meiryo UI" panose="020B0604030504040204" pitchFamily="50" charset="-128"/>
                <a:ea typeface="Meiryo UI"/>
              </a:rPr>
              <a:t>50,000</a:t>
            </a:r>
            <a:r>
              <a:rPr lang="ja-JP" altLang="en-US" sz="1500" dirty="0">
                <a:solidFill>
                  <a:srgbClr val="000000"/>
                </a:solidFill>
                <a:latin typeface="Meiryo UI" panose="020B0604030504040204" pitchFamily="50" charset="-128"/>
                <a:ea typeface="Meiryo UI"/>
              </a:rPr>
              <a:t>円を選択した場合</a:t>
            </a:r>
          </a:p>
        </p:txBody>
      </p:sp>
      <p:sp>
        <p:nvSpPr>
          <p:cNvPr id="36" name="テキスト ボックス 35">
            <a:extLst>
              <a:ext uri="{FF2B5EF4-FFF2-40B4-BE49-F238E27FC236}">
                <a16:creationId xmlns:a16="http://schemas.microsoft.com/office/drawing/2014/main" id="{AD59AD6A-60F5-490D-98A5-979E57FAE1C8}"/>
              </a:ext>
            </a:extLst>
          </p:cNvPr>
          <p:cNvSpPr txBox="1"/>
          <p:nvPr/>
        </p:nvSpPr>
        <p:spPr>
          <a:xfrm>
            <a:off x="91797" y="4313460"/>
            <a:ext cx="7632848" cy="696805"/>
          </a:xfrm>
          <a:prstGeom prst="rect">
            <a:avLst/>
          </a:prstGeom>
          <a:noFill/>
        </p:spPr>
        <p:txBody>
          <a:bodyPr wrap="square" lIns="77925" tIns="38963" rIns="77925" bIns="38963" rtlCol="0">
            <a:spAutoFit/>
          </a:bodyPr>
          <a:lstStyle/>
          <a:p>
            <a:pPr>
              <a:spcAft>
                <a:spcPts val="511"/>
              </a:spcAft>
            </a:pPr>
            <a:r>
              <a:rPr lang="en-US" altLang="ja-JP" sz="1200" dirty="0">
                <a:solidFill>
                  <a:srgbClr val="000000"/>
                </a:solidFill>
                <a:latin typeface="Meiryo UI" panose="020B0604030504040204" pitchFamily="50" charset="-128"/>
                <a:ea typeface="Meiryo UI"/>
              </a:rPr>
              <a:t>※</a:t>
            </a:r>
            <a:r>
              <a:rPr lang="ja-JP" altLang="en-US" sz="1200" dirty="0">
                <a:solidFill>
                  <a:srgbClr val="000000"/>
                </a:solidFill>
                <a:latin typeface="Meiryo UI" panose="020B0604030504040204" pitchFamily="50" charset="-128"/>
                <a:ea typeface="Meiryo UI"/>
              </a:rPr>
              <a:t>　毎月の返還額は、利率固定方式を選択した令和</a:t>
            </a:r>
            <a:r>
              <a:rPr lang="en-US" altLang="ja-JP" sz="1200" dirty="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7</a:t>
            </a:r>
            <a:r>
              <a:rPr lang="ja-JP" altLang="en-US" sz="1200" dirty="0">
                <a:solidFill>
                  <a:srgbClr val="000000"/>
                </a:solidFill>
                <a:latin typeface="Meiryo UI" panose="020B0604030504040204" pitchFamily="50" charset="-128"/>
                <a:ea typeface="Meiryo UI"/>
              </a:rPr>
              <a:t>年</a:t>
            </a:r>
            <a:r>
              <a:rPr lang="en-US" altLang="ja-JP" sz="1200" dirty="0">
                <a:solidFill>
                  <a:srgbClr val="000000"/>
                </a:solidFill>
                <a:latin typeface="Meiryo UI" panose="020B0604030504040204" pitchFamily="50" charset="-128"/>
                <a:ea typeface="Meiryo UI"/>
              </a:rPr>
              <a:t>3</a:t>
            </a:r>
            <a:r>
              <a:rPr lang="ja-JP" altLang="en-US" sz="1200" dirty="0">
                <a:solidFill>
                  <a:srgbClr val="000000"/>
                </a:solidFill>
                <a:latin typeface="Meiryo UI" panose="020B0604030504040204" pitchFamily="50" charset="-128"/>
                <a:ea typeface="Meiryo UI"/>
              </a:rPr>
              <a:t>月貸与終了者の利率（</a:t>
            </a:r>
            <a:r>
              <a:rPr lang="en-US" altLang="ja-JP" sz="1200" dirty="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1.641</a:t>
            </a:r>
            <a:r>
              <a:rPr lang="ja-JP" altLang="en-US" sz="1200" dirty="0">
                <a:solidFill>
                  <a:schemeClr val="tx1"/>
                </a:solidFill>
                <a:latin typeface="Meiryo UI" panose="020B0604030504040204" pitchFamily="50" charset="-128"/>
                <a:ea typeface="Meiryo UI"/>
              </a:rPr>
              <a:t>％</a:t>
            </a:r>
            <a:r>
              <a:rPr lang="ja-JP" altLang="en-US" sz="1200" dirty="0">
                <a:solidFill>
                  <a:srgbClr val="000000"/>
                </a:solidFill>
                <a:latin typeface="Meiryo UI" panose="020B0604030504040204" pitchFamily="50" charset="-128"/>
                <a:ea typeface="Meiryo UI"/>
              </a:rPr>
              <a:t>）で計算しています。</a:t>
            </a:r>
            <a:endParaRPr lang="en-US" altLang="ja-JP" sz="1200" dirty="0">
              <a:solidFill>
                <a:srgbClr val="000000"/>
              </a:solidFill>
              <a:latin typeface="Meiryo UI" panose="020B0604030504040204" pitchFamily="50" charset="-128"/>
              <a:ea typeface="Meiryo UI"/>
            </a:endParaRPr>
          </a:p>
          <a:p>
            <a:r>
              <a:rPr lang="ja-JP" altLang="en-US" sz="1200" dirty="0">
                <a:solidFill>
                  <a:srgbClr val="000000"/>
                </a:solidFill>
                <a:latin typeface="Meiryo UI" panose="020B0604030504040204" pitchFamily="50" charset="-128"/>
                <a:ea typeface="Meiryo UI"/>
              </a:rPr>
              <a:t>注）</a:t>
            </a:r>
            <a:r>
              <a:rPr lang="zh-TW" altLang="en-US" sz="1200" dirty="0">
                <a:solidFill>
                  <a:srgbClr val="000000"/>
                </a:solidFill>
                <a:latin typeface="Meiryo UI" panose="020B0604030504040204" pitchFamily="50" charset="-128"/>
                <a:ea typeface="Meiryo UI"/>
              </a:rPr>
              <a:t>定額返還方式</a:t>
            </a:r>
            <a:r>
              <a:rPr lang="ja-JP" altLang="en-US" sz="1200" dirty="0">
                <a:solidFill>
                  <a:srgbClr val="000000"/>
                </a:solidFill>
                <a:latin typeface="Meiryo UI" panose="020B0604030504040204" pitchFamily="50" charset="-128"/>
                <a:ea typeface="Meiryo UI"/>
              </a:rPr>
              <a:t>の例（所得等の事情により、返還の救済措置もあります）</a:t>
            </a:r>
            <a:endParaRPr lang="en-US" altLang="ja-JP" sz="1200" dirty="0">
              <a:solidFill>
                <a:srgbClr val="000000"/>
              </a:solidFill>
              <a:latin typeface="Meiryo UI" panose="020B0604030504040204" pitchFamily="50" charset="-128"/>
              <a:ea typeface="Meiryo UI"/>
            </a:endParaRPr>
          </a:p>
          <a:p>
            <a:r>
              <a:rPr lang="ja-JP" altLang="en-US" sz="1200" dirty="0">
                <a:solidFill>
                  <a:srgbClr val="000000"/>
                </a:solidFill>
                <a:latin typeface="Meiryo UI" panose="020B0604030504040204" pitchFamily="50" charset="-128"/>
                <a:ea typeface="Meiryo UI"/>
              </a:rPr>
              <a:t>　　　図の中の元金と利子の月平均額はイメージですので、実際の月額の内訳とは異なります。</a:t>
            </a:r>
          </a:p>
        </p:txBody>
      </p:sp>
      <p:sp>
        <p:nvSpPr>
          <p:cNvPr id="37" name="テキスト ボックス 36">
            <a:extLst>
              <a:ext uri="{FF2B5EF4-FFF2-40B4-BE49-F238E27FC236}">
                <a16:creationId xmlns:a16="http://schemas.microsoft.com/office/drawing/2014/main" id="{ECF407C3-7490-4CF1-95DA-D85B8206690C}"/>
              </a:ext>
            </a:extLst>
          </p:cNvPr>
          <p:cNvSpPr txBox="1"/>
          <p:nvPr/>
        </p:nvSpPr>
        <p:spPr>
          <a:xfrm>
            <a:off x="78291" y="2960682"/>
            <a:ext cx="3566526" cy="309519"/>
          </a:xfrm>
          <a:prstGeom prst="rect">
            <a:avLst/>
          </a:prstGeom>
          <a:noFill/>
        </p:spPr>
        <p:txBody>
          <a:bodyPr vert="horz" wrap="square" lIns="77925" tIns="38963" rIns="77925" bIns="38963" rtlCol="0">
            <a:spAutoFit/>
          </a:bodyPr>
          <a:lstStyle/>
          <a:p>
            <a:r>
              <a:rPr lang="ja-JP" altLang="en-US" sz="1500" dirty="0">
                <a:solidFill>
                  <a:srgbClr val="000000"/>
                </a:solidFill>
                <a:latin typeface="Meiryo UI" panose="020B0604030504040204" pitchFamily="50" charset="-128"/>
                <a:ea typeface="Meiryo UI"/>
              </a:rPr>
              <a:t>○貸与月額 </a:t>
            </a:r>
            <a:r>
              <a:rPr lang="en-US" altLang="ja-JP" sz="1500" dirty="0">
                <a:solidFill>
                  <a:srgbClr val="000000"/>
                </a:solidFill>
                <a:latin typeface="Meiryo UI" panose="020B0604030504040204" pitchFamily="50" charset="-128"/>
                <a:ea typeface="Meiryo UI"/>
              </a:rPr>
              <a:t>100,000</a:t>
            </a:r>
            <a:r>
              <a:rPr lang="ja-JP" altLang="en-US" sz="1500" dirty="0">
                <a:solidFill>
                  <a:srgbClr val="000000"/>
                </a:solidFill>
                <a:latin typeface="Meiryo UI" panose="020B0604030504040204" pitchFamily="50" charset="-128"/>
                <a:ea typeface="Meiryo UI"/>
              </a:rPr>
              <a:t>円を選択した場合</a:t>
            </a:r>
          </a:p>
        </p:txBody>
      </p:sp>
      <p:sp>
        <p:nvSpPr>
          <p:cNvPr id="39" name="テキスト ボックス 11"/>
          <p:cNvSpPr>
            <a:spLocks noChangeArrowheads="1"/>
          </p:cNvSpPr>
          <p:nvPr/>
        </p:nvSpPr>
        <p:spPr bwMode="auto">
          <a:xfrm>
            <a:off x="78291" y="627534"/>
            <a:ext cx="2664296"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貸与総額と返還額</a:t>
            </a:r>
          </a:p>
        </p:txBody>
      </p:sp>
      <p:sp>
        <p:nvSpPr>
          <p:cNvPr id="40" name="四角形吹き出し 39"/>
          <p:cNvSpPr/>
          <p:nvPr/>
        </p:nvSpPr>
        <p:spPr bwMode="auto">
          <a:xfrm>
            <a:off x="4788024" y="634806"/>
            <a:ext cx="2303040" cy="496784"/>
          </a:xfrm>
          <a:prstGeom prst="wedgeRectCallout">
            <a:avLst>
              <a:gd name="adj1" fmla="val -3832"/>
              <a:gd name="adj2" fmla="val 7557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925" tIns="0" rIns="77925" bIns="38963" numCol="1" rtlCol="0" anchor="ctr" anchorCtr="0" compatLnSpc="1">
            <a:noAutofit/>
          </a:bodyPr>
          <a:lstStyle/>
          <a:p>
            <a:pPr algn="ctr" defTabSz="779252" eaLnBrk="1" hangingPunct="1">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多重債務に注意！</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779252" eaLnBrk="1" hangingPunct="1">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（「ローンの基礎」参照）</a:t>
            </a:r>
          </a:p>
        </p:txBody>
      </p:sp>
      <p:sp>
        <p:nvSpPr>
          <p:cNvPr id="4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
        <p:nvSpPr>
          <p:cNvPr id="8" name="テキスト ボックス 7"/>
          <p:cNvSpPr txBox="1"/>
          <p:nvPr/>
        </p:nvSpPr>
        <p:spPr>
          <a:xfrm>
            <a:off x="118290" y="1521254"/>
            <a:ext cx="6972072" cy="1351891"/>
          </a:xfrm>
          <a:prstGeom prst="rect">
            <a:avLst/>
          </a:prstGeom>
          <a:noFill/>
          <a:ln w="38100">
            <a:solidFill>
              <a:schemeClr val="accent1"/>
            </a:solidFill>
          </a:ln>
        </p:spPr>
        <p:txBody>
          <a:bodyPr wrap="square" rtlCol="0">
            <a:spAutoFit/>
          </a:bodyPr>
          <a:lstStyle/>
          <a:p>
            <a:endParaRPr kumimoji="1" lang="ja-JP" altLang="en-US" dirty="0"/>
          </a:p>
        </p:txBody>
      </p:sp>
      <p:sp>
        <p:nvSpPr>
          <p:cNvPr id="38" name="テキスト ボックス 37"/>
          <p:cNvSpPr txBox="1"/>
          <p:nvPr/>
        </p:nvSpPr>
        <p:spPr>
          <a:xfrm>
            <a:off x="116057" y="2877898"/>
            <a:ext cx="6976537" cy="1351891"/>
          </a:xfrm>
          <a:prstGeom prst="rect">
            <a:avLst/>
          </a:prstGeom>
          <a:noFill/>
          <a:ln w="38100">
            <a:solidFill>
              <a:schemeClr val="accent1"/>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0603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 grpId="0" animBg="1"/>
      <p:bldP spid="8"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bwMode="auto">
          <a:xfrm>
            <a:off x="179512" y="1635646"/>
            <a:ext cx="6707822" cy="14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710256" rtl="0" eaLnBrk="0" fontAlgn="base" hangingPunct="0">
              <a:spcBef>
                <a:spcPct val="0"/>
              </a:spcBef>
              <a:spcAft>
                <a:spcPct val="0"/>
              </a:spcAft>
              <a:defRPr kumimoji="1" sz="1200" b="1" i="0">
                <a:solidFill>
                  <a:schemeClr val="tx1"/>
                </a:solidFill>
                <a:latin typeface="Meiryo UI" panose="020B0604030504040204" pitchFamily="34" charset="-128"/>
                <a:ea typeface="Meiryo UI" panose="020B0604030504040204" pitchFamily="34" charset="-128"/>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a:lstStyle>
          <a:p>
            <a:pPr algn="ctr"/>
            <a:r>
              <a:rPr lang="ja-JP" altLang="en-US" sz="5400" kern="0" dirty="0">
                <a:latin typeface="Meiryo UI" panose="020B0604030504040204" pitchFamily="50" charset="-128"/>
                <a:ea typeface="Meiryo UI" panose="020B0604030504040204" pitchFamily="50" charset="-128"/>
                <a:cs typeface="Meiryo UI" panose="020B0604030504040204" pitchFamily="50" charset="-128"/>
              </a:rPr>
              <a:t>奨学金</a:t>
            </a:r>
          </a:p>
        </p:txBody>
      </p:sp>
      <p:sp>
        <p:nvSpPr>
          <p:cNvPr id="3" name="タイトル 4"/>
          <p:cNvSpPr txBox="1">
            <a:spLocks/>
          </p:cNvSpPr>
          <p:nvPr/>
        </p:nvSpPr>
        <p:spPr bwMode="auto">
          <a:xfrm>
            <a:off x="198109" y="3363838"/>
            <a:ext cx="670782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710256" rtl="0" eaLnBrk="0" fontAlgn="base" hangingPunct="0">
              <a:spcBef>
                <a:spcPct val="0"/>
              </a:spcBef>
              <a:spcAft>
                <a:spcPct val="0"/>
              </a:spcAft>
              <a:defRPr kumimoji="1" sz="1200" b="1" i="0">
                <a:solidFill>
                  <a:schemeClr val="tx1"/>
                </a:solidFill>
                <a:latin typeface="Meiryo UI" panose="020B0604030504040204" pitchFamily="34" charset="-128"/>
                <a:ea typeface="Meiryo UI" panose="020B0604030504040204" pitchFamily="34" charset="-128"/>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a:lstStyle>
          <a:p>
            <a:pPr algn="ct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日本学生支援機構</a:t>
            </a:r>
            <a:endParaRPr lang="en-US" altLang="ja-JP" sz="4000" kern="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4000" kern="0" dirty="0">
                <a:latin typeface="Meiryo UI" panose="020B0604030504040204" pitchFamily="50" charset="-128"/>
                <a:ea typeface="Meiryo UI" panose="020B0604030504040204" pitchFamily="50" charset="-128"/>
                <a:cs typeface="Meiryo UI" panose="020B0604030504040204" pitchFamily="50" charset="-128"/>
              </a:rPr>
              <a:t>JASSO</a:t>
            </a: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17228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590537"/>
            <a:ext cx="6298138" cy="33950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11"/>
          <p:cNvSpPr>
            <a:spLocks noChangeArrowheads="1"/>
          </p:cNvSpPr>
          <p:nvPr/>
        </p:nvSpPr>
        <p:spPr bwMode="auto">
          <a:xfrm>
            <a:off x="107504" y="621016"/>
            <a:ext cx="4386949" cy="376499"/>
          </a:xfrm>
          <a:prstGeom prst="roundRect">
            <a:avLst>
              <a:gd name="adj" fmla="val 16667"/>
            </a:avLst>
          </a:prstGeom>
          <a:noFill/>
          <a:ln w="25400">
            <a:solidFill>
              <a:srgbClr val="0000FF"/>
            </a:solid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≪参考≫奨学金貸与・返還シミュレーション</a:t>
            </a:r>
          </a:p>
        </p:txBody>
      </p:sp>
      <p:sp>
        <p:nvSpPr>
          <p:cNvPr id="5" name="テキスト ボックス 4">
            <a:extLst>
              <a:ext uri="{FF2B5EF4-FFF2-40B4-BE49-F238E27FC236}">
                <a16:creationId xmlns:a16="http://schemas.microsoft.com/office/drawing/2014/main" id="{ECF407C3-7490-4CF1-95DA-D85B8206690C}"/>
              </a:ext>
            </a:extLst>
          </p:cNvPr>
          <p:cNvSpPr txBox="1"/>
          <p:nvPr/>
        </p:nvSpPr>
        <p:spPr>
          <a:xfrm>
            <a:off x="135598" y="987409"/>
            <a:ext cx="4796441" cy="601907"/>
          </a:xfrm>
          <a:prstGeom prst="rect">
            <a:avLst/>
          </a:prstGeom>
          <a:noFill/>
        </p:spPr>
        <p:txBody>
          <a:bodyPr vert="horz" wrap="square" lIns="77925" tIns="38963" rIns="77925" bIns="38963" rtlCol="0">
            <a:spAutoFit/>
          </a:bodyPr>
          <a:lstStyle/>
          <a:p>
            <a:r>
              <a:rPr lang="en-US" altLang="ja-JP" sz="1700" dirty="0">
                <a:solidFill>
                  <a:srgbClr val="000000"/>
                </a:solidFill>
                <a:latin typeface="Meiryo UI" panose="020B0604030504040204" pitchFamily="50" charset="-128"/>
                <a:ea typeface="Meiryo UI"/>
              </a:rPr>
              <a:t>JASSO</a:t>
            </a:r>
            <a:r>
              <a:rPr lang="ja-JP" altLang="en-US" sz="1700" dirty="0">
                <a:solidFill>
                  <a:srgbClr val="000000"/>
                </a:solidFill>
                <a:latin typeface="Meiryo UI" panose="020B0604030504040204" pitchFamily="50" charset="-128"/>
                <a:ea typeface="Meiryo UI"/>
              </a:rPr>
              <a:t>ホームページにある貸与額と返還額を試算することができる</a:t>
            </a:r>
            <a:r>
              <a:rPr lang="en-US" altLang="ja-JP" sz="1700" dirty="0">
                <a:solidFill>
                  <a:srgbClr val="000000"/>
                </a:solidFill>
                <a:latin typeface="Meiryo UI" panose="020B0604030504040204" pitchFamily="50" charset="-128"/>
                <a:ea typeface="Meiryo UI"/>
              </a:rPr>
              <a:t>Web</a:t>
            </a:r>
            <a:r>
              <a:rPr lang="ja-JP" altLang="en-US" sz="1700" dirty="0">
                <a:solidFill>
                  <a:srgbClr val="000000"/>
                </a:solidFill>
                <a:latin typeface="Meiryo UI" panose="020B0604030504040204" pitchFamily="50" charset="-128"/>
                <a:ea typeface="Meiryo UI"/>
              </a:rPr>
              <a:t>サイトです。</a:t>
            </a:r>
          </a:p>
        </p:txBody>
      </p:sp>
      <p:sp>
        <p:nvSpPr>
          <p:cNvPr id="7" name="正方形/長方形 6"/>
          <p:cNvSpPr/>
          <p:nvPr/>
        </p:nvSpPr>
        <p:spPr bwMode="auto">
          <a:xfrm>
            <a:off x="5724127" y="1439860"/>
            <a:ext cx="997033" cy="3778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2200" b="1" dirty="0">
                <a:solidFill>
                  <a:schemeClr val="bg1"/>
                </a:solidFill>
                <a:latin typeface="Times New Roman" pitchFamily="18" charset="0"/>
                <a:ea typeface="ＭＳ Ｐゴシック" pitchFamily="50" charset="-128"/>
              </a:rPr>
              <a:t>検索</a:t>
            </a:r>
          </a:p>
        </p:txBody>
      </p:sp>
      <p:sp>
        <p:nvSpPr>
          <p:cNvPr id="6" name="正方形/長方形 5"/>
          <p:cNvSpPr/>
          <p:nvPr/>
        </p:nvSpPr>
        <p:spPr bwMode="auto">
          <a:xfrm>
            <a:off x="2865963" y="1441643"/>
            <a:ext cx="2858164" cy="377898"/>
          </a:xfrm>
          <a:prstGeom prst="rect">
            <a:avLst/>
          </a:prstGeom>
          <a:solidFill>
            <a:schemeClr val="bg1"/>
          </a:solidFill>
          <a:ln w="1905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2200" b="1" dirty="0">
                <a:solidFill>
                  <a:schemeClr val="tx1"/>
                </a:solidFill>
                <a:latin typeface="Times New Roman" pitchFamily="18" charset="0"/>
                <a:ea typeface="ＭＳ Ｐゴシック" pitchFamily="50" charset="-128"/>
              </a:rPr>
              <a:t>返還シミュレーション</a:t>
            </a:r>
          </a:p>
        </p:txBody>
      </p:sp>
      <p:sp>
        <p:nvSpPr>
          <p:cNvPr id="8"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p>
        </p:txBody>
      </p:sp>
    </p:spTree>
    <p:extLst>
      <p:ext uri="{BB962C8B-B14F-4D97-AF65-F5344CB8AC3E}">
        <p14:creationId xmlns:p14="http://schemas.microsoft.com/office/powerpoint/2010/main" val="32861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bwMode="auto">
          <a:xfrm>
            <a:off x="395536" y="1131590"/>
            <a:ext cx="5778506" cy="6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b"/>
          <a:lstStyle>
            <a:lvl1pPr algn="ctr"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600" b="1" kern="0" dirty="0">
                <a:latin typeface="Meiryo UI" panose="020B0604030504040204" pitchFamily="50" charset="-128"/>
                <a:ea typeface="Meiryo UI" panose="020B0604030504040204" pitchFamily="50" charset="-128"/>
                <a:cs typeface="Meiryo UI" panose="020B0604030504040204" pitchFamily="50" charset="-128"/>
              </a:rPr>
              <a:t>この講義の内容</a:t>
            </a:r>
          </a:p>
        </p:txBody>
      </p:sp>
      <p:sp>
        <p:nvSpPr>
          <p:cNvPr id="3" name="タイトル 4"/>
          <p:cNvSpPr txBox="1">
            <a:spLocks/>
          </p:cNvSpPr>
          <p:nvPr/>
        </p:nvSpPr>
        <p:spPr bwMode="auto">
          <a:xfrm>
            <a:off x="0" y="2355726"/>
            <a:ext cx="680337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t"/>
          <a:lstStyle>
            <a:lvl1pPr algn="ctr"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lgn="l">
              <a:lnSpc>
                <a:spcPct val="150000"/>
              </a:lnSpc>
              <a:defRPr/>
            </a:pPr>
            <a:r>
              <a:rPr lang="en-US" altLang="ja-JP" sz="3200" b="1" kern="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3200" b="1" kern="0" dirty="0">
                <a:latin typeface="Meiryo UI" panose="020B0604030504040204" pitchFamily="50" charset="-128"/>
                <a:ea typeface="Meiryo UI" panose="020B0604030504040204" pitchFamily="50" charset="-128"/>
                <a:cs typeface="Meiryo UI" panose="020B0604030504040204" pitchFamily="50" charset="-128"/>
              </a:rPr>
              <a:t>　奨学金の利用について考えてみよう　 </a:t>
            </a:r>
            <a:endParaRPr lang="en-US" altLang="ja-JP" sz="3200" b="1" kern="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50000"/>
              </a:lnSpc>
              <a:defRPr/>
            </a:pPr>
            <a:r>
              <a:rPr lang="en-US" altLang="ja-JP" sz="3200" b="1" kern="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3200" b="1" kern="0" dirty="0">
                <a:latin typeface="Meiryo UI" panose="020B0604030504040204" pitchFamily="50" charset="-128"/>
                <a:ea typeface="Meiryo UI" panose="020B0604030504040204" pitchFamily="50" charset="-128"/>
                <a:cs typeface="Meiryo UI" panose="020B0604030504040204" pitchFamily="50" charset="-128"/>
              </a:rPr>
              <a:t>　知ってほしい貸与奨学金の制度</a:t>
            </a:r>
            <a:endParaRPr lang="ja-JP" altLang="en-US" sz="32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61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574423" y="1995686"/>
            <a:ext cx="6805889" cy="100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奨学金の利用について</a:t>
            </a:r>
            <a:endParaRPr lang="en-US" altLang="ja-JP" sz="4000" b="1" kern="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考えてみよう</a:t>
            </a:r>
          </a:p>
        </p:txBody>
      </p:sp>
    </p:spTree>
    <p:extLst>
      <p:ext uri="{BB962C8B-B14F-4D97-AF65-F5344CB8AC3E}">
        <p14:creationId xmlns:p14="http://schemas.microsoft.com/office/powerpoint/2010/main" val="231225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3768" y="531855"/>
            <a:ext cx="4852231" cy="601907"/>
          </a:xfrm>
          <a:prstGeom prst="rect">
            <a:avLst/>
          </a:prstGeom>
          <a:solidFill>
            <a:schemeClr val="bg1"/>
          </a:solidFill>
        </p:spPr>
        <p:txBody>
          <a:bodyPr wrap="square" lIns="77925" tIns="38963" rIns="77925" bIns="38963" rtlCol="0">
            <a:spAutoFit/>
          </a:body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私立大学にひとり暮らしをして通う場合の</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平均的モデル（年間）　～</a:t>
            </a:r>
          </a:p>
        </p:txBody>
      </p:sp>
      <p:sp>
        <p:nvSpPr>
          <p:cNvPr id="3" name="テキスト ボックス 2"/>
          <p:cNvSpPr>
            <a:spLocks noChangeArrowheads="1"/>
          </p:cNvSpPr>
          <p:nvPr/>
        </p:nvSpPr>
        <p:spPr bwMode="auto">
          <a:xfrm>
            <a:off x="51997" y="627534"/>
            <a:ext cx="2930288"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１．在学中の収支</a:t>
            </a:r>
          </a:p>
        </p:txBody>
      </p:sp>
      <p:sp>
        <p:nvSpPr>
          <p:cNvPr id="5" name="テキスト ボックス 4"/>
          <p:cNvSpPr txBox="1"/>
          <p:nvPr/>
        </p:nvSpPr>
        <p:spPr>
          <a:xfrm>
            <a:off x="1547664" y="4731990"/>
            <a:ext cx="4652825" cy="263353"/>
          </a:xfrm>
          <a:prstGeom prst="rect">
            <a:avLst/>
          </a:prstGeom>
          <a:noFill/>
        </p:spPr>
        <p:txBody>
          <a:bodyPr wrap="square" lIns="77925" tIns="38963" rIns="77925" bIns="38963" rtlCol="0">
            <a:spAutoFit/>
          </a:bodyPr>
          <a:lstStyle/>
          <a:p>
            <a:pPr algn="ctr"/>
            <a:r>
              <a:rPr lang="ja-JP" altLang="en-US" sz="1200" dirty="0">
                <a:solidFill>
                  <a:schemeClr val="tx1"/>
                </a:solidFill>
              </a:rPr>
              <a:t>日本学生支援機構「令和４年度学生生活調査」をもとに作成</a:t>
            </a:r>
          </a:p>
        </p:txBody>
      </p:sp>
      <p:graphicFrame>
        <p:nvGraphicFramePr>
          <p:cNvPr id="6" name="グラフ 5"/>
          <p:cNvGraphicFramePr>
            <a:graphicFrameLocks/>
          </p:cNvGraphicFramePr>
          <p:nvPr>
            <p:extLst>
              <p:ext uri="{D42A27DB-BD31-4B8C-83A1-F6EECF244321}">
                <p14:modId xmlns:p14="http://schemas.microsoft.com/office/powerpoint/2010/main" val="1390858228"/>
              </p:ext>
            </p:extLst>
          </p:nvPr>
        </p:nvGraphicFramePr>
        <p:xfrm>
          <a:off x="-1135553" y="1655920"/>
          <a:ext cx="6315282" cy="306466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p:cNvCxnSpPr/>
          <p:nvPr/>
        </p:nvCxnSpPr>
        <p:spPr>
          <a:xfrm>
            <a:off x="921749" y="4873562"/>
            <a:ext cx="7009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622661" y="4567617"/>
            <a:ext cx="96715" cy="305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auto">
          <a:xfrm>
            <a:off x="179512" y="1109124"/>
            <a:ext cx="3389915" cy="300954"/>
          </a:xfrm>
          <a:prstGeom prst="rect">
            <a:avLst/>
          </a:prstGeom>
          <a:solidFill>
            <a:srgbClr val="0070C0"/>
          </a:solidFill>
          <a:ln w="38100" cap="flat" cmpd="dbl" algn="ctr">
            <a:solidFill>
              <a:srgbClr val="0070C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支　出</a:t>
            </a:r>
          </a:p>
        </p:txBody>
      </p:sp>
      <p:sp>
        <p:nvSpPr>
          <p:cNvPr id="10" name="テキスト ボックス 9"/>
          <p:cNvSpPr txBox="1"/>
          <p:nvPr/>
        </p:nvSpPr>
        <p:spPr>
          <a:xfrm>
            <a:off x="245980" y="1369244"/>
            <a:ext cx="3256977" cy="448019"/>
          </a:xfrm>
          <a:prstGeom prst="rect">
            <a:avLst/>
          </a:prstGeom>
          <a:noFill/>
        </p:spPr>
        <p:txBody>
          <a:bodyPr wrap="square" lIns="77925" tIns="38963" rIns="77925" bIns="38963" rtlCol="0">
            <a:spAutoFit/>
          </a:bodyPr>
          <a:lstStyle/>
          <a:p>
            <a:pPr algn="ctr"/>
            <a:r>
              <a:rPr lang="en-US" altLang="ja-JP" sz="2400" b="1" dirty="0">
                <a:solidFill>
                  <a:srgbClr val="0070C0"/>
                </a:solidFill>
              </a:rPr>
              <a:t>2,403,800</a:t>
            </a:r>
            <a:r>
              <a:rPr lang="ja-JP" altLang="en-US" sz="2400" b="1" dirty="0">
                <a:solidFill>
                  <a:srgbClr val="0070C0"/>
                </a:solidFill>
              </a:rPr>
              <a:t>円</a:t>
            </a:r>
            <a:endParaRPr lang="ja-JP" altLang="en-US" sz="2400" b="1" strike="sngStrike" dirty="0">
              <a:solidFill>
                <a:srgbClr val="0070C0"/>
              </a:solidFill>
            </a:endParaRPr>
          </a:p>
        </p:txBody>
      </p:sp>
      <p:sp>
        <p:nvSpPr>
          <p:cNvPr id="11" name="正方形/長方形 10"/>
          <p:cNvSpPr/>
          <p:nvPr/>
        </p:nvSpPr>
        <p:spPr bwMode="auto">
          <a:xfrm>
            <a:off x="3782681" y="1131590"/>
            <a:ext cx="3256977" cy="300954"/>
          </a:xfrm>
          <a:prstGeom prst="rect">
            <a:avLst/>
          </a:prstGeom>
          <a:solidFill>
            <a:srgbClr val="F27F00"/>
          </a:solidFill>
          <a:ln w="38100" cap="flat" cmpd="dbl" algn="ctr">
            <a:solidFill>
              <a:srgbClr val="F27F0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収　入</a:t>
            </a:r>
          </a:p>
        </p:txBody>
      </p:sp>
      <p:sp>
        <p:nvSpPr>
          <p:cNvPr id="12" name="テキスト ボックス 11"/>
          <p:cNvSpPr txBox="1"/>
          <p:nvPr/>
        </p:nvSpPr>
        <p:spPr>
          <a:xfrm>
            <a:off x="3782681" y="1369244"/>
            <a:ext cx="3256977" cy="448019"/>
          </a:xfrm>
          <a:prstGeom prst="rect">
            <a:avLst/>
          </a:prstGeom>
          <a:noFill/>
        </p:spPr>
        <p:txBody>
          <a:bodyPr wrap="square" lIns="77925" tIns="38963" rIns="77925" bIns="38963" rtlCol="0">
            <a:spAutoFit/>
          </a:bodyPr>
          <a:lstStyle/>
          <a:p>
            <a:pPr algn="ctr"/>
            <a:r>
              <a:rPr lang="en-US" altLang="ja-JP" sz="2400" b="1" dirty="0">
                <a:solidFill>
                  <a:srgbClr val="F27F00"/>
                </a:solidFill>
              </a:rPr>
              <a:t>2,515,000</a:t>
            </a:r>
            <a:r>
              <a:rPr lang="ja-JP" altLang="en-US" sz="2400" b="1" dirty="0">
                <a:solidFill>
                  <a:srgbClr val="F27F00"/>
                </a:solidFill>
              </a:rPr>
              <a:t>円</a:t>
            </a:r>
            <a:endParaRPr lang="ja-JP" altLang="en-US" sz="2400" b="1" strike="sngStrike" dirty="0">
              <a:solidFill>
                <a:srgbClr val="F27F00"/>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1477320028"/>
              </p:ext>
            </p:extLst>
          </p:nvPr>
        </p:nvGraphicFramePr>
        <p:xfrm>
          <a:off x="2892437" y="1695896"/>
          <a:ext cx="4826977" cy="303609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2"/>
          <p:cNvSpPr txBox="1"/>
          <p:nvPr/>
        </p:nvSpPr>
        <p:spPr>
          <a:xfrm>
            <a:off x="4794592" y="3507854"/>
            <a:ext cx="1793632" cy="9571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家庭からの給付</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latin typeface="HGP創英角ｺﾞｼｯｸUB" panose="020B0900000000000000" pitchFamily="50" charset="-128"/>
                <a:ea typeface="HGP創英角ｺﾞｼｯｸUB" panose="020B0900000000000000" pitchFamily="50" charset="-128"/>
              </a:rPr>
              <a:t>1,572,400</a:t>
            </a: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15" name="テキスト ボックス 12"/>
          <p:cNvSpPr txBox="1"/>
          <p:nvPr/>
        </p:nvSpPr>
        <p:spPr>
          <a:xfrm>
            <a:off x="3923928" y="2837532"/>
            <a:ext cx="1436586" cy="9583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奨学金</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latin typeface="HGP創英角ｺﾞｼｯｸUB" panose="020B0900000000000000" pitchFamily="50" charset="-128"/>
                <a:ea typeface="HGP創英角ｺﾞｼｯｸUB" panose="020B0900000000000000" pitchFamily="50" charset="-128"/>
              </a:rPr>
              <a:t>512,200</a:t>
            </a: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16" name="テキスト ボックス 12"/>
          <p:cNvSpPr txBox="1"/>
          <p:nvPr/>
        </p:nvSpPr>
        <p:spPr>
          <a:xfrm>
            <a:off x="4305970" y="2030094"/>
            <a:ext cx="1436586" cy="835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アルバイト</a:t>
            </a:r>
            <a:endParaRPr lang="en-US" altLang="ja-JP" sz="15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323,100</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円</a:t>
            </a:r>
          </a:p>
        </p:txBody>
      </p:sp>
      <p:cxnSp>
        <p:nvCxnSpPr>
          <p:cNvPr id="17" name="直線コネクタ 16"/>
          <p:cNvCxnSpPr/>
          <p:nvPr/>
        </p:nvCxnSpPr>
        <p:spPr>
          <a:xfrm>
            <a:off x="5222841" y="1923678"/>
            <a:ext cx="10025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3"/>
          <p:cNvSpPr txBox="1"/>
          <p:nvPr/>
        </p:nvSpPr>
        <p:spPr>
          <a:xfrm>
            <a:off x="24301" y="4558053"/>
            <a:ext cx="1667379" cy="4619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ysClr val="windowText" lastClr="000000"/>
                </a:solidFill>
                <a:latin typeface="HGP創英角ｺﾞｼｯｸUB" panose="020B0900000000000000" pitchFamily="50" charset="-128"/>
                <a:ea typeface="HGP創英角ｺﾞｼｯｸUB" panose="020B0900000000000000" pitchFamily="50" charset="-128"/>
              </a:rPr>
              <a:t>修学費・課外活動費</a:t>
            </a:r>
            <a:endParaRPr lang="en-US" altLang="ja-JP" sz="120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86,600</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200" strike="sngStrike"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13"/>
          <p:cNvSpPr txBox="1"/>
          <p:nvPr/>
        </p:nvSpPr>
        <p:spPr>
          <a:xfrm>
            <a:off x="6265845" y="1609656"/>
            <a:ext cx="1547625" cy="10341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定職収入・</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その他</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107,300</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2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Tree>
    <p:extLst>
      <p:ext uri="{BB962C8B-B14F-4D97-AF65-F5344CB8AC3E}">
        <p14:creationId xmlns:p14="http://schemas.microsoft.com/office/powerpoint/2010/main" val="19268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a:spLocks noChangeArrowheads="1"/>
          </p:cNvSpPr>
          <p:nvPr/>
        </p:nvSpPr>
        <p:spPr bwMode="auto">
          <a:xfrm>
            <a:off x="42088" y="627534"/>
            <a:ext cx="2707842"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サポートの種類</a:t>
            </a:r>
          </a:p>
        </p:txBody>
      </p:sp>
      <p:graphicFrame>
        <p:nvGraphicFramePr>
          <p:cNvPr id="4" name="表 3"/>
          <p:cNvGraphicFramePr>
            <a:graphicFrameLocks noGrp="1"/>
          </p:cNvGraphicFramePr>
          <p:nvPr>
            <p:extLst>
              <p:ext uri="{D42A27DB-BD31-4B8C-83A1-F6EECF244321}">
                <p14:modId xmlns:p14="http://schemas.microsoft.com/office/powerpoint/2010/main" val="664681708"/>
              </p:ext>
            </p:extLst>
          </p:nvPr>
        </p:nvGraphicFramePr>
        <p:xfrm>
          <a:off x="35496" y="1203814"/>
          <a:ext cx="6774291" cy="3672192"/>
        </p:xfrm>
        <a:graphic>
          <a:graphicData uri="http://schemas.openxmlformats.org/drawingml/2006/table">
            <a:tbl>
              <a:tblPr firstRow="1" firstCol="1" bandRow="1">
                <a:tableStyleId>{21E4AEA4-8DFA-4A89-87EB-49C32662AFE0}</a:tableStyleId>
              </a:tblPr>
              <a:tblGrid>
                <a:gridCol w="2232248">
                  <a:extLst>
                    <a:ext uri="{9D8B030D-6E8A-4147-A177-3AD203B41FA5}">
                      <a16:colId xmlns:a16="http://schemas.microsoft.com/office/drawing/2014/main" val="20000"/>
                    </a:ext>
                  </a:extLst>
                </a:gridCol>
                <a:gridCol w="2157492">
                  <a:extLst>
                    <a:ext uri="{9D8B030D-6E8A-4147-A177-3AD203B41FA5}">
                      <a16:colId xmlns:a16="http://schemas.microsoft.com/office/drawing/2014/main" val="20001"/>
                    </a:ext>
                  </a:extLst>
                </a:gridCol>
                <a:gridCol w="2384551">
                  <a:extLst>
                    <a:ext uri="{9D8B030D-6E8A-4147-A177-3AD203B41FA5}">
                      <a16:colId xmlns:a16="http://schemas.microsoft.com/office/drawing/2014/main" val="20002"/>
                    </a:ext>
                  </a:extLst>
                </a:gridCol>
              </a:tblGrid>
              <a:tr h="480060">
                <a:tc>
                  <a:txBody>
                    <a:bodyPr/>
                    <a:lstStyle/>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（１）奨学金</a:t>
                      </a:r>
                    </a:p>
                  </a:txBody>
                  <a:tcPr marL="84406" marR="84406" marT="34290" marB="34290" anchor="ctr">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・学生・生徒本人に「給付」または「貸与」</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・家計、学力の基準がある場合が多い</a:t>
                      </a:r>
                    </a:p>
                  </a:txBody>
                  <a:tcPr marL="84406" marR="84406" marT="34290" marB="34290">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7813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実施団体</a:t>
                      </a:r>
                    </a:p>
                  </a:txBody>
                  <a:tcPr marL="84406" marR="84406" marT="34290" marB="34290"/>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特徴</a:t>
                      </a:r>
                    </a:p>
                  </a:txBody>
                  <a:tcPr marL="84406" marR="84406" marT="34290" marB="34290">
                    <a:solidFill>
                      <a:schemeClr val="accent2"/>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給付</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a:t>
                      </a:r>
                    </a:p>
                  </a:txBody>
                  <a:tcPr marL="84406" marR="84406" marT="34290" marB="34290">
                    <a:solidFill>
                      <a:schemeClr val="accent2"/>
                    </a:solidFill>
                  </a:tcPr>
                </a:tc>
                <a:extLst>
                  <a:ext uri="{0D108BD9-81ED-4DB2-BD59-A6C34878D82A}">
                    <a16:rowId xmlns:a16="http://schemas.microsoft.com/office/drawing/2014/main" val="10001"/>
                  </a:ext>
                </a:extLst>
              </a:tr>
              <a:tr h="429942">
                <a:tc rowSpan="3">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日本学生支援機構</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JASSO</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給付奨学金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給付型</a:t>
                      </a:r>
                    </a:p>
                  </a:txBody>
                  <a:tcPr marL="84406" marR="84406" marT="34290" marB="34290" anchor="ctr"/>
                </a:tc>
                <a:extLst>
                  <a:ext uri="{0D108BD9-81ED-4DB2-BD59-A6C34878D82A}">
                    <a16:rowId xmlns:a16="http://schemas.microsoft.com/office/drawing/2014/main" val="10002"/>
                  </a:ext>
                </a:extLst>
              </a:tr>
              <a:tr h="486054">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第一種奨学金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貸与型（無利子）</a:t>
                      </a:r>
                    </a:p>
                  </a:txBody>
                  <a:tcPr marL="84406" marR="84406" marT="34290" marB="34290" anchor="ctr"/>
                </a:tc>
                <a:extLst>
                  <a:ext uri="{0D108BD9-81ED-4DB2-BD59-A6C34878D82A}">
                    <a16:rowId xmlns:a16="http://schemas.microsoft.com/office/drawing/2014/main" val="10003"/>
                  </a:ext>
                </a:extLst>
              </a:tr>
              <a:tr h="467748">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第二種奨学金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貸与型（有利子）</a:t>
                      </a:r>
                    </a:p>
                  </a:txBody>
                  <a:tcPr marL="84406" marR="84406" marT="34290" marB="34290" anchor="ctr"/>
                </a:tc>
                <a:extLst>
                  <a:ext uri="{0D108BD9-81ED-4DB2-BD59-A6C34878D82A}">
                    <a16:rowId xmlns:a16="http://schemas.microsoft.com/office/drawing/2014/main" val="10004"/>
                  </a:ext>
                </a:extLst>
              </a:tr>
              <a:tr h="459648">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大学・短大・専修学校等</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独自の奨学金制度あり</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給付型が多い</a:t>
                      </a:r>
                    </a:p>
                  </a:txBody>
                  <a:tcPr marL="84406" marR="84406" marT="34290" marB="34290" anchor="ctr"/>
                </a:tc>
                <a:extLst>
                  <a:ext uri="{0D108BD9-81ED-4DB2-BD59-A6C34878D82A}">
                    <a16:rowId xmlns:a16="http://schemas.microsoft.com/office/drawing/2014/main" val="10005"/>
                  </a:ext>
                </a:extLst>
              </a:tr>
              <a:tr h="52578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（都道府県・市区町村）</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他の奨学金との併用を認めていないこともあり</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貸与型が多い</a:t>
                      </a:r>
                    </a:p>
                  </a:txBody>
                  <a:tcPr marL="84406" marR="84406" marT="34290" marB="34290" anchor="ctr"/>
                </a:tc>
                <a:extLst>
                  <a:ext uri="{0D108BD9-81ED-4DB2-BD59-A6C34878D82A}">
                    <a16:rowId xmlns:a16="http://schemas.microsoft.com/office/drawing/2014/main" val="10006"/>
                  </a:ext>
                </a:extLst>
              </a:tr>
              <a:tr h="52578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公益財団法人など</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それぞれの理念や目的に合わせ、様々な特色あり</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給付型と貸与型は半々くらい</a:t>
                      </a:r>
                    </a:p>
                  </a:txBody>
                  <a:tcPr marL="84406" marR="84406" marT="34290" marB="34290" anchor="ctr"/>
                </a:tc>
                <a:extLst>
                  <a:ext uri="{0D108BD9-81ED-4DB2-BD59-A6C34878D82A}">
                    <a16:rowId xmlns:a16="http://schemas.microsoft.com/office/drawing/2014/main" val="10007"/>
                  </a:ext>
                </a:extLst>
              </a:tr>
            </a:tbl>
          </a:graphicData>
        </a:graphic>
      </p:graphicFrame>
      <p:sp>
        <p:nvSpPr>
          <p:cNvPr id="5"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6" name="テキスト ボックス 5"/>
          <p:cNvSpPr txBox="1"/>
          <p:nvPr/>
        </p:nvSpPr>
        <p:spPr>
          <a:xfrm>
            <a:off x="2267744" y="1995686"/>
            <a:ext cx="4536000" cy="468000"/>
          </a:xfrm>
          <a:prstGeom prst="rect">
            <a:avLst/>
          </a:prstGeom>
          <a:noFill/>
          <a:ln w="38100">
            <a:solidFill>
              <a:srgbClr val="FF0000"/>
            </a:solidFill>
          </a:ln>
        </p:spPr>
        <p:txBody>
          <a:bodyPr wrap="square" rtlCol="0">
            <a:spAutoFit/>
          </a:bodyPr>
          <a:lstStyle/>
          <a:p>
            <a:endParaRPr kumimoji="1" lang="ja-JP" altLang="en-US" dirty="0"/>
          </a:p>
        </p:txBody>
      </p:sp>
      <p:sp>
        <p:nvSpPr>
          <p:cNvPr id="7" name="テキスト ボックス 6"/>
          <p:cNvSpPr txBox="1"/>
          <p:nvPr/>
        </p:nvSpPr>
        <p:spPr>
          <a:xfrm>
            <a:off x="2258780" y="2449300"/>
            <a:ext cx="4536000" cy="936000"/>
          </a:xfrm>
          <a:prstGeom prst="rect">
            <a:avLst/>
          </a:prstGeom>
          <a:noFill/>
          <a:ln w="38100">
            <a:solidFill>
              <a:srgbClr val="FF0000"/>
            </a:solidFill>
          </a:ln>
        </p:spPr>
        <p:txBody>
          <a:bodyPr wrap="square" rtlCol="0">
            <a:spAutoFit/>
          </a:bodyPr>
          <a:lstStyle/>
          <a:p>
            <a:endParaRPr kumimoji="1" lang="ja-JP" altLang="en-US" dirty="0"/>
          </a:p>
        </p:txBody>
      </p:sp>
      <p:sp>
        <p:nvSpPr>
          <p:cNvPr id="8" name="テキスト ボックス 7"/>
          <p:cNvSpPr txBox="1"/>
          <p:nvPr/>
        </p:nvSpPr>
        <p:spPr>
          <a:xfrm>
            <a:off x="35496" y="3370914"/>
            <a:ext cx="6759284" cy="1476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43481671"/>
              </p:ext>
            </p:extLst>
          </p:nvPr>
        </p:nvGraphicFramePr>
        <p:xfrm>
          <a:off x="107505" y="735546"/>
          <a:ext cx="6768751" cy="3402378"/>
        </p:xfrm>
        <a:graphic>
          <a:graphicData uri="http://schemas.openxmlformats.org/drawingml/2006/table">
            <a:tbl>
              <a:tblPr firstRow="1" firstCol="1" bandRow="1">
                <a:tableStyleId>{21E4AEA4-8DFA-4A89-87EB-49C32662AFE0}</a:tableStyleId>
              </a:tblPr>
              <a:tblGrid>
                <a:gridCol w="1841100">
                  <a:extLst>
                    <a:ext uri="{9D8B030D-6E8A-4147-A177-3AD203B41FA5}">
                      <a16:colId xmlns:a16="http://schemas.microsoft.com/office/drawing/2014/main" val="20000"/>
                    </a:ext>
                  </a:extLst>
                </a:gridCol>
                <a:gridCol w="2436751">
                  <a:extLst>
                    <a:ext uri="{9D8B030D-6E8A-4147-A177-3AD203B41FA5}">
                      <a16:colId xmlns:a16="http://schemas.microsoft.com/office/drawing/2014/main" val="20001"/>
                    </a:ext>
                  </a:extLst>
                </a:gridCol>
                <a:gridCol w="2490900">
                  <a:extLst>
                    <a:ext uri="{9D8B030D-6E8A-4147-A177-3AD203B41FA5}">
                      <a16:colId xmlns:a16="http://schemas.microsoft.com/office/drawing/2014/main" val="20002"/>
                    </a:ext>
                  </a:extLst>
                </a:gridCol>
              </a:tblGrid>
              <a:tr h="626667">
                <a:tc>
                  <a:txBody>
                    <a:bodyPr/>
                    <a:lstStyle/>
                    <a:p>
                      <a:pPr algn="l"/>
                      <a:r>
                        <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（２）教育ローン</a:t>
                      </a:r>
                    </a:p>
                  </a:txBody>
                  <a:tcPr marL="84406" marR="84406" marT="34290" marB="34290" anchor="ctr">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・保護者などが国や金融機関から借りる</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・保護者の収入などを基準に審査</a:t>
                      </a:r>
                    </a:p>
                  </a:txBody>
                  <a:tcPr marL="84406" marR="84406" marT="34290" marB="34290" anchor="c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63069">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教育ローン</a:t>
                      </a:r>
                    </a:p>
                  </a:txBody>
                  <a:tcPr marL="84406" marR="84406" marT="34290" marB="34290" anchor="ctr">
                    <a:solidFill>
                      <a:schemeClr val="accent2"/>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貸与奨学金（</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JASSO</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4290" marB="34290" anchor="ctr">
                    <a:solidFill>
                      <a:schemeClr val="accent2"/>
                    </a:solidFill>
                  </a:tcPr>
                </a:tc>
                <a:extLst>
                  <a:ext uri="{0D108BD9-81ED-4DB2-BD59-A6C34878D82A}">
                    <a16:rowId xmlns:a16="http://schemas.microsoft.com/office/drawing/2014/main" val="10001"/>
                  </a:ext>
                </a:extLst>
              </a:tr>
              <a:tr h="561243">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誰が借りる？</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保護者など</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学生・生徒本人</a:t>
                      </a:r>
                    </a:p>
                  </a:txBody>
                  <a:tcPr marL="84406" marR="84406" marT="34290" marB="34290" anchor="ctr"/>
                </a:tc>
                <a:extLst>
                  <a:ext uri="{0D108BD9-81ED-4DB2-BD59-A6C34878D82A}">
                    <a16:rowId xmlns:a16="http://schemas.microsoft.com/office/drawing/2014/main" val="10002"/>
                  </a:ext>
                </a:extLst>
              </a:tr>
              <a:tr h="60002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基準は？</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保護者の収入が一定額</a:t>
                      </a:r>
                      <a:r>
                        <a:rPr kumimoji="1" lang="ja-JP" altLang="en-US" sz="1500" b="1" dirty="0">
                          <a:latin typeface="Meiryo UI" panose="020B0604030504040204" pitchFamily="50" charset="-128"/>
                          <a:ea typeface="Meiryo UI" panose="020B0604030504040204" pitchFamily="50" charset="-128"/>
                          <a:cs typeface="Meiryo UI" panose="020B0604030504040204" pitchFamily="50" charset="-128"/>
                        </a:rPr>
                        <a:t>以上</a:t>
                      </a:r>
                    </a:p>
                  </a:txBody>
                  <a:tcPr marL="84406" marR="84406"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保護者の収入が一定額</a:t>
                      </a:r>
                      <a:r>
                        <a:rPr kumimoji="1" lang="ja-JP" altLang="en-US" sz="1500" b="1" dirty="0">
                          <a:latin typeface="Meiryo UI" panose="020B0604030504040204" pitchFamily="50" charset="-128"/>
                          <a:ea typeface="Meiryo UI" panose="020B0604030504040204" pitchFamily="50" charset="-128"/>
                          <a:cs typeface="Meiryo UI" panose="020B0604030504040204" pitchFamily="50" charset="-128"/>
                        </a:rPr>
                        <a:t>以下</a:t>
                      </a:r>
                    </a:p>
                  </a:txBody>
                  <a:tcPr marL="84406" marR="84406" marT="34290" marB="34290" anchor="ctr"/>
                </a:tc>
                <a:extLst>
                  <a:ext uri="{0D108BD9-81ED-4DB2-BD59-A6C34878D82A}">
                    <a16:rowId xmlns:a16="http://schemas.microsoft.com/office/drawing/2014/main" val="10003"/>
                  </a:ext>
                </a:extLst>
              </a:tr>
              <a:tr h="565030">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借り方は？</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契約成立次第、一括</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在学中、月々</a:t>
                      </a:r>
                    </a:p>
                  </a:txBody>
                  <a:tcPr marL="84406" marR="84406" marT="34290" marB="34290" anchor="ctr"/>
                </a:tc>
                <a:extLst>
                  <a:ext uri="{0D108BD9-81ED-4DB2-BD59-A6C34878D82A}">
                    <a16:rowId xmlns:a16="http://schemas.microsoft.com/office/drawing/2014/main" val="10004"/>
                  </a:ext>
                </a:extLst>
              </a:tr>
              <a:tr h="686349">
                <a:tc>
                  <a:txBody>
                    <a:bodyP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利子は付く？</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貸付と同時に利子発生</a:t>
                      </a:r>
                    </a:p>
                  </a:txBody>
                  <a:tcPr marL="84406" marR="84406" marT="34290" marB="34290" anchor="ctr"/>
                </a:tc>
                <a:tc>
                  <a:txBody>
                    <a:bodyPr/>
                    <a:lstStyle/>
                    <a:p>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無利子と、有利子（在学中は無利子）がある</a:t>
                      </a:r>
                    </a:p>
                  </a:txBody>
                  <a:tcPr marL="84406" marR="84406" marT="34290" marB="34290" anchor="ctr"/>
                </a:tc>
                <a:extLst>
                  <a:ext uri="{0D108BD9-81ED-4DB2-BD59-A6C34878D82A}">
                    <a16:rowId xmlns:a16="http://schemas.microsoft.com/office/drawing/2014/main" val="1000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860575980"/>
              </p:ext>
            </p:extLst>
          </p:nvPr>
        </p:nvGraphicFramePr>
        <p:xfrm>
          <a:off x="107504" y="4227934"/>
          <a:ext cx="6768752" cy="586740"/>
        </p:xfrm>
        <a:graphic>
          <a:graphicData uri="http://schemas.openxmlformats.org/drawingml/2006/table">
            <a:tbl>
              <a:tblPr firstRow="1" firstCol="1" bandRow="1">
                <a:tableStyleId>{21E4AEA4-8DFA-4A89-87EB-49C32662AFE0}</a:tableStyleId>
              </a:tblPr>
              <a:tblGrid>
                <a:gridCol w="1800200">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571500">
                <a:tc>
                  <a:txBody>
                    <a:bodyPr/>
                    <a:lstStyle/>
                    <a:p>
                      <a:pPr algn="l"/>
                      <a:r>
                        <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（３）授業料等　　</a:t>
                      </a:r>
                      <a:endParaRPr kumimoji="1"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免除制度</a:t>
                      </a:r>
                    </a:p>
                  </a:txBody>
                  <a:tcPr marL="84406" marR="84406" marT="34290" marB="3429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・入学金や授業料を払わなくてもいいなど、負担を軽減</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（学校が学費を免除する　等）</a:t>
                      </a:r>
                    </a:p>
                  </a:txBody>
                  <a:tcPr marL="84406" marR="84406" marT="34290" marB="34290"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5"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7" name="テキスト ボックス 6"/>
          <p:cNvSpPr txBox="1"/>
          <p:nvPr/>
        </p:nvSpPr>
        <p:spPr>
          <a:xfrm>
            <a:off x="126101" y="735546"/>
            <a:ext cx="6759284" cy="3420000"/>
          </a:xfrm>
          <a:prstGeom prst="rect">
            <a:avLst/>
          </a:prstGeom>
          <a:noFill/>
          <a:ln w="38100">
            <a:solidFill>
              <a:srgbClr val="FF0000"/>
            </a:solidFill>
          </a:ln>
        </p:spPr>
        <p:txBody>
          <a:bodyPr wrap="square" rtlCol="0">
            <a:spAutoFit/>
          </a:bodyPr>
          <a:lstStyle/>
          <a:p>
            <a:endParaRPr kumimoji="1" lang="ja-JP" altLang="en-US" dirty="0"/>
          </a:p>
        </p:txBody>
      </p:sp>
      <p:sp>
        <p:nvSpPr>
          <p:cNvPr id="8" name="テキスト ボックス 7"/>
          <p:cNvSpPr txBox="1"/>
          <p:nvPr/>
        </p:nvSpPr>
        <p:spPr>
          <a:xfrm>
            <a:off x="126101" y="4192006"/>
            <a:ext cx="6759284" cy="648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2529752226"/>
              </p:ext>
            </p:extLst>
          </p:nvPr>
        </p:nvGraphicFramePr>
        <p:xfrm>
          <a:off x="395536" y="555526"/>
          <a:ext cx="7920826" cy="4485509"/>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a:spLocks noChangeArrowheads="1"/>
          </p:cNvSpPr>
          <p:nvPr/>
        </p:nvSpPr>
        <p:spPr bwMode="auto">
          <a:xfrm>
            <a:off x="123709" y="555526"/>
            <a:ext cx="3656203" cy="410551"/>
          </a:xfrm>
          <a:prstGeom prst="roundRect">
            <a:avLst>
              <a:gd name="adj" fmla="val 16667"/>
            </a:avLst>
          </a:prstGeom>
          <a:solidFill>
            <a:schemeClr val="accent2"/>
          </a:solidFill>
          <a:ln>
            <a:noFill/>
          </a:ln>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社会人になってからの支出</a:t>
            </a:r>
          </a:p>
        </p:txBody>
      </p:sp>
      <p:sp>
        <p:nvSpPr>
          <p:cNvPr id="5" name="テキスト ボックス 12"/>
          <p:cNvSpPr txBox="1"/>
          <p:nvPr/>
        </p:nvSpPr>
        <p:spPr>
          <a:xfrm>
            <a:off x="4021014" y="1602672"/>
            <a:ext cx="179363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食料</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600" dirty="0">
                <a:solidFill>
                  <a:schemeClr val="tx1"/>
                </a:solidFill>
                <a:latin typeface="HGP創英角ｺﾞｼｯｸUB" panose="020B0900000000000000" pitchFamily="50" charset="-128"/>
                <a:ea typeface="HGP創英角ｺﾞｼｯｸUB" panose="020B0900000000000000" pitchFamily="50" charset="-128"/>
              </a:rPr>
              <a:t>35,563</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6" name="テキスト ボックス 12"/>
          <p:cNvSpPr txBox="1"/>
          <p:nvPr/>
        </p:nvSpPr>
        <p:spPr>
          <a:xfrm>
            <a:off x="4294694" y="3279091"/>
            <a:ext cx="150144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　住居</a:t>
            </a:r>
            <a:endParaRPr lang="en-US" altLang="ja-JP" sz="1500" dirty="0">
              <a:solidFill>
                <a:schemeClr val="bg1"/>
              </a:solidFill>
              <a:latin typeface="HGP創英角ｺﾞｼｯｸUB" panose="020B0900000000000000" pitchFamily="50" charset="-128"/>
              <a:ea typeface="HGP創英角ｺﾞｼｯｸUB" panose="020B0900000000000000" pitchFamily="50" charset="-128"/>
            </a:endParaRPr>
          </a:p>
          <a:p>
            <a:r>
              <a:rPr lang="en-US" altLang="ja-JP" sz="1500" dirty="0">
                <a:solidFill>
                  <a:schemeClr val="bg1"/>
                </a:solidFill>
                <a:latin typeface="HGP創英角ｺﾞｼｯｸUB" panose="020B0900000000000000" pitchFamily="50" charset="-128"/>
                <a:ea typeface="HGP創英角ｺﾞｼｯｸUB" panose="020B0900000000000000" pitchFamily="50" charset="-128"/>
              </a:rPr>
              <a:t>37,863</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rPr>
              <a:t>円</a:t>
            </a:r>
          </a:p>
        </p:txBody>
      </p:sp>
      <p:sp>
        <p:nvSpPr>
          <p:cNvPr id="7" name="テキスト ボックス 12"/>
          <p:cNvSpPr txBox="1"/>
          <p:nvPr/>
        </p:nvSpPr>
        <p:spPr>
          <a:xfrm>
            <a:off x="2771800" y="2355726"/>
            <a:ext cx="1683201" cy="12961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社会人になってからの支出</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400" b="1" dirty="0">
                <a:solidFill>
                  <a:srgbClr val="0000FF"/>
                </a:solidFill>
                <a:latin typeface="HGP創英角ｺﾞｼｯｸUB" panose="020B0900000000000000" pitchFamily="50" charset="-128"/>
                <a:ea typeface="HGP創英角ｺﾞｼｯｸUB" panose="020B0900000000000000" pitchFamily="50" charset="-128"/>
              </a:rPr>
              <a:t>162,938</a:t>
            </a:r>
            <a:r>
              <a:rPr lang="ja-JP" altLang="en-US" sz="1400" b="1" dirty="0">
                <a:solidFill>
                  <a:srgbClr val="0000FF"/>
                </a:solidFill>
                <a:latin typeface="HGP創英角ｺﾞｼｯｸUB" panose="020B0900000000000000" pitchFamily="50" charset="-128"/>
                <a:ea typeface="HGP創英角ｺﾞｼｯｸUB" panose="020B0900000000000000" pitchFamily="50" charset="-128"/>
              </a:rPr>
              <a:t>円</a:t>
            </a:r>
            <a:endParaRPr lang="en-US" altLang="ja-JP" sz="1400" b="1" dirty="0">
              <a:solidFill>
                <a:srgbClr val="0000FF"/>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12"/>
          <p:cNvSpPr txBox="1"/>
          <p:nvPr/>
        </p:nvSpPr>
        <p:spPr>
          <a:xfrm>
            <a:off x="158730" y="1470848"/>
            <a:ext cx="1949405" cy="4320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2000" b="1" dirty="0">
                <a:solidFill>
                  <a:srgbClr val="FF0000"/>
                </a:solidFill>
                <a:latin typeface="HGP創英角ｺﾞｼｯｸUB" panose="020B0900000000000000" pitchFamily="50" charset="-128"/>
                <a:ea typeface="HGP創英角ｺﾞｼｯｸUB" panose="020B0900000000000000" pitchFamily="50" charset="-128"/>
              </a:rPr>
              <a:t>13,333</a:t>
            </a:r>
            <a:r>
              <a:rPr lang="ja-JP" altLang="en-US" sz="1400" b="1" dirty="0">
                <a:solidFill>
                  <a:srgbClr val="FF0000"/>
                </a:solidFill>
                <a:latin typeface="HGP創英角ｺﾞｼｯｸUB" panose="020B0900000000000000" pitchFamily="50" charset="-128"/>
                <a:ea typeface="HGP創英角ｺﾞｼｯｸUB" panose="020B0900000000000000" pitchFamily="50" charset="-128"/>
              </a:rPr>
              <a:t>円</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5491831" y="2371079"/>
            <a:ext cx="1528441" cy="1125127"/>
          </a:xfrm>
          <a:prstGeom prst="rect">
            <a:avLst/>
          </a:prstGeom>
          <a:noFill/>
        </p:spPr>
        <p:txBody>
          <a:bodyPr wrap="square" lIns="77925" tIns="38963" rIns="77925" bIns="38963" rtlCol="0">
            <a:spAutoFit/>
          </a:bodyPr>
          <a:lstStyle/>
          <a:p>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a:t>
            </a:r>
            <a:r>
              <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35</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歳未満の</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単身世帯</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（毎月の支出</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の</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平均額）</a:t>
            </a:r>
            <a:endParaRPr lang="ja-JP" altLang="en-US" sz="1700" u="heavy" dirty="0">
              <a:uFill>
                <a:solidFill>
                  <a:schemeClr val="tx1"/>
                </a:solidFill>
              </a:uFill>
            </a:endParaRPr>
          </a:p>
        </p:txBody>
      </p:sp>
      <p:cxnSp>
        <p:nvCxnSpPr>
          <p:cNvPr id="18" name="直線矢印コネクタ 17"/>
          <p:cNvCxnSpPr/>
          <p:nvPr/>
        </p:nvCxnSpPr>
        <p:spPr bwMode="auto">
          <a:xfrm flipH="1">
            <a:off x="3808630" y="2870942"/>
            <a:ext cx="1855428" cy="578365"/>
          </a:xfrm>
          <a:prstGeom prst="straightConnector1">
            <a:avLst/>
          </a:prstGeom>
          <a:noFill/>
          <a:ln w="38100" cap="flat" cmpd="dbl" algn="ctr">
            <a:solidFill>
              <a:schemeClr val="tx1"/>
            </a:solidFill>
            <a:prstDash val="solid"/>
            <a:round/>
            <a:headEnd type="none" w="med" len="med"/>
            <a:tailEnd type="arrow"/>
          </a:ln>
          <a:effectLst/>
        </p:spPr>
      </p:cxn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684" y="616183"/>
            <a:ext cx="771300" cy="181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83568" y="4805972"/>
            <a:ext cx="5640175" cy="247964"/>
          </a:xfrm>
          <a:prstGeom prst="rect">
            <a:avLst/>
          </a:prstGeom>
          <a:noFill/>
        </p:spPr>
        <p:txBody>
          <a:bodyPr wrap="square" lIns="77925" tIns="38963" rIns="77925" bIns="38963" rtlCol="0">
            <a:spAutoFit/>
          </a:bodyPr>
          <a:lstStyle/>
          <a:p>
            <a:pPr algn="ctr"/>
            <a:r>
              <a:rPr lang="ja-JP" altLang="en-US" sz="1100" dirty="0">
                <a:solidFill>
                  <a:schemeClr val="tx1"/>
                </a:solidFill>
              </a:rPr>
              <a:t>（出所）総務省統計局「家計調査」（</a:t>
            </a:r>
            <a:r>
              <a:rPr lang="en-US" altLang="ja-JP" sz="1100" dirty="0">
                <a:solidFill>
                  <a:schemeClr val="tx1"/>
                </a:solidFill>
              </a:rPr>
              <a:t>2020</a:t>
            </a:r>
            <a:r>
              <a:rPr lang="ja-JP" altLang="en-US" sz="1100" dirty="0">
                <a:solidFill>
                  <a:schemeClr val="tx1"/>
                </a:solidFill>
              </a:rPr>
              <a:t>年）をもとに作成</a:t>
            </a:r>
          </a:p>
        </p:txBody>
      </p:sp>
      <p:sp>
        <p:nvSpPr>
          <p:cNvPr id="29"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15" name="テキスト ボックス 14"/>
          <p:cNvSpPr txBox="1"/>
          <p:nvPr/>
        </p:nvSpPr>
        <p:spPr>
          <a:xfrm>
            <a:off x="44026" y="1878671"/>
            <a:ext cx="2223718" cy="1125127"/>
          </a:xfrm>
          <a:prstGeom prst="rect">
            <a:avLst/>
          </a:prstGeom>
          <a:noFill/>
        </p:spPr>
        <p:txBody>
          <a:bodyPr wrap="square" lIns="77925" tIns="38963" rIns="77925" bIns="38963" rtlCol="0">
            <a:spAutoFit/>
          </a:bodyPr>
          <a:lstStyle/>
          <a:p>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★第一種奨学金を</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　 月</a:t>
            </a:r>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50,000</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円、</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   4</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年間利用した</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場合</a:t>
            </a:r>
            <a:endParaRPr lang="ja-JP" altLang="en-US" sz="1700" dirty="0">
              <a:solidFill>
                <a:srgbClr val="FF0000"/>
              </a:solidFill>
            </a:endParaRPr>
          </a:p>
        </p:txBody>
      </p:sp>
      <p:sp>
        <p:nvSpPr>
          <p:cNvPr id="22" name="テキスト ボックス 12"/>
          <p:cNvSpPr txBox="1"/>
          <p:nvPr/>
        </p:nvSpPr>
        <p:spPr>
          <a:xfrm>
            <a:off x="1603123" y="2317839"/>
            <a:ext cx="1292348" cy="8435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その他</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600" dirty="0">
                <a:solidFill>
                  <a:schemeClr val="tx1"/>
                </a:solidFill>
                <a:latin typeface="HGP創英角ｺﾞｼｯｸUB" panose="020B0900000000000000" pitchFamily="50" charset="-128"/>
                <a:ea typeface="HGP創英角ｺﾞｼｯｸUB" panose="020B0900000000000000" pitchFamily="50" charset="-128"/>
              </a:rPr>
              <a:t>39,055</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円</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12"/>
          <p:cNvSpPr txBox="1"/>
          <p:nvPr/>
        </p:nvSpPr>
        <p:spPr>
          <a:xfrm>
            <a:off x="2915789" y="4060285"/>
            <a:ext cx="1440160" cy="6072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交通・通信</a:t>
            </a:r>
            <a:endPar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en-US" altLang="ja-JP" sz="1600" b="0" dirty="0">
                <a:solidFill>
                  <a:schemeClr val="tx1"/>
                </a:solidFill>
                <a:latin typeface="HGP創英角ｺﾞｼｯｸUB" panose="020B0900000000000000" pitchFamily="50" charset="-128"/>
                <a:ea typeface="HGP創英角ｺﾞｼｯｸUB" panose="020B0900000000000000" pitchFamily="50" charset="-128"/>
              </a:rPr>
              <a:t>18,769</a:t>
            </a:r>
            <a:r>
              <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rPr>
              <a:t>円</a:t>
            </a:r>
          </a:p>
        </p:txBody>
      </p:sp>
      <p:sp>
        <p:nvSpPr>
          <p:cNvPr id="25" name="正方形/長方形 24"/>
          <p:cNvSpPr/>
          <p:nvPr/>
        </p:nvSpPr>
        <p:spPr bwMode="auto">
          <a:xfrm>
            <a:off x="107504" y="1131590"/>
            <a:ext cx="2173046" cy="353943"/>
          </a:xfrm>
          <a:prstGeom prst="rect">
            <a:avLst/>
          </a:prstGeom>
          <a:solidFill>
            <a:schemeClr val="accent1">
              <a:lumMod val="40000"/>
              <a:lumOff val="60000"/>
            </a:schemeClr>
          </a:solid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45720" numCol="1" anchor="ctr" anchorCtr="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奨学金の返還金</a:t>
            </a:r>
            <a:endParaRPr 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26" name="直線コネクタ 25"/>
          <p:cNvCxnSpPr>
            <a:stCxn id="25" idx="3"/>
          </p:cNvCxnSpPr>
          <p:nvPr/>
        </p:nvCxnSpPr>
        <p:spPr bwMode="auto">
          <a:xfrm>
            <a:off x="2280550" y="1308562"/>
            <a:ext cx="974376" cy="27533"/>
          </a:xfrm>
          <a:prstGeom prst="line">
            <a:avLst/>
          </a:prstGeom>
          <a:ln w="25400">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1" name="直線矢印コネクタ 30"/>
          <p:cNvCxnSpPr>
            <a:stCxn id="34" idx="0"/>
          </p:cNvCxnSpPr>
          <p:nvPr/>
        </p:nvCxnSpPr>
        <p:spPr bwMode="auto">
          <a:xfrm flipV="1">
            <a:off x="1118184" y="2999292"/>
            <a:ext cx="960518" cy="528544"/>
          </a:xfrm>
          <a:prstGeom prst="straightConnector1">
            <a:avLst/>
          </a:prstGeom>
          <a:noFill/>
          <a:ln w="38100" cap="flat" cmpd="dbl" algn="ctr">
            <a:solidFill>
              <a:schemeClr val="tx1"/>
            </a:solidFill>
            <a:prstDash val="solid"/>
            <a:round/>
            <a:headEnd type="none" w="med" len="med"/>
            <a:tailEnd type="arrow"/>
          </a:ln>
          <a:effectLst/>
        </p:spPr>
      </p:cxnSp>
      <p:sp>
        <p:nvSpPr>
          <p:cNvPr id="34" name="テキスト ボックス 33"/>
          <p:cNvSpPr txBox="1"/>
          <p:nvPr/>
        </p:nvSpPr>
        <p:spPr>
          <a:xfrm>
            <a:off x="135706" y="3527836"/>
            <a:ext cx="1964956" cy="1463682"/>
          </a:xfrm>
          <a:prstGeom prst="rect">
            <a:avLst/>
          </a:prstGeom>
          <a:noFill/>
        </p:spPr>
        <p:txBody>
          <a:bodyPr wrap="square" lIns="77925" tIns="38963" rIns="77925" bIns="38963" rtlCol="0">
            <a:spAutoFit/>
          </a:bodyPr>
          <a:lstStyle/>
          <a:p>
            <a:r>
              <a:rPr lang="ja-JP" altLang="en-US"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◆その他には、</a:t>
            </a:r>
            <a:endParaRPr lang="en-US" altLang="ja-JP"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・被服及び履物</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・光熱・水道</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・保健医療</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等が含まれる。</a:t>
            </a:r>
            <a:endParaRPr lang="en-US" altLang="ja-JP" sz="16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endParaRPr lang="ja-JP" altLang="en-US" sz="1600" dirty="0">
              <a:solidFill>
                <a:schemeClr val="tx1"/>
              </a:solidFill>
              <a:uFill>
                <a:solidFill>
                  <a:schemeClr val="tx1"/>
                </a:solidFill>
              </a:uFill>
            </a:endParaRPr>
          </a:p>
        </p:txBody>
      </p:sp>
    </p:spTree>
    <p:extLst>
      <p:ext uri="{BB962C8B-B14F-4D97-AF65-F5344CB8AC3E}">
        <p14:creationId xmlns:p14="http://schemas.microsoft.com/office/powerpoint/2010/main" val="32098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64206" y="3435846"/>
            <a:ext cx="3367636" cy="702078"/>
          </a:xfrm>
          <a:prstGeom prst="rect">
            <a:avLst/>
          </a:prstGeom>
          <a:gradFill>
            <a:gsLst>
              <a:gs pos="0">
                <a:srgbClr val="F27F00"/>
              </a:gs>
              <a:gs pos="32000">
                <a:srgbClr val="FFC000"/>
              </a:gs>
              <a:gs pos="100000">
                <a:srgbClr val="FFCD97"/>
              </a:gs>
            </a:gsLst>
            <a:lin ang="5400000" scaled="0"/>
          </a:gradFill>
          <a:ln w="12700">
            <a:solidFill>
              <a:srgbClr val="F27F00"/>
            </a:solidFill>
          </a:ln>
          <a:effectLst/>
        </p:spPr>
        <p:txBody>
          <a:bodyPr lIns="77925" tIns="38963" rIns="77925" bIns="38963" rtlCol="0" anchor="ctr"/>
          <a:lstStyle/>
          <a:p>
            <a:pPr algn="ctr" eaLnBrk="1" fontAlgn="auto" hangingPunct="1">
              <a:spcBef>
                <a:spcPts val="0"/>
              </a:spcBef>
              <a:spcAft>
                <a:spcPts val="0"/>
              </a:spcAft>
              <a:defRPr/>
            </a:pPr>
            <a:r>
              <a:rPr kumimoji="0" lang="ja-JP" altLang="en-US" sz="1900" b="1" kern="0" dirty="0">
                <a:solidFill>
                  <a:schemeClr val="tx1"/>
                </a:solidFill>
                <a:latin typeface="Meiryo UI"/>
                <a:ea typeface="Meiryo UI"/>
                <a:cs typeface="+mn-cs"/>
              </a:rPr>
              <a:t>生活費（衣・食・住）</a:t>
            </a:r>
          </a:p>
        </p:txBody>
      </p:sp>
      <p:sp>
        <p:nvSpPr>
          <p:cNvPr id="3" name="正方形/長方形 2"/>
          <p:cNvSpPr/>
          <p:nvPr/>
        </p:nvSpPr>
        <p:spPr>
          <a:xfrm>
            <a:off x="1564206" y="2008297"/>
            <a:ext cx="3367636" cy="347430"/>
          </a:xfrm>
          <a:prstGeom prst="rect">
            <a:avLst/>
          </a:prstGeom>
          <a:ln/>
        </p:spPr>
        <p:style>
          <a:lnRef idx="1">
            <a:schemeClr val="accent6"/>
          </a:lnRef>
          <a:fillRef idx="2">
            <a:schemeClr val="accent6"/>
          </a:fillRef>
          <a:effectRef idx="1">
            <a:schemeClr val="accent6"/>
          </a:effectRef>
          <a:fontRef idx="minor">
            <a:schemeClr val="dk1"/>
          </a:fontRef>
        </p:style>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000000"/>
                </a:solidFill>
                <a:latin typeface="Meiryo UI"/>
                <a:ea typeface="Meiryo UI"/>
              </a:rPr>
              <a:t>そ　　　　の　　　　他</a:t>
            </a:r>
          </a:p>
        </p:txBody>
      </p:sp>
      <p:sp>
        <p:nvSpPr>
          <p:cNvPr id="4" name="吹き出し: 下矢印 5"/>
          <p:cNvSpPr/>
          <p:nvPr/>
        </p:nvSpPr>
        <p:spPr>
          <a:xfrm>
            <a:off x="1449194" y="811216"/>
            <a:ext cx="1860420" cy="1218923"/>
          </a:xfrm>
          <a:prstGeom prst="downArrowCallout">
            <a:avLst/>
          </a:prstGeom>
          <a:solidFill>
            <a:srgbClr val="59B75B">
              <a:lumMod val="75000"/>
            </a:srgbClr>
          </a:solidFill>
          <a:ln w="48000" cap="flat" cmpd="thickThin" algn="ctr">
            <a:noFill/>
            <a:prstDash val="solid"/>
          </a:ln>
          <a:effectLst/>
        </p:spPr>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FFFFFF"/>
                </a:solidFill>
                <a:latin typeface="Meiryo UI"/>
                <a:ea typeface="Meiryo UI"/>
                <a:cs typeface="+mn-cs"/>
              </a:rPr>
              <a:t>貸　与　奨　学　金</a:t>
            </a:r>
          </a:p>
        </p:txBody>
      </p:sp>
      <p:sp>
        <p:nvSpPr>
          <p:cNvPr id="5" name="吹き出し: 下矢印 16">
            <a:extLst>
              <a:ext uri="{FF2B5EF4-FFF2-40B4-BE49-F238E27FC236}">
                <a16:creationId xmlns:a16="http://schemas.microsoft.com/office/drawing/2014/main" id="{5D3E511D-30E1-4D8F-B5E1-F0BD6EBA747A}"/>
              </a:ext>
            </a:extLst>
          </p:cNvPr>
          <p:cNvSpPr/>
          <p:nvPr/>
        </p:nvSpPr>
        <p:spPr>
          <a:xfrm>
            <a:off x="3329600" y="812535"/>
            <a:ext cx="1926484" cy="1218924"/>
          </a:xfrm>
          <a:prstGeom prst="downArrowCallout">
            <a:avLst/>
          </a:prstGeom>
          <a:solidFill>
            <a:srgbClr val="00B0F0"/>
          </a:solidFill>
          <a:ln w="48000" cap="flat" cmpd="thickThin" algn="ctr">
            <a:noFill/>
            <a:prstDash val="solid"/>
          </a:ln>
          <a:effectLst/>
        </p:spPr>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FFFFFF"/>
                </a:solidFill>
                <a:latin typeface="Meiryo UI"/>
                <a:ea typeface="Meiryo UI"/>
                <a:cs typeface="+mn-cs"/>
              </a:rPr>
              <a:t>給　付　奨　学　金</a:t>
            </a:r>
          </a:p>
        </p:txBody>
      </p:sp>
      <p:sp>
        <p:nvSpPr>
          <p:cNvPr id="6" name="正方形/長方形 5"/>
          <p:cNvSpPr/>
          <p:nvPr/>
        </p:nvSpPr>
        <p:spPr>
          <a:xfrm>
            <a:off x="1576986" y="2625756"/>
            <a:ext cx="3354856" cy="644108"/>
          </a:xfrm>
          <a:prstGeom prst="rect">
            <a:avLst/>
          </a:prstGeom>
          <a:ln/>
        </p:spPr>
        <p:style>
          <a:lnRef idx="1">
            <a:schemeClr val="accent1"/>
          </a:lnRef>
          <a:fillRef idx="2">
            <a:schemeClr val="accent1"/>
          </a:fillRef>
          <a:effectRef idx="1">
            <a:schemeClr val="accent1"/>
          </a:effectRef>
          <a:fontRef idx="minor">
            <a:schemeClr val="dk1"/>
          </a:fontRef>
        </p:style>
        <p:txBody>
          <a:bodyPr lIns="77925" tIns="38963" rIns="77925" bIns="38963" rtlCol="0" anchor="ctr"/>
          <a:lstStyle/>
          <a:p>
            <a:pPr algn="ctr" eaLnBrk="1" fontAlgn="auto" hangingPunct="1">
              <a:spcBef>
                <a:spcPts val="0"/>
              </a:spcBef>
              <a:spcAft>
                <a:spcPts val="0"/>
              </a:spcAft>
              <a:defRPr/>
            </a:pPr>
            <a:endParaRPr kumimoji="0" lang="ja-JP" altLang="en-US" sz="2000" kern="0" dirty="0">
              <a:solidFill>
                <a:srgbClr val="000000"/>
              </a:solidFill>
              <a:latin typeface="Meiryo UI"/>
              <a:ea typeface="Meiryo UI"/>
            </a:endParaRPr>
          </a:p>
        </p:txBody>
      </p:sp>
      <p:sp>
        <p:nvSpPr>
          <p:cNvPr id="7" name="正方形/長方形 6"/>
          <p:cNvSpPr/>
          <p:nvPr/>
        </p:nvSpPr>
        <p:spPr>
          <a:xfrm>
            <a:off x="1748099" y="2800478"/>
            <a:ext cx="3163002" cy="371075"/>
          </a:xfrm>
          <a:prstGeom prst="rect">
            <a:avLst/>
          </a:prstGeom>
        </p:spPr>
        <p:txBody>
          <a:bodyPr wrap="none" lIns="77925" tIns="38963" rIns="77925" bIns="38963">
            <a:spAutoFit/>
          </a:bodyPr>
          <a:lstStyle/>
          <a:p>
            <a:pPr algn="ctr" eaLnBrk="1" fontAlgn="auto" hangingPunct="1">
              <a:spcBef>
                <a:spcPts val="0"/>
              </a:spcBef>
              <a:spcAft>
                <a:spcPts val="0"/>
              </a:spcAft>
            </a:pPr>
            <a:r>
              <a:rPr lang="ja-JP" altLang="en-US" sz="1900" b="1" dirty="0">
                <a:solidFill>
                  <a:srgbClr val="000000"/>
                </a:solidFill>
                <a:latin typeface="Meiryo UI"/>
                <a:ea typeface="Meiryo UI"/>
                <a:cs typeface="+mn-cs"/>
              </a:rPr>
              <a:t>学費（学校納付金、その他）</a:t>
            </a:r>
          </a:p>
        </p:txBody>
      </p:sp>
      <p:sp>
        <p:nvSpPr>
          <p:cNvPr id="8" name="矢印: 五方向 8"/>
          <p:cNvSpPr/>
          <p:nvPr/>
        </p:nvSpPr>
        <p:spPr>
          <a:xfrm>
            <a:off x="5003850" y="3899101"/>
            <a:ext cx="2100409" cy="612416"/>
          </a:xfrm>
          <a:prstGeom prst="homePlate">
            <a:avLst>
              <a:gd name="adj" fmla="val 40898"/>
            </a:avLst>
          </a:prstGeom>
          <a:solidFill>
            <a:srgbClr val="59B75B">
              <a:lumMod val="75000"/>
            </a:srgbClr>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r>
              <a:rPr kumimoji="0" lang="ja-JP" altLang="en-US" sz="1900" b="1" kern="0" dirty="0">
                <a:solidFill>
                  <a:srgbClr val="FFFFFF"/>
                </a:solidFill>
                <a:latin typeface="Meiryo UI"/>
                <a:ea typeface="Meiryo UI"/>
                <a:cs typeface="+mn-cs"/>
              </a:rPr>
              <a:t>奨学金返還</a:t>
            </a:r>
          </a:p>
        </p:txBody>
      </p:sp>
      <p:sp>
        <p:nvSpPr>
          <p:cNvPr id="9" name="テキスト ボックス 8"/>
          <p:cNvSpPr txBox="1"/>
          <p:nvPr/>
        </p:nvSpPr>
        <p:spPr>
          <a:xfrm>
            <a:off x="5141164" y="2146178"/>
            <a:ext cx="1533432" cy="371075"/>
          </a:xfrm>
          <a:prstGeom prst="rect">
            <a:avLst/>
          </a:prstGeom>
          <a:noFill/>
        </p:spPr>
        <p:txBody>
          <a:bodyPr vert="horz" wrap="square" lIns="77925" tIns="38963" rIns="77925" bIns="38963" rtlCol="0">
            <a:spAutoFit/>
          </a:bodyPr>
          <a:lstStyle/>
          <a:p>
            <a:r>
              <a:rPr lang="ja-JP" altLang="en-US" sz="1900" dirty="0">
                <a:solidFill>
                  <a:srgbClr val="000000"/>
                </a:solidFill>
                <a:latin typeface="Meiryo UI"/>
                <a:ea typeface="Meiryo UI"/>
              </a:rPr>
              <a:t>卒業・就職</a:t>
            </a:r>
          </a:p>
        </p:txBody>
      </p:sp>
      <p:grpSp>
        <p:nvGrpSpPr>
          <p:cNvPr id="10" name="グループ化 9">
            <a:extLst>
              <a:ext uri="{FF2B5EF4-FFF2-40B4-BE49-F238E27FC236}">
                <a16:creationId xmlns:a16="http://schemas.microsoft.com/office/drawing/2014/main" id="{6D931ABB-E95E-451A-9485-A9692730165D}"/>
              </a:ext>
            </a:extLst>
          </p:cNvPr>
          <p:cNvGrpSpPr/>
          <p:nvPr/>
        </p:nvGrpSpPr>
        <p:grpSpPr>
          <a:xfrm rot="5400000">
            <a:off x="5251631" y="2576034"/>
            <a:ext cx="428084" cy="762954"/>
            <a:chOff x="9215326" y="1351182"/>
            <a:chExt cx="570778" cy="826534"/>
          </a:xfrm>
          <a:solidFill>
            <a:srgbClr val="FFC000"/>
          </a:solidFill>
        </p:grpSpPr>
        <p:sp>
          <p:nvSpPr>
            <p:cNvPr id="11" name="二等辺三角形 10">
              <a:extLst>
                <a:ext uri="{FF2B5EF4-FFF2-40B4-BE49-F238E27FC236}">
                  <a16:creationId xmlns:a16="http://schemas.microsoft.com/office/drawing/2014/main" id="{94E4A4BD-60E4-44DB-8A16-645DACDE32E7}"/>
                </a:ext>
              </a:extLst>
            </p:cNvPr>
            <p:cNvSpPr/>
            <p:nvPr/>
          </p:nvSpPr>
          <p:spPr>
            <a:xfrm>
              <a:off x="9364135" y="2009274"/>
              <a:ext cx="273160" cy="168442"/>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2" name="二等辺三角形 11">
              <a:extLst>
                <a:ext uri="{FF2B5EF4-FFF2-40B4-BE49-F238E27FC236}">
                  <a16:creationId xmlns:a16="http://schemas.microsoft.com/office/drawing/2014/main" id="{315D5775-FB14-42AB-B980-28485C731EF6}"/>
                </a:ext>
              </a:extLst>
            </p:cNvPr>
            <p:cNvSpPr/>
            <p:nvPr/>
          </p:nvSpPr>
          <p:spPr>
            <a:xfrm>
              <a:off x="9328041" y="1741894"/>
              <a:ext cx="345348" cy="21295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3" name="二等辺三角形 12">
              <a:extLst>
                <a:ext uri="{FF2B5EF4-FFF2-40B4-BE49-F238E27FC236}">
                  <a16:creationId xmlns:a16="http://schemas.microsoft.com/office/drawing/2014/main" id="{B4D773C8-1B21-4150-BC35-625114A4E935}"/>
                </a:ext>
              </a:extLst>
            </p:cNvPr>
            <p:cNvSpPr/>
            <p:nvPr/>
          </p:nvSpPr>
          <p:spPr>
            <a:xfrm>
              <a:off x="9215326" y="1351182"/>
              <a:ext cx="570778" cy="35196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grpSp>
      <p:pic>
        <p:nvPicPr>
          <p:cNvPr id="14" name="図 13">
            <a:extLst>
              <a:ext uri="{FF2B5EF4-FFF2-40B4-BE49-F238E27FC236}">
                <a16:creationId xmlns:a16="http://schemas.microsoft.com/office/drawing/2014/main" id="{A22BF316-BA46-4212-A8AE-07DEC98FC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421" y="2127644"/>
            <a:ext cx="1568838" cy="1640327"/>
          </a:xfrm>
          <a:prstGeom prst="rect">
            <a:avLst/>
          </a:prstGeom>
        </p:spPr>
      </p:pic>
      <p:pic>
        <p:nvPicPr>
          <p:cNvPr id="15" name="図 14">
            <a:extLst>
              <a:ext uri="{FF2B5EF4-FFF2-40B4-BE49-F238E27FC236}">
                <a16:creationId xmlns:a16="http://schemas.microsoft.com/office/drawing/2014/main" id="{E5005AF2-0BF7-4CCE-B23E-642AE42ABC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2953"/>
          <a:stretch/>
        </p:blipFill>
        <p:spPr>
          <a:xfrm>
            <a:off x="-180528" y="2751010"/>
            <a:ext cx="1668123" cy="1952866"/>
          </a:xfrm>
          <a:prstGeom prst="rect">
            <a:avLst/>
          </a:prstGeom>
        </p:spPr>
      </p:pic>
      <p:grpSp>
        <p:nvGrpSpPr>
          <p:cNvPr id="16" name="グループ化 15">
            <a:extLst>
              <a:ext uri="{FF2B5EF4-FFF2-40B4-BE49-F238E27FC236}">
                <a16:creationId xmlns:a16="http://schemas.microsoft.com/office/drawing/2014/main" id="{48B70D1E-1FA1-4432-ABF0-3CC22F4E1BD9}"/>
              </a:ext>
            </a:extLst>
          </p:cNvPr>
          <p:cNvGrpSpPr/>
          <p:nvPr/>
        </p:nvGrpSpPr>
        <p:grpSpPr>
          <a:xfrm rot="5400000">
            <a:off x="900243" y="2647556"/>
            <a:ext cx="428084" cy="600508"/>
            <a:chOff x="9215326" y="1351182"/>
            <a:chExt cx="570778" cy="826534"/>
          </a:xfrm>
          <a:solidFill>
            <a:srgbClr val="FFC000"/>
          </a:solidFill>
        </p:grpSpPr>
        <p:sp>
          <p:nvSpPr>
            <p:cNvPr id="17" name="二等辺三角形 16">
              <a:extLst>
                <a:ext uri="{FF2B5EF4-FFF2-40B4-BE49-F238E27FC236}">
                  <a16:creationId xmlns:a16="http://schemas.microsoft.com/office/drawing/2014/main" id="{6A53D87E-882E-44CE-B7A6-84ED457FD51F}"/>
                </a:ext>
              </a:extLst>
            </p:cNvPr>
            <p:cNvSpPr/>
            <p:nvPr/>
          </p:nvSpPr>
          <p:spPr>
            <a:xfrm>
              <a:off x="9364135" y="2009274"/>
              <a:ext cx="273160" cy="168442"/>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8" name="二等辺三角形 17">
              <a:extLst>
                <a:ext uri="{FF2B5EF4-FFF2-40B4-BE49-F238E27FC236}">
                  <a16:creationId xmlns:a16="http://schemas.microsoft.com/office/drawing/2014/main" id="{927BEDF6-FE31-469E-BA23-C022B0A9C3EF}"/>
                </a:ext>
              </a:extLst>
            </p:cNvPr>
            <p:cNvSpPr/>
            <p:nvPr/>
          </p:nvSpPr>
          <p:spPr>
            <a:xfrm>
              <a:off x="9328041" y="1741894"/>
              <a:ext cx="345348" cy="21295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9" name="二等辺三角形 18">
              <a:extLst>
                <a:ext uri="{FF2B5EF4-FFF2-40B4-BE49-F238E27FC236}">
                  <a16:creationId xmlns:a16="http://schemas.microsoft.com/office/drawing/2014/main" id="{AB31A548-F077-42C7-AC6E-F933311E6C8F}"/>
                </a:ext>
              </a:extLst>
            </p:cNvPr>
            <p:cNvSpPr/>
            <p:nvPr/>
          </p:nvSpPr>
          <p:spPr>
            <a:xfrm>
              <a:off x="9215326" y="1351182"/>
              <a:ext cx="570778" cy="35196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grpSp>
      <p:sp>
        <p:nvSpPr>
          <p:cNvPr id="20"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奨学金の利用について考えてみよう</a:t>
            </a:r>
          </a:p>
        </p:txBody>
      </p:sp>
      <p:sp>
        <p:nvSpPr>
          <p:cNvPr id="21" name="雲形吹き出し 20"/>
          <p:cNvSpPr/>
          <p:nvPr/>
        </p:nvSpPr>
        <p:spPr bwMode="auto">
          <a:xfrm>
            <a:off x="1308550" y="4252450"/>
            <a:ext cx="2903410" cy="715806"/>
          </a:xfrm>
          <a:prstGeom prst="cloudCallout">
            <a:avLst>
              <a:gd name="adj1" fmla="val -58810"/>
              <a:gd name="adj2" fmla="val -58692"/>
            </a:avLst>
          </a:prstGeom>
          <a:solidFill>
            <a:srgbClr val="FFFF00"/>
          </a:solidFill>
          <a:ln w="3175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学生生活っていくらかかるんだろ・・・</a:t>
            </a:r>
          </a:p>
        </p:txBody>
      </p:sp>
      <p:sp>
        <p:nvSpPr>
          <p:cNvPr id="22" name="テキスト ボックス 21"/>
          <p:cNvSpPr txBox="1"/>
          <p:nvPr/>
        </p:nvSpPr>
        <p:spPr>
          <a:xfrm>
            <a:off x="138233" y="2067694"/>
            <a:ext cx="1769471" cy="955850"/>
          </a:xfrm>
          <a:prstGeom prst="rect">
            <a:avLst/>
          </a:prstGeom>
          <a:noFill/>
        </p:spPr>
        <p:txBody>
          <a:bodyPr vert="horz" wrap="square" lIns="77925" tIns="38963" rIns="77925" bIns="38963" rtlCol="0">
            <a:spAutoFit/>
          </a:bodyPr>
          <a:lstStyle/>
          <a:p>
            <a:r>
              <a:rPr lang="ja-JP" altLang="en-US" sz="1900" dirty="0">
                <a:solidFill>
                  <a:srgbClr val="000000"/>
                </a:solidFill>
                <a:latin typeface="Meiryo UI"/>
                <a:ea typeface="Meiryo UI"/>
              </a:rPr>
              <a:t>大学・</a:t>
            </a:r>
            <a:endParaRPr lang="en-US" altLang="ja-JP" sz="1900" dirty="0">
              <a:solidFill>
                <a:srgbClr val="000000"/>
              </a:solidFill>
              <a:latin typeface="Meiryo UI"/>
              <a:ea typeface="Meiryo UI"/>
            </a:endParaRPr>
          </a:p>
          <a:p>
            <a:r>
              <a:rPr lang="ja-JP" altLang="en-US" sz="1900" dirty="0">
                <a:solidFill>
                  <a:srgbClr val="000000"/>
                </a:solidFill>
                <a:latin typeface="Meiryo UI"/>
                <a:ea typeface="Meiryo UI"/>
              </a:rPr>
              <a:t>専門学校等</a:t>
            </a:r>
            <a:endParaRPr lang="en-US" altLang="ja-JP" sz="1900" dirty="0">
              <a:solidFill>
                <a:srgbClr val="000000"/>
              </a:solidFill>
              <a:latin typeface="Meiryo UI"/>
              <a:ea typeface="Meiryo UI"/>
            </a:endParaRPr>
          </a:p>
          <a:p>
            <a:r>
              <a:rPr lang="ja-JP" altLang="en-US" sz="1900" dirty="0">
                <a:solidFill>
                  <a:srgbClr val="000000"/>
                </a:solidFill>
                <a:latin typeface="Meiryo UI"/>
                <a:ea typeface="Meiryo UI"/>
              </a:rPr>
              <a:t>進学</a:t>
            </a:r>
          </a:p>
        </p:txBody>
      </p:sp>
      <p:sp>
        <p:nvSpPr>
          <p:cNvPr id="23" name="雲形吹き出し 22"/>
          <p:cNvSpPr/>
          <p:nvPr/>
        </p:nvSpPr>
        <p:spPr bwMode="auto">
          <a:xfrm>
            <a:off x="5141164" y="570833"/>
            <a:ext cx="1879108" cy="1371721"/>
          </a:xfrm>
          <a:prstGeom prst="cloudCallout">
            <a:avLst>
              <a:gd name="adj1" fmla="val 21333"/>
              <a:gd name="adj2" fmla="val 86954"/>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就職していくらずつ返していけばいいんだろ・・・</a:t>
            </a:r>
          </a:p>
        </p:txBody>
      </p:sp>
    </p:spTree>
    <p:extLst>
      <p:ext uri="{BB962C8B-B14F-4D97-AF65-F5344CB8AC3E}">
        <p14:creationId xmlns:p14="http://schemas.microsoft.com/office/powerpoint/2010/main" val="39452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theme/theme1.xml><?xml version="1.0" encoding="utf-8"?>
<a:theme xmlns:a="http://schemas.openxmlformats.org/drawingml/2006/main" name="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845a59-19c0-419e-937b-3e0304f241ff" xsi:nil="true"/>
    <lcf76f155ced4ddcb4097134ff3c332f xmlns="3fae6192-6fa0-4129-ba0e-59a9d462125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2" ma:contentTypeDescription="新しいドキュメントを作成します。" ma:contentTypeScope="" ma:versionID="2ffd8be8ed1ebbd66b54fed383370b4e">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a7bdebdb69e6b1be9c83a931016e115"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2AEF20-AE2E-4F30-9CD2-68F2AD4F167F}">
  <ds:schemaRefs>
    <ds:schemaRef ds:uri="http://schemas.microsoft.com/sharepoint/v3/contenttype/forms"/>
  </ds:schemaRefs>
</ds:datastoreItem>
</file>

<file path=customXml/itemProps2.xml><?xml version="1.0" encoding="utf-8"?>
<ds:datastoreItem xmlns:ds="http://schemas.openxmlformats.org/officeDocument/2006/customXml" ds:itemID="{48449DFE-2B38-49F3-ACCC-AF5142708BAF}">
  <ds:schemaRefs>
    <ds:schemaRef ds:uri="http://schemas.openxmlformats.org/package/2006/metadata/core-properties"/>
    <ds:schemaRef ds:uri="3fae6192-6fa0-4129-ba0e-59a9d4621257"/>
    <ds:schemaRef ds:uri="http://schemas.microsoft.com/office/2006/metadata/properties"/>
    <ds:schemaRef ds:uri="http://purl.org/dc/terms/"/>
    <ds:schemaRef ds:uri="http://schemas.microsoft.com/office/2006/documentManagement/types"/>
    <ds:schemaRef ds:uri="14845a59-19c0-419e-937b-3e0304f241ff"/>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A77F331-2AE7-44EA-B329-4BE65BF02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ae6192-6fa0-4129-ba0e-59a9d4621257"/>
    <ds:schemaRef ds:uri="14845a59-19c0-419e-937b-3e0304f24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U:\format2.ppt</Template>
  <TotalTime>94676</TotalTime>
  <Words>1870</Words>
  <Application>Microsoft Office PowerPoint</Application>
  <PresentationFormat>画面に合わせる (16:9)</PresentationFormat>
  <Paragraphs>314</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HGP創英角ｺﾞｼｯｸUB</vt:lpstr>
      <vt:lpstr>ＨＧｺﾞｼｯｸE-PRO</vt:lpstr>
      <vt:lpstr>HG丸ｺﾞｼｯｸM-PRO</vt:lpstr>
      <vt:lpstr>Meiryo UI</vt:lpstr>
      <vt:lpstr>ＭＳ Ｐゴシック</vt:lpstr>
      <vt:lpstr>ＭＳ Ｐ明朝</vt:lpstr>
      <vt:lpstr>メイリオ</vt:lpstr>
      <vt:lpstr>Segoe UI</vt:lpstr>
      <vt:lpstr>Times New Roman</vt:lpstr>
      <vt:lpstr>Wingdings</vt:lpstr>
      <vt:lpstr>format2</vt:lpstr>
      <vt:lpstr>1_format2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金融経済教育推進機構</dc:creator>
  <cp:lastPrinted>2023-06-27T04:13:32Z</cp:lastPrinted>
  <dcterms:created xsi:type="dcterms:W3CDTF">2001-11-05T01:19:45Z</dcterms:created>
  <dcterms:modified xsi:type="dcterms:W3CDTF">2026-04-23T07:05:28Z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2025-02-12T12:20:47Z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0e2ef841-9ec1-4857-a923-d51674b7d8dd</vt:lpwstr>
  </property>
  <property fmtid="{D5CDD505-2E9C-101B-9397-08002B2CF9AE}" pid="7" name="MSIP_Label_defa4170-0d19-0005-0004-bc88714345d2_ActionId">
    <vt:lpwstr>5f324e86-f2f2-48fa-960f-873df1e69d14</vt:lpwstr>
  </property>
  <property fmtid="{D5CDD505-2E9C-101B-9397-08002B2CF9AE}" pid="8" name="MSIP_Label_defa4170-0d19-0005-0004-bc88714345d2_ContentBits">
    <vt:lpwstr>0</vt:lpwstr>
  </property>
  <property fmtid="{D5CDD505-2E9C-101B-9397-08002B2CF9AE}" pid="9" name="ContentTypeId">
    <vt:lpwstr>0x010100016D366F717ABE4BB331B6E1BEAFF525</vt:lpwstr>
  </property>
</Properties>
</file>