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8" r:id="rId4"/>
    <p:sldMasterId id="2147483710" r:id="rId5"/>
  </p:sldMasterIdLst>
  <p:notesMasterIdLst>
    <p:notesMasterId r:id="rId21"/>
  </p:notesMasterIdLst>
  <p:handoutMasterIdLst>
    <p:handoutMasterId r:id="rId22"/>
  </p:handoutMasterIdLst>
  <p:sldIdLst>
    <p:sldId id="416" r:id="rId6"/>
    <p:sldId id="417" r:id="rId7"/>
    <p:sldId id="436" r:id="rId8"/>
    <p:sldId id="421" r:id="rId9"/>
    <p:sldId id="422" r:id="rId10"/>
    <p:sldId id="423" r:id="rId11"/>
    <p:sldId id="424" r:id="rId12"/>
    <p:sldId id="425" r:id="rId13"/>
    <p:sldId id="426" r:id="rId14"/>
    <p:sldId id="427" r:id="rId15"/>
    <p:sldId id="428" r:id="rId16"/>
    <p:sldId id="433" r:id="rId17"/>
    <p:sldId id="434" r:id="rId18"/>
    <p:sldId id="431" r:id="rId19"/>
    <p:sldId id="432" r:id="rId2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3131" userDrawn="1">
          <p15:clr>
            <a:srgbClr val="A4A3A4"/>
          </p15:clr>
        </p15:guide>
        <p15:guide id="4" pos="2145" userDrawn="1">
          <p15:clr>
            <a:srgbClr val="A4A3A4"/>
          </p15:clr>
        </p15:guide>
        <p15:guide id="5" orient="horz" pos="3085" userDrawn="1">
          <p15:clr>
            <a:srgbClr val="A4A3A4"/>
          </p15:clr>
        </p15:guide>
        <p15:guide id="6"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F79646"/>
    <a:srgbClr val="0000B4"/>
    <a:srgbClr val="000096"/>
    <a:srgbClr val="B275AD"/>
    <a:srgbClr val="ABB5BE"/>
    <a:srgbClr val="6699FF"/>
    <a:srgbClr val="0000C8"/>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92AEC-1EFA-49C3-AE43-DF9FBD976594}" v="2" dt="2026-04-23T07:00:54.11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139" autoAdjust="0"/>
  </p:normalViewPr>
  <p:slideViewPr>
    <p:cSldViewPr snapToGrid="0">
      <p:cViewPr varScale="1">
        <p:scale>
          <a:sx n="68" d="100"/>
          <a:sy n="68" d="100"/>
        </p:scale>
        <p:origin x="1212" y="72"/>
      </p:cViewPr>
      <p:guideLst>
        <p:guide orient="horz" pos="220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904" y="-96"/>
      </p:cViewPr>
      <p:guideLst>
        <p:guide orient="horz" pos="3108"/>
        <p:guide pos="2122"/>
        <p:guide orient="horz" pos="3131"/>
        <p:guide pos="2145"/>
        <p:guide orient="horz" pos="3085"/>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29022258952118"/>
          <c:y val="7.2823169653176451E-2"/>
          <c:w val="0.81526337314098152"/>
          <c:h val="0.73516202089396177"/>
        </c:manualLayout>
      </c:layout>
      <c:barChart>
        <c:barDir val="col"/>
        <c:grouping val="stacked"/>
        <c:varyColors val="0"/>
        <c:ser>
          <c:idx val="1"/>
          <c:order val="0"/>
          <c:tx>
            <c:strRef>
              <c:f>'09 性別・年代別 (クレカ)'!$G$7</c:f>
              <c:strCache>
                <c:ptCount val="1"/>
                <c:pt idx="0">
                  <c:v>23歳～30歳</c:v>
                </c:pt>
              </c:strCache>
            </c:strRef>
          </c:tx>
          <c:spPr>
            <a:solidFill>
              <a:schemeClr val="accent1">
                <a:tint val="77000"/>
              </a:schemeClr>
            </a:solidFill>
            <a:ln>
              <a:noFill/>
            </a:ln>
            <a:effectLst/>
          </c:spPr>
          <c:invertIfNegative val="0"/>
          <c:cat>
            <c:strRef>
              <c:f>'09 性別・年代別 (クレカ)'!$E$24:$E$28</c:f>
              <c:strCache>
                <c:ptCount val="5"/>
                <c:pt idx="0">
                  <c:v>20/12月</c:v>
                </c:pt>
                <c:pt idx="1">
                  <c:v>21/12月</c:v>
                </c:pt>
                <c:pt idx="2">
                  <c:v>22/12月</c:v>
                </c:pt>
                <c:pt idx="3">
                  <c:v>23/12月</c:v>
                </c:pt>
                <c:pt idx="4">
                  <c:v>24/12月</c:v>
                </c:pt>
              </c:strCache>
            </c:strRef>
          </c:cat>
          <c:val>
            <c:numRef>
              <c:f>'09 性別・年代別 (クレカ)'!$G$24:$G$28</c:f>
              <c:numCache>
                <c:formatCode>#,##0_);[Red]\(#,##0\)</c:formatCode>
                <c:ptCount val="5"/>
                <c:pt idx="0">
                  <c:v>2306</c:v>
                </c:pt>
                <c:pt idx="1">
                  <c:v>2405</c:v>
                </c:pt>
                <c:pt idx="2">
                  <c:v>2527</c:v>
                </c:pt>
                <c:pt idx="3">
                  <c:v>2682</c:v>
                </c:pt>
                <c:pt idx="4">
                  <c:v>2852</c:v>
                </c:pt>
              </c:numCache>
            </c:numRef>
          </c:val>
          <c:extLst>
            <c:ext xmlns:c16="http://schemas.microsoft.com/office/drawing/2014/chart" uri="{C3380CC4-5D6E-409C-BE32-E72D297353CC}">
              <c16:uniqueId val="{00000000-C656-47AE-BBBC-D70731E19694}"/>
            </c:ext>
          </c:extLst>
        </c:ser>
        <c:ser>
          <c:idx val="0"/>
          <c:order val="1"/>
          <c:tx>
            <c:strRef>
              <c:f>'09 性別・年代別 (クレカ)'!$F$7</c:f>
              <c:strCache>
                <c:ptCount val="1"/>
                <c:pt idx="0">
                  <c:v>～22歳</c:v>
                </c:pt>
              </c:strCache>
            </c:strRef>
          </c:tx>
          <c:spPr>
            <a:solidFill>
              <a:srgbClr val="92D05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C656-47AE-BBBC-D70731E19694}"/>
              </c:ext>
            </c:extLst>
          </c:dPt>
          <c:cat>
            <c:strRef>
              <c:f>'09 性別・年代別 (クレカ)'!$E$24:$E$28</c:f>
              <c:strCache>
                <c:ptCount val="5"/>
                <c:pt idx="0">
                  <c:v>20/12月</c:v>
                </c:pt>
                <c:pt idx="1">
                  <c:v>21/12月</c:v>
                </c:pt>
                <c:pt idx="2">
                  <c:v>22/12月</c:v>
                </c:pt>
                <c:pt idx="3">
                  <c:v>23/12月</c:v>
                </c:pt>
                <c:pt idx="4">
                  <c:v>24/12月</c:v>
                </c:pt>
              </c:strCache>
            </c:strRef>
          </c:cat>
          <c:val>
            <c:numRef>
              <c:f>'09 性別・年代別 (クレカ)'!$F$24:$F$28</c:f>
              <c:numCache>
                <c:formatCode>#,##0_);[Red]\(#,##0\)</c:formatCode>
                <c:ptCount val="5"/>
                <c:pt idx="0">
                  <c:v>444</c:v>
                </c:pt>
                <c:pt idx="1">
                  <c:v>458</c:v>
                </c:pt>
                <c:pt idx="2">
                  <c:v>527</c:v>
                </c:pt>
                <c:pt idx="3">
                  <c:v>623</c:v>
                </c:pt>
                <c:pt idx="4">
                  <c:v>709</c:v>
                </c:pt>
              </c:numCache>
            </c:numRef>
          </c:val>
          <c:extLst>
            <c:ext xmlns:c16="http://schemas.microsoft.com/office/drawing/2014/chart" uri="{C3380CC4-5D6E-409C-BE32-E72D297353CC}">
              <c16:uniqueId val="{00000003-C656-47AE-BBBC-D70731E19694}"/>
            </c:ext>
          </c:extLst>
        </c:ser>
        <c:dLbls>
          <c:showLegendKey val="0"/>
          <c:showVal val="0"/>
          <c:showCatName val="0"/>
          <c:showSerName val="0"/>
          <c:showPercent val="0"/>
          <c:showBubbleSize val="0"/>
        </c:dLbls>
        <c:gapWidth val="150"/>
        <c:overlap val="100"/>
        <c:axId val="386612872"/>
        <c:axId val="386613656"/>
      </c:barChart>
      <c:catAx>
        <c:axId val="38661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86613656"/>
        <c:crosses val="autoZero"/>
        <c:auto val="1"/>
        <c:lblAlgn val="ctr"/>
        <c:lblOffset val="100"/>
        <c:noMultiLvlLbl val="0"/>
      </c:catAx>
      <c:valAx>
        <c:axId val="3866136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86612872"/>
        <c:crosses val="autoZero"/>
        <c:crossBetween val="between"/>
      </c:valAx>
      <c:spPr>
        <a:noFill/>
        <a:ln>
          <a:solidFill>
            <a:schemeClr val="bg1">
              <a:lumMod val="65000"/>
            </a:schemeClr>
          </a:solidFill>
        </a:ln>
        <a:effectLst/>
      </c:spPr>
    </c:plotArea>
    <c:legend>
      <c:legendPos val="b"/>
      <c:layout>
        <c:manualLayout>
          <c:xMode val="edge"/>
          <c:yMode val="edge"/>
          <c:x val="0.19896015605859785"/>
          <c:y val="0.92687152388836547"/>
          <c:w val="0.74168196328565206"/>
          <c:h val="4.92783105401284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0.10642</cdr:x>
      <cdr:y>0.00785</cdr:y>
    </cdr:from>
    <cdr:to>
      <cdr:x>0.38092</cdr:x>
      <cdr:y>0.11858</cdr:y>
    </cdr:to>
    <cdr:sp macro="" textlink="">
      <cdr:nvSpPr>
        <cdr:cNvPr id="2" name="テキスト ボックス 4"/>
        <cdr:cNvSpPr txBox="1"/>
      </cdr:nvSpPr>
      <cdr:spPr>
        <a:xfrm xmlns:a="http://schemas.openxmlformats.org/drawingml/2006/main">
          <a:off x="519104" y="41073"/>
          <a:ext cx="1338916" cy="57957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dirty="0">
              <a:latin typeface="メイリオ" panose="020B0604030504040204" pitchFamily="50" charset="-128"/>
              <a:ea typeface="メイリオ" panose="020B0604030504040204" pitchFamily="50" charset="-128"/>
            </a:rPr>
            <a:t>（万件）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3316"/>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7" y="0"/>
            <a:ext cx="2918831" cy="493316"/>
          </a:xfrm>
          <a:prstGeom prst="rect">
            <a:avLst/>
          </a:prstGeom>
        </p:spPr>
        <p:txBody>
          <a:bodyPr vert="horz" lIns="91413" tIns="45708" rIns="91413" bIns="45708" rtlCol="0"/>
          <a:lstStyle>
            <a:lvl1pPr algn="r">
              <a:defRPr sz="1200"/>
            </a:lvl1pPr>
          </a:lstStyle>
          <a:p>
            <a:fld id="{8F26DD63-6345-4F4B-96B1-1EB9EB85D161}" type="datetimeFigureOut">
              <a:rPr kumimoji="1" lang="ja-JP" altLang="en-US" smtClean="0"/>
              <a:t>2026/4/23</a:t>
            </a:fld>
            <a:endParaRPr kumimoji="1" lang="ja-JP" altLang="en-US"/>
          </a:p>
        </p:txBody>
      </p:sp>
      <p:sp>
        <p:nvSpPr>
          <p:cNvPr id="4" name="フッター プレースホルダー 3"/>
          <p:cNvSpPr>
            <a:spLocks noGrp="1"/>
          </p:cNvSpPr>
          <p:nvPr>
            <p:ph type="ftr" sz="quarter" idx="2"/>
          </p:nvPr>
        </p:nvSpPr>
        <p:spPr>
          <a:xfrm>
            <a:off x="4" y="9371285"/>
            <a:ext cx="2918831" cy="493316"/>
          </a:xfrm>
          <a:prstGeom prst="rect">
            <a:avLst/>
          </a:prstGeom>
        </p:spPr>
        <p:txBody>
          <a:bodyPr vert="horz" lIns="91413" tIns="45708" rIns="91413"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7" y="9371285"/>
            <a:ext cx="2918831" cy="493316"/>
          </a:xfrm>
          <a:prstGeom prst="rect">
            <a:avLst/>
          </a:prstGeom>
        </p:spPr>
        <p:txBody>
          <a:bodyPr vert="horz" lIns="91413" tIns="45708" rIns="91413" bIns="45708" rtlCol="0" anchor="b"/>
          <a:lstStyle>
            <a:lvl1pPr algn="r">
              <a:defRPr sz="1200"/>
            </a:lvl1pPr>
          </a:lstStyle>
          <a:p>
            <a:fld id="{649C5265-E0F9-4AC7-855A-EB0F5080EE9E}" type="slidenum">
              <a:rPr kumimoji="1" lang="ja-JP" altLang="en-US" smtClean="0"/>
              <a:t>‹#›</a:t>
            </a:fld>
            <a:endParaRPr kumimoji="1" lang="ja-JP" altLang="en-US"/>
          </a:p>
        </p:txBody>
      </p:sp>
    </p:spTree>
    <p:extLst>
      <p:ext uri="{BB962C8B-B14F-4D97-AF65-F5344CB8AC3E}">
        <p14:creationId xmlns:p14="http://schemas.microsoft.com/office/powerpoint/2010/main" val="276915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3316"/>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7" y="0"/>
            <a:ext cx="2918831" cy="493316"/>
          </a:xfrm>
          <a:prstGeom prst="rect">
            <a:avLst/>
          </a:prstGeom>
        </p:spPr>
        <p:txBody>
          <a:bodyPr vert="horz" lIns="91413" tIns="45708" rIns="91413" bIns="45708" rtlCol="0"/>
          <a:lstStyle>
            <a:lvl1pPr algn="r">
              <a:defRPr sz="1200"/>
            </a:lvl1pPr>
          </a:lstStyle>
          <a:p>
            <a:fld id="{859E1412-6E8E-4B5F-8F43-999528E1CCEC}" type="datetimeFigureOut">
              <a:rPr kumimoji="1" lang="ja-JP" altLang="en-US" smtClean="0"/>
              <a:t>2026/4/23</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13" tIns="45708" rIns="91413" bIns="45708"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1413" tIns="45708" rIns="91413"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5"/>
            <a:ext cx="2918831" cy="493316"/>
          </a:xfrm>
          <a:prstGeom prst="rect">
            <a:avLst/>
          </a:prstGeom>
        </p:spPr>
        <p:txBody>
          <a:bodyPr vert="horz" lIns="91413" tIns="45708" rIns="91413"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7" y="9371285"/>
            <a:ext cx="2918831" cy="493316"/>
          </a:xfrm>
          <a:prstGeom prst="rect">
            <a:avLst/>
          </a:prstGeom>
        </p:spPr>
        <p:txBody>
          <a:bodyPr vert="horz" lIns="91413" tIns="45708" rIns="91413" bIns="45708" rtlCol="0" anchor="b"/>
          <a:lstStyle>
            <a:lvl1pPr algn="r">
              <a:defRPr sz="1200"/>
            </a:lvl1pPr>
          </a:lstStyle>
          <a:p>
            <a:fld id="{371E964B-0EED-4DA4-8D54-AFDFDF560C7F}" type="slidenum">
              <a:rPr kumimoji="1" lang="ja-JP" altLang="en-US" smtClean="0"/>
              <a:t>‹#›</a:t>
            </a:fld>
            <a:endParaRPr kumimoji="1" lang="ja-JP" altLang="en-US"/>
          </a:p>
        </p:txBody>
      </p:sp>
    </p:spTree>
    <p:extLst>
      <p:ext uri="{BB962C8B-B14F-4D97-AF65-F5344CB8AC3E}">
        <p14:creationId xmlns:p14="http://schemas.microsoft.com/office/powerpoint/2010/main" val="3733933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5</a:t>
            </a:fld>
            <a:endParaRPr kumimoji="1" lang="ja-JP" altLang="en-US"/>
          </a:p>
        </p:txBody>
      </p:sp>
    </p:spTree>
    <p:extLst>
      <p:ext uri="{BB962C8B-B14F-4D97-AF65-F5344CB8AC3E}">
        <p14:creationId xmlns:p14="http://schemas.microsoft.com/office/powerpoint/2010/main" val="198256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20396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5315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4203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13561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19549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5821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31276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269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9355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2939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284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7453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35842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527758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6209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49176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7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162714" y="6294309"/>
            <a:ext cx="686191" cy="211928"/>
          </a:xfrm>
          <a:prstGeom prst="rect">
            <a:avLst/>
          </a:prstGeom>
        </p:spPr>
        <p:txBody>
          <a:bodyPr/>
          <a:lstStyle>
            <a:defPPr>
              <a:defRPr lang="ja-JP"/>
            </a:defPPr>
            <a:lvl1pPr marL="0" algn="l" defTabSz="914400" rtl="0" eaLnBrk="1" latinLnBrk="0" hangingPunct="1">
              <a:defRPr kumimoji="1" sz="8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561C47E-2EEE-4BD4-96DE-56CED0CA4242}" type="slidenum">
              <a:rPr lang="ja-JP" altLang="en-US" sz="1000" smtClean="0">
                <a:solidFill>
                  <a:srgbClr val="261F1C"/>
                </a:solidFill>
              </a:rPr>
              <a:pPr/>
              <a:t>‹#›</a:t>
            </a:fld>
            <a:endParaRPr lang="ja-JP" altLang="en-US" sz="1000" dirty="0">
              <a:solidFill>
                <a:srgbClr val="261F1C"/>
              </a:solidFill>
            </a:endParaRPr>
          </a:p>
        </p:txBody>
      </p:sp>
    </p:spTree>
    <p:extLst>
      <p:ext uri="{BB962C8B-B14F-4D97-AF65-F5344CB8AC3E}">
        <p14:creationId xmlns:p14="http://schemas.microsoft.com/office/powerpoint/2010/main" val="35322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72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52462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24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6238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6256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4081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44557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99737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1750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91095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945293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076427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6" r:id="rId12"/>
    <p:sldLayoutId id="2147483680" r:id="rId13"/>
    <p:sldLayoutId id="2147483663" r:id="rId14"/>
    <p:sldLayoutId id="2147483763"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www.j-credit.or.jp/customer/basis/commission.html"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128233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8"/>
          <p:cNvSpPr>
            <a:spLocks noChangeArrowheads="1"/>
          </p:cNvSpPr>
          <p:nvPr/>
        </p:nvSpPr>
        <p:spPr bwMode="auto">
          <a:xfrm>
            <a:off x="20184" y="1405166"/>
            <a:ext cx="91093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0488" indent="-90488">
              <a:defRPr kumimoji="1">
                <a:solidFill>
                  <a:schemeClr val="tx1"/>
                </a:solidFill>
                <a:latin typeface="ＭＳ Ｐゴシック" panose="020B0600070205080204" pitchFamily="50" charset="-128"/>
                <a:ea typeface="ＭＳ Ｐゴシック" panose="020B0600070205080204" pitchFamily="50" charset="-128"/>
              </a:defRPr>
            </a:lvl1pPr>
            <a:lvl2pPr marL="800100" indent="-3429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2800" b="1" dirty="0">
                <a:solidFill>
                  <a:srgbClr val="FF0000"/>
                </a:solidFill>
                <a:latin typeface="メイリオ" panose="020B0604030504040204" pitchFamily="50" charset="-128"/>
                <a:ea typeface="メイリオ" panose="020B0604030504040204" pitchFamily="50" charset="-128"/>
              </a:rPr>
              <a:t>③リボルビング払い</a:t>
            </a:r>
            <a:endParaRPr lang="en-US" altLang="ja-JP" sz="200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　・毎月の支払い額を、利用代金の残高に</a:t>
            </a:r>
            <a:r>
              <a:rPr lang="ja-JP" altLang="en-US" sz="2000" dirty="0">
                <a:latin typeface="メイリオ" panose="020B0604030504040204" pitchFamily="50" charset="-128"/>
                <a:ea typeface="メイリオ" panose="020B0604030504040204" pitchFamily="50" charset="-128"/>
              </a:rPr>
              <a:t>対して</a:t>
            </a:r>
            <a:endParaRPr lang="en-US" altLang="ja-JP" sz="2000"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endParaRPr lang="en-US" altLang="ja-JP" sz="2000" b="1"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リボルビングとは、「回転」という意味。</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3" name="フローチャート : 結合子 14"/>
          <p:cNvSpPr>
            <a:spLocks noChangeAspect="1"/>
          </p:cNvSpPr>
          <p:nvPr/>
        </p:nvSpPr>
        <p:spPr>
          <a:xfrm>
            <a:off x="6769782" y="5563507"/>
            <a:ext cx="46037" cy="4603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タイトル 2"/>
          <p:cNvSpPr>
            <a:spLocks noGrp="1"/>
          </p:cNvSpPr>
          <p:nvPr>
            <p:ph type="title" idx="4294967295"/>
          </p:nvPr>
        </p:nvSpPr>
        <p:spPr>
          <a:xfrm>
            <a:off x="78696" y="877438"/>
            <a:ext cx="9428161" cy="49870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クレジットカードによる支払い方法（その３）</a:t>
            </a:r>
          </a:p>
        </p:txBody>
      </p:sp>
      <p:sp>
        <p:nvSpPr>
          <p:cNvPr id="5" name="テキスト ボックス 4"/>
          <p:cNvSpPr txBox="1"/>
          <p:nvPr/>
        </p:nvSpPr>
        <p:spPr>
          <a:xfrm>
            <a:off x="563566" y="6305773"/>
            <a:ext cx="7986712"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なお、カードローンの返済も基本的にはリボルビング払いを採用しています。</a:t>
            </a:r>
          </a:p>
        </p:txBody>
      </p:sp>
      <p:pic>
        <p:nvPicPr>
          <p:cNvPr id="6" name="図 5"/>
          <p:cNvPicPr>
            <a:picLocks noChangeAspect="1"/>
          </p:cNvPicPr>
          <p:nvPr/>
        </p:nvPicPr>
        <p:blipFill>
          <a:blip r:embed="rId2"/>
          <a:stretch>
            <a:fillRect/>
          </a:stretch>
        </p:blipFill>
        <p:spPr>
          <a:xfrm>
            <a:off x="592819" y="3118023"/>
            <a:ext cx="8296275" cy="3238500"/>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38" y="3348107"/>
            <a:ext cx="619125" cy="80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11" y="3427031"/>
            <a:ext cx="466725" cy="58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12"/>
          <p:cNvSpPr txBox="1">
            <a:spLocks noChangeArrowheads="1"/>
          </p:cNvSpPr>
          <p:nvPr/>
        </p:nvSpPr>
        <p:spPr bwMode="auto">
          <a:xfrm>
            <a:off x="975220" y="3395303"/>
            <a:ext cx="153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1600" dirty="0">
                <a:solidFill>
                  <a:prstClr val="black"/>
                </a:solidFill>
              </a:rPr>
              <a:t>月に２万円ずつ</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返すよ！</a:t>
            </a:r>
          </a:p>
        </p:txBody>
      </p:sp>
      <p:pic>
        <p:nvPicPr>
          <p:cNvPr id="10" name="図 9"/>
          <p:cNvPicPr>
            <a:picLocks noChangeAspect="1"/>
          </p:cNvPicPr>
          <p:nvPr/>
        </p:nvPicPr>
        <p:blipFill>
          <a:blip r:embed="rId5"/>
          <a:stretch>
            <a:fillRect/>
          </a:stretch>
        </p:blipFill>
        <p:spPr>
          <a:xfrm>
            <a:off x="679944" y="3922483"/>
            <a:ext cx="2124075" cy="2028825"/>
          </a:xfrm>
          <a:prstGeom prst="rect">
            <a:avLst/>
          </a:prstGeom>
        </p:spPr>
      </p:pic>
      <p:sp>
        <p:nvSpPr>
          <p:cNvPr id="11" name="タイトル 7"/>
          <p:cNvSpPr txBox="1">
            <a:spLocks/>
          </p:cNvSpPr>
          <p:nvPr/>
        </p:nvSpPr>
        <p:spPr>
          <a:xfrm>
            <a:off x="78696" y="19120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12" name="正方形/長方形 11"/>
          <p:cNvSpPr/>
          <p:nvPr/>
        </p:nvSpPr>
        <p:spPr>
          <a:xfrm>
            <a:off x="510070" y="1744534"/>
            <a:ext cx="8662957" cy="873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「一定額または一定率」に</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決めて、残高がなくなるまで支払う方法。</a:t>
            </a:r>
            <a:endParaRPr kumimoji="1" lang="ja-JP" altLang="en-US" sz="2000" dirty="0">
              <a:solidFill>
                <a:schemeClr val="tx1"/>
              </a:solidFill>
            </a:endParaRPr>
          </a:p>
        </p:txBody>
      </p:sp>
      <p:sp>
        <p:nvSpPr>
          <p:cNvPr id="13" name="正方形/長方形 12"/>
          <p:cNvSpPr/>
          <p:nvPr/>
        </p:nvSpPr>
        <p:spPr>
          <a:xfrm>
            <a:off x="495556" y="2241039"/>
            <a:ext cx="8662957" cy="77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借入れ金利に当たる手数料が</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かかる。</a:t>
            </a:r>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3900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2"/>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3"/>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fujiwara\Desktop\JPG0415\JPG0415\331-0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t="21839" b="13"/>
          <a:stretch/>
        </p:blipFill>
        <p:spPr bwMode="auto">
          <a:xfrm>
            <a:off x="144257" y="2328853"/>
            <a:ext cx="6761443" cy="42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264512" y="1603588"/>
            <a:ext cx="1800000" cy="614363"/>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３万円</a:t>
            </a:r>
          </a:p>
        </p:txBody>
      </p:sp>
      <p:sp>
        <p:nvSpPr>
          <p:cNvPr id="5" name="角丸四角形 4"/>
          <p:cNvSpPr/>
          <p:nvPr/>
        </p:nvSpPr>
        <p:spPr>
          <a:xfrm>
            <a:off x="2441056" y="1615142"/>
            <a:ext cx="1800000" cy="614363"/>
          </a:xfrm>
          <a:prstGeom prst="roundRect">
            <a:avLst/>
          </a:prstGeom>
          <a:pattFill prst="wdUpDiag">
            <a:fgClr>
              <a:schemeClr val="accent3">
                <a:lumMod val="60000"/>
                <a:lumOff val="40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6" name="角丸四角形 5"/>
          <p:cNvSpPr/>
          <p:nvPr/>
        </p:nvSpPr>
        <p:spPr>
          <a:xfrm>
            <a:off x="4641554" y="1603588"/>
            <a:ext cx="1800000" cy="614363"/>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９万円</a:t>
            </a:r>
          </a:p>
        </p:txBody>
      </p:sp>
      <p:sp>
        <p:nvSpPr>
          <p:cNvPr id="7" name="テキスト ボックス 6"/>
          <p:cNvSpPr txBox="1"/>
          <p:nvPr/>
        </p:nvSpPr>
        <p:spPr>
          <a:xfrm>
            <a:off x="-15397" y="1025223"/>
            <a:ext cx="9842759" cy="369332"/>
          </a:xfrm>
          <a:prstGeom prst="rect">
            <a:avLst/>
          </a:prstGeom>
          <a:noFill/>
        </p:spPr>
        <p:txBody>
          <a:bodyPr wrap="none" rtlCol="0">
            <a:spAutoFit/>
          </a:bodyPr>
          <a:lstStyle/>
          <a:p>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ヶ月にわたって、クレジットカードで買い物をした場合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支払日は翌月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手数料は省く</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角丸四角形 7"/>
          <p:cNvSpPr/>
          <p:nvPr/>
        </p:nvSpPr>
        <p:spPr>
          <a:xfrm>
            <a:off x="924152" y="3890644"/>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812429" y="3888353"/>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820589" y="3622970"/>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820589" y="3359813"/>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2714634" y="362614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2714634" y="33629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3603634" y="390536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3603634" y="364220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18958" y="3892662"/>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19396" y="30721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714348" y="278742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709872" y="25029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595832" y="335679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590784" y="307210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586308" y="27876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4518210" y="389282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513162" y="360814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4508686" y="332371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930945" y="572896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930945" y="6012950"/>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1812428" y="5739378"/>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1826939" y="603605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2720768" y="601999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2720768" y="575684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3603634" y="601770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3603634" y="575455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4507099" y="604225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4511861" y="575137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5400860" y="6001277"/>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5395812" y="57165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右矢印 37"/>
          <p:cNvSpPr/>
          <p:nvPr/>
        </p:nvSpPr>
        <p:spPr>
          <a:xfrm>
            <a:off x="2117735"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右矢印 38"/>
          <p:cNvSpPr/>
          <p:nvPr/>
        </p:nvSpPr>
        <p:spPr>
          <a:xfrm>
            <a:off x="4298333"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5341104" y="4203203"/>
            <a:ext cx="1100450" cy="246221"/>
          </a:xfrm>
          <a:prstGeom prst="rect">
            <a:avLst/>
          </a:prstGeom>
          <a:solidFill>
            <a:schemeClr val="bg1"/>
          </a:solidFill>
        </p:spPr>
        <p:txBody>
          <a:bodyPr wrap="square" rtlCol="0">
            <a:spAutoFit/>
          </a:bodyPr>
          <a:lstStyle/>
          <a:p>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931071" y="4747349"/>
            <a:ext cx="2266882" cy="338554"/>
          </a:xfrm>
          <a:prstGeom prst="rect">
            <a:avLst/>
          </a:prstGeom>
          <a:solidFill>
            <a:schemeClr val="bg1">
              <a:lumMod val="75000"/>
            </a:schemeClr>
          </a:solid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毎月の支払い額２万円</a:t>
            </a:r>
          </a:p>
        </p:txBody>
      </p:sp>
      <p:sp>
        <p:nvSpPr>
          <p:cNvPr id="42" name="テキスト ボックス 41"/>
          <p:cNvSpPr txBox="1"/>
          <p:nvPr/>
        </p:nvSpPr>
        <p:spPr>
          <a:xfrm>
            <a:off x="760910" y="418252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43" name="正方形/長方形 42"/>
          <p:cNvSpPr/>
          <p:nvPr/>
        </p:nvSpPr>
        <p:spPr>
          <a:xfrm>
            <a:off x="817834" y="4465576"/>
            <a:ext cx="521845" cy="167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正方形/長方形 43"/>
          <p:cNvSpPr/>
          <p:nvPr/>
        </p:nvSpPr>
        <p:spPr>
          <a:xfrm>
            <a:off x="937609" y="6357558"/>
            <a:ext cx="858410" cy="20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p:cNvSpPr txBox="1"/>
          <p:nvPr/>
        </p:nvSpPr>
        <p:spPr>
          <a:xfrm>
            <a:off x="1689187"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46" name="テキスト ボックス 45"/>
          <p:cNvSpPr txBox="1"/>
          <p:nvPr/>
        </p:nvSpPr>
        <p:spPr>
          <a:xfrm>
            <a:off x="2598566" y="4187327"/>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47" name="テキスト ボックス 46"/>
          <p:cNvSpPr txBox="1"/>
          <p:nvPr/>
        </p:nvSpPr>
        <p:spPr>
          <a:xfrm>
            <a:off x="3473229" y="4182209"/>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48" name="テキスト ボックス 47"/>
          <p:cNvSpPr txBox="1"/>
          <p:nvPr/>
        </p:nvSpPr>
        <p:spPr>
          <a:xfrm>
            <a:off x="4406659"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49" name="テキスト ボックス 48"/>
          <p:cNvSpPr txBox="1"/>
          <p:nvPr/>
        </p:nvSpPr>
        <p:spPr>
          <a:xfrm>
            <a:off x="785206" y="630575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50" name="テキスト ボックス 49"/>
          <p:cNvSpPr txBox="1"/>
          <p:nvPr/>
        </p:nvSpPr>
        <p:spPr>
          <a:xfrm>
            <a:off x="1713483"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51" name="テキスト ボックス 50"/>
          <p:cNvSpPr txBox="1"/>
          <p:nvPr/>
        </p:nvSpPr>
        <p:spPr>
          <a:xfrm>
            <a:off x="2622862" y="631055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52" name="テキスト ボックス 51"/>
          <p:cNvSpPr txBox="1"/>
          <p:nvPr/>
        </p:nvSpPr>
        <p:spPr>
          <a:xfrm>
            <a:off x="3497525" y="63054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53" name="テキスト ボックス 52"/>
          <p:cNvSpPr txBox="1"/>
          <p:nvPr/>
        </p:nvSpPr>
        <p:spPr>
          <a:xfrm>
            <a:off x="4430955"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54" name="テキスト ボックス 53"/>
          <p:cNvSpPr txBox="1"/>
          <p:nvPr/>
        </p:nvSpPr>
        <p:spPr>
          <a:xfrm>
            <a:off x="5292726" y="6294336"/>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55" name="タイトル 7"/>
          <p:cNvSpPr txBox="1">
            <a:spLocks/>
          </p:cNvSpPr>
          <p:nvPr/>
        </p:nvSpPr>
        <p:spPr>
          <a:xfrm>
            <a:off x="142676" y="2096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56" name="コンテンツ プレースホルダー 3"/>
          <p:cNvSpPr txBox="1">
            <a:spLocks/>
          </p:cNvSpPr>
          <p:nvPr/>
        </p:nvSpPr>
        <p:spPr>
          <a:xfrm>
            <a:off x="6924420" y="1538068"/>
            <a:ext cx="2559097" cy="13134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①左記の例で、リボルビング払いの支払いが終わるのは何月ですか？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6939484" y="3029156"/>
            <a:ext cx="2585925" cy="3477875"/>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②実際には、手数料を含めた金額を返済していく必要があります。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３回分割払いとリボルビング払いでは、支払う手数料の合計金額が多いのはどちらだと思いますか？（手数料の％は同じと仮定します。）</a:t>
            </a:r>
          </a:p>
        </p:txBody>
      </p:sp>
    </p:spTree>
    <p:extLst>
      <p:ext uri="{BB962C8B-B14F-4D97-AF65-F5344CB8AC3E}">
        <p14:creationId xmlns:p14="http://schemas.microsoft.com/office/powerpoint/2010/main" val="25651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 y="1421794"/>
            <a:ext cx="8148509" cy="226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974517" y="1382129"/>
            <a:ext cx="4679153" cy="9144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５回目（７月）支払後の残額：８万円</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⇒毎月２万円ずつ支払うと</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7191" y="966803"/>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①の回答：</a:t>
            </a:r>
          </a:p>
        </p:txBody>
      </p:sp>
      <p:sp>
        <p:nvSpPr>
          <p:cNvPr id="8" name="テキスト ボックス 7"/>
          <p:cNvSpPr txBox="1"/>
          <p:nvPr/>
        </p:nvSpPr>
        <p:spPr>
          <a:xfrm>
            <a:off x="1774033" y="973152"/>
            <a:ext cx="1270470" cy="461665"/>
          </a:xfrm>
          <a:prstGeom prst="rect">
            <a:avLst/>
          </a:prstGeom>
          <a:noFill/>
        </p:spPr>
        <p:txBody>
          <a:bodyPr wrap="square" rtlCol="0">
            <a:spAutoFit/>
          </a:bodyPr>
          <a:lstStyle/>
          <a:p>
            <a:r>
              <a:rPr lang="en-US" altLang="ja-JP"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9" name="テキスト ボックス 8"/>
          <p:cNvSpPr txBox="1"/>
          <p:nvPr/>
        </p:nvSpPr>
        <p:spPr>
          <a:xfrm>
            <a:off x="207191" y="3846884"/>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②の回答：</a:t>
            </a:r>
          </a:p>
        </p:txBody>
      </p:sp>
      <p:sp>
        <p:nvSpPr>
          <p:cNvPr id="10" name="テキスト ボックス 9"/>
          <p:cNvSpPr txBox="1"/>
          <p:nvPr/>
        </p:nvSpPr>
        <p:spPr>
          <a:xfrm>
            <a:off x="1719166" y="3845337"/>
            <a:ext cx="7054618" cy="461665"/>
          </a:xfrm>
          <a:prstGeom prst="rect">
            <a:avLst/>
          </a:prstGeom>
          <a:noFill/>
        </p:spPr>
        <p:txBody>
          <a:bodyPr wrap="square" rtlCol="0">
            <a:spAutoFit/>
          </a:bodyPr>
          <a:lstStyle/>
          <a:p>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リボルビング払いの方が多い</a:t>
            </a:r>
          </a:p>
        </p:txBody>
      </p:sp>
      <p:sp>
        <p:nvSpPr>
          <p:cNvPr id="11" name="テキスト ボックス 10"/>
          <p:cNvSpPr txBox="1"/>
          <p:nvPr/>
        </p:nvSpPr>
        <p:spPr>
          <a:xfrm>
            <a:off x="1135607" y="4312115"/>
            <a:ext cx="8648521" cy="145167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本事例ではリボルビング払いの方が分割払いよりも残高の減りが遅い分、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借入れ金利に当たる手数料が加算されていく。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分割払いの回数などによっては、リボルビング払いの方が少なくなる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こともありえる。</a:t>
            </a:r>
          </a:p>
        </p:txBody>
      </p:sp>
      <p:sp>
        <p:nvSpPr>
          <p:cNvPr id="12" name="角丸四角形 11"/>
          <p:cNvSpPr/>
          <p:nvPr/>
        </p:nvSpPr>
        <p:spPr>
          <a:xfrm>
            <a:off x="935948" y="2786405"/>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935948" y="3070386"/>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846006" y="280633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860517" y="310301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92446" y="309648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92446" y="283332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722937" y="309419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3722937" y="2831037"/>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4654977" y="30996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659739" y="28088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5596363"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5591315"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6495458"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6490410"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7404922" y="3086959"/>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7399874" y="2802274"/>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8352022" y="3096484"/>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8339390" y="2811799"/>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6459070" y="3431846"/>
            <a:ext cx="877463"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7</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9</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7392563"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8</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10</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8384858"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0000"/>
                </a:solidFill>
                <a:latin typeface="メイリオ" panose="020B0604030504040204" pitchFamily="50" charset="-128"/>
                <a:ea typeface="メイリオ" panose="020B0604030504040204" pitchFamily="50" charset="-128"/>
              </a:rPr>
              <a:t>9</a:t>
            </a:r>
            <a:r>
              <a:rPr lang="ja-JP" altLang="en-US" sz="800" b="1" dirty="0">
                <a:solidFill>
                  <a:srgbClr val="FF0000"/>
                </a:solidFill>
                <a:latin typeface="メイリオ" panose="020B0604030504040204" pitchFamily="50" charset="-128"/>
                <a:ea typeface="メイリオ" panose="020B0604030504040204" pitchFamily="50" charset="-128"/>
              </a:rPr>
              <a:t>回目（</a:t>
            </a:r>
            <a:r>
              <a:rPr lang="en-US" altLang="ja-JP" sz="800" b="1" dirty="0">
                <a:solidFill>
                  <a:srgbClr val="FF0000"/>
                </a:solidFill>
                <a:latin typeface="メイリオ" panose="020B0604030504040204" pitchFamily="50" charset="-128"/>
                <a:ea typeface="メイリオ" panose="020B0604030504040204" pitchFamily="50" charset="-128"/>
              </a:rPr>
              <a:t>11</a:t>
            </a:r>
            <a:r>
              <a:rPr lang="ja-JP" altLang="en-US" sz="800" b="1" dirty="0">
                <a:solidFill>
                  <a:srgbClr val="FF0000"/>
                </a:solidFill>
                <a:latin typeface="メイリオ" panose="020B0604030504040204" pitchFamily="50" charset="-128"/>
                <a:ea typeface="メイリオ" panose="020B0604030504040204" pitchFamily="50" charset="-128"/>
              </a:rPr>
              <a:t>月）</a:t>
            </a:r>
            <a:endParaRPr lang="ja-JP" altLang="en-US" sz="900" b="1"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956297" y="1801224"/>
            <a:ext cx="2529314" cy="369332"/>
          </a:xfrm>
          <a:prstGeom prst="rect">
            <a:avLst/>
          </a:prstGeom>
          <a:solidFill>
            <a:schemeClr val="bg1">
              <a:lumMod val="75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毎月の支払い額２万円</a:t>
            </a:r>
          </a:p>
        </p:txBody>
      </p:sp>
      <p:sp>
        <p:nvSpPr>
          <p:cNvPr id="34" name="テキスト ボックス 33"/>
          <p:cNvSpPr txBox="1"/>
          <p:nvPr/>
        </p:nvSpPr>
        <p:spPr>
          <a:xfrm>
            <a:off x="845756" y="338579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35" name="テキスト ボックス 34"/>
          <p:cNvSpPr txBox="1"/>
          <p:nvPr/>
        </p:nvSpPr>
        <p:spPr>
          <a:xfrm>
            <a:off x="1774033"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36" name="テキスト ボックス 35"/>
          <p:cNvSpPr txBox="1"/>
          <p:nvPr/>
        </p:nvSpPr>
        <p:spPr>
          <a:xfrm>
            <a:off x="2683412"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37" name="テキスト ボックス 36"/>
          <p:cNvSpPr txBox="1"/>
          <p:nvPr/>
        </p:nvSpPr>
        <p:spPr>
          <a:xfrm>
            <a:off x="3558075" y="338548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38" name="テキスト ボックス 37"/>
          <p:cNvSpPr txBox="1"/>
          <p:nvPr/>
        </p:nvSpPr>
        <p:spPr>
          <a:xfrm>
            <a:off x="4491505"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39" name="テキスト ボックス 38"/>
          <p:cNvSpPr txBox="1"/>
          <p:nvPr/>
        </p:nvSpPr>
        <p:spPr>
          <a:xfrm>
            <a:off x="5432028"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40" name="テキスト ボックス 39"/>
          <p:cNvSpPr txBox="1"/>
          <p:nvPr/>
        </p:nvSpPr>
        <p:spPr>
          <a:xfrm>
            <a:off x="6353268" y="34021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9</a:t>
            </a:r>
            <a:r>
              <a:rPr lang="ja-JP" altLang="en-US" sz="1600" b="1" dirty="0">
                <a:latin typeface="メイリオ" panose="020B0604030504040204" pitchFamily="50" charset="-128"/>
                <a:ea typeface="メイリオ" panose="020B0604030504040204" pitchFamily="50" charset="-128"/>
              </a:rPr>
              <a:t>月）</a:t>
            </a:r>
          </a:p>
        </p:txBody>
      </p:sp>
      <p:sp>
        <p:nvSpPr>
          <p:cNvPr id="41" name="テキスト ボックス 40"/>
          <p:cNvSpPr txBox="1"/>
          <p:nvPr/>
        </p:nvSpPr>
        <p:spPr>
          <a:xfrm>
            <a:off x="7251196" y="3381170"/>
            <a:ext cx="1171662"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月）</a:t>
            </a:r>
          </a:p>
        </p:txBody>
      </p:sp>
      <p:sp>
        <p:nvSpPr>
          <p:cNvPr id="42" name="テキスト ボックス 41"/>
          <p:cNvSpPr txBox="1"/>
          <p:nvPr/>
        </p:nvSpPr>
        <p:spPr>
          <a:xfrm>
            <a:off x="8206105" y="3390598"/>
            <a:ext cx="1171662" cy="338554"/>
          </a:xfrm>
          <a:prstGeom prst="rect">
            <a:avLst/>
          </a:prstGeom>
          <a:solidFill>
            <a:schemeClr val="bg1"/>
          </a:solidFill>
        </p:spPr>
        <p:txBody>
          <a:bodyPr wrap="square" rtlCol="0">
            <a:spAutoFit/>
          </a:bodyPr>
          <a:lstStyle/>
          <a:p>
            <a:pPr algn="ctr"/>
            <a:r>
              <a:rPr lang="ja-JP" altLang="en-US" sz="1600" b="1" dirty="0">
                <a:solidFill>
                  <a:srgbClr val="FF0000"/>
                </a:solidFill>
                <a:latin typeface="メイリオ" panose="020B0604030504040204" pitchFamily="50" charset="-128"/>
                <a:ea typeface="メイリオ" panose="020B0604030504040204" pitchFamily="50" charset="-128"/>
              </a:rPr>
              <a:t> （</a:t>
            </a:r>
            <a:r>
              <a:rPr lang="en-US" altLang="ja-JP" sz="1600" b="1" dirty="0">
                <a:solidFill>
                  <a:srgbClr val="FF0000"/>
                </a:solidFill>
                <a:latin typeface="メイリオ" panose="020B0604030504040204" pitchFamily="50" charset="-128"/>
                <a:ea typeface="メイリオ" panose="020B0604030504040204" pitchFamily="50" charset="-128"/>
              </a:rPr>
              <a:t>11</a:t>
            </a:r>
            <a:r>
              <a:rPr lang="ja-JP" altLang="en-US" sz="1600" b="1" dirty="0">
                <a:solidFill>
                  <a:srgbClr val="FF0000"/>
                </a:solidFill>
                <a:latin typeface="メイリオ" panose="020B0604030504040204" pitchFamily="50" charset="-128"/>
                <a:ea typeface="メイリオ" panose="020B0604030504040204" pitchFamily="50" charset="-128"/>
              </a:rPr>
              <a:t>月）</a:t>
            </a:r>
          </a:p>
        </p:txBody>
      </p:sp>
      <p:sp>
        <p:nvSpPr>
          <p:cNvPr id="43" name="テキスト ボックス 42"/>
          <p:cNvSpPr txBox="1"/>
          <p:nvPr/>
        </p:nvSpPr>
        <p:spPr>
          <a:xfrm>
            <a:off x="459578" y="5683410"/>
            <a:ext cx="9084538" cy="1015663"/>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毎月一定額を返済する方式としては、「元金返済額」が一定の「元金</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定額方式」と「元金返済額＋利息支払額」が一定の「元利定額方式」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がある。</a:t>
            </a:r>
          </a:p>
        </p:txBody>
      </p:sp>
      <p:sp>
        <p:nvSpPr>
          <p:cNvPr id="44" name="タイトル 7"/>
          <p:cNvSpPr txBox="1">
            <a:spLocks/>
          </p:cNvSpPr>
          <p:nvPr/>
        </p:nvSpPr>
        <p:spPr>
          <a:xfrm>
            <a:off x="160332" y="206963"/>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22195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24" grpId="0" animBg="1"/>
      <p:bldP spid="25" grpId="0" animBg="1"/>
      <p:bldP spid="26" grpId="0" animBg="1"/>
      <p:bldP spid="27" grpId="0" animBg="1"/>
      <p:bldP spid="28" grpId="0" animBg="1"/>
      <p:bldP spid="29" grpId="0" animBg="1"/>
      <p:bldP spid="30" grpId="0" animBg="1"/>
      <p:bldP spid="31" grpId="0" animBg="1"/>
      <p:bldP spid="3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txBox="1">
            <a:spLocks/>
          </p:cNvSpPr>
          <p:nvPr/>
        </p:nvSpPr>
        <p:spPr>
          <a:xfrm>
            <a:off x="8621" y="914124"/>
            <a:ext cx="9440180" cy="4862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rgbClr val="0000B4"/>
                </a:solidFill>
                <a:latin typeface="メイリオ" panose="020B0604030504040204" pitchFamily="50" charset="-128"/>
                <a:ea typeface="メイリオ" panose="020B0604030504040204" pitchFamily="50" charset="-128"/>
              </a:rPr>
              <a:t>（参考）リボルビング払いの手数料（計算方法）について</a:t>
            </a:r>
            <a:endParaRPr lang="en-US" altLang="ja-JP" b="1" dirty="0">
              <a:solidFill>
                <a:srgbClr val="0000B4"/>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268886" y="1387770"/>
            <a:ext cx="8984879" cy="12287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初回：初回の利用残高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契約締結日から初回支払日までの期間</a:t>
            </a:r>
          </a:p>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翌月以降：翌月の利用残高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前回支払日から翌月以降支払日まで　　　</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の期間</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76676" y="6288777"/>
            <a:ext cx="8590643"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初月のカード利用日は月初、締日は月末、支払日は翌月初として計算。</a:t>
            </a:r>
          </a:p>
        </p:txBody>
      </p:sp>
      <p:sp>
        <p:nvSpPr>
          <p:cNvPr id="8" name="タイトル 7"/>
          <p:cNvSpPr txBox="1">
            <a:spLocks/>
          </p:cNvSpPr>
          <p:nvPr/>
        </p:nvSpPr>
        <p:spPr>
          <a:xfrm>
            <a:off x="237928" y="2078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テキスト ボックス 8"/>
          <p:cNvSpPr txBox="1"/>
          <p:nvPr/>
        </p:nvSpPr>
        <p:spPr>
          <a:xfrm>
            <a:off x="268886" y="2703501"/>
            <a:ext cx="8984879"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○先ほどの例で、手数料を実質年率</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％で計算すると</a:t>
            </a:r>
            <a:r>
              <a:rPr lang="en-US" altLang="ja-JP" dirty="0">
                <a:latin typeface="メイリオ" panose="020B0604030504040204" pitchFamily="50" charset="-128"/>
                <a:ea typeface="メイリオ" panose="020B0604030504040204" pitchFamily="50" charset="-128"/>
              </a:rPr>
              <a:t>…</a:t>
            </a:r>
          </a:p>
          <a:p>
            <a:pPr defTabSz="914331">
              <a:defRPr/>
            </a:pPr>
            <a:r>
              <a:rPr lang="ja-JP" altLang="en-US" dirty="0">
                <a:latin typeface="メイリオ" panose="020B0604030504040204" pitchFamily="50" charset="-128"/>
                <a:ea typeface="メイリオ" panose="020B0604030504040204" pitchFamily="50" charset="-128"/>
              </a:rPr>
              <a:t>　</a:t>
            </a:r>
          </a:p>
        </p:txBody>
      </p:sp>
      <p:graphicFrame>
        <p:nvGraphicFramePr>
          <p:cNvPr id="10" name="表 9"/>
          <p:cNvGraphicFramePr>
            <a:graphicFrameLocks noGrp="1"/>
          </p:cNvGraphicFramePr>
          <p:nvPr>
            <p:extLst>
              <p:ext uri="{D42A27DB-BD31-4B8C-83A1-F6EECF244321}">
                <p14:modId xmlns:p14="http://schemas.microsoft.com/office/powerpoint/2010/main" val="2279538564"/>
              </p:ext>
            </p:extLst>
          </p:nvPr>
        </p:nvGraphicFramePr>
        <p:xfrm>
          <a:off x="268886" y="3122755"/>
          <a:ext cx="9081591" cy="2987147"/>
        </p:xfrm>
        <a:graphic>
          <a:graphicData uri="http://schemas.openxmlformats.org/drawingml/2006/table">
            <a:tbl>
              <a:tblPr firstRow="1" bandRow="1">
                <a:tableStyleId>{5940675A-B579-460E-94D1-54222C63F5DA}</a:tableStyleId>
              </a:tblPr>
              <a:tblGrid>
                <a:gridCol w="2902017">
                  <a:extLst>
                    <a:ext uri="{9D8B030D-6E8A-4147-A177-3AD203B41FA5}">
                      <a16:colId xmlns:a16="http://schemas.microsoft.com/office/drawing/2014/main" val="1959555024"/>
                    </a:ext>
                  </a:extLst>
                </a:gridCol>
                <a:gridCol w="6179574">
                  <a:extLst>
                    <a:ext uri="{9D8B030D-6E8A-4147-A177-3AD203B41FA5}">
                      <a16:colId xmlns:a16="http://schemas.microsoft.com/office/drawing/2014/main" val="1433097736"/>
                    </a:ext>
                  </a:extLst>
                </a:gridCol>
              </a:tblGrid>
              <a:tr h="1554587">
                <a:tc>
                  <a:txBody>
                    <a:bodyPr/>
                    <a:lstStyle/>
                    <a:p>
                      <a:pPr algn="ctr"/>
                      <a:r>
                        <a:rPr kumimoji="1" lang="ja-JP" altLang="en-US" sz="2400" b="1" dirty="0">
                          <a:latin typeface="メイリオ" panose="020B0604030504040204" pitchFamily="50" charset="-128"/>
                          <a:ea typeface="メイリオ" panose="020B0604030504040204" pitchFamily="50" charset="-128"/>
                        </a:rPr>
                        <a:t>リボルビング払い</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　</a:t>
                      </a:r>
                      <a:r>
                        <a:rPr kumimoji="1" lang="ja-JP" altLang="en-US" sz="2400" b="1" baseline="0" dirty="0">
                          <a:solidFill>
                            <a:schemeClr val="tx1"/>
                          </a:solidFill>
                          <a:latin typeface="メイリオ" panose="020B0604030504040204" pitchFamily="50" charset="-128"/>
                          <a:ea typeface="メイリオ" panose="020B0604030504040204" pitchFamily="50" charset="-128"/>
                        </a:rPr>
                        <a:t>  </a:t>
                      </a:r>
                      <a:r>
                        <a:rPr kumimoji="1" lang="ja-JP" altLang="en-US" sz="2400" b="1" dirty="0">
                          <a:solidFill>
                            <a:schemeClr val="tx1"/>
                          </a:solidFill>
                          <a:latin typeface="メイリオ" panose="020B0604030504040204" pitchFamily="50" charset="-128"/>
                          <a:ea typeface="メイリオ" panose="020B0604030504040204" pitchFamily="50" charset="-128"/>
                        </a:rPr>
                        <a:t>手数料総額</a:t>
                      </a:r>
                      <a:r>
                        <a:rPr kumimoji="1" lang="ja-JP" altLang="en-US" sz="1400" b="0" dirty="0">
                          <a:solidFill>
                            <a:schemeClr val="tx1"/>
                          </a:solidFill>
                          <a:latin typeface="メイリオ" panose="020B0604030504040204" pitchFamily="50" charset="-128"/>
                          <a:ea typeface="メイリオ" panose="020B0604030504040204" pitchFamily="50" charset="-128"/>
                        </a:rPr>
                        <a:t>（</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pPr algn="ctr"/>
                      <a:r>
                        <a:rPr kumimoji="1" lang="en-US" altLang="ja-JP" sz="2400" b="1" dirty="0">
                          <a:solidFill>
                            <a:srgbClr val="FF0000"/>
                          </a:solidFill>
                          <a:latin typeface="メイリオ" panose="020B0604030504040204" pitchFamily="50" charset="-128"/>
                          <a:ea typeface="メイリオ" panose="020B0604030504040204" pitchFamily="50" charset="-128"/>
                        </a:rPr>
                        <a:t>8,260</a:t>
                      </a:r>
                      <a:r>
                        <a:rPr kumimoji="1" lang="ja-JP" altLang="en-US" sz="2400" b="1" dirty="0">
                          <a:solidFill>
                            <a:srgbClr val="FF0000"/>
                          </a:solidFill>
                          <a:latin typeface="メイリオ" panose="020B0604030504040204" pitchFamily="50" charset="-128"/>
                          <a:ea typeface="メイリオ" panose="020B0604030504040204" pitchFamily="50" charset="-128"/>
                        </a:rPr>
                        <a:t>円</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txBody>
                  <a:tcPr anchor="ctr"/>
                </a:tc>
                <a:tc>
                  <a:txBody>
                    <a:bodyPr/>
                    <a:lstStyle/>
                    <a:p>
                      <a:pPr defTabSz="914331">
                        <a:defRPr/>
                      </a:pPr>
                      <a:r>
                        <a:rPr lang="ja-JP" altLang="en-US" sz="1800" dirty="0">
                          <a:latin typeface="メイリオ" panose="020B0604030504040204" pitchFamily="50" charset="-128"/>
                          <a:ea typeface="メイリオ" panose="020B0604030504040204" pitchFamily="50" charset="-128"/>
                        </a:rPr>
                        <a:t>［３月支払い分］  </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×28</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346</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［４月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  </a:t>
                      </a:r>
                      <a:r>
                        <a:rPr lang="en-US" altLang="ja-JP" sz="1800" dirty="0">
                          <a:latin typeface="メイリオ" panose="020B0604030504040204" pitchFamily="50" charset="-128"/>
                          <a:ea typeface="メイリオ" panose="020B0604030504040204" pitchFamily="50" charset="-128"/>
                        </a:rPr>
                        <a:t>7</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×31</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892</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［５月    </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14</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×30</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1,726</a:t>
                      </a:r>
                      <a:r>
                        <a:rPr lang="ja-JP" altLang="en-US" sz="1800" dirty="0">
                          <a:latin typeface="メイリオ" panose="020B0604030504040204" pitchFamily="50" charset="-128"/>
                          <a:ea typeface="メイリオ" panose="020B0604030504040204" pitchFamily="50" charset="-128"/>
                        </a:rPr>
                        <a:t>円</a:t>
                      </a:r>
                      <a:r>
                        <a:rPr lang="ja-JP" altLang="en-US" dirty="0">
                          <a:latin typeface="メイリオ" panose="020B0604030504040204" pitchFamily="50" charset="-128"/>
                          <a:ea typeface="メイリオ" panose="020B0604030504040204" pitchFamily="50" charset="-128"/>
                        </a:rPr>
                        <a:t>［６月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万円</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÷365</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1,529</a:t>
                      </a:r>
                      <a:r>
                        <a:rPr lang="ja-JP" altLang="en-US" dirty="0">
                          <a:latin typeface="メイリオ" panose="020B0604030504040204" pitchFamily="50" charset="-128"/>
                          <a:ea typeface="メイリオ" panose="020B0604030504040204" pitchFamily="50" charset="-128"/>
                        </a:rPr>
                        <a:t>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293571">
                <a:tc>
                  <a:txBody>
                    <a:bodyPr/>
                    <a:lstStyle/>
                    <a:p>
                      <a:pPr algn="l"/>
                      <a:r>
                        <a:rPr kumimoji="1" lang="ja-JP" altLang="en-US" sz="2300" b="1" dirty="0">
                          <a:solidFill>
                            <a:schemeClr val="tx1"/>
                          </a:solidFill>
                          <a:latin typeface="メイリオ" panose="020B0604030504040204" pitchFamily="50" charset="-128"/>
                          <a:ea typeface="メイリオ" panose="020B0604030504040204" pitchFamily="50" charset="-128"/>
                        </a:rPr>
                        <a:t>（参考）</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300" b="1">
                          <a:solidFill>
                            <a:schemeClr val="tx1"/>
                          </a:solidFill>
                          <a:latin typeface="メイリオ" panose="020B0604030504040204" pitchFamily="50" charset="-128"/>
                          <a:ea typeface="メイリオ" panose="020B0604030504040204" pitchFamily="50" charset="-128"/>
                        </a:rPr>
                        <a:t>３回払い手数料</a:t>
                      </a:r>
                      <a:r>
                        <a:rPr kumimoji="1" lang="ja-JP" altLang="en-US" sz="2300" b="1" dirty="0">
                          <a:solidFill>
                            <a:schemeClr val="tx1"/>
                          </a:solidFill>
                          <a:latin typeface="メイリオ" panose="020B0604030504040204" pitchFamily="50" charset="-128"/>
                          <a:ea typeface="メイリオ" panose="020B0604030504040204" pitchFamily="50" charset="-128"/>
                        </a:rPr>
                        <a:t>総額</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2300" b="1" dirty="0">
                          <a:solidFill>
                            <a:schemeClr val="tx1"/>
                          </a:solidFill>
                          <a:latin typeface="メイリオ" panose="020B0604030504040204" pitchFamily="50" charset="-128"/>
                          <a:ea typeface="メイリオ" panose="020B0604030504040204" pitchFamily="50" charset="-128"/>
                        </a:rPr>
                        <a:t>4,518</a:t>
                      </a:r>
                      <a:r>
                        <a:rPr kumimoji="1" lang="ja-JP" altLang="en-US" sz="2300" b="1" dirty="0">
                          <a:solidFill>
                            <a:schemeClr val="tx1"/>
                          </a:solidFill>
                          <a:latin typeface="メイリオ" panose="020B0604030504040204" pitchFamily="50" charset="-128"/>
                          <a:ea typeface="メイリオ" panose="020B0604030504040204" pitchFamily="50" charset="-128"/>
                        </a:rPr>
                        <a:t>円</a:t>
                      </a:r>
                      <a:endParaRPr kumimoji="1" lang="en-US" altLang="ja-JP" sz="2300" b="1" dirty="0">
                        <a:solidFill>
                          <a:schemeClr val="tx1"/>
                        </a:solidFill>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defTabSz="914331">
                        <a:defRPr/>
                      </a:pP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753</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6</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1,506</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9</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2,259</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ja-JP" altLang="en-US" sz="1600" dirty="0">
                          <a:latin typeface="メイリオ" panose="020B0604030504040204" pitchFamily="50" charset="-128"/>
                          <a:ea typeface="メイリオ" panose="020B0604030504040204" pitchFamily="50" charset="-128"/>
                        </a:rPr>
                        <a:t>（日本クレジット協会 手数料計算シミュレーションによって試算</a:t>
                      </a:r>
                      <a:r>
                        <a:rPr kumimoji="1" lang="en-US" altLang="ja-JP" sz="1500" dirty="0">
                          <a:latin typeface="メイリオ" panose="020B0604030504040204" pitchFamily="50" charset="-128"/>
                          <a:ea typeface="メイリオ" panose="020B0604030504040204" pitchFamily="50" charset="-128"/>
                          <a:hlinkClick r:id="rId2"/>
                        </a:rPr>
                        <a:t>https://www.j-credit.or.jp/customer/basis/commission.html</a:t>
                      </a:r>
                      <a:r>
                        <a:rPr kumimoji="1" lang="ja-JP" altLang="en-US" sz="1500" baseline="0" dirty="0">
                          <a:latin typeface="メイリオ" panose="020B0604030504040204" pitchFamily="50" charset="-128"/>
                          <a:ea typeface="メイリオ" panose="020B0604030504040204" pitchFamily="50" charset="-128"/>
                        </a:rPr>
                        <a:t> </a:t>
                      </a:r>
                      <a:r>
                        <a:rPr kumimoji="1" lang="ja-JP" altLang="en-US" sz="1800" baseline="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11" name="テキスト ボックス 10"/>
          <p:cNvSpPr txBox="1"/>
          <p:nvPr/>
        </p:nvSpPr>
        <p:spPr>
          <a:xfrm>
            <a:off x="4110333" y="4200526"/>
            <a:ext cx="461665" cy="598372"/>
          </a:xfrm>
          <a:prstGeom prst="rect">
            <a:avLst/>
          </a:prstGeom>
          <a:noFill/>
        </p:spPr>
        <p:txBody>
          <a:bodyPr vert="eaVert" wrap="square" rtlCol="0">
            <a:spAutoFit/>
          </a:bodyPr>
          <a:lstStyle/>
          <a:p>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88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59" y="4154060"/>
            <a:ext cx="2288294" cy="217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97" y="3996714"/>
            <a:ext cx="20478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67" y="4070000"/>
            <a:ext cx="2624306" cy="226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idx="4294967295"/>
          </p:nvPr>
        </p:nvSpPr>
        <p:spPr>
          <a:xfrm>
            <a:off x="439486" y="1421977"/>
            <a:ext cx="7947025" cy="552450"/>
          </a:xfrm>
          <a:prstGeom prst="rect">
            <a:avLst/>
          </a:prstGeom>
        </p:spPr>
        <p:txBody>
          <a:bodyPr/>
          <a:lstStyle/>
          <a:p>
            <a:r>
              <a:rPr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クレジットカードのメリット</a:t>
            </a:r>
          </a:p>
        </p:txBody>
      </p:sp>
      <p:sp>
        <p:nvSpPr>
          <p:cNvPr id="6" name="コンテンツ プレースホルダー 3"/>
          <p:cNvSpPr txBox="1">
            <a:spLocks/>
          </p:cNvSpPr>
          <p:nvPr/>
        </p:nvSpPr>
        <p:spPr>
          <a:xfrm>
            <a:off x="439486" y="2063439"/>
            <a:ext cx="8398689" cy="944506"/>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－現金をたくさん持ち歩かなくてもよい。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3"/>
          <p:cNvSpPr txBox="1">
            <a:spLocks/>
          </p:cNvSpPr>
          <p:nvPr/>
        </p:nvSpPr>
        <p:spPr>
          <a:xfrm>
            <a:off x="439486" y="3404905"/>
            <a:ext cx="8171115" cy="54262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－分割払いを選べば、一度に払う負担を軽くできる。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47835" y="960964"/>
            <a:ext cx="8984151" cy="543605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7"/>
          <p:cNvSpPr txBox="1">
            <a:spLocks/>
          </p:cNvSpPr>
          <p:nvPr/>
        </p:nvSpPr>
        <p:spPr>
          <a:xfrm>
            <a:off x="247835" y="216218"/>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0" name="正方形/長方形 9"/>
          <p:cNvSpPr/>
          <p:nvPr/>
        </p:nvSpPr>
        <p:spPr>
          <a:xfrm>
            <a:off x="668777" y="1992872"/>
            <a:ext cx="6458857" cy="59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代金を後払いにして商品等の購入ができる。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21238" y="2987311"/>
            <a:ext cx="7835184" cy="59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キャッシュレスなので通販などでの支払いがカンタン。</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6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0"/>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1"/>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81305" y="1139661"/>
            <a:ext cx="7947025" cy="552450"/>
          </a:xfrm>
          <a:prstGeom prst="rect">
            <a:avLst/>
          </a:prstGeom>
        </p:spPr>
        <p:txBody>
          <a:bodyPr/>
          <a:lstStyle/>
          <a:p>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クレジットカードの注意点</a:t>
            </a:r>
          </a:p>
        </p:txBody>
      </p:sp>
      <p:sp>
        <p:nvSpPr>
          <p:cNvPr id="3" name="コンテンツ プレースホルダー 3"/>
          <p:cNvSpPr txBox="1">
            <a:spLocks/>
          </p:cNvSpPr>
          <p:nvPr/>
        </p:nvSpPr>
        <p:spPr>
          <a:xfrm>
            <a:off x="383411" y="1502484"/>
            <a:ext cx="6316609"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心配がある。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txBox="1">
            <a:spLocks/>
          </p:cNvSpPr>
          <p:nvPr/>
        </p:nvSpPr>
        <p:spPr>
          <a:xfrm>
            <a:off x="380456" y="2740784"/>
            <a:ext cx="8976205" cy="47290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－カードの紛失・盗難などで、</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－支払い遅延は、あなたの　　　　　　　する。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3"/>
          <p:cNvSpPr txBox="1">
            <a:spLocks/>
          </p:cNvSpPr>
          <p:nvPr/>
        </p:nvSpPr>
        <p:spPr>
          <a:xfrm>
            <a:off x="383411" y="2046354"/>
            <a:ext cx="9417363"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－分割払い・リボ払いは、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がかかる。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87279" y="990211"/>
            <a:ext cx="9352547" cy="29571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79326" y="4143972"/>
            <a:ext cx="9260500" cy="2147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以下のようなことにも注意して、上手に利用しましょう。</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ニーズ（必要なもの）とウォンツ（ほしいもの）を意識して、　</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必要なときに利用する。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手数料、支払期間、支払方法等、しっかりと比較検討する。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しっかりとした支払計画を立てて管理する。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7426205" y="1013435"/>
            <a:ext cx="1900777" cy="1512654"/>
            <a:chOff x="7531431" y="1086001"/>
            <a:chExt cx="1900777" cy="1512654"/>
          </a:xfrm>
        </p:grpSpPr>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1431" y="1086001"/>
              <a:ext cx="1321170" cy="1512654"/>
            </a:xfrm>
            <a:prstGeom prst="rect">
              <a:avLst/>
            </a:prstGeom>
          </p:spPr>
        </p:pic>
        <p:pic>
          <p:nvPicPr>
            <p:cNvPr id="10" name="図 9"/>
            <p:cNvPicPr>
              <a:picLocks noChangeAspect="1"/>
            </p:cNvPicPr>
            <p:nvPr/>
          </p:nvPicPr>
          <p:blipFill>
            <a:blip r:embed="rId8"/>
            <a:stretch>
              <a:fillRect/>
            </a:stretch>
          </p:blipFill>
          <p:spPr>
            <a:xfrm>
              <a:off x="8570397" y="1594924"/>
              <a:ext cx="861811" cy="968851"/>
            </a:xfrm>
            <a:prstGeom prst="rect">
              <a:avLst/>
            </a:prstGeom>
          </p:spPr>
        </p:pic>
      </p:grpSp>
      <p:sp>
        <p:nvSpPr>
          <p:cNvPr id="11" name="フローチャート: 結合子 10"/>
          <p:cNvSpPr/>
          <p:nvPr/>
        </p:nvSpPr>
        <p:spPr>
          <a:xfrm>
            <a:off x="8489278" y="1522359"/>
            <a:ext cx="105708" cy="96967"/>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フローチャート: 結合子 11"/>
          <p:cNvSpPr/>
          <p:nvPr/>
        </p:nvSpPr>
        <p:spPr>
          <a:xfrm flipH="1" flipV="1">
            <a:off x="8489278" y="1697898"/>
            <a:ext cx="52853" cy="45719"/>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図 12"/>
          <p:cNvPicPr>
            <a:picLocks noChangeAspect="1"/>
          </p:cNvPicPr>
          <p:nvPr/>
        </p:nvPicPr>
        <p:blipFill>
          <a:blip r:embed="rId9"/>
          <a:stretch>
            <a:fillRect/>
          </a:stretch>
        </p:blipFill>
        <p:spPr>
          <a:xfrm>
            <a:off x="7661291" y="2855310"/>
            <a:ext cx="1494874" cy="1005435"/>
          </a:xfrm>
          <a:prstGeom prst="rect">
            <a:avLst/>
          </a:prstGeom>
        </p:spPr>
      </p:pic>
      <p:sp>
        <p:nvSpPr>
          <p:cNvPr id="14" name="テキスト ボックス 13"/>
          <p:cNvSpPr txBox="1"/>
          <p:nvPr/>
        </p:nvSpPr>
        <p:spPr>
          <a:xfrm>
            <a:off x="7533605" y="2586241"/>
            <a:ext cx="1622560" cy="307777"/>
          </a:xfrm>
          <a:prstGeom prst="rect">
            <a:avLst/>
          </a:prstGeom>
          <a:noFill/>
        </p:spPr>
        <p:txBody>
          <a:bodyPr wrap="none" rtlCol="0">
            <a:spAutoFit/>
          </a:bodyPr>
          <a:lstStyle/>
          <a:p>
            <a:r>
              <a:rPr lang="ja-JP" altLang="en-US" sz="1400" b="1" dirty="0">
                <a:solidFill>
                  <a:srgbClr val="B275AD"/>
                </a:solidFill>
                <a:latin typeface="+mj-lt"/>
              </a:rPr>
              <a:t>カードの紛失・盗難</a:t>
            </a:r>
          </a:p>
        </p:txBody>
      </p:sp>
      <p:sp>
        <p:nvSpPr>
          <p:cNvPr id="15" name="タイトル 7"/>
          <p:cNvSpPr txBox="1">
            <a:spLocks/>
          </p:cNvSpPr>
          <p:nvPr/>
        </p:nvSpPr>
        <p:spPr>
          <a:xfrm>
            <a:off x="179326" y="193590"/>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6" name="正方形/長方形 15"/>
          <p:cNvSpPr/>
          <p:nvPr/>
        </p:nvSpPr>
        <p:spPr>
          <a:xfrm>
            <a:off x="580572" y="1580790"/>
            <a:ext cx="1944914" cy="56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使い過ぎる</a:t>
            </a:r>
            <a:endParaRPr kumimoji="1" lang="ja-JP" altLang="en-US" sz="2400" dirty="0">
              <a:solidFill>
                <a:schemeClr val="tx1"/>
              </a:solidFill>
            </a:endParaRPr>
          </a:p>
        </p:txBody>
      </p:sp>
      <p:sp>
        <p:nvSpPr>
          <p:cNvPr id="17" name="正方形/長方形 16"/>
          <p:cNvSpPr/>
          <p:nvPr/>
        </p:nvSpPr>
        <p:spPr>
          <a:xfrm>
            <a:off x="665776" y="2161966"/>
            <a:ext cx="6749834" cy="94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借入れ金利に当たる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手数料</a:t>
            </a:r>
            <a:endParaRPr lang="ja-JP" altLang="en-US" sz="2400" dirty="0">
              <a:solidFill>
                <a:schemeClr val="tx1"/>
              </a:solidFill>
            </a:endParaRPr>
          </a:p>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400" dirty="0"/>
          </a:p>
        </p:txBody>
      </p:sp>
      <p:sp>
        <p:nvSpPr>
          <p:cNvPr id="18" name="正方形/長方形 17"/>
          <p:cNvSpPr/>
          <p:nvPr/>
        </p:nvSpPr>
        <p:spPr>
          <a:xfrm>
            <a:off x="4560241" y="2625779"/>
            <a:ext cx="2423885" cy="706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悪用される危険</a:t>
            </a:r>
            <a:endParaRPr kumimoji="1" lang="ja-JP" altLang="en-US" sz="2400" dirty="0">
              <a:solidFill>
                <a:schemeClr val="tx1"/>
              </a:solidFill>
            </a:endParaRPr>
          </a:p>
        </p:txBody>
      </p:sp>
      <p:sp>
        <p:nvSpPr>
          <p:cNvPr id="19" name="正方形/長方形 18"/>
          <p:cNvSpPr/>
          <p:nvPr/>
        </p:nvSpPr>
        <p:spPr>
          <a:xfrm>
            <a:off x="3829348" y="3308504"/>
            <a:ext cx="2641600" cy="75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「信用」に影響</a:t>
            </a:r>
            <a:endParaRPr kumimoji="1" lang="ja-JP" altLang="en-US" sz="2400" dirty="0">
              <a:solidFill>
                <a:schemeClr val="tx1"/>
              </a:solidFill>
            </a:endParaRPr>
          </a:p>
        </p:txBody>
      </p:sp>
    </p:spTree>
    <p:extLst>
      <p:ext uri="{BB962C8B-B14F-4D97-AF65-F5344CB8AC3E}">
        <p14:creationId xmlns:p14="http://schemas.microsoft.com/office/powerpoint/2010/main" val="1351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6"/>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100" fill="hold"/>
                                        <p:tgtEl>
                                          <p:spTgt spid="18"/>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00" fill="hold"/>
                                        <p:tgtEl>
                                          <p:spTgt spid="19"/>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391097" y="2519647"/>
            <a:ext cx="655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5400" b="1" dirty="0">
                <a:solidFill>
                  <a:schemeClr val="tx1">
                    <a:lumMod val="75000"/>
                    <a:lumOff val="25000"/>
                  </a:schemeClr>
                </a:solidFill>
              </a:rPr>
              <a:t>クレジットカード</a:t>
            </a:r>
          </a:p>
        </p:txBody>
      </p:sp>
      <p:sp>
        <p:nvSpPr>
          <p:cNvPr id="6" name="テキスト ボックス 5"/>
          <p:cNvSpPr txBox="1">
            <a:spLocks noChangeArrowheads="1"/>
          </p:cNvSpPr>
          <p:nvPr/>
        </p:nvSpPr>
        <p:spPr bwMode="auto">
          <a:xfrm>
            <a:off x="1391097" y="4430508"/>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4800" b="1" dirty="0">
                <a:solidFill>
                  <a:schemeClr val="tx1">
                    <a:lumMod val="75000"/>
                    <a:lumOff val="25000"/>
                  </a:schemeClr>
                </a:solidFill>
              </a:rPr>
              <a:t>全国銀行協会</a:t>
            </a:r>
          </a:p>
        </p:txBody>
      </p:sp>
    </p:spTree>
    <p:extLst>
      <p:ext uri="{BB962C8B-B14F-4D97-AF65-F5344CB8AC3E}">
        <p14:creationId xmlns:p14="http://schemas.microsoft.com/office/powerpoint/2010/main" val="19230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4"/>
          <p:cNvSpPr txBox="1">
            <a:spLocks noChangeArrowheads="1"/>
          </p:cNvSpPr>
          <p:nvPr/>
        </p:nvSpPr>
        <p:spPr bwMode="auto">
          <a:xfrm>
            <a:off x="1033297" y="823929"/>
            <a:ext cx="3044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クレジットカードの</a:t>
            </a:r>
            <a:endParaRPr lang="en-US" altLang="ja-JP" sz="2000" dirty="0"/>
          </a:p>
          <a:p>
            <a:pPr eaLnBrk="1" hangingPunct="1">
              <a:spcBef>
                <a:spcPct val="0"/>
              </a:spcBef>
              <a:buFontTx/>
              <a:buNone/>
            </a:pPr>
            <a:r>
              <a:rPr lang="ja-JP" altLang="en-US" sz="2000" dirty="0"/>
              <a:t>一人当たり契約数</a:t>
            </a:r>
            <a:r>
              <a:rPr lang="ja-JP" altLang="en-US" sz="2000" baseline="30000" dirty="0"/>
              <a:t>（注）</a:t>
            </a:r>
          </a:p>
        </p:txBody>
      </p:sp>
      <p:sp>
        <p:nvSpPr>
          <p:cNvPr id="17" name="タイトル 7"/>
          <p:cNvSpPr>
            <a:spLocks noGrp="1"/>
          </p:cNvSpPr>
          <p:nvPr>
            <p:ph type="title"/>
          </p:nvPr>
        </p:nvSpPr>
        <p:spPr>
          <a:xfrm>
            <a:off x="205286" y="246403"/>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
        <p:nvSpPr>
          <p:cNvPr id="18" name="テキスト ボックス 4"/>
          <p:cNvSpPr txBox="1">
            <a:spLocks noChangeArrowheads="1"/>
          </p:cNvSpPr>
          <p:nvPr/>
        </p:nvSpPr>
        <p:spPr bwMode="auto">
          <a:xfrm>
            <a:off x="4905702" y="864253"/>
            <a:ext cx="4495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若者のクレジットカード契約件数</a:t>
            </a:r>
          </a:p>
        </p:txBody>
      </p:sp>
      <p:graphicFrame>
        <p:nvGraphicFramePr>
          <p:cNvPr id="21" name="表 20"/>
          <p:cNvGraphicFramePr>
            <a:graphicFrameLocks noGrp="1"/>
          </p:cNvGraphicFramePr>
          <p:nvPr>
            <p:extLst>
              <p:ext uri="{D42A27DB-BD31-4B8C-83A1-F6EECF244321}">
                <p14:modId xmlns:p14="http://schemas.microsoft.com/office/powerpoint/2010/main" val="3619132159"/>
              </p:ext>
            </p:extLst>
          </p:nvPr>
        </p:nvGraphicFramePr>
        <p:xfrm>
          <a:off x="305485" y="1531816"/>
          <a:ext cx="3602777" cy="3479814"/>
        </p:xfrm>
        <a:graphic>
          <a:graphicData uri="http://schemas.openxmlformats.org/drawingml/2006/table">
            <a:tbl>
              <a:tblPr/>
              <a:tblGrid>
                <a:gridCol w="1888608">
                  <a:extLst>
                    <a:ext uri="{9D8B030D-6E8A-4147-A177-3AD203B41FA5}">
                      <a16:colId xmlns:a16="http://schemas.microsoft.com/office/drawing/2014/main" val="20000"/>
                    </a:ext>
                  </a:extLst>
                </a:gridCol>
                <a:gridCol w="1714169">
                  <a:extLst>
                    <a:ext uri="{9D8B030D-6E8A-4147-A177-3AD203B41FA5}">
                      <a16:colId xmlns:a16="http://schemas.microsoft.com/office/drawing/2014/main" val="20001"/>
                    </a:ext>
                  </a:extLst>
                </a:gridCol>
              </a:tblGrid>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人当たり</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1" i="0" u="none" strike="noStrike" dirty="0">
                          <a:effectLst/>
                          <a:latin typeface="メイリオ" panose="020B0604030504040204" pitchFamily="50" charset="-128"/>
                          <a:ea typeface="メイリオ" panose="020B0604030504040204" pitchFamily="50" charset="-128"/>
                        </a:rPr>
                        <a:t>契約数 （件）</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歳以下</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altLang="ja-JP" sz="1800" b="1" i="0" u="none" strike="noStrike" dirty="0">
                        <a:solidFill>
                          <a:srgbClr val="FF0000"/>
                        </a:solidFill>
                        <a:effectLst/>
                        <a:latin typeface="メイリオ" panose="020B0604030504040204" pitchFamily="50" charset="-128"/>
                        <a:ea typeface="メイリオ" panose="020B0604030504040204" pitchFamily="50" charset="-128"/>
                      </a:endParaRP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23</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2.7</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418538">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3.1</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50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3.3</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51</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3.7</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61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歳以上</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2.3</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8033">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平均</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2.8</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 name="テキスト ボックス 18"/>
          <p:cNvSpPr txBox="1">
            <a:spLocks noChangeArrowheads="1"/>
          </p:cNvSpPr>
          <p:nvPr/>
        </p:nvSpPr>
        <p:spPr bwMode="auto">
          <a:xfrm>
            <a:off x="-73700" y="6150116"/>
            <a:ext cx="608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spcBef>
                <a:spcPct val="0"/>
              </a:spcBef>
              <a:buNone/>
            </a:pPr>
            <a:r>
              <a:rPr lang="ja-JP" altLang="en-US" sz="1400" dirty="0"/>
              <a:t>（出所）日本クレジット協会「日本のクレジット統計（</a:t>
            </a:r>
            <a:r>
              <a:rPr lang="en-US" altLang="ja-JP" sz="1400" dirty="0"/>
              <a:t>2024</a:t>
            </a:r>
            <a:r>
              <a:rPr lang="ja-JP" altLang="en-US" sz="1400" dirty="0"/>
              <a:t>年</a:t>
            </a:r>
            <a:r>
              <a:rPr lang="en-US" altLang="ja-JP" sz="1400" dirty="0"/>
              <a:t>12</a:t>
            </a:r>
            <a:r>
              <a:rPr lang="ja-JP" altLang="en-US" sz="1400" dirty="0"/>
              <a:t>月末）」</a:t>
            </a:r>
            <a:endParaRPr lang="en-US" altLang="ja-JP" sz="1400" dirty="0"/>
          </a:p>
          <a:p>
            <a:pPr>
              <a:spcBef>
                <a:spcPct val="0"/>
              </a:spcBef>
              <a:buNone/>
            </a:pPr>
            <a:r>
              <a:rPr lang="ja-JP" altLang="en-US" sz="1400" dirty="0"/>
              <a:t>　　　　</a:t>
            </a:r>
            <a:r>
              <a:rPr lang="zh-TW" altLang="en-US" sz="1400" dirty="0"/>
              <a:t>総務省</a:t>
            </a:r>
            <a:r>
              <a:rPr lang="ja-JP" altLang="en-US" sz="1400" dirty="0"/>
              <a:t>「</a:t>
            </a:r>
            <a:r>
              <a:rPr lang="zh-TW" altLang="en-US" sz="1400" dirty="0"/>
              <a:t>人口推計（</a:t>
            </a:r>
            <a:r>
              <a:rPr lang="en-US" altLang="zh-TW" sz="1400" dirty="0"/>
              <a:t>202</a:t>
            </a:r>
            <a:r>
              <a:rPr lang="en-US" altLang="ja-JP" sz="1400" dirty="0"/>
              <a:t>4</a:t>
            </a:r>
            <a:r>
              <a:rPr lang="zh-TW" altLang="en-US" sz="1400" dirty="0"/>
              <a:t>年</a:t>
            </a:r>
            <a:r>
              <a:rPr lang="en-US" altLang="ja-JP" sz="1400" dirty="0"/>
              <a:t>10</a:t>
            </a:r>
            <a:r>
              <a:rPr lang="ja-JP" altLang="en-US" sz="1400" dirty="0"/>
              <a:t>月</a:t>
            </a:r>
            <a:r>
              <a:rPr lang="zh-TW" altLang="en-US" sz="1400" dirty="0"/>
              <a:t>）</a:t>
            </a:r>
            <a:r>
              <a:rPr lang="ja-JP" altLang="en-US" sz="1400" dirty="0"/>
              <a:t>」</a:t>
            </a:r>
          </a:p>
        </p:txBody>
      </p:sp>
      <p:sp>
        <p:nvSpPr>
          <p:cNvPr id="9" name="正方形/長方形 8"/>
          <p:cNvSpPr/>
          <p:nvPr/>
        </p:nvSpPr>
        <p:spPr>
          <a:xfrm>
            <a:off x="2650674" y="2255010"/>
            <a:ext cx="783770" cy="391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メイリオ" panose="020B0604030504040204" pitchFamily="50" charset="-128"/>
                <a:ea typeface="メイリオ" panose="020B0604030504040204" pitchFamily="50" charset="-128"/>
              </a:rPr>
              <a:t>1.2</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92713" y="5488980"/>
            <a:ext cx="5260257"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（注）一人当たり契約数</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＝クレジットカード契約数</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歳以上人口</a:t>
            </a:r>
          </a:p>
        </p:txBody>
      </p:sp>
      <p:graphicFrame>
        <p:nvGraphicFramePr>
          <p:cNvPr id="3" name="グラフ 2">
            <a:extLst>
              <a:ext uri="{FF2B5EF4-FFF2-40B4-BE49-F238E27FC236}">
                <a16:creationId xmlns:a16="http://schemas.microsoft.com/office/drawing/2014/main" id="{28407AB7-9C6B-6301-4430-3269A926F095}"/>
              </a:ext>
            </a:extLst>
          </p:cNvPr>
          <p:cNvGraphicFramePr>
            <a:graphicFrameLocks/>
          </p:cNvGraphicFramePr>
          <p:nvPr>
            <p:extLst>
              <p:ext uri="{D42A27DB-BD31-4B8C-83A1-F6EECF244321}">
                <p14:modId xmlns:p14="http://schemas.microsoft.com/office/powerpoint/2010/main" val="3703116987"/>
              </p:ext>
            </p:extLst>
          </p:nvPr>
        </p:nvGraphicFramePr>
        <p:xfrm>
          <a:off x="4636074" y="1177610"/>
          <a:ext cx="4330857" cy="4711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37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3"/>
          <p:cNvSpPr txBox="1">
            <a:spLocks/>
          </p:cNvSpPr>
          <p:nvPr/>
        </p:nvSpPr>
        <p:spPr bwMode="auto">
          <a:xfrm>
            <a:off x="390755" y="941154"/>
            <a:ext cx="95551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kumimoji="1">
                <a:solidFill>
                  <a:schemeClr val="tx1"/>
                </a:solidFill>
                <a:latin typeface="ＭＳ Ｐゴシック" panose="020B0600070205080204" pitchFamily="50" charset="-128"/>
                <a:ea typeface="ＭＳ Ｐゴシック" panose="020B0600070205080204" pitchFamily="50" charset="-128"/>
              </a:defRPr>
            </a:lvl1pPr>
            <a:lvl2pPr marL="685800" indent="-2286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marL="0" indent="0">
              <a:lnSpc>
                <a:spcPct val="90000"/>
              </a:lnSpc>
              <a:spcBef>
                <a:spcPct val="0"/>
              </a:spcBef>
            </a:pPr>
            <a:r>
              <a:rPr lang="ja-JP" altLang="en-US" sz="2800" dirty="0">
                <a:solidFill>
                  <a:srgbClr val="000096"/>
                </a:solidFill>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クレジットカードの利用場面</a:t>
            </a:r>
          </a:p>
        </p:txBody>
      </p:sp>
      <p:sp>
        <p:nvSpPr>
          <p:cNvPr id="3" name="円形吹き出し 2"/>
          <p:cNvSpPr/>
          <p:nvPr/>
        </p:nvSpPr>
        <p:spPr>
          <a:xfrm>
            <a:off x="390755" y="1478523"/>
            <a:ext cx="2947987" cy="1055430"/>
          </a:xfrm>
          <a:prstGeom prst="wedgeEllipseCallout">
            <a:avLst>
              <a:gd name="adj1" fmla="val -12110"/>
              <a:gd name="adj2" fmla="val 111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オンラインショッピング</a:t>
            </a:r>
          </a:p>
        </p:txBody>
      </p:sp>
      <p:sp>
        <p:nvSpPr>
          <p:cNvPr id="4" name="円形吹き出し 3"/>
          <p:cNvSpPr/>
          <p:nvPr/>
        </p:nvSpPr>
        <p:spPr>
          <a:xfrm>
            <a:off x="3726046" y="1527083"/>
            <a:ext cx="2947987" cy="1055430"/>
          </a:xfrm>
          <a:prstGeom prst="wedgeEllipseCallout">
            <a:avLst>
              <a:gd name="adj1" fmla="val -46520"/>
              <a:gd name="adj2" fmla="val 760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公共料金の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支払い</a:t>
            </a:r>
          </a:p>
        </p:txBody>
      </p:sp>
      <p:sp>
        <p:nvSpPr>
          <p:cNvPr id="5" name="円形吹き出し 4"/>
          <p:cNvSpPr/>
          <p:nvPr/>
        </p:nvSpPr>
        <p:spPr>
          <a:xfrm>
            <a:off x="6028495" y="5256543"/>
            <a:ext cx="2851956" cy="1055430"/>
          </a:xfrm>
          <a:prstGeom prst="wedgeEllipseCallout">
            <a:avLst>
              <a:gd name="adj1" fmla="val -46498"/>
              <a:gd name="adj2" fmla="val -10129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海外での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ショッピング</a:t>
            </a:r>
          </a:p>
        </p:txBody>
      </p:sp>
      <p:sp>
        <p:nvSpPr>
          <p:cNvPr id="6" name="円形吹き出し 5"/>
          <p:cNvSpPr/>
          <p:nvPr/>
        </p:nvSpPr>
        <p:spPr>
          <a:xfrm>
            <a:off x="1635694" y="5163200"/>
            <a:ext cx="3358875" cy="1055430"/>
          </a:xfrm>
          <a:prstGeom prst="wedgeEllipseCallout">
            <a:avLst>
              <a:gd name="adj1" fmla="val 13053"/>
              <a:gd name="adj2" fmla="val -101299"/>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国民年金保険料の納付</a:t>
            </a:r>
          </a:p>
        </p:txBody>
      </p:sp>
      <p:grpSp>
        <p:nvGrpSpPr>
          <p:cNvPr id="7" name="グループ化 6"/>
          <p:cNvGrpSpPr/>
          <p:nvPr/>
        </p:nvGrpSpPr>
        <p:grpSpPr>
          <a:xfrm>
            <a:off x="1323875" y="2646790"/>
            <a:ext cx="7864891" cy="2108325"/>
            <a:chOff x="1283957" y="2588731"/>
            <a:chExt cx="7864891" cy="2108325"/>
          </a:xfrm>
        </p:grpSpPr>
        <p:grpSp>
          <p:nvGrpSpPr>
            <p:cNvPr id="8" name="グループ化 7"/>
            <p:cNvGrpSpPr/>
            <p:nvPr/>
          </p:nvGrpSpPr>
          <p:grpSpPr>
            <a:xfrm>
              <a:off x="1283957" y="2588731"/>
              <a:ext cx="5485096" cy="2052664"/>
              <a:chOff x="1022067" y="2711157"/>
              <a:chExt cx="5485096" cy="2052664"/>
            </a:xfrm>
          </p:grpSpPr>
          <p:grpSp>
            <p:nvGrpSpPr>
              <p:cNvPr id="11" name="グループ化 3"/>
              <p:cNvGrpSpPr>
                <a:grpSpLocks/>
              </p:cNvGrpSpPr>
              <p:nvPr/>
            </p:nvGrpSpPr>
            <p:grpSpPr bwMode="auto">
              <a:xfrm>
                <a:off x="1022067" y="2711157"/>
                <a:ext cx="5485096" cy="2052664"/>
                <a:chOff x="921789" y="2657397"/>
                <a:chExt cx="5485177" cy="1944484"/>
              </a:xfrm>
            </p:grpSpPr>
            <p:sp>
              <p:nvSpPr>
                <p:cNvPr id="13" name="右矢印 12"/>
                <p:cNvSpPr/>
                <p:nvPr/>
              </p:nvSpPr>
              <p:spPr>
                <a:xfrm>
                  <a:off x="3390671" y="4233575"/>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直方体 13"/>
                <p:cNvSpPr/>
                <p:nvPr/>
              </p:nvSpPr>
              <p:spPr>
                <a:xfrm>
                  <a:off x="4390810" y="3852569"/>
                  <a:ext cx="1028715" cy="749312"/>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j-ea"/>
                      <a:ea typeface="+mj-ea"/>
                    </a:rPr>
                    <a:t>商品</a:t>
                  </a:r>
                </a:p>
              </p:txBody>
            </p:sp>
            <p:pic>
              <p:nvPicPr>
                <p:cNvPr id="15" name="Picture 6" descr="C:\Users\fujiwara\Desktop\JPG0316\P20_図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76" y="3517523"/>
                  <a:ext cx="1011846" cy="10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rot="10800000">
                  <a:off x="3323995" y="3182634"/>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89" y="3662549"/>
                  <a:ext cx="1206719" cy="93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565" y="2657397"/>
                  <a:ext cx="887886" cy="104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図 11"/>
              <p:cNvPicPr>
                <a:picLocks noChangeAspect="1"/>
              </p:cNvPicPr>
              <p:nvPr/>
            </p:nvPicPr>
            <p:blipFill>
              <a:blip r:embed="rId5"/>
              <a:stretch>
                <a:fillRect/>
              </a:stretch>
            </p:blipFill>
            <p:spPr>
              <a:xfrm>
                <a:off x="4402048" y="2897595"/>
                <a:ext cx="1185595" cy="739703"/>
              </a:xfrm>
              <a:prstGeom prst="rect">
                <a:avLst/>
              </a:prstGeom>
              <a:effectLst>
                <a:outerShdw blurRad="50800" dist="38100" dir="2700000" algn="tl" rotWithShape="0">
                  <a:prstClr val="black">
                    <a:alpha val="40000"/>
                  </a:prstClr>
                </a:outerShdw>
              </a:effectLst>
            </p:spPr>
          </p:pic>
        </p:grpSp>
        <p:pic>
          <p:nvPicPr>
            <p:cNvPr id="9" name="図 6"/>
            <p:cNvPicPr>
              <a:picLocks noChangeAspect="1"/>
            </p:cNvPicPr>
            <p:nvPr/>
          </p:nvPicPr>
          <p:blipFill>
            <a:blip r:embed="rId6">
              <a:extLst>
                <a:ext uri="{28A0092B-C50C-407E-A947-70E740481C1C}">
                  <a14:useLocalDpi xmlns:a14="http://schemas.microsoft.com/office/drawing/2010/main" val="0"/>
                </a:ext>
              </a:extLst>
            </a:blip>
            <a:srcRect l="12675" r="7806" b="5006"/>
            <a:stretch>
              <a:fillRect/>
            </a:stretch>
          </p:blipFill>
          <p:spPr bwMode="auto">
            <a:xfrm>
              <a:off x="7961950" y="2768655"/>
              <a:ext cx="1186898" cy="18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7"/>
            <p:cNvPicPr>
              <a:picLocks noChangeAspect="1"/>
            </p:cNvPicPr>
            <p:nvPr/>
          </p:nvPicPr>
          <p:blipFill>
            <a:blip r:embed="rId7">
              <a:extLst>
                <a:ext uri="{28A0092B-C50C-407E-A947-70E740481C1C}">
                  <a14:useLocalDpi xmlns:a14="http://schemas.microsoft.com/office/drawing/2010/main" val="0"/>
                </a:ext>
              </a:extLst>
            </a:blip>
            <a:srcRect l="14719" r="21776"/>
            <a:stretch>
              <a:fillRect/>
            </a:stretch>
          </p:blipFill>
          <p:spPr bwMode="auto">
            <a:xfrm>
              <a:off x="6974524" y="2694316"/>
              <a:ext cx="880064" cy="200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タイトル 7"/>
          <p:cNvSpPr>
            <a:spLocks noGrp="1"/>
          </p:cNvSpPr>
          <p:nvPr>
            <p:ph type="title"/>
          </p:nvPr>
        </p:nvSpPr>
        <p:spPr>
          <a:xfrm>
            <a:off x="293006" y="203427"/>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Tree>
    <p:extLst>
      <p:ext uri="{BB962C8B-B14F-4D97-AF65-F5344CB8AC3E}">
        <p14:creationId xmlns:p14="http://schemas.microsoft.com/office/powerpoint/2010/main" val="10025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35317F-B1A4-40C9-9ED5-DACA548511C7}"/>
              </a:ext>
            </a:extLst>
          </p:cNvPr>
          <p:cNvPicPr>
            <a:picLocks noChangeAspect="1"/>
          </p:cNvPicPr>
          <p:nvPr/>
        </p:nvPicPr>
        <p:blipFill>
          <a:blip r:embed="rId2"/>
          <a:stretch>
            <a:fillRect/>
          </a:stretch>
        </p:blipFill>
        <p:spPr>
          <a:xfrm>
            <a:off x="1828874" y="2652283"/>
            <a:ext cx="2362867" cy="1476000"/>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0CECDD99-6F55-4739-B35D-D815052FE500}"/>
              </a:ext>
            </a:extLst>
          </p:cNvPr>
          <p:cNvPicPr>
            <a:picLocks noChangeAspect="1"/>
          </p:cNvPicPr>
          <p:nvPr/>
        </p:nvPicPr>
        <p:blipFill>
          <a:blip r:embed="rId3"/>
          <a:stretch>
            <a:fillRect/>
          </a:stretch>
        </p:blipFill>
        <p:spPr>
          <a:xfrm>
            <a:off x="5080974" y="2646485"/>
            <a:ext cx="2370928" cy="1477596"/>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F142B074-6D53-4B4A-9650-C552578F1E1D}"/>
              </a:ext>
            </a:extLst>
          </p:cNvPr>
          <p:cNvSpPr txBox="1"/>
          <p:nvPr/>
        </p:nvSpPr>
        <p:spPr>
          <a:xfrm>
            <a:off x="59123" y="2613170"/>
            <a:ext cx="1390180"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6" name="テキスト ボックス 5">
            <a:extLst>
              <a:ext uri="{FF2B5EF4-FFF2-40B4-BE49-F238E27FC236}">
                <a16:creationId xmlns:a16="http://schemas.microsoft.com/office/drawing/2014/main" id="{20FC8D8F-1290-4D76-A8F2-4DF028416D51}"/>
              </a:ext>
            </a:extLst>
          </p:cNvPr>
          <p:cNvSpPr txBox="1"/>
          <p:nvPr/>
        </p:nvSpPr>
        <p:spPr>
          <a:xfrm>
            <a:off x="27795" y="3739802"/>
            <a:ext cx="193862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カード有効期限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年（下</a:t>
            </a:r>
            <a:r>
              <a:rPr lang="en-US" altLang="ja-JP" sz="1600" b="1" dirty="0">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ケタ）</a:t>
            </a:r>
          </a:p>
        </p:txBody>
      </p:sp>
      <p:sp>
        <p:nvSpPr>
          <p:cNvPr id="7" name="テキスト ボックス 6">
            <a:extLst>
              <a:ext uri="{FF2B5EF4-FFF2-40B4-BE49-F238E27FC236}">
                <a16:creationId xmlns:a16="http://schemas.microsoft.com/office/drawing/2014/main" id="{F8B44064-6EAC-4841-8735-581D8818237E}"/>
              </a:ext>
            </a:extLst>
          </p:cNvPr>
          <p:cNvSpPr txBox="1"/>
          <p:nvPr/>
        </p:nvSpPr>
        <p:spPr>
          <a:xfrm>
            <a:off x="1074671" y="4477064"/>
            <a:ext cx="182290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カード会員の氏名</a:t>
            </a:r>
          </a:p>
        </p:txBody>
      </p:sp>
      <p:sp>
        <p:nvSpPr>
          <p:cNvPr id="8" name="テキスト ボックス 7">
            <a:extLst>
              <a:ext uri="{FF2B5EF4-FFF2-40B4-BE49-F238E27FC236}">
                <a16:creationId xmlns:a16="http://schemas.microsoft.com/office/drawing/2014/main" id="{CC80156B-C629-46DE-8CBE-2EF68F7A7CBB}"/>
              </a:ext>
            </a:extLst>
          </p:cNvPr>
          <p:cNvSpPr txBox="1"/>
          <p:nvPr/>
        </p:nvSpPr>
        <p:spPr>
          <a:xfrm>
            <a:off x="1960161" y="4906688"/>
            <a:ext cx="163330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ブランドマーク</a:t>
            </a:r>
          </a:p>
        </p:txBody>
      </p:sp>
      <p:sp>
        <p:nvSpPr>
          <p:cNvPr id="9" name="テキスト ボックス 8">
            <a:extLst>
              <a:ext uri="{FF2B5EF4-FFF2-40B4-BE49-F238E27FC236}">
                <a16:creationId xmlns:a16="http://schemas.microsoft.com/office/drawing/2014/main" id="{506E7FAC-8839-43C4-BEEB-B3ECD858ABAF}"/>
              </a:ext>
            </a:extLst>
          </p:cNvPr>
          <p:cNvSpPr txBox="1"/>
          <p:nvPr/>
        </p:nvSpPr>
        <p:spPr>
          <a:xfrm>
            <a:off x="2445336" y="1980056"/>
            <a:ext cx="1728074" cy="584775"/>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10" name="テキスト ボックス 9">
            <a:extLst>
              <a:ext uri="{FF2B5EF4-FFF2-40B4-BE49-F238E27FC236}">
                <a16:creationId xmlns:a16="http://schemas.microsoft.com/office/drawing/2014/main" id="{F1B187A9-6599-49D5-AC8F-D07CD1943C8B}"/>
              </a:ext>
            </a:extLst>
          </p:cNvPr>
          <p:cNvSpPr txBox="1"/>
          <p:nvPr/>
        </p:nvSpPr>
        <p:spPr>
          <a:xfrm>
            <a:off x="5870416" y="4332723"/>
            <a:ext cx="147811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カード会社の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連絡先</a:t>
            </a:r>
          </a:p>
        </p:txBody>
      </p:sp>
      <p:sp>
        <p:nvSpPr>
          <p:cNvPr id="11" name="テキスト ボックス 10">
            <a:extLst>
              <a:ext uri="{FF2B5EF4-FFF2-40B4-BE49-F238E27FC236}">
                <a16:creationId xmlns:a16="http://schemas.microsoft.com/office/drawing/2014/main" id="{4ECB60D3-6389-4F35-B176-CB48F646E477}"/>
              </a:ext>
            </a:extLst>
          </p:cNvPr>
          <p:cNvSpPr txBox="1"/>
          <p:nvPr/>
        </p:nvSpPr>
        <p:spPr>
          <a:xfrm>
            <a:off x="4618390" y="4350625"/>
            <a:ext cx="102418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注意事項</a:t>
            </a:r>
          </a:p>
        </p:txBody>
      </p:sp>
      <p:sp>
        <p:nvSpPr>
          <p:cNvPr id="12" name="テキスト ボックス 11">
            <a:extLst>
              <a:ext uri="{FF2B5EF4-FFF2-40B4-BE49-F238E27FC236}">
                <a16:creationId xmlns:a16="http://schemas.microsoft.com/office/drawing/2014/main" id="{4E637790-2907-4A57-860C-B87B1A1A0807}"/>
              </a:ext>
            </a:extLst>
          </p:cNvPr>
          <p:cNvSpPr txBox="1"/>
          <p:nvPr/>
        </p:nvSpPr>
        <p:spPr>
          <a:xfrm>
            <a:off x="7756609" y="2869239"/>
            <a:ext cx="1524649"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セキュリティコード</a:t>
            </a:r>
          </a:p>
        </p:txBody>
      </p:sp>
      <p:sp>
        <p:nvSpPr>
          <p:cNvPr id="13" name="テキスト ボックス 12">
            <a:extLst>
              <a:ext uri="{FF2B5EF4-FFF2-40B4-BE49-F238E27FC236}">
                <a16:creationId xmlns:a16="http://schemas.microsoft.com/office/drawing/2014/main" id="{4280BEE2-A9ED-45C9-AB4D-5F2E4604FB03}"/>
              </a:ext>
            </a:extLst>
          </p:cNvPr>
          <p:cNvSpPr txBox="1"/>
          <p:nvPr/>
        </p:nvSpPr>
        <p:spPr>
          <a:xfrm>
            <a:off x="6166032" y="2163680"/>
            <a:ext cx="1728206"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磁気ストライプ</a:t>
            </a:r>
          </a:p>
        </p:txBody>
      </p:sp>
      <p:sp>
        <p:nvSpPr>
          <p:cNvPr id="14" name="テキスト ボックス 13">
            <a:extLst>
              <a:ext uri="{FF2B5EF4-FFF2-40B4-BE49-F238E27FC236}">
                <a16:creationId xmlns:a16="http://schemas.microsoft.com/office/drawing/2014/main" id="{26FB84ED-5849-4BC5-8EBE-0FDB38353DA9}"/>
              </a:ext>
            </a:extLst>
          </p:cNvPr>
          <p:cNvSpPr txBox="1"/>
          <p:nvPr/>
        </p:nvSpPr>
        <p:spPr>
          <a:xfrm>
            <a:off x="5034433" y="2163680"/>
            <a:ext cx="92249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署名欄</a:t>
            </a:r>
          </a:p>
        </p:txBody>
      </p:sp>
      <p:cxnSp>
        <p:nvCxnSpPr>
          <p:cNvPr id="15" name="直線コネクタ 14">
            <a:extLst>
              <a:ext uri="{FF2B5EF4-FFF2-40B4-BE49-F238E27FC236}">
                <a16:creationId xmlns:a16="http://schemas.microsoft.com/office/drawing/2014/main" id="{2F4FC20D-2A10-486D-8F30-E0EDF0329859}"/>
              </a:ext>
            </a:extLst>
          </p:cNvPr>
          <p:cNvCxnSpPr>
            <a:stCxn id="14" idx="2"/>
          </p:cNvCxnSpPr>
          <p:nvPr/>
        </p:nvCxnSpPr>
        <p:spPr>
          <a:xfrm>
            <a:off x="5495678" y="2502234"/>
            <a:ext cx="50958" cy="72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F13B2FE9-4127-48EB-B74F-4BDA45B0C710}"/>
              </a:ext>
            </a:extLst>
          </p:cNvPr>
          <p:cNvCxnSpPr>
            <a:cxnSpLocks/>
            <a:stCxn id="13" idx="2"/>
          </p:cNvCxnSpPr>
          <p:nvPr/>
        </p:nvCxnSpPr>
        <p:spPr>
          <a:xfrm>
            <a:off x="7030135" y="2502234"/>
            <a:ext cx="0" cy="36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楕円 25">
            <a:extLst>
              <a:ext uri="{FF2B5EF4-FFF2-40B4-BE49-F238E27FC236}">
                <a16:creationId xmlns:a16="http://schemas.microsoft.com/office/drawing/2014/main" id="{8FF4D6B5-06EB-4F79-96E8-8FBF11F20634}"/>
              </a:ext>
            </a:extLst>
          </p:cNvPr>
          <p:cNvSpPr/>
          <p:nvPr/>
        </p:nvSpPr>
        <p:spPr>
          <a:xfrm>
            <a:off x="6786142" y="3025439"/>
            <a:ext cx="325128" cy="212651"/>
          </a:xfrm>
          <a:prstGeom prst="ellipse">
            <a:avLst/>
          </a:prstGeom>
          <a:no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18" name="直線コネクタ 17">
            <a:extLst>
              <a:ext uri="{FF2B5EF4-FFF2-40B4-BE49-F238E27FC236}">
                <a16:creationId xmlns:a16="http://schemas.microsoft.com/office/drawing/2014/main" id="{42EDE57E-C101-40E1-B917-531E724A74DA}"/>
              </a:ext>
            </a:extLst>
          </p:cNvPr>
          <p:cNvCxnSpPr>
            <a:cxnSpLocks/>
            <a:stCxn id="12" idx="1"/>
            <a:endCxn id="17" idx="6"/>
          </p:cNvCxnSpPr>
          <p:nvPr/>
        </p:nvCxnSpPr>
        <p:spPr>
          <a:xfrm flipH="1" flipV="1">
            <a:off x="7111270" y="3131765"/>
            <a:ext cx="645339" cy="298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AD0429F-6DB7-4B35-837B-DE4777DCA5D3}"/>
              </a:ext>
            </a:extLst>
          </p:cNvPr>
          <p:cNvCxnSpPr>
            <a:cxnSpLocks/>
          </p:cNvCxnSpPr>
          <p:nvPr/>
        </p:nvCxnSpPr>
        <p:spPr>
          <a:xfrm flipV="1">
            <a:off x="5034432" y="3775049"/>
            <a:ext cx="224038" cy="5240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59ECB8F8-1B6E-4569-A41B-50CF577FC0B3}"/>
              </a:ext>
            </a:extLst>
          </p:cNvPr>
          <p:cNvCxnSpPr>
            <a:cxnSpLocks/>
          </p:cNvCxnSpPr>
          <p:nvPr/>
        </p:nvCxnSpPr>
        <p:spPr>
          <a:xfrm>
            <a:off x="6679057" y="4046450"/>
            <a:ext cx="0" cy="25266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B254714E-3FA7-4567-9684-0B0CA8AC5CA3}"/>
              </a:ext>
            </a:extLst>
          </p:cNvPr>
          <p:cNvCxnSpPr>
            <a:cxnSpLocks/>
          </p:cNvCxnSpPr>
          <p:nvPr/>
        </p:nvCxnSpPr>
        <p:spPr>
          <a:xfrm flipH="1">
            <a:off x="3243004" y="3741615"/>
            <a:ext cx="604849" cy="1074003"/>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207285AB-B61D-42D5-BA84-8A24ADB7CAC9}"/>
              </a:ext>
            </a:extLst>
          </p:cNvPr>
          <p:cNvCxnSpPr>
            <a:cxnSpLocks/>
          </p:cNvCxnSpPr>
          <p:nvPr/>
        </p:nvCxnSpPr>
        <p:spPr>
          <a:xfrm>
            <a:off x="2505694" y="3954421"/>
            <a:ext cx="0" cy="505578"/>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10245D91-8E3B-410C-8658-0D714C143724}"/>
              </a:ext>
            </a:extLst>
          </p:cNvPr>
          <p:cNvCxnSpPr>
            <a:cxnSpLocks/>
          </p:cNvCxnSpPr>
          <p:nvPr/>
        </p:nvCxnSpPr>
        <p:spPr>
          <a:xfrm flipH="1" flipV="1">
            <a:off x="1565495" y="2988413"/>
            <a:ext cx="489931"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71C6D9C9-84A8-4B21-B5DA-0701BA23E35C}"/>
              </a:ext>
            </a:extLst>
          </p:cNvPr>
          <p:cNvCxnSpPr>
            <a:cxnSpLocks/>
          </p:cNvCxnSpPr>
          <p:nvPr/>
        </p:nvCxnSpPr>
        <p:spPr>
          <a:xfrm flipH="1">
            <a:off x="1565495" y="3662680"/>
            <a:ext cx="391268" cy="24939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7154004" y="3411118"/>
            <a:ext cx="235128" cy="22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F1B187A9-6599-49D5-AC8F-D07CD1943C8B}"/>
              </a:ext>
            </a:extLst>
          </p:cNvPr>
          <p:cNvSpPr txBox="1"/>
          <p:nvPr/>
        </p:nvSpPr>
        <p:spPr>
          <a:xfrm>
            <a:off x="7451902" y="4461297"/>
            <a:ext cx="2006341" cy="830997"/>
          </a:xfrm>
          <a:prstGeom prst="rect">
            <a:avLst/>
          </a:prstGeom>
          <a:noFill/>
        </p:spPr>
        <p:txBody>
          <a:bodyPr wrap="square" rtlCol="0">
            <a:spAutoFit/>
          </a:bodyP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ATM</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1600" b="1" dirty="0">
                <a:latin typeface="メイリオ" panose="020B0604030504040204" pitchFamily="50" charset="-128"/>
                <a:ea typeface="メイリオ" panose="020B0604030504040204" pitchFamily="50" charset="-128"/>
              </a:rPr>
              <a:t>おける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アクセプタンスマーク</a:t>
            </a:r>
          </a:p>
        </p:txBody>
      </p:sp>
      <p:cxnSp>
        <p:nvCxnSpPr>
          <p:cNvPr id="35" name="直線コネクタ 34">
            <a:extLst>
              <a:ext uri="{FF2B5EF4-FFF2-40B4-BE49-F238E27FC236}">
                <a16:creationId xmlns:a16="http://schemas.microsoft.com/office/drawing/2014/main" id="{59ECB8F8-1B6E-4569-A41B-50CF577FC0B3}"/>
              </a:ext>
            </a:extLst>
          </p:cNvPr>
          <p:cNvCxnSpPr>
            <a:cxnSpLocks/>
            <a:stCxn id="33" idx="2"/>
          </p:cNvCxnSpPr>
          <p:nvPr/>
        </p:nvCxnSpPr>
        <p:spPr>
          <a:xfrm>
            <a:off x="7271568" y="3637215"/>
            <a:ext cx="444039" cy="839849"/>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タイトル 1"/>
          <p:cNvSpPr>
            <a:spLocks noGrp="1"/>
          </p:cNvSpPr>
          <p:nvPr>
            <p:ph type="title" idx="4294967295"/>
          </p:nvPr>
        </p:nvSpPr>
        <p:spPr>
          <a:xfrm>
            <a:off x="218228" y="798575"/>
            <a:ext cx="7947025" cy="552450"/>
          </a:xfrm>
          <a:prstGeom prst="rect">
            <a:avLst/>
          </a:prstGeom>
        </p:spPr>
        <p:txBody>
          <a:bodyPr>
            <a:normAutofit/>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クレジットカードの一般的な仕様</a:t>
            </a:r>
          </a:p>
        </p:txBody>
      </p:sp>
      <p:cxnSp>
        <p:nvCxnSpPr>
          <p:cNvPr id="43" name="直線コネクタ 42"/>
          <p:cNvCxnSpPr/>
          <p:nvPr/>
        </p:nvCxnSpPr>
        <p:spPr>
          <a:xfrm>
            <a:off x="4528257" y="1806714"/>
            <a:ext cx="0" cy="466448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298578" y="1383788"/>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［表面］</a:t>
            </a:r>
          </a:p>
        </p:txBody>
      </p:sp>
      <p:sp>
        <p:nvSpPr>
          <p:cNvPr id="45" name="テキスト ボックス 44"/>
          <p:cNvSpPr txBox="1"/>
          <p:nvPr/>
        </p:nvSpPr>
        <p:spPr>
          <a:xfrm>
            <a:off x="4592453" y="1390165"/>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［裏面］</a:t>
            </a:r>
          </a:p>
        </p:txBody>
      </p:sp>
      <p:sp>
        <p:nvSpPr>
          <p:cNvPr id="46" name="タイトル 7"/>
          <p:cNvSpPr txBox="1">
            <a:spLocks/>
          </p:cNvSpPr>
          <p:nvPr/>
        </p:nvSpPr>
        <p:spPr>
          <a:xfrm>
            <a:off x="149428" y="21631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47" name="テキスト ボックス 46"/>
          <p:cNvSpPr txBox="1"/>
          <p:nvPr/>
        </p:nvSpPr>
        <p:spPr>
          <a:xfrm>
            <a:off x="2077602" y="5172566"/>
            <a:ext cx="2679223"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VISA</a:t>
            </a:r>
          </a:p>
          <a:p>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Mastercard</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JCB</a:t>
            </a: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American Express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Diners Club</a:t>
            </a:r>
          </a:p>
          <a:p>
            <a:endParaRPr kumimoji="1" lang="ja-JP" altLang="en-US"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7493587" y="5261953"/>
            <a:ext cx="126179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Cirrus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PLUS</a:t>
            </a:r>
          </a:p>
        </p:txBody>
      </p:sp>
      <p:sp>
        <p:nvSpPr>
          <p:cNvPr id="37" name="テキスト ボックス 36">
            <a:extLst>
              <a:ext uri="{FF2B5EF4-FFF2-40B4-BE49-F238E27FC236}">
                <a16:creationId xmlns:a16="http://schemas.microsoft.com/office/drawing/2014/main" id="{506E7FAC-8839-43C4-BEEB-B3ECD858ABAF}"/>
              </a:ext>
            </a:extLst>
          </p:cNvPr>
          <p:cNvSpPr txBox="1"/>
          <p:nvPr/>
        </p:nvSpPr>
        <p:spPr>
          <a:xfrm>
            <a:off x="2451581" y="1972701"/>
            <a:ext cx="1733263" cy="584775"/>
          </a:xfrm>
          <a:prstGeom prst="rect">
            <a:avLst/>
          </a:prstGeom>
          <a:solidFill>
            <a:schemeClr val="bg1"/>
          </a:solid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38" name="テキスト ボックス 37">
            <a:extLst>
              <a:ext uri="{FF2B5EF4-FFF2-40B4-BE49-F238E27FC236}">
                <a16:creationId xmlns:a16="http://schemas.microsoft.com/office/drawing/2014/main" id="{F142B074-6D53-4B4A-9650-C552578F1E1D}"/>
              </a:ext>
            </a:extLst>
          </p:cNvPr>
          <p:cNvSpPr txBox="1"/>
          <p:nvPr/>
        </p:nvSpPr>
        <p:spPr>
          <a:xfrm>
            <a:off x="59123" y="2613085"/>
            <a:ext cx="1390180" cy="369332"/>
          </a:xfrm>
          <a:prstGeom prst="rect">
            <a:avLst/>
          </a:prstGeom>
          <a:solidFill>
            <a:schemeClr val="bg1"/>
          </a:solid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3" name="テキスト ボックス 2">
            <a:extLst>
              <a:ext uri="{FF2B5EF4-FFF2-40B4-BE49-F238E27FC236}">
                <a16:creationId xmlns:a16="http://schemas.microsoft.com/office/drawing/2014/main" id="{B9436691-39BA-4905-9655-8A2E10B4BF2E}"/>
              </a:ext>
            </a:extLst>
          </p:cNvPr>
          <p:cNvSpPr txBox="1"/>
          <p:nvPr/>
        </p:nvSpPr>
        <p:spPr>
          <a:xfrm>
            <a:off x="40845" y="2865356"/>
            <a:ext cx="1564708"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暗証番号などの秘匿情報を格納</a:t>
            </a:r>
          </a:p>
        </p:txBody>
      </p:sp>
      <p:cxnSp>
        <p:nvCxnSpPr>
          <p:cNvPr id="25" name="直線コネクタ 24">
            <a:extLst>
              <a:ext uri="{FF2B5EF4-FFF2-40B4-BE49-F238E27FC236}">
                <a16:creationId xmlns:a16="http://schemas.microsoft.com/office/drawing/2014/main" id="{1317D180-BB4D-4966-A76B-534F9CA63D1D}"/>
              </a:ext>
            </a:extLst>
          </p:cNvPr>
          <p:cNvCxnSpPr/>
          <p:nvPr/>
        </p:nvCxnSpPr>
        <p:spPr>
          <a:xfrm flipH="1">
            <a:off x="3117625" y="2500736"/>
            <a:ext cx="0" cy="828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3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100" fill="hold"/>
                                        <p:tgtEl>
                                          <p:spTgt spid="5"/>
                                        </p:tgtEl>
                                        <p:attrNameLst>
                                          <p:attrName>style.color</p:attrName>
                                        </p:attrNameLst>
                                      </p:cBhvr>
                                      <p:to>
                                        <a:srgbClr val="FF0000"/>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7084" y="1076140"/>
            <a:ext cx="8905875" cy="104140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Ｑ．</a:t>
            </a:r>
            <a:r>
              <a:rPr lang="ja-JP" altLang="en-US" dirty="0">
                <a:latin typeface="メイリオ" panose="020B0604030504040204" pitchFamily="50" charset="-128"/>
                <a:ea typeface="メイリオ" panose="020B0604030504040204" pitchFamily="50" charset="-128"/>
              </a:rPr>
              <a:t>クレジットカードとデビットカードの違いは、どこにあるでしょうか？</a:t>
            </a:r>
          </a:p>
        </p:txBody>
      </p:sp>
      <p:sp>
        <p:nvSpPr>
          <p:cNvPr id="3" name="Rectangle 2"/>
          <p:cNvSpPr txBox="1">
            <a:spLocks noChangeArrowheads="1"/>
          </p:cNvSpPr>
          <p:nvPr/>
        </p:nvSpPr>
        <p:spPr>
          <a:xfrm>
            <a:off x="74839" y="1922239"/>
            <a:ext cx="8905875" cy="1041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None/>
              <a:defRPr/>
            </a:pP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a:t>
            </a:r>
            <a:r>
              <a:rPr lang="ja-JP" altLang="en-US" sz="2800" dirty="0">
                <a:latin typeface="メイリオ" panose="020B0604030504040204" pitchFamily="50" charset="-128"/>
                <a:ea typeface="メイリオ" panose="020B0604030504040204" pitchFamily="50" charset="-128"/>
              </a:rPr>
              <a:t>．</a:t>
            </a:r>
            <a:endParaRPr lang="ja-JP" altLang="en-US" sz="2800" b="0"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755923219"/>
              </p:ext>
            </p:extLst>
          </p:nvPr>
        </p:nvGraphicFramePr>
        <p:xfrm>
          <a:off x="128587" y="2522087"/>
          <a:ext cx="9034465" cy="3767398"/>
        </p:xfrm>
        <a:graphic>
          <a:graphicData uri="http://schemas.openxmlformats.org/drawingml/2006/table">
            <a:tbl>
              <a:tblPr firstRow="1" bandRow="1">
                <a:tableStyleId>{5940675A-B579-460E-94D1-54222C63F5DA}</a:tableStyleId>
              </a:tblPr>
              <a:tblGrid>
                <a:gridCol w="2628208">
                  <a:extLst>
                    <a:ext uri="{9D8B030D-6E8A-4147-A177-3AD203B41FA5}">
                      <a16:colId xmlns:a16="http://schemas.microsoft.com/office/drawing/2014/main" val="1959555024"/>
                    </a:ext>
                  </a:extLst>
                </a:gridCol>
                <a:gridCol w="3258243">
                  <a:extLst>
                    <a:ext uri="{9D8B030D-6E8A-4147-A177-3AD203B41FA5}">
                      <a16:colId xmlns:a16="http://schemas.microsoft.com/office/drawing/2014/main" val="1433097736"/>
                    </a:ext>
                  </a:extLst>
                </a:gridCol>
                <a:gridCol w="3148014">
                  <a:extLst>
                    <a:ext uri="{9D8B030D-6E8A-4147-A177-3AD203B41FA5}">
                      <a16:colId xmlns:a16="http://schemas.microsoft.com/office/drawing/2014/main" val="528307444"/>
                    </a:ext>
                  </a:extLst>
                </a:gridCol>
              </a:tblGrid>
              <a:tr h="321126">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a:latin typeface="メイリオ" panose="020B0604030504040204" pitchFamily="50" charset="-128"/>
                          <a:ea typeface="メイリオ" panose="020B0604030504040204" pitchFamily="50" charset="-128"/>
                        </a:rPr>
                        <a:t>メリット</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デメリット</a:t>
                      </a:r>
                    </a:p>
                  </a:txBody>
                  <a:tcPr anchor="ctr"/>
                </a:tc>
                <a:extLst>
                  <a:ext uri="{0D108BD9-81ED-4DB2-BD59-A6C34878D82A}">
                    <a16:rowId xmlns:a16="http://schemas.microsoft.com/office/drawing/2014/main" val="3385460482"/>
                  </a:ext>
                </a:extLst>
              </a:tr>
              <a:tr h="1592211">
                <a:tc>
                  <a:txBody>
                    <a:bodyPr/>
                    <a:lstStyle/>
                    <a:p>
                      <a:pPr algn="ctr"/>
                      <a:r>
                        <a:rPr kumimoji="1" lang="ja-JP" altLang="en-US" sz="2400" b="1" dirty="0">
                          <a:latin typeface="メイリオ" panose="020B0604030504040204" pitchFamily="50" charset="-128"/>
                          <a:ea typeface="メイリオ" panose="020B0604030504040204" pitchFamily="50" charset="-128"/>
                        </a:rPr>
                        <a:t>クレジットカード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（後払い）</a:t>
                      </a:r>
                    </a:p>
                  </a:txBody>
                  <a:tcPr anchor="ctr"/>
                </a:tc>
                <a:tc>
                  <a:txBody>
                    <a:bodyPr/>
                    <a:lstStyle/>
                    <a:p>
                      <a:pPr marL="92075" indent="-92075"/>
                      <a:endParaRPr kumimoji="1" lang="en-US" altLang="ja-JP" sz="2400" dirty="0">
                        <a:latin typeface="メイリオ" panose="020B0604030504040204" pitchFamily="50" charset="-128"/>
                        <a:ea typeface="メイリオ" panose="020B0604030504040204" pitchFamily="50" charset="-128"/>
                      </a:endParaRPr>
                    </a:p>
                  </a:txBody>
                  <a:tcPr anchor="ct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717987">
                <a:tc>
                  <a:txBody>
                    <a:bodyPr/>
                    <a:lstStyle/>
                    <a:p>
                      <a:pPr algn="ctr"/>
                      <a:r>
                        <a:rPr kumimoji="1" lang="ja-JP" altLang="en-US" sz="2400" b="1" dirty="0">
                          <a:latin typeface="メイリオ" panose="020B0604030504040204" pitchFamily="50" charset="-128"/>
                          <a:ea typeface="メイリオ" panose="020B0604030504040204" pitchFamily="50" charset="-128"/>
                        </a:rPr>
                        <a:t>デビットカード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（即時払い）</a:t>
                      </a: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5" name="タイトル 7"/>
          <p:cNvSpPr txBox="1">
            <a:spLocks/>
          </p:cNvSpPr>
          <p:nvPr/>
        </p:nvSpPr>
        <p:spPr>
          <a:xfrm>
            <a:off x="128587" y="256017"/>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6029212" y="4563385"/>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044520" y="2934833"/>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9" name="正方形/長方形 8"/>
          <p:cNvSpPr/>
          <p:nvPr/>
        </p:nvSpPr>
        <p:spPr>
          <a:xfrm>
            <a:off x="2786062" y="4577898"/>
            <a:ext cx="3159580" cy="174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0" name="正方形/長方形 9"/>
          <p:cNvSpPr/>
          <p:nvPr/>
        </p:nvSpPr>
        <p:spPr>
          <a:xfrm flipH="1">
            <a:off x="2786062" y="3075269"/>
            <a:ext cx="3205958"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2783115" y="3085989"/>
            <a:ext cx="3193142" cy="1438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endParaRPr lang="en-US" altLang="ja-JP" sz="235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045540" y="3075269"/>
            <a:ext cx="2935174" cy="1447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13" name="正方形/長方形 12"/>
          <p:cNvSpPr/>
          <p:nvPr/>
        </p:nvSpPr>
        <p:spPr>
          <a:xfrm>
            <a:off x="2790657" y="4762793"/>
            <a:ext cx="3072496" cy="13769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4" name="正方形/長方形 13"/>
          <p:cNvSpPr/>
          <p:nvPr/>
        </p:nvSpPr>
        <p:spPr>
          <a:xfrm>
            <a:off x="6027170" y="4709206"/>
            <a:ext cx="2946516" cy="143145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64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100" fill="hold"/>
                                        <p:tgtEl>
                                          <p:spTgt spid="10"/>
                                        </p:tgtEl>
                                        <p:attrNameLst>
                                          <p:attrName>style.color</p:attrName>
                                        </p:attrNameLst>
                                      </p:cBhvr>
                                      <p:to>
                                        <a:srgbClr val="C55A11"/>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stCondLst>
                                    <p:cond delay="0"/>
                                  </p:stCondLst>
                                  <p:childTnLst>
                                    <p:animClr clrSpc="rgb" dir="cw">
                                      <p:cBhvr override="childStyle">
                                        <p:cTn id="35" dur="100" fill="hold"/>
                                        <p:tgtEl>
                                          <p:spTgt spid="7"/>
                                        </p:tgtEl>
                                        <p:attrNameLst>
                                          <p:attrName>style.color</p:attrName>
                                        </p:attrNameLst>
                                      </p:cBhvr>
                                      <p:to>
                                        <a:srgbClr val="C55A11"/>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100" fill="hold"/>
                                        <p:tgtEl>
                                          <p:spTgt spid="9"/>
                                        </p:tgtEl>
                                        <p:attrNameLst>
                                          <p:attrName>style.color</p:attrName>
                                        </p:attrNameLst>
                                      </p:cBhvr>
                                      <p:to>
                                        <a:srgbClr val="C55A11"/>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100" fill="hold"/>
                                        <p:tgtEl>
                                          <p:spTgt spid="6"/>
                                        </p:tgtEl>
                                        <p:attrNameLst>
                                          <p:attrName>style.color</p:attrName>
                                        </p:attrNameLst>
                                      </p:cBhvr>
                                      <p:to>
                                        <a:srgbClr val="C55A11"/>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9" grpId="0"/>
      <p:bldP spid="9" grpId="1"/>
      <p:bldP spid="10" grpId="0"/>
      <p:bldP spid="10" grpId="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25189" y="2168310"/>
            <a:ext cx="4362450" cy="4029075"/>
          </a:xfrm>
          <a:prstGeom prst="rect">
            <a:avLst/>
          </a:prstGeom>
        </p:spPr>
      </p:pic>
      <p:sp>
        <p:nvSpPr>
          <p:cNvPr id="3" name="タイトル 1"/>
          <p:cNvSpPr>
            <a:spLocks noGrp="1"/>
          </p:cNvSpPr>
          <p:nvPr>
            <p:ph type="title" idx="4294967295"/>
          </p:nvPr>
        </p:nvSpPr>
        <p:spPr>
          <a:xfrm>
            <a:off x="85338" y="1047339"/>
            <a:ext cx="7948613" cy="552450"/>
          </a:xfrm>
          <a:prstGeom prst="rect">
            <a:avLst/>
          </a:prstGeom>
        </p:spPr>
        <p:txBody>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クレジットカードは三者間契約</a:t>
            </a:r>
          </a:p>
        </p:txBody>
      </p:sp>
      <p:sp>
        <p:nvSpPr>
          <p:cNvPr id="4" name="角丸四角形吹き出し 3"/>
          <p:cNvSpPr/>
          <p:nvPr/>
        </p:nvSpPr>
        <p:spPr>
          <a:xfrm>
            <a:off x="7349833" y="1879490"/>
            <a:ext cx="1368236" cy="577641"/>
          </a:xfrm>
          <a:prstGeom prst="wedgeRoundRectCallout">
            <a:avLst>
              <a:gd name="adj1" fmla="val -52962"/>
              <a:gd name="adj2" fmla="val 8885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売買契約</a:t>
            </a:r>
          </a:p>
        </p:txBody>
      </p:sp>
      <p:sp>
        <p:nvSpPr>
          <p:cNvPr id="5" name="角丸四角形吹き出し 4"/>
          <p:cNvSpPr/>
          <p:nvPr/>
        </p:nvSpPr>
        <p:spPr>
          <a:xfrm>
            <a:off x="7879038" y="5153089"/>
            <a:ext cx="1678062" cy="577641"/>
          </a:xfrm>
          <a:prstGeom prst="wedgeRoundRectCallout">
            <a:avLst>
              <a:gd name="adj1" fmla="val -51678"/>
              <a:gd name="adj2" fmla="val -8727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加盟店契約</a:t>
            </a:r>
          </a:p>
        </p:txBody>
      </p:sp>
      <p:sp>
        <p:nvSpPr>
          <p:cNvPr id="6" name="角丸四角形吹き出し 5"/>
          <p:cNvSpPr/>
          <p:nvPr/>
        </p:nvSpPr>
        <p:spPr>
          <a:xfrm>
            <a:off x="3774242" y="4890433"/>
            <a:ext cx="2076476" cy="929507"/>
          </a:xfrm>
          <a:prstGeom prst="wedgeRoundRectCallout">
            <a:avLst>
              <a:gd name="adj1" fmla="val 52424"/>
              <a:gd name="adj2" fmla="val -8518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立替払契約</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カード会員契約</a:t>
            </a:r>
          </a:p>
        </p:txBody>
      </p:sp>
      <p:sp>
        <p:nvSpPr>
          <p:cNvPr id="7" name="コンテンツ プレースホルダー 3"/>
          <p:cNvSpPr txBox="1">
            <a:spLocks/>
          </p:cNvSpPr>
          <p:nvPr/>
        </p:nvSpPr>
        <p:spPr>
          <a:xfrm>
            <a:off x="20414" y="1825837"/>
            <a:ext cx="4792066" cy="2491470"/>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・クレジットカードは、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利用者、加盟店、クレジット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カード会社の三者による契約。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・ショッピング（買い物）のほか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キャッシング（現金の借入れ）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に使える。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ショッピングは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割賦販売法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キャッシングは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貸金業法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5393193" y="2847384"/>
            <a:ext cx="1008513" cy="844013"/>
            <a:chOff x="4342455" y="5079488"/>
            <a:chExt cx="1071726" cy="886855"/>
          </a:xfrm>
        </p:grpSpPr>
        <p:pic>
          <p:nvPicPr>
            <p:cNvPr id="9" name="図 8"/>
            <p:cNvPicPr>
              <a:picLocks noChangeAspect="1"/>
            </p:cNvPicPr>
            <p:nvPr/>
          </p:nvPicPr>
          <p:blipFill rotWithShape="1">
            <a:blip r:embed="rId8" cstate="print">
              <a:extLst>
                <a:ext uri="{28A0092B-C50C-407E-A947-70E740481C1C}">
                  <a14:useLocalDpi xmlns:a14="http://schemas.microsoft.com/office/drawing/2010/main" val="0"/>
                </a:ext>
              </a:extLst>
            </a:blip>
            <a:srcRect l="1" t="1" r="-500" b="43513"/>
            <a:stretch/>
          </p:blipFill>
          <p:spPr>
            <a:xfrm>
              <a:off x="4342455" y="5079488"/>
              <a:ext cx="550117" cy="886855"/>
            </a:xfrm>
            <a:prstGeom prst="rect">
              <a:avLst/>
            </a:prstGeom>
          </p:spPr>
        </p:pic>
        <p:pic>
          <p:nvPicPr>
            <p:cNvPr id="10" name="図 9"/>
            <p:cNvPicPr>
              <a:picLocks noChangeAspect="1"/>
            </p:cNvPicPr>
            <p:nvPr/>
          </p:nvPicPr>
          <p:blipFill rotWithShape="1">
            <a:blip r:embed="rId9" cstate="print">
              <a:extLst>
                <a:ext uri="{28A0092B-C50C-407E-A947-70E740481C1C}">
                  <a14:useLocalDpi xmlns:a14="http://schemas.microsoft.com/office/drawing/2010/main" val="0"/>
                </a:ext>
              </a:extLst>
            </a:blip>
            <a:srcRect l="1" r="-2001" b="41462"/>
            <a:stretch/>
          </p:blipFill>
          <p:spPr>
            <a:xfrm>
              <a:off x="4763881" y="5101537"/>
              <a:ext cx="650300" cy="859351"/>
            </a:xfrm>
            <a:prstGeom prst="rect">
              <a:avLst/>
            </a:prstGeom>
          </p:spPr>
        </p:pic>
      </p:grpSp>
      <p:sp>
        <p:nvSpPr>
          <p:cNvPr id="11" name="タイトル 7"/>
          <p:cNvSpPr txBox="1">
            <a:spLocks/>
          </p:cNvSpPr>
          <p:nvPr/>
        </p:nvSpPr>
        <p:spPr>
          <a:xfrm>
            <a:off x="187239" y="27175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4844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83" y="3888817"/>
            <a:ext cx="9158287" cy="264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683" y="1408589"/>
            <a:ext cx="9348787" cy="2446824"/>
          </a:xfrm>
          <a:prstGeom prst="rect">
            <a:avLst/>
          </a:prstGeom>
          <a:noFill/>
        </p:spPr>
        <p:txBody>
          <a:bodyPr>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①一括払い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・利用代金を、翌月（または翌々月）に　　　　　　。</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一般的に　　　　　　　　　</a:t>
            </a:r>
            <a:r>
              <a:rPr lang="ja-JP" altLang="en-US" sz="2400" b="1" dirty="0">
                <a:solidFill>
                  <a:prstClr val="black"/>
                </a:solidFill>
                <a:latin typeface="メイリオ" panose="020B0604030504040204" pitchFamily="50" charset="-128"/>
                <a:ea typeface="メイリオ" panose="020B0604030504040204" pitchFamily="50" charset="-128"/>
              </a:rPr>
              <a:t>。</a:t>
            </a:r>
            <a:endParaRPr lang="en-US" altLang="ja-JP" sz="2400" b="1"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・また、次のボーナス月に利用代金を一括で支払う「ボーナス</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一括払い」という方法もあり、この方法でも一般的に手数料は</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かからない。</a:t>
            </a:r>
          </a:p>
        </p:txBody>
      </p:sp>
      <p:sp>
        <p:nvSpPr>
          <p:cNvPr id="4" name="タイトル 2"/>
          <p:cNvSpPr>
            <a:spLocks noGrp="1"/>
          </p:cNvSpPr>
          <p:nvPr>
            <p:ph type="title" idx="4294967295"/>
          </p:nvPr>
        </p:nvSpPr>
        <p:spPr>
          <a:xfrm>
            <a:off x="69739" y="827117"/>
            <a:ext cx="9174163" cy="55245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クレジットカードによる支払い方法（その１）</a:t>
            </a:r>
          </a:p>
        </p:txBody>
      </p:sp>
      <p:sp>
        <p:nvSpPr>
          <p:cNvPr id="5" name="タイトル 7"/>
          <p:cNvSpPr txBox="1">
            <a:spLocks/>
          </p:cNvSpPr>
          <p:nvPr/>
        </p:nvSpPr>
        <p:spPr>
          <a:xfrm>
            <a:off x="121933" y="2293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5675087" y="1814286"/>
            <a:ext cx="2191656" cy="638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一括で支払う</a:t>
            </a:r>
            <a:endParaRPr kumimoji="1" lang="ja-JP" altLang="en-US" sz="2400" dirty="0">
              <a:solidFill>
                <a:schemeClr val="tx1"/>
              </a:solidFill>
            </a:endParaRPr>
          </a:p>
        </p:txBody>
      </p:sp>
      <p:sp>
        <p:nvSpPr>
          <p:cNvPr id="7" name="正方形/長方形 6"/>
          <p:cNvSpPr/>
          <p:nvPr/>
        </p:nvSpPr>
        <p:spPr>
          <a:xfrm>
            <a:off x="1611087" y="2133600"/>
            <a:ext cx="3280228" cy="75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手数料はかからない</a:t>
            </a:r>
            <a:endParaRPr kumimoji="1" lang="ja-JP" altLang="en-US" sz="2400" dirty="0">
              <a:solidFill>
                <a:schemeClr val="tx1"/>
              </a:solidFill>
            </a:endParaRPr>
          </a:p>
        </p:txBody>
      </p:sp>
    </p:spTree>
    <p:extLst>
      <p:ext uri="{BB962C8B-B14F-4D97-AF65-F5344CB8AC3E}">
        <p14:creationId xmlns:p14="http://schemas.microsoft.com/office/powerpoint/2010/main" val="23170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6"/>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7"/>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14" y="1359582"/>
            <a:ext cx="9289143" cy="2139047"/>
          </a:xfrm>
          <a:prstGeom prst="rect">
            <a:avLst/>
          </a:prstGeom>
          <a:noFill/>
        </p:spPr>
        <p:txBody>
          <a:bodyPr wrap="square">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②分割払い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・利用代金を</a:t>
            </a:r>
            <a:r>
              <a:rPr lang="en-US" altLang="ja-JP" sz="2000" dirty="0">
                <a:solidFill>
                  <a:prstClr val="black"/>
                </a:solidFill>
                <a:latin typeface="メイリオ" panose="020B0604030504040204" pitchFamily="50" charset="-128"/>
                <a:ea typeface="メイリオ" panose="020B0604030504040204" pitchFamily="50" charset="-128"/>
              </a:rPr>
              <a:t>3</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5</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10</a:t>
            </a:r>
            <a:r>
              <a:rPr lang="ja-JP" altLang="en-US" sz="2000" dirty="0">
                <a:solidFill>
                  <a:prstClr val="black"/>
                </a:solidFill>
                <a:latin typeface="メイリオ" panose="020B0604030504040204" pitchFamily="50" charset="-128"/>
                <a:ea typeface="メイリオ" panose="020B0604030504040204" pitchFamily="50" charset="-128"/>
              </a:rPr>
              <a:t>回など　　　　　　　　　　　　　　　。借入れ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金利に当たる手数料がかかる（ただし、</a:t>
            </a:r>
            <a:r>
              <a:rPr lang="en-US" altLang="ja-JP" sz="2000" dirty="0">
                <a:solidFill>
                  <a:prstClr val="black"/>
                </a:solidFill>
                <a:latin typeface="メイリオ" panose="020B0604030504040204" pitchFamily="50" charset="-128"/>
                <a:ea typeface="メイリオ" panose="020B0604030504040204" pitchFamily="50" charset="-128"/>
              </a:rPr>
              <a:t>2</a:t>
            </a:r>
            <a:r>
              <a:rPr lang="ja-JP" altLang="en-US" sz="2000" dirty="0">
                <a:solidFill>
                  <a:prstClr val="black"/>
                </a:solidFill>
                <a:latin typeface="メイリオ" panose="020B0604030504040204" pitchFamily="50" charset="-128"/>
                <a:ea typeface="メイリオ" panose="020B0604030504040204" pitchFamily="50" charset="-128"/>
              </a:rPr>
              <a:t>回払いまでは手数料がかからない</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のが一般的）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b="1" dirty="0">
              <a:solidFill>
                <a:schemeClr val="accent2"/>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（手数料が最高で年利</a:t>
            </a:r>
            <a:r>
              <a:rPr lang="en-US" altLang="ja-JP" sz="2000" dirty="0">
                <a:solidFill>
                  <a:prstClr val="black"/>
                </a:solidFill>
                <a:latin typeface="メイリオ" panose="020B0604030504040204" pitchFamily="50" charset="-128"/>
                <a:ea typeface="メイリオ" panose="020B0604030504040204" pitchFamily="50" charset="-128"/>
              </a:rPr>
              <a:t>15</a:t>
            </a:r>
            <a:r>
              <a:rPr lang="ja-JP" altLang="en-US" sz="2000" dirty="0">
                <a:solidFill>
                  <a:prstClr val="black"/>
                </a:solidFill>
                <a:latin typeface="メイリオ" panose="020B0604030504040204" pitchFamily="50" charset="-128"/>
                <a:ea typeface="メイリオ" panose="020B0604030504040204" pitchFamily="50" charset="-128"/>
              </a:rPr>
              <a:t>％程度に相当する事例もある）</a:t>
            </a: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3"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696" y="3625737"/>
            <a:ext cx="5845175" cy="2970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タイトル 2"/>
          <p:cNvSpPr>
            <a:spLocks noGrp="1"/>
          </p:cNvSpPr>
          <p:nvPr>
            <p:ph type="title" idx="4294967295"/>
          </p:nvPr>
        </p:nvSpPr>
        <p:spPr>
          <a:xfrm>
            <a:off x="67130" y="809031"/>
            <a:ext cx="9283701" cy="565065"/>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クレジットカードによる支払い方法（その２）</a:t>
            </a:r>
          </a:p>
        </p:txBody>
      </p:sp>
      <p:sp>
        <p:nvSpPr>
          <p:cNvPr id="5" name="円形吹き出し 4"/>
          <p:cNvSpPr/>
          <p:nvPr/>
        </p:nvSpPr>
        <p:spPr>
          <a:xfrm>
            <a:off x="7124927" y="3508280"/>
            <a:ext cx="1752601"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6" name="円形吹き出し 5"/>
          <p:cNvSpPr/>
          <p:nvPr/>
        </p:nvSpPr>
        <p:spPr>
          <a:xfrm>
            <a:off x="7124928" y="437969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7" name="円形吹き出し 6"/>
          <p:cNvSpPr/>
          <p:nvPr/>
        </p:nvSpPr>
        <p:spPr>
          <a:xfrm>
            <a:off x="7124927" y="525110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8" name="タイトル 7"/>
          <p:cNvSpPr txBox="1">
            <a:spLocks/>
          </p:cNvSpPr>
          <p:nvPr/>
        </p:nvSpPr>
        <p:spPr>
          <a:xfrm>
            <a:off x="123878" y="20515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正方形/長方形 8"/>
          <p:cNvSpPr/>
          <p:nvPr/>
        </p:nvSpPr>
        <p:spPr>
          <a:xfrm>
            <a:off x="4165602" y="1742947"/>
            <a:ext cx="4107542" cy="594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指定する回数に分けて支払う方法</a:t>
            </a:r>
            <a:endParaRPr kumimoji="1" lang="ja-JP" altLang="en-US" sz="2000" dirty="0">
              <a:solidFill>
                <a:schemeClr val="tx1"/>
              </a:solidFill>
            </a:endParaRPr>
          </a:p>
        </p:txBody>
      </p:sp>
      <p:sp>
        <p:nvSpPr>
          <p:cNvPr id="10" name="正方形/長方形 9"/>
          <p:cNvSpPr/>
          <p:nvPr/>
        </p:nvSpPr>
        <p:spPr>
          <a:xfrm>
            <a:off x="392906" y="2792722"/>
            <a:ext cx="8748259" cy="383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分割回数が多いほど、</a:t>
            </a:r>
            <a:r>
              <a:rPr lang="en-US" altLang="ja-JP" sz="2000" b="1" dirty="0">
                <a:solidFill>
                  <a:schemeClr val="tx1"/>
                </a:solidFill>
                <a:latin typeface="メイリオ" panose="020B0604030504040204" pitchFamily="50" charset="-128"/>
                <a:ea typeface="メイリオ" panose="020B0604030504040204" pitchFamily="50" charset="-128"/>
              </a:rPr>
              <a:t>1</a:t>
            </a:r>
            <a:r>
              <a:rPr lang="ja-JP" altLang="en-US" sz="2000" b="1" dirty="0">
                <a:solidFill>
                  <a:schemeClr val="tx1"/>
                </a:solidFill>
                <a:latin typeface="メイリオ" panose="020B0604030504040204" pitchFamily="50" charset="-128"/>
                <a:ea typeface="メイリオ" panose="020B0604030504040204" pitchFamily="50" charset="-128"/>
              </a:rPr>
              <a:t>回に支払う金額は減らせるが、手数料が高くなる</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00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0"/>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4f3f38-d086-41c4-9360-69785fbbe904">
      <Terms xmlns="http://schemas.microsoft.com/office/infopath/2007/PartnerControls"/>
    </lcf76f155ced4ddcb4097134ff3c332f>
    <TaxCatchAll xmlns="245eb7dc-8688-4606-8f95-de4fcf3c902e" xsi:nil="true"/>
    <_x30bf__x30b0_ xmlns="404f3f38-d086-41c4-9360-69785fbbe9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7" ma:contentTypeDescription="新しいドキュメントを作成します。" ma:contentTypeScope="" ma:versionID="ed37cf2e34b3d890764c8c7a392d2d3c">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7afb9c9159d64ea16734fdecb1288690"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992c88d-9965-4eb8-b82c-efa683676638}"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3C5EA2-3BFE-4F72-B451-ACBECEA25155}">
  <ds:schemaRefs>
    <ds:schemaRef ds:uri="http://schemas.microsoft.com/sharepoint/v3/contenttype/forms"/>
  </ds:schemaRefs>
</ds:datastoreItem>
</file>

<file path=customXml/itemProps2.xml><?xml version="1.0" encoding="utf-8"?>
<ds:datastoreItem xmlns:ds="http://schemas.openxmlformats.org/officeDocument/2006/customXml" ds:itemID="{FBEDEDEB-B421-4811-8625-08B9836CCA39}">
  <ds:schemaRefs>
    <ds:schemaRef ds:uri="404f3f38-d086-41c4-9360-69785fbbe904"/>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245eb7dc-8688-4606-8f95-de4fcf3c902e"/>
    <ds:schemaRef ds:uri="http://www.w3.org/XML/1998/namespace"/>
    <ds:schemaRef ds:uri="http://purl.org/dc/dcmitype/"/>
  </ds:schemaRefs>
</ds:datastoreItem>
</file>

<file path=customXml/itemProps3.xml><?xml version="1.0" encoding="utf-8"?>
<ds:datastoreItem xmlns:ds="http://schemas.openxmlformats.org/officeDocument/2006/customXml" ds:itemID="{8B0274A0-1EA9-4577-9334-7254CFE58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4f3f38-d086-41c4-9360-69785fbbe904"/>
    <ds:schemaRef ds:uri="245eb7dc-8688-4606-8f95-de4fcf3c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1571</Words>
  <Application>Microsoft Office PowerPoint</Application>
  <PresentationFormat>ワイド画面</PresentationFormat>
  <Paragraphs>243</Paragraphs>
  <Slides>15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15</vt:i4>
      </vt:variant>
    </vt:vector>
  </HeadingPairs>
  <TitlesOfParts>
    <vt:vector size="22" baseType="lpstr">
      <vt:lpstr>Meiryo UI</vt:lpstr>
      <vt:lpstr>メイリオ</vt:lpstr>
      <vt:lpstr>Arial</vt:lpstr>
      <vt:lpstr>Calibri</vt:lpstr>
      <vt:lpstr>Calibri Light</vt:lpstr>
      <vt:lpstr>デザインの設定</vt:lpstr>
      <vt:lpstr>Office テーマ</vt:lpstr>
      <vt:lpstr>PowerPoint プレゼンテーション</vt:lpstr>
      <vt:lpstr>PowerPoint プレゼンテーション</vt:lpstr>
      <vt:lpstr>若者に身近なクレジットカード</vt:lpstr>
      <vt:lpstr>若者に身近なクレジットカード</vt:lpstr>
      <vt:lpstr> クレジットカードの一般的な仕様</vt:lpstr>
      <vt:lpstr>PowerPoint プレゼンテーション</vt:lpstr>
      <vt:lpstr> クレジットカードは三者間契約</vt:lpstr>
      <vt:lpstr> クレジットカードによる支払い方法（その１）</vt:lpstr>
      <vt:lpstr> クレジットカードによる支払い方法（その２）</vt:lpstr>
      <vt:lpstr> クレジットカードによる支払い方法（その３）</vt:lpstr>
      <vt:lpstr>PowerPoint プレゼンテーション</vt:lpstr>
      <vt:lpstr>PowerPoint プレゼンテーション</vt:lpstr>
      <vt:lpstr>PowerPoint プレゼンテーション</vt:lpstr>
      <vt:lpstr>クレジットカードのメリット</vt:lpstr>
      <vt:lpstr>クレジットカードの注意点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2017-05-02T08:30:21Z</dcterms:created>
  <dcterms:modified xsi:type="dcterms:W3CDTF">2026-04-23T07:00:54Z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596600</vt:r8>
  </property>
  <property fmtid="{D5CDD505-2E9C-101B-9397-08002B2CF9AE}" pid="3" name="MediaServiceImageTags">
    <vt:lpwstr/>
  </property>
  <property fmtid="{D5CDD505-2E9C-101B-9397-08002B2CF9AE}" pid="4" name="ContentTypeId">
    <vt:lpwstr>0x010100A12F8083034EE8418AE08732B5534932</vt:lpwstr>
  </property>
  <property fmtid="{D5CDD505-2E9C-101B-9397-08002B2CF9AE}" pid="5" name="MSIP_Label_defa4170-0d19-0005-0004-bc88714345d2_Enabled">
    <vt:lpwstr>true</vt:lpwstr>
  </property>
  <property fmtid="{D5CDD505-2E9C-101B-9397-08002B2CF9AE}" pid="6" name="MSIP_Label_defa4170-0d19-0005-0004-bc88714345d2_SetDate">
    <vt:lpwstr>2025-12-09T02:17:22Z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0e2ef841-9ec1-4857-a923-d51674b7d8dd</vt:lpwstr>
  </property>
  <property fmtid="{D5CDD505-2E9C-101B-9397-08002B2CF9AE}" pid="10" name="MSIP_Label_defa4170-0d19-0005-0004-bc88714345d2_ActionId">
    <vt:lpwstr>73b2d9ea-93a3-492c-b476-61940ebd8846</vt:lpwstr>
  </property>
  <property fmtid="{D5CDD505-2E9C-101B-9397-08002B2CF9AE}" pid="11" name="MSIP_Label_defa4170-0d19-0005-0004-bc88714345d2_ContentBits">
    <vt:lpwstr>0</vt:lpwstr>
  </property>
  <property fmtid="{D5CDD505-2E9C-101B-9397-08002B2CF9AE}" pid="12" name="MSIP_Label_defa4170-0d19-0005-0004-bc88714345d2_Tag">
    <vt:lpwstr>10, 3, 0, 1</vt:lpwstr>
  </property>
</Properties>
</file>