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6" r:id="rId3"/>
  </p:sldMasterIdLst>
  <p:sldIdLst>
    <p:sldId id="261" r:id="rId4"/>
    <p:sldId id="262" r:id="rId5"/>
    <p:sldId id="260" r:id="rId6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8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BA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61" autoAdjust="0"/>
    <p:restoredTop sz="94660"/>
  </p:normalViewPr>
  <p:slideViewPr>
    <p:cSldViewPr snapToGrid="0">
      <p:cViewPr varScale="1">
        <p:scale>
          <a:sx n="76" d="100"/>
          <a:sy n="76" d="100"/>
        </p:scale>
        <p:origin x="978" y="96"/>
      </p:cViewPr>
      <p:guideLst>
        <p:guide orient="horz" pos="686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customXml" Target="../customXml/item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8054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814B414-B6D6-4BDB-A937-19E58D486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312FC-A5FE-4294-A78A-EAB2D1AAE4B9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BB8C010-C8C3-46D6-8FBB-B9ADCCE73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DAD1DF1-669A-43C1-8516-6481BB8F8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280AC-E721-4286-B799-1FCEBDB7AD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7053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C529D-6117-4374-9A9D-DAF32E495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B53AF-4FD7-4DCB-8BE6-9B810AB7A809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A4C6C5-D8C7-428E-B76B-19FEBD87D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C65E2-5175-40A3-AD01-18FA4F777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3A73E-1E8D-4BF1-AF8D-AF5F704EC2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759460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909A0-E575-4805-9BFE-A8131453C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90B53-BF25-458E-8ABA-FC810F8F10EC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1A23D5-2136-4947-9809-7A9DE43DA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7AAD1-0FDC-4403-8232-3C8D36177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81E23-F4B1-4A09-8391-B832578674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801767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58222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61782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1907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CCCBDF-6E17-4510-BDAD-6C426E25E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D06F2-CEA9-4185-8A3B-F657FB2C54C0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C73FF4-F1E7-4C5A-A87C-4DCD20714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1EC041-D991-4891-9FAB-D6FE71CB6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98213-7F17-415C-BBE3-80F43B33840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60987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2DB6F4-9965-4E92-8F5F-FA3B22E16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95F21-B381-4FDB-BFE7-45753149958C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2FB524-0B99-4E83-8ACD-7229C0D0E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28AA7-F3BA-4D8D-9346-7D63583A6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D9EBA-C880-4DE7-993E-17CAB92268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50231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535B93-CDE6-413F-983B-F34935471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D8F5D-CC8E-44D2-AB9E-4E91F7BD9E08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53CD18-A828-4104-9DCC-152171C48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AA4879-BAEA-4381-AAEA-C88C34718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3B2BC-8C38-4074-BD64-2DF70FA9E9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5697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4B961F4-0FC6-4611-9D3F-AA3D95AE8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4ECF6-3CD9-401D-8CF3-C7ED07490128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3E8E110-4309-4BB5-97CB-0722C7F0D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CCA794B-7A1F-4B82-8541-0A429CBB5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F42DE-F37D-4B33-9ED5-184268535E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222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5627D96-3A90-4ADA-94C0-87711F7FC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DBC25-376E-4C43-B126-230CE7956CA4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E61C5C5-2950-47AB-B14F-88B06C019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CEA139D-E02C-4D72-854B-EA56EDF3E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92634-8B8B-406E-BF80-97FC7B65D60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85832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9204B6D-33A7-417D-B777-628DE7E8F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59EED-3005-4D90-991E-870043C577E0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7B4FE85-397A-4C09-B5E3-948F7304B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FE7BD4F-6E0C-4F61-B0BF-6AAB2AB66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4BCC9-F73C-4B0E-886E-5D8E554DD7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98734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2A47727-6187-4ABC-ABF1-D15ADE5DA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E08D3-D387-4FBA-865F-0F800210E031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F0F5F9C-E708-49B3-9762-9A6A6861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9B94493-035B-48DC-910E-8C38396DD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0593E-1477-4E5A-8DBD-AE41641BD91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84761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B83E5DA-166A-4400-9044-A94049270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21767-5310-4D7A-BA69-23966048023B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C80B937-D7BD-4C5B-8D06-2C1CE35FC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A6C3415-189D-469E-8D01-9FFA945C9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643DB-9F44-412D-B3B6-924A2D3B4D6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6687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8B7AB24B-B2C9-4915-8457-D308748CB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6B620050-DF08-4E95-8B89-6E0043ED44B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>
            <a:extLst>
              <a:ext uri="{FF2B5EF4-FFF2-40B4-BE49-F238E27FC236}">
                <a16:creationId xmlns:a16="http://schemas.microsoft.com/office/drawing/2014/main" id="{16E43648-DB85-46F5-A1AB-52A046C8CD8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3075" name="Text Placeholder 2">
            <a:extLst>
              <a:ext uri="{FF2B5EF4-FFF2-40B4-BE49-F238E27FC236}">
                <a16:creationId xmlns:a16="http://schemas.microsoft.com/office/drawing/2014/main" id="{4AFA7029-5126-48E1-95A8-4EA63D77FF1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086C2F-CB48-4183-B135-0D2CCE583F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ECFFC2A-68F7-493E-81CC-A1F74E8839FF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B98E13-861B-4D53-8976-B3ED7D6375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30D50A-73CC-4E63-8C42-56C13B78F4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3A43969-3842-455A-B410-BBAB6CE2281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3079" name="図 6">
            <a:extLst>
              <a:ext uri="{FF2B5EF4-FFF2-40B4-BE49-F238E27FC236}">
                <a16:creationId xmlns:a16="http://schemas.microsoft.com/office/drawing/2014/main" id="{DE5A8EFA-C03A-4920-8233-D5FCD8499D95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テキスト ボックス 8">
            <a:extLst>
              <a:ext uri="{FF2B5EF4-FFF2-40B4-BE49-F238E27FC236}">
                <a16:creationId xmlns:a16="http://schemas.microsoft.com/office/drawing/2014/main" id="{4CF9BBB6-2E3C-4325-AA60-9C5AAD4E09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596900"/>
            <a:ext cx="78613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キャッシュレスでの買い物について、どんな場面があるか見てみましょう。</a:t>
            </a:r>
          </a:p>
        </p:txBody>
      </p:sp>
      <p:sp>
        <p:nvSpPr>
          <p:cNvPr id="3" name="テキスト ボックス 11">
            <a:extLst>
              <a:ext uri="{FF2B5EF4-FFF2-40B4-BE49-F238E27FC236}">
                <a16:creationId xmlns:a16="http://schemas.microsoft.com/office/drawing/2014/main" id="{AA86556F-A2F1-408F-A0C3-00D5A3B05754}"/>
              </a:ext>
            </a:extLst>
          </p:cNvPr>
          <p:cNvSpPr txBox="1"/>
          <p:nvPr/>
        </p:nvSpPr>
        <p:spPr>
          <a:xfrm>
            <a:off x="223838" y="196850"/>
            <a:ext cx="4348162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69BA5A"/>
                </a:solidFill>
                <a:latin typeface="+mn-ea"/>
              </a:rPr>
              <a:t>買い物の場面を見てみよう</a:t>
            </a:r>
          </a:p>
        </p:txBody>
      </p:sp>
      <p:sp>
        <p:nvSpPr>
          <p:cNvPr id="7" name="テキスト ボックス 11">
            <a:extLst>
              <a:ext uri="{FF2B5EF4-FFF2-40B4-BE49-F238E27FC236}">
                <a16:creationId xmlns:a16="http://schemas.microsoft.com/office/drawing/2014/main" id="{29780F71-565D-4C5D-BD88-D573FB1C0A88}"/>
              </a:ext>
            </a:extLst>
          </p:cNvPr>
          <p:cNvSpPr txBox="1"/>
          <p:nvPr/>
        </p:nvSpPr>
        <p:spPr>
          <a:xfrm>
            <a:off x="504825" y="1512888"/>
            <a:ext cx="4348163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69BA5A"/>
                </a:solidFill>
                <a:latin typeface="+mn-ea"/>
              </a:rPr>
              <a:t>前払い</a:t>
            </a:r>
          </a:p>
        </p:txBody>
      </p:sp>
      <p:pic>
        <p:nvPicPr>
          <p:cNvPr id="7173" name="Picture 6" descr="C:\Users\fujiwara\Desktop\JPG0316\P20_図4_01.jpg">
            <a:extLst>
              <a:ext uri="{FF2B5EF4-FFF2-40B4-BE49-F238E27FC236}">
                <a16:creationId xmlns:a16="http://schemas.microsoft.com/office/drawing/2014/main" id="{D03607F4-4AB0-4D95-803D-77F71D0FCC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88" y="3768725"/>
            <a:ext cx="3473450" cy="268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正方形/長方形 1">
            <a:extLst>
              <a:ext uri="{FF2B5EF4-FFF2-40B4-BE49-F238E27FC236}">
                <a16:creationId xmlns:a16="http://schemas.microsoft.com/office/drawing/2014/main" id="{49B2C1C8-8568-4816-80CC-8209BFE603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825" y="2117725"/>
            <a:ext cx="22336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solidFill>
                  <a:srgbClr val="69BA5A"/>
                </a:solidFill>
              </a:rPr>
              <a:t>コンビニで買い物をする</a:t>
            </a:r>
          </a:p>
        </p:txBody>
      </p:sp>
      <p:sp>
        <p:nvSpPr>
          <p:cNvPr id="7175" name="正方形/長方形 3">
            <a:extLst>
              <a:ext uri="{FF2B5EF4-FFF2-40B4-BE49-F238E27FC236}">
                <a16:creationId xmlns:a16="http://schemas.microsoft.com/office/drawing/2014/main" id="{0193C996-26E5-4BA2-9FC0-C5046C5DE5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213" y="2395538"/>
            <a:ext cx="3513137" cy="132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たとえば小銭で買えるくらいのお菓子をコンビニで買いたいとき、あらかじめ決められた金額まで買い物ができるプリペイドカードを使えば、小銭を出す必要はありません。</a:t>
            </a:r>
          </a:p>
        </p:txBody>
      </p:sp>
      <p:sp>
        <p:nvSpPr>
          <p:cNvPr id="7176" name="正方形/長方形 4">
            <a:extLst>
              <a:ext uri="{FF2B5EF4-FFF2-40B4-BE49-F238E27FC236}">
                <a16:creationId xmlns:a16="http://schemas.microsoft.com/office/drawing/2014/main" id="{C895154A-E6C4-49C0-873E-8B130FC3F7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0175" y="2117725"/>
            <a:ext cx="26844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solidFill>
                  <a:srgbClr val="69BA5A"/>
                </a:solidFill>
              </a:rPr>
              <a:t>ファストフード店で食事をする</a:t>
            </a:r>
          </a:p>
        </p:txBody>
      </p:sp>
      <p:sp>
        <p:nvSpPr>
          <p:cNvPr id="7177" name="正方形/長方形 5">
            <a:extLst>
              <a:ext uri="{FF2B5EF4-FFF2-40B4-BE49-F238E27FC236}">
                <a16:creationId xmlns:a16="http://schemas.microsoft.com/office/drawing/2014/main" id="{97BE79E7-48BC-4A61-AEF5-36C10B5F9F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6363" y="2366963"/>
            <a:ext cx="347662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ファストフード店で会計をするときなどに、事前にお金を入金した電子マネーを使えば、専用の機械にかざすだけで支払えます。急いでいるときも、すぐに支払いができます。</a:t>
            </a:r>
          </a:p>
        </p:txBody>
      </p:sp>
      <p:pic>
        <p:nvPicPr>
          <p:cNvPr id="7178" name="Picture 7" descr="C:\Users\fujiwara\Desktop\JPG0316\P20_図4_02.jpg">
            <a:extLst>
              <a:ext uri="{FF2B5EF4-FFF2-40B4-BE49-F238E27FC236}">
                <a16:creationId xmlns:a16="http://schemas.microsoft.com/office/drawing/2014/main" id="{78AF750F-70C4-4C7F-BF96-48F8DC3E4B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588" y="3841750"/>
            <a:ext cx="3243262" cy="248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03" name="図 2">
            <a:extLst>
              <a:ext uri="{FF2B5EF4-FFF2-40B4-BE49-F238E27FC236}">
                <a16:creationId xmlns:a16="http://schemas.microsoft.com/office/drawing/2014/main" id="{935787EE-1B82-4EC1-B031-B73B753E11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79"/>
          <a:stretch>
            <a:fillRect/>
          </a:stretch>
        </p:blipFill>
        <p:spPr bwMode="auto">
          <a:xfrm>
            <a:off x="5672931" y="4630639"/>
            <a:ext cx="1519237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4" name="テキスト ボックス 8">
            <a:extLst>
              <a:ext uri="{FF2B5EF4-FFF2-40B4-BE49-F238E27FC236}">
                <a16:creationId xmlns:a16="http://schemas.microsoft.com/office/drawing/2014/main" id="{F52B588B-D7E4-4715-A723-0B4DE5093A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596900"/>
            <a:ext cx="78613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キャッシュレスでの買い物について、どんな場面があるか見てみましょう。</a:t>
            </a:r>
          </a:p>
        </p:txBody>
      </p:sp>
      <p:sp>
        <p:nvSpPr>
          <p:cNvPr id="8" name="テキスト ボックス 11">
            <a:extLst>
              <a:ext uri="{FF2B5EF4-FFF2-40B4-BE49-F238E27FC236}">
                <a16:creationId xmlns:a16="http://schemas.microsoft.com/office/drawing/2014/main" id="{D57DEF67-C4A6-4E89-8AC5-F253BE6AFAD7}"/>
              </a:ext>
            </a:extLst>
          </p:cNvPr>
          <p:cNvSpPr txBox="1"/>
          <p:nvPr/>
        </p:nvSpPr>
        <p:spPr>
          <a:xfrm>
            <a:off x="223838" y="196850"/>
            <a:ext cx="4348162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69BA5A"/>
                </a:solidFill>
                <a:latin typeface="+mn-ea"/>
              </a:rPr>
              <a:t>買い物の場面を見てみよう</a:t>
            </a:r>
          </a:p>
        </p:txBody>
      </p:sp>
      <p:pic>
        <p:nvPicPr>
          <p:cNvPr id="8196" name="Picture 6" descr="C:\Users\fujiwara\Desktop\JPG0316\P20_図5.jpg">
            <a:extLst>
              <a:ext uri="{FF2B5EF4-FFF2-40B4-BE49-F238E27FC236}">
                <a16:creationId xmlns:a16="http://schemas.microsoft.com/office/drawing/2014/main" id="{1226E849-F80D-4837-9AB1-A5A0EB564A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3957638"/>
            <a:ext cx="3392488" cy="240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正方形/長方形 1">
            <a:extLst>
              <a:ext uri="{FF2B5EF4-FFF2-40B4-BE49-F238E27FC236}">
                <a16:creationId xmlns:a16="http://schemas.microsoft.com/office/drawing/2014/main" id="{5E708898-1307-4E44-B2AB-1EC777935B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550" y="2606675"/>
            <a:ext cx="331152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現金を用意しておくことなく、洋服のようにちょっと大きな買い物をしたいというときは、会計と同時に銀行口座から代金が引き落とされるデビットカードが便利です。</a:t>
            </a:r>
          </a:p>
        </p:txBody>
      </p:sp>
      <p:sp>
        <p:nvSpPr>
          <p:cNvPr id="8198" name="正方形/長方形 9">
            <a:extLst>
              <a:ext uri="{FF2B5EF4-FFF2-40B4-BE49-F238E27FC236}">
                <a16:creationId xmlns:a16="http://schemas.microsoft.com/office/drawing/2014/main" id="{ACFA3EB5-A847-4FEE-A4FE-8378BF12D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400" y="2274888"/>
            <a:ext cx="2686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solidFill>
                  <a:srgbClr val="69BA5A"/>
                </a:solidFill>
              </a:rPr>
              <a:t>ファストフード店で食事をする</a:t>
            </a:r>
          </a:p>
        </p:txBody>
      </p:sp>
      <p:sp>
        <p:nvSpPr>
          <p:cNvPr id="9" name="テキスト ボックス 11">
            <a:extLst>
              <a:ext uri="{FF2B5EF4-FFF2-40B4-BE49-F238E27FC236}">
                <a16:creationId xmlns:a16="http://schemas.microsoft.com/office/drawing/2014/main" id="{9B5C54AC-142E-4F82-96A2-B57CD512CD47}"/>
              </a:ext>
            </a:extLst>
          </p:cNvPr>
          <p:cNvSpPr txBox="1"/>
          <p:nvPr/>
        </p:nvSpPr>
        <p:spPr>
          <a:xfrm>
            <a:off x="504825" y="1512888"/>
            <a:ext cx="3240088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69BA5A"/>
                </a:solidFill>
                <a:latin typeface="+mn-ea"/>
              </a:rPr>
              <a:t>同時支払い</a:t>
            </a:r>
          </a:p>
        </p:txBody>
      </p:sp>
      <p:sp>
        <p:nvSpPr>
          <p:cNvPr id="8200" name="正方形/長方形 1">
            <a:extLst>
              <a:ext uri="{FF2B5EF4-FFF2-40B4-BE49-F238E27FC236}">
                <a16:creationId xmlns:a16="http://schemas.microsoft.com/office/drawing/2014/main" id="{ACABE34E-5749-47D2-AFC7-ABB8F3082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6788" y="2606675"/>
            <a:ext cx="3494001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600" dirty="0"/>
              <a:t>たとえばスーパーやドラッグストアで買い物をするとき、スマートフォンの画面に</a:t>
            </a:r>
            <a:r>
              <a:rPr lang="en-US" altLang="ja-JP" sz="1600" dirty="0"/>
              <a:t>QR</a:t>
            </a:r>
            <a:r>
              <a:rPr lang="ja-JP" altLang="en-US" sz="1600" dirty="0"/>
              <a:t>／バーコードを表示させて店側に読み取ってもらう、あるいは店側が提示した</a:t>
            </a:r>
            <a:r>
              <a:rPr lang="en-US" altLang="ja-JP" sz="1600" dirty="0"/>
              <a:t>QR</a:t>
            </a:r>
            <a:r>
              <a:rPr lang="ja-JP" altLang="en-US" sz="1600" dirty="0"/>
              <a:t>／バーコードをスマートフォンで読み取り、金額を入力することで代金を支払うことができます。</a:t>
            </a:r>
          </a:p>
        </p:txBody>
      </p:sp>
      <p:sp>
        <p:nvSpPr>
          <p:cNvPr id="8201" name="正方形/長方形 9">
            <a:extLst>
              <a:ext uri="{FF2B5EF4-FFF2-40B4-BE49-F238E27FC236}">
                <a16:creationId xmlns:a16="http://schemas.microsoft.com/office/drawing/2014/main" id="{2A060E57-4B72-470A-AC48-6B3B61223E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6638" y="2274888"/>
            <a:ext cx="383470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600" dirty="0">
                <a:solidFill>
                  <a:srgbClr val="69BA5A"/>
                </a:solidFill>
              </a:rPr>
              <a:t>QR</a:t>
            </a:r>
            <a:r>
              <a:rPr lang="ja-JP" altLang="en-US" sz="1600" dirty="0">
                <a:solidFill>
                  <a:srgbClr val="69BA5A"/>
                </a:solidFill>
              </a:rPr>
              <a:t>／バーコードを読み取って代金を支払う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A6F7148-4D30-48E1-948E-CB73B9D24EB0}"/>
              </a:ext>
            </a:extLst>
          </p:cNvPr>
          <p:cNvSpPr txBox="1"/>
          <p:nvPr/>
        </p:nvSpPr>
        <p:spPr>
          <a:xfrm>
            <a:off x="4945063" y="1512888"/>
            <a:ext cx="3240087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69BA5A"/>
                </a:solidFill>
                <a:latin typeface="+mn-ea"/>
              </a:rPr>
              <a:t>前払い・同時支払い・後払い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7AD1590-1DBB-436F-96E0-0623D935F3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6628" y="4422775"/>
            <a:ext cx="4133532" cy="255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ja-JP" sz="800" dirty="0"/>
              <a:t>※QR</a:t>
            </a:r>
            <a:r>
              <a:rPr lang="ja-JP" altLang="en-US" sz="800" dirty="0"/>
              <a:t>コードは（株）デンソーウェーブの登録商標です。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テキスト ボックス 8">
            <a:extLst>
              <a:ext uri="{FF2B5EF4-FFF2-40B4-BE49-F238E27FC236}">
                <a16:creationId xmlns:a16="http://schemas.microsoft.com/office/drawing/2014/main" id="{C4E53E38-2E9D-43B3-845A-488B57A1D4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596900"/>
            <a:ext cx="78613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キャッシュレスでの買い物について、どんな場面があるか見てみましょう。</a:t>
            </a:r>
          </a:p>
        </p:txBody>
      </p:sp>
      <p:sp>
        <p:nvSpPr>
          <p:cNvPr id="8" name="テキスト ボックス 11">
            <a:extLst>
              <a:ext uri="{FF2B5EF4-FFF2-40B4-BE49-F238E27FC236}">
                <a16:creationId xmlns:a16="http://schemas.microsoft.com/office/drawing/2014/main" id="{E3080C14-2FD6-40D6-B4FB-97BDB337F03A}"/>
              </a:ext>
            </a:extLst>
          </p:cNvPr>
          <p:cNvSpPr txBox="1"/>
          <p:nvPr/>
        </p:nvSpPr>
        <p:spPr>
          <a:xfrm>
            <a:off x="223838" y="196850"/>
            <a:ext cx="4348162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69BA5A"/>
                </a:solidFill>
                <a:latin typeface="+mn-ea"/>
              </a:rPr>
              <a:t>買い物の場面を見てみよう</a:t>
            </a:r>
          </a:p>
        </p:txBody>
      </p:sp>
      <p:pic>
        <p:nvPicPr>
          <p:cNvPr id="9220" name="Picture 6" descr="C:\Users\fujiwara\Desktop\JPG0316\P20_図6_01.jpg">
            <a:extLst>
              <a:ext uri="{FF2B5EF4-FFF2-40B4-BE49-F238E27FC236}">
                <a16:creationId xmlns:a16="http://schemas.microsoft.com/office/drawing/2014/main" id="{A351E07E-7076-47E0-A10E-80FCB33175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4357688"/>
            <a:ext cx="2762250" cy="2144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7" descr="C:\Users\fujiwara\Desktop\JPG0316\P20_図6_02.jpg">
            <a:extLst>
              <a:ext uri="{FF2B5EF4-FFF2-40B4-BE49-F238E27FC236}">
                <a16:creationId xmlns:a16="http://schemas.microsoft.com/office/drawing/2014/main" id="{1207053D-E3FD-4C2E-9C85-D6C5D710FB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4151313"/>
            <a:ext cx="3230562" cy="240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正方形/長方形 1">
            <a:extLst>
              <a:ext uri="{FF2B5EF4-FFF2-40B4-BE49-F238E27FC236}">
                <a16:creationId xmlns:a16="http://schemas.microsoft.com/office/drawing/2014/main" id="{40BCBE5F-0491-4BCB-843F-3A28730F15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988" y="2386013"/>
            <a:ext cx="36814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solidFill>
                  <a:srgbClr val="69BA5A"/>
                </a:solidFill>
              </a:rPr>
              <a:t>クレジットカードでネットショッピングする</a:t>
            </a:r>
          </a:p>
        </p:txBody>
      </p:sp>
      <p:sp>
        <p:nvSpPr>
          <p:cNvPr id="9223" name="正方形/長方形 3">
            <a:extLst>
              <a:ext uri="{FF2B5EF4-FFF2-40B4-BE49-F238E27FC236}">
                <a16:creationId xmlns:a16="http://schemas.microsoft.com/office/drawing/2014/main" id="{A2116E61-1742-4D1D-BCDA-31A02BC22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988" y="2736850"/>
            <a:ext cx="3395662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ネットショッピングで買ったものを支払う場合に、クレジットカードを使えば、後日、あらかじめ決められた日に、自動的に銀行口座から引き落とす（支払う）ことができます。</a:t>
            </a:r>
          </a:p>
        </p:txBody>
      </p:sp>
      <p:sp>
        <p:nvSpPr>
          <p:cNvPr id="9224" name="正方形/長方形 4">
            <a:extLst>
              <a:ext uri="{FF2B5EF4-FFF2-40B4-BE49-F238E27FC236}">
                <a16:creationId xmlns:a16="http://schemas.microsoft.com/office/drawing/2014/main" id="{CA1A0EF7-429B-4B12-A598-0FD8BDD558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9325" y="2347913"/>
            <a:ext cx="33702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solidFill>
                  <a:srgbClr val="69BA5A"/>
                </a:solidFill>
              </a:rPr>
              <a:t>ダウンロードした音楽の料金を支払う</a:t>
            </a:r>
          </a:p>
        </p:txBody>
      </p:sp>
      <p:sp>
        <p:nvSpPr>
          <p:cNvPr id="9225" name="正方形/長方形 8">
            <a:extLst>
              <a:ext uri="{FF2B5EF4-FFF2-40B4-BE49-F238E27FC236}">
                <a16:creationId xmlns:a16="http://schemas.microsoft.com/office/drawing/2014/main" id="{10DA6493-A5DF-4AD7-87A5-C73B0A0A9D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0913" y="2782888"/>
            <a:ext cx="3736975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スマートフォンやパソコンで、音楽のデータをダウンロードした場合、その料金だけを支払うのではなく、携帯電話の利用代金とまとめて支払うことができます。</a:t>
            </a:r>
          </a:p>
        </p:txBody>
      </p:sp>
      <p:sp>
        <p:nvSpPr>
          <p:cNvPr id="11" name="テキスト ボックス 11">
            <a:extLst>
              <a:ext uri="{FF2B5EF4-FFF2-40B4-BE49-F238E27FC236}">
                <a16:creationId xmlns:a16="http://schemas.microsoft.com/office/drawing/2014/main" id="{19E0C533-4167-4E58-A39A-F0C1F3D58F40}"/>
              </a:ext>
            </a:extLst>
          </p:cNvPr>
          <p:cNvSpPr txBox="1"/>
          <p:nvPr/>
        </p:nvSpPr>
        <p:spPr>
          <a:xfrm>
            <a:off x="504825" y="1512888"/>
            <a:ext cx="4348163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69BA5A"/>
                </a:solidFill>
                <a:latin typeface="+mn-ea"/>
              </a:rPr>
              <a:t>後払い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2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第2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EC165961-0BB2-4B35-912D-69CA9E047E02}"/>
</file>

<file path=customXml/itemProps2.xml><?xml version="1.0" encoding="utf-8"?>
<ds:datastoreItem xmlns:ds="http://schemas.openxmlformats.org/officeDocument/2006/customXml" ds:itemID="{9ECA0193-A50F-4FB9-9DC7-2B283E833E39}"/>
</file>

<file path=customXml/itemProps3.xml><?xml version="1.0" encoding="utf-8"?>
<ds:datastoreItem xmlns:ds="http://schemas.openxmlformats.org/officeDocument/2006/customXml" ds:itemID="{856A9291-7D54-4537-AFCF-1F4DF87770F6}"/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347</Words>
  <Application>Microsoft Office PowerPoint</Application>
  <PresentationFormat>画面に合わせる (4:3)</PresentationFormat>
  <Paragraphs>23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第1章</vt:lpstr>
      <vt:lpstr>第2章</vt:lpstr>
      <vt:lpstr>1_第2章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14</cp:revision>
  <dcterms:created xsi:type="dcterms:W3CDTF">2016-03-12T01:57:31Z</dcterms:created>
  <dcterms:modified xsi:type="dcterms:W3CDTF">2024-06-19T07:36:21Z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