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3" r:id="rId4"/>
    <p:sldId id="262" r:id="rId5"/>
    <p:sldId id="264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ustomXml" Target="../customXml/item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1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FA7B91-A354-4261-BB77-32BAC764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A9CF-ECC2-4C6D-8082-B81F5209924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7DED5C-DC87-4BD7-A3CE-7097E150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3AFB8F-20E8-43E3-8EF2-4B150F55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6065B-CD2B-46D6-A902-864C33E37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289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C994F-E62C-47E7-B889-A56A0FAC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24F47-D1A4-4555-915F-8CA7B5C525B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DD548-348B-4312-A24F-A897B8C0D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A65EC-3151-41FE-B3B4-3B66B92CE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BE62F-805A-4DA7-87BB-118206E5D3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6368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208AF-93B4-4A4C-85B3-00FE5336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BC90-DA83-4664-A329-F1822C74E94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EBAD2-D712-4331-A16E-52DE5657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CE98A-FF94-4F72-AE11-18C38FA4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D50FA-9177-4C25-9113-C7DC2AA6D4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4067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43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730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17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AA58C-92F7-4AB7-9DD8-AD6302E2F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FD1FD-84D3-4523-A17E-59216367A13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2A502-FB67-491E-9D20-056EF21DD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03E8-F6A9-49D4-9802-F3D9CBCD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E5138-E5BA-40B4-A8D4-55E37889AD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532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7C3B7-8718-4317-9AB2-7448E085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4F91-199E-4F73-8278-6C97A61B548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B113C-7D1B-428B-AFA0-DBC1A3D8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B8BA5-7157-4190-9080-CAE897D6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42F28-9FFD-43EE-BE4E-974990845B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51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124A-EF00-42EC-B80D-97CC5318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9CF06-B12F-4D01-9A3C-D9348201C7F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2F528-8811-457E-93C4-137F85AAD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7034A-C91F-4CBE-A798-1106F5ED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D537B-F01E-4848-B9CC-AF9C7473F5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92CCE9-A52E-47BF-A802-2CDB9F31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EA4E-E068-4B0F-BF48-95FC16B2F39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D630FC-4F8F-4BB9-B30C-D096778D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4021FB-162C-4E17-9990-A0C5D4DA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FE75F-5814-4BA5-A8D5-440B8627A4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659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F3A9CB8-9B83-45F5-9D09-818902C38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C5717-9C00-419F-9B60-0BD14C8748C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D74987-FCBB-4976-933B-6FC542968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A14AA7-B327-46DA-AB1D-C76226A0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C9D6D-6C01-4B77-AE9C-605668B16C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55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C3C07A5-B317-47F3-8254-40043B2E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AAF2-3C49-4497-8C6B-EBE7740CBAC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5DFA29A-7DF4-4033-8D09-76679718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BC1FA1-B14A-4ADC-909C-377AC72E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1C002-1E35-4833-B603-F9A7540C24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45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6C549D6-E47F-4A82-AC61-15049DDF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0CCD3-9EB3-4B75-9FFF-92181EDD6A3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38C554F-04A2-47E2-957C-A8DE158C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C6CCC11-9C9D-4550-A99F-3C58C7D71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F0384-BA86-47D1-BEC0-DEBC762180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738BE4-BEA2-4165-81D2-DF574768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29A8-450F-4E07-9342-C25DDCF6A69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670C1-4EB4-4843-A898-9F169191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88734A-ADC4-4EE3-A880-11960478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61F0E-E324-4428-BB3B-EB934B7E8E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709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1ABE62A-4F30-4970-8BA5-FC1996DF4C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A3243A51-DEED-4DB1-BF0F-C1EDD4FEB1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9E7D455-F270-4AF2-93B5-36C43376FD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3365EA50-6050-431F-9A5B-386F8CC4DA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5C331-E24B-42F1-9E87-A40B9A80C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210BAF-2559-4007-9567-6A15B4D52AF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420A4-2E67-4571-A6C4-A0EC9B3AE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714B8-6FE6-4EA7-9CD9-1A3B6158F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49B1543-C51E-452F-9F20-58E6E2F1D824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910A98EB-501D-42B3-9659-DA2025893CB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8">
            <a:extLst>
              <a:ext uri="{FF2B5EF4-FFF2-40B4-BE49-F238E27FC236}">
                <a16:creationId xmlns:a16="http://schemas.microsoft.com/office/drawing/2014/main" id="{D49D43F0-1117-47A3-B965-4E7BE2B08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725488"/>
            <a:ext cx="8480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電子マネーやクレジットカードを利用すれば、現金を使わなくても買い物ができる場面が増えています。しかし、買い物した時点ではお財布から現金が減らないので、お金を使った実感が持ちにくい面もあります。どのような注意点があるのか確認してみ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660E5B77-A950-47EB-BADB-481325E89688}"/>
              </a:ext>
            </a:extLst>
          </p:cNvPr>
          <p:cNvSpPr txBox="1"/>
          <p:nvPr/>
        </p:nvSpPr>
        <p:spPr>
          <a:xfrm>
            <a:off x="223838" y="32543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キャッシュレスでの買い物の注意点</a:t>
            </a:r>
          </a:p>
        </p:txBody>
      </p:sp>
      <p:pic>
        <p:nvPicPr>
          <p:cNvPr id="7172" name="図 7">
            <a:extLst>
              <a:ext uri="{FF2B5EF4-FFF2-40B4-BE49-F238E27FC236}">
                <a16:creationId xmlns:a16="http://schemas.microsoft.com/office/drawing/2014/main" id="{854DCBB4-5B74-4088-8380-B2A38C65A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925638"/>
            <a:ext cx="5548313" cy="348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テキスト ボックス 8">
            <a:extLst>
              <a:ext uri="{FF2B5EF4-FFF2-40B4-BE49-F238E27FC236}">
                <a16:creationId xmlns:a16="http://schemas.microsoft.com/office/drawing/2014/main" id="{9F4FF17F-66F2-4026-8FBA-8A1046130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713" y="5599113"/>
            <a:ext cx="56340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立て替えたお金を受け取ると、手元のお金が増えたような気が</a:t>
            </a:r>
            <a:br>
              <a:rPr lang="en-US" altLang="ja-JP" sz="1600"/>
            </a:br>
            <a:r>
              <a:rPr lang="ja-JP" altLang="en-US" sz="1600"/>
              <a:t>しますが、後で支払うときに必要になるお金として扱いましょう。</a:t>
            </a:r>
          </a:p>
        </p:txBody>
      </p:sp>
      <p:pic>
        <p:nvPicPr>
          <p:cNvPr id="7174" name="図 74" descr="画面の領域">
            <a:extLst>
              <a:ext uri="{FF2B5EF4-FFF2-40B4-BE49-F238E27FC236}">
                <a16:creationId xmlns:a16="http://schemas.microsoft.com/office/drawing/2014/main" id="{40572026-5C45-4390-B927-0A47AFC9B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5541963"/>
            <a:ext cx="10318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10">
            <a:extLst>
              <a:ext uri="{FF2B5EF4-FFF2-40B4-BE49-F238E27FC236}">
                <a16:creationId xmlns:a16="http://schemas.microsoft.com/office/drawing/2014/main" id="{26D04267-0B5A-40A3-A4F2-290271B11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13" y="3810000"/>
            <a:ext cx="3482975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CE384501-59C4-48C9-8395-9A3B233221AB}"/>
              </a:ext>
            </a:extLst>
          </p:cNvPr>
          <p:cNvSpPr txBox="1"/>
          <p:nvPr/>
        </p:nvSpPr>
        <p:spPr>
          <a:xfrm>
            <a:off x="223838" y="506413"/>
            <a:ext cx="5678487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お金を使った感覚になりにくいので注意</a:t>
            </a:r>
          </a:p>
        </p:txBody>
      </p:sp>
      <p:sp>
        <p:nvSpPr>
          <p:cNvPr id="8196" name="テキスト ボックス 8">
            <a:extLst>
              <a:ext uri="{FF2B5EF4-FFF2-40B4-BE49-F238E27FC236}">
                <a16:creationId xmlns:a16="http://schemas.microsoft.com/office/drawing/2014/main" id="{4969FED0-0F08-4CE3-A58F-3A8A205B1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31863"/>
            <a:ext cx="4348162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キャッシュレスでの買い物は、手元に現金がなくても買い物ができるため、お金を使った感覚になりにくく、つい無駄遣いしてしまうことがあります。だからこそ、キャッシュレスで買い物をするときには、本当に必要なものなのか、その価格でも買いたいものなのかをそのたびに考えましょう。</a:t>
            </a:r>
          </a:p>
        </p:txBody>
      </p:sp>
      <p:pic>
        <p:nvPicPr>
          <p:cNvPr id="8197" name="図 9">
            <a:extLst>
              <a:ext uri="{FF2B5EF4-FFF2-40B4-BE49-F238E27FC236}">
                <a16:creationId xmlns:a16="http://schemas.microsoft.com/office/drawing/2014/main" id="{BCCFA655-A2F1-4329-AE17-310ED74E7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13" y="766763"/>
            <a:ext cx="350043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テキスト ボックス 11">
            <a:extLst>
              <a:ext uri="{FF2B5EF4-FFF2-40B4-BE49-F238E27FC236}">
                <a16:creationId xmlns:a16="http://schemas.microsoft.com/office/drawing/2014/main" id="{EC8AE83F-C9B8-4C41-A1E6-CEBA6DEB656E}"/>
              </a:ext>
            </a:extLst>
          </p:cNvPr>
          <p:cNvSpPr txBox="1"/>
          <p:nvPr/>
        </p:nvSpPr>
        <p:spPr>
          <a:xfrm>
            <a:off x="223838" y="3616325"/>
            <a:ext cx="5678487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「お金がなくてもカードなら買える」は</a:t>
            </a:r>
            <a:r>
              <a:rPr lang="en-US" altLang="ja-JP" sz="2000" dirty="0">
                <a:solidFill>
                  <a:srgbClr val="69BA5A"/>
                </a:solidFill>
                <a:latin typeface="+mn-ea"/>
              </a:rPr>
              <a:t>NG</a:t>
            </a:r>
            <a:endParaRPr lang="ja-JP" altLang="en-US" sz="2000" dirty="0">
              <a:solidFill>
                <a:srgbClr val="69BA5A"/>
              </a:solidFill>
              <a:latin typeface="+mn-ea"/>
            </a:endParaRPr>
          </a:p>
        </p:txBody>
      </p:sp>
      <p:sp>
        <p:nvSpPr>
          <p:cNvPr id="8199" name="テキスト ボックス 8">
            <a:extLst>
              <a:ext uri="{FF2B5EF4-FFF2-40B4-BE49-F238E27FC236}">
                <a16:creationId xmlns:a16="http://schemas.microsoft.com/office/drawing/2014/main" id="{CF8FCDA7-062A-451C-95E3-79132CE95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4016375"/>
            <a:ext cx="4348162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クレジットカードは手元にお金がなくても、利用限度額の範囲内で自由に買い物ができます。特に、はじめてクレジットカードを作ったときは、自由に使えるお金が急に増えるため、使い過ぎに注意が必要です。カードは利用する目的と予算を決めてその範囲内で利用しましょう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図 3">
            <a:extLst>
              <a:ext uri="{FF2B5EF4-FFF2-40B4-BE49-F238E27FC236}">
                <a16:creationId xmlns:a16="http://schemas.microsoft.com/office/drawing/2014/main" id="{5BE5D55E-AC5A-4132-AFBA-ACFA4AD96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00" y="4090988"/>
            <a:ext cx="3830638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図 1">
            <a:extLst>
              <a:ext uri="{FF2B5EF4-FFF2-40B4-BE49-F238E27FC236}">
                <a16:creationId xmlns:a16="http://schemas.microsoft.com/office/drawing/2014/main" id="{17E072EC-64D4-4111-A665-8A9F63EAED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400" y="822325"/>
            <a:ext cx="3565525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C355EDF5-BDCD-452E-82C5-3B541D3E147A}"/>
              </a:ext>
            </a:extLst>
          </p:cNvPr>
          <p:cNvSpPr txBox="1"/>
          <p:nvPr/>
        </p:nvSpPr>
        <p:spPr>
          <a:xfrm>
            <a:off x="223838" y="239713"/>
            <a:ext cx="57785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カードは管理できる枚数だけ保有する</a:t>
            </a:r>
          </a:p>
        </p:txBody>
      </p:sp>
      <p:sp>
        <p:nvSpPr>
          <p:cNvPr id="9221" name="テキスト ボックス 8">
            <a:extLst>
              <a:ext uri="{FF2B5EF4-FFF2-40B4-BE49-F238E27FC236}">
                <a16:creationId xmlns:a16="http://schemas.microsoft.com/office/drawing/2014/main" id="{569274EC-A398-489F-BD80-B411ED8D1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90563"/>
            <a:ext cx="4348162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キャッシュレスで買い物ができる便利なカード。しかし、たくさんカードを持っていると、支払い額やポイントの管理が複雑になりがちです。また、使っていなくても、持っているだけで年会費の支払いが必要なカードもあります。普段からよく使うカードを絞り、使用頻度の低いカードは思い切って解約してしまいましょう。</a:t>
            </a:r>
          </a:p>
        </p:txBody>
      </p:sp>
      <p:sp>
        <p:nvSpPr>
          <p:cNvPr id="17" name="テキスト ボックス 11">
            <a:extLst>
              <a:ext uri="{FF2B5EF4-FFF2-40B4-BE49-F238E27FC236}">
                <a16:creationId xmlns:a16="http://schemas.microsoft.com/office/drawing/2014/main" id="{1A20D4FE-6843-4A32-A392-0E5C569DE096}"/>
              </a:ext>
            </a:extLst>
          </p:cNvPr>
          <p:cNvSpPr txBox="1"/>
          <p:nvPr/>
        </p:nvSpPr>
        <p:spPr>
          <a:xfrm>
            <a:off x="223838" y="3508375"/>
            <a:ext cx="57785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69BA5A"/>
                </a:solidFill>
                <a:latin typeface="+mn-ea"/>
              </a:rPr>
              <a:t>カードや電子マネーの履歴は定期的にチェックしよう</a:t>
            </a:r>
          </a:p>
        </p:txBody>
      </p:sp>
      <p:sp>
        <p:nvSpPr>
          <p:cNvPr id="9223" name="テキスト ボックス 8">
            <a:extLst>
              <a:ext uri="{FF2B5EF4-FFF2-40B4-BE49-F238E27FC236}">
                <a16:creationId xmlns:a16="http://schemas.microsoft.com/office/drawing/2014/main" id="{C74A7BC9-9513-4E7B-9C06-6F22398C4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3908425"/>
            <a:ext cx="4348162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上手に使えば便利なカードですが、管理をしないと支払いに追われる可能性があります。手元のお金がなくならず、お金を使った実感が持ちにくいからこそ注意が必要です。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家計管理のためにも、利用した日にメモをしたり、パソコンやスマートフォンから定期的に利用履歴を確認することが大切です。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2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2EAD69D3-3907-42B0-A0E7-6F6ABAAF4B8F}"/>
</file>

<file path=customXml/itemProps2.xml><?xml version="1.0" encoding="utf-8"?>
<ds:datastoreItem xmlns:ds="http://schemas.openxmlformats.org/officeDocument/2006/customXml" ds:itemID="{DA974FE3-A0D8-47A6-845F-A019384DEBF1}"/>
</file>

<file path=customXml/itemProps3.xml><?xml version="1.0" encoding="utf-8"?>
<ds:datastoreItem xmlns:ds="http://schemas.openxmlformats.org/officeDocument/2006/customXml" ds:itemID="{9AEE56CF-009D-4CA0-B0D1-DF8C90111EF8}"/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409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1_第2章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18</cp:revision>
  <dcterms:created xsi:type="dcterms:W3CDTF">2016-03-12T01:57:31Z</dcterms:created>
  <dcterms:modified xsi:type="dcterms:W3CDTF">2024-06-19T07:43:07Z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