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52" y="66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A42AD31F-E24B-4A35-A5B0-CD2A2B29F9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2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BC00A7F8-1F64-4A2A-A338-AA296061C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66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2B739303-3B37-4E4D-A480-2FAABD6C72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48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907B5516-3744-4CE6-A70C-FB8B840332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4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7ABAF2E7-82D7-46EB-B3CA-AB061A1D9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46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768841F7-C077-46DF-864D-46DB2252A8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35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6BEDEB38-8D62-4CE9-9378-099FD56120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62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3686A01A-B74D-4B49-837C-D2A9C3849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33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0D5FE3A1-AAB7-4A76-BDC3-3D2293A90F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5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C39678BA-F2E5-43FD-8225-25EA68A1D0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26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6EC419D5-77C7-4200-9189-F13D7DF94C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DBCA361C-F8D5-4726-A373-AD337EE57E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EEFD3B-EB33-41B3-9064-3EDDA951E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7BC318-04B4-40CE-8534-5BDAF3F23B4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686C88-FA57-4CDD-9A7E-AFDA80ACD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8E79F0-3E94-456B-B772-26EE7E7ED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992F864-FB3D-444D-8AEE-3E1B956C170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テキスト ボックス 15">
            <a:extLst>
              <a:ext uri="{FF2B5EF4-FFF2-40B4-BE49-F238E27FC236}">
                <a16:creationId xmlns:a16="http://schemas.microsoft.com/office/drawing/2014/main" id="{F6658F69-06B7-4140-9B56-3D8D002EB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>
                <a:latin typeface="+mn-ea"/>
                <a:ea typeface="+mn-ea"/>
              </a:rPr>
              <a:t>1</a:t>
            </a:r>
            <a:r>
              <a:rPr lang="ja-JP" altLang="en-US" sz="2000">
                <a:latin typeface="+mn-ea"/>
                <a:ea typeface="+mn-ea"/>
              </a:rPr>
              <a:t>週間分の家計簿をつけてみよう</a:t>
            </a:r>
          </a:p>
        </p:txBody>
      </p:sp>
      <p:sp>
        <p:nvSpPr>
          <p:cNvPr id="25603" name="テキスト ボックス 16">
            <a:extLst>
              <a:ext uri="{FF2B5EF4-FFF2-40B4-BE49-F238E27FC236}">
                <a16:creationId xmlns:a16="http://schemas.microsoft.com/office/drawing/2014/main" id="{B30C2C6D-B126-4A7E-A54A-D980794D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74750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8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25604" name="テキスト ボックス 18">
            <a:extLst>
              <a:ext uri="{FF2B5EF4-FFF2-40B4-BE49-F238E27FC236}">
                <a16:creationId xmlns:a16="http://schemas.microsoft.com/office/drawing/2014/main" id="{2586A423-2CB2-4B22-A9B3-8310381D0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25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家計簿は、使ったお金を記録していくツールです。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記録することで、自分の使ったお金の額や、使い方の特徴が分かります。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支出を管理する習慣をつけておくことで、無駄遣いを減らしたり、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お金の使い方を見直したりすることができます。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下の家計簿に、あなたの１週間の収支を記入してみましょう。</a:t>
            </a:r>
          </a:p>
        </p:txBody>
      </p:sp>
      <p:pic>
        <p:nvPicPr>
          <p:cNvPr id="12293" name="図 19">
            <a:extLst>
              <a:ext uri="{FF2B5EF4-FFF2-40B4-BE49-F238E27FC236}">
                <a16:creationId xmlns:a16="http://schemas.microsoft.com/office/drawing/2014/main" id="{C60007EC-7B51-412D-89B7-FE6628365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b="23170"/>
          <a:stretch>
            <a:fillRect/>
          </a:stretch>
        </p:blipFill>
        <p:spPr bwMode="auto">
          <a:xfrm>
            <a:off x="5988050" y="2463800"/>
            <a:ext cx="108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図 20">
            <a:extLst>
              <a:ext uri="{FF2B5EF4-FFF2-40B4-BE49-F238E27FC236}">
                <a16:creationId xmlns:a16="http://schemas.microsoft.com/office/drawing/2014/main" id="{0761ADA5-4DB5-47A2-BF62-B5D95A9B3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b="929"/>
          <a:stretch>
            <a:fillRect/>
          </a:stretch>
        </p:blipFill>
        <p:spPr bwMode="auto">
          <a:xfrm>
            <a:off x="6924675" y="1920875"/>
            <a:ext cx="11445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図 21">
            <a:extLst>
              <a:ext uri="{FF2B5EF4-FFF2-40B4-BE49-F238E27FC236}">
                <a16:creationId xmlns:a16="http://schemas.microsoft.com/office/drawing/2014/main" id="{458F6309-27AE-4FBD-BADE-E8B9C96CF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3278" r="8501" b="3374"/>
          <a:stretch>
            <a:fillRect/>
          </a:stretch>
        </p:blipFill>
        <p:spPr bwMode="auto">
          <a:xfrm>
            <a:off x="8108950" y="2559050"/>
            <a:ext cx="8937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F031273E-9D63-4618-AFA6-8E9FA70C2A0A}"/>
              </a:ext>
            </a:extLst>
          </p:cNvPr>
          <p:cNvSpPr/>
          <p:nvPr/>
        </p:nvSpPr>
        <p:spPr>
          <a:xfrm>
            <a:off x="6072188" y="5903913"/>
            <a:ext cx="3241675" cy="46355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5609" name="テキスト ボックス 23">
            <a:extLst>
              <a:ext uri="{FF2B5EF4-FFF2-40B4-BE49-F238E27FC236}">
                <a16:creationId xmlns:a16="http://schemas.microsoft.com/office/drawing/2014/main" id="{F327BF3C-3CC1-4334-995B-D9FE6D58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363" y="6005513"/>
            <a:ext cx="960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latin typeface="+mn-ea"/>
                <a:ea typeface="+mn-ea"/>
              </a:rPr>
              <a:t>1</a:t>
            </a:r>
            <a:r>
              <a:rPr lang="ja-JP" altLang="en-US" sz="1100">
                <a:latin typeface="+mn-ea"/>
                <a:ea typeface="+mn-ea"/>
              </a:rPr>
              <a:t>週間の支出</a:t>
            </a:r>
          </a:p>
        </p:txBody>
      </p:sp>
      <p:sp>
        <p:nvSpPr>
          <p:cNvPr id="25610" name="テキスト ボックス 24">
            <a:extLst>
              <a:ext uri="{FF2B5EF4-FFF2-40B4-BE49-F238E27FC236}">
                <a16:creationId xmlns:a16="http://schemas.microsoft.com/office/drawing/2014/main" id="{92BC3525-FD8A-4EE5-B721-68BA6121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088" y="6053138"/>
            <a:ext cx="325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latin typeface="+mn-ea"/>
                <a:ea typeface="+mn-ea"/>
              </a:rPr>
              <a:t>円</a:t>
            </a:r>
          </a:p>
        </p:txBody>
      </p:sp>
      <p:pic>
        <p:nvPicPr>
          <p:cNvPr id="12299" name="図 11" descr="画面の領域">
            <a:extLst>
              <a:ext uri="{FF2B5EF4-FFF2-40B4-BE49-F238E27FC236}">
                <a16:creationId xmlns:a16="http://schemas.microsoft.com/office/drawing/2014/main" id="{0687EECA-14A6-4425-AF89-57B01C26D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368675"/>
            <a:ext cx="882173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E6482F-C06C-4101-AE01-C60DD0264B5B}"/>
              </a:ext>
            </a:extLst>
          </p:cNvPr>
          <p:cNvSpPr txBox="1"/>
          <p:nvPr/>
        </p:nvSpPr>
        <p:spPr>
          <a:xfrm>
            <a:off x="552450" y="36449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食費・外食費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F070ACD-56FE-4159-A002-2CCA2B0AE4AA}"/>
              </a:ext>
            </a:extLst>
          </p:cNvPr>
          <p:cNvSpPr txBox="1"/>
          <p:nvPr/>
        </p:nvSpPr>
        <p:spPr>
          <a:xfrm>
            <a:off x="552450" y="3902075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日用品代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B85E3D-E65A-4F39-841C-FEB2F080DE49}"/>
              </a:ext>
            </a:extLst>
          </p:cNvPr>
          <p:cNvSpPr txBox="1"/>
          <p:nvPr/>
        </p:nvSpPr>
        <p:spPr>
          <a:xfrm>
            <a:off x="552450" y="4149725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衣料・美容費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518D792-3D55-4238-BE5F-AF62A28B1304}"/>
              </a:ext>
            </a:extLst>
          </p:cNvPr>
          <p:cNvSpPr txBox="1"/>
          <p:nvPr/>
        </p:nvSpPr>
        <p:spPr>
          <a:xfrm>
            <a:off x="552450" y="44196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交通費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2746A8-DF45-4D11-8234-045796E8C9DD}"/>
              </a:ext>
            </a:extLst>
          </p:cNvPr>
          <p:cNvSpPr txBox="1"/>
          <p:nvPr/>
        </p:nvSpPr>
        <p:spPr>
          <a:xfrm>
            <a:off x="552450" y="46863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医療費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1294261-2F4E-4399-9EC9-FD365E44101D}"/>
              </a:ext>
            </a:extLst>
          </p:cNvPr>
          <p:cNvSpPr txBox="1"/>
          <p:nvPr/>
        </p:nvSpPr>
        <p:spPr>
          <a:xfrm>
            <a:off x="552450" y="49403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趣味・娯楽費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801FCED-CC9D-4F6A-B1D0-F40E7AA8B4CA}"/>
              </a:ext>
            </a:extLst>
          </p:cNvPr>
          <p:cNvSpPr txBox="1"/>
          <p:nvPr/>
        </p:nvSpPr>
        <p:spPr>
          <a:xfrm>
            <a:off x="552450" y="51943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雑費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図 11" descr="画面の領域">
            <a:extLst>
              <a:ext uri="{FF2B5EF4-FFF2-40B4-BE49-F238E27FC236}">
                <a16:creationId xmlns:a16="http://schemas.microsoft.com/office/drawing/2014/main" id="{74802890-EF06-479C-A235-8C2BA9B9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368675"/>
            <a:ext cx="882173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9CB03BA-4C8B-4695-8E1B-475FC13E8BC5}"/>
              </a:ext>
            </a:extLst>
          </p:cNvPr>
          <p:cNvSpPr txBox="1"/>
          <p:nvPr/>
        </p:nvSpPr>
        <p:spPr>
          <a:xfrm>
            <a:off x="552450" y="36449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食費・外食費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25E3C4F-0B7A-4785-AC7A-7E59F169AA99}"/>
              </a:ext>
            </a:extLst>
          </p:cNvPr>
          <p:cNvSpPr txBox="1"/>
          <p:nvPr/>
        </p:nvSpPr>
        <p:spPr>
          <a:xfrm>
            <a:off x="552450" y="3902075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日用品代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DAAF8D2-8E0C-4816-B578-0CDB34C6E628}"/>
              </a:ext>
            </a:extLst>
          </p:cNvPr>
          <p:cNvSpPr txBox="1"/>
          <p:nvPr/>
        </p:nvSpPr>
        <p:spPr>
          <a:xfrm>
            <a:off x="552450" y="4149725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衣料・美容費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C2983CC-4D70-4A40-9678-E10AF635AD8D}"/>
              </a:ext>
            </a:extLst>
          </p:cNvPr>
          <p:cNvSpPr txBox="1"/>
          <p:nvPr/>
        </p:nvSpPr>
        <p:spPr>
          <a:xfrm>
            <a:off x="552450" y="44196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交通費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8D0E3B9-A36E-4CB9-9251-D698A34CAF08}"/>
              </a:ext>
            </a:extLst>
          </p:cNvPr>
          <p:cNvSpPr txBox="1"/>
          <p:nvPr/>
        </p:nvSpPr>
        <p:spPr>
          <a:xfrm>
            <a:off x="552450" y="46863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医療費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09D993F-F840-415F-B3C1-C387CEB26BF0}"/>
              </a:ext>
            </a:extLst>
          </p:cNvPr>
          <p:cNvSpPr txBox="1"/>
          <p:nvPr/>
        </p:nvSpPr>
        <p:spPr>
          <a:xfrm>
            <a:off x="552450" y="49403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趣味・娯楽費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5BA3925-D9CE-4B14-BABD-AE05E141F835}"/>
              </a:ext>
            </a:extLst>
          </p:cNvPr>
          <p:cNvSpPr txBox="1"/>
          <p:nvPr/>
        </p:nvSpPr>
        <p:spPr>
          <a:xfrm>
            <a:off x="552450" y="51943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雑費</a:t>
            </a:r>
          </a:p>
        </p:txBody>
      </p:sp>
      <p:sp>
        <p:nvSpPr>
          <p:cNvPr id="2" name="テキスト ボックス 52">
            <a:extLst>
              <a:ext uri="{FF2B5EF4-FFF2-40B4-BE49-F238E27FC236}">
                <a16:creationId xmlns:a16="http://schemas.microsoft.com/office/drawing/2014/main" id="{192F6F53-639E-4141-8AB8-0F5A235B2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>
                <a:latin typeface="+mn-ea"/>
                <a:ea typeface="+mn-ea"/>
              </a:rPr>
              <a:t>1</a:t>
            </a:r>
            <a:r>
              <a:rPr lang="ja-JP" altLang="en-US" sz="2000">
                <a:latin typeface="+mn-ea"/>
                <a:ea typeface="+mn-ea"/>
              </a:rPr>
              <a:t>週間分の家計簿をつけてみよう</a:t>
            </a:r>
          </a:p>
        </p:txBody>
      </p:sp>
      <p:sp>
        <p:nvSpPr>
          <p:cNvPr id="26628" name="テキスト ボックス 55">
            <a:extLst>
              <a:ext uri="{FF2B5EF4-FFF2-40B4-BE49-F238E27FC236}">
                <a16:creationId xmlns:a16="http://schemas.microsoft.com/office/drawing/2014/main" id="{97CB67A6-18C6-4F0D-8047-6810C0362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25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家計簿は、使ったお金を記録していくツールです。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記録することで、自分の使ったお金の額や、使い方の特徴が分かります。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支出を管理する習慣をつけておくことで、無駄遣いを減らしたり、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お金の使い方を見直したりすることができます。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下の家計簿に、あなたの１週間の収支を記入してみましょう。</a:t>
            </a:r>
          </a:p>
        </p:txBody>
      </p:sp>
      <p:pic>
        <p:nvPicPr>
          <p:cNvPr id="13324" name="図 56">
            <a:extLst>
              <a:ext uri="{FF2B5EF4-FFF2-40B4-BE49-F238E27FC236}">
                <a16:creationId xmlns:a16="http://schemas.microsoft.com/office/drawing/2014/main" id="{40EB25AB-BDBE-4E1E-AF8E-545FC1460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b="929"/>
          <a:stretch>
            <a:fillRect/>
          </a:stretch>
        </p:blipFill>
        <p:spPr bwMode="auto">
          <a:xfrm>
            <a:off x="6924675" y="1920875"/>
            <a:ext cx="11445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図 57">
            <a:extLst>
              <a:ext uri="{FF2B5EF4-FFF2-40B4-BE49-F238E27FC236}">
                <a16:creationId xmlns:a16="http://schemas.microsoft.com/office/drawing/2014/main" id="{157BAAAB-BBE4-4291-BD0A-64DE3F56A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3278" r="8501" b="3374"/>
          <a:stretch>
            <a:fillRect/>
          </a:stretch>
        </p:blipFill>
        <p:spPr bwMode="auto">
          <a:xfrm>
            <a:off x="8108950" y="2559050"/>
            <a:ext cx="8937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角丸四角形 58">
            <a:extLst>
              <a:ext uri="{FF2B5EF4-FFF2-40B4-BE49-F238E27FC236}">
                <a16:creationId xmlns:a16="http://schemas.microsoft.com/office/drawing/2014/main" id="{C879A472-C239-4F79-B090-A5EB9C9C353C}"/>
              </a:ext>
            </a:extLst>
          </p:cNvPr>
          <p:cNvSpPr/>
          <p:nvPr/>
        </p:nvSpPr>
        <p:spPr>
          <a:xfrm>
            <a:off x="6072188" y="5903913"/>
            <a:ext cx="3241675" cy="46355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59D74D8-CDF5-4FF4-A1E9-DB336917D6D8}"/>
              </a:ext>
            </a:extLst>
          </p:cNvPr>
          <p:cNvSpPr txBox="1"/>
          <p:nvPr/>
        </p:nvSpPr>
        <p:spPr>
          <a:xfrm>
            <a:off x="6202363" y="6005513"/>
            <a:ext cx="96043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latin typeface="+mn-ea"/>
                <a:ea typeface="+mn-ea"/>
              </a:rPr>
              <a:t>1</a:t>
            </a:r>
            <a:r>
              <a:rPr lang="ja-JP" altLang="en-US" sz="1100" dirty="0">
                <a:latin typeface="+mn-ea"/>
                <a:ea typeface="+mn-ea"/>
              </a:rPr>
              <a:t>週間の支出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685CD9C-06E4-4F49-B7F5-478E55F18196}"/>
              </a:ext>
            </a:extLst>
          </p:cNvPr>
          <p:cNvSpPr txBox="1"/>
          <p:nvPr/>
        </p:nvSpPr>
        <p:spPr>
          <a:xfrm>
            <a:off x="8828088" y="6053138"/>
            <a:ext cx="32543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7C7EB87E-C482-4B9D-BE79-3DEC5919F502}"/>
              </a:ext>
            </a:extLst>
          </p:cNvPr>
          <p:cNvSpPr txBox="1"/>
          <p:nvPr/>
        </p:nvSpPr>
        <p:spPr>
          <a:xfrm>
            <a:off x="8175625" y="5935663"/>
            <a:ext cx="7508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FF0000"/>
                </a:solidFill>
                <a:latin typeface="+mn-ea"/>
                <a:ea typeface="+mn-ea"/>
              </a:rPr>
              <a:t>6,254</a:t>
            </a:r>
            <a:endParaRPr lang="ja-JP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3330" name="図 94">
            <a:extLst>
              <a:ext uri="{FF2B5EF4-FFF2-40B4-BE49-F238E27FC236}">
                <a16:creationId xmlns:a16="http://schemas.microsoft.com/office/drawing/2014/main" id="{4CBDD697-C98D-4870-860F-8BAE8DCCD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b="23170"/>
          <a:stretch>
            <a:fillRect/>
          </a:stretch>
        </p:blipFill>
        <p:spPr bwMode="auto">
          <a:xfrm>
            <a:off x="5988050" y="2463800"/>
            <a:ext cx="108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45">
            <a:extLst>
              <a:ext uri="{FF2B5EF4-FFF2-40B4-BE49-F238E27FC236}">
                <a16:creationId xmlns:a16="http://schemas.microsoft.com/office/drawing/2014/main" id="{52EA67F9-2E6C-4A3B-B9A9-356A7F2C5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3027363"/>
            <a:ext cx="185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lang="ja-JP" altLang="en-US" sz="1600">
                <a:solidFill>
                  <a:srgbClr val="FF0000"/>
                </a:solidFill>
                <a:latin typeface="+mn-ea"/>
                <a:ea typeface="+mn-ea"/>
              </a:rPr>
              <a:t>記入例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D8925A71-78BF-4673-976A-7F02E43C3780}"/>
              </a:ext>
            </a:extLst>
          </p:cNvPr>
          <p:cNvSpPr txBox="1"/>
          <p:nvPr/>
        </p:nvSpPr>
        <p:spPr>
          <a:xfrm>
            <a:off x="1901825" y="3390900"/>
            <a:ext cx="3714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9502A8C6-6284-426A-9475-8D5D9DCB8F63}"/>
              </a:ext>
            </a:extLst>
          </p:cNvPr>
          <p:cNvSpPr txBox="1"/>
          <p:nvPr/>
        </p:nvSpPr>
        <p:spPr>
          <a:xfrm>
            <a:off x="3048000" y="3390900"/>
            <a:ext cx="2603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53076D1-EF1A-4915-8FE2-9DADED172AB0}"/>
              </a:ext>
            </a:extLst>
          </p:cNvPr>
          <p:cNvSpPr txBox="1"/>
          <p:nvPr/>
        </p:nvSpPr>
        <p:spPr>
          <a:xfrm>
            <a:off x="4113213" y="3390900"/>
            <a:ext cx="3175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7376DC88-FA8A-4F68-AA15-998275875531}"/>
              </a:ext>
            </a:extLst>
          </p:cNvPr>
          <p:cNvSpPr txBox="1"/>
          <p:nvPr/>
        </p:nvSpPr>
        <p:spPr>
          <a:xfrm>
            <a:off x="5194300" y="3390900"/>
            <a:ext cx="3159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54B74D4C-7F93-415C-B98F-8C501CBE2909}"/>
              </a:ext>
            </a:extLst>
          </p:cNvPr>
          <p:cNvSpPr txBox="1"/>
          <p:nvPr/>
        </p:nvSpPr>
        <p:spPr>
          <a:xfrm>
            <a:off x="6294438" y="3390900"/>
            <a:ext cx="3159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8211142-7901-41A3-A913-1A10C7F7883A}"/>
              </a:ext>
            </a:extLst>
          </p:cNvPr>
          <p:cNvSpPr txBox="1"/>
          <p:nvPr/>
        </p:nvSpPr>
        <p:spPr>
          <a:xfrm>
            <a:off x="7402513" y="3390900"/>
            <a:ext cx="3159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F69D708-A644-4A54-9339-E6DB31AF4554}"/>
              </a:ext>
            </a:extLst>
          </p:cNvPr>
          <p:cNvSpPr txBox="1"/>
          <p:nvPr/>
        </p:nvSpPr>
        <p:spPr>
          <a:xfrm>
            <a:off x="8520113" y="3390900"/>
            <a:ext cx="3175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710966D5-7611-4FDE-B072-6C44F042A993}"/>
              </a:ext>
            </a:extLst>
          </p:cNvPr>
          <p:cNvSpPr txBox="1"/>
          <p:nvPr/>
        </p:nvSpPr>
        <p:spPr>
          <a:xfrm>
            <a:off x="1893888" y="3641725"/>
            <a:ext cx="7159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870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41473897-B3BA-442A-BE76-DB48806327AB}"/>
              </a:ext>
            </a:extLst>
          </p:cNvPr>
          <p:cNvSpPr txBox="1"/>
          <p:nvPr/>
        </p:nvSpPr>
        <p:spPr>
          <a:xfrm>
            <a:off x="1893888" y="3898900"/>
            <a:ext cx="6746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216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AA77ADE7-81E3-446B-9BF7-5AD0F21E3A55}"/>
              </a:ext>
            </a:extLst>
          </p:cNvPr>
          <p:cNvSpPr txBox="1"/>
          <p:nvPr/>
        </p:nvSpPr>
        <p:spPr>
          <a:xfrm>
            <a:off x="1811338" y="4940300"/>
            <a:ext cx="701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1,500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D2B48B27-CE48-46E3-B8F4-E396F5152C88}"/>
              </a:ext>
            </a:extLst>
          </p:cNvPr>
          <p:cNvSpPr txBox="1"/>
          <p:nvPr/>
        </p:nvSpPr>
        <p:spPr>
          <a:xfrm>
            <a:off x="1893888" y="4419600"/>
            <a:ext cx="701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280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D25DA5FE-5836-4119-8ABC-611F8FEC5850}"/>
              </a:ext>
            </a:extLst>
          </p:cNvPr>
          <p:cNvSpPr txBox="1"/>
          <p:nvPr/>
        </p:nvSpPr>
        <p:spPr>
          <a:xfrm>
            <a:off x="3068638" y="3898900"/>
            <a:ext cx="6731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108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E8C903ED-CD97-4C55-8504-CEC933918CC8}"/>
              </a:ext>
            </a:extLst>
          </p:cNvPr>
          <p:cNvSpPr txBox="1"/>
          <p:nvPr/>
        </p:nvSpPr>
        <p:spPr>
          <a:xfrm>
            <a:off x="3054350" y="5194300"/>
            <a:ext cx="6746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108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E9F1960-1181-46AA-954E-01EBCF1720DF}"/>
              </a:ext>
            </a:extLst>
          </p:cNvPr>
          <p:cNvSpPr txBox="1"/>
          <p:nvPr/>
        </p:nvSpPr>
        <p:spPr>
          <a:xfrm>
            <a:off x="5224463" y="3641725"/>
            <a:ext cx="6731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324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BB2A9020-21D6-4A89-B1BF-7DD22AED3C50}"/>
              </a:ext>
            </a:extLst>
          </p:cNvPr>
          <p:cNvSpPr txBox="1"/>
          <p:nvPr/>
        </p:nvSpPr>
        <p:spPr>
          <a:xfrm>
            <a:off x="6259513" y="4927600"/>
            <a:ext cx="6746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1,080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99629079-AE3C-4547-A43C-890C07249F37}"/>
              </a:ext>
            </a:extLst>
          </p:cNvPr>
          <p:cNvSpPr txBox="1"/>
          <p:nvPr/>
        </p:nvSpPr>
        <p:spPr>
          <a:xfrm>
            <a:off x="7402513" y="3657600"/>
            <a:ext cx="6731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159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0A7B83E1-EA9D-4340-9DD0-BC5634EE6CD7}"/>
              </a:ext>
            </a:extLst>
          </p:cNvPr>
          <p:cNvSpPr txBox="1"/>
          <p:nvPr/>
        </p:nvSpPr>
        <p:spPr>
          <a:xfrm>
            <a:off x="8461375" y="4152900"/>
            <a:ext cx="6746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1,609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93D9D814-2490-4733-905E-6C780155A413}"/>
              </a:ext>
            </a:extLst>
          </p:cNvPr>
          <p:cNvSpPr txBox="1"/>
          <p:nvPr/>
        </p:nvSpPr>
        <p:spPr>
          <a:xfrm>
            <a:off x="1825625" y="5461000"/>
            <a:ext cx="701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2,866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0FDC61EB-9F9A-4F03-8173-EB64D0F28B1E}"/>
              </a:ext>
            </a:extLst>
          </p:cNvPr>
          <p:cNvSpPr txBox="1"/>
          <p:nvPr/>
        </p:nvSpPr>
        <p:spPr>
          <a:xfrm>
            <a:off x="3054350" y="5461000"/>
            <a:ext cx="701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216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AD649D8-3882-44A2-809C-D56665BB4FCE}"/>
              </a:ext>
            </a:extLst>
          </p:cNvPr>
          <p:cNvSpPr txBox="1"/>
          <p:nvPr/>
        </p:nvSpPr>
        <p:spPr>
          <a:xfrm>
            <a:off x="5195888" y="5448300"/>
            <a:ext cx="701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324 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1BF7869A-DE4C-4E55-8EC0-6D024FCA505D}"/>
              </a:ext>
            </a:extLst>
          </p:cNvPr>
          <p:cNvSpPr txBox="1"/>
          <p:nvPr/>
        </p:nvSpPr>
        <p:spPr>
          <a:xfrm>
            <a:off x="6246813" y="5461000"/>
            <a:ext cx="6731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1,080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F69B86A9-107D-4752-8667-876BC7993147}"/>
              </a:ext>
            </a:extLst>
          </p:cNvPr>
          <p:cNvSpPr txBox="1"/>
          <p:nvPr/>
        </p:nvSpPr>
        <p:spPr>
          <a:xfrm>
            <a:off x="7415213" y="5461000"/>
            <a:ext cx="6746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159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BFACD018-B410-4CF3-8365-1BA93E93CB06}"/>
              </a:ext>
            </a:extLst>
          </p:cNvPr>
          <p:cNvSpPr txBox="1"/>
          <p:nvPr/>
        </p:nvSpPr>
        <p:spPr>
          <a:xfrm>
            <a:off x="8461375" y="5461000"/>
            <a:ext cx="6746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1,609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44" name="テキスト ボックス 16">
            <a:extLst>
              <a:ext uri="{FF2B5EF4-FFF2-40B4-BE49-F238E27FC236}">
                <a16:creationId xmlns:a16="http://schemas.microsoft.com/office/drawing/2014/main" id="{6D312B34-3209-48B1-8E39-89964EAA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74750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8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393BB6EC-ABF0-4A63-B815-4713A640F336}"/>
</file>

<file path=customXml/itemProps2.xml><?xml version="1.0" encoding="utf-8"?>
<ds:datastoreItem xmlns:ds="http://schemas.openxmlformats.org/officeDocument/2006/customXml" ds:itemID="{4CB98DC8-1CF4-4089-87C3-18F99F58AD13}"/>
</file>

<file path=customXml/itemProps3.xml><?xml version="1.0" encoding="utf-8"?>
<ds:datastoreItem xmlns:ds="http://schemas.openxmlformats.org/officeDocument/2006/customXml" ds:itemID="{19BEF410-EFC4-4B84-BB28-2CFCF4E86597}"/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240</Words>
  <Application>Microsoft Office PowerPoint</Application>
  <PresentationFormat>A4 210 x 297 mm</PresentationFormat>
  <Paragraphs>57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田中 優希</cp:lastModifiedBy>
  <cp:revision>106</cp:revision>
  <cp:lastPrinted>2016-03-15T06:28:11Z</cp:lastPrinted>
  <dcterms:created xsi:type="dcterms:W3CDTF">2016-03-05T08:43:26Z</dcterms:created>
  <dcterms:modified xsi:type="dcterms:W3CDTF">2024-06-19T06:31:15Z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