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</p:sldIdLst>
  <p:sldSz cx="9906000" cy="6858000" type="A4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8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8" y="66"/>
      </p:cViewPr>
      <p:guideLst>
        <p:guide orient="horz" pos="3997"/>
        <p:guide pos="31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1.jpg">
            <a:extLst>
              <a:ext uri="{FF2B5EF4-FFF2-40B4-BE49-F238E27FC236}">
                <a16:creationId xmlns:a16="http://schemas.microsoft.com/office/drawing/2014/main" id="{8B4781F5-EF02-4BB3-B3C6-CD08CABD1B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75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5.jpg">
            <a:extLst>
              <a:ext uri="{FF2B5EF4-FFF2-40B4-BE49-F238E27FC236}">
                <a16:creationId xmlns:a16="http://schemas.microsoft.com/office/drawing/2014/main" id="{540A8A41-6759-4685-BE99-CC48A38010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188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1.jpg">
            <a:extLst>
              <a:ext uri="{FF2B5EF4-FFF2-40B4-BE49-F238E27FC236}">
                <a16:creationId xmlns:a16="http://schemas.microsoft.com/office/drawing/2014/main" id="{D184C924-3E40-49A2-AA72-1F4948BE54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62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2.jpg">
            <a:extLst>
              <a:ext uri="{FF2B5EF4-FFF2-40B4-BE49-F238E27FC236}">
                <a16:creationId xmlns:a16="http://schemas.microsoft.com/office/drawing/2014/main" id="{CCA5D0ED-536C-47E5-8D29-C3D8773C62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85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2.jpg">
            <a:extLst>
              <a:ext uri="{FF2B5EF4-FFF2-40B4-BE49-F238E27FC236}">
                <a16:creationId xmlns:a16="http://schemas.microsoft.com/office/drawing/2014/main" id="{3CA0B323-E357-45EC-B55E-08007BF1A1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51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3.jpg">
            <a:extLst>
              <a:ext uri="{FF2B5EF4-FFF2-40B4-BE49-F238E27FC236}">
                <a16:creationId xmlns:a16="http://schemas.microsoft.com/office/drawing/2014/main" id="{DE395488-AFF5-4CC1-8669-7D11D07A6C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58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3.jpg">
            <a:extLst>
              <a:ext uri="{FF2B5EF4-FFF2-40B4-BE49-F238E27FC236}">
                <a16:creationId xmlns:a16="http://schemas.microsoft.com/office/drawing/2014/main" id="{79C39E5B-6D4D-4DD0-9303-4099AA639A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25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4.jpg">
            <a:extLst>
              <a:ext uri="{FF2B5EF4-FFF2-40B4-BE49-F238E27FC236}">
                <a16:creationId xmlns:a16="http://schemas.microsoft.com/office/drawing/2014/main" id="{78E9EB11-BE93-443E-B8E8-AF83902AD5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19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4.jpg">
            <a:extLst>
              <a:ext uri="{FF2B5EF4-FFF2-40B4-BE49-F238E27FC236}">
                <a16:creationId xmlns:a16="http://schemas.microsoft.com/office/drawing/2014/main" id="{F8756FA8-196F-4B4B-922F-7C778C1822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906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9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5.jpg">
            <a:extLst>
              <a:ext uri="{FF2B5EF4-FFF2-40B4-BE49-F238E27FC236}">
                <a16:creationId xmlns:a16="http://schemas.microsoft.com/office/drawing/2014/main" id="{DAD248AB-DFF1-4155-B193-E495BC840D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906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99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1F587DF2-6932-4E95-8D9E-5C1769D85E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65AE5154-6766-4D57-B1D8-529AF9A693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BE83A7-A6B2-4BF5-BDD0-CCFB54A7A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5EE33B-4BE5-457A-8414-4E5908861F2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D9F682-5079-4E31-AC31-A4D8807C3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B05BA8-9843-4F0C-B720-22F5394AD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EBC30B4-02FE-4AAD-BAD4-0040D75DC581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テキスト ボックス 21">
            <a:extLst>
              <a:ext uri="{FF2B5EF4-FFF2-40B4-BE49-F238E27FC236}">
                <a16:creationId xmlns:a16="http://schemas.microsoft.com/office/drawing/2014/main" id="{129A0831-0565-49C4-97D6-1CF5CCB82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latin typeface="+mn-ea"/>
                <a:ea typeface="+mn-ea"/>
              </a:rPr>
              <a:t>家を全額貯蓄で購入したら･･･？</a:t>
            </a:r>
          </a:p>
        </p:txBody>
      </p:sp>
      <p:sp>
        <p:nvSpPr>
          <p:cNvPr id="29699" name="テキスト ボックス 22">
            <a:extLst>
              <a:ext uri="{FF2B5EF4-FFF2-40B4-BE49-F238E27FC236}">
                <a16:creationId xmlns:a16="http://schemas.microsoft.com/office/drawing/2014/main" id="{C84C6E2B-A9CE-4845-8B6D-66CA99301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1174750"/>
            <a:ext cx="581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latin typeface="+mn-ea"/>
                <a:ea typeface="+mn-ea"/>
              </a:rPr>
              <a:t>17</a:t>
            </a:r>
            <a:endParaRPr lang="ja-JP" altLang="en-US" sz="2800" dirty="0">
              <a:latin typeface="+mn-ea"/>
              <a:ea typeface="+mn-ea"/>
            </a:endParaRPr>
          </a:p>
        </p:txBody>
      </p:sp>
      <p:sp>
        <p:nvSpPr>
          <p:cNvPr id="29700" name="テキスト ボックス 23">
            <a:extLst>
              <a:ext uri="{FF2B5EF4-FFF2-40B4-BE49-F238E27FC236}">
                <a16:creationId xmlns:a16="http://schemas.microsoft.com/office/drawing/2014/main" id="{8D33EF38-29B3-4351-968A-E1E99A82C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3" y="1698625"/>
            <a:ext cx="75215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ほしいものを購入するとき、あなたならどうしますか？</a:t>
            </a:r>
            <a:endParaRPr lang="en-US" altLang="ja-JP" sz="1200" dirty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一般的には貯蓄をしてから手に入れる、という方法がほとんどでしょう。</a:t>
            </a:r>
            <a:endParaRPr lang="en-US" altLang="ja-JP" sz="1200" dirty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しかし、「住宅購入」などの高額な資金を全額貯蓄するには、</a:t>
            </a:r>
            <a:endParaRPr lang="en-US" altLang="ja-JP" sz="1200" dirty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長い年月やしっかりした貯蓄計画が必要になってしまいます。</a:t>
            </a:r>
            <a:endParaRPr lang="en-US" altLang="ja-JP" sz="1200" dirty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下記の問題文を読んで、実際にかかる年数や貯蓄額を計算式から導き出しましょう。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25" name="角丸四角形 24">
            <a:extLst>
              <a:ext uri="{FF2B5EF4-FFF2-40B4-BE49-F238E27FC236}">
                <a16:creationId xmlns:a16="http://schemas.microsoft.com/office/drawing/2014/main" id="{AC5A4F88-E0E7-4253-AB6E-F11755A7192E}"/>
              </a:ext>
            </a:extLst>
          </p:cNvPr>
          <p:cNvSpPr/>
          <p:nvPr/>
        </p:nvSpPr>
        <p:spPr>
          <a:xfrm>
            <a:off x="715963" y="2828925"/>
            <a:ext cx="8620125" cy="1573213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42" name="角丸四角形 41">
            <a:extLst>
              <a:ext uri="{FF2B5EF4-FFF2-40B4-BE49-F238E27FC236}">
                <a16:creationId xmlns:a16="http://schemas.microsoft.com/office/drawing/2014/main" id="{DE7D3448-FF06-42C9-9481-2F13C27B00EF}"/>
              </a:ext>
            </a:extLst>
          </p:cNvPr>
          <p:cNvSpPr/>
          <p:nvPr/>
        </p:nvSpPr>
        <p:spPr>
          <a:xfrm>
            <a:off x="715963" y="4757738"/>
            <a:ext cx="8620125" cy="1573212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29703" name="テキスト ボックス 42">
            <a:extLst>
              <a:ext uri="{FF2B5EF4-FFF2-40B4-BE49-F238E27FC236}">
                <a16:creationId xmlns:a16="http://schemas.microsoft.com/office/drawing/2014/main" id="{2570F0FC-6FFA-4A77-8653-0AE041609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3013075"/>
            <a:ext cx="752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>
                <a:latin typeface="+mn-ea"/>
                <a:ea typeface="+mn-ea"/>
              </a:rPr>
              <a:t>3,000</a:t>
            </a:r>
            <a:r>
              <a:rPr lang="ja-JP" altLang="en-US" sz="1200">
                <a:latin typeface="+mn-ea"/>
                <a:ea typeface="+mn-ea"/>
              </a:rPr>
              <a:t>万円の家を購入するために、毎月</a:t>
            </a:r>
            <a:r>
              <a:rPr lang="en-US" altLang="ja-JP" sz="1200">
                <a:latin typeface="+mn-ea"/>
                <a:ea typeface="+mn-ea"/>
              </a:rPr>
              <a:t>10</a:t>
            </a:r>
            <a:r>
              <a:rPr lang="ja-JP" altLang="en-US" sz="1200">
                <a:latin typeface="+mn-ea"/>
                <a:ea typeface="+mn-ea"/>
              </a:rPr>
              <a:t>万円ずつ貯蓄する場合、</a:t>
            </a:r>
            <a:endParaRPr lang="en-US" altLang="ja-JP" sz="12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資金が貯まるまで何年かかるでしょう？</a:t>
            </a:r>
            <a:endParaRPr lang="en-US" altLang="ja-JP" sz="1200">
              <a:latin typeface="+mn-ea"/>
              <a:ea typeface="+mn-ea"/>
            </a:endParaRPr>
          </a:p>
        </p:txBody>
      </p:sp>
      <p:sp>
        <p:nvSpPr>
          <p:cNvPr id="29704" name="テキスト ボックス 43">
            <a:extLst>
              <a:ext uri="{FF2B5EF4-FFF2-40B4-BE49-F238E27FC236}">
                <a16:creationId xmlns:a16="http://schemas.microsoft.com/office/drawing/2014/main" id="{748B6957-6105-40ED-AAE4-2E58C4994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4972050"/>
            <a:ext cx="7521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逆に、</a:t>
            </a:r>
            <a:r>
              <a:rPr lang="en-US" altLang="ja-JP" sz="1200" dirty="0">
                <a:latin typeface="+mn-ea"/>
                <a:ea typeface="+mn-ea"/>
              </a:rPr>
              <a:t>10</a:t>
            </a:r>
            <a:r>
              <a:rPr lang="ja-JP" altLang="en-US" sz="1200" dirty="0">
                <a:latin typeface="+mn-ea"/>
                <a:ea typeface="+mn-ea"/>
              </a:rPr>
              <a:t>年後に</a:t>
            </a:r>
            <a:r>
              <a:rPr lang="en-US" altLang="ja-JP" sz="1200" dirty="0">
                <a:latin typeface="+mn-ea"/>
                <a:ea typeface="+mn-ea"/>
              </a:rPr>
              <a:t>3,000</a:t>
            </a:r>
            <a:r>
              <a:rPr lang="ja-JP" altLang="en-US" sz="1200" dirty="0">
                <a:latin typeface="+mn-ea"/>
                <a:ea typeface="+mn-ea"/>
              </a:rPr>
              <a:t>万円の家を購入する場合、毎月いくら貯蓄すればいいか計算しましょう。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29705" name="テキスト ボックス 44">
            <a:extLst>
              <a:ext uri="{FF2B5EF4-FFF2-40B4-BE49-F238E27FC236}">
                <a16:creationId xmlns:a16="http://schemas.microsoft.com/office/drawing/2014/main" id="{86D9F88D-41A5-44CC-8518-C0A873BC3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575" y="3603625"/>
            <a:ext cx="68294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b="1">
                <a:latin typeface="+mn-ea"/>
                <a:ea typeface="+mn-ea"/>
              </a:rPr>
              <a:t>3,000</a:t>
            </a:r>
            <a:r>
              <a:rPr lang="ja-JP" altLang="en-US" sz="2800" b="1">
                <a:latin typeface="+mn-ea"/>
                <a:ea typeface="+mn-ea"/>
              </a:rPr>
              <a:t>万円</a:t>
            </a:r>
            <a:r>
              <a:rPr lang="en-US" altLang="ja-JP" sz="2800" b="1">
                <a:latin typeface="+mn-ea"/>
                <a:ea typeface="+mn-ea"/>
              </a:rPr>
              <a:t>÷</a:t>
            </a:r>
            <a:r>
              <a:rPr lang="ja-JP" altLang="en-US" sz="2800" b="1">
                <a:latin typeface="+mn-ea"/>
                <a:ea typeface="+mn-ea"/>
              </a:rPr>
              <a:t>（</a:t>
            </a:r>
            <a:r>
              <a:rPr lang="en-US" altLang="ja-JP" sz="2800" b="1">
                <a:latin typeface="+mn-ea"/>
                <a:ea typeface="+mn-ea"/>
              </a:rPr>
              <a:t>10</a:t>
            </a:r>
            <a:r>
              <a:rPr lang="ja-JP" altLang="en-US" sz="2800" b="1">
                <a:latin typeface="+mn-ea"/>
                <a:ea typeface="+mn-ea"/>
              </a:rPr>
              <a:t>万円</a:t>
            </a:r>
            <a:r>
              <a:rPr lang="en-US" altLang="ja-JP" sz="2800" b="1">
                <a:latin typeface="+mn-ea"/>
                <a:ea typeface="+mn-ea"/>
              </a:rPr>
              <a:t>×12</a:t>
            </a:r>
            <a:r>
              <a:rPr lang="ja-JP" altLang="en-US" sz="2800" b="1">
                <a:latin typeface="+mn-ea"/>
                <a:ea typeface="+mn-ea"/>
              </a:rPr>
              <a:t>か月）</a:t>
            </a:r>
          </a:p>
        </p:txBody>
      </p:sp>
      <p:sp>
        <p:nvSpPr>
          <p:cNvPr id="46" name="等号 45">
            <a:extLst>
              <a:ext uri="{FF2B5EF4-FFF2-40B4-BE49-F238E27FC236}">
                <a16:creationId xmlns:a16="http://schemas.microsoft.com/office/drawing/2014/main" id="{8076AFC3-1982-45C7-A8C2-B1AF05DD00E8}"/>
              </a:ext>
            </a:extLst>
          </p:cNvPr>
          <p:cNvSpPr/>
          <p:nvPr/>
        </p:nvSpPr>
        <p:spPr>
          <a:xfrm>
            <a:off x="6653213" y="3713163"/>
            <a:ext cx="382587" cy="303212"/>
          </a:xfrm>
          <a:prstGeom prst="mathEqual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CFAB7D90-3824-40F9-A087-2431C3FDBF33}"/>
              </a:ext>
            </a:extLst>
          </p:cNvPr>
          <p:cNvSpPr/>
          <p:nvPr/>
        </p:nvSpPr>
        <p:spPr>
          <a:xfrm>
            <a:off x="7159625" y="3582988"/>
            <a:ext cx="1047750" cy="542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29708" name="テキスト ボックス 47">
            <a:extLst>
              <a:ext uri="{FF2B5EF4-FFF2-40B4-BE49-F238E27FC236}">
                <a16:creationId xmlns:a16="http://schemas.microsoft.com/office/drawing/2014/main" id="{892D173A-8338-4BEF-B329-F05D47B6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75" y="3838575"/>
            <a:ext cx="757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b="1">
                <a:latin typeface="+mn-ea"/>
                <a:ea typeface="+mn-ea"/>
              </a:rPr>
              <a:t>年後</a:t>
            </a:r>
          </a:p>
        </p:txBody>
      </p:sp>
      <p:sp>
        <p:nvSpPr>
          <p:cNvPr id="49" name="等号 48">
            <a:extLst>
              <a:ext uri="{FF2B5EF4-FFF2-40B4-BE49-F238E27FC236}">
                <a16:creationId xmlns:a16="http://schemas.microsoft.com/office/drawing/2014/main" id="{D1DA01A0-9681-4BB2-905D-5E4F97F79218}"/>
              </a:ext>
            </a:extLst>
          </p:cNvPr>
          <p:cNvSpPr/>
          <p:nvPr/>
        </p:nvSpPr>
        <p:spPr>
          <a:xfrm>
            <a:off x="6653213" y="5708650"/>
            <a:ext cx="382587" cy="303213"/>
          </a:xfrm>
          <a:prstGeom prst="mathEqual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9A276D26-3E28-44F8-99C7-DA1B527A9316}"/>
              </a:ext>
            </a:extLst>
          </p:cNvPr>
          <p:cNvSpPr/>
          <p:nvPr/>
        </p:nvSpPr>
        <p:spPr>
          <a:xfrm>
            <a:off x="7159625" y="5578475"/>
            <a:ext cx="1047750" cy="542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29711" name="テキスト ボックス 50">
            <a:extLst>
              <a:ext uri="{FF2B5EF4-FFF2-40B4-BE49-F238E27FC236}">
                <a16:creationId xmlns:a16="http://schemas.microsoft.com/office/drawing/2014/main" id="{4C039D78-ED26-417E-99FA-085FE3CDB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75" y="5834063"/>
            <a:ext cx="7572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b="1">
                <a:latin typeface="+mn-ea"/>
                <a:ea typeface="+mn-ea"/>
              </a:rPr>
              <a:t>万円</a:t>
            </a:r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6B656FBD-0FCF-4D2F-8F9B-7B87D3BDB666}"/>
              </a:ext>
            </a:extLst>
          </p:cNvPr>
          <p:cNvSpPr/>
          <p:nvPr/>
        </p:nvSpPr>
        <p:spPr>
          <a:xfrm>
            <a:off x="573088" y="2722563"/>
            <a:ext cx="684212" cy="64135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4DDFC72E-9D35-402B-9A2A-0E297D10858F}"/>
              </a:ext>
            </a:extLst>
          </p:cNvPr>
          <p:cNvSpPr/>
          <p:nvPr/>
        </p:nvSpPr>
        <p:spPr>
          <a:xfrm>
            <a:off x="573088" y="4651375"/>
            <a:ext cx="684212" cy="63976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842147B0-1A17-4FCF-B40E-BA950C6990FC}"/>
              </a:ext>
            </a:extLst>
          </p:cNvPr>
          <p:cNvSpPr txBox="1"/>
          <p:nvPr/>
        </p:nvSpPr>
        <p:spPr>
          <a:xfrm>
            <a:off x="631825" y="2811463"/>
            <a:ext cx="5588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rPr>
              <a:t>Q1</a:t>
            </a:r>
            <a:endParaRPr lang="ja-JP" altLang="en-US" sz="2400" b="1" dirty="0">
              <a:solidFill>
                <a:schemeClr val="accent5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DB182D5D-DA89-4905-B0DB-34B71ECA4BDB}"/>
              </a:ext>
            </a:extLst>
          </p:cNvPr>
          <p:cNvSpPr txBox="1"/>
          <p:nvPr/>
        </p:nvSpPr>
        <p:spPr>
          <a:xfrm>
            <a:off x="627063" y="4740275"/>
            <a:ext cx="5603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rPr>
              <a:t>Q2</a:t>
            </a:r>
            <a:endParaRPr lang="ja-JP" altLang="en-US" sz="2400" b="1" dirty="0">
              <a:solidFill>
                <a:schemeClr val="accent5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9717" name="テキスト ボックス 20">
            <a:extLst>
              <a:ext uri="{FF2B5EF4-FFF2-40B4-BE49-F238E27FC236}">
                <a16:creationId xmlns:a16="http://schemas.microsoft.com/office/drawing/2014/main" id="{73AC7665-50C3-4FAE-8070-2ED98C1BF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5584825"/>
            <a:ext cx="6827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b="1">
                <a:latin typeface="+mn-ea"/>
                <a:ea typeface="+mn-ea"/>
              </a:rPr>
              <a:t>3,000</a:t>
            </a:r>
            <a:r>
              <a:rPr lang="ja-JP" altLang="en-US" sz="2800" b="1">
                <a:latin typeface="+mn-ea"/>
                <a:ea typeface="+mn-ea"/>
              </a:rPr>
              <a:t>万円</a:t>
            </a:r>
            <a:r>
              <a:rPr lang="en-US" altLang="ja-JP" sz="2800" b="1">
                <a:latin typeface="+mn-ea"/>
                <a:ea typeface="+mn-ea"/>
              </a:rPr>
              <a:t>÷</a:t>
            </a:r>
            <a:r>
              <a:rPr lang="ja-JP" altLang="en-US" sz="2800" b="1">
                <a:latin typeface="+mn-ea"/>
                <a:ea typeface="+mn-ea"/>
              </a:rPr>
              <a:t>（</a:t>
            </a:r>
            <a:r>
              <a:rPr lang="en-US" altLang="ja-JP" sz="2800" b="1">
                <a:latin typeface="+mn-ea"/>
                <a:ea typeface="+mn-ea"/>
              </a:rPr>
              <a:t>10</a:t>
            </a:r>
            <a:r>
              <a:rPr lang="ja-JP" altLang="en-US" sz="2800" b="1">
                <a:latin typeface="+mn-ea"/>
                <a:ea typeface="+mn-ea"/>
              </a:rPr>
              <a:t>年</a:t>
            </a:r>
            <a:r>
              <a:rPr lang="en-US" altLang="ja-JP" sz="2800" b="1">
                <a:latin typeface="+mn-ea"/>
                <a:ea typeface="+mn-ea"/>
              </a:rPr>
              <a:t>×12</a:t>
            </a:r>
            <a:r>
              <a:rPr lang="ja-JP" altLang="en-US" sz="2800" b="1">
                <a:latin typeface="+mn-ea"/>
                <a:ea typeface="+mn-ea"/>
              </a:rPr>
              <a:t>か月）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テキスト ボックス 21">
            <a:extLst>
              <a:ext uri="{FF2B5EF4-FFF2-40B4-BE49-F238E27FC236}">
                <a16:creationId xmlns:a16="http://schemas.microsoft.com/office/drawing/2014/main" id="{ACF9370C-B015-4430-B582-A0CFF9127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latin typeface="+mn-ea"/>
                <a:ea typeface="+mn-ea"/>
              </a:rPr>
              <a:t>家を全額貯蓄で購入したら･･･？</a:t>
            </a:r>
          </a:p>
        </p:txBody>
      </p:sp>
      <p:sp>
        <p:nvSpPr>
          <p:cNvPr id="24" name="角丸四角形 23">
            <a:extLst>
              <a:ext uri="{FF2B5EF4-FFF2-40B4-BE49-F238E27FC236}">
                <a16:creationId xmlns:a16="http://schemas.microsoft.com/office/drawing/2014/main" id="{2C999917-ACF8-4C32-BAF3-44BA02D9DD17}"/>
              </a:ext>
            </a:extLst>
          </p:cNvPr>
          <p:cNvSpPr/>
          <p:nvPr/>
        </p:nvSpPr>
        <p:spPr>
          <a:xfrm>
            <a:off x="1676400" y="2206625"/>
            <a:ext cx="6581775" cy="1285875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0725" name="テキスト ボックス 24">
            <a:extLst>
              <a:ext uri="{FF2B5EF4-FFF2-40B4-BE49-F238E27FC236}">
                <a16:creationId xmlns:a16="http://schemas.microsoft.com/office/drawing/2014/main" id="{A6B91081-D883-4C65-9064-D8BC87B2E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2365375"/>
            <a:ext cx="752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>
                <a:latin typeface="+mn-ea"/>
                <a:ea typeface="+mn-ea"/>
              </a:rPr>
              <a:t>3,000</a:t>
            </a:r>
            <a:r>
              <a:rPr lang="ja-JP" altLang="en-US" sz="1200">
                <a:latin typeface="+mn-ea"/>
                <a:ea typeface="+mn-ea"/>
              </a:rPr>
              <a:t>万円の家を購入するために、毎月</a:t>
            </a:r>
            <a:r>
              <a:rPr lang="en-US" altLang="ja-JP" sz="1200">
                <a:latin typeface="+mn-ea"/>
                <a:ea typeface="+mn-ea"/>
              </a:rPr>
              <a:t>10</a:t>
            </a:r>
            <a:r>
              <a:rPr lang="ja-JP" altLang="en-US" sz="1200">
                <a:latin typeface="+mn-ea"/>
                <a:ea typeface="+mn-ea"/>
              </a:rPr>
              <a:t>万円ずつ貯蓄する場合、</a:t>
            </a:r>
            <a:endParaRPr lang="en-US" altLang="ja-JP" sz="12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資金が貯まるまで何年かかるでしょう？</a:t>
            </a:r>
            <a:endParaRPr lang="en-US" altLang="ja-JP" sz="1200">
              <a:latin typeface="+mn-ea"/>
              <a:ea typeface="+mn-ea"/>
            </a:endParaRPr>
          </a:p>
        </p:txBody>
      </p:sp>
      <p:sp>
        <p:nvSpPr>
          <p:cNvPr id="30726" name="テキスト ボックス 25">
            <a:extLst>
              <a:ext uri="{FF2B5EF4-FFF2-40B4-BE49-F238E27FC236}">
                <a16:creationId xmlns:a16="http://schemas.microsoft.com/office/drawing/2014/main" id="{80B07441-76FD-4013-A176-38ACE1C4E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75" y="2854325"/>
            <a:ext cx="6827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b="1" dirty="0">
                <a:latin typeface="+mn-ea"/>
                <a:ea typeface="+mn-ea"/>
              </a:rPr>
              <a:t>3,000</a:t>
            </a:r>
            <a:r>
              <a:rPr lang="ja-JP" altLang="en-US" sz="1800" b="1" dirty="0">
                <a:latin typeface="+mn-ea"/>
                <a:ea typeface="+mn-ea"/>
              </a:rPr>
              <a:t>万円</a:t>
            </a:r>
            <a:r>
              <a:rPr lang="en-US" altLang="ja-JP" sz="1800" b="1" dirty="0">
                <a:latin typeface="+mn-ea"/>
                <a:ea typeface="+mn-ea"/>
              </a:rPr>
              <a:t>÷</a:t>
            </a:r>
            <a:r>
              <a:rPr lang="ja-JP" altLang="en-US" sz="1800" b="1" dirty="0">
                <a:latin typeface="+mn-ea"/>
                <a:ea typeface="+mn-ea"/>
              </a:rPr>
              <a:t>（</a:t>
            </a:r>
            <a:r>
              <a:rPr lang="en-US" altLang="ja-JP" sz="1800" b="1" dirty="0">
                <a:latin typeface="+mn-ea"/>
                <a:ea typeface="+mn-ea"/>
              </a:rPr>
              <a:t>10</a:t>
            </a:r>
            <a:r>
              <a:rPr lang="ja-JP" altLang="en-US" sz="1800" b="1" dirty="0">
                <a:latin typeface="+mn-ea"/>
                <a:ea typeface="+mn-ea"/>
              </a:rPr>
              <a:t>万円</a:t>
            </a:r>
            <a:r>
              <a:rPr lang="en-US" altLang="ja-JP" sz="1800" b="1" dirty="0">
                <a:latin typeface="+mn-ea"/>
                <a:ea typeface="+mn-ea"/>
              </a:rPr>
              <a:t>×12</a:t>
            </a:r>
            <a:r>
              <a:rPr lang="ja-JP" altLang="en-US" sz="1800" b="1" dirty="0">
                <a:latin typeface="+mn-ea"/>
                <a:ea typeface="+mn-ea"/>
              </a:rPr>
              <a:t>か月）</a:t>
            </a:r>
          </a:p>
        </p:txBody>
      </p:sp>
      <p:sp>
        <p:nvSpPr>
          <p:cNvPr id="27" name="等号 26">
            <a:extLst>
              <a:ext uri="{FF2B5EF4-FFF2-40B4-BE49-F238E27FC236}">
                <a16:creationId xmlns:a16="http://schemas.microsoft.com/office/drawing/2014/main" id="{27433805-5AE4-4320-A4BE-9D8E343964B4}"/>
              </a:ext>
            </a:extLst>
          </p:cNvPr>
          <p:cNvSpPr/>
          <p:nvPr/>
        </p:nvSpPr>
        <p:spPr>
          <a:xfrm>
            <a:off x="5716588" y="2889250"/>
            <a:ext cx="382587" cy="304800"/>
          </a:xfrm>
          <a:prstGeom prst="mathEqual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499EC65-E003-4603-8EAD-C3366E1D3CDD}"/>
              </a:ext>
            </a:extLst>
          </p:cNvPr>
          <p:cNvSpPr/>
          <p:nvPr/>
        </p:nvSpPr>
        <p:spPr>
          <a:xfrm>
            <a:off x="6307138" y="2767013"/>
            <a:ext cx="1044575" cy="542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0729" name="テキスト ボックス 28">
            <a:extLst>
              <a:ext uri="{FF2B5EF4-FFF2-40B4-BE49-F238E27FC236}">
                <a16:creationId xmlns:a16="http://schemas.microsoft.com/office/drawing/2014/main" id="{DCEDBF5A-0D1C-4137-820B-F001B18B1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313" y="2979738"/>
            <a:ext cx="7572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b="1">
                <a:latin typeface="+mn-ea"/>
                <a:ea typeface="+mn-ea"/>
              </a:rPr>
              <a:t>年後</a:t>
            </a:r>
          </a:p>
        </p:txBody>
      </p:sp>
      <p:sp>
        <p:nvSpPr>
          <p:cNvPr id="30" name="角丸四角形 29">
            <a:extLst>
              <a:ext uri="{FF2B5EF4-FFF2-40B4-BE49-F238E27FC236}">
                <a16:creationId xmlns:a16="http://schemas.microsoft.com/office/drawing/2014/main" id="{53648074-FDB5-4092-ADE6-F1A898DCC09A}"/>
              </a:ext>
            </a:extLst>
          </p:cNvPr>
          <p:cNvSpPr/>
          <p:nvPr/>
        </p:nvSpPr>
        <p:spPr>
          <a:xfrm>
            <a:off x="1676400" y="3889375"/>
            <a:ext cx="6581775" cy="1377950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2" name="等号 31">
            <a:extLst>
              <a:ext uri="{FF2B5EF4-FFF2-40B4-BE49-F238E27FC236}">
                <a16:creationId xmlns:a16="http://schemas.microsoft.com/office/drawing/2014/main" id="{E1C27A3B-EA12-4918-A91C-D2352BCAFE38}"/>
              </a:ext>
            </a:extLst>
          </p:cNvPr>
          <p:cNvSpPr/>
          <p:nvPr/>
        </p:nvSpPr>
        <p:spPr>
          <a:xfrm>
            <a:off x="5716588" y="4573588"/>
            <a:ext cx="382587" cy="303212"/>
          </a:xfrm>
          <a:prstGeom prst="mathEqual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41D9F252-CA59-4D4C-8B97-3477A2F3CD68}"/>
              </a:ext>
            </a:extLst>
          </p:cNvPr>
          <p:cNvSpPr/>
          <p:nvPr/>
        </p:nvSpPr>
        <p:spPr>
          <a:xfrm>
            <a:off x="6307138" y="4449763"/>
            <a:ext cx="1044575" cy="544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0733" name="テキスト ボックス 34">
            <a:extLst>
              <a:ext uri="{FF2B5EF4-FFF2-40B4-BE49-F238E27FC236}">
                <a16:creationId xmlns:a16="http://schemas.microsoft.com/office/drawing/2014/main" id="{385EBACA-4D06-4BE3-94EE-121E11BE7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1713" y="4670425"/>
            <a:ext cx="758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b="1">
                <a:latin typeface="+mn-ea"/>
                <a:ea typeface="+mn-ea"/>
              </a:rPr>
              <a:t>万円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25FF873A-EC6E-4D9E-AEDB-0ACEC991F935}"/>
              </a:ext>
            </a:extLst>
          </p:cNvPr>
          <p:cNvSpPr/>
          <p:nvPr/>
        </p:nvSpPr>
        <p:spPr>
          <a:xfrm>
            <a:off x="1676400" y="5411788"/>
            <a:ext cx="6581775" cy="1052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0735" name="テキスト ボックス 36">
            <a:extLst>
              <a:ext uri="{FF2B5EF4-FFF2-40B4-BE49-F238E27FC236}">
                <a16:creationId xmlns:a16="http://schemas.microsoft.com/office/drawing/2014/main" id="{0E7EA19A-A9E6-417F-97B8-A7B1D81C0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75" y="4478338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>
                <a:solidFill>
                  <a:srgbClr val="FF0000"/>
                </a:solidFill>
                <a:latin typeface="+mn-ea"/>
                <a:ea typeface="+mn-ea"/>
              </a:rPr>
              <a:t>25</a:t>
            </a:r>
            <a:endParaRPr lang="ja-JP" altLang="en-US" sz="28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0736" name="テキスト ボックス 37">
            <a:extLst>
              <a:ext uri="{FF2B5EF4-FFF2-40B4-BE49-F238E27FC236}">
                <a16:creationId xmlns:a16="http://schemas.microsoft.com/office/drawing/2014/main" id="{6CB6017A-D4C4-44C6-92BA-19BA98BCD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75" y="2798763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>
                <a:solidFill>
                  <a:srgbClr val="FF0000"/>
                </a:solidFill>
                <a:latin typeface="+mn-ea"/>
                <a:ea typeface="+mn-ea"/>
              </a:rPr>
              <a:t>25</a:t>
            </a:r>
            <a:endParaRPr lang="ja-JP" altLang="en-US" sz="28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0737" name="テキスト ボックス 38">
            <a:extLst>
              <a:ext uri="{FF2B5EF4-FFF2-40B4-BE49-F238E27FC236}">
                <a16:creationId xmlns:a16="http://schemas.microsoft.com/office/drawing/2014/main" id="{5E87F5F4-AC8D-4996-8F16-302AE5E8A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8" y="5505450"/>
            <a:ext cx="23653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100" b="1">
                <a:solidFill>
                  <a:schemeClr val="tx2"/>
                </a:solidFill>
                <a:latin typeface="+mn-ea"/>
                <a:ea typeface="+mn-ea"/>
              </a:rPr>
              <a:t>人生には借入れが必要な場合もある</a:t>
            </a:r>
          </a:p>
        </p:txBody>
      </p:sp>
      <p:sp>
        <p:nvSpPr>
          <p:cNvPr id="30738" name="テキスト ボックス 39">
            <a:extLst>
              <a:ext uri="{FF2B5EF4-FFF2-40B4-BE49-F238E27FC236}">
                <a16:creationId xmlns:a16="http://schemas.microsoft.com/office/drawing/2014/main" id="{0F0124A0-A8F9-446E-9B8D-8FB574B4F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0" y="5721350"/>
            <a:ext cx="5006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>
                <a:latin typeface="+mn-ea"/>
                <a:ea typeface="+mn-ea"/>
              </a:rPr>
              <a:t>社会人となってからリタイアするまでには、</a:t>
            </a:r>
            <a:r>
              <a:rPr lang="en-US" altLang="ja-JP" sz="900">
                <a:latin typeface="+mn-ea"/>
                <a:ea typeface="+mn-ea"/>
              </a:rPr>
              <a:t>30〜40</a:t>
            </a:r>
            <a:r>
              <a:rPr lang="ja-JP" altLang="en-US" sz="900">
                <a:latin typeface="+mn-ea"/>
                <a:ea typeface="+mn-ea"/>
              </a:rPr>
              <a:t>年程度あります。</a:t>
            </a:r>
            <a:endParaRPr lang="en-US" altLang="ja-JP" sz="9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>
                <a:latin typeface="+mn-ea"/>
                <a:ea typeface="+mn-ea"/>
              </a:rPr>
              <a:t>その間には、借入れによって実現しやすくなるライフイベントもあります。</a:t>
            </a:r>
            <a:endParaRPr lang="en-US" altLang="ja-JP" sz="9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>
                <a:latin typeface="+mn-ea"/>
                <a:ea typeface="+mn-ea"/>
              </a:rPr>
              <a:t>代表的なものは「住宅購入」で、借入れという仕組みがなければ、</a:t>
            </a:r>
            <a:endParaRPr lang="en-US" altLang="ja-JP" sz="9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>
                <a:latin typeface="+mn-ea"/>
                <a:ea typeface="+mn-ea"/>
              </a:rPr>
              <a:t>マイホームを持てる人は少数派になってしまうはずです。</a:t>
            </a:r>
            <a:endParaRPr lang="en-US" altLang="ja-JP" sz="900">
              <a:latin typeface="+mn-ea"/>
              <a:ea typeface="+mn-ea"/>
            </a:endParaRPr>
          </a:p>
        </p:txBody>
      </p:sp>
      <p:grpSp>
        <p:nvGrpSpPr>
          <p:cNvPr id="13330" name="グループ化 41">
            <a:extLst>
              <a:ext uri="{FF2B5EF4-FFF2-40B4-BE49-F238E27FC236}">
                <a16:creationId xmlns:a16="http://schemas.microsoft.com/office/drawing/2014/main" id="{AA10465A-9198-49A0-B031-5103927B7A3F}"/>
              </a:ext>
            </a:extLst>
          </p:cNvPr>
          <p:cNvGrpSpPr>
            <a:grpSpLocks/>
          </p:cNvGrpSpPr>
          <p:nvPr/>
        </p:nvGrpSpPr>
        <p:grpSpPr bwMode="auto">
          <a:xfrm>
            <a:off x="1449388" y="1990725"/>
            <a:ext cx="684212" cy="641350"/>
            <a:chOff x="528501" y="2722352"/>
            <a:chExt cx="632388" cy="640781"/>
          </a:xfrm>
        </p:grpSpPr>
        <p:sp>
          <p:nvSpPr>
            <p:cNvPr id="43" name="円/楕円 42">
              <a:extLst>
                <a:ext uri="{FF2B5EF4-FFF2-40B4-BE49-F238E27FC236}">
                  <a16:creationId xmlns:a16="http://schemas.microsoft.com/office/drawing/2014/main" id="{554031F9-38A0-4C20-8B3A-42CD5C9E0328}"/>
                </a:ext>
              </a:extLst>
            </p:cNvPr>
            <p:cNvSpPr/>
            <p:nvPr/>
          </p:nvSpPr>
          <p:spPr>
            <a:xfrm>
              <a:off x="528501" y="2722352"/>
              <a:ext cx="632388" cy="6407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ea"/>
              </a:endParaRP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B15A3233-1407-4181-AD2F-7140BB387E14}"/>
                </a:ext>
              </a:extLst>
            </p:cNvPr>
            <p:cNvSpPr txBox="1"/>
            <p:nvPr/>
          </p:nvSpPr>
          <p:spPr>
            <a:xfrm>
              <a:off x="582789" y="2811173"/>
              <a:ext cx="516475" cy="46155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b="1" dirty="0">
                  <a:solidFill>
                    <a:schemeClr val="accent5">
                      <a:lumMod val="75000"/>
                    </a:schemeClr>
                  </a:solidFill>
                  <a:latin typeface="+mn-ea"/>
                  <a:ea typeface="+mn-ea"/>
                </a:rPr>
                <a:t>Q1</a:t>
              </a:r>
              <a:endParaRPr lang="ja-JP" altLang="en-US" sz="2400" b="1" dirty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3331" name="グループ化 52">
            <a:extLst>
              <a:ext uri="{FF2B5EF4-FFF2-40B4-BE49-F238E27FC236}">
                <a16:creationId xmlns:a16="http://schemas.microsoft.com/office/drawing/2014/main" id="{142CF4E9-A0FE-4644-980B-FBB4F924E5F4}"/>
              </a:ext>
            </a:extLst>
          </p:cNvPr>
          <p:cNvGrpSpPr>
            <a:grpSpLocks/>
          </p:cNvGrpSpPr>
          <p:nvPr/>
        </p:nvGrpSpPr>
        <p:grpSpPr bwMode="auto">
          <a:xfrm>
            <a:off x="1509713" y="3725863"/>
            <a:ext cx="684212" cy="641350"/>
            <a:chOff x="528501" y="4651149"/>
            <a:chExt cx="632388" cy="640781"/>
          </a:xfrm>
        </p:grpSpPr>
        <p:sp>
          <p:nvSpPr>
            <p:cNvPr id="54" name="円/楕円 53">
              <a:extLst>
                <a:ext uri="{FF2B5EF4-FFF2-40B4-BE49-F238E27FC236}">
                  <a16:creationId xmlns:a16="http://schemas.microsoft.com/office/drawing/2014/main" id="{A83E9BF2-1E21-45A3-838D-3BA55A6343BB}"/>
                </a:ext>
              </a:extLst>
            </p:cNvPr>
            <p:cNvSpPr/>
            <p:nvPr/>
          </p:nvSpPr>
          <p:spPr>
            <a:xfrm>
              <a:off x="528501" y="4651149"/>
              <a:ext cx="632388" cy="6407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ea"/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2156F48F-46BA-4E35-BE4C-9979CADD1700}"/>
                </a:ext>
              </a:extLst>
            </p:cNvPr>
            <p:cNvSpPr txBox="1"/>
            <p:nvPr/>
          </p:nvSpPr>
          <p:spPr>
            <a:xfrm>
              <a:off x="579855" y="4739970"/>
              <a:ext cx="516475" cy="4615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b="1" dirty="0">
                  <a:solidFill>
                    <a:schemeClr val="accent5">
                      <a:lumMod val="75000"/>
                    </a:schemeClr>
                  </a:solidFill>
                  <a:latin typeface="+mn-ea"/>
                  <a:ea typeface="+mn-ea"/>
                </a:rPr>
                <a:t>Q2</a:t>
              </a:r>
              <a:endParaRPr lang="ja-JP" altLang="en-US" sz="2400" b="1" dirty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endParaRPr>
            </a:p>
          </p:txBody>
        </p:sp>
      </p:grpSp>
      <p:sp>
        <p:nvSpPr>
          <p:cNvPr id="30742" name="テキスト ボックス 44">
            <a:extLst>
              <a:ext uri="{FF2B5EF4-FFF2-40B4-BE49-F238E27FC236}">
                <a16:creationId xmlns:a16="http://schemas.microsoft.com/office/drawing/2014/main" id="{CAD3EE2F-D29C-4041-87EC-2479A7F1C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4067175"/>
            <a:ext cx="7519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逆に、</a:t>
            </a:r>
            <a:r>
              <a:rPr lang="en-US" altLang="ja-JP" sz="1200">
                <a:latin typeface="+mn-ea"/>
                <a:ea typeface="+mn-ea"/>
              </a:rPr>
              <a:t>10</a:t>
            </a:r>
            <a:r>
              <a:rPr lang="ja-JP" altLang="en-US" sz="1200">
                <a:latin typeface="+mn-ea"/>
                <a:ea typeface="+mn-ea"/>
              </a:rPr>
              <a:t>年後に</a:t>
            </a:r>
            <a:r>
              <a:rPr lang="en-US" altLang="ja-JP" sz="1200">
                <a:latin typeface="+mn-ea"/>
                <a:ea typeface="+mn-ea"/>
              </a:rPr>
              <a:t>3,000</a:t>
            </a:r>
            <a:r>
              <a:rPr lang="ja-JP" altLang="en-US" sz="1200">
                <a:latin typeface="+mn-ea"/>
                <a:ea typeface="+mn-ea"/>
              </a:rPr>
              <a:t>万円の家を購入する場合、</a:t>
            </a:r>
            <a:endParaRPr lang="en-US" altLang="ja-JP" sz="12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毎月いくら貯蓄すればいいか計算しましょう。</a:t>
            </a:r>
            <a:endParaRPr lang="en-US" altLang="ja-JP" sz="1200">
              <a:latin typeface="+mn-ea"/>
              <a:ea typeface="+mn-ea"/>
            </a:endParaRPr>
          </a:p>
        </p:txBody>
      </p:sp>
      <p:sp>
        <p:nvSpPr>
          <p:cNvPr id="30745" name="テキスト ボックス 51">
            <a:extLst>
              <a:ext uri="{FF2B5EF4-FFF2-40B4-BE49-F238E27FC236}">
                <a16:creationId xmlns:a16="http://schemas.microsoft.com/office/drawing/2014/main" id="{71B2A69D-190C-42F9-A71E-1E334FCA5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75" y="4530725"/>
            <a:ext cx="6827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b="1" dirty="0">
                <a:latin typeface="+mn-ea"/>
                <a:ea typeface="+mn-ea"/>
              </a:rPr>
              <a:t>3,000</a:t>
            </a:r>
            <a:r>
              <a:rPr lang="ja-JP" altLang="en-US" sz="1800" b="1" dirty="0">
                <a:latin typeface="+mn-ea"/>
                <a:ea typeface="+mn-ea"/>
              </a:rPr>
              <a:t>万円</a:t>
            </a:r>
            <a:r>
              <a:rPr lang="en-US" altLang="ja-JP" sz="1800" b="1" dirty="0">
                <a:latin typeface="+mn-ea"/>
                <a:ea typeface="+mn-ea"/>
              </a:rPr>
              <a:t>÷</a:t>
            </a:r>
            <a:r>
              <a:rPr lang="ja-JP" altLang="en-US" sz="1800" b="1" dirty="0">
                <a:latin typeface="+mn-ea"/>
                <a:ea typeface="+mn-ea"/>
              </a:rPr>
              <a:t>（</a:t>
            </a:r>
            <a:r>
              <a:rPr lang="en-US" altLang="ja-JP" sz="1800" b="1" dirty="0">
                <a:latin typeface="+mn-ea"/>
                <a:ea typeface="+mn-ea"/>
              </a:rPr>
              <a:t>10</a:t>
            </a:r>
            <a:r>
              <a:rPr lang="ja-JP" altLang="en-US" sz="1800" b="1" dirty="0">
                <a:latin typeface="+mn-ea"/>
                <a:ea typeface="+mn-ea"/>
              </a:rPr>
              <a:t>年</a:t>
            </a:r>
            <a:r>
              <a:rPr lang="en-US" altLang="ja-JP" sz="1800" b="1" dirty="0">
                <a:latin typeface="+mn-ea"/>
                <a:ea typeface="+mn-ea"/>
              </a:rPr>
              <a:t>×12</a:t>
            </a:r>
            <a:r>
              <a:rPr lang="ja-JP" altLang="en-US" sz="1800" b="1" dirty="0">
                <a:latin typeface="+mn-ea"/>
                <a:ea typeface="+mn-ea"/>
              </a:rPr>
              <a:t>か月）</a:t>
            </a:r>
          </a:p>
        </p:txBody>
      </p:sp>
      <p:sp>
        <p:nvSpPr>
          <p:cNvPr id="29" name="テキスト ボックス 22">
            <a:extLst>
              <a:ext uri="{FF2B5EF4-FFF2-40B4-BE49-F238E27FC236}">
                <a16:creationId xmlns:a16="http://schemas.microsoft.com/office/drawing/2014/main" id="{B8900779-4D1D-49A4-8F86-E36EF9F1D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1174750"/>
            <a:ext cx="581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latin typeface="+mn-ea"/>
                <a:ea typeface="+mn-ea"/>
              </a:rPr>
              <a:t>17</a:t>
            </a:r>
            <a:endParaRPr lang="ja-JP" altLang="en-US" sz="2800" dirty="0">
              <a:latin typeface="+mn-ea"/>
              <a:ea typeface="+mn-ea"/>
            </a:endParaRPr>
          </a:p>
        </p:txBody>
      </p:sp>
      <p:pic>
        <p:nvPicPr>
          <p:cNvPr id="13335" name="図 1">
            <a:extLst>
              <a:ext uri="{FF2B5EF4-FFF2-40B4-BE49-F238E27FC236}">
                <a16:creationId xmlns:a16="http://schemas.microsoft.com/office/drawing/2014/main" id="{2332CDEB-093F-43A3-8345-EC4D763CB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5483225"/>
            <a:ext cx="155416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32337AA2-4F66-485F-BF54-7F6C89DF8454}"/>
</file>

<file path=customXml/itemProps2.xml><?xml version="1.0" encoding="utf-8"?>
<ds:datastoreItem xmlns:ds="http://schemas.openxmlformats.org/officeDocument/2006/customXml" ds:itemID="{A5972373-9D52-4B21-A555-0E50ADF97C76}"/>
</file>

<file path=customXml/itemProps3.xml><?xml version="1.0" encoding="utf-8"?>
<ds:datastoreItem xmlns:ds="http://schemas.openxmlformats.org/officeDocument/2006/customXml" ds:itemID="{34055D3B-C047-4896-A669-C7B3A792BD59}"/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337</Words>
  <Application>Microsoft Office PowerPoint</Application>
  <PresentationFormat>A4 210 x 297 mm</PresentationFormat>
  <Paragraphs>35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fujiwara</dc:creator>
  <cp:lastModifiedBy>田中 優希</cp:lastModifiedBy>
  <cp:revision>107</cp:revision>
  <cp:lastPrinted>2016-03-15T06:28:11Z</cp:lastPrinted>
  <dcterms:created xsi:type="dcterms:W3CDTF">2016-03-05T08:43:26Z</dcterms:created>
  <dcterms:modified xsi:type="dcterms:W3CDTF">2024-06-19T06:59:42Z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</Properties>
</file>