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41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25A09E-F433-48D6-8820-99A28663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CCD24-72AE-4625-BC86-50BB08D2EF1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D328C0-0415-42F6-8DA5-23CDB5F8D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105084-852B-47E6-B331-D3C16D741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B3043-8F13-44D1-A2CB-92B2E043CC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925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A9EC8-22F1-4016-9A27-61136929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1FA8-AEF2-4D97-A896-70D8C510A4C2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79470-C369-4CB7-8AC5-EBBB6C62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054B1-08BF-4B26-B32E-2593408D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2A448-07AC-484C-8B5F-A58A181475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9905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2E224-7FB1-4A07-AB4B-A786F9906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7CE7-002B-4EB7-8507-A70CB441D074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67B5B-B089-499E-962E-39E1F021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B5DCA-8F66-4EF1-8E9E-B4EC49A8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AEA2F-A8F2-4226-9342-CE50AC9430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8322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812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83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FC2A5-2CD1-48BA-8840-869BC959F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86F69-80C6-4BA3-BD53-97DC27436D44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CFC3E-ED97-4628-88E4-03B8B9B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DBF8A-6BA9-4B75-A02B-9CF8E4F8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931A8-F874-4D95-9723-A06F3F6056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792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42E35-0B55-4776-BE5A-A62F16B5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9219B-C017-4824-84E2-834F7B92BB5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DB9F7-E246-4F24-A367-4552D49E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C7A6E-1AFA-41DC-97CB-7C4C256D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1162-8210-44F0-AF7B-56F954AFC0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07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A94D8-B893-4C0E-80F3-6E040CB84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D38B6-D77F-4C04-8363-286AF3F985A0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A5D9-CB02-48C6-9F2C-A634961B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1C17F-698F-4F86-A106-CA3571CF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DE154-05DF-458B-BB93-AF161E708D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435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95F33D-0A06-4877-8855-B6B92330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960C-BD22-42F4-834D-8DC3FD705237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1C43CE-43E9-43CD-9580-8BA81431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93AEB2-BCF7-45C3-B7D9-77A8820E4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E9076-23B8-4DF2-AB29-A56DC1C1DE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37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D4D710-2BC9-47D8-B2ED-75561A16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75909-1F0C-4C74-93B6-49510360E1E7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DFC0937-8708-450E-87EB-33D7128B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C9550D1-1216-4094-9214-ABEE4867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EB55B-0039-4C22-ACA5-F50ED22B1F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404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75B40A-F692-4CA1-9740-3B1F70847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ECECC-5BA9-4227-A217-8F1FEE275291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B8D72C3-F191-4F0A-A58F-2184C1F8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C87F28-B706-4F48-B959-703A0283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C477A-06E5-4EE7-82F6-BEBA09E4AE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816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34D89DC-0DB7-4DC7-83C4-CAD72C773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C8C90-AA14-47A6-9BA7-B55E6F94666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F73A66-CB91-410C-8D8A-940493F55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6338A4-C34C-48EA-B2B2-683D4E987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4A26B-97F5-4FAF-864A-54AEAF8901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925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C9E2DA-E4C7-4FF9-A314-50BE253A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5421-2C31-4CD1-BC9B-0C344B04DE68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31ACE4-BD22-40F1-A1BB-404B54F4F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8DEB88-8F43-4942-B2D0-058992AD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52AE3-AB6F-4D1F-AB74-48C8373199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931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4E521960-0716-4B76-999A-135ECE26F5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01C8D50-F1BA-43D7-93C3-3FD5377600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F5F4556-091F-4D99-A3FC-23DCD52A25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E57B4-375A-4182-AC43-FE93225DA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61C80B4-9FB5-4F04-B5ED-0C1499FDC84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FAA74-7732-46F6-A935-D1F453A9C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21B1-CF9E-4CA7-9219-BCC35DC2C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30711A-2931-4037-AD41-66351900D1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7012366D-3D4A-4A48-B22F-E25CA6A740E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8">
            <a:extLst>
              <a:ext uri="{FF2B5EF4-FFF2-40B4-BE49-F238E27FC236}">
                <a16:creationId xmlns:a16="http://schemas.microsoft.com/office/drawing/2014/main" id="{2F8A455B-3787-4D2E-979C-767B1C2C2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776288"/>
            <a:ext cx="7924800" cy="11426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ライフイベントの中でも、多くの費用がかかるものに結婚費用、教育資金、住宅資金、老後資金があげられます。多くの費用が必要ということは、貯めるのにたくさんの時間がかかるということ。早めに準備する＝資金計画を立てることが大切で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08F4509C-FA18-4F9D-9ACA-581624BA45A7}"/>
              </a:ext>
            </a:extLst>
          </p:cNvPr>
          <p:cNvSpPr txBox="1"/>
          <p:nvPr/>
        </p:nvSpPr>
        <p:spPr>
          <a:xfrm>
            <a:off x="223838" y="330200"/>
            <a:ext cx="529907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ライフイベントと費用のイメージ</a:t>
            </a:r>
          </a:p>
        </p:txBody>
      </p:sp>
      <p:sp>
        <p:nvSpPr>
          <p:cNvPr id="10" name="テキスト ボックス 11">
            <a:extLst>
              <a:ext uri="{FF2B5EF4-FFF2-40B4-BE49-F238E27FC236}">
                <a16:creationId xmlns:a16="http://schemas.microsoft.com/office/drawing/2014/main" id="{72FC49F2-7171-4DE3-AB21-D7CAB468CF23}"/>
              </a:ext>
            </a:extLst>
          </p:cNvPr>
          <p:cNvSpPr txBox="1"/>
          <p:nvPr/>
        </p:nvSpPr>
        <p:spPr>
          <a:xfrm>
            <a:off x="360817" y="2335213"/>
            <a:ext cx="2681288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結婚費用</a:t>
            </a:r>
          </a:p>
        </p:txBody>
      </p:sp>
      <p:sp>
        <p:nvSpPr>
          <p:cNvPr id="5125" name="テキスト ボックス 8">
            <a:extLst>
              <a:ext uri="{FF2B5EF4-FFF2-40B4-BE49-F238E27FC236}">
                <a16:creationId xmlns:a16="http://schemas.microsoft.com/office/drawing/2014/main" id="{2BB2F492-7FF1-4CD2-928C-9DD5856F0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17" y="2603500"/>
            <a:ext cx="26812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/>
              <a:t>　結婚式を挙げるには、平均で約</a:t>
            </a:r>
            <a:r>
              <a:rPr lang="en-US" altLang="ja-JP" sz="1200" dirty="0"/>
              <a:t>327</a:t>
            </a:r>
            <a:r>
              <a:rPr lang="ja-JP" altLang="en-US" sz="1200" dirty="0"/>
              <a:t>万円の費用がかかります。実際にはご祝儀などで負担は減りますが、まとまったお金を準備しなければいけません。</a:t>
            </a:r>
          </a:p>
        </p:txBody>
      </p:sp>
      <p:sp>
        <p:nvSpPr>
          <p:cNvPr id="5126" name="テキスト ボックス 8">
            <a:extLst>
              <a:ext uri="{FF2B5EF4-FFF2-40B4-BE49-F238E27FC236}">
                <a16:creationId xmlns:a16="http://schemas.microsoft.com/office/drawing/2014/main" id="{F0A7491A-E331-442B-943D-2BE70295F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17" y="5472113"/>
            <a:ext cx="2757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/>
              <a:t>※</a:t>
            </a:r>
            <a:r>
              <a:rPr lang="ja-JP" altLang="en-US" sz="800" dirty="0"/>
              <a:t>千円単位を四捨五入した金額。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/>
              <a:t>出典：リクルートマーケティングパートナーズ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/>
              <a:t>「ゼクシィ結婚トレンド調査</a:t>
            </a:r>
            <a:r>
              <a:rPr lang="en-US" altLang="ja-JP" sz="800" dirty="0"/>
              <a:t>2023</a:t>
            </a:r>
            <a:r>
              <a:rPr lang="ja-JP" altLang="en-US" sz="800" dirty="0"/>
              <a:t>」</a:t>
            </a:r>
          </a:p>
        </p:txBody>
      </p:sp>
      <p:sp>
        <p:nvSpPr>
          <p:cNvPr id="14" name="テキスト ボックス 11">
            <a:extLst>
              <a:ext uri="{FF2B5EF4-FFF2-40B4-BE49-F238E27FC236}">
                <a16:creationId xmlns:a16="http://schemas.microsoft.com/office/drawing/2014/main" id="{D333605B-07B7-4344-B35A-9D497C6A88A3}"/>
              </a:ext>
            </a:extLst>
          </p:cNvPr>
          <p:cNvSpPr txBox="1"/>
          <p:nvPr/>
        </p:nvSpPr>
        <p:spPr>
          <a:xfrm>
            <a:off x="4051755" y="2335213"/>
            <a:ext cx="2681287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教育資金</a:t>
            </a:r>
          </a:p>
        </p:txBody>
      </p:sp>
      <p:sp>
        <p:nvSpPr>
          <p:cNvPr id="5128" name="テキスト ボックス 8">
            <a:extLst>
              <a:ext uri="{FF2B5EF4-FFF2-40B4-BE49-F238E27FC236}">
                <a16:creationId xmlns:a16="http://schemas.microsoft.com/office/drawing/2014/main" id="{1493884B-E6D6-4346-9D49-4DBCED6C0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755" y="2603500"/>
            <a:ext cx="2609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/>
              <a:t>　幼稚園（保育園）から、大学などを卒業するまでの学費を教育資金といいます。進学先によって、必要な費用は変わってきます。</a:t>
            </a:r>
          </a:p>
        </p:txBody>
      </p:sp>
      <p:sp>
        <p:nvSpPr>
          <p:cNvPr id="5129" name="テキスト ボックス 8">
            <a:extLst>
              <a:ext uri="{FF2B5EF4-FFF2-40B4-BE49-F238E27FC236}">
                <a16:creationId xmlns:a16="http://schemas.microsoft.com/office/drawing/2014/main" id="{327A0C6F-874E-47DD-85F4-CBD8E1B6D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755" y="5472113"/>
            <a:ext cx="3216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/>
              <a:t>※</a:t>
            </a:r>
            <a:r>
              <a:rPr lang="ja-JP" altLang="en-US" sz="800" dirty="0"/>
              <a:t>千円単位を四捨五入した金額。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/>
              <a:t>※</a:t>
            </a:r>
            <a:r>
              <a:rPr lang="ja-JP" altLang="en-US" sz="800" dirty="0"/>
              <a:t>それぞれの学費に生活費は含まれない。</a:t>
            </a:r>
            <a:endParaRPr lang="en-US" altLang="ja-JP" sz="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/>
              <a:t>※</a:t>
            </a:r>
            <a:r>
              <a:rPr lang="ja-JP" altLang="en-US" sz="800" dirty="0"/>
              <a:t>大学入学金は含まれない。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/>
              <a:t>出典：文部科学省「令和</a:t>
            </a:r>
            <a:r>
              <a:rPr lang="en-US" altLang="ja-JP" sz="800" dirty="0"/>
              <a:t>3</a:t>
            </a:r>
            <a:r>
              <a:rPr lang="ja-JP" altLang="en-US" sz="800" dirty="0"/>
              <a:t>年度子供の学習費調査」 ・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/>
              <a:t>日本学生支援機構「令和</a:t>
            </a:r>
            <a:r>
              <a:rPr lang="en-US" altLang="ja-JP" sz="800" dirty="0"/>
              <a:t>2</a:t>
            </a:r>
            <a:r>
              <a:rPr lang="ja-JP" altLang="en-US" sz="800" dirty="0"/>
              <a:t>年度学生生活調査結果（大学昼間部）」</a:t>
            </a:r>
          </a:p>
        </p:txBody>
      </p:sp>
      <p:pic>
        <p:nvPicPr>
          <p:cNvPr id="5132" name="図 6">
            <a:extLst>
              <a:ext uri="{FF2B5EF4-FFF2-40B4-BE49-F238E27FC236}">
                <a16:creationId xmlns:a16="http://schemas.microsoft.com/office/drawing/2014/main" id="{AAB4ED11-52DD-47A5-815E-59A717D02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980" y="4117975"/>
            <a:ext cx="59531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図 8">
            <a:extLst>
              <a:ext uri="{FF2B5EF4-FFF2-40B4-BE49-F238E27FC236}">
                <a16:creationId xmlns:a16="http://schemas.microsoft.com/office/drawing/2014/main" id="{6AD712A2-0D74-4485-90AC-93AB0FC97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917" y="4738688"/>
            <a:ext cx="5953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2DC8FD40-9D8A-60FF-A71A-8C7B891FD6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513" y="3248433"/>
            <a:ext cx="3013303" cy="2270938"/>
          </a:xfrm>
          <a:prstGeom prst="rect">
            <a:avLst/>
          </a:prstGeom>
        </p:spPr>
      </p:pic>
      <p:pic>
        <p:nvPicPr>
          <p:cNvPr id="11" name="図 10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F93A9E2B-8461-12AF-7010-EA6A8CED9DB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9"/>
          <a:stretch/>
        </p:blipFill>
        <p:spPr>
          <a:xfrm>
            <a:off x="146958" y="3429000"/>
            <a:ext cx="2964998" cy="20302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11">
            <a:extLst>
              <a:ext uri="{FF2B5EF4-FFF2-40B4-BE49-F238E27FC236}">
                <a16:creationId xmlns:a16="http://schemas.microsoft.com/office/drawing/2014/main" id="{463955A5-6FFF-4EB9-B3F3-64B5B3634209}"/>
              </a:ext>
            </a:extLst>
          </p:cNvPr>
          <p:cNvSpPr txBox="1"/>
          <p:nvPr/>
        </p:nvSpPr>
        <p:spPr>
          <a:xfrm>
            <a:off x="295277" y="2299607"/>
            <a:ext cx="2681287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住宅資金</a:t>
            </a:r>
          </a:p>
        </p:txBody>
      </p:sp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33DD1589-46DD-451B-9CFA-AD55EBCED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7" y="2569482"/>
            <a:ext cx="26812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/>
              <a:t>　家を借りたり、買ったりするのに必要な費用を住宅資金といいます。借りる場合は決められた家賃を月ごとに払い、買う場合は高価な買い物なので、分割して払うことが多いです。</a:t>
            </a:r>
          </a:p>
        </p:txBody>
      </p:sp>
      <p:sp>
        <p:nvSpPr>
          <p:cNvPr id="6149" name="テキスト ボックス 8">
            <a:extLst>
              <a:ext uri="{FF2B5EF4-FFF2-40B4-BE49-F238E27FC236}">
                <a16:creationId xmlns:a16="http://schemas.microsoft.com/office/drawing/2014/main" id="{DA009842-303F-442E-8B2B-295BED03C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7" y="5202463"/>
            <a:ext cx="2890837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800" dirty="0">
                <a:latin typeface="+mn-ea"/>
                <a:ea typeface="+mn-ea"/>
              </a:rPr>
              <a:t>※</a:t>
            </a:r>
            <a:r>
              <a:rPr lang="ja-JP" altLang="en-US" sz="800" dirty="0">
                <a:latin typeface="+mn-ea"/>
                <a:ea typeface="+mn-ea"/>
              </a:rPr>
              <a:t>千円単位を四捨五入した金額。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800" dirty="0">
                <a:latin typeface="+mn-ea"/>
                <a:ea typeface="+mn-ea"/>
              </a:rPr>
              <a:t>出典：</a:t>
            </a:r>
            <a:r>
              <a:rPr lang="en-US" altLang="ja-JP" sz="800" dirty="0">
                <a:latin typeface="+mn-ea"/>
                <a:ea typeface="+mn-ea"/>
              </a:rPr>
              <a:t>※1</a:t>
            </a:r>
            <a:r>
              <a:rPr lang="ja-JP" altLang="en-US" sz="800" dirty="0">
                <a:latin typeface="+mn-ea"/>
                <a:ea typeface="+mn-ea"/>
              </a:rPr>
              <a:t>住宅金融支援機構「</a:t>
            </a:r>
            <a:r>
              <a:rPr lang="en-US" altLang="ja-JP" sz="800" dirty="0">
                <a:latin typeface="+mn-ea"/>
                <a:ea typeface="+mn-ea"/>
              </a:rPr>
              <a:t>2022</a:t>
            </a:r>
            <a:r>
              <a:rPr lang="ja-JP" altLang="en-US" sz="800" dirty="0">
                <a:latin typeface="+mn-ea"/>
                <a:ea typeface="+mn-ea"/>
              </a:rPr>
              <a:t>年度 フラット</a:t>
            </a:r>
            <a:r>
              <a:rPr lang="en-US" altLang="ja-JP" sz="800" dirty="0">
                <a:latin typeface="+mn-ea"/>
                <a:ea typeface="+mn-ea"/>
              </a:rPr>
              <a:t>35</a:t>
            </a:r>
            <a:r>
              <a:rPr lang="ja-JP" altLang="en-US" sz="800" dirty="0">
                <a:latin typeface="+mn-ea"/>
                <a:ea typeface="+mn-ea"/>
              </a:rPr>
              <a:t>利用者調査」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800" dirty="0">
                <a:latin typeface="+mn-ea"/>
                <a:ea typeface="+mn-ea"/>
              </a:rPr>
              <a:t>※2</a:t>
            </a:r>
            <a:r>
              <a:rPr lang="ja-JP" altLang="en-US" sz="800" dirty="0">
                <a:latin typeface="+mn-ea"/>
                <a:ea typeface="+mn-ea"/>
              </a:rPr>
              <a:t>総務省統計局「平成</a:t>
            </a:r>
            <a:r>
              <a:rPr lang="en-US" altLang="ja-JP" sz="800" dirty="0">
                <a:latin typeface="+mn-ea"/>
                <a:ea typeface="+mn-ea"/>
              </a:rPr>
              <a:t>30</a:t>
            </a:r>
            <a:r>
              <a:rPr lang="ja-JP" altLang="en-US" sz="800" dirty="0">
                <a:latin typeface="+mn-ea"/>
                <a:ea typeface="+mn-ea"/>
              </a:rPr>
              <a:t>年 住宅・土地統計調査 住宅及び世帯に関する基本集計」</a:t>
            </a:r>
            <a:endParaRPr lang="en-US" altLang="ja-JP" sz="800" dirty="0">
              <a:latin typeface="+mn-ea"/>
              <a:ea typeface="+mn-ea"/>
            </a:endParaRPr>
          </a:p>
        </p:txBody>
      </p:sp>
      <p:sp>
        <p:nvSpPr>
          <p:cNvPr id="14" name="テキスト ボックス 11">
            <a:extLst>
              <a:ext uri="{FF2B5EF4-FFF2-40B4-BE49-F238E27FC236}">
                <a16:creationId xmlns:a16="http://schemas.microsoft.com/office/drawing/2014/main" id="{74347D28-586E-4135-AA45-DDEBFFE2C170}"/>
              </a:ext>
            </a:extLst>
          </p:cNvPr>
          <p:cNvSpPr txBox="1"/>
          <p:nvPr/>
        </p:nvSpPr>
        <p:spPr>
          <a:xfrm>
            <a:off x="3986214" y="2299607"/>
            <a:ext cx="2681288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老後資金</a:t>
            </a:r>
          </a:p>
        </p:txBody>
      </p:sp>
      <p:sp>
        <p:nvSpPr>
          <p:cNvPr id="6150" name="テキスト ボックス 8">
            <a:extLst>
              <a:ext uri="{FF2B5EF4-FFF2-40B4-BE49-F238E27FC236}">
                <a16:creationId xmlns:a16="http://schemas.microsoft.com/office/drawing/2014/main" id="{2313ACD4-6967-4169-839F-A43BF417A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14" y="2569482"/>
            <a:ext cx="26098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/>
              <a:t>　退職後は、年金による収入を中心に生活することになります。しかし、年金だけでは不足することが多く、それを補うために用意する費用のことを老後資金といいます。</a:t>
            </a:r>
          </a:p>
        </p:txBody>
      </p:sp>
      <p:sp>
        <p:nvSpPr>
          <p:cNvPr id="6151" name="テキスト ボックス 8">
            <a:extLst>
              <a:ext uri="{FF2B5EF4-FFF2-40B4-BE49-F238E27FC236}">
                <a16:creationId xmlns:a16="http://schemas.microsoft.com/office/drawing/2014/main" id="{800EF07B-F8FE-4552-9EAC-BDAD31671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14" y="5585305"/>
            <a:ext cx="281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ＭＳ Ｐゴシック" panose="020B0600070205080204" pitchFamily="50" charset="-128"/>
              </a:rPr>
              <a:t>※0</a:t>
            </a:r>
            <a:r>
              <a:rPr lang="ja-JP" altLang="en-US" sz="800" dirty="0">
                <a:latin typeface="ＭＳ Ｐゴシック" panose="020B0600070205080204" pitchFamily="50" charset="-128"/>
              </a:rPr>
              <a:t>円未満を四捨五入した金額。</a:t>
            </a:r>
            <a:endParaRPr lang="en-US" altLang="zh-TW" sz="800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800" dirty="0">
                <a:latin typeface="ＭＳ Ｐゴシック" panose="020B0600070205080204" pitchFamily="50" charset="-128"/>
              </a:rPr>
              <a:t>出典：総務省統計局「</a:t>
            </a:r>
            <a:r>
              <a:rPr lang="ja-JP" altLang="en-US" sz="800" dirty="0">
                <a:latin typeface="ＭＳ Ｐゴシック" panose="020B0600070205080204" pitchFamily="50" charset="-128"/>
              </a:rPr>
              <a:t>家計調査報告（家計収支編）</a:t>
            </a:r>
            <a:endParaRPr lang="en-US" altLang="zh-TW" sz="800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ＭＳ Ｐゴシック" panose="020B0600070205080204" pitchFamily="50" charset="-128"/>
              </a:rPr>
              <a:t>2023</a:t>
            </a:r>
            <a:r>
              <a:rPr lang="ja-JP" altLang="en-US" sz="800" dirty="0">
                <a:latin typeface="ＭＳ Ｐゴシック" panose="020B0600070205080204" pitchFamily="50" charset="-128"/>
              </a:rPr>
              <a:t>年（令和</a:t>
            </a:r>
            <a:r>
              <a:rPr lang="en-US" altLang="ja-JP" sz="800" dirty="0">
                <a:latin typeface="ＭＳ Ｐゴシック" panose="020B0600070205080204" pitchFamily="50" charset="-128"/>
              </a:rPr>
              <a:t>5</a:t>
            </a:r>
            <a:r>
              <a:rPr lang="ja-JP" altLang="en-US" sz="800" dirty="0">
                <a:latin typeface="ＭＳ Ｐゴシック" panose="020B0600070205080204" pitchFamily="50" charset="-128"/>
              </a:rPr>
              <a:t>年）平均結果の概要</a:t>
            </a:r>
            <a:r>
              <a:rPr lang="zh-TW" altLang="en-US" sz="800" dirty="0">
                <a:latin typeface="ＭＳ Ｐゴシック" panose="020B0600070205080204" pitchFamily="50" charset="-128"/>
              </a:rPr>
              <a:t>」</a:t>
            </a:r>
            <a:endParaRPr lang="ja-JP" altLang="en-US" sz="800" dirty="0">
              <a:latin typeface="ＭＳ Ｐゴシック" panose="020B0600070205080204" pitchFamily="50" charset="-128"/>
            </a:endParaRPr>
          </a:p>
        </p:txBody>
      </p:sp>
      <p:sp>
        <p:nvSpPr>
          <p:cNvPr id="12" name="テキスト ボックス 8">
            <a:extLst>
              <a:ext uri="{FF2B5EF4-FFF2-40B4-BE49-F238E27FC236}">
                <a16:creationId xmlns:a16="http://schemas.microsoft.com/office/drawing/2014/main" id="{69BFF175-90FF-4472-BD08-06A3054DE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776288"/>
            <a:ext cx="7924800" cy="11426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ライフイベントの中でも、多くの費用がかかるものに結婚費用、教育資金、住宅資金、老後資金があげられます。多くの費用が必要ということは、貯めるのにたくさんの時間がかかるということ。早めに準備する＝資金計画を立てることが大切です。</a:t>
            </a:r>
          </a:p>
        </p:txBody>
      </p:sp>
      <p:sp>
        <p:nvSpPr>
          <p:cNvPr id="13" name="テキスト ボックス 11">
            <a:extLst>
              <a:ext uri="{FF2B5EF4-FFF2-40B4-BE49-F238E27FC236}">
                <a16:creationId xmlns:a16="http://schemas.microsoft.com/office/drawing/2014/main" id="{EBEC2420-C54A-44E2-86C1-0A6098B0B2E2}"/>
              </a:ext>
            </a:extLst>
          </p:cNvPr>
          <p:cNvSpPr txBox="1"/>
          <p:nvPr/>
        </p:nvSpPr>
        <p:spPr>
          <a:xfrm>
            <a:off x="223838" y="330200"/>
            <a:ext cx="529907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ライフイベントと費用のイメージ</a:t>
            </a:r>
          </a:p>
        </p:txBody>
      </p:sp>
      <p:pic>
        <p:nvPicPr>
          <p:cNvPr id="11" name="図 10" descr="テキスト&#10;&#10;自動的に生成された説明">
            <a:extLst>
              <a:ext uri="{FF2B5EF4-FFF2-40B4-BE49-F238E27FC236}">
                <a16:creationId xmlns:a16="http://schemas.microsoft.com/office/drawing/2014/main" id="{E6067C82-4D63-3983-5FE3-48CC66B019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4" t="20345" b="7644"/>
          <a:stretch/>
        </p:blipFill>
        <p:spPr>
          <a:xfrm>
            <a:off x="223838" y="3585481"/>
            <a:ext cx="2962275" cy="1672319"/>
          </a:xfrm>
          <a:prstGeom prst="rect">
            <a:avLst/>
          </a:prstGeom>
        </p:spPr>
      </p:pic>
      <p:pic>
        <p:nvPicPr>
          <p:cNvPr id="17" name="図 16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E597BDFB-CB06-010B-BAAE-5A8CCBF17C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7105"/>
          <a:stretch/>
        </p:blipFill>
        <p:spPr>
          <a:xfrm>
            <a:off x="3872567" y="3532449"/>
            <a:ext cx="3263866" cy="20713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FDEB888-F711-4D10-B702-8AAC6FF8F5E5}"/>
</file>

<file path=customXml/itemProps2.xml><?xml version="1.0" encoding="utf-8"?>
<ds:datastoreItem xmlns:ds="http://schemas.openxmlformats.org/officeDocument/2006/customXml" ds:itemID="{E52C278E-CECC-4922-8E98-E3CE9DB4472B}"/>
</file>

<file path=customXml/itemProps3.xml><?xml version="1.0" encoding="utf-8"?>
<ds:datastoreItem xmlns:ds="http://schemas.openxmlformats.org/officeDocument/2006/customXml" ds:itemID="{333AEE27-FC60-43D7-AACC-5E5FD88E5EA9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451</Words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第1章</vt:lpstr>
      <vt:lpstr>1_第1章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2016-03-12T01:57:31Z</dcterms:created>
  <dcterms:modified xsi:type="dcterms:W3CDTF">2024-04-04T11:14:35Z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