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26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892086-7370-4648-8703-93FF60060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262CB-F953-4173-8220-5259DE7AE34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A859DE-AA84-48CD-A78A-9FBB863C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7B6940-44CF-4E60-9DD9-1039B685F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C9F0F-64BF-40CC-AB0B-F16921276B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920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04A21-1748-48C6-94B0-FDA822119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5EA3E-9FBE-461D-BBC3-D46FBA2432D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E4A0E-2D52-42F3-9BA7-90722DA8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2BC20-EFA5-45EF-802A-28C64BA7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03085-E924-45A0-9DB1-E1EDC345318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3478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531ED-E38F-4D05-837D-2AC109490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7DBBE-D827-4104-B01A-359D4979ED3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EB0E9-154D-48D1-BFB1-1DC7268AE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6D5BC-896F-4EA1-905F-566FE0B3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4FA53-0432-41F0-B0A5-CFEC9EA85A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0161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9504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A3EB-3075-4F26-A740-ACC3C2C1A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003B8-45B4-41B3-A440-2877A2FDBB6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4EC4D-52BD-4C61-BE5C-9E1D685C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516B-7644-4A27-B281-FA6980DC3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70C19-82CE-4BC5-9771-6343096BA8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680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D888D-8144-40FA-851C-5DB53C8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4CDC3-3FC5-40AB-A10E-885262AC1C0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7C802-77AA-4D7E-8543-FE29165F7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13EDB-9544-4D18-B776-9D810236B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254E1-9259-4E42-910E-7ABEE23945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895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BA14A-5F5D-40A2-9BFA-34B71A620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95F71-49CA-4260-B2D2-2D03F7987E8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6D7CD-DAEF-4D37-9985-8947D076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ECB32-3194-43CB-A8A1-0C77469E3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F4A43-C6C4-41E2-BB87-EC1F852AA4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675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715FCB3-E1F3-4A54-B64F-00432B8A7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B30D5-ECE9-4224-B53A-CF821F475EA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FD93BC-C1FC-46CC-9A54-5C227EB9C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147D261-3590-46F7-9D25-77B7AC818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B8B22-4050-4C33-8A17-12881C6984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220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B827EE0-2E77-4ADA-83BD-4B78207A8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47CB2-742F-4674-8B8A-62EBA731B8B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6C66E3-81C7-42EB-9BC4-08E6B7266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F73E79B-0D0C-4A82-84A6-C8B5A9F1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4B55A-5A15-49FC-AB08-33D3F35173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737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87F5D61-B70B-4AA1-B9BC-A252661F1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3257E-99AE-4E99-8D83-5678C0EF917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DA330C9-964C-4B35-B04F-4A551A85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0D71AF-0741-4FB9-9589-336406C8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371CA-DC82-415A-89CE-5B2869084D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374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E8AEC0E-15BF-497C-AED3-26FCFCE1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DAC13-3CED-49F5-A373-888F9C6B802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CD90AD-08E9-4128-B323-1B7A358E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468D71D-3ED0-4149-BB0C-426F369D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2D302-94E4-4FBC-9558-118D9EFDF3F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827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6B4ABFA-23EC-4CB6-AEB9-C088038BF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848CA-65F8-4D73-B0B3-9CBDE645DC0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4A7FDF-B560-41D1-AEA8-095C1C2C9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B38288D-C6F6-464F-ADAB-3594507BE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BA9E4-8760-4BDF-A8F0-336E33E235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114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01EB296D-D6BC-41DF-9BFA-26FCA9D3B5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A7CB88F8-BE12-42EE-9253-B127103D2D0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E52829CB-D606-472C-9F73-589C2C18A8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01664-BA27-43A9-AA7F-49095063B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6F93491-ED98-4A1C-BE1A-8DFE547017A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2D869-2EB5-4EF7-88C1-0F7FFBF5F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8784F-9415-4656-8B80-03F2B3933B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0065A93-E1CC-460E-BA18-E46361CEF0E2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A6163DB7-6D08-4BCD-92ED-55E08DB16E0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8">
            <a:extLst>
              <a:ext uri="{FF2B5EF4-FFF2-40B4-BE49-F238E27FC236}">
                <a16:creationId xmlns:a16="http://schemas.microsoft.com/office/drawing/2014/main" id="{78DF0728-A6C4-4C72-A2EC-0C740EE61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84300"/>
            <a:ext cx="81502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社会人となってから退職するまでには、</a:t>
            </a:r>
            <a:r>
              <a:rPr lang="en-US" altLang="ja-JP" sz="1600" dirty="0">
                <a:latin typeface="+mn-ea"/>
                <a:ea typeface="+mn-ea"/>
              </a:rPr>
              <a:t>30〜40</a:t>
            </a:r>
            <a:r>
              <a:rPr lang="ja-JP" altLang="en-US" sz="1600" dirty="0">
                <a:latin typeface="+mn-ea"/>
                <a:ea typeface="+mn-ea"/>
              </a:rPr>
              <a:t>年程度あります。その間には、借入れによって実現しやすくなるライフイベントもあります。代表的なものは「住宅購入」で、借入れという仕組みがなければ、マイホームを持てる人は少数派になってしまうはずで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5298B5CF-EB42-435E-AEAC-4DCE14ECF548}"/>
              </a:ext>
            </a:extLst>
          </p:cNvPr>
          <p:cNvSpPr txBox="1"/>
          <p:nvPr/>
        </p:nvSpPr>
        <p:spPr>
          <a:xfrm>
            <a:off x="223838" y="928688"/>
            <a:ext cx="4937125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人生には借入れが必要な場面もある</a:t>
            </a:r>
          </a:p>
        </p:txBody>
      </p:sp>
      <p:sp>
        <p:nvSpPr>
          <p:cNvPr id="10" name="テキスト ボックス 11">
            <a:extLst>
              <a:ext uri="{FF2B5EF4-FFF2-40B4-BE49-F238E27FC236}">
                <a16:creationId xmlns:a16="http://schemas.microsoft.com/office/drawing/2014/main" id="{26F708E6-80B2-493A-989E-6026460A79F3}"/>
              </a:ext>
            </a:extLst>
          </p:cNvPr>
          <p:cNvSpPr txBox="1"/>
          <p:nvPr/>
        </p:nvSpPr>
        <p:spPr>
          <a:xfrm>
            <a:off x="223838" y="2733675"/>
            <a:ext cx="3517900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43B5D5"/>
                </a:solidFill>
                <a:latin typeface="+mn-ea"/>
              </a:rPr>
              <a:t>借入れしなかったら</a:t>
            </a:r>
            <a:r>
              <a:rPr lang="en-US" altLang="ja-JP" sz="1600" dirty="0">
                <a:solidFill>
                  <a:srgbClr val="43B5D5"/>
                </a:solidFill>
                <a:latin typeface="+mn-ea"/>
              </a:rPr>
              <a:t>…</a:t>
            </a:r>
            <a:endParaRPr lang="ja-JP" altLang="en-US" sz="1600" dirty="0">
              <a:solidFill>
                <a:srgbClr val="43B5D5"/>
              </a:solidFill>
              <a:latin typeface="+mn-ea"/>
            </a:endParaRPr>
          </a:p>
        </p:txBody>
      </p:sp>
      <p:pic>
        <p:nvPicPr>
          <p:cNvPr id="4101" name="図 8">
            <a:extLst>
              <a:ext uri="{FF2B5EF4-FFF2-40B4-BE49-F238E27FC236}">
                <a16:creationId xmlns:a16="http://schemas.microsoft.com/office/drawing/2014/main" id="{BCFFC0EB-97E8-481A-9D67-7B9A79ADE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3184525"/>
            <a:ext cx="3803650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図 11">
            <a:extLst>
              <a:ext uri="{FF2B5EF4-FFF2-40B4-BE49-F238E27FC236}">
                <a16:creationId xmlns:a16="http://schemas.microsoft.com/office/drawing/2014/main" id="{2632FFE6-B355-4CF7-BFD0-D591D23109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21013"/>
            <a:ext cx="4100513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1">
            <a:extLst>
              <a:ext uri="{FF2B5EF4-FFF2-40B4-BE49-F238E27FC236}">
                <a16:creationId xmlns:a16="http://schemas.microsoft.com/office/drawing/2014/main" id="{3F4C5753-CB52-4E1C-AC43-3621E5CB7B39}"/>
              </a:ext>
            </a:extLst>
          </p:cNvPr>
          <p:cNvSpPr txBox="1"/>
          <p:nvPr/>
        </p:nvSpPr>
        <p:spPr>
          <a:xfrm>
            <a:off x="4727575" y="2741613"/>
            <a:ext cx="3517900" cy="33972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>
                <a:solidFill>
                  <a:srgbClr val="43B5D5"/>
                </a:solidFill>
                <a:latin typeface="+mn-ea"/>
              </a:rPr>
              <a:t>借入れ</a:t>
            </a:r>
            <a:r>
              <a:rPr lang="ja-JP" altLang="en-US" sz="1600" dirty="0">
                <a:solidFill>
                  <a:srgbClr val="43B5D5"/>
                </a:solidFill>
                <a:latin typeface="+mn-ea"/>
              </a:rPr>
              <a:t>すれば</a:t>
            </a:r>
            <a:r>
              <a:rPr lang="en-US" altLang="ja-JP" sz="1600" dirty="0">
                <a:solidFill>
                  <a:srgbClr val="43B5D5"/>
                </a:solidFill>
                <a:latin typeface="+mn-ea"/>
              </a:rPr>
              <a:t>…</a:t>
            </a:r>
            <a:endParaRPr lang="ja-JP" altLang="en-US" sz="1600" dirty="0">
              <a:solidFill>
                <a:srgbClr val="43B5D5"/>
              </a:solidFill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62798D47-9675-4AFF-A916-2E5BCE09B95C}"/>
</file>

<file path=customXml/itemProps2.xml><?xml version="1.0" encoding="utf-8"?>
<ds:datastoreItem xmlns:ds="http://schemas.openxmlformats.org/officeDocument/2006/customXml" ds:itemID="{55E3526D-0C9A-4D61-A217-200C6F4A6F98}"/>
</file>

<file path=customXml/itemProps3.xml><?xml version="1.0" encoding="utf-8"?>
<ds:datastoreItem xmlns:ds="http://schemas.openxmlformats.org/officeDocument/2006/customXml" ds:itemID="{9D2198CA-FC3F-4958-AE10-13215BB573B2}"/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19</cp:revision>
  <dcterms:created xsi:type="dcterms:W3CDTF">2016-03-12T01:57:31Z</dcterms:created>
  <dcterms:modified xsi:type="dcterms:W3CDTF">2024-06-19T07:32:49Z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