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0.xml" ContentType="application/vnd.openxmlformats-officedocument.presentationml.slideLayout+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58" r:id="rId1"/>
    <p:sldMasterId id="2147484270" r:id="rId2"/>
  </p:sldMasterIdLst>
  <p:notesMasterIdLst>
    <p:notesMasterId r:id="rId23"/>
  </p:notesMasterIdLst>
  <p:handoutMasterIdLst>
    <p:handoutMasterId r:id="rId24"/>
  </p:handoutMasterIdLst>
  <p:sldIdLst>
    <p:sldId id="997" r:id="rId3"/>
    <p:sldId id="999" r:id="rId4"/>
    <p:sldId id="1000" r:id="rId5"/>
    <p:sldId id="1001" r:id="rId6"/>
    <p:sldId id="1002" r:id="rId7"/>
    <p:sldId id="1003" r:id="rId8"/>
    <p:sldId id="1004" r:id="rId9"/>
    <p:sldId id="1005" r:id="rId10"/>
    <p:sldId id="1006" r:id="rId11"/>
    <p:sldId id="1007" r:id="rId12"/>
    <p:sldId id="1054" r:id="rId13"/>
    <p:sldId id="1027" r:id="rId14"/>
    <p:sldId id="1041" r:id="rId15"/>
    <p:sldId id="1042" r:id="rId16"/>
    <p:sldId id="1053" r:id="rId17"/>
    <p:sldId id="1015" r:id="rId18"/>
    <p:sldId id="1016" r:id="rId19"/>
    <p:sldId id="1017" r:id="rId20"/>
    <p:sldId id="1052" r:id="rId21"/>
    <p:sldId id="1019" r:id="rId22"/>
  </p:sldIdLst>
  <p:sldSz cx="12192000" cy="6858000"/>
  <p:notesSz cx="6807200" cy="9939338"/>
  <p:defaultTex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吉村" initials="a" lastIdx="10" clrIdx="0">
    <p:extLst>
      <p:ext uri="{19B8F6BF-5375-455C-9EA6-DF929625EA0E}">
        <p15:presenceInfo xmlns:p15="http://schemas.microsoft.com/office/powerpoint/2012/main" userId="吉村"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CE3"/>
    <a:srgbClr val="FF3300"/>
    <a:srgbClr val="0000FF"/>
    <a:srgbClr val="F5FE9C"/>
    <a:srgbClr val="00FFFF"/>
    <a:srgbClr val="EFFC9E"/>
    <a:srgbClr val="99CCFF"/>
    <a:srgbClr val="00CCFF"/>
    <a:srgbClr val="6699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0" autoAdjust="0"/>
    <p:restoredTop sz="95320" autoAdjust="0"/>
  </p:normalViewPr>
  <p:slideViewPr>
    <p:cSldViewPr snapToGrid="0">
      <p:cViewPr varScale="1">
        <p:scale>
          <a:sx n="83" d="100"/>
          <a:sy n="83" d="100"/>
        </p:scale>
        <p:origin x="614"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0" d="100"/>
          <a:sy n="80" d="100"/>
        </p:scale>
        <p:origin x="4014" y="120"/>
      </p:cViewPr>
      <p:guideLst>
        <p:guide orient="horz" pos="3129"/>
        <p:guide pos="2145"/>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4" y="2"/>
            <a:ext cx="2950375" cy="497367"/>
          </a:xfrm>
          <a:prstGeom prst="rect">
            <a:avLst/>
          </a:prstGeom>
          <a:noFill/>
          <a:ln w="9525">
            <a:noFill/>
            <a:miter lim="800000"/>
            <a:headEnd/>
            <a:tailEnd/>
          </a:ln>
          <a:effectLst/>
        </p:spPr>
        <p:txBody>
          <a:bodyPr vert="horz" wrap="square" lIns="91825" tIns="45913" rIns="91825" bIns="45913" numCol="1" anchor="t"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en-US" dirty="0"/>
          </a:p>
        </p:txBody>
      </p:sp>
      <p:sp>
        <p:nvSpPr>
          <p:cNvPr id="372739" name="Rectangle 3"/>
          <p:cNvSpPr>
            <a:spLocks noGrp="1" noChangeArrowheads="1"/>
          </p:cNvSpPr>
          <p:nvPr>
            <p:ph type="dt" sz="quarter" idx="1"/>
          </p:nvPr>
        </p:nvSpPr>
        <p:spPr bwMode="auto">
          <a:xfrm>
            <a:off x="3856830" y="2"/>
            <a:ext cx="2950375" cy="497367"/>
          </a:xfrm>
          <a:prstGeom prst="rect">
            <a:avLst/>
          </a:prstGeom>
          <a:noFill/>
          <a:ln w="9525">
            <a:noFill/>
            <a:miter lim="800000"/>
            <a:headEnd/>
            <a:tailEnd/>
          </a:ln>
          <a:effectLst/>
        </p:spPr>
        <p:txBody>
          <a:bodyPr vert="horz" wrap="square" lIns="91825" tIns="45913" rIns="91825" bIns="45913" numCol="1" anchor="t"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ja-JP"/>
          </a:p>
        </p:txBody>
      </p:sp>
      <p:sp>
        <p:nvSpPr>
          <p:cNvPr id="372740" name="Rectangle 4"/>
          <p:cNvSpPr>
            <a:spLocks noGrp="1" noChangeArrowheads="1"/>
          </p:cNvSpPr>
          <p:nvPr>
            <p:ph type="ftr" sz="quarter" idx="2"/>
          </p:nvPr>
        </p:nvSpPr>
        <p:spPr bwMode="auto">
          <a:xfrm>
            <a:off x="4" y="9441975"/>
            <a:ext cx="2950375" cy="497367"/>
          </a:xfrm>
          <a:prstGeom prst="rect">
            <a:avLst/>
          </a:prstGeom>
          <a:noFill/>
          <a:ln w="9525">
            <a:noFill/>
            <a:miter lim="800000"/>
            <a:headEnd/>
            <a:tailEnd/>
          </a:ln>
          <a:effectLst/>
        </p:spPr>
        <p:txBody>
          <a:bodyPr vert="horz" wrap="square" lIns="91825" tIns="45913" rIns="91825" bIns="45913" numCol="1" anchor="b"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en-US" altLang="ja-JP"/>
          </a:p>
        </p:txBody>
      </p:sp>
      <p:sp>
        <p:nvSpPr>
          <p:cNvPr id="372741" name="Rectangle 5"/>
          <p:cNvSpPr>
            <a:spLocks noGrp="1" noChangeArrowheads="1"/>
          </p:cNvSpPr>
          <p:nvPr>
            <p:ph type="sldNum" sz="quarter" idx="3"/>
          </p:nvPr>
        </p:nvSpPr>
        <p:spPr bwMode="auto">
          <a:xfrm>
            <a:off x="3856830" y="9441975"/>
            <a:ext cx="2950375" cy="497367"/>
          </a:xfrm>
          <a:prstGeom prst="rect">
            <a:avLst/>
          </a:prstGeom>
          <a:noFill/>
          <a:ln w="9525">
            <a:noFill/>
            <a:miter lim="800000"/>
            <a:headEnd/>
            <a:tailEnd/>
          </a:ln>
          <a:effectLst/>
        </p:spPr>
        <p:txBody>
          <a:bodyPr vert="horz" wrap="square" lIns="91825" tIns="45913" rIns="91825" bIns="45913" numCol="1" anchor="b"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fld id="{3E493067-D2C9-4066-B606-EA7CA3A1B1F1}" type="slidenum">
              <a:rPr lang="ja-JP" altLang="en-US"/>
              <a:pPr>
                <a:defRPr/>
              </a:pPr>
              <a:t>‹#›</a:t>
            </a:fld>
            <a:endParaRPr lang="ja-JP" altLang="ja-JP"/>
          </a:p>
        </p:txBody>
      </p:sp>
    </p:spTree>
    <p:extLst>
      <p:ext uri="{BB962C8B-B14F-4D97-AF65-F5344CB8AC3E}">
        <p14:creationId xmlns:p14="http://schemas.microsoft.com/office/powerpoint/2010/main" val="374058396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4" y="2"/>
            <a:ext cx="2950375" cy="497367"/>
          </a:xfrm>
          <a:prstGeom prst="rect">
            <a:avLst/>
          </a:prstGeom>
          <a:noFill/>
          <a:ln w="9525">
            <a:noFill/>
            <a:miter lim="800000"/>
            <a:headEnd/>
            <a:tailEnd/>
          </a:ln>
          <a:effectLst/>
        </p:spPr>
        <p:txBody>
          <a:bodyPr vert="horz" wrap="square" lIns="91825" tIns="45913" rIns="91825" bIns="45913" numCol="1" anchor="t"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29699" name="Rectangle 9"/>
          <p:cNvSpPr>
            <a:spLocks noGrp="1" noRot="1" noChangeAspect="1" noChangeArrowheads="1"/>
          </p:cNvSpPr>
          <p:nvPr>
            <p:ph type="sldImg" idx="2"/>
          </p:nvPr>
        </p:nvSpPr>
        <p:spPr bwMode="auto">
          <a:xfrm>
            <a:off x="88900" y="744538"/>
            <a:ext cx="6629400" cy="3729037"/>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908058" y="4720988"/>
            <a:ext cx="4991091" cy="4473102"/>
          </a:xfrm>
          <a:prstGeom prst="rect">
            <a:avLst/>
          </a:prstGeom>
          <a:noFill/>
          <a:ln w="9525">
            <a:noFill/>
            <a:miter lim="800000"/>
            <a:headEnd/>
            <a:tailEnd/>
          </a:ln>
          <a:effectLst/>
        </p:spPr>
        <p:txBody>
          <a:bodyPr vert="horz" wrap="square" lIns="91825" tIns="45913" rIns="91825" bIns="45913" numCol="1" anchor="t" anchorCtr="0" compatLnSpc="1">
            <a:prstTxWarp prst="textNoShape">
              <a:avLst/>
            </a:prstTxWarp>
          </a:bodyPr>
          <a:lstStyle/>
          <a:p>
            <a:pPr lvl="0"/>
            <a:r>
              <a:rPr lang="ja-JP" altLang="en-US" noProof="0"/>
              <a:t>マスター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362507" name="Rectangle 11"/>
          <p:cNvSpPr>
            <a:spLocks noGrp="1" noChangeArrowheads="1"/>
          </p:cNvSpPr>
          <p:nvPr>
            <p:ph type="dt" idx="1"/>
          </p:nvPr>
        </p:nvSpPr>
        <p:spPr bwMode="auto">
          <a:xfrm>
            <a:off x="3856830" y="2"/>
            <a:ext cx="2950375" cy="497367"/>
          </a:xfrm>
          <a:prstGeom prst="rect">
            <a:avLst/>
          </a:prstGeom>
          <a:noFill/>
          <a:ln w="9525">
            <a:noFill/>
            <a:miter lim="800000"/>
            <a:headEnd/>
            <a:tailEnd/>
          </a:ln>
          <a:effectLst/>
        </p:spPr>
        <p:txBody>
          <a:bodyPr vert="horz" wrap="square" lIns="91825" tIns="45913" rIns="91825" bIns="45913" numCol="1" anchor="t"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a:p>
        </p:txBody>
      </p:sp>
      <p:sp>
        <p:nvSpPr>
          <p:cNvPr id="362508" name="Rectangle 12"/>
          <p:cNvSpPr>
            <a:spLocks noGrp="1" noChangeArrowheads="1"/>
          </p:cNvSpPr>
          <p:nvPr>
            <p:ph type="ftr" sz="quarter" idx="4"/>
          </p:nvPr>
        </p:nvSpPr>
        <p:spPr bwMode="auto">
          <a:xfrm>
            <a:off x="4" y="9441975"/>
            <a:ext cx="2950375" cy="497367"/>
          </a:xfrm>
          <a:prstGeom prst="rect">
            <a:avLst/>
          </a:prstGeom>
          <a:noFill/>
          <a:ln w="9525">
            <a:noFill/>
            <a:miter lim="800000"/>
            <a:headEnd/>
            <a:tailEnd/>
          </a:ln>
          <a:effectLst/>
        </p:spPr>
        <p:txBody>
          <a:bodyPr vert="horz" wrap="square" lIns="91825" tIns="45913" rIns="91825" bIns="45913" numCol="1" anchor="b"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a:p>
        </p:txBody>
      </p:sp>
      <p:sp>
        <p:nvSpPr>
          <p:cNvPr id="362509" name="Rectangle 13"/>
          <p:cNvSpPr>
            <a:spLocks noGrp="1" noChangeArrowheads="1"/>
          </p:cNvSpPr>
          <p:nvPr>
            <p:ph type="sldNum" sz="quarter" idx="5"/>
          </p:nvPr>
        </p:nvSpPr>
        <p:spPr bwMode="auto">
          <a:xfrm>
            <a:off x="3856830" y="9441975"/>
            <a:ext cx="2950375" cy="497367"/>
          </a:xfrm>
          <a:prstGeom prst="rect">
            <a:avLst/>
          </a:prstGeom>
          <a:noFill/>
          <a:ln w="9525">
            <a:noFill/>
            <a:miter lim="800000"/>
            <a:headEnd/>
            <a:tailEnd/>
          </a:ln>
          <a:effectLst/>
        </p:spPr>
        <p:txBody>
          <a:bodyPr vert="horz" wrap="square" lIns="91825" tIns="45913" rIns="91825" bIns="45913" numCol="1" anchor="b"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fld id="{0B690759-A892-4183-BAFA-C65763666524}" type="slidenum">
              <a:rPr lang="ja-JP" altLang="en-US"/>
              <a:pPr>
                <a:defRPr/>
              </a:pPr>
              <a:t>‹#›</a:t>
            </a:fld>
            <a:endParaRPr lang="ja-JP" altLang="ja-JP"/>
          </a:p>
        </p:txBody>
      </p:sp>
    </p:spTree>
    <p:extLst>
      <p:ext uri="{BB962C8B-B14F-4D97-AF65-F5344CB8AC3E}">
        <p14:creationId xmlns:p14="http://schemas.microsoft.com/office/powerpoint/2010/main" val="283597964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a:t>
            </a:fld>
            <a:endParaRPr lang="ja-JP" altLang="ja-JP"/>
          </a:p>
        </p:txBody>
      </p:sp>
    </p:spTree>
    <p:extLst>
      <p:ext uri="{BB962C8B-B14F-4D97-AF65-F5344CB8AC3E}">
        <p14:creationId xmlns:p14="http://schemas.microsoft.com/office/powerpoint/2010/main" val="148464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11</a:t>
            </a:fld>
            <a:endParaRPr lang="ja-JP" altLang="ja-JP"/>
          </a:p>
        </p:txBody>
      </p:sp>
    </p:spTree>
    <p:extLst>
      <p:ext uri="{BB962C8B-B14F-4D97-AF65-F5344CB8AC3E}">
        <p14:creationId xmlns:p14="http://schemas.microsoft.com/office/powerpoint/2010/main" val="2569582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14</a:t>
            </a:fld>
            <a:endParaRPr lang="ja-JP" altLang="ja-JP"/>
          </a:p>
        </p:txBody>
      </p:sp>
    </p:spTree>
    <p:extLst>
      <p:ext uri="{BB962C8B-B14F-4D97-AF65-F5344CB8AC3E}">
        <p14:creationId xmlns:p14="http://schemas.microsoft.com/office/powerpoint/2010/main" val="178496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15</a:t>
            </a:fld>
            <a:endParaRPr lang="ja-JP" altLang="ja-JP"/>
          </a:p>
        </p:txBody>
      </p:sp>
    </p:spTree>
    <p:extLst>
      <p:ext uri="{BB962C8B-B14F-4D97-AF65-F5344CB8AC3E}">
        <p14:creationId xmlns:p14="http://schemas.microsoft.com/office/powerpoint/2010/main" val="1104735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20</a:t>
            </a:fld>
            <a:endParaRPr lang="ja-JP" altLang="ja-JP"/>
          </a:p>
        </p:txBody>
      </p:sp>
    </p:spTree>
    <p:extLst>
      <p:ext uri="{BB962C8B-B14F-4D97-AF65-F5344CB8AC3E}">
        <p14:creationId xmlns:p14="http://schemas.microsoft.com/office/powerpoint/2010/main" val="2389635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4050"/>
            </a:lvl1pPr>
          </a:lstStyle>
          <a:p>
            <a:r>
              <a:rPr lang="ja-JP" altLang="en-US"/>
              <a:t>マスター タイトルの書式設定</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01B1C735-BBD8-4BB6-BD99-6C6DF3A901C5}" type="slidenum">
              <a:rPr lang="ja-JP" altLang="en-US" smtClean="0"/>
              <a:pPr>
                <a:defRPr/>
              </a:pPr>
              <a:t>‹#›</a:t>
            </a:fld>
            <a:endParaRPr lang="en-US" altLang="ja-JP"/>
          </a:p>
        </p:txBody>
      </p:sp>
    </p:spTree>
    <p:extLst>
      <p:ext uri="{BB962C8B-B14F-4D97-AF65-F5344CB8AC3E}">
        <p14:creationId xmlns:p14="http://schemas.microsoft.com/office/powerpoint/2010/main" val="1055341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63A7B333-7B72-4671-A0BD-A5384259E659}" type="slidenum">
              <a:rPr lang="ja-JP" altLang="en-US" smtClean="0"/>
              <a:pPr>
                <a:defRPr/>
              </a:pPr>
              <a:t>‹#›</a:t>
            </a:fld>
            <a:endParaRPr lang="en-US" altLang="ja-JP"/>
          </a:p>
        </p:txBody>
      </p:sp>
    </p:spTree>
    <p:extLst>
      <p:ext uri="{BB962C8B-B14F-4D97-AF65-F5344CB8AC3E}">
        <p14:creationId xmlns:p14="http://schemas.microsoft.com/office/powerpoint/2010/main" val="2331178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274638"/>
            <a:ext cx="2628900" cy="589756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1" y="274638"/>
            <a:ext cx="7734300" cy="58975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63A7B333-7B72-4671-A0BD-A5384259E659}" type="slidenum">
              <a:rPr lang="ja-JP" altLang="en-US" smtClean="0"/>
              <a:pPr>
                <a:defRPr/>
              </a:pPr>
              <a:t>‹#›</a:t>
            </a:fld>
            <a:endParaRPr lang="en-US" altLang="ja-JP"/>
          </a:p>
        </p:txBody>
      </p:sp>
    </p:spTree>
    <p:extLst>
      <p:ext uri="{BB962C8B-B14F-4D97-AF65-F5344CB8AC3E}">
        <p14:creationId xmlns:p14="http://schemas.microsoft.com/office/powerpoint/2010/main" val="3489557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pPr>
                <a:defRPr/>
              </a:pPr>
              <a:t>‹#›</a:t>
            </a:fld>
            <a:endParaRPr lang="en-US" altLang="ja-JP"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pPr>
                <a:defRPr/>
              </a:pPr>
              <a:t>‹#›</a:t>
            </a:fld>
            <a:endParaRPr lang="en-US" altLang="ja-JP" dirty="0"/>
          </a:p>
        </p:txBody>
      </p:sp>
    </p:spTree>
    <p:extLst>
      <p:ext uri="{BB962C8B-B14F-4D97-AF65-F5344CB8AC3E}">
        <p14:creationId xmlns:p14="http://schemas.microsoft.com/office/powerpoint/2010/main" val="2617553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6" name="タイトル プレースホルダー 8">
            <a:extLst>
              <a:ext uri="{FF2B5EF4-FFF2-40B4-BE49-F238E27FC236}">
                <a16:creationId xmlns:a16="http://schemas.microsoft.com/office/drawing/2014/main" id="{C6882FDE-CCE8-0B49-B5F5-6F0181551DA0}"/>
              </a:ext>
            </a:extLst>
          </p:cNvPr>
          <p:cNvSpPr>
            <a:spLocks noGrp="1"/>
          </p:cNvSpPr>
          <p:nvPr>
            <p:ph type="title"/>
          </p:nvPr>
        </p:nvSpPr>
        <p:spPr>
          <a:xfrm>
            <a:off x="177059" y="222113"/>
            <a:ext cx="10515600" cy="320511"/>
          </a:xfrm>
          <a:prstGeom prst="rect">
            <a:avLst/>
          </a:prstGeom>
        </p:spPr>
        <p:txBody>
          <a:bodyPr vert="horz" lIns="91440" tIns="45720" rIns="91440" bIns="45720" rtlCol="0" anchor="t">
            <a:normAutofit/>
          </a:bodyPr>
          <a:lstStyle>
            <a:lvl1pPr>
              <a:defRPr sz="1600" b="1" i="0">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pic>
        <p:nvPicPr>
          <p:cNvPr id="3" name="図 2">
            <a:extLst>
              <a:ext uri="{FF2B5EF4-FFF2-40B4-BE49-F238E27FC236}">
                <a16:creationId xmlns:a16="http://schemas.microsoft.com/office/drawing/2014/main" id="{88F8A56B-68CC-D149-9810-70924DF5A0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421416"/>
            <a:ext cx="9382916" cy="380095"/>
          </a:xfrm>
          <a:prstGeom prst="rect">
            <a:avLst/>
          </a:prstGeom>
        </p:spPr>
      </p:pic>
      <p:pic>
        <p:nvPicPr>
          <p:cNvPr id="7" name="図 6">
            <a:extLst>
              <a:ext uri="{FF2B5EF4-FFF2-40B4-BE49-F238E27FC236}">
                <a16:creationId xmlns:a16="http://schemas.microsoft.com/office/drawing/2014/main" id="{0EBFB57E-C888-B541-A609-FEEC8A9122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435" y="185340"/>
            <a:ext cx="2277668" cy="543020"/>
          </a:xfrm>
          <a:prstGeom prst="rect">
            <a:avLst/>
          </a:prstGeom>
        </p:spPr>
      </p:pic>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534295"/>
            <a:ext cx="12192000" cy="445007"/>
          </a:xfrm>
          <a:prstGeom prst="rect">
            <a:avLst/>
          </a:prstGeom>
        </p:spPr>
      </p:pic>
    </p:spTree>
    <p:extLst>
      <p:ext uri="{BB962C8B-B14F-4D97-AF65-F5344CB8AC3E}">
        <p14:creationId xmlns:p14="http://schemas.microsoft.com/office/powerpoint/2010/main" val="322514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01B1C735-BBD8-4BB6-BD99-6C6DF3A901C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52301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C721EF3B-8582-4A02-A82B-11DAB0CE9406}"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73451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E52949F2-7E26-4CAF-9DAF-C53D5EBD114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48607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CCAD5C01-C317-42F0-8838-81FAD2E0ABD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89416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60896B0B-2409-4EB1-B3E6-C8D7C6278DB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825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721EF3B-8582-4A02-A82B-11DAB0CE9406}" type="slidenum">
              <a:rPr lang="ja-JP" altLang="en-US" smtClean="0"/>
              <a:pPr>
                <a:defRPr/>
              </a:pPr>
              <a:t>‹#›</a:t>
            </a:fld>
            <a:endParaRPr lang="en-US" altLang="ja-JP"/>
          </a:p>
        </p:txBody>
      </p:sp>
    </p:spTree>
    <p:extLst>
      <p:ext uri="{BB962C8B-B14F-4D97-AF65-F5344CB8AC3E}">
        <p14:creationId xmlns:p14="http://schemas.microsoft.com/office/powerpoint/2010/main" val="339416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C44FD83E-7E28-4829-9B08-D51B2498489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2716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EAD68E1B-C62F-44BA-BE96-B3D3A04D6E8E}"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68230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66599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3025E394-83B2-4F98-A54A-36ACC218778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32923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667300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892209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1214052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1412284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6" name="タイトル プレースホルダー 8">
            <a:extLst>
              <a:ext uri="{FF2B5EF4-FFF2-40B4-BE49-F238E27FC236}">
                <a16:creationId xmlns:a16="http://schemas.microsoft.com/office/drawing/2014/main" id="{C6882FDE-CCE8-0B49-B5F5-6F0181551DA0}"/>
              </a:ext>
            </a:extLst>
          </p:cNvPr>
          <p:cNvSpPr>
            <a:spLocks noGrp="1"/>
          </p:cNvSpPr>
          <p:nvPr>
            <p:ph type="title"/>
          </p:nvPr>
        </p:nvSpPr>
        <p:spPr>
          <a:xfrm>
            <a:off x="177059" y="222113"/>
            <a:ext cx="10515600" cy="320511"/>
          </a:xfrm>
          <a:prstGeom prst="rect">
            <a:avLst/>
          </a:prstGeom>
        </p:spPr>
        <p:txBody>
          <a:bodyPr vert="horz" lIns="91440" tIns="45720" rIns="91440" bIns="45720" rtlCol="0" anchor="t">
            <a:normAutofit/>
          </a:bodyPr>
          <a:lstStyle>
            <a:lvl1pPr>
              <a:defRPr sz="1600" b="1" i="0">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pic>
        <p:nvPicPr>
          <p:cNvPr id="3" name="図 2">
            <a:extLst>
              <a:ext uri="{FF2B5EF4-FFF2-40B4-BE49-F238E27FC236}">
                <a16:creationId xmlns:a16="http://schemas.microsoft.com/office/drawing/2014/main" id="{88F8A56B-68CC-D149-9810-70924DF5A0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421416"/>
            <a:ext cx="9382916" cy="380095"/>
          </a:xfrm>
          <a:prstGeom prst="rect">
            <a:avLst/>
          </a:prstGeom>
        </p:spPr>
      </p:pic>
      <p:pic>
        <p:nvPicPr>
          <p:cNvPr id="7" name="図 6">
            <a:extLst>
              <a:ext uri="{FF2B5EF4-FFF2-40B4-BE49-F238E27FC236}">
                <a16:creationId xmlns:a16="http://schemas.microsoft.com/office/drawing/2014/main" id="{0EBFB57E-C888-B541-A609-FEEC8A9122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435" y="185340"/>
            <a:ext cx="2277668" cy="543020"/>
          </a:xfrm>
          <a:prstGeom prst="rect">
            <a:avLst/>
          </a:prstGeom>
        </p:spPr>
      </p:pic>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534295"/>
            <a:ext cx="12192000" cy="445007"/>
          </a:xfrm>
          <a:prstGeom prst="rect">
            <a:avLst/>
          </a:prstGeom>
        </p:spPr>
      </p:pic>
    </p:spTree>
    <p:extLst>
      <p:ext uri="{BB962C8B-B14F-4D97-AF65-F5344CB8AC3E}">
        <p14:creationId xmlns:p14="http://schemas.microsoft.com/office/powerpoint/2010/main" val="37533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406902"/>
            <a:ext cx="10515600" cy="1362075"/>
          </a:xfrm>
        </p:spPr>
        <p:txBody>
          <a:bodyPr anchor="t"/>
          <a:lstStyle>
            <a:lvl1pPr>
              <a:defRPr sz="3000" b="1"/>
            </a:lvl1pPr>
          </a:lstStyle>
          <a:p>
            <a:r>
              <a:rPr lang="ja-JP" altLang="en-US"/>
              <a:t>マスター タイトルの書式設定</a:t>
            </a:r>
            <a:endParaRPr lang="en-US"/>
          </a:p>
        </p:txBody>
      </p:sp>
      <p:sp>
        <p:nvSpPr>
          <p:cNvPr id="3" name="Text Placeholder 2"/>
          <p:cNvSpPr>
            <a:spLocks noGrp="1"/>
          </p:cNvSpPr>
          <p:nvPr>
            <p:ph type="body" idx="1"/>
          </p:nvPr>
        </p:nvSpPr>
        <p:spPr>
          <a:xfrm>
            <a:off x="831851" y="2906713"/>
            <a:ext cx="105156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E52949F2-7E26-4CAF-9DAF-C53D5EBD1145}" type="slidenum">
              <a:rPr lang="ja-JP" altLang="en-US" smtClean="0"/>
              <a:pPr>
                <a:defRPr/>
              </a:pPr>
              <a:t>‹#›</a:t>
            </a:fld>
            <a:endParaRPr lang="en-US" altLang="ja-JP"/>
          </a:p>
        </p:txBody>
      </p:sp>
    </p:spTree>
    <p:extLst>
      <p:ext uri="{BB962C8B-B14F-4D97-AF65-F5344CB8AC3E}">
        <p14:creationId xmlns:p14="http://schemas.microsoft.com/office/powerpoint/2010/main" val="426314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38200" y="1820863"/>
            <a:ext cx="51816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72200" y="1820863"/>
            <a:ext cx="51816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CAD5C01-C317-42F0-8838-81FAD2E0ABD9}" type="slidenum">
              <a:rPr lang="ja-JP" altLang="en-US" smtClean="0"/>
              <a:pPr>
                <a:defRPr/>
              </a:pPr>
              <a:t>‹#›</a:t>
            </a:fld>
            <a:endParaRPr lang="en-US" altLang="ja-JP"/>
          </a:p>
        </p:txBody>
      </p:sp>
    </p:spTree>
    <p:extLst>
      <p:ext uri="{BB962C8B-B14F-4D97-AF65-F5344CB8AC3E}">
        <p14:creationId xmlns:p14="http://schemas.microsoft.com/office/powerpoint/2010/main" val="2551985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1851" y="274638"/>
            <a:ext cx="10515600" cy="1143000"/>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31851" y="1535113"/>
            <a:ext cx="51562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31851" y="2174877"/>
            <a:ext cx="5156200"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89664" y="1535113"/>
            <a:ext cx="515778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6189664" y="2174877"/>
            <a:ext cx="5157787"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60896B0B-2409-4EB1-B3E6-C8D7C6278DB5}" type="slidenum">
              <a:rPr lang="ja-JP" altLang="en-US" smtClean="0"/>
              <a:pPr>
                <a:defRPr/>
              </a:pPr>
              <a:t>‹#›</a:t>
            </a:fld>
            <a:endParaRPr lang="en-US" altLang="ja-JP"/>
          </a:p>
        </p:txBody>
      </p:sp>
    </p:spTree>
    <p:extLst>
      <p:ext uri="{BB962C8B-B14F-4D97-AF65-F5344CB8AC3E}">
        <p14:creationId xmlns:p14="http://schemas.microsoft.com/office/powerpoint/2010/main" val="461505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C44FD83E-7E28-4829-9B08-D51B24984895}" type="slidenum">
              <a:rPr lang="ja-JP" altLang="en-US" smtClean="0"/>
              <a:pPr>
                <a:defRPr/>
              </a:pPr>
              <a:t>‹#›</a:t>
            </a:fld>
            <a:endParaRPr lang="en-US" altLang="ja-JP"/>
          </a:p>
        </p:txBody>
      </p:sp>
    </p:spTree>
    <p:extLst>
      <p:ext uri="{BB962C8B-B14F-4D97-AF65-F5344CB8AC3E}">
        <p14:creationId xmlns:p14="http://schemas.microsoft.com/office/powerpoint/2010/main" val="98467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EAD68E1B-C62F-44BA-BE96-B3D3A04D6E8E}" type="slidenum">
              <a:rPr lang="ja-JP" altLang="en-US" smtClean="0"/>
              <a:pPr>
                <a:defRPr/>
              </a:pPr>
              <a:t>‹#›</a:t>
            </a:fld>
            <a:endParaRPr lang="en-US" altLang="ja-JP"/>
          </a:p>
        </p:txBody>
      </p:sp>
    </p:spTree>
    <p:extLst>
      <p:ext uri="{BB962C8B-B14F-4D97-AF65-F5344CB8AC3E}">
        <p14:creationId xmlns:p14="http://schemas.microsoft.com/office/powerpoint/2010/main" val="175628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1851" y="685802"/>
            <a:ext cx="4013200" cy="1160463"/>
          </a:xfrm>
        </p:spPr>
        <p:txBody>
          <a:bodyPr anchor="b"/>
          <a:lstStyle>
            <a:lvl1pPr>
              <a:defRPr sz="1500" b="1"/>
            </a:lvl1pPr>
          </a:lstStyle>
          <a:p>
            <a:r>
              <a:rPr lang="ja-JP" altLang="en-US"/>
              <a:t>マスター タイトルの書式設定</a:t>
            </a:r>
            <a:endParaRPr lang="en-US"/>
          </a:p>
        </p:txBody>
      </p:sp>
      <p:sp>
        <p:nvSpPr>
          <p:cNvPr id="3" name="Content Placeholder 2"/>
          <p:cNvSpPr>
            <a:spLocks noGrp="1"/>
          </p:cNvSpPr>
          <p:nvPr>
            <p:ph idx="1"/>
          </p:nvPr>
        </p:nvSpPr>
        <p:spPr>
          <a:xfrm>
            <a:off x="5046664" y="685800"/>
            <a:ext cx="6300787" cy="54864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31851" y="1846265"/>
            <a:ext cx="4013200" cy="432593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63A7B333-7B72-4671-A0BD-A5384259E659}" type="slidenum">
              <a:rPr lang="ja-JP" altLang="en-US" smtClean="0"/>
              <a:pPr>
                <a:defRPr/>
              </a:pPr>
              <a:t>‹#›</a:t>
            </a:fld>
            <a:endParaRPr lang="en-US" altLang="ja-JP"/>
          </a:p>
        </p:txBody>
      </p:sp>
    </p:spTree>
    <p:extLst>
      <p:ext uri="{BB962C8B-B14F-4D97-AF65-F5344CB8AC3E}">
        <p14:creationId xmlns:p14="http://schemas.microsoft.com/office/powerpoint/2010/main" val="57766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05075" y="4800600"/>
            <a:ext cx="7177088" cy="566738"/>
          </a:xfrm>
        </p:spPr>
        <p:txBody>
          <a:bodyPr anchor="b"/>
          <a:lstStyle>
            <a:lvl1pPr>
              <a:defRPr sz="1500" b="1"/>
            </a:lvl1pPr>
          </a:lstStyle>
          <a:p>
            <a:r>
              <a:rPr lang="ja-JP" altLang="en-US"/>
              <a:t>マスター タイトルの書式設定</a:t>
            </a:r>
            <a:endParaRPr lang="en-US"/>
          </a:p>
        </p:txBody>
      </p:sp>
      <p:sp>
        <p:nvSpPr>
          <p:cNvPr id="3" name="Picture Placeholder 2"/>
          <p:cNvSpPr>
            <a:spLocks noGrp="1"/>
          </p:cNvSpPr>
          <p:nvPr>
            <p:ph type="pic" idx="1"/>
          </p:nvPr>
        </p:nvSpPr>
        <p:spPr>
          <a:xfrm>
            <a:off x="2505075" y="685802"/>
            <a:ext cx="7177088" cy="40417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a:p>
        </p:txBody>
      </p:sp>
      <p:sp>
        <p:nvSpPr>
          <p:cNvPr id="4" name="Text Placeholder 3"/>
          <p:cNvSpPr>
            <a:spLocks noGrp="1"/>
          </p:cNvSpPr>
          <p:nvPr>
            <p:ph type="body" sz="half" idx="2"/>
          </p:nvPr>
        </p:nvSpPr>
        <p:spPr>
          <a:xfrm>
            <a:off x="2505075" y="5367338"/>
            <a:ext cx="7177088"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3025E394-83B2-4F98-A54A-36ACC2187789}" type="slidenum">
              <a:rPr lang="ja-JP" altLang="en-US" smtClean="0"/>
              <a:pPr>
                <a:defRPr/>
              </a:pPr>
              <a:t>‹#›</a:t>
            </a:fld>
            <a:endParaRPr lang="en-US" altLang="ja-JP"/>
          </a:p>
        </p:txBody>
      </p:sp>
    </p:spTree>
    <p:extLst>
      <p:ext uri="{BB962C8B-B14F-4D97-AF65-F5344CB8AC3E}">
        <p14:creationId xmlns:p14="http://schemas.microsoft.com/office/powerpoint/2010/main" val="1935124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0863"/>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3A7B333-7B72-4671-A0BD-A5384259E659}" type="slidenum">
              <a:rPr lang="ja-JP" altLang="en-US" smtClean="0"/>
              <a:pPr>
                <a:defRPr/>
              </a:pPr>
              <a:t>‹#›</a:t>
            </a:fld>
            <a:endParaRPr lang="en-US" altLang="ja-JP"/>
          </a:p>
        </p:txBody>
      </p:sp>
    </p:spTree>
    <p:extLst>
      <p:ext uri="{BB962C8B-B14F-4D97-AF65-F5344CB8AC3E}">
        <p14:creationId xmlns:p14="http://schemas.microsoft.com/office/powerpoint/2010/main" val="2235782373"/>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3736" r:id="rId12"/>
    <p:sldLayoutId id="2147483738" r:id="rId13"/>
    <p:sldLayoutId id="2147484285" r:id="rId14"/>
  </p:sldLayoutIdLst>
  <p:hf hdr="0" ftr="0" dt="0"/>
  <p:txStyles>
    <p:titleStyle>
      <a:lvl1pPr algn="l" defTabSz="6858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75051152"/>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 id="2147484282" r:id="rId12"/>
    <p:sldLayoutId id="2147484283" r:id="rId13"/>
    <p:sldLayoutId id="2147484284" r:id="rId1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ipQVUGwD-zc" TargetMode="Externa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20821F2-81FA-EC4A-B4DE-D11768CC99B8}"/>
              </a:ext>
            </a:extLst>
          </p:cNvPr>
          <p:cNvSpPr txBox="1"/>
          <p:nvPr/>
        </p:nvSpPr>
        <p:spPr>
          <a:xfrm>
            <a:off x="3278205" y="3931275"/>
            <a:ext cx="5635591" cy="646331"/>
          </a:xfrm>
          <a:prstGeom prst="rect">
            <a:avLst/>
          </a:prstGeom>
          <a:noFill/>
        </p:spPr>
        <p:txBody>
          <a:bodyPr wrap="square" rtlCol="0">
            <a:spAutoFit/>
          </a:bodyPr>
          <a:lstStyle/>
          <a:p>
            <a:pPr algn="ctr"/>
            <a:r>
              <a:rPr lang="ja-JP" altLang="en-US" sz="3600" b="1" dirty="0">
                <a:solidFill>
                  <a:schemeClr val="tx1">
                    <a:lumMod val="75000"/>
                    <a:lumOff val="25000"/>
                  </a:schemeClr>
                </a:solidFill>
                <a:latin typeface="Meiryo UI" panose="020B0604030504040204" pitchFamily="34" charset="-128"/>
                <a:ea typeface="Meiryo UI" panose="020B0604030504040204" pitchFamily="34" charset="-128"/>
              </a:rPr>
              <a:t>人生を豊かにするお金の知恵</a:t>
            </a:r>
          </a:p>
        </p:txBody>
      </p:sp>
      <p:pic>
        <p:nvPicPr>
          <p:cNvPr id="12" name="図 11">
            <a:extLst>
              <a:ext uri="{FF2B5EF4-FFF2-40B4-BE49-F238E27FC236}">
                <a16:creationId xmlns:a16="http://schemas.microsoft.com/office/drawing/2014/main" id="{0EBFB57E-C888-B541-A609-FEEC8A912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1174" y="1746050"/>
            <a:ext cx="5277347" cy="1258176"/>
          </a:xfrm>
          <a:prstGeom prst="rect">
            <a:avLst/>
          </a:prstGeom>
        </p:spPr>
      </p:pic>
      <p:pic>
        <p:nvPicPr>
          <p:cNvPr id="14" name="図 13">
            <a:extLst>
              <a:ext uri="{FF2B5EF4-FFF2-40B4-BE49-F238E27FC236}">
                <a16:creationId xmlns:a16="http://schemas.microsoft.com/office/drawing/2014/main" id="{0294D416-768E-2A47-9D7D-3FB4B8E396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9600" y="3460518"/>
            <a:ext cx="5892800" cy="304800"/>
          </a:xfrm>
          <a:prstGeom prst="rect">
            <a:avLst/>
          </a:prstGeom>
        </p:spPr>
      </p:pic>
      <p:pic>
        <p:nvPicPr>
          <p:cNvPr id="15" name="図 14">
            <a:extLst>
              <a:ext uri="{FF2B5EF4-FFF2-40B4-BE49-F238E27FC236}">
                <a16:creationId xmlns:a16="http://schemas.microsoft.com/office/drawing/2014/main" id="{3FE9DE84-645A-9C4C-BDE6-F9B4321877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9600" y="4743562"/>
            <a:ext cx="5892800" cy="292100"/>
          </a:xfrm>
          <a:prstGeom prst="rect">
            <a:avLst/>
          </a:prstGeom>
        </p:spPr>
      </p:pic>
    </p:spTree>
    <p:extLst>
      <p:ext uri="{BB962C8B-B14F-4D97-AF65-F5344CB8AC3E}">
        <p14:creationId xmlns:p14="http://schemas.microsoft.com/office/powerpoint/2010/main" val="438320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009" y="1410001"/>
            <a:ext cx="5288973" cy="5288973"/>
          </a:xfrm>
          <a:prstGeom prst="rect">
            <a:avLst/>
          </a:prstGeom>
        </p:spPr>
      </p:pic>
      <p:sp>
        <p:nvSpPr>
          <p:cNvPr id="4" name="正方形/長方形 3"/>
          <p:cNvSpPr/>
          <p:nvPr/>
        </p:nvSpPr>
        <p:spPr>
          <a:xfrm>
            <a:off x="177058" y="780250"/>
            <a:ext cx="8938661" cy="757130"/>
          </a:xfrm>
          <a:prstGeom prst="rect">
            <a:avLst/>
          </a:prstGeom>
        </p:spPr>
        <p:txBody>
          <a:bodyPr wrap="square">
            <a:spAutoFit/>
          </a:bodyPr>
          <a:lstStyle/>
          <a:p>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　　　　　問い合わせると、「</a:t>
            </a:r>
            <a:r>
              <a:rPr lang="en-US" altLang="ja-JP" dirty="0" smtClean="0">
                <a:latin typeface="メイリオ" panose="020B0604030504040204" pitchFamily="50" charset="-128"/>
                <a:ea typeface="メイリオ" panose="020B0604030504040204" pitchFamily="50" charset="-128"/>
                <a:cs typeface="Times New Roman" panose="02020603050405020304" pitchFamily="18" charset="0"/>
              </a:rPr>
              <a:t>5</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回継続が条件の定期購入で解約できない、</a:t>
            </a:r>
            <a:r>
              <a:rPr lang="en-US" altLang="ja-JP" dirty="0" smtClean="0">
                <a:latin typeface="メイリオ" panose="020B0604030504040204" pitchFamily="50" charset="-128"/>
                <a:ea typeface="メイリオ" panose="020B0604030504040204" pitchFamily="50" charset="-128"/>
                <a:cs typeface="Times New Roman" panose="02020603050405020304" pitchFamily="18" charset="0"/>
              </a:rPr>
              <a:t/>
            </a:r>
            <a:br>
              <a:rPr lang="en-US" altLang="ja-JP" dirty="0" smtClean="0">
                <a:latin typeface="メイリオ" panose="020B0604030504040204" pitchFamily="50" charset="-128"/>
                <a:ea typeface="メイリオ" panose="020B0604030504040204" pitchFamily="50" charset="-128"/>
                <a:cs typeface="Times New Roman" panose="02020603050405020304" pitchFamily="18" charset="0"/>
              </a:rPr>
            </a:b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　　　　　解約保証期間も過ぎている」と言われました。</a:t>
            </a:r>
            <a:endParaRPr lang="ja-JP" altLang="en-US" dirty="0">
              <a:latin typeface="メイリオ" panose="020B0604030504040204" pitchFamily="50" charset="-128"/>
              <a:ea typeface="メイリオ" panose="020B0604030504040204" pitchFamily="50" charset="-128"/>
            </a:endParaRPr>
          </a:p>
        </p:txBody>
      </p:sp>
      <p:sp>
        <p:nvSpPr>
          <p:cNvPr id="7"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事例（２）「お試し」だけ？</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91787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48301" y="1127970"/>
            <a:ext cx="8809482" cy="4379487"/>
          </a:xfrm>
          <a:prstGeom prst="rect">
            <a:avLst/>
          </a:prstGeom>
        </p:spPr>
      </p:pic>
      <p:sp>
        <p:nvSpPr>
          <p:cNvPr id="3" name="正方形/長方形 2"/>
          <p:cNvSpPr/>
          <p:nvPr/>
        </p:nvSpPr>
        <p:spPr>
          <a:xfrm>
            <a:off x="1105035" y="1078372"/>
            <a:ext cx="7296015" cy="461665"/>
          </a:xfrm>
          <a:prstGeom prst="rect">
            <a:avLst/>
          </a:prstGeom>
        </p:spPr>
        <p:txBody>
          <a:bodyPr wrap="square">
            <a:spAutoFit/>
          </a:bodyPr>
          <a:lstStyle/>
          <a:p>
            <a:pPr algn="ctr"/>
            <a:r>
              <a:rPr lang="ja-JP" altLang="en-US" sz="2000" dirty="0">
                <a:solidFill>
                  <a:prstClr val="black"/>
                </a:solidFill>
                <a:latin typeface="メイリオ" panose="020B0604030504040204" pitchFamily="50" charset="-128"/>
                <a:ea typeface="メイリオ" panose="020B0604030504040204" pitchFamily="50" charset="-128"/>
              </a:rPr>
              <a:t>「定期購入」に関する消費生活相談件数の</a:t>
            </a:r>
            <a:r>
              <a:rPr lang="ja-JP" altLang="en-US" sz="2000" dirty="0" smtClean="0">
                <a:solidFill>
                  <a:prstClr val="black"/>
                </a:solidFill>
                <a:latin typeface="メイリオ" panose="020B0604030504040204" pitchFamily="50" charset="-128"/>
                <a:ea typeface="メイリオ" panose="020B0604030504040204" pitchFamily="50" charset="-128"/>
              </a:rPr>
              <a:t>推移</a:t>
            </a:r>
            <a:endParaRPr lang="en-US" altLang="ja-JP" sz="2000" dirty="0">
              <a:solidFill>
                <a:prstClr val="black"/>
              </a:solidFill>
              <a:latin typeface="メイリオ" panose="020B0604030504040204" pitchFamily="50" charset="-128"/>
              <a:ea typeface="メイリオ" panose="020B0604030504040204" pitchFamily="50" charset="-128"/>
            </a:endParaRPr>
          </a:p>
        </p:txBody>
      </p:sp>
      <p:sp>
        <p:nvSpPr>
          <p:cNvPr id="7"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事例（２）「お試し」だけ？</a:t>
            </a:r>
            <a:endParaRPr lang="ja-JP" altLang="en-US" sz="28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1002030" y="5557055"/>
            <a:ext cx="7844790" cy="954107"/>
          </a:xfrm>
          <a:prstGeom prst="rect">
            <a:avLst/>
          </a:prstGeom>
        </p:spPr>
        <p:txBody>
          <a:bodyPr wrap="square">
            <a:spAutoFit/>
          </a:bodyPr>
          <a:lstStyle/>
          <a:p>
            <a:pPr>
              <a:lnSpc>
                <a:spcPct val="100000"/>
              </a:lnSpc>
              <a:spcBef>
                <a:spcPts val="0"/>
              </a:spcBef>
              <a:spcAft>
                <a:spcPts val="0"/>
              </a:spcAft>
            </a:pPr>
            <a:r>
              <a:rPr lang="ja-JP" altLang="en-US" sz="1400" dirty="0">
                <a:latin typeface="+mj-ea"/>
                <a:ea typeface="+mj-ea"/>
              </a:rPr>
              <a:t>（備考）１．</a:t>
            </a:r>
            <a:r>
              <a:rPr lang="en-US" altLang="ja-JP" sz="1400" dirty="0">
                <a:latin typeface="+mj-ea"/>
                <a:ea typeface="+mj-ea"/>
              </a:rPr>
              <a:t>PIO-NET</a:t>
            </a:r>
            <a:r>
              <a:rPr lang="ja-JP" altLang="en-US" sz="1400" dirty="0" err="1">
                <a:latin typeface="+mj-ea"/>
                <a:ea typeface="+mj-ea"/>
              </a:rPr>
              <a:t>に登</a:t>
            </a:r>
            <a:r>
              <a:rPr lang="ja-JP" altLang="en-US" sz="1400" dirty="0">
                <a:latin typeface="+mj-ea"/>
                <a:ea typeface="+mj-ea"/>
              </a:rPr>
              <a:t>録された消費生活相談情報（</a:t>
            </a:r>
            <a:r>
              <a:rPr lang="en-US" altLang="ja-JP" sz="1400" dirty="0">
                <a:latin typeface="+mj-ea"/>
                <a:ea typeface="+mj-ea"/>
              </a:rPr>
              <a:t>2023</a:t>
            </a:r>
            <a:r>
              <a:rPr lang="ja-JP" altLang="en-US" sz="1400" dirty="0">
                <a:latin typeface="+mj-ea"/>
                <a:ea typeface="+mj-ea"/>
              </a:rPr>
              <a:t>年</a:t>
            </a:r>
            <a:r>
              <a:rPr lang="en-US" altLang="ja-JP" sz="1400" dirty="0">
                <a:latin typeface="+mj-ea"/>
                <a:ea typeface="+mj-ea"/>
              </a:rPr>
              <a:t>3</a:t>
            </a:r>
            <a:r>
              <a:rPr lang="ja-JP" altLang="en-US" sz="1400" dirty="0">
                <a:latin typeface="+mj-ea"/>
                <a:ea typeface="+mj-ea"/>
              </a:rPr>
              <a:t>月</a:t>
            </a:r>
            <a:r>
              <a:rPr lang="en-US" altLang="ja-JP" sz="1400" dirty="0">
                <a:latin typeface="+mj-ea"/>
                <a:ea typeface="+mj-ea"/>
              </a:rPr>
              <a:t>31</a:t>
            </a:r>
            <a:r>
              <a:rPr lang="ja-JP" altLang="en-US" sz="1400" dirty="0">
                <a:latin typeface="+mj-ea"/>
                <a:ea typeface="+mj-ea"/>
              </a:rPr>
              <a:t>日までの登録分</a:t>
            </a:r>
            <a:r>
              <a:rPr lang="ja-JP" altLang="en-US" sz="1400" dirty="0" smtClean="0">
                <a:latin typeface="+mj-ea"/>
                <a:ea typeface="+mj-ea"/>
              </a:rPr>
              <a:t>）。</a:t>
            </a:r>
            <a:endParaRPr lang="en-US" altLang="ja-JP" sz="1400" dirty="0">
              <a:latin typeface="+mj-ea"/>
              <a:ea typeface="+mj-ea"/>
            </a:endParaRPr>
          </a:p>
          <a:p>
            <a:pPr marL="536575">
              <a:lnSpc>
                <a:spcPct val="100000"/>
              </a:lnSpc>
              <a:spcBef>
                <a:spcPts val="0"/>
              </a:spcBef>
              <a:spcAft>
                <a:spcPts val="0"/>
              </a:spcAft>
            </a:pPr>
            <a:r>
              <a:rPr lang="ja-JP" altLang="en-US" sz="1400" dirty="0">
                <a:latin typeface="+mj-ea"/>
                <a:ea typeface="+mj-ea"/>
              </a:rPr>
              <a:t>２．通信販売での「定期購入」に関する相談件数。</a:t>
            </a:r>
            <a:endParaRPr lang="en-US" altLang="ja-JP" sz="1400" dirty="0">
              <a:latin typeface="+mj-ea"/>
              <a:ea typeface="+mj-ea"/>
            </a:endParaRPr>
          </a:p>
          <a:p>
            <a:pPr marL="720725" indent="-184150">
              <a:lnSpc>
                <a:spcPct val="100000"/>
              </a:lnSpc>
              <a:spcBef>
                <a:spcPts val="0"/>
              </a:spcBef>
              <a:spcAft>
                <a:spcPts val="0"/>
              </a:spcAft>
            </a:pPr>
            <a:r>
              <a:rPr lang="ja-JP" altLang="en-US" sz="1400" dirty="0">
                <a:latin typeface="+mj-ea"/>
                <a:ea typeface="+mj-ea"/>
              </a:rPr>
              <a:t>３．</a:t>
            </a:r>
            <a:r>
              <a:rPr lang="en-US" altLang="ja-JP" sz="1400" dirty="0">
                <a:latin typeface="+mj-ea"/>
                <a:ea typeface="+mj-ea"/>
              </a:rPr>
              <a:t>2021</a:t>
            </a:r>
            <a:r>
              <a:rPr lang="ja-JP" altLang="en-US" sz="1400" dirty="0">
                <a:latin typeface="+mj-ea"/>
                <a:ea typeface="+mj-ea"/>
              </a:rPr>
              <a:t>年</a:t>
            </a:r>
            <a:r>
              <a:rPr lang="en-US" altLang="ja-JP" sz="1400" dirty="0">
                <a:latin typeface="+mj-ea"/>
                <a:ea typeface="+mj-ea"/>
              </a:rPr>
              <a:t>3</a:t>
            </a:r>
            <a:r>
              <a:rPr lang="ja-JP" altLang="en-US" sz="1400" dirty="0">
                <a:latin typeface="+mj-ea"/>
                <a:ea typeface="+mj-ea"/>
              </a:rPr>
              <a:t>月までの相談件数は「化粧品」、「健康食品」、「飲料」に関する相談。</a:t>
            </a:r>
            <a:r>
              <a:rPr lang="en-US" altLang="ja-JP" sz="1400" dirty="0">
                <a:latin typeface="+mj-ea"/>
                <a:ea typeface="+mj-ea"/>
              </a:rPr>
              <a:t>2021</a:t>
            </a:r>
            <a:r>
              <a:rPr lang="ja-JP" altLang="en-US" sz="1400" dirty="0">
                <a:latin typeface="+mj-ea"/>
                <a:ea typeface="+mj-ea"/>
              </a:rPr>
              <a:t>年</a:t>
            </a:r>
            <a:r>
              <a:rPr lang="en-US" altLang="ja-JP" sz="1400" dirty="0">
                <a:latin typeface="+mj-ea"/>
                <a:ea typeface="+mj-ea"/>
              </a:rPr>
              <a:t>4</a:t>
            </a:r>
            <a:r>
              <a:rPr lang="ja-JP" altLang="en-US" sz="1400" dirty="0">
                <a:latin typeface="+mj-ea"/>
                <a:ea typeface="+mj-ea"/>
              </a:rPr>
              <a:t>月以降の相談件数は全商品に関する相談。</a:t>
            </a:r>
          </a:p>
        </p:txBody>
      </p:sp>
      <p:sp>
        <p:nvSpPr>
          <p:cNvPr id="12" name="フリーフォーム 11"/>
          <p:cNvSpPr/>
          <p:nvPr/>
        </p:nvSpPr>
        <p:spPr>
          <a:xfrm rot="20803762">
            <a:off x="1840436" y="2342813"/>
            <a:ext cx="5709322" cy="1184174"/>
          </a:xfrm>
          <a:custGeom>
            <a:avLst/>
            <a:gdLst/>
            <a:ahLst/>
            <a:cxnLst/>
            <a:rect l="l" t="t" r="r" b="b"/>
            <a:pathLst>
              <a:path w="2139433" h="1184174">
                <a:moveTo>
                  <a:pt x="1577060" y="0"/>
                </a:moveTo>
                <a:cubicBezTo>
                  <a:pt x="1766016" y="34189"/>
                  <a:pt x="1953312" y="98822"/>
                  <a:pt x="2139433" y="169901"/>
                </a:cubicBezTo>
                <a:cubicBezTo>
                  <a:pt x="1956359" y="555087"/>
                  <a:pt x="1753742" y="910743"/>
                  <a:pt x="1501892" y="1184174"/>
                </a:cubicBezTo>
                <a:cubicBezTo>
                  <a:pt x="1506786" y="1107080"/>
                  <a:pt x="1511679" y="1029985"/>
                  <a:pt x="1516573" y="952890"/>
                </a:cubicBezTo>
                <a:cubicBezTo>
                  <a:pt x="1028837" y="1134225"/>
                  <a:pt x="444419" y="1069135"/>
                  <a:pt x="0" y="791621"/>
                </a:cubicBezTo>
                <a:cubicBezTo>
                  <a:pt x="0" y="711327"/>
                  <a:pt x="0" y="631032"/>
                  <a:pt x="0" y="550737"/>
                </a:cubicBezTo>
                <a:cubicBezTo>
                  <a:pt x="497971" y="757245"/>
                  <a:pt x="1107332" y="553384"/>
                  <a:pt x="1561791" y="240535"/>
                </a:cubicBezTo>
                <a:cubicBezTo>
                  <a:pt x="1566881" y="160357"/>
                  <a:pt x="1571970" y="80178"/>
                  <a:pt x="1577060" y="0"/>
                </a:cubicBezTo>
                <a:close/>
              </a:path>
            </a:pathLst>
          </a:custGeom>
          <a:solidFill>
            <a:srgbClr val="FECCE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685109" y="2272937"/>
            <a:ext cx="1267097" cy="867930"/>
          </a:xfrm>
          <a:prstGeom prst="rect">
            <a:avLst/>
          </a:prstGeom>
          <a:solidFill>
            <a:srgbClr val="FFFF00"/>
          </a:solidFill>
        </p:spPr>
        <p:txBody>
          <a:bodyPr wrap="square" rtlCol="0">
            <a:spAutoFit/>
          </a:bodyPr>
          <a:lstStyle/>
          <a:p>
            <a:pPr algn="ctr"/>
            <a:r>
              <a:rPr kumimoji="1" lang="en-US" altLang="ja-JP" dirty="0" smtClean="0"/>
              <a:t>2018</a:t>
            </a:r>
            <a:r>
              <a:rPr kumimoji="1" lang="ja-JP" altLang="en-US" dirty="0" smtClean="0"/>
              <a:t>年</a:t>
            </a:r>
            <a:endParaRPr kumimoji="1" lang="en-US" altLang="ja-JP" dirty="0" smtClean="0"/>
          </a:p>
          <a:p>
            <a:pPr algn="ctr"/>
            <a:r>
              <a:rPr lang="en-US" altLang="ja-JP" dirty="0" smtClean="0"/>
              <a:t>21,981</a:t>
            </a:r>
            <a:r>
              <a:rPr lang="ja-JP" altLang="en-US" dirty="0" smtClean="0"/>
              <a:t>件</a:t>
            </a:r>
            <a:endParaRPr kumimoji="1" lang="ja-JP" altLang="en-US" dirty="0"/>
          </a:p>
        </p:txBody>
      </p:sp>
      <p:sp>
        <p:nvSpPr>
          <p:cNvPr id="14" name="テキスト ボックス 13"/>
          <p:cNvSpPr txBox="1"/>
          <p:nvPr/>
        </p:nvSpPr>
        <p:spPr>
          <a:xfrm>
            <a:off x="7803949" y="1472522"/>
            <a:ext cx="1267097" cy="867930"/>
          </a:xfrm>
          <a:prstGeom prst="rect">
            <a:avLst/>
          </a:prstGeom>
          <a:solidFill>
            <a:srgbClr val="FFFF00"/>
          </a:solidFill>
        </p:spPr>
        <p:txBody>
          <a:bodyPr wrap="square" rtlCol="0">
            <a:spAutoFit/>
          </a:bodyPr>
          <a:lstStyle/>
          <a:p>
            <a:pPr algn="ctr"/>
            <a:r>
              <a:rPr kumimoji="1" lang="en-US" altLang="ja-JP" dirty="0" smtClean="0"/>
              <a:t>2022</a:t>
            </a:r>
            <a:r>
              <a:rPr kumimoji="1" lang="ja-JP" altLang="en-US" dirty="0" smtClean="0"/>
              <a:t>年度</a:t>
            </a:r>
            <a:endParaRPr kumimoji="1" lang="en-US" altLang="ja-JP" dirty="0" smtClean="0"/>
          </a:p>
          <a:p>
            <a:pPr algn="ctr"/>
            <a:r>
              <a:rPr lang="en-US" altLang="ja-JP" dirty="0" smtClean="0"/>
              <a:t>75,478</a:t>
            </a:r>
            <a:r>
              <a:rPr lang="ja-JP" altLang="en-US" dirty="0" smtClean="0"/>
              <a:t>件</a:t>
            </a:r>
            <a:endParaRPr kumimoji="1" lang="ja-JP" altLang="en-US" dirty="0"/>
          </a:p>
        </p:txBody>
      </p:sp>
    </p:spTree>
    <p:extLst>
      <p:ext uri="{BB962C8B-B14F-4D97-AF65-F5344CB8AC3E}">
        <p14:creationId xmlns:p14="http://schemas.microsoft.com/office/powerpoint/2010/main" val="397585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1" nodeType="clickEffect">
                                  <p:stCondLst>
                                    <p:cond delay="0"/>
                                  </p:stCondLst>
                                  <p:childTnLst>
                                    <p:animEffect transition="out" filter="fade">
                                      <p:cBhvr>
                                        <p:cTn id="17" dur="500" tmFilter="0, 0; .2, .5; .8, .5; 1, 0"/>
                                        <p:tgtEl>
                                          <p:spTgt spid="12"/>
                                        </p:tgtEl>
                                      </p:cBhvr>
                                    </p:animEffect>
                                    <p:animScale>
                                      <p:cBhvr>
                                        <p:cTn id="1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6274" y="832759"/>
            <a:ext cx="8869446" cy="954107"/>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2000" dirty="0">
                <a:latin typeface="メイリオ" panose="020B0604030504040204" pitchFamily="50" charset="-128"/>
                <a:ea typeface="メイリオ" panose="020B0604030504040204" pitchFamily="50" charset="-128"/>
              </a:rPr>
              <a:t>●　購入する前に、</a:t>
            </a:r>
            <a:r>
              <a:rPr lang="ja-JP" altLang="en-US" sz="2000" dirty="0">
                <a:solidFill>
                  <a:srgbClr val="FF0000"/>
                </a:solidFill>
                <a:latin typeface="メイリオ" panose="020B0604030504040204" pitchFamily="50" charset="-128"/>
                <a:ea typeface="メイリオ" panose="020B0604030504040204" pitchFamily="50" charset="-128"/>
              </a:rPr>
              <a:t>「自動継続」</a:t>
            </a:r>
            <a:r>
              <a:rPr lang="ja-JP" altLang="en-US" sz="2000" dirty="0">
                <a:latin typeface="メイリオ" panose="020B0604030504040204" pitchFamily="50" charset="-128"/>
                <a:ea typeface="メイリオ" panose="020B0604030504040204" pitchFamily="50" charset="-128"/>
              </a:rPr>
              <a:t>、</a:t>
            </a:r>
            <a:r>
              <a:rPr lang="ja-JP" altLang="en-US" sz="2000" dirty="0">
                <a:solidFill>
                  <a:srgbClr val="FF0000"/>
                </a:solidFill>
                <a:latin typeface="メイリオ" panose="020B0604030504040204" pitchFamily="50" charset="-128"/>
                <a:ea typeface="メイリオ" panose="020B0604030504040204" pitchFamily="50" charset="-128"/>
              </a:rPr>
              <a:t>「〇回以上の継続が必要」</a:t>
            </a:r>
            <a:r>
              <a:rPr lang="ja-JP" altLang="en-US" sz="2000" dirty="0">
                <a:latin typeface="メイリオ" panose="020B0604030504040204" pitchFamily="50" charset="-128"/>
                <a:ea typeface="メイリオ" panose="020B0604030504040204" pitchFamily="50" charset="-128"/>
              </a:rPr>
              <a:t>などと</a:t>
            </a:r>
          </a:p>
          <a:p>
            <a:r>
              <a:rPr lang="ja-JP" altLang="en-US" sz="2000" dirty="0">
                <a:latin typeface="メイリオ" panose="020B0604030504040204" pitchFamily="50" charset="-128"/>
                <a:ea typeface="メイリオ" panose="020B0604030504040204" pitchFamily="50" charset="-128"/>
              </a:rPr>
              <a:t>　　記載されていないか、契約内容を最後まで確認しましょう。</a:t>
            </a:r>
          </a:p>
        </p:txBody>
      </p:sp>
      <p:sp>
        <p:nvSpPr>
          <p:cNvPr id="3" name="テキスト ボックス 2"/>
          <p:cNvSpPr txBox="1"/>
          <p:nvPr/>
        </p:nvSpPr>
        <p:spPr>
          <a:xfrm>
            <a:off x="246274" y="4505847"/>
            <a:ext cx="8869446" cy="954107"/>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2000" dirty="0">
                <a:latin typeface="メイリオ" panose="020B0604030504040204" pitchFamily="50" charset="-128"/>
                <a:ea typeface="メイリオ" panose="020B0604030504040204" pitchFamily="50" charset="-128"/>
              </a:rPr>
              <a:t>●　飛ばされた画面や、小さい文字で記載された場所に</a:t>
            </a:r>
          </a:p>
          <a:p>
            <a:r>
              <a:rPr lang="ja-JP" altLang="en-US" sz="2000" dirty="0">
                <a:latin typeface="メイリオ" panose="020B0604030504040204" pitchFamily="50" charset="-128"/>
                <a:ea typeface="メイリオ" panose="020B0604030504040204" pitchFamily="50" charset="-128"/>
              </a:rPr>
              <a:t>　　</a:t>
            </a:r>
            <a:r>
              <a:rPr lang="ja-JP" altLang="en-US" sz="2000" u="sng" dirty="0">
                <a:solidFill>
                  <a:srgbClr val="FF0000"/>
                </a:solidFill>
                <a:latin typeface="メイリオ" panose="020B0604030504040204" pitchFamily="50" charset="-128"/>
                <a:ea typeface="メイリオ" panose="020B0604030504040204" pitchFamily="50" charset="-128"/>
              </a:rPr>
              <a:t>契約の重要事項</a:t>
            </a:r>
            <a:r>
              <a:rPr lang="ja-JP" altLang="en-US" sz="2000" dirty="0">
                <a:latin typeface="メイリオ" panose="020B0604030504040204" pitchFamily="50" charset="-128"/>
                <a:ea typeface="メイリオ" panose="020B0604030504040204" pitchFamily="50" charset="-128"/>
              </a:rPr>
              <a:t>が記載されていることもあります。</a:t>
            </a:r>
          </a:p>
        </p:txBody>
      </p:sp>
      <p:sp>
        <p:nvSpPr>
          <p:cNvPr id="4" name="テキスト ボックス 3"/>
          <p:cNvSpPr txBox="1"/>
          <p:nvPr/>
        </p:nvSpPr>
        <p:spPr>
          <a:xfrm>
            <a:off x="246274" y="3445632"/>
            <a:ext cx="8869446" cy="954107"/>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2000" dirty="0">
                <a:latin typeface="メイリオ" panose="020B0604030504040204" pitchFamily="50" charset="-128"/>
                <a:ea typeface="メイリオ" panose="020B0604030504040204" pitchFamily="50" charset="-128"/>
              </a:rPr>
              <a:t>●　</a:t>
            </a:r>
            <a:r>
              <a:rPr lang="ja-JP" altLang="en-US" sz="2000" dirty="0">
                <a:solidFill>
                  <a:srgbClr val="FF0000"/>
                </a:solidFill>
                <a:latin typeface="メイリオ" panose="020B0604030504040204" pitchFamily="50" charset="-128"/>
                <a:ea typeface="メイリオ" panose="020B0604030504040204" pitchFamily="50" charset="-128"/>
              </a:rPr>
              <a:t>何度もスクロールが必要</a:t>
            </a:r>
          </a:p>
          <a:p>
            <a:r>
              <a:rPr lang="ja-JP" altLang="en-US" sz="2000" dirty="0">
                <a:latin typeface="メイリオ" panose="020B0604030504040204" pitchFamily="50" charset="-128"/>
                <a:ea typeface="メイリオ" panose="020B0604030504040204" pitchFamily="50" charset="-128"/>
              </a:rPr>
              <a:t>　　でも</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「今すぐ手に入れる」のボタンを押すと氏名などの入力画面に。</a:t>
            </a:r>
          </a:p>
        </p:txBody>
      </p:sp>
      <p:sp>
        <p:nvSpPr>
          <p:cNvPr id="5" name="テキスト ボックス 4"/>
          <p:cNvSpPr txBox="1"/>
          <p:nvPr/>
        </p:nvSpPr>
        <p:spPr>
          <a:xfrm>
            <a:off x="246274" y="1892974"/>
            <a:ext cx="8869446" cy="1446550"/>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2000" dirty="0">
                <a:latin typeface="メイリオ" panose="020B0604030504040204" pitchFamily="50" charset="-128"/>
                <a:ea typeface="メイリオ" panose="020B0604030504040204" pitchFamily="50" charset="-128"/>
              </a:rPr>
              <a:t>●　</a:t>
            </a:r>
            <a:r>
              <a:rPr lang="ja-JP" altLang="en-US" sz="2000" dirty="0">
                <a:solidFill>
                  <a:srgbClr val="FF0000"/>
                </a:solidFill>
                <a:latin typeface="メイリオ" panose="020B0604030504040204" pitchFamily="50" charset="-128"/>
                <a:ea typeface="メイリオ" panose="020B0604030504040204" pitchFamily="50" charset="-128"/>
              </a:rPr>
              <a:t>「規約」</a:t>
            </a:r>
            <a:r>
              <a:rPr lang="ja-JP" altLang="en-US" sz="2000" dirty="0">
                <a:latin typeface="メイリオ" panose="020B0604030504040204" pitchFamily="50" charset="-128"/>
                <a:ea typeface="メイリオ" panose="020B0604030504040204" pitchFamily="50" charset="-128"/>
              </a:rPr>
              <a:t>、</a:t>
            </a:r>
            <a:r>
              <a:rPr lang="ja-JP" altLang="en-US" sz="2000" dirty="0">
                <a:solidFill>
                  <a:srgbClr val="FF0000"/>
                </a:solidFill>
                <a:latin typeface="メイリオ" panose="020B0604030504040204" pitchFamily="50" charset="-128"/>
                <a:ea typeface="メイリオ" panose="020B0604030504040204" pitchFamily="50" charset="-128"/>
              </a:rPr>
              <a:t>「返品・解約」</a:t>
            </a:r>
            <a:r>
              <a:rPr lang="ja-JP" altLang="en-US" sz="2000" dirty="0">
                <a:latin typeface="メイリオ" panose="020B0604030504040204" pitchFamily="50" charset="-128"/>
                <a:ea typeface="メイリオ" panose="020B0604030504040204" pitchFamily="50" charset="-128"/>
              </a:rPr>
              <a:t>といったページも必ず読みましょう。</a:t>
            </a:r>
          </a:p>
          <a:p>
            <a:r>
              <a:rPr lang="ja-JP" altLang="en-US" sz="2000" dirty="0">
                <a:latin typeface="メイリオ" panose="020B0604030504040204" pitchFamily="50" charset="-128"/>
                <a:ea typeface="メイリオ" panose="020B0604030504040204" pitchFamily="50" charset="-128"/>
              </a:rPr>
              <a:t>　　途中で解約する方法など重要事項が記載されています。</a:t>
            </a:r>
            <a:endParaRPr lang="ja-JP" altLang="en-US"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リンクが</a:t>
            </a:r>
            <a:r>
              <a:rPr lang="ja-JP" altLang="en-US" sz="1600" dirty="0">
                <a:solidFill>
                  <a:srgbClr val="FF0000"/>
                </a:solidFill>
                <a:latin typeface="メイリオ" panose="020B0604030504040204" pitchFamily="50" charset="-128"/>
                <a:ea typeface="メイリオ" panose="020B0604030504040204" pitchFamily="50" charset="-128"/>
              </a:rPr>
              <a:t>ページの一番下など</a:t>
            </a:r>
            <a:r>
              <a:rPr lang="ja-JP" altLang="en-US" sz="1600" dirty="0">
                <a:latin typeface="メイリオ" panose="020B0604030504040204" pitchFamily="50" charset="-128"/>
                <a:ea typeface="メイリオ" panose="020B0604030504040204" pitchFamily="50" charset="-128"/>
              </a:rPr>
              <a:t>分かりにくい場所に置かれていることがあります。</a:t>
            </a:r>
            <a:r>
              <a:rPr lang="ja-JP" altLang="en-US" sz="2000" dirty="0">
                <a:latin typeface="メイリオ" panose="020B0604030504040204" pitchFamily="50" charset="-128"/>
                <a:ea typeface="メイリオ" panose="020B0604030504040204" pitchFamily="50" charset="-128"/>
              </a:rPr>
              <a:t>　　</a:t>
            </a:r>
          </a:p>
        </p:txBody>
      </p:sp>
      <p:sp>
        <p:nvSpPr>
          <p:cNvPr id="9"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事例（２）「お試し」だけ？</a:t>
            </a:r>
            <a:endParaRPr lang="ja-JP" altLang="en-US" sz="28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46274" y="5566062"/>
            <a:ext cx="8869446" cy="93871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2000" dirty="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証拠を残すため、</a:t>
            </a:r>
            <a:endParaRPr lang="en-US" altLang="ja-JP" sz="2000" dirty="0" smtClean="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　</a:t>
            </a:r>
            <a:r>
              <a:rPr lang="ja-JP" altLang="en-US" sz="2000" u="sng" dirty="0" smtClean="0">
                <a:solidFill>
                  <a:srgbClr val="FF0000"/>
                </a:solidFill>
                <a:latin typeface="メイリオ" panose="020B0604030504040204" pitchFamily="50" charset="-128"/>
                <a:ea typeface="メイリオ" panose="020B0604030504040204" pitchFamily="50" charset="-128"/>
              </a:rPr>
              <a:t>最終確認画面</a:t>
            </a:r>
            <a:r>
              <a:rPr lang="ja-JP" altLang="en-US" sz="2000" dirty="0" smtClean="0">
                <a:latin typeface="メイリオ" panose="020B0604030504040204" pitchFamily="50" charset="-128"/>
                <a:ea typeface="メイリオ" panose="020B0604030504040204" pitchFamily="50" charset="-128"/>
              </a:rPr>
              <a:t>のスクリーンショットを残しておきましょう。</a:t>
            </a:r>
            <a:endParaRPr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5036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2">
            <a:extLst>
              <a:ext uri="{FF2B5EF4-FFF2-40B4-BE49-F238E27FC236}">
                <a16:creationId xmlns:a16="http://schemas.microsoft.com/office/drawing/2014/main" id="{ED1B1848-8CF2-4DE9-A539-2398481AEA71}"/>
              </a:ext>
            </a:extLst>
          </p:cNvPr>
          <p:cNvSpPr txBox="1">
            <a:spLocks/>
          </p:cNvSpPr>
          <p:nvPr/>
        </p:nvSpPr>
        <p:spPr>
          <a:xfrm>
            <a:off x="177059" y="797160"/>
            <a:ext cx="9088514" cy="545976"/>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lnSpc>
                <a:spcPct val="100000"/>
              </a:lnSpc>
              <a:spcAft>
                <a:spcPts val="0"/>
              </a:spcAft>
            </a:pPr>
            <a:endParaRPr lang="en-US" altLang="ja-JP" smtClean="0">
              <a:latin typeface="HG創英角ﾎﾟｯﾌﾟ体" panose="040B0A09000000000000" pitchFamily="49" charset="-128"/>
              <a:ea typeface="HG創英角ﾎﾟｯﾌﾟ体" panose="040B0A09000000000000" pitchFamily="49" charset="-128"/>
            </a:endParaRPr>
          </a:p>
          <a:p>
            <a:pPr fontAlgn="auto">
              <a:lnSpc>
                <a:spcPct val="100000"/>
              </a:lnSpc>
              <a:spcAft>
                <a:spcPts val="0"/>
              </a:spcAft>
            </a:pPr>
            <a:endParaRPr lang="ja-JP" altLang="en-US" dirty="0">
              <a:latin typeface="HG創英角ﾎﾟｯﾌﾟ体" panose="040B0A09000000000000" pitchFamily="49" charset="-128"/>
              <a:ea typeface="HG創英角ﾎﾟｯﾌﾟ体" panose="040B0A09000000000000" pitchFamily="49" charset="-128"/>
            </a:endParaRPr>
          </a:p>
        </p:txBody>
      </p:sp>
      <p:sp>
        <p:nvSpPr>
          <p:cNvPr id="3" name="正方形/長方形 2">
            <a:extLst>
              <a:ext uri="{FF2B5EF4-FFF2-40B4-BE49-F238E27FC236}">
                <a16:creationId xmlns:a16="http://schemas.microsoft.com/office/drawing/2014/main" id="{E9724511-9C57-49B8-9F40-ACBC120E2C61}"/>
              </a:ext>
            </a:extLst>
          </p:cNvPr>
          <p:cNvSpPr/>
          <p:nvPr/>
        </p:nvSpPr>
        <p:spPr>
          <a:xfrm>
            <a:off x="177059" y="859822"/>
            <a:ext cx="8757866" cy="3594970"/>
          </a:xfrm>
          <a:prstGeom prst="rect">
            <a:avLst/>
          </a:prstGeom>
          <a:ln w="28575">
            <a:noFill/>
          </a:ln>
        </p:spPr>
        <p:style>
          <a:lnRef idx="2">
            <a:schemeClr val="accent1"/>
          </a:lnRef>
          <a:fillRef idx="1">
            <a:schemeClr val="lt1"/>
          </a:fillRef>
          <a:effectRef idx="0">
            <a:schemeClr val="accent1"/>
          </a:effectRef>
          <a:fontRef idx="minor">
            <a:schemeClr val="dk1"/>
          </a:fontRef>
        </p:style>
        <p:txBody>
          <a:bodyPr rtlCol="0" anchor="ctr"/>
          <a:lstStyle/>
          <a:p>
            <a:r>
              <a:rPr lang="en-US" altLang="ja-JP" sz="2400" b="1" dirty="0">
                <a:solidFill>
                  <a:schemeClr val="tx1"/>
                </a:solidFill>
                <a:latin typeface="メイリオ" panose="020B0604030504040204" pitchFamily="50" charset="-128"/>
                <a:ea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rPr>
              <a:t>事例１</a:t>
            </a:r>
            <a:r>
              <a:rPr lang="en-US" altLang="ja-JP" sz="2400" b="1" dirty="0">
                <a:solidFill>
                  <a:schemeClr val="tx1"/>
                </a:solidFill>
                <a:latin typeface="メイリオ" panose="020B0604030504040204" pitchFamily="50" charset="-128"/>
                <a:ea typeface="メイリオ" panose="020B0604030504040204" pitchFamily="50" charset="-128"/>
              </a:rPr>
              <a:t>】10</a:t>
            </a:r>
            <a:r>
              <a:rPr lang="ja-JP" altLang="en-US" sz="2400" b="1" dirty="0">
                <a:solidFill>
                  <a:schemeClr val="tx1"/>
                </a:solidFill>
                <a:latin typeface="メイリオ" panose="020B0604030504040204" pitchFamily="50" charset="-128"/>
                <a:ea typeface="メイリオ" panose="020B0604030504040204" pitchFamily="50" charset="-128"/>
              </a:rPr>
              <a:t>万円で全身脱毛のはずが、</a:t>
            </a:r>
            <a:r>
              <a:rPr lang="en-US" altLang="ja-JP" sz="2400" b="1" dirty="0">
                <a:solidFill>
                  <a:schemeClr val="tx1"/>
                </a:solidFill>
                <a:latin typeface="メイリオ" panose="020B0604030504040204" pitchFamily="50" charset="-128"/>
                <a:ea typeface="メイリオ" panose="020B0604030504040204" pitchFamily="50" charset="-128"/>
              </a:rPr>
              <a:t>70</a:t>
            </a:r>
            <a:r>
              <a:rPr lang="ja-JP" altLang="en-US" sz="2400" b="1" dirty="0">
                <a:solidFill>
                  <a:schemeClr val="tx1"/>
                </a:solidFill>
                <a:latin typeface="メイリオ" panose="020B0604030504040204" pitchFamily="50" charset="-128"/>
                <a:ea typeface="メイリオ" panose="020B0604030504040204" pitchFamily="50" charset="-128"/>
              </a:rPr>
              <a:t>万円に</a:t>
            </a:r>
            <a:r>
              <a:rPr lang="en-US" altLang="ja-JP" sz="2400" b="1" dirty="0">
                <a:solidFill>
                  <a:schemeClr val="tx1"/>
                </a:solidFill>
                <a:latin typeface="メイリオ" panose="020B0604030504040204" pitchFamily="50" charset="-128"/>
                <a:ea typeface="メイリオ" panose="020B0604030504040204" pitchFamily="50" charset="-128"/>
              </a:rPr>
              <a:t>…</a:t>
            </a:r>
            <a:endParaRPr lang="ja-JP" altLang="en-US" sz="2400" b="1" dirty="0">
              <a:solidFill>
                <a:schemeClr val="tx1"/>
              </a:solidFill>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10</a:t>
            </a:r>
            <a:r>
              <a:rPr lang="ja-JP" altLang="en-US" sz="2000" dirty="0">
                <a:latin typeface="メイリオ" panose="020B0604030504040204" pitchFamily="50" charset="-128"/>
                <a:ea typeface="メイリオ" panose="020B0604030504040204" pitchFamily="50" charset="-128"/>
              </a:rPr>
              <a:t>万円の全身脱毛」の</a:t>
            </a:r>
            <a:r>
              <a:rPr lang="en-US" altLang="ja-JP" sz="2000" dirty="0">
                <a:latin typeface="メイリオ" panose="020B0604030504040204" pitchFamily="50" charset="-128"/>
                <a:ea typeface="メイリオ" panose="020B0604030504040204" pitchFamily="50" charset="-128"/>
              </a:rPr>
              <a:t>SNS</a:t>
            </a:r>
            <a:r>
              <a:rPr lang="ja-JP" altLang="en-US" sz="2000" dirty="0">
                <a:latin typeface="メイリオ" panose="020B0604030504040204" pitchFamily="50" charset="-128"/>
                <a:ea typeface="メイリオ" panose="020B0604030504040204" pitchFamily="50" charset="-128"/>
              </a:rPr>
              <a:t>広告を見て、クリニックに出向いた</a:t>
            </a:r>
          </a:p>
          <a:p>
            <a:r>
              <a:rPr lang="ja-JP" altLang="en-US" sz="2000" dirty="0">
                <a:latin typeface="メイリオ" panose="020B0604030504040204" pitchFamily="50" charset="-128"/>
                <a:ea typeface="メイリオ" panose="020B0604030504040204" pitchFamily="50" charset="-128"/>
              </a:rPr>
              <a:t>ところ「広告の施術は効果が低い。本来</a:t>
            </a:r>
            <a:r>
              <a:rPr lang="en-US" altLang="ja-JP" sz="2000" dirty="0">
                <a:latin typeface="メイリオ" panose="020B0604030504040204" pitchFamily="50" charset="-128"/>
                <a:ea typeface="メイリオ" panose="020B0604030504040204" pitchFamily="50" charset="-128"/>
              </a:rPr>
              <a:t>70</a:t>
            </a:r>
            <a:r>
              <a:rPr lang="ja-JP" altLang="en-US" sz="2000" dirty="0">
                <a:latin typeface="メイリオ" panose="020B0604030504040204" pitchFamily="50" charset="-128"/>
                <a:ea typeface="メイリオ" panose="020B0604030504040204" pitchFamily="50" charset="-128"/>
              </a:rPr>
              <a:t>万円コースを</a:t>
            </a:r>
            <a:r>
              <a:rPr lang="en-US" altLang="ja-JP" sz="2000" dirty="0">
                <a:latin typeface="メイリオ" panose="020B0604030504040204" pitchFamily="50" charset="-128"/>
                <a:ea typeface="メイリオ" panose="020B0604030504040204" pitchFamily="50" charset="-128"/>
              </a:rPr>
              <a:t>60</a:t>
            </a:r>
            <a:r>
              <a:rPr lang="ja-JP" altLang="en-US" sz="2000" dirty="0">
                <a:latin typeface="メイリオ" panose="020B0604030504040204" pitchFamily="50" charset="-128"/>
                <a:ea typeface="メイリオ" panose="020B0604030504040204" pitchFamily="50" charset="-128"/>
              </a:rPr>
              <a:t>万円</a:t>
            </a:r>
          </a:p>
          <a:p>
            <a:r>
              <a:rPr lang="ja-JP" altLang="en-US" sz="2000" dirty="0">
                <a:latin typeface="メイリオ" panose="020B0604030504040204" pitchFamily="50" charset="-128"/>
                <a:ea typeface="メイリオ" panose="020B0604030504040204" pitchFamily="50" charset="-128"/>
              </a:rPr>
              <a:t>にする」と勧められ、契約してしまった。</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後悔してクーリング・オフを申し出たが、応じてもらえない。</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20</a:t>
            </a:r>
            <a:r>
              <a:rPr lang="ja-JP" altLang="en-US" sz="2000" dirty="0">
                <a:latin typeface="メイリオ" panose="020B0604030504040204" pitchFamily="50" charset="-128"/>
                <a:ea typeface="メイリオ" panose="020B0604030504040204" pitchFamily="50" charset="-128"/>
              </a:rPr>
              <a:t>歳代　男性）</a:t>
            </a:r>
          </a:p>
        </p:txBody>
      </p:sp>
      <p:pic>
        <p:nvPicPr>
          <p:cNvPr id="4" name="図 3">
            <a:extLst>
              <a:ext uri="{FF2B5EF4-FFF2-40B4-BE49-F238E27FC236}">
                <a16:creationId xmlns:a16="http://schemas.microsoft.com/office/drawing/2014/main" id="{F1DC04C6-8B23-4479-937A-EFB5B9BEE2E9}"/>
              </a:ext>
            </a:extLst>
          </p:cNvPr>
          <p:cNvPicPr>
            <a:picLocks noChangeAspect="1"/>
          </p:cNvPicPr>
          <p:nvPr/>
        </p:nvPicPr>
        <p:blipFill>
          <a:blip r:embed="rId2"/>
          <a:stretch>
            <a:fillRect/>
          </a:stretch>
        </p:blipFill>
        <p:spPr>
          <a:xfrm>
            <a:off x="3200190" y="3907162"/>
            <a:ext cx="1240550" cy="1095261"/>
          </a:xfrm>
          <a:prstGeom prst="rect">
            <a:avLst/>
          </a:prstGeom>
        </p:spPr>
      </p:pic>
      <p:pic>
        <p:nvPicPr>
          <p:cNvPr id="5" name="図 4">
            <a:extLst>
              <a:ext uri="{FF2B5EF4-FFF2-40B4-BE49-F238E27FC236}">
                <a16:creationId xmlns:a16="http://schemas.microsoft.com/office/drawing/2014/main" id="{34184391-37B1-4FD7-86B3-234018117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287" y="3907161"/>
            <a:ext cx="1926276" cy="1926276"/>
          </a:xfrm>
          <a:prstGeom prst="rect">
            <a:avLst/>
          </a:prstGeom>
        </p:spPr>
      </p:pic>
      <p:sp>
        <p:nvSpPr>
          <p:cNvPr id="7" name="正方形/長方形 6"/>
          <p:cNvSpPr/>
          <p:nvPr/>
        </p:nvSpPr>
        <p:spPr>
          <a:xfrm>
            <a:off x="357854" y="5782252"/>
            <a:ext cx="9116257" cy="867930"/>
          </a:xfrm>
          <a:prstGeom prst="rect">
            <a:avLst/>
          </a:prstGeom>
          <a:noFill/>
          <a:ln>
            <a:noFill/>
          </a:ln>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（独）国民生活センター報道発表資料「若者向け注意喚起シリーズ</a:t>
            </a:r>
            <a:r>
              <a:rPr lang="en-US" altLang="ja-JP" sz="1400" dirty="0">
                <a:latin typeface="Meiryo UI" panose="020B0604030504040204" pitchFamily="50" charset="-128"/>
                <a:ea typeface="Meiryo UI" panose="020B0604030504040204" pitchFamily="50" charset="-128"/>
              </a:rPr>
              <a:t>&lt;No.1&gt;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美容医療サービスのトラブル</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万円」のつもりが「</a:t>
            </a:r>
            <a:r>
              <a:rPr lang="en-US" altLang="ja-JP" sz="1400" dirty="0">
                <a:latin typeface="Meiryo UI" panose="020B0604030504040204" pitchFamily="50" charset="-128"/>
                <a:ea typeface="Meiryo UI" panose="020B0604030504040204" pitchFamily="50" charset="-128"/>
              </a:rPr>
              <a:t>70</a:t>
            </a:r>
            <a:r>
              <a:rPr lang="ja-JP" altLang="en-US" sz="1400" dirty="0">
                <a:latin typeface="Meiryo UI" panose="020B0604030504040204" pitchFamily="50" charset="-128"/>
                <a:ea typeface="Meiryo UI" panose="020B0604030504040204" pitchFamily="50" charset="-128"/>
              </a:rPr>
              <a:t>万円」の契約！？即日施術は避けリスク等の確認を！</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日）</a:t>
            </a:r>
          </a:p>
        </p:txBody>
      </p:sp>
      <p:sp>
        <p:nvSpPr>
          <p:cNvPr id="8"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事例</a:t>
            </a:r>
            <a:r>
              <a:rPr lang="ja-JP" altLang="en-US" sz="2800" dirty="0">
                <a:latin typeface="メイリオ" panose="020B0604030504040204" pitchFamily="50" charset="-128"/>
                <a:ea typeface="メイリオ" panose="020B0604030504040204" pitchFamily="50" charset="-128"/>
              </a:rPr>
              <a:t>（３）美容に関する</a:t>
            </a:r>
            <a:r>
              <a:rPr lang="ja-JP" altLang="en-US" sz="2800" dirty="0" smtClean="0">
                <a:latin typeface="メイリオ" panose="020B0604030504040204" pitchFamily="50" charset="-128"/>
                <a:ea typeface="メイリオ" panose="020B0604030504040204" pitchFamily="50" charset="-128"/>
              </a:rPr>
              <a:t>トラブル</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78560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E9724511-9C57-49B8-9F40-ACBC120E2C61}"/>
              </a:ext>
            </a:extLst>
          </p:cNvPr>
          <p:cNvSpPr/>
          <p:nvPr/>
        </p:nvSpPr>
        <p:spPr>
          <a:xfrm>
            <a:off x="177059" y="1413165"/>
            <a:ext cx="8757866" cy="4125191"/>
          </a:xfrm>
          <a:prstGeom prst="rect">
            <a:avLst/>
          </a:prstGeom>
          <a:ln w="28575">
            <a:noFill/>
          </a:ln>
        </p:spPr>
        <p:style>
          <a:lnRef idx="2">
            <a:schemeClr val="accent1"/>
          </a:lnRef>
          <a:fillRef idx="1">
            <a:schemeClr val="lt1"/>
          </a:fillRef>
          <a:effectRef idx="0">
            <a:schemeClr val="accent1"/>
          </a:effectRef>
          <a:fontRef idx="minor">
            <a:schemeClr val="dk1"/>
          </a:fontRef>
        </p:style>
        <p:txBody>
          <a:bodyPr rtlCol="0" anchor="ctr"/>
          <a:lstStyle/>
          <a:p>
            <a:r>
              <a:rPr lang="en-US" altLang="ja-JP" sz="2400" b="1" dirty="0">
                <a:solidFill>
                  <a:schemeClr val="tx1"/>
                </a:solidFill>
                <a:latin typeface="メイリオ" panose="020B0604030504040204" pitchFamily="50" charset="-128"/>
                <a:ea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rPr>
              <a:t>事例２</a:t>
            </a:r>
            <a:r>
              <a:rPr lang="en-US" altLang="ja-JP" sz="2400" b="1" dirty="0">
                <a:solidFill>
                  <a:schemeClr val="tx1"/>
                </a:solidFill>
                <a:latin typeface="メイリオ" panose="020B0604030504040204" pitchFamily="50" charset="-128"/>
                <a:ea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rPr>
              <a:t>契約当日に手術を受けたが腫れが引かない</a:t>
            </a:r>
            <a:r>
              <a:rPr lang="en-US" altLang="ja-JP" sz="2400" b="1" dirty="0" smtClean="0">
                <a:solidFill>
                  <a:schemeClr val="tx1"/>
                </a:solidFill>
                <a:latin typeface="メイリオ" panose="020B0604030504040204" pitchFamily="50" charset="-128"/>
                <a:ea typeface="メイリオ" panose="020B0604030504040204" pitchFamily="50" charset="-128"/>
              </a:rPr>
              <a:t>…</a:t>
            </a:r>
          </a:p>
          <a:p>
            <a:r>
              <a:rPr lang="ja-JP" altLang="en-US" sz="2000" dirty="0">
                <a:latin typeface="メイリオ" panose="020B0604030504040204" pitchFamily="50" charset="-128"/>
                <a:ea typeface="メイリオ" panose="020B0604030504040204" pitchFamily="50" charset="-128"/>
              </a:rPr>
              <a:t>「二重まぶたの手術が</a:t>
            </a:r>
            <a:r>
              <a:rPr lang="en-US" altLang="ja-JP" sz="2000" dirty="0">
                <a:latin typeface="メイリオ" panose="020B0604030504040204" pitchFamily="50" charset="-128"/>
                <a:ea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rPr>
              <a:t>日で可能。手術当日に化粧できる」</a:t>
            </a:r>
          </a:p>
          <a:p>
            <a:r>
              <a:rPr lang="ja-JP" altLang="en-US" sz="2000" dirty="0">
                <a:latin typeface="メイリオ" panose="020B0604030504040204" pitchFamily="50" charset="-128"/>
                <a:ea typeface="メイリオ" panose="020B0604030504040204" pitchFamily="50" charset="-128"/>
              </a:rPr>
              <a:t>という</a:t>
            </a:r>
            <a:r>
              <a:rPr lang="en-US" altLang="ja-JP" sz="2000" dirty="0">
                <a:latin typeface="メイリオ" panose="020B0604030504040204" pitchFamily="50" charset="-128"/>
                <a:ea typeface="メイリオ" panose="020B0604030504040204" pitchFamily="50" charset="-128"/>
              </a:rPr>
              <a:t>SNS</a:t>
            </a:r>
            <a:r>
              <a:rPr lang="ja-JP" altLang="en-US" sz="2000" dirty="0">
                <a:latin typeface="メイリオ" panose="020B0604030504040204" pitchFamily="50" charset="-128"/>
                <a:ea typeface="メイリオ" panose="020B0604030504040204" pitchFamily="50" charset="-128"/>
              </a:rPr>
              <a:t>広告をみて、カウンセリングを申し込んだ。</a:t>
            </a:r>
          </a:p>
          <a:p>
            <a:r>
              <a:rPr lang="ja-JP" altLang="en-US" sz="2000" dirty="0">
                <a:latin typeface="メイリオ" panose="020B0604030504040204" pitchFamily="50" charset="-128"/>
                <a:ea typeface="メイリオ" panose="020B0604030504040204" pitchFamily="50" charset="-128"/>
              </a:rPr>
              <a:t>カウンセラーから「</a:t>
            </a:r>
            <a:r>
              <a:rPr lang="en-US" altLang="ja-JP" sz="2000" dirty="0">
                <a:latin typeface="メイリオ" panose="020B0604030504040204" pitchFamily="50" charset="-128"/>
                <a:ea typeface="メイリオ" panose="020B0604030504040204" pitchFamily="50" charset="-128"/>
              </a:rPr>
              <a:t>50</a:t>
            </a:r>
            <a:r>
              <a:rPr lang="ja-JP" altLang="en-US" sz="2000" dirty="0">
                <a:latin typeface="メイリオ" panose="020B0604030504040204" pitchFamily="50" charset="-128"/>
                <a:ea typeface="メイリオ" panose="020B0604030504040204" pitchFamily="50" charset="-128"/>
              </a:rPr>
              <a:t>万円の手術は腫れない」、「一緒に脂肪</a:t>
            </a:r>
          </a:p>
          <a:p>
            <a:r>
              <a:rPr lang="ja-JP" altLang="en-US" sz="2000" dirty="0">
                <a:latin typeface="メイリオ" panose="020B0604030504040204" pitchFamily="50" charset="-128"/>
                <a:ea typeface="メイリオ" panose="020B0604030504040204" pitchFamily="50" charset="-128"/>
              </a:rPr>
              <a:t>吸引もやるとよい」と勧められ</a:t>
            </a:r>
            <a:r>
              <a:rPr lang="en-US" altLang="ja-JP" sz="2000" dirty="0">
                <a:latin typeface="メイリオ" panose="020B0604030504040204" pitchFamily="50" charset="-128"/>
                <a:ea typeface="メイリオ" panose="020B0604030504040204" pitchFamily="50" charset="-128"/>
              </a:rPr>
              <a:t>90</a:t>
            </a:r>
            <a:r>
              <a:rPr lang="ja-JP" altLang="en-US" sz="2000" dirty="0">
                <a:latin typeface="メイリオ" panose="020B0604030504040204" pitchFamily="50" charset="-128"/>
                <a:ea typeface="メイリオ" panose="020B0604030504040204" pitchFamily="50" charset="-128"/>
              </a:rPr>
              <a:t>万円の契約を結んだ。</a:t>
            </a:r>
          </a:p>
          <a:p>
            <a:r>
              <a:rPr lang="ja-JP" altLang="en-US" sz="2000" dirty="0">
                <a:latin typeface="メイリオ" panose="020B0604030504040204" pitchFamily="50" charset="-128"/>
                <a:ea typeface="メイリオ" panose="020B0604030504040204" pitchFamily="50" charset="-128"/>
              </a:rPr>
              <a:t>そのまま当日に手術を受けることになったが、術後１週間</a:t>
            </a:r>
          </a:p>
          <a:p>
            <a:r>
              <a:rPr lang="ja-JP" altLang="en-US" sz="2000" dirty="0">
                <a:latin typeface="メイリオ" panose="020B0604030504040204" pitchFamily="50" charset="-128"/>
                <a:ea typeface="メイリオ" panose="020B0604030504040204" pitchFamily="50" charset="-128"/>
              </a:rPr>
              <a:t>経っても腫れが引かない。リスクの説明はなかった。</a:t>
            </a:r>
          </a:p>
          <a:p>
            <a:r>
              <a:rPr lang="ja-JP" altLang="en-US" sz="2000" dirty="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20</a:t>
            </a:r>
            <a:r>
              <a:rPr lang="ja-JP" altLang="en-US" sz="2000" dirty="0">
                <a:latin typeface="メイリオ" panose="020B0604030504040204" pitchFamily="50" charset="-128"/>
                <a:ea typeface="メイリオ" panose="020B0604030504040204" pitchFamily="50" charset="-128"/>
              </a:rPr>
              <a:t>歳代　女性）</a:t>
            </a:r>
          </a:p>
          <a:p>
            <a:endParaRPr lang="ja-JP" altLang="en-US" sz="1400" dirty="0"/>
          </a:p>
        </p:txBody>
      </p:sp>
      <p:pic>
        <p:nvPicPr>
          <p:cNvPr id="4" name="図 3">
            <a:extLst>
              <a:ext uri="{FF2B5EF4-FFF2-40B4-BE49-F238E27FC236}">
                <a16:creationId xmlns:a16="http://schemas.microsoft.com/office/drawing/2014/main" id="{4FCB4786-A79D-416E-8A57-9335AF4570DB}"/>
              </a:ext>
            </a:extLst>
          </p:cNvPr>
          <p:cNvPicPr>
            <a:picLocks noChangeAspect="1"/>
          </p:cNvPicPr>
          <p:nvPr/>
        </p:nvPicPr>
        <p:blipFill>
          <a:blip r:embed="rId3"/>
          <a:stretch>
            <a:fillRect/>
          </a:stretch>
        </p:blipFill>
        <p:spPr>
          <a:xfrm>
            <a:off x="7691407" y="4099133"/>
            <a:ext cx="1368072" cy="1755092"/>
          </a:xfrm>
          <a:prstGeom prst="rect">
            <a:avLst/>
          </a:prstGeom>
        </p:spPr>
      </p:pic>
      <p:sp>
        <p:nvSpPr>
          <p:cNvPr id="5" name="正方形/長方形 4"/>
          <p:cNvSpPr/>
          <p:nvPr/>
        </p:nvSpPr>
        <p:spPr>
          <a:xfrm>
            <a:off x="307465" y="5706542"/>
            <a:ext cx="9116257" cy="867930"/>
          </a:xfrm>
          <a:prstGeom prst="rect">
            <a:avLst/>
          </a:prstGeom>
          <a:noFill/>
          <a:ln>
            <a:noFill/>
          </a:ln>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（独）国民生活センター報道発表資料「若者向け注意喚起シリーズ</a:t>
            </a:r>
            <a:r>
              <a:rPr lang="en-US" altLang="ja-JP" sz="1400" dirty="0">
                <a:latin typeface="Meiryo UI" panose="020B0604030504040204" pitchFamily="50" charset="-128"/>
                <a:ea typeface="Meiryo UI" panose="020B0604030504040204" pitchFamily="50" charset="-128"/>
              </a:rPr>
              <a:t>&lt;No.1&gt;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美容医療サービスのトラブル</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万円」のつもりが「</a:t>
            </a:r>
            <a:r>
              <a:rPr lang="en-US" altLang="ja-JP" sz="1400" dirty="0">
                <a:latin typeface="Meiryo UI" panose="020B0604030504040204" pitchFamily="50" charset="-128"/>
                <a:ea typeface="Meiryo UI" panose="020B0604030504040204" pitchFamily="50" charset="-128"/>
              </a:rPr>
              <a:t>70</a:t>
            </a:r>
            <a:r>
              <a:rPr lang="ja-JP" altLang="en-US" sz="1400" dirty="0">
                <a:latin typeface="Meiryo UI" panose="020B0604030504040204" pitchFamily="50" charset="-128"/>
                <a:ea typeface="Meiryo UI" panose="020B0604030504040204" pitchFamily="50" charset="-128"/>
              </a:rPr>
              <a:t>万円」の契約！？即日施術は避けリスク等の確認を！</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日）</a:t>
            </a:r>
          </a:p>
        </p:txBody>
      </p:sp>
      <p:sp>
        <p:nvSpPr>
          <p:cNvPr id="11"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smtClean="0">
                <a:latin typeface="メイリオ" panose="020B0604030504040204" pitchFamily="50" charset="-128"/>
                <a:ea typeface="メイリオ" panose="020B0604030504040204" pitchFamily="50" charset="-128"/>
              </a:rPr>
              <a:t>事例（３）美容に関するトラブル</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39360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4735188" y="1385543"/>
            <a:ext cx="4466844" cy="3887724"/>
          </a:xfrm>
          <a:prstGeom prst="rect">
            <a:avLst/>
          </a:prstGeom>
        </p:spPr>
      </p:pic>
      <p:sp>
        <p:nvSpPr>
          <p:cNvPr id="16" name="吹き出し: 角を丸めた四角形 17">
            <a:extLst>
              <a:ext uri="{FF2B5EF4-FFF2-40B4-BE49-F238E27FC236}">
                <a16:creationId xmlns:a16="http://schemas.microsoft.com/office/drawing/2014/main" id="{F51F359A-C13B-455F-B810-F96C917F19F6}"/>
              </a:ext>
            </a:extLst>
          </p:cNvPr>
          <p:cNvSpPr/>
          <p:nvPr/>
        </p:nvSpPr>
        <p:spPr>
          <a:xfrm>
            <a:off x="6127940" y="1509387"/>
            <a:ext cx="1337708" cy="535827"/>
          </a:xfrm>
          <a:prstGeom prst="wedgeRoundRectCallout">
            <a:avLst>
              <a:gd name="adj1" fmla="val 56061"/>
              <a:gd name="adj2" fmla="val 93028"/>
              <a:gd name="adj3" fmla="val 16667"/>
            </a:avLst>
          </a:prstGeom>
          <a:solidFill>
            <a:srgbClr val="FFFF00"/>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20000"/>
              </a:lnSpc>
              <a:spcBef>
                <a:spcPct val="20000"/>
              </a:spcBef>
              <a:spcAft>
                <a:spcPct val="200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メイリオ" panose="020B0604030504040204" pitchFamily="50" charset="-128"/>
                <a:cs typeface="+mn-cs"/>
              </a:rPr>
              <a:t>若者世代の</a:t>
            </a:r>
            <a:r>
              <a:rPr kumimoji="1" lang="en-US" altLang="ja-JP" sz="1400" b="0" i="0" u="none" strike="noStrike" kern="1200" cap="none" spc="0" normalizeH="0" baseline="0" noProof="0" dirty="0">
                <a:ln>
                  <a:noFill/>
                </a:ln>
                <a:solidFill>
                  <a:prstClr val="black"/>
                </a:solidFill>
                <a:effectLst/>
                <a:uLnTx/>
                <a:uFillTx/>
                <a:latin typeface="Calibri"/>
                <a:ea typeface="メイリオ" panose="020B0604030504040204" pitchFamily="50" charset="-128"/>
                <a:cs typeface="+mn-cs"/>
              </a:rPr>
              <a:t/>
            </a:r>
            <a:br>
              <a:rPr kumimoji="1" lang="en-US" altLang="ja-JP" sz="1400" b="0" i="0" u="none" strike="noStrike" kern="1200" cap="none" spc="0" normalizeH="0" baseline="0" noProof="0" dirty="0">
                <a:ln>
                  <a:noFill/>
                </a:ln>
                <a:solidFill>
                  <a:prstClr val="black"/>
                </a:solidFill>
                <a:effectLst/>
                <a:uLnTx/>
                <a:uFillTx/>
                <a:latin typeface="Calibri"/>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Calibri"/>
                <a:ea typeface="メイリオ" panose="020B0604030504040204" pitchFamily="50" charset="-128"/>
                <a:cs typeface="+mn-cs"/>
              </a:rPr>
              <a:t>割合が増加！</a:t>
            </a:r>
          </a:p>
        </p:txBody>
      </p:sp>
      <p:sp>
        <p:nvSpPr>
          <p:cNvPr id="2" name="正方形/長方形 1">
            <a:extLst>
              <a:ext uri="{FF2B5EF4-FFF2-40B4-BE49-F238E27FC236}">
                <a16:creationId xmlns:a16="http://schemas.microsoft.com/office/drawing/2014/main" id="{07DC0050-751F-471F-A902-3C9B198E780D}"/>
              </a:ext>
            </a:extLst>
          </p:cNvPr>
          <p:cNvSpPr/>
          <p:nvPr/>
        </p:nvSpPr>
        <p:spPr>
          <a:xfrm>
            <a:off x="177059" y="923466"/>
            <a:ext cx="4790866" cy="2903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r>
              <a:rPr lang="ja-JP" altLang="en-US" sz="2000" b="1" u="sng" dirty="0"/>
              <a:t>☝トラブルに遭わないためのポイント</a:t>
            </a:r>
            <a:endParaRPr lang="en-US" altLang="ja-JP" sz="2000" b="1" u="sng" dirty="0"/>
          </a:p>
          <a:p>
            <a:pPr>
              <a:lnSpc>
                <a:spcPct val="150000"/>
              </a:lnSpc>
              <a:spcBef>
                <a:spcPts val="0"/>
              </a:spcBef>
              <a:spcAft>
                <a:spcPts val="0"/>
              </a:spcAft>
            </a:pPr>
            <a:r>
              <a:rPr lang="ja-JP" altLang="en-US" sz="2000" dirty="0">
                <a:latin typeface="メイリオ" panose="020B0604030504040204" pitchFamily="50" charset="-128"/>
              </a:rPr>
              <a:t>● </a:t>
            </a:r>
            <a:r>
              <a:rPr lang="ja-JP" altLang="en-US" sz="2000" dirty="0">
                <a:solidFill>
                  <a:srgbClr val="FF0000"/>
                </a:solidFill>
              </a:rPr>
              <a:t>その場で契約・施術をしない</a:t>
            </a:r>
            <a:endParaRPr lang="en-US" altLang="ja-JP" sz="2000" dirty="0">
              <a:solidFill>
                <a:schemeClr val="tx1"/>
              </a:solidFill>
            </a:endParaRPr>
          </a:p>
          <a:p>
            <a:pPr>
              <a:lnSpc>
                <a:spcPct val="100000"/>
              </a:lnSpc>
              <a:spcBef>
                <a:spcPts val="600"/>
              </a:spcBef>
              <a:spcAft>
                <a:spcPts val="0"/>
              </a:spcAft>
            </a:pPr>
            <a:r>
              <a:rPr lang="ja-JP" altLang="en-US" sz="2000" dirty="0">
                <a:latin typeface="メイリオ" panose="020B0604030504040204" pitchFamily="50" charset="-128"/>
              </a:rPr>
              <a:t>● </a:t>
            </a:r>
            <a:r>
              <a:rPr lang="ja-JP" altLang="en-US" sz="2000" dirty="0"/>
              <a:t>広告には</a:t>
            </a:r>
            <a:r>
              <a:rPr lang="en-US" altLang="ja-JP" sz="2000" dirty="0">
                <a:solidFill>
                  <a:srgbClr val="FF0000"/>
                </a:solidFill>
              </a:rPr>
              <a:t>NG</a:t>
            </a:r>
            <a:r>
              <a:rPr lang="ja-JP" altLang="en-US" sz="2000" dirty="0">
                <a:solidFill>
                  <a:srgbClr val="FF0000"/>
                </a:solidFill>
              </a:rPr>
              <a:t>表現</a:t>
            </a:r>
            <a:r>
              <a:rPr lang="ja-JP" altLang="en-US" sz="2000" dirty="0"/>
              <a:t>があることを</a:t>
            </a:r>
            <a:r>
              <a:rPr lang="en-US" altLang="ja-JP" sz="2000" dirty="0"/>
              <a:t/>
            </a:r>
            <a:br>
              <a:rPr lang="en-US" altLang="ja-JP" sz="2000" dirty="0"/>
            </a:br>
            <a:r>
              <a:rPr lang="en-US" altLang="ja-JP" sz="2000" dirty="0"/>
              <a:t>      </a:t>
            </a:r>
            <a:r>
              <a:rPr lang="ja-JP" altLang="en-US" sz="2000" dirty="0"/>
              <a:t>知っておく</a:t>
            </a:r>
            <a:endParaRPr lang="en-US" altLang="ja-JP" sz="2000" dirty="0"/>
          </a:p>
          <a:p>
            <a:pPr>
              <a:lnSpc>
                <a:spcPct val="150000"/>
              </a:lnSpc>
              <a:spcBef>
                <a:spcPts val="0"/>
              </a:spcBef>
              <a:spcAft>
                <a:spcPts val="0"/>
              </a:spcAft>
            </a:pPr>
            <a:r>
              <a:rPr lang="ja-JP" altLang="en-US" sz="2000" dirty="0">
                <a:latin typeface="メイリオ" panose="020B0604030504040204" pitchFamily="50" charset="-128"/>
              </a:rPr>
              <a:t>● </a:t>
            </a:r>
            <a:r>
              <a:rPr lang="ja-JP" altLang="en-US" sz="2000" dirty="0"/>
              <a:t>施術前に</a:t>
            </a:r>
            <a:r>
              <a:rPr lang="ja-JP" altLang="en-US" sz="2000" dirty="0">
                <a:solidFill>
                  <a:srgbClr val="FF0000"/>
                </a:solidFill>
              </a:rPr>
              <a:t>リスクや副作用の確認</a:t>
            </a:r>
            <a:r>
              <a:rPr lang="ja-JP" altLang="en-US" sz="2000" dirty="0"/>
              <a:t>を</a:t>
            </a:r>
            <a:endParaRPr lang="en-US" altLang="ja-JP" sz="2000" dirty="0"/>
          </a:p>
          <a:p>
            <a:pPr>
              <a:lnSpc>
                <a:spcPct val="150000"/>
              </a:lnSpc>
              <a:spcBef>
                <a:spcPts val="0"/>
              </a:spcBef>
              <a:spcAft>
                <a:spcPts val="0"/>
              </a:spcAft>
            </a:pPr>
            <a:r>
              <a:rPr lang="ja-JP" altLang="en-US" sz="2000" dirty="0">
                <a:latin typeface="メイリオ" panose="020B0604030504040204" pitchFamily="50" charset="-128"/>
              </a:rPr>
              <a:t>● </a:t>
            </a:r>
            <a:r>
              <a:rPr lang="ja-JP" altLang="en-US" sz="2000" dirty="0">
                <a:solidFill>
                  <a:srgbClr val="FF0000"/>
                </a:solidFill>
              </a:rPr>
              <a:t>「お金がない」</a:t>
            </a:r>
            <a:r>
              <a:rPr lang="ja-JP" altLang="en-US" sz="2000" dirty="0">
                <a:solidFill>
                  <a:schemeClr val="tx1"/>
                </a:solidFill>
              </a:rPr>
              <a:t>なら</a:t>
            </a:r>
            <a:r>
              <a:rPr lang="ja-JP" altLang="en-US" sz="2000" dirty="0">
                <a:solidFill>
                  <a:srgbClr val="FF0000"/>
                </a:solidFill>
              </a:rPr>
              <a:t>「契約しない</a:t>
            </a:r>
            <a:r>
              <a:rPr lang="ja-JP" altLang="en-US" sz="2000" dirty="0" smtClean="0">
                <a:solidFill>
                  <a:srgbClr val="FF0000"/>
                </a:solidFill>
              </a:rPr>
              <a:t>」</a:t>
            </a:r>
            <a:endParaRPr lang="en-US" altLang="ja-JP" sz="2000" dirty="0">
              <a:solidFill>
                <a:srgbClr val="FF0000"/>
              </a:solidFill>
            </a:endParaRPr>
          </a:p>
        </p:txBody>
      </p:sp>
      <p:sp>
        <p:nvSpPr>
          <p:cNvPr id="3" name="正方形/長方形 2"/>
          <p:cNvSpPr/>
          <p:nvPr/>
        </p:nvSpPr>
        <p:spPr>
          <a:xfrm>
            <a:off x="177059" y="3749161"/>
            <a:ext cx="4561609" cy="426027"/>
          </a:xfrm>
          <a:prstGeom prst="rect">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その美容医療は今すぐ必要ですか？</a:t>
            </a:r>
          </a:p>
        </p:txBody>
      </p:sp>
      <p:sp>
        <p:nvSpPr>
          <p:cNvPr id="8" name="テキスト ボックス 7"/>
          <p:cNvSpPr txBox="1"/>
          <p:nvPr/>
        </p:nvSpPr>
        <p:spPr>
          <a:xfrm flipH="1">
            <a:off x="5375727" y="842841"/>
            <a:ext cx="3367003" cy="609398"/>
          </a:xfrm>
          <a:prstGeom prst="rect">
            <a:avLst/>
          </a:prstGeom>
          <a:solidFill>
            <a:schemeClr val="accent1">
              <a:lumMod val="40000"/>
              <a:lumOff val="60000"/>
            </a:schemeClr>
          </a:solidFill>
        </p:spPr>
        <p:txBody>
          <a:bodyPr wrap="square" rtlCol="0">
            <a:spAutoFit/>
          </a:bodyPr>
          <a:lstStyle/>
          <a:p>
            <a:r>
              <a:rPr lang="ja-JP" altLang="en-US" sz="1400" dirty="0">
                <a:latin typeface="+mj-ea"/>
                <a:ea typeface="+mj-ea"/>
              </a:rPr>
              <a:t>若者の「美容医療」に関する消費生活相談件数の推移（年齢区分別）</a:t>
            </a:r>
          </a:p>
        </p:txBody>
      </p:sp>
      <p:sp>
        <p:nvSpPr>
          <p:cNvPr id="9" name="正方形/長方形 8"/>
          <p:cNvSpPr/>
          <p:nvPr/>
        </p:nvSpPr>
        <p:spPr>
          <a:xfrm>
            <a:off x="177060" y="5844159"/>
            <a:ext cx="9116257" cy="867930"/>
          </a:xfrm>
          <a:prstGeom prst="rect">
            <a:avLst/>
          </a:prstGeom>
          <a:noFill/>
          <a:ln>
            <a:noFill/>
          </a:ln>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（独）国民生活センター報道発表資料「若者向け注意喚起シリーズ</a:t>
            </a:r>
            <a:r>
              <a:rPr lang="en-US" altLang="ja-JP" sz="1400" dirty="0">
                <a:latin typeface="Meiryo UI" panose="020B0604030504040204" pitchFamily="50" charset="-128"/>
                <a:ea typeface="Meiryo UI" panose="020B0604030504040204" pitchFamily="50" charset="-128"/>
              </a:rPr>
              <a:t>&lt;No.1&gt;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美容医療サービスのトラブル</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万円」のつもりが「</a:t>
            </a:r>
            <a:r>
              <a:rPr lang="en-US" altLang="ja-JP" sz="1400" dirty="0">
                <a:latin typeface="Meiryo UI" panose="020B0604030504040204" pitchFamily="50" charset="-128"/>
                <a:ea typeface="Meiryo UI" panose="020B0604030504040204" pitchFamily="50" charset="-128"/>
              </a:rPr>
              <a:t>70</a:t>
            </a:r>
            <a:r>
              <a:rPr lang="ja-JP" altLang="en-US" sz="1400" dirty="0">
                <a:latin typeface="Meiryo UI" panose="020B0604030504040204" pitchFamily="50" charset="-128"/>
                <a:ea typeface="Meiryo UI" panose="020B0604030504040204" pitchFamily="50" charset="-128"/>
              </a:rPr>
              <a:t>万円」の契約！？即日施術は避けリスク等の確認を！</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日）</a:t>
            </a:r>
          </a:p>
        </p:txBody>
      </p:sp>
      <p:sp>
        <p:nvSpPr>
          <p:cNvPr id="12" name="テキスト ボックス 11"/>
          <p:cNvSpPr txBox="1"/>
          <p:nvPr/>
        </p:nvSpPr>
        <p:spPr>
          <a:xfrm flipH="1">
            <a:off x="5455011" y="5316839"/>
            <a:ext cx="3637018" cy="461665"/>
          </a:xfrm>
          <a:prstGeom prst="rect">
            <a:avLst/>
          </a:prstGeom>
          <a:noFill/>
        </p:spPr>
        <p:txBody>
          <a:bodyPr wrap="square" rtlCol="0">
            <a:spAutoFit/>
          </a:bodyPr>
          <a:lstStyle/>
          <a:p>
            <a:r>
              <a:rPr lang="ja-JP" altLang="en-US" sz="1000" dirty="0">
                <a:latin typeface="+mj-ea"/>
                <a:ea typeface="+mj-ea"/>
              </a:rPr>
              <a:t>（参考）</a:t>
            </a:r>
            <a:r>
              <a:rPr lang="en-US" altLang="ja-JP" sz="1000" dirty="0">
                <a:latin typeface="+mj-ea"/>
                <a:ea typeface="+mj-ea"/>
              </a:rPr>
              <a:t>PIO-NET</a:t>
            </a:r>
            <a:r>
              <a:rPr lang="ja-JP" altLang="en-US" sz="1000" dirty="0" err="1">
                <a:latin typeface="+mj-ea"/>
                <a:ea typeface="+mj-ea"/>
              </a:rPr>
              <a:t>に登</a:t>
            </a:r>
            <a:r>
              <a:rPr lang="ja-JP" altLang="en-US" sz="1000" dirty="0">
                <a:latin typeface="+mj-ea"/>
                <a:ea typeface="+mj-ea"/>
              </a:rPr>
              <a:t>録された消費生活相談情報</a:t>
            </a:r>
            <a:r>
              <a:rPr lang="en-US" altLang="ja-JP" sz="1000" dirty="0">
                <a:latin typeface="+mj-ea"/>
                <a:ea typeface="+mj-ea"/>
              </a:rPr>
              <a:t/>
            </a:r>
            <a:br>
              <a:rPr lang="en-US" altLang="ja-JP" sz="1000" dirty="0">
                <a:latin typeface="+mj-ea"/>
                <a:ea typeface="+mj-ea"/>
              </a:rPr>
            </a:br>
            <a:r>
              <a:rPr lang="ja-JP" altLang="en-US" sz="1000" dirty="0">
                <a:latin typeface="+mj-ea"/>
                <a:ea typeface="+mj-ea"/>
              </a:rPr>
              <a:t>　　　 （</a:t>
            </a:r>
            <a:r>
              <a:rPr lang="en-US" altLang="ja-JP" sz="1000" dirty="0">
                <a:latin typeface="+mj-ea"/>
                <a:ea typeface="+mj-ea"/>
              </a:rPr>
              <a:t>2022</a:t>
            </a:r>
            <a:r>
              <a:rPr lang="ja-JP" altLang="en-US" sz="1000" dirty="0">
                <a:latin typeface="+mj-ea"/>
                <a:ea typeface="+mj-ea"/>
              </a:rPr>
              <a:t>年</a:t>
            </a:r>
            <a:r>
              <a:rPr lang="en-US" altLang="ja-JP" sz="1000" dirty="0">
                <a:latin typeface="+mj-ea"/>
                <a:ea typeface="+mj-ea"/>
              </a:rPr>
              <a:t>3</a:t>
            </a:r>
            <a:r>
              <a:rPr lang="ja-JP" altLang="en-US" sz="1000" dirty="0">
                <a:latin typeface="+mj-ea"/>
                <a:ea typeface="+mj-ea"/>
              </a:rPr>
              <a:t>月</a:t>
            </a:r>
            <a:r>
              <a:rPr lang="en-US" altLang="ja-JP" sz="1000" dirty="0">
                <a:latin typeface="+mj-ea"/>
                <a:ea typeface="+mj-ea"/>
              </a:rPr>
              <a:t>31</a:t>
            </a:r>
            <a:r>
              <a:rPr lang="ja-JP" altLang="en-US" sz="1000" dirty="0">
                <a:latin typeface="+mj-ea"/>
                <a:ea typeface="+mj-ea"/>
              </a:rPr>
              <a:t>日までの登録分）</a:t>
            </a:r>
          </a:p>
        </p:txBody>
      </p:sp>
      <p:sp>
        <p:nvSpPr>
          <p:cNvPr id="13"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smtClean="0">
                <a:latin typeface="メイリオ" panose="020B0604030504040204" pitchFamily="50" charset="-128"/>
                <a:ea typeface="メイリオ" panose="020B0604030504040204" pitchFamily="50" charset="-128"/>
              </a:rPr>
              <a:t>事例（３）美容に関するトラブル</a:t>
            </a:r>
            <a:endParaRPr lang="ja-JP" altLang="en-US" sz="2800" dirty="0">
              <a:latin typeface="メイリオ" panose="020B0604030504040204" pitchFamily="50" charset="-128"/>
              <a:ea typeface="メイリオ" panose="020B0604030504040204" pitchFamily="50" charset="-128"/>
            </a:endParaRPr>
          </a:p>
        </p:txBody>
      </p:sp>
      <p:sp>
        <p:nvSpPr>
          <p:cNvPr id="14" name="正方形/長方形 13"/>
          <p:cNvSpPr/>
          <p:nvPr/>
        </p:nvSpPr>
        <p:spPr>
          <a:xfrm>
            <a:off x="177060" y="4281944"/>
            <a:ext cx="4561608" cy="1107996"/>
          </a:xfrm>
          <a:prstGeom prst="rect">
            <a:avLst/>
          </a:prstGeom>
        </p:spPr>
        <p:txBody>
          <a:bodyPr wrap="square">
            <a:spAutoFit/>
          </a:bodyPr>
          <a:lstStyle/>
          <a:p>
            <a:pPr>
              <a:lnSpc>
                <a:spcPct val="100000"/>
              </a:lnSpc>
              <a:spcBef>
                <a:spcPts val="600"/>
              </a:spcBef>
              <a:spcAft>
                <a:spcPts val="0"/>
              </a:spcAft>
            </a:pPr>
            <a:r>
              <a:rPr lang="ja-JP" altLang="en-US" u="sng" dirty="0">
                <a:latin typeface="+mn-ea"/>
                <a:ea typeface="+mn-ea"/>
              </a:rPr>
              <a:t>契約は、原則と</a:t>
            </a:r>
            <a:r>
              <a:rPr lang="ja-JP" altLang="en-US" u="sng" dirty="0" smtClean="0">
                <a:latin typeface="+mn-ea"/>
                <a:ea typeface="+mn-ea"/>
              </a:rPr>
              <a:t>して</a:t>
            </a:r>
            <a:endParaRPr lang="en-US" altLang="ja-JP" u="sng" dirty="0" smtClean="0">
              <a:latin typeface="+mn-ea"/>
              <a:ea typeface="+mn-ea"/>
            </a:endParaRPr>
          </a:p>
          <a:p>
            <a:pPr>
              <a:lnSpc>
                <a:spcPct val="100000"/>
              </a:lnSpc>
              <a:spcBef>
                <a:spcPts val="600"/>
              </a:spcBef>
              <a:spcAft>
                <a:spcPts val="0"/>
              </a:spcAft>
            </a:pPr>
            <a:r>
              <a:rPr lang="ja-JP" altLang="en-US" u="sng" dirty="0" smtClean="0">
                <a:latin typeface="+mn-ea"/>
                <a:ea typeface="+mn-ea"/>
              </a:rPr>
              <a:t>一方的</a:t>
            </a:r>
            <a:r>
              <a:rPr lang="ja-JP" altLang="en-US" u="sng" dirty="0">
                <a:latin typeface="+mn-ea"/>
                <a:ea typeface="+mn-ea"/>
              </a:rPr>
              <a:t>にやめることはできません</a:t>
            </a:r>
            <a:r>
              <a:rPr lang="ja-JP" altLang="en-US" u="sng" dirty="0" smtClean="0">
                <a:latin typeface="+mn-ea"/>
                <a:ea typeface="+mn-ea"/>
              </a:rPr>
              <a:t>。</a:t>
            </a:r>
            <a:endParaRPr lang="en-US" altLang="ja-JP" u="sng" dirty="0" smtClean="0">
              <a:latin typeface="+mn-ea"/>
              <a:ea typeface="+mn-ea"/>
            </a:endParaRPr>
          </a:p>
          <a:p>
            <a:pPr>
              <a:lnSpc>
                <a:spcPct val="100000"/>
              </a:lnSpc>
              <a:spcBef>
                <a:spcPts val="600"/>
              </a:spcBef>
              <a:spcAft>
                <a:spcPts val="0"/>
              </a:spcAft>
            </a:pPr>
            <a:r>
              <a:rPr lang="ja-JP" altLang="en-US" u="sng" dirty="0" smtClean="0">
                <a:latin typeface="+mn-ea"/>
                <a:ea typeface="+mn-ea"/>
              </a:rPr>
              <a:t>しっかりと考えて</a:t>
            </a:r>
            <a:r>
              <a:rPr lang="ja-JP" altLang="en-US" u="sng" dirty="0">
                <a:latin typeface="+mn-ea"/>
                <a:ea typeface="+mn-ea"/>
              </a:rPr>
              <a:t>、</a:t>
            </a:r>
            <a:r>
              <a:rPr lang="ja-JP" altLang="en-US" u="sng" dirty="0" smtClean="0">
                <a:latin typeface="+mn-ea"/>
                <a:ea typeface="+mn-ea"/>
              </a:rPr>
              <a:t>慎重に行いましょう。</a:t>
            </a:r>
            <a:endParaRPr lang="en-US" altLang="ja-JP" sz="2000" u="sng" dirty="0">
              <a:latin typeface="+mn-ea"/>
              <a:ea typeface="+mn-ea"/>
            </a:endParaRPr>
          </a:p>
        </p:txBody>
      </p:sp>
    </p:spTree>
    <p:extLst>
      <p:ext uri="{BB962C8B-B14F-4D97-AF65-F5344CB8AC3E}">
        <p14:creationId xmlns:p14="http://schemas.microsoft.com/office/powerpoint/2010/main" val="36084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1" nodeType="clickEffect">
                                  <p:stCondLst>
                                    <p:cond delay="0"/>
                                  </p:stCondLst>
                                  <p:childTnLst>
                                    <p:animEffect transition="out" filter="fade">
                                      <p:cBhvr>
                                        <p:cTn id="46" dur="500" tmFilter="0, 0; .2, .5; .8, .5; 1, 0"/>
                                        <p:tgtEl>
                                          <p:spTgt spid="3"/>
                                        </p:tgtEl>
                                      </p:cBhvr>
                                    </p:animEffect>
                                    <p:animScale>
                                      <p:cBhvr>
                                        <p:cTn id="4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3" grpId="1"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39826" y="1117203"/>
            <a:ext cx="4094479" cy="206355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769747" y="870603"/>
            <a:ext cx="1956101" cy="461665"/>
          </a:xfrm>
          <a:prstGeom prst="rect">
            <a:avLst/>
          </a:prstGeom>
          <a:solidFill>
            <a:schemeClr val="bg1"/>
          </a:solidFill>
        </p:spPr>
        <p:txBody>
          <a:bodyPr wrap="square" rtlCol="0">
            <a:spAutoFit/>
          </a:bodyPr>
          <a:lstStyle/>
          <a:p>
            <a:r>
              <a:rPr lang="ja-JP" altLang="en-US" sz="2000" b="1" dirty="0">
                <a:latin typeface="+mn-ea"/>
                <a:ea typeface="+mn-ea"/>
              </a:rPr>
              <a:t>典型的な事例</a:t>
            </a:r>
            <a:r>
              <a:rPr lang="en-US" altLang="ja-JP" sz="2000" b="1" dirty="0">
                <a:latin typeface="+mn-ea"/>
                <a:ea typeface="+mn-ea"/>
              </a:rPr>
              <a:t>1</a:t>
            </a:r>
            <a:endParaRPr lang="ja-JP" altLang="en-US" sz="2000" b="1" dirty="0">
              <a:latin typeface="+mn-ea"/>
              <a:ea typeface="+mn-ea"/>
            </a:endParaRPr>
          </a:p>
        </p:txBody>
      </p:sp>
      <p:sp>
        <p:nvSpPr>
          <p:cNvPr id="5" name="テキスト ボックス 4"/>
          <p:cNvSpPr txBox="1"/>
          <p:nvPr/>
        </p:nvSpPr>
        <p:spPr>
          <a:xfrm>
            <a:off x="497171" y="1257151"/>
            <a:ext cx="3874597" cy="1923604"/>
          </a:xfrm>
          <a:prstGeom prst="rect">
            <a:avLst/>
          </a:prstGeom>
          <a:noFill/>
        </p:spPr>
        <p:txBody>
          <a:bodyPr wrap="square" rtlCol="0">
            <a:spAutoFit/>
          </a:bodyPr>
          <a:lstStyle/>
          <a:p>
            <a:r>
              <a:rPr lang="ja-JP" altLang="en-US" sz="2000" dirty="0">
                <a:latin typeface="+mn-ea"/>
                <a:ea typeface="+mn-ea"/>
              </a:rPr>
              <a:t>セミナーや</a:t>
            </a:r>
            <a:r>
              <a:rPr lang="en-US" altLang="ja-JP" sz="2000" dirty="0">
                <a:latin typeface="+mn-ea"/>
                <a:ea typeface="+mn-ea"/>
              </a:rPr>
              <a:t>SNS</a:t>
            </a:r>
            <a:r>
              <a:rPr lang="ja-JP" altLang="en-US" sz="2000" dirty="0">
                <a:latin typeface="+mn-ea"/>
                <a:ea typeface="+mn-ea"/>
              </a:rPr>
              <a:t>等を通じて「絶対にもうかる」等と持ち掛けられて投資をしたが、</a:t>
            </a:r>
            <a:r>
              <a:rPr lang="ja-JP" altLang="en-US" sz="2000" u="sng" dirty="0">
                <a:solidFill>
                  <a:srgbClr val="FF0000"/>
                </a:solidFill>
                <a:latin typeface="+mn-ea"/>
                <a:ea typeface="+mn-ea"/>
              </a:rPr>
              <a:t>返金されない・出金できない</a:t>
            </a:r>
            <a:r>
              <a:rPr lang="ja-JP" altLang="en-US" sz="2000" dirty="0">
                <a:latin typeface="+mn-ea"/>
                <a:ea typeface="+mn-ea"/>
              </a:rPr>
              <a:t>等トラブルになっているケース</a:t>
            </a:r>
          </a:p>
        </p:txBody>
      </p:sp>
      <p:sp>
        <p:nvSpPr>
          <p:cNvPr id="6" name="角丸四角形 5"/>
          <p:cNvSpPr/>
          <p:nvPr/>
        </p:nvSpPr>
        <p:spPr>
          <a:xfrm>
            <a:off x="4712984" y="1128031"/>
            <a:ext cx="4053276" cy="205272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712984" y="3696400"/>
            <a:ext cx="4053276" cy="2628671"/>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411109" y="3730051"/>
            <a:ext cx="4123196" cy="258419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44543" y="3507126"/>
            <a:ext cx="2140824" cy="461665"/>
          </a:xfrm>
          <a:prstGeom prst="rect">
            <a:avLst/>
          </a:prstGeom>
          <a:solidFill>
            <a:schemeClr val="bg1"/>
          </a:solidFill>
        </p:spPr>
        <p:txBody>
          <a:bodyPr wrap="square" rtlCol="0">
            <a:spAutoFit/>
          </a:bodyPr>
          <a:lstStyle/>
          <a:p>
            <a:r>
              <a:rPr lang="ja-JP" altLang="en-US" sz="2000" b="1" dirty="0">
                <a:latin typeface="+mn-ea"/>
                <a:ea typeface="+mn-ea"/>
              </a:rPr>
              <a:t>典型的な事例</a:t>
            </a:r>
            <a:r>
              <a:rPr lang="en-US" altLang="ja-JP" sz="2000" b="1" dirty="0">
                <a:latin typeface="+mn-ea"/>
                <a:ea typeface="+mn-ea"/>
              </a:rPr>
              <a:t>3</a:t>
            </a:r>
            <a:endParaRPr lang="ja-JP" altLang="en-US" sz="2000" b="1" dirty="0">
              <a:latin typeface="+mn-ea"/>
              <a:ea typeface="+mn-ea"/>
            </a:endParaRPr>
          </a:p>
        </p:txBody>
      </p:sp>
      <p:sp>
        <p:nvSpPr>
          <p:cNvPr id="10" name="テキスト ボックス 9"/>
          <p:cNvSpPr txBox="1"/>
          <p:nvPr/>
        </p:nvSpPr>
        <p:spPr>
          <a:xfrm>
            <a:off x="4978389" y="928479"/>
            <a:ext cx="1936426" cy="461665"/>
          </a:xfrm>
          <a:prstGeom prst="rect">
            <a:avLst/>
          </a:prstGeom>
          <a:solidFill>
            <a:schemeClr val="bg1"/>
          </a:solidFill>
        </p:spPr>
        <p:txBody>
          <a:bodyPr wrap="square" rtlCol="0">
            <a:spAutoFit/>
          </a:bodyPr>
          <a:lstStyle/>
          <a:p>
            <a:r>
              <a:rPr lang="ja-JP" altLang="en-US" sz="2000" b="1" dirty="0">
                <a:latin typeface="+mn-ea"/>
                <a:ea typeface="+mn-ea"/>
              </a:rPr>
              <a:t>典型的な事例</a:t>
            </a:r>
            <a:r>
              <a:rPr lang="en-US" altLang="ja-JP" sz="2000" b="1" dirty="0">
                <a:latin typeface="+mn-ea"/>
                <a:ea typeface="+mn-ea"/>
              </a:rPr>
              <a:t>2</a:t>
            </a:r>
            <a:endParaRPr lang="ja-JP" altLang="en-US" sz="2000" b="1" dirty="0">
              <a:latin typeface="+mn-ea"/>
              <a:ea typeface="+mn-ea"/>
            </a:endParaRPr>
          </a:p>
        </p:txBody>
      </p:sp>
      <p:sp>
        <p:nvSpPr>
          <p:cNvPr id="11" name="テキスト ボックス 10"/>
          <p:cNvSpPr txBox="1"/>
          <p:nvPr/>
        </p:nvSpPr>
        <p:spPr>
          <a:xfrm>
            <a:off x="5079915" y="3426670"/>
            <a:ext cx="1949059" cy="461665"/>
          </a:xfrm>
          <a:prstGeom prst="rect">
            <a:avLst/>
          </a:prstGeom>
          <a:solidFill>
            <a:schemeClr val="bg1"/>
          </a:solidFill>
        </p:spPr>
        <p:txBody>
          <a:bodyPr wrap="square" rtlCol="0">
            <a:spAutoFit/>
          </a:bodyPr>
          <a:lstStyle/>
          <a:p>
            <a:r>
              <a:rPr lang="ja-JP" altLang="en-US" sz="2000" b="1" dirty="0">
                <a:latin typeface="+mn-ea"/>
                <a:ea typeface="+mn-ea"/>
              </a:rPr>
              <a:t>典型的な事例</a:t>
            </a:r>
            <a:r>
              <a:rPr lang="en-US" altLang="ja-JP" sz="2000" b="1" dirty="0">
                <a:latin typeface="+mn-ea"/>
                <a:ea typeface="+mn-ea"/>
              </a:rPr>
              <a:t>4</a:t>
            </a:r>
            <a:endParaRPr lang="ja-JP" altLang="en-US" sz="2000" b="1" dirty="0">
              <a:latin typeface="+mn-ea"/>
              <a:ea typeface="+mn-ea"/>
            </a:endParaRPr>
          </a:p>
        </p:txBody>
      </p:sp>
      <p:sp>
        <p:nvSpPr>
          <p:cNvPr id="12" name="テキスト ボックス 11"/>
          <p:cNvSpPr txBox="1"/>
          <p:nvPr/>
        </p:nvSpPr>
        <p:spPr>
          <a:xfrm>
            <a:off x="4816975" y="1408916"/>
            <a:ext cx="3770606" cy="1200329"/>
          </a:xfrm>
          <a:prstGeom prst="rect">
            <a:avLst/>
          </a:prstGeom>
          <a:noFill/>
        </p:spPr>
        <p:txBody>
          <a:bodyPr wrap="square" rtlCol="0">
            <a:spAutoFit/>
          </a:bodyPr>
          <a:lstStyle/>
          <a:p>
            <a:r>
              <a:rPr lang="ja-JP" altLang="en-US" sz="2000" u="sng" dirty="0">
                <a:solidFill>
                  <a:srgbClr val="FF0000"/>
                </a:solidFill>
                <a:latin typeface="+mn-ea"/>
                <a:ea typeface="+mn-ea"/>
              </a:rPr>
              <a:t>出金するための追加費用を請求</a:t>
            </a:r>
            <a:r>
              <a:rPr lang="ja-JP" altLang="en-US" sz="2000" dirty="0">
                <a:latin typeface="+mn-ea"/>
                <a:ea typeface="+mn-ea"/>
              </a:rPr>
              <a:t>され、トラブルになっているケース</a:t>
            </a:r>
          </a:p>
        </p:txBody>
      </p:sp>
      <p:sp>
        <p:nvSpPr>
          <p:cNvPr id="13" name="テキスト ボックス 12"/>
          <p:cNvSpPr txBox="1"/>
          <p:nvPr/>
        </p:nvSpPr>
        <p:spPr>
          <a:xfrm>
            <a:off x="466687" y="3968790"/>
            <a:ext cx="4134523" cy="1938992"/>
          </a:xfrm>
          <a:prstGeom prst="rect">
            <a:avLst/>
          </a:prstGeom>
          <a:noFill/>
        </p:spPr>
        <p:txBody>
          <a:bodyPr wrap="square" rtlCol="0">
            <a:spAutoFit/>
          </a:bodyPr>
          <a:lstStyle/>
          <a:p>
            <a:r>
              <a:rPr lang="ja-JP" altLang="en-US" sz="2000" dirty="0">
                <a:latin typeface="+mn-ea"/>
                <a:ea typeface="+mn-ea"/>
              </a:rPr>
              <a:t>法令に基づく登録を受けていない</a:t>
            </a:r>
            <a:r>
              <a:rPr lang="ja-JP" altLang="en-US" sz="2000" dirty="0">
                <a:solidFill>
                  <a:srgbClr val="FF0000"/>
                </a:solidFill>
                <a:latin typeface="+mn-ea"/>
                <a:ea typeface="+mn-ea"/>
              </a:rPr>
              <a:t>無登録業者（海外の事業者も含む）</a:t>
            </a:r>
            <a:r>
              <a:rPr lang="ja-JP" altLang="en-US" sz="2000" dirty="0">
                <a:latin typeface="+mn-ea"/>
                <a:ea typeface="+mn-ea"/>
              </a:rPr>
              <a:t>が国内の消費者に投資をさせたが、その後業者と</a:t>
            </a:r>
            <a:r>
              <a:rPr lang="ja-JP" altLang="en-US" sz="2000" u="sng" dirty="0">
                <a:solidFill>
                  <a:srgbClr val="FF0000"/>
                </a:solidFill>
                <a:latin typeface="+mn-ea"/>
                <a:ea typeface="+mn-ea"/>
              </a:rPr>
              <a:t>連絡が取れず</a:t>
            </a:r>
            <a:r>
              <a:rPr lang="ja-JP" altLang="en-US" sz="2000" dirty="0">
                <a:latin typeface="+mn-ea"/>
                <a:ea typeface="+mn-ea"/>
              </a:rPr>
              <a:t>、トラブルになっているケース</a:t>
            </a:r>
          </a:p>
        </p:txBody>
      </p:sp>
      <p:sp>
        <p:nvSpPr>
          <p:cNvPr id="14" name="テキスト ボックス 13"/>
          <p:cNvSpPr txBox="1"/>
          <p:nvPr/>
        </p:nvSpPr>
        <p:spPr>
          <a:xfrm>
            <a:off x="4804343" y="3888334"/>
            <a:ext cx="3783239" cy="2308324"/>
          </a:xfrm>
          <a:prstGeom prst="rect">
            <a:avLst/>
          </a:prstGeom>
          <a:noFill/>
        </p:spPr>
        <p:txBody>
          <a:bodyPr wrap="square" rtlCol="0">
            <a:spAutoFit/>
          </a:bodyPr>
          <a:lstStyle/>
          <a:p>
            <a:r>
              <a:rPr lang="ja-JP" altLang="en-US" sz="2000" dirty="0">
                <a:solidFill>
                  <a:srgbClr val="FF0000"/>
                </a:solidFill>
                <a:latin typeface="+mn-ea"/>
                <a:ea typeface="+mn-ea"/>
              </a:rPr>
              <a:t>出会い系サイトやマッチングアプリ等で知り合った人に勧められて</a:t>
            </a:r>
            <a:r>
              <a:rPr lang="ja-JP" altLang="en-US" sz="2000" dirty="0">
                <a:latin typeface="+mn-ea"/>
                <a:ea typeface="+mn-ea"/>
              </a:rPr>
              <a:t>、暗号資産の投資を行ったが、その後</a:t>
            </a:r>
            <a:r>
              <a:rPr lang="ja-JP" altLang="en-US" sz="2000" dirty="0">
                <a:solidFill>
                  <a:srgbClr val="FF0000"/>
                </a:solidFill>
                <a:latin typeface="+mn-ea"/>
                <a:ea typeface="+mn-ea"/>
              </a:rPr>
              <a:t>返金されない・出金できない、連絡が取れない等</a:t>
            </a:r>
            <a:r>
              <a:rPr lang="ja-JP" altLang="en-US" sz="2000" dirty="0">
                <a:latin typeface="+mn-ea"/>
                <a:ea typeface="+mn-ea"/>
              </a:rPr>
              <a:t>とトラブルになっているケース</a:t>
            </a:r>
          </a:p>
        </p:txBody>
      </p:sp>
      <p:sp>
        <p:nvSpPr>
          <p:cNvPr id="15"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smtClean="0">
                <a:latin typeface="メイリオ" panose="020B0604030504040204" pitchFamily="50" charset="-128"/>
                <a:ea typeface="メイリオ" panose="020B0604030504040204" pitchFamily="50" charset="-128"/>
              </a:rPr>
              <a:t>事例（</a:t>
            </a:r>
            <a:r>
              <a:rPr lang="ja-JP" altLang="en-US" sz="2800" dirty="0">
                <a:latin typeface="メイリオ" panose="020B0604030504040204" pitchFamily="50" charset="-128"/>
                <a:ea typeface="メイリオ" panose="020B0604030504040204" pitchFamily="50" charset="-128"/>
              </a:rPr>
              <a:t>４）暗号資産に関する</a:t>
            </a:r>
            <a:r>
              <a:rPr lang="ja-JP" altLang="en-US" sz="2800" dirty="0" smtClean="0">
                <a:latin typeface="メイリオ" panose="020B0604030504040204" pitchFamily="50" charset="-128"/>
                <a:ea typeface="メイリオ" panose="020B0604030504040204" pitchFamily="50" charset="-128"/>
              </a:rPr>
              <a:t>トラブル</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9967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P spid="8" grpId="0" animBg="1"/>
      <p:bldP spid="9" grpId="0" animBg="1"/>
      <p:bldP spid="10" grpId="0" animBg="1"/>
      <p:bldP spid="11" grpId="0" animBg="1"/>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74999" y="1588948"/>
            <a:ext cx="9161482" cy="1988237"/>
          </a:xfrm>
          <a:prstGeom prst="rect">
            <a:avLst/>
          </a:prstGeom>
        </p:spPr>
        <p:txBody>
          <a:bodyPr wrap="none">
            <a:spAutoFit/>
          </a:bodyPr>
          <a:lstStyle/>
          <a:p>
            <a:r>
              <a:rPr lang="ja-JP" altLang="en-US" sz="2800" dirty="0">
                <a:latin typeface="メイリオ" panose="020B0604030504040204" pitchFamily="50" charset="-128"/>
                <a:ea typeface="メイリオ" panose="020B0604030504040204" pitchFamily="50" charset="-128"/>
              </a:rPr>
              <a:t>〇暗号資産は、日本円や米ドルなどのように国が</a:t>
            </a:r>
          </a:p>
          <a:p>
            <a:r>
              <a:rPr lang="ja-JP" altLang="en-US" sz="2800" dirty="0">
                <a:latin typeface="メイリオ" panose="020B0604030504040204" pitchFamily="50" charset="-128"/>
                <a:ea typeface="メイリオ" panose="020B0604030504040204" pitchFamily="50" charset="-128"/>
              </a:rPr>
              <a:t>その価値を保証している</a:t>
            </a:r>
            <a:r>
              <a:rPr lang="ja-JP" altLang="en-US" sz="2800" dirty="0">
                <a:solidFill>
                  <a:srgbClr val="FF0000"/>
                </a:solidFill>
                <a:latin typeface="メイリオ" panose="020B0604030504040204" pitchFamily="50" charset="-128"/>
                <a:ea typeface="メイリオ" panose="020B0604030504040204" pitchFamily="50" charset="-128"/>
              </a:rPr>
              <a:t>「法定通貨」ではありません</a:t>
            </a:r>
            <a:r>
              <a:rPr lang="ja-JP" altLang="en-US" sz="2800" dirty="0">
                <a:latin typeface="メイリオ" panose="020B0604030504040204" pitchFamily="50" charset="-128"/>
                <a:ea typeface="メイリオ" panose="020B0604030504040204" pitchFamily="50" charset="-128"/>
              </a:rPr>
              <a:t>。</a:t>
            </a:r>
          </a:p>
          <a:p>
            <a:r>
              <a:rPr lang="ja-JP" altLang="en-US" sz="2800" dirty="0">
                <a:latin typeface="メイリオ" panose="020B0604030504040204" pitchFamily="50" charset="-128"/>
                <a:ea typeface="メイリオ" panose="020B0604030504040204" pitchFamily="50" charset="-128"/>
              </a:rPr>
              <a:t>インターネット上でやり取りされる電子データです</a:t>
            </a:r>
            <a:r>
              <a:rPr lang="ja-JP" altLang="en-US" sz="2800" dirty="0" smtClean="0">
                <a:latin typeface="メイリオ" panose="020B0604030504040204" pitchFamily="50" charset="-128"/>
                <a:ea typeface="メイリオ" panose="020B0604030504040204" pitchFamily="50" charset="-128"/>
              </a:rPr>
              <a:t>。</a:t>
            </a:r>
            <a:endParaRPr lang="ja-JP" altLang="en-US" sz="280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1960418" y="5113083"/>
            <a:ext cx="4572000" cy="695575"/>
          </a:xfrm>
          <a:prstGeom prst="rect">
            <a:avLst/>
          </a:prstGeom>
        </p:spPr>
        <p:txBody>
          <a:bodyPr>
            <a:spAutoFit/>
          </a:bodyPr>
          <a:lstStyle/>
          <a:p>
            <a:endParaRPr lang="ja-JP" altLang="en-US" sz="1400" dirty="0">
              <a:solidFill>
                <a:srgbClr val="000000"/>
              </a:solidFill>
              <a:latin typeface="游ゴシック" panose="020B0400000000000000" pitchFamily="50" charset="-128"/>
              <a:ea typeface="游ゴシック" panose="020B0400000000000000" pitchFamily="50" charset="-128"/>
            </a:endParaRPr>
          </a:p>
          <a:p>
            <a:r>
              <a:rPr lang="ja-JP" altLang="en-US" sz="1400" dirty="0">
                <a:solidFill>
                  <a:srgbClr val="000000"/>
                </a:solidFill>
                <a:latin typeface="游ゴシック" panose="020B0400000000000000" pitchFamily="50" charset="-128"/>
                <a:ea typeface="游ゴシック" panose="020B0400000000000000" pitchFamily="50" charset="-128"/>
              </a:rPr>
              <a:t> </a:t>
            </a:r>
            <a:endParaRPr lang="ja-JP" altLang="en-US" dirty="0">
              <a:latin typeface="メイリオ" panose="020B0604030504040204" pitchFamily="50" charset="-128"/>
              <a:ea typeface="メイリオ" panose="020B0604030504040204" pitchFamily="50" charset="-128"/>
            </a:endParaRPr>
          </a:p>
        </p:txBody>
      </p:sp>
      <p:sp>
        <p:nvSpPr>
          <p:cNvPr id="6"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smtClean="0">
                <a:latin typeface="メイリオ" panose="020B0604030504040204" pitchFamily="50" charset="-128"/>
                <a:ea typeface="メイリオ" panose="020B0604030504040204" pitchFamily="50" charset="-128"/>
              </a:rPr>
              <a:t>事例（</a:t>
            </a:r>
            <a:r>
              <a:rPr lang="ja-JP" altLang="en-US" sz="2800" dirty="0">
                <a:latin typeface="メイリオ" panose="020B0604030504040204" pitchFamily="50" charset="-128"/>
                <a:ea typeface="メイリオ" panose="020B0604030504040204" pitchFamily="50" charset="-128"/>
              </a:rPr>
              <a:t>４）暗号資産に関するトラブル </a:t>
            </a:r>
          </a:p>
        </p:txBody>
      </p:sp>
      <p:sp>
        <p:nvSpPr>
          <p:cNvPr id="5" name="正方形/長方形 4"/>
          <p:cNvSpPr/>
          <p:nvPr/>
        </p:nvSpPr>
        <p:spPr>
          <a:xfrm>
            <a:off x="374999" y="4162053"/>
            <a:ext cx="9161482" cy="1298817"/>
          </a:xfrm>
          <a:prstGeom prst="rect">
            <a:avLst/>
          </a:prstGeom>
        </p:spPr>
        <p:txBody>
          <a:bodyPr wrap="none">
            <a:spAutoFit/>
          </a:bodyPr>
          <a:lstStyle/>
          <a:p>
            <a:r>
              <a:rPr lang="ja-JP" altLang="en-US" sz="2800" dirty="0" smtClean="0">
                <a:latin typeface="メイリオ" panose="020B0604030504040204" pitchFamily="50" charset="-128"/>
                <a:ea typeface="メイリオ" panose="020B0604030504040204" pitchFamily="50" charset="-128"/>
              </a:rPr>
              <a:t>〇</a:t>
            </a:r>
            <a:r>
              <a:rPr lang="ja-JP" altLang="en-US" sz="2800" dirty="0">
                <a:latin typeface="メイリオ" panose="020B0604030504040204" pitchFamily="50" charset="-128"/>
                <a:ea typeface="メイリオ" panose="020B0604030504040204" pitchFamily="50" charset="-128"/>
              </a:rPr>
              <a:t>暗号資産は、</a:t>
            </a:r>
            <a:r>
              <a:rPr lang="ja-JP" altLang="en-US" sz="2800" dirty="0">
                <a:solidFill>
                  <a:srgbClr val="FF0000"/>
                </a:solidFill>
                <a:latin typeface="メイリオ" panose="020B0604030504040204" pitchFamily="50" charset="-128"/>
                <a:ea typeface="メイリオ" panose="020B0604030504040204" pitchFamily="50" charset="-128"/>
              </a:rPr>
              <a:t>価格が変動する</a:t>
            </a:r>
            <a:r>
              <a:rPr lang="ja-JP" altLang="en-US" sz="2800" dirty="0">
                <a:latin typeface="メイリオ" panose="020B0604030504040204" pitchFamily="50" charset="-128"/>
                <a:ea typeface="メイリオ" panose="020B0604030504040204" pitchFamily="50" charset="-128"/>
              </a:rPr>
              <a:t>のが一般的です。</a:t>
            </a:r>
          </a:p>
          <a:p>
            <a:r>
              <a:rPr lang="ja-JP" altLang="en-US" sz="2800" dirty="0">
                <a:latin typeface="メイリオ" panose="020B0604030504040204" pitchFamily="50" charset="-128"/>
                <a:ea typeface="メイリオ" panose="020B0604030504040204" pitchFamily="50" charset="-128"/>
              </a:rPr>
              <a:t>暗号資産の</a:t>
            </a:r>
            <a:r>
              <a:rPr lang="ja-JP" altLang="en-US" sz="2800" dirty="0">
                <a:solidFill>
                  <a:srgbClr val="FF0000"/>
                </a:solidFill>
                <a:latin typeface="メイリオ" panose="020B0604030504040204" pitchFamily="50" charset="-128"/>
                <a:ea typeface="メイリオ" panose="020B0604030504040204" pitchFamily="50" charset="-128"/>
              </a:rPr>
              <a:t>価格が急落</a:t>
            </a:r>
            <a:r>
              <a:rPr lang="ja-JP" altLang="en-US" sz="2800" dirty="0">
                <a:latin typeface="メイリオ" panose="020B0604030504040204" pitchFamily="50" charset="-128"/>
                <a:ea typeface="メイリオ" panose="020B0604030504040204" pitchFamily="50" charset="-128"/>
              </a:rPr>
              <a:t>し、</a:t>
            </a:r>
            <a:r>
              <a:rPr lang="ja-JP" altLang="en-US" sz="2800" dirty="0">
                <a:solidFill>
                  <a:srgbClr val="FF0000"/>
                </a:solidFill>
                <a:latin typeface="メイリオ" panose="020B0604030504040204" pitchFamily="50" charset="-128"/>
                <a:ea typeface="メイリオ" panose="020B0604030504040204" pitchFamily="50" charset="-128"/>
              </a:rPr>
              <a:t>損をする可能性</a:t>
            </a:r>
            <a:r>
              <a:rPr lang="ja-JP" altLang="en-US" sz="2800" dirty="0">
                <a:latin typeface="メイリオ" panose="020B0604030504040204" pitchFamily="50" charset="-128"/>
                <a:ea typeface="メイリオ" panose="020B0604030504040204" pitchFamily="50" charset="-128"/>
              </a:rPr>
              <a:t>があります。</a:t>
            </a:r>
            <a:endParaRPr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8932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70838" y="4325649"/>
            <a:ext cx="4572000" cy="424732"/>
          </a:xfrm>
          <a:prstGeom prst="rect">
            <a:avLst/>
          </a:prstGeom>
        </p:spPr>
        <p:txBody>
          <a:bodyPr>
            <a:spAutoFit/>
          </a:bodyPr>
          <a:lstStyle/>
          <a:p>
            <a:endParaRPr lang="ja-JP" altLang="en-US" dirty="0"/>
          </a:p>
        </p:txBody>
      </p:sp>
      <p:sp>
        <p:nvSpPr>
          <p:cNvPr id="7" name="正方形/長方形 6"/>
          <p:cNvSpPr/>
          <p:nvPr/>
        </p:nvSpPr>
        <p:spPr>
          <a:xfrm>
            <a:off x="177059" y="3049901"/>
            <a:ext cx="9031310" cy="1200329"/>
          </a:xfrm>
          <a:prstGeom prst="rect">
            <a:avLst/>
          </a:prstGeom>
        </p:spPr>
        <p:txBody>
          <a:bodyPr wrap="square">
            <a:spAutoFit/>
          </a:bodyPr>
          <a:lstStyle/>
          <a:p>
            <a:pPr>
              <a:lnSpc>
                <a:spcPct val="100000"/>
              </a:lnSpc>
              <a:spcBef>
                <a:spcPts val="0"/>
              </a:spcBef>
              <a:spcAft>
                <a:spcPts val="0"/>
              </a:spcAft>
            </a:pPr>
            <a:r>
              <a:rPr lang="ja-JP" altLang="en-US" dirty="0" smtClean="0">
                <a:latin typeface="メイリオ" panose="020B0604030504040204" pitchFamily="50" charset="-128"/>
                <a:ea typeface="メイリオ" panose="020B0604030504040204" pitchFamily="50" charset="-128"/>
              </a:rPr>
              <a:t>　暗号資産交換業者は金融庁・財務局への登録が必要です。利用する際は、登録を</a:t>
            </a:r>
          </a:p>
          <a:p>
            <a:pPr>
              <a:lnSpc>
                <a:spcPct val="100000"/>
              </a:lnSpc>
              <a:spcBef>
                <a:spcPts val="0"/>
              </a:spcBef>
              <a:spcAft>
                <a:spcPts val="0"/>
              </a:spcAft>
            </a:pPr>
            <a:r>
              <a:rPr lang="ja-JP" altLang="en-US" dirty="0" smtClean="0">
                <a:latin typeface="メイリオ" panose="020B0604030504040204" pitchFamily="50" charset="-128"/>
                <a:ea typeface="メイリオ" panose="020B0604030504040204" pitchFamily="50" charset="-128"/>
              </a:rPr>
              <a:t>　受けていない事業者でないか、無登録業者として警告された事業者でないか、</a:t>
            </a:r>
          </a:p>
          <a:p>
            <a:pPr>
              <a:lnSpc>
                <a:spcPct val="100000"/>
              </a:lnSpc>
              <a:spcBef>
                <a:spcPts val="0"/>
              </a:spcBef>
              <a:spcAft>
                <a:spcPts val="0"/>
              </a:spcAft>
            </a:pPr>
            <a:r>
              <a:rPr lang="ja-JP" altLang="en-US" dirty="0" smtClean="0">
                <a:latin typeface="メイリオ" panose="020B0604030504040204" pitchFamily="50" charset="-128"/>
                <a:ea typeface="メイリオ" panose="020B0604030504040204" pitchFamily="50" charset="-128"/>
              </a:rPr>
              <a:t>　必ず事前に確認しましょう。</a:t>
            </a:r>
            <a:endParaRPr lang="en-US" altLang="ja-JP" dirty="0" smtClean="0">
              <a:latin typeface="メイリオ" panose="020B0604030504040204" pitchFamily="50" charset="-128"/>
              <a:ea typeface="メイリオ" panose="020B0604030504040204" pitchFamily="50" charset="-128"/>
            </a:endParaRPr>
          </a:p>
          <a:p>
            <a:pPr>
              <a:lnSpc>
                <a:spcPct val="100000"/>
              </a:lnSpc>
              <a:spcBef>
                <a:spcPts val="0"/>
              </a:spcBef>
              <a:spcAft>
                <a:spcPts val="0"/>
              </a:spcAft>
            </a:pPr>
            <a:endParaRPr lang="en-US" altLang="ja-JP" dirty="0">
              <a:latin typeface="メイリオ" panose="020B0604030504040204" pitchFamily="50" charset="-128"/>
              <a:ea typeface="メイリオ" panose="020B0604030504040204" pitchFamily="50" charset="-128"/>
            </a:endParaRPr>
          </a:p>
        </p:txBody>
      </p:sp>
      <p:sp>
        <p:nvSpPr>
          <p:cNvPr id="10"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smtClean="0">
                <a:latin typeface="メイリオ" panose="020B0604030504040204" pitchFamily="50" charset="-128"/>
                <a:ea typeface="メイリオ" panose="020B0604030504040204" pitchFamily="50" charset="-128"/>
              </a:rPr>
              <a:t>事例（</a:t>
            </a:r>
            <a:r>
              <a:rPr lang="ja-JP" altLang="en-US" sz="2800" dirty="0">
                <a:latin typeface="メイリオ" panose="020B0604030504040204" pitchFamily="50" charset="-128"/>
                <a:ea typeface="メイリオ" panose="020B0604030504040204" pitchFamily="50" charset="-128"/>
              </a:rPr>
              <a:t>４）暗号資産に関するトラブル </a:t>
            </a:r>
          </a:p>
        </p:txBody>
      </p:sp>
      <p:sp>
        <p:nvSpPr>
          <p:cNvPr id="5" name="正方形/長方形 4"/>
          <p:cNvSpPr/>
          <p:nvPr/>
        </p:nvSpPr>
        <p:spPr>
          <a:xfrm>
            <a:off x="339733" y="934539"/>
            <a:ext cx="9031310" cy="587853"/>
          </a:xfrm>
          <a:prstGeom prst="rect">
            <a:avLst/>
          </a:prstGeom>
        </p:spPr>
        <p:txBody>
          <a:bodyPr wrap="square">
            <a:spAutoFit/>
          </a:bodyPr>
          <a:lstStyle/>
          <a:p>
            <a:r>
              <a:rPr lang="ja-JP" altLang="en-US" sz="2800" b="1" u="sng" dirty="0">
                <a:latin typeface="メイリオ" panose="020B0604030504040204" pitchFamily="50" charset="-128"/>
                <a:ea typeface="メイリオ" panose="020B0604030504040204" pitchFamily="50" charset="-128"/>
              </a:rPr>
              <a:t>☝トラブルに遭わないための</a:t>
            </a:r>
            <a:r>
              <a:rPr lang="ja-JP" altLang="en-US" sz="2800" b="1" u="sng" dirty="0" smtClean="0">
                <a:latin typeface="メイリオ" panose="020B0604030504040204" pitchFamily="50" charset="-128"/>
                <a:ea typeface="メイリオ" panose="020B0604030504040204" pitchFamily="50" charset="-128"/>
              </a:rPr>
              <a:t>ポイント</a:t>
            </a:r>
            <a:endParaRPr lang="ja-JP" altLang="en-US" sz="2800" b="1" u="sng"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177059" y="4283850"/>
            <a:ext cx="9031310" cy="1068754"/>
          </a:xfrm>
          <a:prstGeom prst="rect">
            <a:avLst/>
          </a:prstGeom>
        </p:spPr>
        <p:txBody>
          <a:bodyPr wrap="square">
            <a:spAutoFit/>
          </a:bodyPr>
          <a:lstStyle/>
          <a:p>
            <a:r>
              <a:rPr lang="ja-JP" altLang="en-US" sz="2700" b="1" dirty="0" smtClean="0">
                <a:latin typeface="メイリオ" panose="020B0604030504040204" pitchFamily="50" charset="-128"/>
                <a:ea typeface="メイリオ" panose="020B0604030504040204" pitchFamily="50" charset="-128"/>
              </a:rPr>
              <a:t>➁マッチングアプリ</a:t>
            </a:r>
            <a:r>
              <a:rPr lang="ja-JP" altLang="en-US" sz="2700" b="1" dirty="0">
                <a:latin typeface="メイリオ" panose="020B0604030504040204" pitchFamily="50" charset="-128"/>
                <a:ea typeface="メイリオ" panose="020B0604030504040204" pitchFamily="50" charset="-128"/>
              </a:rPr>
              <a:t>等で知り合った人から</a:t>
            </a:r>
            <a:r>
              <a:rPr lang="ja-JP" altLang="en-US" sz="2700" b="1" dirty="0">
                <a:solidFill>
                  <a:srgbClr val="FF0000"/>
                </a:solidFill>
                <a:latin typeface="メイリオ" panose="020B0604030504040204" pitchFamily="50" charset="-128"/>
                <a:ea typeface="メイリオ" panose="020B0604030504040204" pitchFamily="50" charset="-128"/>
              </a:rPr>
              <a:t>投資の勧誘を</a:t>
            </a:r>
            <a:r>
              <a:rPr lang="en-US" altLang="ja-JP" sz="2700" b="1" dirty="0">
                <a:solidFill>
                  <a:srgbClr val="FF0000"/>
                </a:solidFill>
                <a:latin typeface="メイリオ" panose="020B0604030504040204" pitchFamily="50" charset="-128"/>
                <a:ea typeface="メイリオ" panose="020B0604030504040204" pitchFamily="50" charset="-128"/>
              </a:rPr>
              <a:t/>
            </a:r>
            <a:br>
              <a:rPr lang="en-US" altLang="ja-JP" sz="2700" b="1" dirty="0">
                <a:solidFill>
                  <a:srgbClr val="FF0000"/>
                </a:solidFill>
                <a:latin typeface="メイリオ" panose="020B0604030504040204" pitchFamily="50" charset="-128"/>
                <a:ea typeface="メイリオ" panose="020B0604030504040204" pitchFamily="50" charset="-128"/>
              </a:rPr>
            </a:br>
            <a:r>
              <a:rPr lang="ja-JP" altLang="en-US" sz="2700" b="1" dirty="0">
                <a:solidFill>
                  <a:srgbClr val="FF0000"/>
                </a:solidFill>
                <a:latin typeface="メイリオ" panose="020B0604030504040204" pitchFamily="50" charset="-128"/>
                <a:ea typeface="メイリオ" panose="020B0604030504040204" pitchFamily="50" charset="-128"/>
              </a:rPr>
              <a:t>　受けても安易に投資しない</a:t>
            </a:r>
            <a:r>
              <a:rPr lang="ja-JP" altLang="en-US" sz="2700" b="1" dirty="0">
                <a:latin typeface="メイリオ" panose="020B0604030504040204" pitchFamily="50" charset="-128"/>
                <a:ea typeface="メイリオ" panose="020B0604030504040204" pitchFamily="50" charset="-128"/>
              </a:rPr>
              <a:t>ように</a:t>
            </a:r>
            <a:r>
              <a:rPr lang="ja-JP" altLang="en-US" sz="2700" b="1" dirty="0" smtClean="0">
                <a:latin typeface="メイリオ" panose="020B0604030504040204" pitchFamily="50" charset="-128"/>
                <a:ea typeface="メイリオ" panose="020B0604030504040204" pitchFamily="50" charset="-128"/>
              </a:rPr>
              <a:t>しましょう</a:t>
            </a:r>
            <a:endParaRPr lang="ja-JP" altLang="en-US" sz="2700" b="1"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177059" y="5405782"/>
            <a:ext cx="9031310" cy="923330"/>
          </a:xfrm>
          <a:prstGeom prst="rect">
            <a:avLst/>
          </a:prstGeom>
        </p:spPr>
        <p:txBody>
          <a:bodyPr wrap="square">
            <a:spAutoFit/>
          </a:bodyPr>
          <a:lstStyle/>
          <a:p>
            <a:pPr>
              <a:lnSpc>
                <a:spcPct val="100000"/>
              </a:lnSpc>
              <a:spcBef>
                <a:spcPts val="0"/>
              </a:spcBef>
              <a:spcAft>
                <a:spcPts val="0"/>
              </a:spcAft>
            </a:pPr>
            <a:r>
              <a:rPr lang="ja-JP" altLang="en-US" dirty="0" smtClean="0">
                <a:latin typeface="メイリオ" panose="020B0604030504040204" pitchFamily="50" charset="-128"/>
                <a:ea typeface="メイリオ" panose="020B0604030504040204" pitchFamily="50" charset="-128"/>
              </a:rPr>
              <a:t>　出会い系サイトやマッチングアプリ等をきっかけに「絶対もうかる」等と</a:t>
            </a:r>
          </a:p>
          <a:p>
            <a:pPr>
              <a:lnSpc>
                <a:spcPct val="100000"/>
              </a:lnSpc>
              <a:spcBef>
                <a:spcPts val="0"/>
              </a:spcBef>
              <a:spcAft>
                <a:spcPts val="0"/>
              </a:spcAft>
            </a:pPr>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持ち掛けられて投資</a:t>
            </a:r>
            <a:r>
              <a:rPr lang="ja-JP" altLang="en-US" dirty="0">
                <a:latin typeface="メイリオ" panose="020B0604030504040204" pitchFamily="50" charset="-128"/>
                <a:ea typeface="メイリオ" panose="020B0604030504040204" pitchFamily="50" charset="-128"/>
              </a:rPr>
              <a:t>をした結果、返金されない・出金できないなどのトラブル</a:t>
            </a:r>
            <a:r>
              <a:rPr lang="ja-JP" altLang="en-US" dirty="0" smtClean="0">
                <a:latin typeface="メイリオ" panose="020B0604030504040204" pitchFamily="50" charset="-128"/>
                <a:ea typeface="メイリオ" panose="020B0604030504040204" pitchFamily="50" charset="-128"/>
              </a:rPr>
              <a:t>が</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発生しています。慎重</a:t>
            </a:r>
            <a:r>
              <a:rPr lang="ja-JP" altLang="en-US" dirty="0">
                <a:latin typeface="メイリオ" panose="020B0604030504040204" pitchFamily="50" charset="-128"/>
                <a:ea typeface="メイリオ" panose="020B0604030504040204" pitchFamily="50" charset="-128"/>
              </a:rPr>
              <a:t>な判断が必要です</a:t>
            </a:r>
            <a:r>
              <a:rPr lang="ja-JP" altLang="en-US" dirty="0" smtClean="0">
                <a:latin typeface="メイリオ" panose="020B0604030504040204" pitchFamily="50" charset="-128"/>
                <a:ea typeface="メイリオ" panose="020B0604030504040204" pitchFamily="50" charset="-128"/>
              </a:rPr>
              <a:t>。</a:t>
            </a:r>
            <a:endParaRPr lang="ja-JP" altLang="en-US" b="1" u="sng" dirty="0">
              <a:latin typeface="メイリオ" panose="020B0604030504040204" pitchFamily="50" charset="-128"/>
              <a:ea typeface="メイリオ" panose="020B0604030504040204" pitchFamily="50" charset="-128"/>
            </a:endParaRPr>
          </a:p>
        </p:txBody>
      </p:sp>
      <p:sp>
        <p:nvSpPr>
          <p:cNvPr id="11" name="正方形/長方形 10"/>
          <p:cNvSpPr/>
          <p:nvPr/>
        </p:nvSpPr>
        <p:spPr>
          <a:xfrm>
            <a:off x="329459" y="1610607"/>
            <a:ext cx="9031310" cy="1255728"/>
          </a:xfrm>
          <a:prstGeom prst="rect">
            <a:avLst/>
          </a:prstGeom>
        </p:spPr>
        <p:txBody>
          <a:bodyPr wrap="square">
            <a:spAutoFit/>
          </a:bodyPr>
          <a:lstStyle/>
          <a:p>
            <a:r>
              <a:rPr lang="ja-JP" altLang="en-US" sz="2700" b="1" dirty="0" smtClean="0">
                <a:latin typeface="メイリオ" panose="020B0604030504040204" pitchFamily="50" charset="-128"/>
                <a:ea typeface="メイリオ" panose="020B0604030504040204" pitchFamily="50" charset="-128"/>
              </a:rPr>
              <a:t>①</a:t>
            </a:r>
            <a:r>
              <a:rPr lang="ja-JP" altLang="en-US" sz="2700" b="1" dirty="0">
                <a:latin typeface="メイリオ" panose="020B0604030504040204" pitchFamily="50" charset="-128"/>
                <a:ea typeface="メイリオ" panose="020B0604030504040204" pitchFamily="50" charset="-128"/>
              </a:rPr>
              <a:t>金融庁・財務局での登録の有無など、</a:t>
            </a:r>
            <a:r>
              <a:rPr lang="ja-JP" altLang="en-US" sz="2700" b="1" dirty="0">
                <a:solidFill>
                  <a:srgbClr val="FF0000"/>
                </a:solidFill>
                <a:latin typeface="メイリオ" panose="020B0604030504040204" pitchFamily="50" charset="-128"/>
                <a:ea typeface="メイリオ" panose="020B0604030504040204" pitchFamily="50" charset="-128"/>
              </a:rPr>
              <a:t>暗号資産交換</a:t>
            </a:r>
          </a:p>
          <a:p>
            <a:r>
              <a:rPr lang="ja-JP" altLang="en-US" sz="2700" b="1" dirty="0">
                <a:solidFill>
                  <a:srgbClr val="FF0000"/>
                </a:solidFill>
                <a:latin typeface="メイリオ" panose="020B0604030504040204" pitchFamily="50" charset="-128"/>
                <a:ea typeface="メイリオ" panose="020B0604030504040204" pitchFamily="50" charset="-128"/>
              </a:rPr>
              <a:t>　業者の情報を確認</a:t>
            </a:r>
            <a:r>
              <a:rPr lang="ja-JP" altLang="en-US" sz="2700" b="1" dirty="0">
                <a:latin typeface="メイリオ" panose="020B0604030504040204" pitchFamily="50" charset="-128"/>
                <a:ea typeface="メイリオ" panose="020B0604030504040204" pitchFamily="50" charset="-128"/>
              </a:rPr>
              <a:t>しましょう</a:t>
            </a:r>
            <a:r>
              <a:rPr lang="ja-JP" altLang="en-US" sz="2700" b="1" dirty="0" smtClean="0">
                <a:latin typeface="メイリオ" panose="020B0604030504040204" pitchFamily="50" charset="-128"/>
                <a:ea typeface="メイリオ" panose="020B0604030504040204" pitchFamily="50" charset="-128"/>
              </a:rPr>
              <a:t>。</a:t>
            </a:r>
            <a:endParaRPr lang="ja-JP" altLang="en-US" sz="27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4726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743958" y="3680975"/>
            <a:ext cx="2121291" cy="2027310"/>
          </a:xfrm>
          <a:prstGeom prst="rect">
            <a:avLst/>
          </a:prstGeom>
        </p:spPr>
      </p:pic>
      <p:pic>
        <p:nvPicPr>
          <p:cNvPr id="3" name="Picture 4" descr="どうしよう？困ったときは、消費者ホットライン188番にご相談を！ | 暮らしに役立つ情報 | 政府広報オンライ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777" y="843961"/>
            <a:ext cx="1985639" cy="186153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20422EA9-FB45-4566-9597-25150D3BBE42}"/>
              </a:ext>
            </a:extLst>
          </p:cNvPr>
          <p:cNvSpPr txBox="1"/>
          <p:nvPr/>
        </p:nvSpPr>
        <p:spPr>
          <a:xfrm>
            <a:off x="880838" y="3031509"/>
            <a:ext cx="4286837" cy="1311128"/>
          </a:xfrm>
          <a:prstGeom prst="rect">
            <a:avLst/>
          </a:prstGeom>
          <a:noFill/>
        </p:spPr>
        <p:txBody>
          <a:bodyPr wrap="square" rtlCol="0">
            <a:spAutoFit/>
          </a:bodyPr>
          <a:lstStyle/>
          <a:p>
            <a:r>
              <a:rPr lang="en-US" altLang="ja-JP" sz="6600" b="1" dirty="0">
                <a:solidFill>
                  <a:srgbClr val="FF0000"/>
                </a:solidFill>
                <a:latin typeface="メイリオ" panose="020B0604030504040204" pitchFamily="50" charset="-128"/>
                <a:ea typeface="メイリオ" panose="020B0604030504040204" pitchFamily="50" charset="-128"/>
              </a:rPr>
              <a:t>188</a:t>
            </a:r>
            <a:r>
              <a:rPr lang="ja-JP" altLang="en-US" sz="3300" dirty="0">
                <a:latin typeface="メイリオ" panose="020B0604030504040204" pitchFamily="50" charset="-128"/>
                <a:ea typeface="メイリオ" panose="020B0604030504040204" pitchFamily="50" charset="-128"/>
              </a:rPr>
              <a:t>へダイヤル</a:t>
            </a:r>
            <a:endParaRPr lang="en-US" altLang="ja-JP" sz="60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20422EA9-FB45-4566-9597-25150D3BBE42}"/>
              </a:ext>
            </a:extLst>
          </p:cNvPr>
          <p:cNvSpPr txBox="1"/>
          <p:nvPr/>
        </p:nvSpPr>
        <p:spPr>
          <a:xfrm>
            <a:off x="993619" y="2861657"/>
            <a:ext cx="2129687" cy="535531"/>
          </a:xfrm>
          <a:prstGeom prst="rect">
            <a:avLst/>
          </a:prstGeom>
          <a:noFill/>
        </p:spPr>
        <p:txBody>
          <a:bodyPr wrap="square" rtlCol="0">
            <a:spAutoFit/>
          </a:bodyPr>
          <a:lstStyle/>
          <a:p>
            <a:r>
              <a:rPr lang="ja-JP" altLang="en-US" sz="2400" b="1" dirty="0">
                <a:solidFill>
                  <a:srgbClr val="FF0000"/>
                </a:solidFill>
                <a:latin typeface="メイリオ" panose="020B0604030504040204" pitchFamily="50" charset="-128"/>
                <a:ea typeface="メイリオ" panose="020B0604030504040204" pitchFamily="50" charset="-128"/>
              </a:rPr>
              <a:t>い　や　や</a:t>
            </a:r>
            <a:endParaRPr lang="en-US" altLang="ja-JP" sz="2400" b="1" dirty="0">
              <a:solidFill>
                <a:srgbClr val="FF000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15FFB59E-0CBE-4E97-B20F-F7162AB522C1}"/>
              </a:ext>
            </a:extLst>
          </p:cNvPr>
          <p:cNvSpPr txBox="1"/>
          <p:nvPr/>
        </p:nvSpPr>
        <p:spPr>
          <a:xfrm>
            <a:off x="600451" y="1126555"/>
            <a:ext cx="5081410" cy="1089529"/>
          </a:xfrm>
          <a:prstGeom prst="rect">
            <a:avLst/>
          </a:prstGeom>
          <a:noFill/>
        </p:spPr>
        <p:txBody>
          <a:bodyPr wrap="square" rtlCol="0">
            <a:spAutoFit/>
          </a:bodyPr>
          <a:lstStyle/>
          <a:p>
            <a:pPr>
              <a:spcBef>
                <a:spcPts val="0"/>
              </a:spcBef>
              <a:spcAft>
                <a:spcPts val="0"/>
              </a:spcAft>
            </a:pPr>
            <a:r>
              <a:rPr lang="ja-JP" altLang="en-US" sz="2700" b="1" dirty="0">
                <a:solidFill>
                  <a:schemeClr val="accent6"/>
                </a:solidFill>
                <a:latin typeface="メイリオ" panose="020B0604030504040204" pitchFamily="50" charset="-128"/>
                <a:ea typeface="メイリオ" panose="020B0604030504040204" pitchFamily="50" charset="-128"/>
              </a:rPr>
              <a:t>消費者トラブルで困ったときは</a:t>
            </a:r>
            <a:endParaRPr lang="en-US" altLang="ja-JP" sz="2700" b="1" dirty="0">
              <a:solidFill>
                <a:schemeClr val="accent6"/>
              </a:solidFill>
              <a:latin typeface="メイリオ" panose="020B0604030504040204" pitchFamily="50" charset="-128"/>
              <a:ea typeface="メイリオ" panose="020B0604030504040204" pitchFamily="50" charset="-128"/>
            </a:endParaRPr>
          </a:p>
          <a:p>
            <a:pPr>
              <a:spcBef>
                <a:spcPts val="0"/>
              </a:spcBef>
              <a:spcAft>
                <a:spcPts val="0"/>
              </a:spcAft>
            </a:pPr>
            <a:r>
              <a:rPr lang="ja-JP" altLang="en-US" sz="2700" b="1" dirty="0">
                <a:solidFill>
                  <a:schemeClr val="accent6"/>
                </a:solidFill>
                <a:latin typeface="メイリオ" panose="020B0604030504040204" pitchFamily="50" charset="-128"/>
                <a:ea typeface="メイリオ" panose="020B0604030504040204" pitchFamily="50" charset="-128"/>
              </a:rPr>
              <a:t>一人で悩まず相談しましょう！</a:t>
            </a:r>
            <a:endParaRPr lang="en-US" altLang="ja-JP" sz="2700" b="1" dirty="0">
              <a:solidFill>
                <a:schemeClr val="accent6"/>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C8E98F9D-9502-416D-840B-85F4DFA3C5D4}"/>
              </a:ext>
            </a:extLst>
          </p:cNvPr>
          <p:cNvSpPr txBox="1"/>
          <p:nvPr/>
        </p:nvSpPr>
        <p:spPr>
          <a:xfrm>
            <a:off x="846419" y="4254127"/>
            <a:ext cx="6236323" cy="646331"/>
          </a:xfrm>
          <a:prstGeom prst="rect">
            <a:avLst/>
          </a:prstGeom>
          <a:noFill/>
        </p:spPr>
        <p:txBody>
          <a:bodyPr wrap="square" rtlCol="0">
            <a:spAutoFit/>
          </a:bodyPr>
          <a:lstStyle/>
          <a:p>
            <a:r>
              <a:rPr lang="ja-JP" altLang="en-US" sz="2700" dirty="0">
                <a:latin typeface="メイリオ" panose="020B0604030504040204" pitchFamily="50" charset="-128"/>
                <a:ea typeface="メイリオ" panose="020B0604030504040204" pitchFamily="50" charset="-128"/>
              </a:rPr>
              <a:t>近くの</a:t>
            </a:r>
            <a:r>
              <a:rPr lang="ja-JP" altLang="en-US" sz="3000" dirty="0">
                <a:latin typeface="メイリオ" panose="020B0604030504040204" pitchFamily="50" charset="-128"/>
                <a:ea typeface="メイリオ" panose="020B0604030504040204" pitchFamily="50" charset="-128"/>
              </a:rPr>
              <a:t>消費生活センター</a:t>
            </a:r>
            <a:r>
              <a:rPr lang="ja-JP" altLang="en-US" sz="2700" dirty="0">
                <a:latin typeface="メイリオ" panose="020B0604030504040204" pitchFamily="50" charset="-128"/>
                <a:ea typeface="メイリオ" panose="020B0604030504040204" pitchFamily="50" charset="-128"/>
              </a:rPr>
              <a:t>につながる</a:t>
            </a:r>
            <a:endParaRPr lang="en-US" altLang="ja-JP" sz="27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73E92CAC-CA44-453C-8490-094D7A715C39}"/>
              </a:ext>
            </a:extLst>
          </p:cNvPr>
          <p:cNvSpPr txBox="1"/>
          <p:nvPr/>
        </p:nvSpPr>
        <p:spPr>
          <a:xfrm>
            <a:off x="413961" y="3468218"/>
            <a:ext cx="583108" cy="535531"/>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①</a:t>
            </a:r>
            <a:endParaRPr lang="en-US" altLang="ja-JP" sz="24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3C82E66-5D9E-4D29-911E-48831ADFF545}"/>
              </a:ext>
            </a:extLst>
          </p:cNvPr>
          <p:cNvSpPr txBox="1"/>
          <p:nvPr/>
        </p:nvSpPr>
        <p:spPr>
          <a:xfrm>
            <a:off x="408868" y="4364927"/>
            <a:ext cx="584750" cy="535531"/>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➁</a:t>
            </a:r>
            <a:endParaRPr lang="en-US" altLang="ja-JP" sz="24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F3D6C283-A18C-4051-8787-A1448BCE854E}"/>
              </a:ext>
            </a:extLst>
          </p:cNvPr>
          <p:cNvSpPr txBox="1"/>
          <p:nvPr/>
        </p:nvSpPr>
        <p:spPr>
          <a:xfrm>
            <a:off x="464770" y="5178838"/>
            <a:ext cx="6219581" cy="1311128"/>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消費生活センター</a:t>
            </a:r>
            <a:endParaRPr lang="en-US" altLang="ja-JP" b="1" dirty="0">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lang="ja-JP" altLang="en-US"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相談は無料でできます。</a:t>
            </a:r>
          </a:p>
          <a:p>
            <a:pPr>
              <a:lnSpc>
                <a:spcPct val="100000"/>
              </a:lnSpc>
              <a:spcBef>
                <a:spcPts val="0"/>
              </a:spcBef>
              <a:spcAft>
                <a:spcPts val="0"/>
              </a:spcAft>
            </a:pPr>
            <a:r>
              <a:rPr lang="ja-JP" altLang="en-US"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全国に設置されています。</a:t>
            </a:r>
          </a:p>
          <a:p>
            <a:pPr>
              <a:lnSpc>
                <a:spcPct val="100000"/>
              </a:lnSpc>
              <a:spcBef>
                <a:spcPts val="0"/>
              </a:spcBef>
              <a:spcAft>
                <a:spcPts val="0"/>
              </a:spcAft>
            </a:pPr>
            <a:r>
              <a:rPr lang="ja-JP" altLang="en-US"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都道府県や市町村が運営しており、公的な機関です。</a:t>
            </a:r>
          </a:p>
        </p:txBody>
      </p:sp>
      <p:sp>
        <p:nvSpPr>
          <p:cNvPr id="12" name="テキスト ボックス 11"/>
          <p:cNvSpPr txBox="1"/>
          <p:nvPr/>
        </p:nvSpPr>
        <p:spPr>
          <a:xfrm>
            <a:off x="487255" y="2375979"/>
            <a:ext cx="3142413" cy="535531"/>
          </a:xfrm>
          <a:prstGeom prst="rect">
            <a:avLst/>
          </a:prstGeom>
          <a:noFill/>
        </p:spPr>
        <p:txBody>
          <a:bodyPr wrap="square" rtlCol="0">
            <a:spAutoFit/>
          </a:bodyPr>
          <a:lstStyle/>
          <a:p>
            <a:r>
              <a:rPr lang="ja-JP" altLang="en-US" sz="2400" b="1" dirty="0">
                <a:latin typeface="+mn-ea"/>
                <a:ea typeface="+mn-ea"/>
              </a:rPr>
              <a:t>消費者ホットライン</a:t>
            </a:r>
          </a:p>
        </p:txBody>
      </p:sp>
      <p:sp>
        <p:nvSpPr>
          <p:cNvPr id="13" name="テキスト ボックス 12"/>
          <p:cNvSpPr txBox="1"/>
          <p:nvPr/>
        </p:nvSpPr>
        <p:spPr>
          <a:xfrm>
            <a:off x="6168740" y="2584074"/>
            <a:ext cx="2846821" cy="523220"/>
          </a:xfrm>
          <a:prstGeom prst="rect">
            <a:avLst/>
          </a:prstGeom>
          <a:noFill/>
        </p:spPr>
        <p:txBody>
          <a:bodyPr wrap="square" rtlCol="0">
            <a:spAutoFit/>
          </a:bodyPr>
          <a:lstStyle/>
          <a:p>
            <a:pPr fontAlgn="auto">
              <a:lnSpc>
                <a:spcPct val="100000"/>
              </a:lnSpc>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消費者ホットライン</a:t>
            </a:r>
            <a:r>
              <a:rPr lang="en-US" altLang="ja-JP" sz="1200" dirty="0">
                <a:solidFill>
                  <a:prstClr val="black"/>
                </a:solidFill>
                <a:latin typeface="Meiryo UI" panose="020B0604030504040204" pitchFamily="50" charset="-128"/>
                <a:ea typeface="Meiryo UI" panose="020B0604030504040204" pitchFamily="50" charset="-128"/>
              </a:rPr>
              <a:t>188</a:t>
            </a:r>
            <a:r>
              <a:rPr lang="ja-JP" altLang="en-US" sz="1200" dirty="0">
                <a:solidFill>
                  <a:prstClr val="black"/>
                </a:solidFill>
                <a:latin typeface="Meiryo UI" panose="020B0604030504040204" pitchFamily="50" charset="-128"/>
                <a:ea typeface="Meiryo UI" panose="020B0604030504040204" pitchFamily="50" charset="-128"/>
              </a:rPr>
              <a:t>イメージキャラクター</a:t>
            </a:r>
            <a:endParaRPr lang="en-US" altLang="ja-JP" sz="1200" dirty="0">
              <a:solidFill>
                <a:prstClr val="black"/>
              </a:solidFill>
              <a:latin typeface="Meiryo UI" panose="020B0604030504040204" pitchFamily="50" charset="-128"/>
              <a:ea typeface="Meiryo UI" panose="020B0604030504040204" pitchFamily="50" charset="-128"/>
            </a:endParaRPr>
          </a:p>
          <a:p>
            <a:pPr algn="ctr" fontAlgn="auto">
              <a:lnSpc>
                <a:spcPct val="100000"/>
              </a:lnSpc>
              <a:spcBef>
                <a:spcPts val="0"/>
              </a:spcBef>
              <a:spcAft>
                <a:spcPts val="0"/>
              </a:spcAft>
              <a:defRPr/>
            </a:pPr>
            <a:r>
              <a:rPr lang="ja-JP" altLang="en-US" sz="1400" dirty="0">
                <a:solidFill>
                  <a:prstClr val="black"/>
                </a:solidFill>
                <a:latin typeface="Meiryo UI" panose="020B0604030504040204" pitchFamily="50" charset="-128"/>
                <a:ea typeface="Meiryo UI" panose="020B0604030504040204" pitchFamily="50" charset="-128"/>
              </a:rPr>
              <a:t>イヤヤン</a:t>
            </a:r>
            <a:r>
              <a:rPr lang="ja-JP" altLang="en-US" sz="1600" dirty="0">
                <a:solidFill>
                  <a:prstClr val="black"/>
                </a:solidFill>
                <a:latin typeface="Meiryo UI" panose="020B0604030504040204" pitchFamily="50" charset="-128"/>
                <a:ea typeface="Meiryo UI" panose="020B0604030504040204" pitchFamily="50" charset="-128"/>
              </a:rPr>
              <a:t>　</a:t>
            </a:r>
          </a:p>
        </p:txBody>
      </p:sp>
      <p:sp>
        <p:nvSpPr>
          <p:cNvPr id="14"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smtClean="0">
                <a:latin typeface="メイリオ" panose="020B0604030504040204" pitchFamily="50" charset="-128"/>
                <a:ea typeface="メイリオ" panose="020B0604030504040204" pitchFamily="50" charset="-128"/>
              </a:rPr>
              <a:t>トラブルになったときには相談を！</a:t>
            </a:r>
            <a:endParaRPr lang="ja-JP" altLang="en-US" sz="2800" dirty="0">
              <a:latin typeface="メイリオ" panose="020B0604030504040204" pitchFamily="50" charset="-128"/>
              <a:ea typeface="メイリオ" panose="020B0604030504040204" pitchFamily="50" charset="-128"/>
            </a:endParaRPr>
          </a:p>
        </p:txBody>
      </p:sp>
      <p:sp>
        <p:nvSpPr>
          <p:cNvPr id="11" name="円形吹き出し 10"/>
          <p:cNvSpPr/>
          <p:nvPr/>
        </p:nvSpPr>
        <p:spPr>
          <a:xfrm>
            <a:off x="3516198" y="2375979"/>
            <a:ext cx="2652542" cy="942256"/>
          </a:xfrm>
          <a:prstGeom prst="wedgeEllipseCallout">
            <a:avLst>
              <a:gd name="adj1" fmla="val -59713"/>
              <a:gd name="adj2" fmla="val 6450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mn-ea"/>
              </a:rPr>
              <a:t>いやや</a:t>
            </a:r>
            <a:r>
              <a:rPr lang="ja-JP" altLang="en-US" sz="2000" b="1" dirty="0" smtClean="0">
                <a:solidFill>
                  <a:schemeClr val="tx1"/>
                </a:solidFill>
                <a:latin typeface="+mn-ea"/>
              </a:rPr>
              <a:t>！</a:t>
            </a:r>
            <a:endParaRPr lang="en-US" altLang="ja-JP" sz="2000" b="1" dirty="0" smtClean="0">
              <a:solidFill>
                <a:schemeClr val="tx1"/>
              </a:solidFill>
              <a:latin typeface="+mn-ea"/>
            </a:endParaRPr>
          </a:p>
          <a:p>
            <a:pPr algn="ctr"/>
            <a:r>
              <a:rPr kumimoji="1" lang="ja-JP" altLang="en-US" sz="2000" b="1" dirty="0" smtClean="0">
                <a:solidFill>
                  <a:schemeClr val="tx1"/>
                </a:solidFill>
                <a:latin typeface="+mn-ea"/>
              </a:rPr>
              <a:t>泣き寝入り</a:t>
            </a:r>
            <a:endParaRPr kumimoji="1" lang="ja-JP" altLang="en-US" sz="2000" b="1" dirty="0">
              <a:solidFill>
                <a:schemeClr val="tx1"/>
              </a:solidFill>
              <a:latin typeface="+mn-ea"/>
            </a:endParaRPr>
          </a:p>
        </p:txBody>
      </p:sp>
    </p:spTree>
    <p:extLst>
      <p:ext uri="{BB962C8B-B14F-4D97-AF65-F5344CB8AC3E}">
        <p14:creationId xmlns:p14="http://schemas.microsoft.com/office/powerpoint/2010/main" val="177878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grpId="1" nodeType="clickEffect">
                                  <p:stCondLst>
                                    <p:cond delay="0"/>
                                  </p:stCondLst>
                                  <p:childTnLst>
                                    <p:animEffect transition="out" filter="fade">
                                      <p:cBhvr>
                                        <p:cTn id="37" dur="500" tmFilter="0, 0; .2, .5; .8, .5; 1, 0"/>
                                        <p:tgtEl>
                                          <p:spTgt spid="11"/>
                                        </p:tgtEl>
                                      </p:cBhvr>
                                    </p:animEffect>
                                    <p:animScale>
                                      <p:cBhvr>
                                        <p:cTn id="38"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2" grpId="0"/>
      <p:bldP spid="11" grpId="0" animBg="1"/>
      <p:bldP spid="1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772063"/>
            <a:ext cx="9144000" cy="1370775"/>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marL="179388" defTabSz="1055688" fontAlgn="auto">
              <a:lnSpc>
                <a:spcPct val="150000"/>
              </a:lnSpc>
              <a:spcBef>
                <a:spcPts val="1200"/>
              </a:spcBef>
              <a:spcAft>
                <a:spcPts val="0"/>
              </a:spcAft>
              <a:defRPr/>
            </a:pPr>
            <a:r>
              <a:rPr lang="ja-JP" altLang="en-US" sz="4000" dirty="0" smtClean="0">
                <a:latin typeface="メイリオ" pitchFamily="50" charset="-128"/>
                <a:ea typeface="メイリオ" pitchFamily="50" charset="-128"/>
                <a:cs typeface="メイリオ" pitchFamily="50" charset="-128"/>
              </a:rPr>
              <a:t>消費者トラブルに遭わないために②</a:t>
            </a:r>
            <a:r>
              <a:rPr lang="ja-JP" altLang="en-US" dirty="0" smtClean="0">
                <a:latin typeface="メイリオ" pitchFamily="50" charset="-128"/>
                <a:ea typeface="メイリオ" pitchFamily="50" charset="-128"/>
                <a:cs typeface="メイリオ" pitchFamily="50" charset="-128"/>
              </a:rPr>
              <a:t/>
            </a:r>
            <a:br>
              <a:rPr lang="ja-JP" altLang="en-US" dirty="0" smtClean="0">
                <a:latin typeface="メイリオ" pitchFamily="50" charset="-128"/>
                <a:ea typeface="メイリオ" pitchFamily="50" charset="-128"/>
                <a:cs typeface="メイリオ" pitchFamily="50" charset="-128"/>
              </a:rPr>
            </a:br>
            <a:r>
              <a:rPr lang="ja-JP" altLang="en-US" sz="2800" dirty="0" smtClean="0">
                <a:latin typeface="メイリオ" pitchFamily="50" charset="-128"/>
                <a:ea typeface="メイリオ" pitchFamily="50" charset="-128"/>
                <a:cs typeface="メイリオ" pitchFamily="50" charset="-128"/>
              </a:rPr>
              <a:t>～契約の基礎と最近の消費者トラブル事例～</a:t>
            </a:r>
            <a:endParaRPr lang="en-US" altLang="ja-JP" sz="2800" dirty="0" smtClean="0">
              <a:latin typeface="メイリオ" pitchFamily="50" charset="-128"/>
              <a:ea typeface="メイリオ" pitchFamily="50" charset="-128"/>
              <a:cs typeface="メイリオ" pitchFamily="50" charset="-128"/>
            </a:endParaRPr>
          </a:p>
          <a:p>
            <a:pPr marL="179388" defTabSz="1055688" fontAlgn="auto">
              <a:lnSpc>
                <a:spcPct val="150000"/>
              </a:lnSpc>
              <a:spcBef>
                <a:spcPts val="1200"/>
              </a:spcBef>
              <a:spcAft>
                <a:spcPts val="0"/>
              </a:spcAft>
              <a:defRPr/>
            </a:pPr>
            <a:endParaRPr lang="en-US" altLang="ja-JP" sz="2800" dirty="0">
              <a:latin typeface="メイリオ" pitchFamily="50" charset="-128"/>
              <a:ea typeface="メイリオ" pitchFamily="50" charset="-128"/>
              <a:cs typeface="メイリオ" pitchFamily="50" charset="-128"/>
            </a:endParaRPr>
          </a:p>
          <a:p>
            <a:pPr marL="179388" defTabSz="1055688" fontAlgn="auto">
              <a:lnSpc>
                <a:spcPct val="100000"/>
              </a:lnSpc>
              <a:spcBef>
                <a:spcPts val="1200"/>
              </a:spcBef>
              <a:spcAft>
                <a:spcPts val="0"/>
              </a:spcAft>
              <a:defRPr/>
            </a:pPr>
            <a:r>
              <a:rPr lang="ja-JP" altLang="en-US" sz="4400" dirty="0">
                <a:latin typeface="メイリオ" pitchFamily="50" charset="-128"/>
                <a:ea typeface="メイリオ" pitchFamily="50" charset="-128"/>
                <a:cs typeface="メイリオ" pitchFamily="50" charset="-128"/>
              </a:rPr>
              <a:t>消費者庁</a:t>
            </a:r>
            <a:endParaRPr lang="en-US" altLang="ja-JP" sz="4400" dirty="0">
              <a:latin typeface="メイリオ" pitchFamily="50" charset="-128"/>
              <a:ea typeface="メイリオ" pitchFamily="50" charset="-128"/>
              <a:cs typeface="メイリオ" pitchFamily="50" charset="-128"/>
            </a:endParaRPr>
          </a:p>
          <a:p>
            <a:pPr marL="179388" defTabSz="1055688" fontAlgn="auto">
              <a:lnSpc>
                <a:spcPct val="150000"/>
              </a:lnSpc>
              <a:spcBef>
                <a:spcPts val="0"/>
              </a:spcBef>
              <a:spcAft>
                <a:spcPts val="0"/>
              </a:spcAft>
              <a:defRPr/>
            </a:pPr>
            <a:r>
              <a:rPr lang="ja-JP" altLang="en-US" sz="3600" dirty="0">
                <a:latin typeface="メイリオ" pitchFamily="50" charset="-128"/>
                <a:ea typeface="メイリオ" pitchFamily="50" charset="-128"/>
                <a:cs typeface="メイリオ" pitchFamily="50" charset="-128"/>
              </a:rPr>
              <a:t>（協力：国民生活センター）</a:t>
            </a:r>
          </a:p>
          <a:p>
            <a:pPr marL="179388" defTabSz="1055688" fontAlgn="auto">
              <a:lnSpc>
                <a:spcPct val="150000"/>
              </a:lnSpc>
              <a:spcBef>
                <a:spcPts val="1200"/>
              </a:spcBef>
              <a:spcAft>
                <a:spcPts val="0"/>
              </a:spcAft>
              <a:defRPr/>
            </a:pPr>
            <a:endParaRPr lang="ja-JP" altLang="en-US" sz="28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824870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761934039"/>
              </p:ext>
            </p:extLst>
          </p:nvPr>
        </p:nvGraphicFramePr>
        <p:xfrm>
          <a:off x="497380" y="1164923"/>
          <a:ext cx="8452562" cy="5248404"/>
        </p:xfrm>
        <a:graphic>
          <a:graphicData uri="http://schemas.openxmlformats.org/drawingml/2006/table">
            <a:tbl>
              <a:tblPr firstRow="1" bandRow="1">
                <a:tableStyleId>{10A1B5D5-9B99-4C35-A422-299274C87663}</a:tableStyleId>
              </a:tblPr>
              <a:tblGrid>
                <a:gridCol w="4381603">
                  <a:extLst>
                    <a:ext uri="{9D8B030D-6E8A-4147-A177-3AD203B41FA5}">
                      <a16:colId xmlns:a16="http://schemas.microsoft.com/office/drawing/2014/main" val="361666789"/>
                    </a:ext>
                  </a:extLst>
                </a:gridCol>
                <a:gridCol w="4070959">
                  <a:extLst>
                    <a:ext uri="{9D8B030D-6E8A-4147-A177-3AD203B41FA5}">
                      <a16:colId xmlns:a16="http://schemas.microsoft.com/office/drawing/2014/main" val="158443958"/>
                    </a:ext>
                  </a:extLst>
                </a:gridCol>
              </a:tblGrid>
              <a:tr h="1749468">
                <a:tc>
                  <a:txBody>
                    <a:bodyPr/>
                    <a:lstStyle/>
                    <a:p>
                      <a:r>
                        <a:rPr kumimoji="1" lang="ja-JP" altLang="en-US" sz="2200" dirty="0" smtClean="0"/>
                        <a:t>契約や商品について困ったときは</a:t>
                      </a:r>
                      <a:endParaRPr kumimoji="1" lang="en-US" altLang="ja-JP" sz="2200" dirty="0" smtClean="0"/>
                    </a:p>
                    <a:p>
                      <a:pPr>
                        <a:spcBef>
                          <a:spcPts val="600"/>
                        </a:spcBef>
                      </a:pPr>
                      <a:r>
                        <a:rPr kumimoji="1" lang="ja-JP" altLang="en-US" sz="2200" dirty="0" smtClean="0"/>
                        <a:t>　⇒　</a:t>
                      </a:r>
                      <a:r>
                        <a:rPr kumimoji="1" lang="ja-JP" altLang="en-US" sz="2400" dirty="0" smtClean="0"/>
                        <a:t>消費者ホットライン</a:t>
                      </a:r>
                      <a:endParaRPr kumimoji="1" lang="en-US" altLang="ja-JP" sz="2400" dirty="0" smtClean="0"/>
                    </a:p>
                    <a:p>
                      <a:r>
                        <a:rPr kumimoji="1" lang="ja-JP" altLang="en-US" sz="2200" dirty="0" smtClean="0"/>
                        <a:t>　　　（全国共通）</a:t>
                      </a:r>
                      <a:endParaRPr kumimoji="1" lang="ja-JP" altLang="en-US" sz="2200" b="0" dirty="0">
                        <a:solidFill>
                          <a:schemeClr val="tx1"/>
                        </a:solidFill>
                        <a:latin typeface="+mn-ea"/>
                        <a:ea typeface="+mn-ea"/>
                      </a:endParaRPr>
                    </a:p>
                  </a:txBody>
                  <a:tcPr anchor="ctr"/>
                </a:tc>
                <a:tc>
                  <a:txBody>
                    <a:bodyPr/>
                    <a:lstStyle/>
                    <a:p>
                      <a:endParaRPr kumimoji="1" lang="ja-JP" altLang="en-US" sz="2000" b="0" dirty="0">
                        <a:solidFill>
                          <a:schemeClr val="tx1"/>
                        </a:solidFill>
                        <a:latin typeface="+mn-ea"/>
                        <a:ea typeface="+mn-ea"/>
                      </a:endParaRPr>
                    </a:p>
                  </a:txBody>
                  <a:tcPr anchor="ctr"/>
                </a:tc>
                <a:extLst>
                  <a:ext uri="{0D108BD9-81ED-4DB2-BD59-A6C34878D82A}">
                    <a16:rowId xmlns:a16="http://schemas.microsoft.com/office/drawing/2014/main" val="2462959202"/>
                  </a:ext>
                </a:extLst>
              </a:tr>
              <a:tr h="1749468">
                <a:tc>
                  <a:txBody>
                    <a:bodyPr/>
                    <a:lstStyle/>
                    <a:p>
                      <a:r>
                        <a:rPr kumimoji="1" lang="ja-JP" altLang="en-US" sz="2000" b="1" dirty="0" smtClean="0"/>
                        <a:t>警察に相談したいときは</a:t>
                      </a:r>
                      <a:endParaRPr kumimoji="1" lang="en-US" altLang="ja-JP" sz="2000" b="1" dirty="0" smtClean="0"/>
                    </a:p>
                    <a:p>
                      <a:pPr>
                        <a:spcBef>
                          <a:spcPts val="600"/>
                        </a:spcBef>
                      </a:pPr>
                      <a:r>
                        <a:rPr kumimoji="1" lang="ja-JP" altLang="en-US" sz="2000" b="1" dirty="0" smtClean="0"/>
                        <a:t>　⇒　警察相談専用電話</a:t>
                      </a:r>
                      <a:endParaRPr kumimoji="1" lang="en-US" altLang="ja-JP" sz="2000" b="1" dirty="0" smtClean="0"/>
                    </a:p>
                    <a:p>
                      <a:r>
                        <a:rPr kumimoji="1" lang="ja-JP" altLang="en-US" sz="2000" b="1" dirty="0" smtClean="0"/>
                        <a:t>　　　（全国共通）</a:t>
                      </a:r>
                      <a:endParaRPr kumimoji="1" lang="ja-JP" altLang="en-US" sz="2000" b="1" dirty="0">
                        <a:solidFill>
                          <a:schemeClr val="tx1"/>
                        </a:solidFill>
                        <a:latin typeface="+mn-ea"/>
                        <a:ea typeface="+mn-ea"/>
                      </a:endParaRPr>
                    </a:p>
                  </a:txBody>
                  <a:tcPr anchor="ctr"/>
                </a:tc>
                <a:tc>
                  <a:txBody>
                    <a:bodyPr/>
                    <a:lstStyle/>
                    <a:p>
                      <a:r>
                        <a:rPr kumimoji="1" lang="ja-JP" altLang="en-US" sz="3200" b="1" dirty="0" smtClean="0"/>
                        <a:t>＃９１１０</a:t>
                      </a:r>
                      <a:endParaRPr kumimoji="1" lang="ja-JP" altLang="en-US" sz="3200" b="1" dirty="0">
                        <a:solidFill>
                          <a:schemeClr val="tx1"/>
                        </a:solidFill>
                        <a:latin typeface="+mn-ea"/>
                        <a:ea typeface="+mn-ea"/>
                      </a:endParaRPr>
                    </a:p>
                  </a:txBody>
                  <a:tcPr anchor="ctr"/>
                </a:tc>
                <a:extLst>
                  <a:ext uri="{0D108BD9-81ED-4DB2-BD59-A6C34878D82A}">
                    <a16:rowId xmlns:a16="http://schemas.microsoft.com/office/drawing/2014/main" val="2175664539"/>
                  </a:ext>
                </a:extLst>
              </a:tr>
              <a:tr h="1749468">
                <a:tc>
                  <a:txBody>
                    <a:bodyPr/>
                    <a:lstStyle/>
                    <a:p>
                      <a:r>
                        <a:rPr kumimoji="1" lang="ja-JP" altLang="en-US" sz="2000" b="1" dirty="0" smtClean="0"/>
                        <a:t>金融サービスについて困ったときは</a:t>
                      </a:r>
                      <a:endParaRPr kumimoji="1" lang="en-US" altLang="ja-JP" sz="2000" b="1" dirty="0" smtClean="0"/>
                    </a:p>
                    <a:p>
                      <a:pPr>
                        <a:spcBef>
                          <a:spcPts val="600"/>
                        </a:spcBef>
                      </a:pPr>
                      <a:r>
                        <a:rPr kumimoji="1" lang="ja-JP" altLang="en-US" sz="2000" b="1" dirty="0" smtClean="0"/>
                        <a:t>　⇒　金融庁金融サービス利用者</a:t>
                      </a:r>
                      <a:endParaRPr kumimoji="1" lang="en-US" altLang="ja-JP" sz="2000" b="1" dirty="0" smtClean="0"/>
                    </a:p>
                    <a:p>
                      <a:r>
                        <a:rPr kumimoji="1" lang="ja-JP" altLang="en-US" sz="2000" b="1" dirty="0" smtClean="0"/>
                        <a:t>　　　相談室</a:t>
                      </a:r>
                      <a:endParaRPr kumimoji="1" lang="ja-JP" altLang="en-US" sz="2000" b="1" dirty="0">
                        <a:solidFill>
                          <a:schemeClr val="tx1"/>
                        </a:solidFill>
                        <a:latin typeface="+mn-ea"/>
                        <a:ea typeface="+mn-ea"/>
                      </a:endParaRPr>
                    </a:p>
                  </a:txBody>
                  <a:tcPr anchor="ctr"/>
                </a:tc>
                <a:tc>
                  <a:txBody>
                    <a:bodyPr/>
                    <a:lstStyle/>
                    <a:p>
                      <a:pPr>
                        <a:spcBef>
                          <a:spcPts val="600"/>
                        </a:spcBef>
                      </a:pPr>
                      <a:r>
                        <a:rPr kumimoji="1" lang="ja-JP" altLang="en-US" sz="2400" b="1" dirty="0" smtClean="0"/>
                        <a:t>０３－５２５１－６８１１</a:t>
                      </a:r>
                      <a:endParaRPr kumimoji="1" lang="ja-JP" altLang="en-US" sz="2400" b="1" dirty="0">
                        <a:solidFill>
                          <a:schemeClr val="tx1"/>
                        </a:solidFill>
                        <a:latin typeface="+mn-ea"/>
                        <a:ea typeface="+mn-ea"/>
                      </a:endParaRPr>
                    </a:p>
                  </a:txBody>
                  <a:tcPr anchor="ctr"/>
                </a:tc>
                <a:extLst>
                  <a:ext uri="{0D108BD9-81ED-4DB2-BD59-A6C34878D82A}">
                    <a16:rowId xmlns:a16="http://schemas.microsoft.com/office/drawing/2014/main" val="3840449034"/>
                  </a:ext>
                </a:extLst>
              </a:tr>
            </a:tbl>
          </a:graphicData>
        </a:graphic>
      </p:graphicFrame>
      <p:pic>
        <p:nvPicPr>
          <p:cNvPr id="4" name="図 3"/>
          <p:cNvPicPr>
            <a:picLocks noChangeAspect="1"/>
          </p:cNvPicPr>
          <p:nvPr/>
        </p:nvPicPr>
        <p:blipFill>
          <a:blip r:embed="rId3"/>
          <a:stretch>
            <a:fillRect/>
          </a:stretch>
        </p:blipFill>
        <p:spPr>
          <a:xfrm>
            <a:off x="5284916" y="1277196"/>
            <a:ext cx="2938518" cy="1511424"/>
          </a:xfrm>
          <a:prstGeom prst="rect">
            <a:avLst/>
          </a:prstGeom>
        </p:spPr>
      </p:pic>
      <p:sp>
        <p:nvSpPr>
          <p:cNvPr id="5"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smtClean="0">
                <a:latin typeface="メイリオ" panose="020B0604030504040204" pitchFamily="50" charset="-128"/>
                <a:ea typeface="メイリオ" panose="020B0604030504040204" pitchFamily="50" charset="-128"/>
              </a:rPr>
              <a:t>消費生活に関する主な相談窓口</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64636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1269423" y="1433831"/>
            <a:ext cx="8229600" cy="49225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ct val="100000"/>
              </a:lnSpc>
              <a:spcBef>
                <a:spcPts val="0"/>
              </a:spcBef>
              <a:spcAft>
                <a:spcPts val="0"/>
              </a:spcAft>
              <a:buFont typeface="Arial" pitchFamily="34" charset="0"/>
              <a:buNone/>
            </a:pPr>
            <a:r>
              <a:rPr lang="ja-JP" altLang="en-US" smtClean="0">
                <a:latin typeface="ＭＳ Ｐゴシック" pitchFamily="50" charset="-128"/>
                <a:ea typeface="ＭＳ Ｐゴシック" pitchFamily="50" charset="-128"/>
              </a:rPr>
              <a:t>　　　　　　　　　</a:t>
            </a:r>
            <a:endParaRPr lang="en-US" altLang="ja-JP" dirty="0">
              <a:latin typeface="ＭＳ Ｐゴシック" pitchFamily="50" charset="-128"/>
              <a:ea typeface="ＭＳ Ｐゴシック" pitchFamily="50" charset="-128"/>
            </a:endParaRPr>
          </a:p>
        </p:txBody>
      </p:sp>
      <p:pic>
        <p:nvPicPr>
          <p:cNvPr id="3" name="図形 2" descr="07_1_1"/>
          <p:cNvPicPr>
            <a:picLocks noChangeAspect="1"/>
          </p:cNvPicPr>
          <p:nvPr/>
        </p:nvPicPr>
        <p:blipFill>
          <a:blip r:embed="rId2"/>
          <a:stretch>
            <a:fillRect/>
          </a:stretch>
        </p:blipFill>
        <p:spPr>
          <a:xfrm>
            <a:off x="2048716" y="1115902"/>
            <a:ext cx="5558378" cy="5558378"/>
          </a:xfrm>
          <a:prstGeom prst="rect">
            <a:avLst/>
          </a:prstGeom>
        </p:spPr>
      </p:pic>
      <p:sp>
        <p:nvSpPr>
          <p:cNvPr id="4" name="テキスト ボックス 3"/>
          <p:cNvSpPr txBox="1"/>
          <p:nvPr/>
        </p:nvSpPr>
        <p:spPr>
          <a:xfrm>
            <a:off x="3050152" y="1245291"/>
            <a:ext cx="1462260" cy="387798"/>
          </a:xfrm>
          <a:prstGeom prst="rect">
            <a:avLst/>
          </a:prstGeom>
          <a:noFill/>
        </p:spPr>
        <p:txBody>
          <a:bodyPr wrap="none" rtlCol="0">
            <a:spAutoFit/>
          </a:bodyPr>
          <a:lstStyle/>
          <a:p>
            <a:r>
              <a:rPr lang="ja-JP" altLang="en-US" sz="1600" b="1" dirty="0">
                <a:latin typeface="Meiryo UI" panose="020B0604030504040204" pitchFamily="50" charset="-128"/>
                <a:ea typeface="Meiryo UI" panose="020B0604030504040204" pitchFamily="50" charset="-128"/>
              </a:rPr>
              <a:t>資産運用ソフト</a:t>
            </a:r>
          </a:p>
        </p:txBody>
      </p:sp>
      <p:sp>
        <p:nvSpPr>
          <p:cNvPr id="6" name="正方形/長方形 5"/>
          <p:cNvSpPr/>
          <p:nvPr/>
        </p:nvSpPr>
        <p:spPr>
          <a:xfrm>
            <a:off x="744804" y="747313"/>
            <a:ext cx="8370916" cy="424732"/>
          </a:xfrm>
          <a:prstGeom prst="rect">
            <a:avLst/>
          </a:prstGeom>
        </p:spPr>
        <p:txBody>
          <a:bodyPr wrap="square">
            <a:spAutoFit/>
          </a:bodyPr>
          <a:lstStyle/>
          <a:p>
            <a:r>
              <a:rPr lang="en-US" altLang="ja-JP" dirty="0" smtClean="0">
                <a:latin typeface="メイリオ" panose="020B0604030504040204" pitchFamily="50" charset="-128"/>
                <a:ea typeface="メイリオ" panose="020B0604030504040204" pitchFamily="50" charset="-128"/>
                <a:cs typeface="Times New Roman" panose="02020603050405020304" pitchFamily="18" charset="0"/>
              </a:rPr>
              <a:t>SNS</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で知り合った友人から「簡単に稼げる」と誘われ、話を聞くことに。</a:t>
            </a:r>
            <a:endParaRPr lang="ja-JP" altLang="en-US" dirty="0">
              <a:latin typeface="メイリオ" panose="020B0604030504040204" pitchFamily="50" charset="-128"/>
              <a:ea typeface="メイリオ" panose="020B0604030504040204" pitchFamily="50" charset="-128"/>
            </a:endParaRPr>
          </a:p>
        </p:txBody>
      </p:sp>
      <p:sp>
        <p:nvSpPr>
          <p:cNvPr id="7"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事例（１）もうけ話に要注意</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5132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形 2" descr="07_1_2"/>
          <p:cNvPicPr>
            <a:picLocks noChangeAspect="1"/>
          </p:cNvPicPr>
          <p:nvPr/>
        </p:nvPicPr>
        <p:blipFill>
          <a:blip r:embed="rId2"/>
          <a:stretch>
            <a:fillRect/>
          </a:stretch>
        </p:blipFill>
        <p:spPr>
          <a:xfrm>
            <a:off x="1983009" y="1340314"/>
            <a:ext cx="5378872" cy="5381929"/>
          </a:xfrm>
          <a:prstGeom prst="rect">
            <a:avLst/>
          </a:prstGeom>
        </p:spPr>
      </p:pic>
      <p:sp>
        <p:nvSpPr>
          <p:cNvPr id="3" name="正方形/長方形 2"/>
          <p:cNvSpPr/>
          <p:nvPr/>
        </p:nvSpPr>
        <p:spPr>
          <a:xfrm>
            <a:off x="541019" y="808841"/>
            <a:ext cx="8370916" cy="757130"/>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cs typeface="Times New Roman" panose="02020603050405020304" pitchFamily="18" charset="0"/>
              </a:rPr>
              <a:t>喫茶</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店で会い話を聞くと、約</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50</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万円の資産運用ソフトを購入する必要が</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あると言われ・・・</a:t>
            </a:r>
            <a:endParaRPr lang="ja-JP" altLang="en-US" dirty="0">
              <a:latin typeface="メイリオ" panose="020B0604030504040204" pitchFamily="50" charset="-128"/>
              <a:ea typeface="メイリオ" panose="020B0604030504040204" pitchFamily="50" charset="-128"/>
            </a:endParaRPr>
          </a:p>
        </p:txBody>
      </p:sp>
      <p:sp>
        <p:nvSpPr>
          <p:cNvPr id="5"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事例（１）もうけ話に要注意</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19882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1809750" y="1433831"/>
            <a:ext cx="8229600" cy="49225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ct val="100000"/>
              </a:lnSpc>
              <a:spcBef>
                <a:spcPts val="0"/>
              </a:spcBef>
              <a:spcAft>
                <a:spcPts val="0"/>
              </a:spcAft>
              <a:buFont typeface="Arial" pitchFamily="34" charset="0"/>
              <a:buNone/>
            </a:pPr>
            <a:r>
              <a:rPr lang="ja-JP" altLang="en-US" smtClean="0">
                <a:latin typeface="ＭＳ Ｐゴシック" pitchFamily="50" charset="-128"/>
                <a:ea typeface="ＭＳ Ｐゴシック" pitchFamily="50" charset="-128"/>
              </a:rPr>
              <a:t>　　　　　　　　　</a:t>
            </a:r>
            <a:endParaRPr lang="en-US" altLang="ja-JP" dirty="0">
              <a:latin typeface="ＭＳ Ｐゴシック" pitchFamily="50" charset="-128"/>
              <a:ea typeface="ＭＳ Ｐゴシック" pitchFamily="50" charset="-128"/>
            </a:endParaRPr>
          </a:p>
        </p:txBody>
      </p:sp>
      <p:pic>
        <p:nvPicPr>
          <p:cNvPr id="4" name="図形 3" descr="07_1_3"/>
          <p:cNvPicPr>
            <a:picLocks/>
          </p:cNvPicPr>
          <p:nvPr/>
        </p:nvPicPr>
        <p:blipFill>
          <a:blip r:embed="rId2"/>
          <a:stretch>
            <a:fillRect/>
          </a:stretch>
        </p:blipFill>
        <p:spPr>
          <a:xfrm>
            <a:off x="1864560" y="1156499"/>
            <a:ext cx="5446881" cy="5484957"/>
          </a:xfrm>
          <a:prstGeom prst="rect">
            <a:avLst/>
          </a:prstGeom>
        </p:spPr>
      </p:pic>
      <p:sp>
        <p:nvSpPr>
          <p:cNvPr id="5" name="コンテンツ プレースホルダー 3">
            <a:extLst>
              <a:ext uri="{FF2B5EF4-FFF2-40B4-BE49-F238E27FC236}">
                <a16:creationId xmlns:a16="http://schemas.microsoft.com/office/drawing/2014/main" id="{8130BF91-048C-494D-B01D-92BE03422924}"/>
              </a:ext>
            </a:extLst>
          </p:cNvPr>
          <p:cNvSpPr txBox="1">
            <a:spLocks/>
          </p:cNvSpPr>
          <p:nvPr/>
        </p:nvSpPr>
        <p:spPr>
          <a:xfrm>
            <a:off x="177059" y="842704"/>
            <a:ext cx="8858250" cy="369332"/>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57200" lvl="1" indent="0">
              <a:lnSpc>
                <a:spcPct val="100000"/>
              </a:lnSpc>
              <a:buNone/>
            </a:pPr>
            <a:r>
              <a:rPr lang="ja-JP" altLang="en-US" sz="1800" dirty="0">
                <a:latin typeface="メイリオ" panose="020B0604030504040204" pitchFamily="50" charset="-128"/>
                <a:ea typeface="メイリオ" panose="020B0604030504040204" pitchFamily="50" charset="-128"/>
                <a:cs typeface="Times New Roman" panose="02020603050405020304" pitchFamily="18" charset="0"/>
              </a:rPr>
              <a:t>購入した資産運用ソフトを使ってみたが、内容は全く関係のないものだった。</a:t>
            </a:r>
          </a:p>
        </p:txBody>
      </p:sp>
      <p:sp>
        <p:nvSpPr>
          <p:cNvPr id="8"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smtClean="0">
                <a:latin typeface="メイリオ" panose="020B0604030504040204" pitchFamily="50" charset="-128"/>
                <a:ea typeface="メイリオ" panose="020B0604030504040204" pitchFamily="50" charset="-128"/>
              </a:rPr>
              <a:t>事例（１）もうけ話に要注意</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69636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1809750" y="1433831"/>
            <a:ext cx="8229600" cy="49225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ct val="100000"/>
              </a:lnSpc>
              <a:spcBef>
                <a:spcPts val="0"/>
              </a:spcBef>
              <a:spcAft>
                <a:spcPts val="0"/>
              </a:spcAft>
              <a:buFont typeface="Arial" pitchFamily="34" charset="0"/>
              <a:buNone/>
            </a:pPr>
            <a:r>
              <a:rPr lang="ja-JP" altLang="en-US" smtClean="0">
                <a:latin typeface="ＭＳ Ｐゴシック" pitchFamily="50" charset="-128"/>
                <a:ea typeface="ＭＳ Ｐゴシック" pitchFamily="50" charset="-128"/>
              </a:rPr>
              <a:t>　　　　　　　　　</a:t>
            </a:r>
            <a:endParaRPr lang="en-US" altLang="ja-JP" dirty="0">
              <a:latin typeface="ＭＳ Ｐゴシック" pitchFamily="50" charset="-128"/>
              <a:ea typeface="ＭＳ Ｐゴシック" pitchFamily="50" charset="-128"/>
            </a:endParaRPr>
          </a:p>
        </p:txBody>
      </p:sp>
      <p:pic>
        <p:nvPicPr>
          <p:cNvPr id="3" name="図形 2" descr="07_1_4"/>
          <p:cNvPicPr>
            <a:picLocks noChangeAspect="1"/>
          </p:cNvPicPr>
          <p:nvPr/>
        </p:nvPicPr>
        <p:blipFill>
          <a:blip r:embed="rId2"/>
          <a:stretch>
            <a:fillRect/>
          </a:stretch>
        </p:blipFill>
        <p:spPr>
          <a:xfrm>
            <a:off x="2053579" y="1319531"/>
            <a:ext cx="5284640" cy="5287644"/>
          </a:xfrm>
          <a:prstGeom prst="rect">
            <a:avLst/>
          </a:prstGeom>
        </p:spPr>
      </p:pic>
      <p:sp>
        <p:nvSpPr>
          <p:cNvPr id="4" name="コンテンツ プレースホルダー 3">
            <a:extLst>
              <a:ext uri="{FF2B5EF4-FFF2-40B4-BE49-F238E27FC236}">
                <a16:creationId xmlns:a16="http://schemas.microsoft.com/office/drawing/2014/main" id="{8130BF91-048C-494D-B01D-92BE03422924}"/>
              </a:ext>
            </a:extLst>
          </p:cNvPr>
          <p:cNvSpPr txBox="1">
            <a:spLocks/>
          </p:cNvSpPr>
          <p:nvPr/>
        </p:nvSpPr>
        <p:spPr>
          <a:xfrm>
            <a:off x="1433259" y="806434"/>
            <a:ext cx="6260950" cy="646331"/>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57200" lvl="1" indent="0">
              <a:lnSpc>
                <a:spcPct val="100000"/>
              </a:lnSpc>
              <a:spcBef>
                <a:spcPts val="0"/>
              </a:spcBef>
              <a:spcAft>
                <a:spcPts val="0"/>
              </a:spcAft>
              <a:buNone/>
            </a:pPr>
            <a:r>
              <a:rPr lang="ja-JP" altLang="en-US" sz="1800" dirty="0">
                <a:latin typeface="メイリオ" panose="020B0604030504040204" pitchFamily="50" charset="-128"/>
                <a:ea typeface="メイリオ" panose="020B0604030504040204" pitchFamily="50" charset="-128"/>
                <a:cs typeface="Times New Roman" panose="02020603050405020304" pitchFamily="18" charset="0"/>
              </a:rPr>
              <a:t>自分では</a:t>
            </a:r>
            <a:r>
              <a:rPr lang="en-US" altLang="ja-JP" sz="1800" dirty="0">
                <a:latin typeface="メイリオ" panose="020B0604030504040204" pitchFamily="50" charset="-128"/>
                <a:ea typeface="メイリオ" panose="020B0604030504040204" pitchFamily="50" charset="-128"/>
                <a:cs typeface="Times New Roman" panose="02020603050405020304" pitchFamily="18" charset="0"/>
              </a:rPr>
              <a:t>50</a:t>
            </a:r>
            <a:r>
              <a:rPr lang="ja-JP" altLang="en-US" sz="1800" dirty="0">
                <a:latin typeface="メイリオ" panose="020B0604030504040204" pitchFamily="50" charset="-128"/>
                <a:ea typeface="メイリオ" panose="020B0604030504040204" pitchFamily="50" charset="-128"/>
                <a:cs typeface="Times New Roman" panose="02020603050405020304" pitchFamily="18" charset="0"/>
              </a:rPr>
              <a:t>万円を返済することができないし、</a:t>
            </a:r>
            <a:endParaRPr lang="en-US" altLang="ja-JP" sz="1800" dirty="0">
              <a:latin typeface="メイリオ" panose="020B0604030504040204" pitchFamily="50" charset="-128"/>
              <a:ea typeface="メイリオ" panose="020B0604030504040204" pitchFamily="50" charset="-128"/>
              <a:cs typeface="Times New Roman" panose="02020603050405020304" pitchFamily="18" charset="0"/>
            </a:endParaRPr>
          </a:p>
          <a:p>
            <a:pPr marL="457200" lvl="1" indent="0">
              <a:lnSpc>
                <a:spcPct val="100000"/>
              </a:lnSpc>
              <a:spcBef>
                <a:spcPts val="0"/>
              </a:spcBef>
              <a:spcAft>
                <a:spcPts val="0"/>
              </a:spcAft>
              <a:buNone/>
            </a:pPr>
            <a:r>
              <a:rPr lang="ja-JP" altLang="en-US" sz="1800" dirty="0">
                <a:latin typeface="メイリオ" panose="020B0604030504040204" pitchFamily="50" charset="-128"/>
                <a:ea typeface="メイリオ" panose="020B0604030504040204" pitchFamily="50" charset="-128"/>
                <a:cs typeface="Times New Roman" panose="02020603050405020304" pitchFamily="18" charset="0"/>
              </a:rPr>
              <a:t>人を勧誘してもソフトを購入してくれる人はいない。</a:t>
            </a:r>
          </a:p>
        </p:txBody>
      </p:sp>
      <p:sp>
        <p:nvSpPr>
          <p:cNvPr id="8"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事例（１）もうけ話に要注意</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52389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22325" y="1078095"/>
            <a:ext cx="7571303" cy="3342453"/>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注意</a:t>
            </a:r>
            <a:r>
              <a:rPr lang="en-US" altLang="ja-JP" sz="2400" b="1"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　怪しい話は、はっきり断りましょう</a:t>
            </a:r>
            <a:r>
              <a:rPr lang="en-US" altLang="ja-JP" sz="2400" dirty="0">
                <a:latin typeface="メイリオ" panose="020B0604030504040204" pitchFamily="50" charset="-128"/>
                <a:ea typeface="メイリオ" panose="020B0604030504040204" pitchFamily="50" charset="-128"/>
              </a:rPr>
              <a:t>!</a:t>
            </a:r>
          </a:p>
          <a:p>
            <a:r>
              <a:rPr lang="ja-JP" altLang="en-US" sz="2400" b="1" dirty="0">
                <a:latin typeface="メイリオ" panose="020B0604030504040204" pitchFamily="50" charset="-128"/>
                <a:ea typeface="メイリオ" panose="020B0604030504040204" pitchFamily="50" charset="-128"/>
              </a:rPr>
              <a:t>注意</a:t>
            </a:r>
            <a:r>
              <a:rPr lang="en-US" altLang="ja-JP" sz="2400" b="1" dirty="0">
                <a:latin typeface="メイリオ" panose="020B0604030504040204" pitchFamily="50" charset="-128"/>
                <a:ea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rPr>
              <a:t>　投資には、必ずリスクがあります</a:t>
            </a:r>
            <a:r>
              <a:rPr lang="en-US" altLang="ja-JP" sz="2400" dirty="0">
                <a:latin typeface="メイリオ" panose="020B0604030504040204" pitchFamily="50" charset="-128"/>
                <a:ea typeface="メイリオ" panose="020B0604030504040204" pitchFamily="50" charset="-128"/>
              </a:rPr>
              <a:t>!</a:t>
            </a:r>
          </a:p>
          <a:p>
            <a:r>
              <a:rPr lang="ja-JP" altLang="en-US" sz="2400" b="1" dirty="0">
                <a:latin typeface="メイリオ" panose="020B0604030504040204" pitchFamily="50" charset="-128"/>
                <a:ea typeface="メイリオ" panose="020B0604030504040204" pitchFamily="50" charset="-128"/>
              </a:rPr>
              <a:t>注意</a:t>
            </a:r>
            <a:r>
              <a:rPr lang="en-US" altLang="ja-JP" sz="2400" b="1" dirty="0">
                <a:latin typeface="メイリオ" panose="020B0604030504040204" pitchFamily="50" charset="-128"/>
                <a:ea typeface="メイリオ" panose="020B0604030504040204" pitchFamily="50" charset="-128"/>
              </a:rPr>
              <a:t>3</a:t>
            </a:r>
            <a:r>
              <a:rPr lang="ja-JP" altLang="en-US" sz="2400" dirty="0">
                <a:latin typeface="メイリオ" panose="020B0604030504040204" pitchFamily="50" charset="-128"/>
                <a:ea typeface="メイリオ" panose="020B0604030504040204" pitchFamily="50" charset="-128"/>
              </a:rPr>
              <a:t>　借金を勧められたら、要注意</a:t>
            </a:r>
            <a:r>
              <a:rPr lang="en-US" altLang="ja-JP" sz="2400" dirty="0">
                <a:latin typeface="メイリオ" panose="020B0604030504040204" pitchFamily="50" charset="-128"/>
                <a:ea typeface="メイリオ" panose="020B0604030504040204" pitchFamily="50" charset="-128"/>
              </a:rPr>
              <a:t>!</a:t>
            </a:r>
          </a:p>
          <a:p>
            <a:r>
              <a:rPr lang="ja-JP" altLang="en-US" sz="2400" b="1" dirty="0">
                <a:latin typeface="メイリオ" panose="020B0604030504040204" pitchFamily="50" charset="-128"/>
                <a:ea typeface="メイリオ" panose="020B0604030504040204" pitchFamily="50" charset="-128"/>
              </a:rPr>
              <a:t>注意</a:t>
            </a:r>
            <a:r>
              <a:rPr lang="en-US" altLang="ja-JP" sz="2400" b="1" dirty="0">
                <a:latin typeface="メイリオ" panose="020B0604030504040204" pitchFamily="50" charset="-128"/>
                <a:ea typeface="メイリオ" panose="020B0604030504040204" pitchFamily="50" charset="-128"/>
              </a:rPr>
              <a:t>4</a:t>
            </a:r>
            <a:r>
              <a:rPr lang="ja-JP" altLang="en-US" sz="2400" dirty="0">
                <a:latin typeface="メイリオ" panose="020B0604030504040204" pitchFamily="50" charset="-128"/>
                <a:ea typeface="メイリオ" panose="020B0604030504040204" pitchFamily="50" charset="-128"/>
              </a:rPr>
              <a:t>　断れずに買ってしまったら、</a:t>
            </a:r>
            <a:r>
              <a:rPr lang="en-US" altLang="ja-JP" sz="2400" dirty="0">
                <a:latin typeface="メイリオ" panose="020B0604030504040204" pitchFamily="50" charset="-128"/>
                <a:ea typeface="メイリオ" panose="020B0604030504040204" pitchFamily="50" charset="-128"/>
              </a:rPr>
              <a:t/>
            </a:r>
            <a:br>
              <a:rPr lang="en-US" altLang="ja-JP" sz="2400" dirty="0">
                <a:latin typeface="メイリオ" panose="020B0604030504040204" pitchFamily="50" charset="-128"/>
                <a:ea typeface="メイリオ" panose="020B0604030504040204" pitchFamily="50" charset="-128"/>
              </a:rPr>
            </a:br>
            <a:r>
              <a:rPr lang="en-US" altLang="ja-JP" sz="24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すぐにクーリング・オフ！</a:t>
            </a:r>
            <a:r>
              <a:rPr lang="en-US" altLang="ja-JP" sz="2000"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　</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注意</a:t>
            </a:r>
            <a:r>
              <a:rPr lang="en-US" altLang="ja-JP" sz="2400" b="1" dirty="0">
                <a:latin typeface="メイリオ" panose="020B0604030504040204" pitchFamily="50" charset="-128"/>
                <a:ea typeface="メイリオ" panose="020B0604030504040204" pitchFamily="50" charset="-128"/>
              </a:rPr>
              <a:t>5</a:t>
            </a:r>
            <a:r>
              <a:rPr lang="ja-JP" altLang="en-US" sz="2400" dirty="0">
                <a:latin typeface="メイリオ" panose="020B0604030504040204" pitchFamily="50" charset="-128"/>
                <a:ea typeface="メイリオ" panose="020B0604030504040204" pitchFamily="50" charset="-128"/>
              </a:rPr>
              <a:t>　被害者の立場から加害者になってしまいます</a:t>
            </a:r>
            <a:r>
              <a:rPr lang="en-US" altLang="ja-JP" sz="2400" dirty="0">
                <a:latin typeface="メイリオ" panose="020B0604030504040204" pitchFamily="50" charset="-128"/>
                <a:ea typeface="メイリオ" panose="020B0604030504040204" pitchFamily="50" charset="-128"/>
              </a:rPr>
              <a:t>!</a:t>
            </a:r>
          </a:p>
        </p:txBody>
      </p:sp>
      <p:sp>
        <p:nvSpPr>
          <p:cNvPr id="3" name="テキスト ボックス 2"/>
          <p:cNvSpPr txBox="1"/>
          <p:nvPr/>
        </p:nvSpPr>
        <p:spPr>
          <a:xfrm>
            <a:off x="1022325" y="4746923"/>
            <a:ext cx="7340471" cy="646331"/>
          </a:xfrm>
          <a:prstGeom prst="rect">
            <a:avLst/>
          </a:prstGeom>
          <a:noFill/>
        </p:spPr>
        <p:txBody>
          <a:bodyPr wrap="none" rtlCol="0">
            <a:spAutoFit/>
          </a:bodyPr>
          <a:lstStyle/>
          <a:p>
            <a:pPr>
              <a:lnSpc>
                <a:spcPct val="100000"/>
              </a:lnSpc>
              <a:spcBef>
                <a:spcPts val="0"/>
              </a:spcBef>
              <a:spcAft>
                <a:spcPts val="0"/>
              </a:spcAft>
            </a:pP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マルチ商法やアポイントメントセールスなど、クーリング・オフが</a:t>
            </a:r>
          </a:p>
          <a:p>
            <a:pPr>
              <a:lnSpc>
                <a:spcPct val="100000"/>
              </a:lnSpc>
              <a:spcBef>
                <a:spcPts val="0"/>
              </a:spcBef>
              <a:spcAft>
                <a:spcPts val="0"/>
              </a:spcAft>
            </a:pPr>
            <a:r>
              <a:rPr lang="ja-JP" altLang="en-US" dirty="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できる場合が多いので、まずは</a:t>
            </a:r>
            <a:r>
              <a:rPr kumimoji="1" lang="en-US" altLang="ja-JP" dirty="0" smtClean="0">
                <a:latin typeface="メイリオ" panose="020B0604030504040204" pitchFamily="50" charset="-128"/>
                <a:ea typeface="メイリオ" panose="020B0604030504040204" pitchFamily="50" charset="-128"/>
              </a:rPr>
              <a:t>188</a:t>
            </a:r>
            <a:r>
              <a:rPr kumimoji="1" lang="ja-JP" altLang="en-US" dirty="0" smtClean="0">
                <a:latin typeface="メイリオ" panose="020B0604030504040204" pitchFamily="50" charset="-128"/>
                <a:ea typeface="メイリオ" panose="020B0604030504040204" pitchFamily="50" charset="-128"/>
              </a:rPr>
              <a:t>に相談しましょう</a:t>
            </a:r>
            <a:r>
              <a:rPr kumimoji="1"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4" name="正方形/長方形 3"/>
          <p:cNvSpPr/>
          <p:nvPr/>
        </p:nvSpPr>
        <p:spPr>
          <a:xfrm>
            <a:off x="1022324" y="5582969"/>
            <a:ext cx="7386956" cy="757130"/>
          </a:xfrm>
          <a:prstGeom prst="rect">
            <a:avLst/>
          </a:prstGeom>
        </p:spPr>
        <p:txBody>
          <a:bodyPr wrap="square">
            <a:spAutoFit/>
          </a:bodyPr>
          <a:lstStyle/>
          <a:p>
            <a:r>
              <a:rPr lang="en-US" altLang="ja-JP" dirty="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動画「必ず儲かる</a:t>
            </a:r>
            <a:r>
              <a:rPr lang="en-US" altLang="ja-JP" dirty="0" smtClean="0">
                <a:latin typeface="メイリオ" panose="020B0604030504040204" pitchFamily="50" charset="-128"/>
                <a:ea typeface="メイリオ" panose="020B0604030504040204" pitchFamily="50" charset="-128"/>
              </a:rPr>
              <a:t>USB</a:t>
            </a:r>
            <a:r>
              <a:rPr lang="ja-JP" altLang="en-US" dirty="0" smtClean="0">
                <a:latin typeface="メイリオ" panose="020B0604030504040204" pitchFamily="50" charset="-128"/>
                <a:ea typeface="メイリオ" panose="020B0604030504040204" pitchFamily="50" charset="-128"/>
              </a:rPr>
              <a:t>」（日本証券業協会作成）も参考になります。</a:t>
            </a:r>
            <a:r>
              <a:rPr lang="ja-JP" altLang="en-US"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hlinkClick r:id="rId2"/>
              </a:rPr>
              <a:t>https</a:t>
            </a:r>
            <a:r>
              <a:rPr lang="en-US" altLang="ja-JP" dirty="0">
                <a:latin typeface="メイリオ" panose="020B0604030504040204" pitchFamily="50" charset="-128"/>
                <a:ea typeface="メイリオ" panose="020B0604030504040204" pitchFamily="50" charset="-128"/>
                <a:hlinkClick r:id="rId2"/>
              </a:rPr>
              <a:t>://</a:t>
            </a:r>
            <a:r>
              <a:rPr lang="en-US" altLang="ja-JP" dirty="0" smtClean="0">
                <a:latin typeface="メイリオ" panose="020B0604030504040204" pitchFamily="50" charset="-128"/>
                <a:ea typeface="メイリオ" panose="020B0604030504040204" pitchFamily="50" charset="-128"/>
                <a:hlinkClick r:id="rId2"/>
              </a:rPr>
              <a:t>www.youtube.com/watch?v=ipQVUGwD-zc</a:t>
            </a:r>
            <a:endParaRPr lang="ja-JP" altLang="en-US" dirty="0">
              <a:latin typeface="メイリオ" panose="020B0604030504040204" pitchFamily="50" charset="-128"/>
              <a:ea typeface="メイリオ" panose="020B0604030504040204" pitchFamily="50" charset="-128"/>
            </a:endParaRPr>
          </a:p>
        </p:txBody>
      </p:sp>
      <p:sp>
        <p:nvSpPr>
          <p:cNvPr id="8"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smtClean="0">
                <a:latin typeface="メイリオ" panose="020B0604030504040204" pitchFamily="50" charset="-128"/>
                <a:ea typeface="メイリオ" panose="020B0604030504040204" pitchFamily="50" charset="-128"/>
              </a:rPr>
              <a:t>事例（１）もうけ話に要注意</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5322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591" y="1469034"/>
            <a:ext cx="5209593" cy="5209593"/>
          </a:xfrm>
          <a:prstGeom prst="rect">
            <a:avLst/>
          </a:prstGeom>
        </p:spPr>
      </p:pic>
      <p:sp>
        <p:nvSpPr>
          <p:cNvPr id="4" name="正方形/長方形 3"/>
          <p:cNvSpPr/>
          <p:nvPr/>
        </p:nvSpPr>
        <p:spPr>
          <a:xfrm>
            <a:off x="177058" y="919611"/>
            <a:ext cx="8938661" cy="424732"/>
          </a:xfrm>
          <a:prstGeom prst="rect">
            <a:avLst/>
          </a:prstGeom>
        </p:spPr>
        <p:txBody>
          <a:bodyPr wrap="square">
            <a:spAutoFit/>
          </a:bodyPr>
          <a:lstStyle/>
          <a:p>
            <a:pPr algn="ctr"/>
            <a:r>
              <a:rPr lang="en-US" altLang="ja-JP" dirty="0" smtClean="0">
                <a:latin typeface="メイリオ" panose="020B0604030504040204" pitchFamily="50" charset="-128"/>
                <a:ea typeface="メイリオ" panose="020B0604030504040204" pitchFamily="50" charset="-128"/>
                <a:cs typeface="Times New Roman" panose="02020603050405020304" pitchFamily="18" charset="0"/>
              </a:rPr>
              <a:t>SNS</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でサプリメントの広告から「</a:t>
            </a:r>
            <a:r>
              <a:rPr lang="en-US" altLang="ja-JP" dirty="0" smtClean="0">
                <a:latin typeface="メイリオ" panose="020B0604030504040204" pitchFamily="50" charset="-128"/>
                <a:ea typeface="メイリオ" panose="020B0604030504040204" pitchFamily="50" charset="-128"/>
                <a:cs typeface="Times New Roman" panose="02020603050405020304" pitchFamily="18" charset="0"/>
              </a:rPr>
              <a:t>500</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円なら試してみよう」とスマホで注文。</a:t>
            </a:r>
            <a:endParaRPr lang="ja-JP" altLang="en-US" dirty="0">
              <a:latin typeface="メイリオ" panose="020B0604030504040204" pitchFamily="50" charset="-128"/>
              <a:ea typeface="メイリオ" panose="020B0604030504040204" pitchFamily="50" charset="-128"/>
            </a:endParaRPr>
          </a:p>
        </p:txBody>
      </p:sp>
      <p:sp>
        <p:nvSpPr>
          <p:cNvPr id="5"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事例（２）「お試し」だけ？</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2959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219" y="1433904"/>
            <a:ext cx="5226670" cy="5226670"/>
          </a:xfrm>
          <a:prstGeom prst="rect">
            <a:avLst/>
          </a:prstGeom>
        </p:spPr>
      </p:pic>
      <p:sp>
        <p:nvSpPr>
          <p:cNvPr id="4" name="正方形/長方形 3"/>
          <p:cNvSpPr/>
          <p:nvPr/>
        </p:nvSpPr>
        <p:spPr>
          <a:xfrm>
            <a:off x="177059" y="894929"/>
            <a:ext cx="8938661" cy="424732"/>
          </a:xfrm>
          <a:prstGeom prst="rect">
            <a:avLst/>
          </a:prstGeom>
        </p:spPr>
        <p:txBody>
          <a:bodyPr wrap="square">
            <a:spAutoFit/>
          </a:bodyPr>
          <a:lstStyle/>
          <a:p>
            <a:pPr algn="ctr"/>
            <a:r>
              <a:rPr lang="en-US" altLang="ja-JP" dirty="0" smtClean="0">
                <a:latin typeface="メイリオ" panose="020B0604030504040204" pitchFamily="50" charset="-128"/>
                <a:ea typeface="メイリオ" panose="020B0604030504040204" pitchFamily="50" charset="-128"/>
                <a:cs typeface="Times New Roman" panose="02020603050405020304" pitchFamily="18" charset="0"/>
              </a:rPr>
              <a:t>1</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回</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だけのつもりだったのに定期的に商品が届き、</a:t>
            </a:r>
            <a:r>
              <a:rPr lang="en-US" altLang="ja-JP" dirty="0" smtClean="0">
                <a:latin typeface="メイリオ" panose="020B0604030504040204" pitchFamily="50" charset="-128"/>
                <a:ea typeface="メイリオ" panose="020B0604030504040204" pitchFamily="50" charset="-128"/>
                <a:cs typeface="Times New Roman" panose="02020603050405020304" pitchFamily="18" charset="0"/>
              </a:rPr>
              <a:t>1</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万円の請求書まで・・・</a:t>
            </a:r>
            <a:endParaRPr lang="ja-JP" altLang="en-US" dirty="0">
              <a:latin typeface="メイリオ" panose="020B0604030504040204" pitchFamily="50" charset="-128"/>
              <a:ea typeface="メイリオ" panose="020B0604030504040204" pitchFamily="50" charset="-128"/>
            </a:endParaRPr>
          </a:p>
        </p:txBody>
      </p:sp>
      <p:sp>
        <p:nvSpPr>
          <p:cNvPr id="5"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事例（２）「お試し」だけ？</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24095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16D366F717ABE4BB331B6E1BEAFF525" ma:contentTypeVersion="12" ma:contentTypeDescription="新しいドキュメントを作成します。" ma:contentTypeScope="" ma:versionID="2ffd8be8ed1ebbd66b54fed383370b4e">
  <xsd:schema xmlns:xsd="http://www.w3.org/2001/XMLSchema" xmlns:xs="http://www.w3.org/2001/XMLSchema" xmlns:p="http://schemas.microsoft.com/office/2006/metadata/properties" xmlns:ns2="3fae6192-6fa0-4129-ba0e-59a9d4621257" xmlns:ns3="14845a59-19c0-419e-937b-3e0304f241ff" targetNamespace="http://schemas.microsoft.com/office/2006/metadata/properties" ma:root="true" ma:fieldsID="2a7bdebdb69e6b1be9c83a931016e115" ns2:_="" ns3:_="">
    <xsd:import namespace="3fae6192-6fa0-4129-ba0e-59a9d4621257"/>
    <xsd:import namespace="14845a59-19c0-419e-937b-3e0304f241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ae6192-6fa0-4129-ba0e-59a9d46212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c00dd7a2-34d6-4a01-ba1d-b393478267d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845a59-19c0-419e-937b-3e0304f241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f6cf48f-3e9c-4c58-8f96-0aed38d0883c}" ma:internalName="TaxCatchAll" ma:showField="CatchAllData" ma:web="14845a59-19c0-419e-937b-3e0304f241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4845a59-19c0-419e-937b-3e0304f241ff" xsi:nil="true"/>
    <lcf76f155ced4ddcb4097134ff3c332f xmlns="3fae6192-6fa0-4129-ba0e-59a9d462125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F3925F9-C0F9-4121-BF1A-059BA8075FE1}"/>
</file>

<file path=customXml/itemProps2.xml><?xml version="1.0" encoding="utf-8"?>
<ds:datastoreItem xmlns:ds="http://schemas.openxmlformats.org/officeDocument/2006/customXml" ds:itemID="{3A52E38D-DF7E-452C-B987-FC1DC78CCAF7}"/>
</file>

<file path=customXml/itemProps3.xml><?xml version="1.0" encoding="utf-8"?>
<ds:datastoreItem xmlns:ds="http://schemas.openxmlformats.org/officeDocument/2006/customXml" ds:itemID="{E2BB7FAD-95B0-46D3-92D2-941A34D41E4B}"/>
</file>

<file path=docProps/app.xml><?xml version="1.0" encoding="utf-8"?>
<Properties xmlns="http://schemas.openxmlformats.org/officeDocument/2006/extended-properties" xmlns:vt="http://schemas.openxmlformats.org/officeDocument/2006/docPropsVTypes">
  <Template>TM02836342[[fn=イオン]]</Template>
  <TotalTime>25214</TotalTime>
  <Words>1845</Words>
  <Application>Microsoft Office PowerPoint</Application>
  <PresentationFormat>ワイド画面</PresentationFormat>
  <Paragraphs>147</Paragraphs>
  <Slides>20</Slides>
  <Notes>5</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20</vt:i4>
      </vt:variant>
    </vt:vector>
  </HeadingPairs>
  <TitlesOfParts>
    <vt:vector size="32" baseType="lpstr">
      <vt:lpstr>HG創英角ﾎﾟｯﾌﾟ体</vt:lpstr>
      <vt:lpstr>Meiryo UI</vt:lpstr>
      <vt:lpstr>ＭＳ Ｐゴシック</vt:lpstr>
      <vt:lpstr>ＭＳ Ｐ明朝</vt:lpstr>
      <vt:lpstr>メイリオ</vt:lpstr>
      <vt:lpstr>游ゴシック</vt:lpstr>
      <vt:lpstr>Arial</vt:lpstr>
      <vt:lpstr>Calibri</vt:lpstr>
      <vt:lpstr>Tahoma</vt:lpstr>
      <vt:lpstr>Times New Roman</vt:lpstr>
      <vt:lpstr>Blank</vt:lpstr>
      <vt:lpstr>Office ​​テーマ</vt:lpstr>
      <vt:lpstr>PowerPoint プレゼンテーション</vt:lpstr>
      <vt:lpstr>PowerPoint プレゼンテーション</vt:lpstr>
      <vt:lpstr>事例（１）もうけ話に要注意</vt:lpstr>
      <vt:lpstr>事例（１）もうけ話に要注意</vt:lpstr>
      <vt:lpstr>PowerPoint プレゼンテーション</vt:lpstr>
      <vt:lpstr>事例（１）もうけ話に要注意</vt:lpstr>
      <vt:lpstr>PowerPoint プレゼンテーション</vt:lpstr>
      <vt:lpstr>事例（２）「お試し」だけ？</vt:lpstr>
      <vt:lpstr>事例（２）「お試し」だけ？</vt:lpstr>
      <vt:lpstr>事例（２）「お試し」だけ？</vt:lpstr>
      <vt:lpstr>事例（２）「お試し」だけ？</vt:lpstr>
      <vt:lpstr>事例（２）「お試し」だけ？</vt:lpstr>
      <vt:lpstr>事例（３）美容に関するトラブル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日本銀行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講義スライド</dc:title>
  <dc:creator>金融経済教育推進会議</dc:creator>
  <cp:lastModifiedBy>2016</cp:lastModifiedBy>
  <cp:revision>1635</cp:revision>
  <cp:lastPrinted>2021-05-10T00:34:51Z</cp:lastPrinted>
  <dcterms:created xsi:type="dcterms:W3CDTF">2002-10-08T16:15:58Z</dcterms:created>
  <dcterms:modified xsi:type="dcterms:W3CDTF">2023-09-22T00:00:02Z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0x010100016D366F717ABE4BB331B6E1BEAFF525</vt:lpwstr>
  </property>
</Properties>
</file>