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4"/>
  </p:sldMasterIdLst>
  <p:notesMasterIdLst>
    <p:notesMasterId r:id="rId14"/>
  </p:notesMasterIdLst>
  <p:handoutMasterIdLst>
    <p:handoutMasterId r:id="rId15"/>
  </p:handoutMasterIdLst>
  <p:sldIdLst>
    <p:sldId id="259" r:id="rId5"/>
    <p:sldId id="258" r:id="rId6"/>
    <p:sldId id="1148" r:id="rId7"/>
    <p:sldId id="1144" r:id="rId8"/>
    <p:sldId id="1143" r:id="rId9"/>
    <p:sldId id="1145" r:id="rId10"/>
    <p:sldId id="1139" r:id="rId11"/>
    <p:sldId id="1147" r:id="rId12"/>
    <p:sldId id="1140" r:id="rId13"/>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5428" userDrawn="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本 真史" initials="山本" lastIdx="0" clrIdx="0">
    <p:extLst>
      <p:ext uri="{19B8F6BF-5375-455C-9EA6-DF929625EA0E}">
        <p15:presenceInfo xmlns:p15="http://schemas.microsoft.com/office/powerpoint/2012/main" userId="S-1-5-21-3383095849-2068564238-3787265776-1277" providerId="AD"/>
      </p:ext>
    </p:extLst>
  </p:cmAuthor>
  <p:cmAuthor id="2" name="小林 将也" initials="小林" lastIdx="1" clrIdx="1">
    <p:extLst>
      <p:ext uri="{19B8F6BF-5375-455C-9EA6-DF929625EA0E}">
        <p15:presenceInfo xmlns:p15="http://schemas.microsoft.com/office/powerpoint/2012/main" userId="S::masaya-kobayashi@sonpo.or.jp::1ba0b7b9-f3c6-44af-b244-d00e69c5e3c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DEEBF7"/>
    <a:srgbClr val="F4F7ED"/>
    <a:srgbClr val="FCF6F6"/>
    <a:srgbClr val="0D8EC5"/>
    <a:srgbClr val="FFCCFF"/>
    <a:srgbClr val="FFFF66"/>
    <a:srgbClr val="CCFF33"/>
    <a:srgbClr val="FF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41" autoAdjust="0"/>
    <p:restoredTop sz="94648"/>
  </p:normalViewPr>
  <p:slideViewPr>
    <p:cSldViewPr snapToGrid="0">
      <p:cViewPr varScale="1">
        <p:scale>
          <a:sx n="35" d="100"/>
          <a:sy n="35" d="100"/>
        </p:scale>
        <p:origin x="60" y="1380"/>
      </p:cViewPr>
      <p:guideLst>
        <p:guide orient="horz" pos="2160"/>
        <p:guide pos="5428"/>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2082" name="Rectangle 2">
            <a:extLst>
              <a:ext uri="{FF2B5EF4-FFF2-40B4-BE49-F238E27FC236}">
                <a16:creationId xmlns:a16="http://schemas.microsoft.com/office/drawing/2014/main" id="{1119E135-B209-4DA7-96D2-6975761C31DC}"/>
              </a:ext>
            </a:extLst>
          </p:cNvPr>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1" sz="1200">
                <a:latin typeface="Arial" charset="0"/>
              </a:defRPr>
            </a:lvl1pPr>
          </a:lstStyle>
          <a:p>
            <a:pPr>
              <a:defRPr/>
            </a:pPr>
            <a:endParaRPr lang="en-US" altLang="ja-JP"/>
          </a:p>
        </p:txBody>
      </p:sp>
      <p:sp>
        <p:nvSpPr>
          <p:cNvPr id="302083" name="Rectangle 3">
            <a:extLst>
              <a:ext uri="{FF2B5EF4-FFF2-40B4-BE49-F238E27FC236}">
                <a16:creationId xmlns:a16="http://schemas.microsoft.com/office/drawing/2014/main" id="{6FB0823B-24C0-4913-B63C-1FE582074D76}"/>
              </a:ext>
            </a:extLst>
          </p:cNvPr>
          <p:cNvSpPr>
            <a:spLocks noGrp="1" noChangeArrowheads="1"/>
          </p:cNvSpPr>
          <p:nvPr>
            <p:ph type="dt" sz="quarter"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1" sz="1200">
                <a:latin typeface="Arial" charset="0"/>
              </a:defRPr>
            </a:lvl1pPr>
          </a:lstStyle>
          <a:p>
            <a:pPr>
              <a:defRPr/>
            </a:pPr>
            <a:endParaRPr lang="en-US" altLang="ja-JP"/>
          </a:p>
        </p:txBody>
      </p:sp>
      <p:sp>
        <p:nvSpPr>
          <p:cNvPr id="302084" name="Rectangle 4">
            <a:extLst>
              <a:ext uri="{FF2B5EF4-FFF2-40B4-BE49-F238E27FC236}">
                <a16:creationId xmlns:a16="http://schemas.microsoft.com/office/drawing/2014/main" id="{9F495338-E3A1-44A6-8BB9-40FCCA373E3F}"/>
              </a:ext>
            </a:extLst>
          </p:cNvPr>
          <p:cNvSpPr>
            <a:spLocks noGrp="1" noChangeArrowheads="1"/>
          </p:cNvSpPr>
          <p:nvPr>
            <p:ph type="ftr" sz="quarter" idx="2"/>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1" sz="1200">
                <a:latin typeface="Arial" charset="0"/>
              </a:defRPr>
            </a:lvl1pPr>
          </a:lstStyle>
          <a:p>
            <a:pPr>
              <a:defRPr/>
            </a:pPr>
            <a:endParaRPr lang="en-US" altLang="ja-JP"/>
          </a:p>
        </p:txBody>
      </p:sp>
      <p:sp>
        <p:nvSpPr>
          <p:cNvPr id="302085" name="Rectangle 5">
            <a:extLst>
              <a:ext uri="{FF2B5EF4-FFF2-40B4-BE49-F238E27FC236}">
                <a16:creationId xmlns:a16="http://schemas.microsoft.com/office/drawing/2014/main" id="{C399B0F4-424B-4768-B6FB-9C4D18D5BBF9}"/>
              </a:ext>
            </a:extLst>
          </p:cNvPr>
          <p:cNvSpPr>
            <a:spLocks noGrp="1" noChangeArrowheads="1"/>
          </p:cNvSpPr>
          <p:nvPr>
            <p:ph type="sldNum" sz="quarter" idx="3"/>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1" sz="1200"/>
            </a:lvl1pPr>
          </a:lstStyle>
          <a:p>
            <a:fld id="{F8F6F0C1-FA1B-404E-AFA9-3962143ADAB3}" type="slidenum">
              <a:rPr lang="en-US" altLang="ja-JP"/>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C8F1E09-8B92-4385-A5A2-64BCD7A6F0EF}"/>
              </a:ext>
            </a:extLst>
          </p:cNvPr>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1" sz="1200">
                <a:latin typeface="Arial" charset="0"/>
              </a:defRPr>
            </a:lvl1pPr>
          </a:lstStyle>
          <a:p>
            <a:pPr>
              <a:defRPr/>
            </a:pPr>
            <a:endParaRPr lang="en-US" altLang="ja-JP"/>
          </a:p>
        </p:txBody>
      </p:sp>
      <p:sp>
        <p:nvSpPr>
          <p:cNvPr id="4099" name="Rectangle 3">
            <a:extLst>
              <a:ext uri="{FF2B5EF4-FFF2-40B4-BE49-F238E27FC236}">
                <a16:creationId xmlns:a16="http://schemas.microsoft.com/office/drawing/2014/main" id="{CFBC2D89-F973-4936-AC55-152BA12E8768}"/>
              </a:ext>
            </a:extLst>
          </p:cNvPr>
          <p:cNvSpPr>
            <a:spLocks noGrp="1" noChangeArrowheads="1"/>
          </p:cNvSpPr>
          <p:nvPr>
            <p:ph type="dt"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1" sz="1200">
                <a:latin typeface="Arial" charset="0"/>
              </a:defRPr>
            </a:lvl1pPr>
          </a:lstStyle>
          <a:p>
            <a:pPr>
              <a:defRPr/>
            </a:pPr>
            <a:endParaRPr lang="en-US" altLang="ja-JP"/>
          </a:p>
        </p:txBody>
      </p:sp>
      <p:sp>
        <p:nvSpPr>
          <p:cNvPr id="31748" name="Rectangle 4">
            <a:extLst>
              <a:ext uri="{FF2B5EF4-FFF2-40B4-BE49-F238E27FC236}">
                <a16:creationId xmlns:a16="http://schemas.microsoft.com/office/drawing/2014/main" id="{84D9F0D5-343D-4DDD-A0F1-A42AC3C8E750}"/>
              </a:ext>
            </a:extLst>
          </p:cNvPr>
          <p:cNvSpPr>
            <a:spLocks noGrp="1" noRot="1" noChangeAspect="1" noChangeArrowheads="1" noTextEdit="1"/>
          </p:cNvSpPr>
          <p:nvPr>
            <p:ph type="sldImg" idx="2"/>
          </p:nvPr>
        </p:nvSpPr>
        <p:spPr bwMode="auto">
          <a:xfrm>
            <a:off x="79375" y="739775"/>
            <a:ext cx="6578600"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4FF5AB3B-F923-4E54-944E-E1959E624A3D}"/>
              </a:ext>
            </a:extLst>
          </p:cNvPr>
          <p:cNvSpPr>
            <a:spLocks noGrp="1" noChangeArrowheads="1"/>
          </p:cNvSpPr>
          <p:nvPr>
            <p:ph type="body" sz="quarter" idx="3"/>
          </p:nvPr>
        </p:nvSpPr>
        <p:spPr bwMode="auto">
          <a:xfrm>
            <a:off x="673100"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a:extLst>
              <a:ext uri="{FF2B5EF4-FFF2-40B4-BE49-F238E27FC236}">
                <a16:creationId xmlns:a16="http://schemas.microsoft.com/office/drawing/2014/main" id="{1AE6CC85-8F16-40CF-8F9B-A488FB43F7B1}"/>
              </a:ext>
            </a:extLst>
          </p:cNvPr>
          <p:cNvSpPr>
            <a:spLocks noGrp="1" noChangeArrowheads="1"/>
          </p:cNvSpPr>
          <p:nvPr>
            <p:ph type="ftr" sz="quarter" idx="4"/>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1" sz="1200">
                <a:latin typeface="Arial" charset="0"/>
              </a:defRPr>
            </a:lvl1pPr>
          </a:lstStyle>
          <a:p>
            <a:pPr>
              <a:defRPr/>
            </a:pPr>
            <a:endParaRPr lang="en-US" altLang="ja-JP"/>
          </a:p>
        </p:txBody>
      </p:sp>
      <p:sp>
        <p:nvSpPr>
          <p:cNvPr id="4103" name="Rectangle 7">
            <a:extLst>
              <a:ext uri="{FF2B5EF4-FFF2-40B4-BE49-F238E27FC236}">
                <a16:creationId xmlns:a16="http://schemas.microsoft.com/office/drawing/2014/main" id="{CC2022C1-81FE-4F3A-91AE-370DC2584032}"/>
              </a:ext>
            </a:extLst>
          </p:cNvPr>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1" sz="1200"/>
            </a:lvl1pPr>
          </a:lstStyle>
          <a:p>
            <a:fld id="{C146F9E0-6DDB-47E5-BB8B-C66E298310C8}"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p:cNvSpPr>
            <a:spLocks noGrp="1" noRot="1" noChangeAspect="1" noTextEdit="1"/>
          </p:cNvSpPr>
          <p:nvPr>
            <p:ph type="sldImg"/>
          </p:nvPr>
        </p:nvSpPr>
        <p:spPr>
          <a:xfrm>
            <a:off x="79375" y="739775"/>
            <a:ext cx="6578600" cy="3700463"/>
          </a:xfrm>
          <a:ln/>
        </p:spPr>
      </p:sp>
      <p:sp>
        <p:nvSpPr>
          <p:cNvPr id="38915" name="ノート プレースホルダー 2"/>
          <p:cNvSpPr>
            <a:spLocks noGrp="1"/>
          </p:cNvSpPr>
          <p:nvPr>
            <p:ph type="body" idx="1"/>
          </p:nvPr>
        </p:nvSpPr>
        <p:spPr/>
        <p:txBody>
          <a:bodyPr/>
          <a:lstStyle/>
          <a:p>
            <a:pPr>
              <a:defRPr/>
            </a:pPr>
            <a:endParaRPr lang="en-US" altLang="ja-JP" b="1">
              <a:latin typeface="+mn-ea"/>
              <a:ea typeface="+mn-ea"/>
            </a:endParaRPr>
          </a:p>
        </p:txBody>
      </p:sp>
      <p:sp>
        <p:nvSpPr>
          <p:cNvPr id="41988" name="スライド番号プレースホルダー 3"/>
          <p:cNvSpPr>
            <a:spLocks noGrp="1"/>
          </p:cNvSpPr>
          <p:nvPr>
            <p:ph type="sldNum" sz="quarter" idx="5"/>
          </p:nvPr>
        </p:nvSpPr>
        <p:spPr>
          <a:noFill/>
        </p:spPr>
        <p:txBody>
          <a:bodyPr/>
          <a:lstStyle>
            <a:lvl1pPr>
              <a:defRPr>
                <a:solidFill>
                  <a:schemeClr val="tx1"/>
                </a:solidFill>
                <a:latin typeface="Arial" charset="0"/>
                <a:ea typeface="ＭＳ Ｐゴシック" pitchFamily="50" charset="-128"/>
              </a:defRPr>
            </a:lvl1pPr>
            <a:lvl2pPr marL="742819" indent="-285699">
              <a:defRPr>
                <a:solidFill>
                  <a:schemeClr val="tx1"/>
                </a:solidFill>
                <a:latin typeface="Arial" charset="0"/>
                <a:ea typeface="ＭＳ Ｐゴシック" pitchFamily="50" charset="-128"/>
              </a:defRPr>
            </a:lvl2pPr>
            <a:lvl3pPr marL="1142799" indent="-228559">
              <a:defRPr>
                <a:solidFill>
                  <a:schemeClr val="tx1"/>
                </a:solidFill>
                <a:latin typeface="Arial" charset="0"/>
                <a:ea typeface="ＭＳ Ｐゴシック" pitchFamily="50" charset="-128"/>
              </a:defRPr>
            </a:lvl3pPr>
            <a:lvl4pPr marL="1599917" indent="-228559">
              <a:defRPr>
                <a:solidFill>
                  <a:schemeClr val="tx1"/>
                </a:solidFill>
                <a:latin typeface="Arial" charset="0"/>
                <a:ea typeface="ＭＳ Ｐゴシック" pitchFamily="50" charset="-128"/>
              </a:defRPr>
            </a:lvl4pPr>
            <a:lvl5pPr marL="2057037" indent="-228559">
              <a:defRPr>
                <a:solidFill>
                  <a:schemeClr val="tx1"/>
                </a:solidFill>
                <a:latin typeface="Arial" charset="0"/>
                <a:ea typeface="ＭＳ Ｐゴシック" pitchFamily="50" charset="-128"/>
              </a:defRPr>
            </a:lvl5pPr>
            <a:lvl6pPr marL="2514157" indent="-228559" eaLnBrk="0" fontAlgn="base" hangingPunct="0">
              <a:spcBef>
                <a:spcPct val="0"/>
              </a:spcBef>
              <a:spcAft>
                <a:spcPct val="0"/>
              </a:spcAft>
              <a:defRPr>
                <a:solidFill>
                  <a:schemeClr val="tx1"/>
                </a:solidFill>
                <a:latin typeface="Arial" charset="0"/>
                <a:ea typeface="ＭＳ Ｐゴシック" pitchFamily="50" charset="-128"/>
              </a:defRPr>
            </a:lvl6pPr>
            <a:lvl7pPr marL="2971275" indent="-228559" eaLnBrk="0" fontAlgn="base" hangingPunct="0">
              <a:spcBef>
                <a:spcPct val="0"/>
              </a:spcBef>
              <a:spcAft>
                <a:spcPct val="0"/>
              </a:spcAft>
              <a:defRPr>
                <a:solidFill>
                  <a:schemeClr val="tx1"/>
                </a:solidFill>
                <a:latin typeface="Arial" charset="0"/>
                <a:ea typeface="ＭＳ Ｐゴシック" pitchFamily="50" charset="-128"/>
              </a:defRPr>
            </a:lvl7pPr>
            <a:lvl8pPr marL="3428395" indent="-228559" eaLnBrk="0" fontAlgn="base" hangingPunct="0">
              <a:spcBef>
                <a:spcPct val="0"/>
              </a:spcBef>
              <a:spcAft>
                <a:spcPct val="0"/>
              </a:spcAft>
              <a:defRPr>
                <a:solidFill>
                  <a:schemeClr val="tx1"/>
                </a:solidFill>
                <a:latin typeface="Arial" charset="0"/>
                <a:ea typeface="ＭＳ Ｐゴシック" pitchFamily="50" charset="-128"/>
              </a:defRPr>
            </a:lvl8pPr>
            <a:lvl9pPr marL="3885513" indent="-228559" eaLnBrk="0" fontAlgn="base" hangingPunct="0">
              <a:spcBef>
                <a:spcPct val="0"/>
              </a:spcBef>
              <a:spcAft>
                <a:spcPct val="0"/>
              </a:spcAft>
              <a:defRPr>
                <a:solidFill>
                  <a:schemeClr val="tx1"/>
                </a:solidFill>
                <a:latin typeface="Arial" charset="0"/>
                <a:ea typeface="ＭＳ Ｐゴシック" pitchFamily="50" charset="-128"/>
              </a:defRPr>
            </a:lvl9pPr>
          </a:lstStyle>
          <a:p>
            <a:fld id="{AFC28C97-2FD0-4DEA-A64D-3346DB28F855}" type="slidenum">
              <a:rPr lang="en-US" altLang="ja-JP" smtClean="0"/>
              <a:pPr/>
              <a:t>3</a:t>
            </a:fld>
            <a:endParaRPr lang="en-US" altLang="ja-JP"/>
          </a:p>
        </p:txBody>
      </p:sp>
    </p:spTree>
    <p:extLst>
      <p:ext uri="{BB962C8B-B14F-4D97-AF65-F5344CB8AC3E}">
        <p14:creationId xmlns:p14="http://schemas.microsoft.com/office/powerpoint/2010/main" val="1979277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8600" cy="37004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AD89314E-CE5C-48CA-8BC6-128D46E51E7A}" type="slidenum">
              <a:rPr lang="ja-JP" altLang="en-US" smtClean="0"/>
              <a:pPr>
                <a:defRPr/>
              </a:pPr>
              <a:t>4</a:t>
            </a:fld>
            <a:endParaRPr lang="ja-JP" altLang="en-US"/>
          </a:p>
        </p:txBody>
      </p:sp>
    </p:spTree>
    <p:extLst>
      <p:ext uri="{BB962C8B-B14F-4D97-AF65-F5344CB8AC3E}">
        <p14:creationId xmlns:p14="http://schemas.microsoft.com/office/powerpoint/2010/main" val="1129560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p:cNvSpPr>
            <a:spLocks noGrp="1" noRot="1" noChangeAspect="1" noTextEdit="1"/>
          </p:cNvSpPr>
          <p:nvPr>
            <p:ph type="sldImg"/>
          </p:nvPr>
        </p:nvSpPr>
        <p:spPr>
          <a:xfrm>
            <a:off x="79375" y="739775"/>
            <a:ext cx="6578600" cy="3700463"/>
          </a:xfrm>
          <a:ln/>
        </p:spPr>
      </p:sp>
      <p:sp>
        <p:nvSpPr>
          <p:cNvPr id="38915" name="ノート プレースホルダー 2"/>
          <p:cNvSpPr>
            <a:spLocks noGrp="1"/>
          </p:cNvSpPr>
          <p:nvPr>
            <p:ph type="body" idx="1"/>
          </p:nvPr>
        </p:nvSpPr>
        <p:spPr/>
        <p:txBody>
          <a:bodyPr/>
          <a:lstStyle/>
          <a:p>
            <a:pPr>
              <a:defRPr/>
            </a:pPr>
            <a:endParaRPr lang="en-US" altLang="ja-JP" b="1">
              <a:latin typeface="+mn-ea"/>
              <a:ea typeface="+mn-ea"/>
            </a:endParaRPr>
          </a:p>
        </p:txBody>
      </p:sp>
      <p:sp>
        <p:nvSpPr>
          <p:cNvPr id="41988" name="スライド番号プレースホルダー 3"/>
          <p:cNvSpPr>
            <a:spLocks noGrp="1"/>
          </p:cNvSpPr>
          <p:nvPr>
            <p:ph type="sldNum" sz="quarter" idx="5"/>
          </p:nvPr>
        </p:nvSpPr>
        <p:spPr>
          <a:noFill/>
        </p:spPr>
        <p:txBody>
          <a:bodyPr/>
          <a:lstStyle>
            <a:lvl1pPr>
              <a:defRPr>
                <a:solidFill>
                  <a:schemeClr val="tx1"/>
                </a:solidFill>
                <a:latin typeface="Arial" charset="0"/>
                <a:ea typeface="ＭＳ Ｐゴシック" pitchFamily="50" charset="-128"/>
              </a:defRPr>
            </a:lvl1pPr>
            <a:lvl2pPr marL="742819" indent="-285699">
              <a:defRPr>
                <a:solidFill>
                  <a:schemeClr val="tx1"/>
                </a:solidFill>
                <a:latin typeface="Arial" charset="0"/>
                <a:ea typeface="ＭＳ Ｐゴシック" pitchFamily="50" charset="-128"/>
              </a:defRPr>
            </a:lvl2pPr>
            <a:lvl3pPr marL="1142799" indent="-228559">
              <a:defRPr>
                <a:solidFill>
                  <a:schemeClr val="tx1"/>
                </a:solidFill>
                <a:latin typeface="Arial" charset="0"/>
                <a:ea typeface="ＭＳ Ｐゴシック" pitchFamily="50" charset="-128"/>
              </a:defRPr>
            </a:lvl3pPr>
            <a:lvl4pPr marL="1599917" indent="-228559">
              <a:defRPr>
                <a:solidFill>
                  <a:schemeClr val="tx1"/>
                </a:solidFill>
                <a:latin typeface="Arial" charset="0"/>
                <a:ea typeface="ＭＳ Ｐゴシック" pitchFamily="50" charset="-128"/>
              </a:defRPr>
            </a:lvl4pPr>
            <a:lvl5pPr marL="2057037" indent="-228559">
              <a:defRPr>
                <a:solidFill>
                  <a:schemeClr val="tx1"/>
                </a:solidFill>
                <a:latin typeface="Arial" charset="0"/>
                <a:ea typeface="ＭＳ Ｐゴシック" pitchFamily="50" charset="-128"/>
              </a:defRPr>
            </a:lvl5pPr>
            <a:lvl6pPr marL="2514157" indent="-228559" eaLnBrk="0" fontAlgn="base" hangingPunct="0">
              <a:spcBef>
                <a:spcPct val="0"/>
              </a:spcBef>
              <a:spcAft>
                <a:spcPct val="0"/>
              </a:spcAft>
              <a:defRPr>
                <a:solidFill>
                  <a:schemeClr val="tx1"/>
                </a:solidFill>
                <a:latin typeface="Arial" charset="0"/>
                <a:ea typeface="ＭＳ Ｐゴシック" pitchFamily="50" charset="-128"/>
              </a:defRPr>
            </a:lvl6pPr>
            <a:lvl7pPr marL="2971275" indent="-228559" eaLnBrk="0" fontAlgn="base" hangingPunct="0">
              <a:spcBef>
                <a:spcPct val="0"/>
              </a:spcBef>
              <a:spcAft>
                <a:spcPct val="0"/>
              </a:spcAft>
              <a:defRPr>
                <a:solidFill>
                  <a:schemeClr val="tx1"/>
                </a:solidFill>
                <a:latin typeface="Arial" charset="0"/>
                <a:ea typeface="ＭＳ Ｐゴシック" pitchFamily="50" charset="-128"/>
              </a:defRPr>
            </a:lvl7pPr>
            <a:lvl8pPr marL="3428395" indent="-228559" eaLnBrk="0" fontAlgn="base" hangingPunct="0">
              <a:spcBef>
                <a:spcPct val="0"/>
              </a:spcBef>
              <a:spcAft>
                <a:spcPct val="0"/>
              </a:spcAft>
              <a:defRPr>
                <a:solidFill>
                  <a:schemeClr val="tx1"/>
                </a:solidFill>
                <a:latin typeface="Arial" charset="0"/>
                <a:ea typeface="ＭＳ Ｐゴシック" pitchFamily="50" charset="-128"/>
              </a:defRPr>
            </a:lvl8pPr>
            <a:lvl9pPr marL="3885513" indent="-228559" eaLnBrk="0" fontAlgn="base" hangingPunct="0">
              <a:spcBef>
                <a:spcPct val="0"/>
              </a:spcBef>
              <a:spcAft>
                <a:spcPct val="0"/>
              </a:spcAft>
              <a:defRPr>
                <a:solidFill>
                  <a:schemeClr val="tx1"/>
                </a:solidFill>
                <a:latin typeface="Arial" charset="0"/>
                <a:ea typeface="ＭＳ Ｐゴシック" pitchFamily="50" charset="-128"/>
              </a:defRPr>
            </a:lvl9pPr>
          </a:lstStyle>
          <a:p>
            <a:fld id="{AFC28C97-2FD0-4DEA-A64D-3346DB28F855}" type="slidenum">
              <a:rPr lang="en-US" altLang="ja-JP" smtClean="0"/>
              <a:pPr/>
              <a:t>5</a:t>
            </a:fld>
            <a:endParaRPr lang="en-US" altLang="ja-JP"/>
          </a:p>
        </p:txBody>
      </p:sp>
    </p:spTree>
    <p:extLst>
      <p:ext uri="{BB962C8B-B14F-4D97-AF65-F5344CB8AC3E}">
        <p14:creationId xmlns:p14="http://schemas.microsoft.com/office/powerpoint/2010/main" val="3189419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fld id="{34BF54C4-E9C7-420B-BABF-1AA82DA4A086}" type="slidenum">
              <a:rPr lang="en-US" altLang="ja-JP" smtClean="0"/>
              <a:pPr/>
              <a:t>7</a:t>
            </a:fld>
            <a:endParaRPr lang="en-US" altLang="ja-JP"/>
          </a:p>
        </p:txBody>
      </p:sp>
      <p:sp>
        <p:nvSpPr>
          <p:cNvPr id="89091" name="Rectangle 2"/>
          <p:cNvSpPr>
            <a:spLocks noGrp="1" noRot="1" noChangeAspect="1" noChangeArrowheads="1" noTextEdit="1"/>
          </p:cNvSpPr>
          <p:nvPr>
            <p:ph type="sldImg"/>
          </p:nvPr>
        </p:nvSpPr>
        <p:spPr>
          <a:xfrm>
            <a:off x="79375" y="739775"/>
            <a:ext cx="6578600" cy="3700463"/>
          </a:xfrm>
          <a:ln/>
        </p:spPr>
      </p:sp>
      <p:sp>
        <p:nvSpPr>
          <p:cNvPr id="89092" name="Rectangle 3"/>
          <p:cNvSpPr>
            <a:spLocks noGrp="1" noChangeArrowheads="1"/>
          </p:cNvSpPr>
          <p:nvPr>
            <p:ph type="body" idx="1"/>
          </p:nvPr>
        </p:nvSpPr>
        <p:spPr>
          <a:xfrm>
            <a:off x="898525" y="4686300"/>
            <a:ext cx="4938713" cy="4440238"/>
          </a:xfrm>
          <a:noFill/>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1417353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p:cNvSpPr>
            <a:spLocks noGrp="1" noRot="1" noChangeAspect="1" noTextEdit="1"/>
          </p:cNvSpPr>
          <p:nvPr>
            <p:ph type="sldImg"/>
          </p:nvPr>
        </p:nvSpPr>
        <p:spPr>
          <a:xfrm>
            <a:off x="79375" y="739775"/>
            <a:ext cx="6578600" cy="3700463"/>
          </a:xfrm>
          <a:ln/>
        </p:spPr>
      </p:sp>
      <p:sp>
        <p:nvSpPr>
          <p:cNvPr id="44035" name="ノート プレースホルダー 2"/>
          <p:cNvSpPr>
            <a:spLocks noGrp="1"/>
          </p:cNvSpPr>
          <p:nvPr>
            <p:ph type="body" idx="1"/>
          </p:nvPr>
        </p:nvSpPr>
        <p:spPr>
          <a:noFill/>
        </p:spPr>
        <p:txBody>
          <a:bodyPr/>
          <a:lstStyle/>
          <a:p>
            <a:endParaRPr lang="ja-JP" altLang="en-US"/>
          </a:p>
        </p:txBody>
      </p:sp>
      <p:sp>
        <p:nvSpPr>
          <p:cNvPr id="44036" name="スライド番号プレースホルダー 3"/>
          <p:cNvSpPr>
            <a:spLocks noGrp="1"/>
          </p:cNvSpPr>
          <p:nvPr>
            <p:ph type="sldNum" sz="quarter" idx="5"/>
          </p:nvPr>
        </p:nvSpPr>
        <p:spPr>
          <a:noFill/>
        </p:spPr>
        <p:txBody>
          <a:bodyPr/>
          <a:lstStyle>
            <a:lvl1pPr>
              <a:defRPr kumimoji="1" sz="1200">
                <a:solidFill>
                  <a:schemeClr val="tx1"/>
                </a:solidFill>
                <a:latin typeface="Arial" charset="0"/>
                <a:ea typeface="ＭＳ Ｐ明朝" pitchFamily="18" charset="-128"/>
              </a:defRPr>
            </a:lvl1pPr>
            <a:lvl2pPr marL="736287" indent="-283188">
              <a:defRPr kumimoji="1" sz="1200">
                <a:solidFill>
                  <a:schemeClr val="tx1"/>
                </a:solidFill>
                <a:latin typeface="Arial" charset="0"/>
                <a:ea typeface="ＭＳ Ｐ明朝" pitchFamily="18" charset="-128"/>
              </a:defRPr>
            </a:lvl2pPr>
            <a:lvl3pPr marL="1132749" indent="-226550">
              <a:defRPr kumimoji="1" sz="1200">
                <a:solidFill>
                  <a:schemeClr val="tx1"/>
                </a:solidFill>
                <a:latin typeface="Arial" charset="0"/>
                <a:ea typeface="ＭＳ Ｐ明朝" pitchFamily="18" charset="-128"/>
              </a:defRPr>
            </a:lvl3pPr>
            <a:lvl4pPr marL="1585849" indent="-226550">
              <a:defRPr kumimoji="1" sz="1200">
                <a:solidFill>
                  <a:schemeClr val="tx1"/>
                </a:solidFill>
                <a:latin typeface="Arial" charset="0"/>
                <a:ea typeface="ＭＳ Ｐ明朝" pitchFamily="18" charset="-128"/>
              </a:defRPr>
            </a:lvl4pPr>
            <a:lvl5pPr marL="2038948" indent="-226550">
              <a:defRPr kumimoji="1" sz="1200">
                <a:solidFill>
                  <a:schemeClr val="tx1"/>
                </a:solidFill>
                <a:latin typeface="Arial" charset="0"/>
                <a:ea typeface="ＭＳ Ｐ明朝" pitchFamily="18" charset="-128"/>
              </a:defRPr>
            </a:lvl5pPr>
            <a:lvl6pPr marL="2492048" indent="-22655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45148" indent="-22655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398248" indent="-22655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51347" indent="-22655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fld id="{AB91E422-85EC-4DAD-A3D3-C1478B9AA6A9}" type="slidenum">
              <a:rPr lang="en-US" altLang="ja-JP" smtClean="0">
                <a:ea typeface="ＭＳ Ｐゴシック" charset="-128"/>
              </a:rPr>
              <a:pPr/>
              <a:t>9</a:t>
            </a:fld>
            <a:endParaRPr lang="en-US" altLang="ja-JP">
              <a:ea typeface="ＭＳ Ｐゴシック" charset="-128"/>
            </a:endParaRPr>
          </a:p>
        </p:txBody>
      </p:sp>
    </p:spTree>
    <p:extLst>
      <p:ext uri="{BB962C8B-B14F-4D97-AF65-F5344CB8AC3E}">
        <p14:creationId xmlns:p14="http://schemas.microsoft.com/office/powerpoint/2010/main" val="2567170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C06C443-E30A-4FC6-BDD8-466A2223E776}" type="slidenum">
              <a:rPr kumimoji="1" lang="ja-JP" altLang="en-US" smtClean="0"/>
              <a:t>‹#›</a:t>
            </a:fld>
            <a:endParaRPr kumimoji="1" lang="ja-JP" altLang="en-US"/>
          </a:p>
        </p:txBody>
      </p:sp>
    </p:spTree>
    <p:extLst>
      <p:ext uri="{BB962C8B-B14F-4D97-AF65-F5344CB8AC3E}">
        <p14:creationId xmlns:p14="http://schemas.microsoft.com/office/powerpoint/2010/main" val="22144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6" name="タイトル プレースホルダー 8">
            <a:extLst>
              <a:ext uri="{FF2B5EF4-FFF2-40B4-BE49-F238E27FC236}">
                <a16:creationId xmlns:a16="http://schemas.microsoft.com/office/drawing/2014/main" id="{C6882FDE-CCE8-0B49-B5F5-6F0181551DA0}"/>
              </a:ext>
            </a:extLst>
          </p:cNvPr>
          <p:cNvSpPr>
            <a:spLocks noGrp="1"/>
          </p:cNvSpPr>
          <p:nvPr>
            <p:ph type="title"/>
          </p:nvPr>
        </p:nvSpPr>
        <p:spPr>
          <a:xfrm>
            <a:off x="177059" y="222113"/>
            <a:ext cx="10515600" cy="320511"/>
          </a:xfrm>
          <a:prstGeom prst="rect">
            <a:avLst/>
          </a:prstGeom>
        </p:spPr>
        <p:txBody>
          <a:bodyPr vert="horz" lIns="91440" tIns="45720" rIns="91440" bIns="45720" rtlCol="0" anchor="t">
            <a:normAutofit/>
          </a:bodyPr>
          <a:lstStyle>
            <a:lvl1pPr>
              <a:defRPr sz="1600" b="1" i="0">
                <a:latin typeface="Meiryo UI" panose="020B0604030504040204" pitchFamily="34" charset="-128"/>
                <a:ea typeface="Meiryo UI" panose="020B0604030504040204" pitchFamily="34" charset="-128"/>
              </a:defRPr>
            </a:lvl1pPr>
          </a:lstStyle>
          <a:p>
            <a:r>
              <a:rPr kumimoji="1" lang="ja-JP" altLang="en-US"/>
              <a:t>マスター タイトルの書式設定</a:t>
            </a:r>
          </a:p>
        </p:txBody>
      </p:sp>
      <p:pic>
        <p:nvPicPr>
          <p:cNvPr id="3" name="図 2">
            <a:extLst>
              <a:ext uri="{FF2B5EF4-FFF2-40B4-BE49-F238E27FC236}">
                <a16:creationId xmlns:a16="http://schemas.microsoft.com/office/drawing/2014/main" id="{88F8A56B-68CC-D149-9810-70924DF5A0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 y="421416"/>
            <a:ext cx="9382916" cy="380095"/>
          </a:xfrm>
          <a:prstGeom prst="rect">
            <a:avLst/>
          </a:prstGeom>
        </p:spPr>
      </p:pic>
      <p:pic>
        <p:nvPicPr>
          <p:cNvPr id="7" name="図 6">
            <a:extLst>
              <a:ext uri="{FF2B5EF4-FFF2-40B4-BE49-F238E27FC236}">
                <a16:creationId xmlns:a16="http://schemas.microsoft.com/office/drawing/2014/main" id="{0EBFB57E-C888-B541-A609-FEEC8A91223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64435" y="185340"/>
            <a:ext cx="2277668" cy="543020"/>
          </a:xfrm>
          <a:prstGeom prst="rect">
            <a:avLst/>
          </a:prstGeom>
        </p:spPr>
      </p:pic>
      <p:pic>
        <p:nvPicPr>
          <p:cNvPr id="2" name="図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6534295"/>
            <a:ext cx="12192000" cy="445007"/>
          </a:xfrm>
          <a:prstGeom prst="rect">
            <a:avLst/>
          </a:prstGeom>
        </p:spPr>
      </p:pic>
    </p:spTree>
    <p:extLst>
      <p:ext uri="{BB962C8B-B14F-4D97-AF65-F5344CB8AC3E}">
        <p14:creationId xmlns:p14="http://schemas.microsoft.com/office/powerpoint/2010/main" val="402669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A69FE720-978D-458E-B655-1D956329B5F3}" type="slidenum">
              <a:rPr lang="en-US" altLang="ja-JP" smtClean="0"/>
              <a:pPr>
                <a:defRPr/>
              </a:pPr>
              <a:t>‹#›</a:t>
            </a:fld>
            <a:endParaRPr lang="en-US" altLang="ja-JP"/>
          </a:p>
        </p:txBody>
      </p:sp>
    </p:spTree>
    <p:extLst>
      <p:ext uri="{BB962C8B-B14F-4D97-AF65-F5344CB8AC3E}">
        <p14:creationId xmlns:p14="http://schemas.microsoft.com/office/powerpoint/2010/main" val="3302675419"/>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851170268"/>
      </p:ext>
    </p:extLst>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7.png"/><Relationship Id="rId7"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C20821F2-81FA-EC4A-B4DE-D11768CC99B8}"/>
              </a:ext>
            </a:extLst>
          </p:cNvPr>
          <p:cNvSpPr txBox="1"/>
          <p:nvPr/>
        </p:nvSpPr>
        <p:spPr>
          <a:xfrm>
            <a:off x="3278205" y="3931275"/>
            <a:ext cx="5635591"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600" b="1" i="0" u="none" strike="noStrike" kern="1200" cap="none" spc="0" normalizeH="0" baseline="0" noProof="0">
                <a:ln>
                  <a:noFill/>
                </a:ln>
                <a:solidFill>
                  <a:prstClr val="black">
                    <a:lumMod val="75000"/>
                    <a:lumOff val="25000"/>
                  </a:prstClr>
                </a:solidFill>
                <a:effectLst/>
                <a:uLnTx/>
                <a:uFillTx/>
                <a:latin typeface="Meiryo UI" panose="020B0604030504040204" pitchFamily="34" charset="-128"/>
                <a:ea typeface="Meiryo UI" panose="020B0604030504040204" pitchFamily="34" charset="-128"/>
                <a:cs typeface="+mn-cs"/>
              </a:rPr>
              <a:t>人生を豊かにするお金の知恵</a:t>
            </a:r>
          </a:p>
        </p:txBody>
      </p:sp>
      <p:pic>
        <p:nvPicPr>
          <p:cNvPr id="12" name="図 11">
            <a:extLst>
              <a:ext uri="{FF2B5EF4-FFF2-40B4-BE49-F238E27FC236}">
                <a16:creationId xmlns:a16="http://schemas.microsoft.com/office/drawing/2014/main" id="{0EBFB57E-C888-B541-A609-FEEC8A9122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1174" y="1746050"/>
            <a:ext cx="5277347" cy="1258176"/>
          </a:xfrm>
          <a:prstGeom prst="rect">
            <a:avLst/>
          </a:prstGeom>
        </p:spPr>
      </p:pic>
      <p:pic>
        <p:nvPicPr>
          <p:cNvPr id="14" name="図 13">
            <a:extLst>
              <a:ext uri="{FF2B5EF4-FFF2-40B4-BE49-F238E27FC236}">
                <a16:creationId xmlns:a16="http://schemas.microsoft.com/office/drawing/2014/main" id="{0294D416-768E-2A47-9D7D-3FB4B8E396F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49600" y="3460518"/>
            <a:ext cx="5892800" cy="304800"/>
          </a:xfrm>
          <a:prstGeom prst="rect">
            <a:avLst/>
          </a:prstGeom>
        </p:spPr>
      </p:pic>
      <p:pic>
        <p:nvPicPr>
          <p:cNvPr id="15" name="図 14">
            <a:extLst>
              <a:ext uri="{FF2B5EF4-FFF2-40B4-BE49-F238E27FC236}">
                <a16:creationId xmlns:a16="http://schemas.microsoft.com/office/drawing/2014/main" id="{3FE9DE84-645A-9C4C-BDE6-F9B43218779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149600" y="4743562"/>
            <a:ext cx="5892800" cy="292100"/>
          </a:xfrm>
          <a:prstGeom prst="rect">
            <a:avLst/>
          </a:prstGeom>
        </p:spPr>
      </p:pic>
    </p:spTree>
    <p:extLst>
      <p:ext uri="{BB962C8B-B14F-4D97-AF65-F5344CB8AC3E}">
        <p14:creationId xmlns:p14="http://schemas.microsoft.com/office/powerpoint/2010/main" val="3917041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テキスト ボックス 3">
            <a:extLst>
              <a:ext uri="{FF2B5EF4-FFF2-40B4-BE49-F238E27FC236}">
                <a16:creationId xmlns:a16="http://schemas.microsoft.com/office/drawing/2014/main" id="{3BB8AB2C-CC3C-410E-BB56-4AB58C341918}"/>
              </a:ext>
            </a:extLst>
          </p:cNvPr>
          <p:cNvSpPr txBox="1">
            <a:spLocks noChangeArrowheads="1"/>
          </p:cNvSpPr>
          <p:nvPr/>
        </p:nvSpPr>
        <p:spPr bwMode="auto">
          <a:xfrm>
            <a:off x="1614170" y="2355682"/>
            <a:ext cx="6553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9pPr>
          </a:lstStyle>
          <a:p>
            <a:pPr algn="ctr" eaLnBrk="1" hangingPunct="1">
              <a:spcBef>
                <a:spcPct val="0"/>
              </a:spcBef>
              <a:buFontTx/>
              <a:buNone/>
            </a:pPr>
            <a:r>
              <a:rPr lang="ja-JP" altLang="en-US" sz="5400" b="1" dirty="0"/>
              <a:t>損害保険（その２）</a:t>
            </a:r>
            <a:endParaRPr lang="en-US" altLang="ja-JP" sz="5400" b="1" dirty="0"/>
          </a:p>
        </p:txBody>
      </p:sp>
      <p:sp>
        <p:nvSpPr>
          <p:cNvPr id="4" name="テキスト ボックス 3">
            <a:extLst>
              <a:ext uri="{FF2B5EF4-FFF2-40B4-BE49-F238E27FC236}">
                <a16:creationId xmlns:a16="http://schemas.microsoft.com/office/drawing/2014/main" id="{3BB8AB2C-CC3C-410E-BB56-4AB58C341918}"/>
              </a:ext>
            </a:extLst>
          </p:cNvPr>
          <p:cNvSpPr txBox="1">
            <a:spLocks noChangeArrowheads="1"/>
          </p:cNvSpPr>
          <p:nvPr/>
        </p:nvSpPr>
        <p:spPr bwMode="auto">
          <a:xfrm>
            <a:off x="1132573" y="4503570"/>
            <a:ext cx="703479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9pPr>
          </a:lstStyle>
          <a:p>
            <a:pPr algn="ctr" eaLnBrk="1" hangingPunct="1">
              <a:spcBef>
                <a:spcPct val="0"/>
              </a:spcBef>
              <a:buFontTx/>
              <a:buNone/>
            </a:pPr>
            <a:r>
              <a:rPr lang="ja-JP" altLang="en-US" sz="4800" b="1" dirty="0"/>
              <a:t>日本損害保険協会</a:t>
            </a:r>
            <a:endParaRPr lang="en-US" altLang="ja-JP" sz="4800" b="1" dirty="0"/>
          </a:p>
        </p:txBody>
      </p:sp>
    </p:spTree>
    <p:extLst>
      <p:ext uri="{BB962C8B-B14F-4D97-AF65-F5344CB8AC3E}">
        <p14:creationId xmlns:p14="http://schemas.microsoft.com/office/powerpoint/2010/main" val="3345694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2" descr="MCj03115300000[1]">
            <a:extLst>
              <a:ext uri="{FF2B5EF4-FFF2-40B4-BE49-F238E27FC236}">
                <a16:creationId xmlns:a16="http://schemas.microsoft.com/office/drawing/2014/main" id="{C953CABD-2FEE-4F70-A305-866E9E6C067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01919" y="2164533"/>
            <a:ext cx="1596870" cy="1427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a:extLst>
              <a:ext uri="{FF2B5EF4-FFF2-40B4-BE49-F238E27FC236}">
                <a16:creationId xmlns:a16="http://schemas.microsoft.com/office/drawing/2014/main" id="{912F5AF9-0D73-4C51-9BBB-B3FB80A5AE11}"/>
              </a:ext>
            </a:extLst>
          </p:cNvPr>
          <p:cNvSpPr txBox="1"/>
          <p:nvPr/>
        </p:nvSpPr>
        <p:spPr>
          <a:xfrm>
            <a:off x="270934" y="196334"/>
            <a:ext cx="6096000" cy="523220"/>
          </a:xfrm>
          <a:prstGeom prst="rect">
            <a:avLst/>
          </a:prstGeom>
          <a:noFill/>
        </p:spPr>
        <p:txBody>
          <a:bodyPr wrap="square">
            <a:spAutoFit/>
          </a:bodyPr>
          <a:lstStyle/>
          <a:p>
            <a:r>
              <a:rPr lang="ja-JP" altLang="en-US" sz="2800" dirty="0">
                <a:latin typeface="メイリオ" panose="020B0604030504040204" pitchFamily="50" charset="-128"/>
                <a:ea typeface="メイリオ" panose="020B0604030504040204" pitchFamily="50" charset="-128"/>
              </a:rPr>
              <a:t>保険の仕組み</a:t>
            </a:r>
            <a:endParaRPr lang="ja-JP" altLang="en-US" sz="2800" dirty="0"/>
          </a:p>
        </p:txBody>
      </p:sp>
      <p:sp>
        <p:nvSpPr>
          <p:cNvPr id="4" name="テキスト ボックス 3">
            <a:extLst>
              <a:ext uri="{FF2B5EF4-FFF2-40B4-BE49-F238E27FC236}">
                <a16:creationId xmlns:a16="http://schemas.microsoft.com/office/drawing/2014/main" id="{7623DB78-5551-47F7-8FE9-AC086FAB0EFB}"/>
              </a:ext>
            </a:extLst>
          </p:cNvPr>
          <p:cNvSpPr txBox="1"/>
          <p:nvPr/>
        </p:nvSpPr>
        <p:spPr>
          <a:xfrm>
            <a:off x="365756" y="1040593"/>
            <a:ext cx="8515777" cy="923330"/>
          </a:xfrm>
          <a:prstGeom prst="rect">
            <a:avLst/>
          </a:prstGeom>
          <a:noFill/>
        </p:spPr>
        <p:txBody>
          <a:bodyPr wrap="square" rtlCol="0">
            <a:spAutoFit/>
          </a:bodyPr>
          <a:lstStyle/>
          <a:p>
            <a:r>
              <a:rPr lang="ja-JP" altLang="en-US" sz="1800" dirty="0">
                <a:latin typeface="メイリオ" panose="020B0604030504040204" pitchFamily="50" charset="-128"/>
                <a:ea typeface="メイリオ" panose="020B0604030504040204" pitchFamily="50" charset="-128"/>
              </a:rPr>
              <a:t>■保険は、一見偶然と</a:t>
            </a:r>
            <a:r>
              <a:rPr lang="ja-JP" altLang="en-US" dirty="0">
                <a:latin typeface="メイリオ" panose="020B0604030504040204" pitchFamily="50" charset="-128"/>
                <a:ea typeface="メイリオ" panose="020B0604030504040204" pitchFamily="50" charset="-128"/>
              </a:rPr>
              <a:t>思われる</a:t>
            </a:r>
            <a:r>
              <a:rPr lang="ja-JP" altLang="en-US" sz="1800" dirty="0">
                <a:latin typeface="メイリオ" panose="020B0604030504040204" pitchFamily="50" charset="-128"/>
                <a:ea typeface="メイリオ" panose="020B0604030504040204" pitchFamily="50" charset="-128"/>
              </a:rPr>
              <a:t>事象であっても、</a:t>
            </a:r>
            <a:r>
              <a:rPr lang="ja-JP" altLang="en-US" sz="1800" u="sng" dirty="0">
                <a:solidFill>
                  <a:srgbClr val="FF0000"/>
                </a:solidFill>
                <a:latin typeface="メイリオ" panose="020B0604030504040204" pitchFamily="50" charset="-128"/>
                <a:ea typeface="メイリオ" panose="020B0604030504040204" pitchFamily="50" charset="-128"/>
              </a:rPr>
              <a:t>大量に観察することによって、</a:t>
            </a:r>
            <a:endParaRPr lang="en-US" altLang="ja-JP" sz="1800" u="sng" dirty="0">
              <a:solidFill>
                <a:srgbClr val="FF0000"/>
              </a:solidFill>
              <a:latin typeface="メイリオ" panose="020B0604030504040204" pitchFamily="50" charset="-128"/>
              <a:ea typeface="メイリオ" panose="020B0604030504040204" pitchFamily="50" charset="-128"/>
            </a:endParaRPr>
          </a:p>
          <a:p>
            <a:r>
              <a:rPr lang="ja-JP" altLang="en-US" dirty="0">
                <a:solidFill>
                  <a:srgbClr val="FF0000"/>
                </a:solidFill>
                <a:latin typeface="メイリオ" panose="020B0604030504040204" pitchFamily="50" charset="-128"/>
                <a:ea typeface="メイリオ" panose="020B0604030504040204" pitchFamily="50" charset="-128"/>
              </a:rPr>
              <a:t>　</a:t>
            </a:r>
            <a:r>
              <a:rPr lang="ja-JP" altLang="en-US" sz="1800" u="sng" dirty="0">
                <a:solidFill>
                  <a:srgbClr val="FF0000"/>
                </a:solidFill>
                <a:latin typeface="メイリオ" panose="020B0604030504040204" pitchFamily="50" charset="-128"/>
                <a:ea typeface="メイリオ" panose="020B0604030504040204" pitchFamily="50" charset="-128"/>
              </a:rPr>
              <a:t>全体として事故の発生頻度や損害の規模がどの程度になるかを確率的</a:t>
            </a:r>
            <a:endParaRPr lang="en-US" altLang="ja-JP" sz="1800" u="sng" dirty="0">
              <a:solidFill>
                <a:srgbClr val="FF0000"/>
              </a:solidFill>
              <a:latin typeface="メイリオ" panose="020B0604030504040204" pitchFamily="50" charset="-128"/>
              <a:ea typeface="メイリオ" panose="020B0604030504040204" pitchFamily="50" charset="-128"/>
            </a:endParaRPr>
          </a:p>
          <a:p>
            <a:r>
              <a:rPr lang="ja-JP" altLang="en-US" dirty="0">
                <a:solidFill>
                  <a:srgbClr val="FF0000"/>
                </a:solidFill>
                <a:latin typeface="メイリオ" panose="020B0604030504040204" pitchFamily="50" charset="-128"/>
                <a:ea typeface="メイリオ" panose="020B0604030504040204" pitchFamily="50" charset="-128"/>
              </a:rPr>
              <a:t>　</a:t>
            </a:r>
            <a:r>
              <a:rPr lang="ja-JP" altLang="en-US" sz="1800" u="sng" dirty="0">
                <a:solidFill>
                  <a:srgbClr val="FF0000"/>
                </a:solidFill>
                <a:latin typeface="メイリオ" panose="020B0604030504040204" pitchFamily="50" charset="-128"/>
                <a:ea typeface="メイリオ" panose="020B0604030504040204" pitchFamily="50" charset="-128"/>
              </a:rPr>
              <a:t>に予測できる</a:t>
            </a:r>
            <a:r>
              <a:rPr lang="ja-JP" altLang="en-US" sz="1800" dirty="0">
                <a:latin typeface="メイリオ" panose="020B0604030504040204" pitchFamily="50" charset="-128"/>
                <a:ea typeface="メイリオ" panose="020B0604030504040204" pitchFamily="50" charset="-128"/>
              </a:rPr>
              <a:t>という「大数の法則」を応用した仕組み</a:t>
            </a:r>
            <a:endParaRPr lang="en-US" altLang="ja-JP" sz="18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A231F072-874A-44C3-8DFE-35C537B95F63}"/>
              </a:ext>
            </a:extLst>
          </p:cNvPr>
          <p:cNvSpPr txBox="1"/>
          <p:nvPr/>
        </p:nvSpPr>
        <p:spPr>
          <a:xfrm>
            <a:off x="365756" y="2164533"/>
            <a:ext cx="7340471" cy="1508105"/>
          </a:xfrm>
          <a:prstGeom prst="rect">
            <a:avLst/>
          </a:prstGeom>
          <a:noFill/>
        </p:spPr>
        <p:txBody>
          <a:bodyPr wrap="none" rtlCol="0">
            <a:spAutoFit/>
          </a:bodyPr>
          <a:lstStyle/>
          <a:p>
            <a:pPr marL="0" marR="0" lvl="0" indent="0" algn="l" defTabSz="914400" rtl="0" eaLnBrk="1" fontAlgn="auto" latinLnBrk="0" hangingPunct="1">
              <a:lnSpc>
                <a:spcPts val="2800"/>
              </a:lnSpc>
              <a:spcBef>
                <a:spcPts val="0"/>
              </a:spcBef>
              <a:spcAft>
                <a:spcPts val="0"/>
              </a:spcAft>
              <a:buClrTx/>
              <a:buSzTx/>
              <a:buFontTx/>
              <a:buNone/>
              <a:tabLst/>
              <a:defRPr/>
            </a:pPr>
            <a:r>
              <a:rPr lang="ja-JP" altLang="en-US" sz="1800"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例えば、</a:t>
            </a:r>
            <a:r>
              <a:rPr lang="ja-JP" altLang="en-US" sz="1800" dirty="0">
                <a:latin typeface="メイリオ" panose="020B0604030504040204" pitchFamily="50" charset="-128"/>
                <a:ea typeface="メイリオ" panose="020B0604030504040204" pitchFamily="50" charset="-128"/>
              </a:rPr>
              <a:t>サイコロを何千回、何万回と振ると、１～６まで</a:t>
            </a:r>
            <a:endParaRPr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2800"/>
              </a:lnSpc>
              <a:spcBef>
                <a:spcPts val="0"/>
              </a:spcBef>
              <a:spcAft>
                <a:spcPts val="0"/>
              </a:spcAft>
              <a:buClrTx/>
              <a:buSzTx/>
              <a:buFontTx/>
              <a:buNone/>
              <a:tabLst/>
              <a:defRPr/>
            </a:pPr>
            <a:r>
              <a:rPr lang="ja-JP" altLang="en-US" sz="1800" dirty="0">
                <a:latin typeface="メイリオ" panose="020B0604030504040204" pitchFamily="50" charset="-128"/>
                <a:ea typeface="メイリオ" panose="020B0604030504040204" pitchFamily="50" charset="-128"/>
              </a:rPr>
              <a:t>　のそれぞれの目の出る確率は６分の１に近づいていく。</a:t>
            </a:r>
            <a:endParaRPr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2800"/>
              </a:lnSpc>
              <a:spcBef>
                <a:spcPts val="0"/>
              </a:spcBef>
              <a:spcAft>
                <a:spcPts val="0"/>
              </a:spcAft>
              <a:buClrTx/>
              <a:buSzTx/>
              <a:buFontTx/>
              <a:buNone/>
              <a:tabLst/>
              <a:defRPr/>
            </a:pPr>
            <a:r>
              <a:rPr lang="ja-JP" altLang="en-US" sz="1800" dirty="0">
                <a:latin typeface="メイリオ" panose="020B0604030504040204" pitchFamily="50" charset="-128"/>
                <a:ea typeface="メイリオ" panose="020B0604030504040204" pitchFamily="50" charset="-128"/>
              </a:rPr>
              <a:t>　数少ない</a:t>
            </a:r>
            <a:r>
              <a:rPr lang="ja-JP" altLang="en-US" dirty="0">
                <a:latin typeface="メイリオ" panose="020B0604030504040204" pitchFamily="50" charset="-128"/>
                <a:ea typeface="メイリオ" panose="020B0604030504040204" pitchFamily="50" charset="-128"/>
              </a:rPr>
              <a:t>サンプル</a:t>
            </a:r>
            <a:r>
              <a:rPr lang="ja-JP" altLang="en-US" sz="1800" dirty="0">
                <a:latin typeface="メイリオ" panose="020B0604030504040204" pitchFamily="50" charset="-128"/>
                <a:ea typeface="メイリオ" panose="020B0604030504040204" pitchFamily="50" charset="-128"/>
              </a:rPr>
              <a:t>では何の法則もないようなことでも、</a:t>
            </a:r>
            <a:endParaRPr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2800"/>
              </a:lnSpc>
              <a:spcBef>
                <a:spcPts val="0"/>
              </a:spcBef>
              <a:spcAft>
                <a:spcPts val="0"/>
              </a:spcAft>
              <a:buClrTx/>
              <a:buSzTx/>
              <a:buFontTx/>
              <a:buNone/>
              <a:tabLst/>
              <a:defRPr/>
            </a:pPr>
            <a:r>
              <a:rPr lang="ja-JP" altLang="en-US" sz="1800" u="none" dirty="0">
                <a:solidFill>
                  <a:srgbClr val="FF0000"/>
                </a:solidFill>
                <a:latin typeface="メイリオ" panose="020B0604030504040204" pitchFamily="50" charset="-128"/>
                <a:ea typeface="メイリオ" panose="020B0604030504040204" pitchFamily="50" charset="-128"/>
              </a:rPr>
              <a:t>　</a:t>
            </a:r>
            <a:r>
              <a:rPr lang="ja-JP" altLang="en-US" sz="1800" u="sng" dirty="0">
                <a:solidFill>
                  <a:srgbClr val="FF0000"/>
                </a:solidFill>
                <a:latin typeface="メイリオ" panose="020B0604030504040204" pitchFamily="50" charset="-128"/>
                <a:ea typeface="メイリオ" panose="020B0604030504040204" pitchFamily="50" charset="-128"/>
              </a:rPr>
              <a:t>数多くの</a:t>
            </a:r>
            <a:r>
              <a:rPr lang="ja-JP" altLang="en-US" u="sng" dirty="0">
                <a:solidFill>
                  <a:srgbClr val="FF0000"/>
                </a:solidFill>
                <a:latin typeface="メイリオ" panose="020B0604030504040204" pitchFamily="50" charset="-128"/>
                <a:ea typeface="メイリオ" panose="020B0604030504040204" pitchFamily="50" charset="-128"/>
              </a:rPr>
              <a:t>サンプル</a:t>
            </a:r>
            <a:r>
              <a:rPr lang="ja-JP" altLang="en-US" sz="1800" u="sng" dirty="0">
                <a:solidFill>
                  <a:srgbClr val="FF0000"/>
                </a:solidFill>
                <a:latin typeface="メイリオ" panose="020B0604030504040204" pitchFamily="50" charset="-128"/>
                <a:ea typeface="メイリオ" panose="020B0604030504040204" pitchFamily="50" charset="-128"/>
              </a:rPr>
              <a:t>を集めると、一定の法則を見いだせる</a:t>
            </a:r>
            <a:r>
              <a:rPr lang="ja-JP" altLang="en-US" sz="1800" u="none" dirty="0">
                <a:solidFill>
                  <a:schemeClr val="tx1"/>
                </a:solidFill>
                <a:latin typeface="メイリオ" panose="020B0604030504040204" pitchFamily="50" charset="-128"/>
                <a:ea typeface="メイリオ" panose="020B0604030504040204" pitchFamily="50" charset="-128"/>
              </a:rPr>
              <a:t>ことがある</a:t>
            </a:r>
            <a:endParaRPr lang="en-US" altLang="ja-JP" sz="18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BC82085D-389C-4465-B7A3-B3F1479D8D8B}"/>
              </a:ext>
            </a:extLst>
          </p:cNvPr>
          <p:cNvSpPr txBox="1"/>
          <p:nvPr/>
        </p:nvSpPr>
        <p:spPr>
          <a:xfrm>
            <a:off x="365755" y="4232321"/>
            <a:ext cx="8515777" cy="789960"/>
          </a:xfrm>
          <a:prstGeom prst="rect">
            <a:avLst/>
          </a:prstGeom>
          <a:noFill/>
        </p:spPr>
        <p:txBody>
          <a:bodyPr wrap="square" rtlCol="0">
            <a:spAutoFit/>
          </a:bodyPr>
          <a:lstStyle/>
          <a:p>
            <a:pPr marL="176213" indent="-176213">
              <a:lnSpc>
                <a:spcPts val="2800"/>
              </a:lnSpc>
            </a:pPr>
            <a:r>
              <a:rPr lang="ja-JP" altLang="en-US" sz="1800" kern="0" dirty="0">
                <a:latin typeface="メイリオ" panose="020B0604030504040204" pitchFamily="50" charset="-128"/>
                <a:ea typeface="メイリオ" panose="020B0604030504040204" pitchFamily="50" charset="-128"/>
              </a:rPr>
              <a:t>■大数の法則により、</a:t>
            </a:r>
            <a:r>
              <a:rPr lang="ja-JP" altLang="en-US" kern="0" dirty="0">
                <a:latin typeface="メイリオ" panose="020B0604030504040204" pitchFamily="50" charset="-128"/>
                <a:ea typeface="メイリオ" panose="020B0604030504040204" pitchFamily="50" charset="-128"/>
              </a:rPr>
              <a:t>ある地域の</a:t>
            </a:r>
            <a:r>
              <a:rPr lang="en-US" altLang="ja-JP" sz="1800" kern="0" dirty="0">
                <a:latin typeface="メイリオ" panose="020B0604030504040204" pitchFamily="50" charset="-128"/>
                <a:ea typeface="メイリオ" panose="020B0604030504040204" pitchFamily="50" charset="-128"/>
              </a:rPr>
              <a:t>10</a:t>
            </a:r>
            <a:r>
              <a:rPr lang="ja-JP" altLang="en-US" sz="1800" kern="0" dirty="0">
                <a:latin typeface="メイリオ" panose="020B0604030504040204" pitchFamily="50" charset="-128"/>
                <a:ea typeface="メイリオ" panose="020B0604030504040204" pitchFamily="50" charset="-128"/>
              </a:rPr>
              <a:t>万軒の住宅のうち、１年間に何軒　</a:t>
            </a:r>
            <a:endParaRPr lang="en-US" altLang="ja-JP" sz="1800" kern="0" dirty="0">
              <a:latin typeface="メイリオ" panose="020B0604030504040204" pitchFamily="50" charset="-128"/>
              <a:ea typeface="メイリオ" panose="020B0604030504040204" pitchFamily="50" charset="-128"/>
            </a:endParaRPr>
          </a:p>
          <a:p>
            <a:pPr marL="176213" indent="3175">
              <a:lnSpc>
                <a:spcPts val="2800"/>
              </a:lnSpc>
            </a:pPr>
            <a:r>
              <a:rPr lang="ja-JP" altLang="en-US" sz="1800" kern="0" dirty="0">
                <a:latin typeface="メイリオ" panose="020B0604030504040204" pitchFamily="50" charset="-128"/>
                <a:ea typeface="メイリオ" panose="020B0604030504040204" pitchFamily="50" charset="-128"/>
              </a:rPr>
              <a:t>くらいが</a:t>
            </a:r>
            <a:r>
              <a:rPr lang="ja-JP" altLang="en-US" kern="0" dirty="0">
                <a:latin typeface="メイリオ" panose="020B0604030504040204" pitchFamily="50" charset="-128"/>
                <a:ea typeface="メイリオ" panose="020B0604030504040204" pitchFamily="50" charset="-128"/>
              </a:rPr>
              <a:t>火災にあう</a:t>
            </a:r>
            <a:r>
              <a:rPr lang="ja-JP" altLang="en-US" sz="1800" kern="0" dirty="0">
                <a:latin typeface="メイリオ" panose="020B0604030504040204" pitchFamily="50" charset="-128"/>
                <a:ea typeface="メイリオ" panose="020B0604030504040204" pitchFamily="50" charset="-128"/>
              </a:rPr>
              <a:t>かの</a:t>
            </a:r>
            <a:r>
              <a:rPr lang="ja-JP" altLang="en-US" sz="1800" u="none" kern="0" dirty="0">
                <a:solidFill>
                  <a:schemeClr val="tx1"/>
                </a:solidFill>
                <a:latin typeface="メイリオ" panose="020B0604030504040204" pitchFamily="50" charset="-128"/>
                <a:ea typeface="メイリオ" panose="020B0604030504040204" pitchFamily="50" charset="-128"/>
              </a:rPr>
              <a:t>確率を推定することができる</a:t>
            </a:r>
            <a:endParaRPr lang="en-US" altLang="ja-JP" sz="1800" u="none" kern="0" dirty="0">
              <a:solidFill>
                <a:schemeClr val="tx1"/>
              </a:solidFill>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96FA05B3-CE63-4632-8B96-E34A4D75E5D9}"/>
              </a:ext>
            </a:extLst>
          </p:cNvPr>
          <p:cNvSpPr txBox="1"/>
          <p:nvPr/>
        </p:nvSpPr>
        <p:spPr>
          <a:xfrm>
            <a:off x="365755" y="5339842"/>
            <a:ext cx="8702045" cy="646331"/>
          </a:xfrm>
          <a:prstGeom prst="rect">
            <a:avLst/>
          </a:prstGeom>
          <a:noFill/>
        </p:spPr>
        <p:txBody>
          <a:bodyPr wrap="square" rtlCol="0">
            <a:spAutoFit/>
          </a:bodyPr>
          <a:lstStyle/>
          <a:p>
            <a:r>
              <a:rPr lang="ja-JP" altLang="en-US" sz="1800" u="none" kern="0" dirty="0">
                <a:solidFill>
                  <a:schemeClr val="tx1"/>
                </a:solidFill>
                <a:latin typeface="メイリオ" panose="020B0604030504040204" pitchFamily="50" charset="-128"/>
                <a:ea typeface="メイリオ" panose="020B0604030504040204" pitchFamily="50" charset="-128"/>
              </a:rPr>
              <a:t>■保険は、</a:t>
            </a:r>
            <a:r>
              <a:rPr lang="ja-JP" altLang="en-US" sz="1800" u="sng" kern="0" dirty="0">
                <a:solidFill>
                  <a:srgbClr val="FF0000"/>
                </a:solidFill>
                <a:latin typeface="メイリオ" panose="020B0604030504040204" pitchFamily="50" charset="-128"/>
                <a:ea typeface="メイリオ" panose="020B0604030504040204" pitchFamily="50" charset="-128"/>
              </a:rPr>
              <a:t>多くの人が加入してお金（保険料）を出し合って、</a:t>
            </a:r>
            <a:r>
              <a:rPr lang="ja-JP" altLang="en-US" sz="1800" b="0" u="sng" kern="0" dirty="0">
                <a:solidFill>
                  <a:srgbClr val="FF0000"/>
                </a:solidFill>
                <a:latin typeface="メイリオ" panose="020B0604030504040204" pitchFamily="50" charset="-128"/>
                <a:ea typeface="メイリオ" panose="020B0604030504040204" pitchFamily="50" charset="-128"/>
              </a:rPr>
              <a:t>実際に損害を被った</a:t>
            </a:r>
            <a:endParaRPr lang="en-US" altLang="ja-JP" sz="1800" b="0" u="sng" kern="0" dirty="0">
              <a:solidFill>
                <a:srgbClr val="FF0000"/>
              </a:solidFill>
              <a:latin typeface="メイリオ" panose="020B0604030504040204" pitchFamily="50" charset="-128"/>
              <a:ea typeface="メイリオ" panose="020B0604030504040204" pitchFamily="50" charset="-128"/>
            </a:endParaRPr>
          </a:p>
          <a:p>
            <a:r>
              <a:rPr lang="ja-JP" altLang="en-US" kern="0" dirty="0">
                <a:solidFill>
                  <a:srgbClr val="FF0000"/>
                </a:solidFill>
                <a:latin typeface="メイリオ" panose="020B0604030504040204" pitchFamily="50" charset="-128"/>
                <a:ea typeface="メイリオ" panose="020B0604030504040204" pitchFamily="50" charset="-128"/>
              </a:rPr>
              <a:t>　</a:t>
            </a:r>
            <a:r>
              <a:rPr lang="ja-JP" altLang="en-US" sz="1800" b="0" u="sng" kern="0" dirty="0">
                <a:solidFill>
                  <a:srgbClr val="FF0000"/>
                </a:solidFill>
                <a:latin typeface="メイリオ" panose="020B0604030504040204" pitchFamily="50" charset="-128"/>
                <a:ea typeface="メイリオ" panose="020B0604030504040204" pitchFamily="50" charset="-128"/>
              </a:rPr>
              <a:t>人に対して、その中からお金（保険金）が支払われる仕組み（相互扶助）</a:t>
            </a:r>
            <a:r>
              <a:rPr lang="ja-JP" altLang="en-US" sz="1800" b="0" u="none" kern="0" dirty="0">
                <a:solidFill>
                  <a:schemeClr val="tx1"/>
                </a:solidFill>
                <a:latin typeface="メイリオ" panose="020B0604030504040204" pitchFamily="50" charset="-128"/>
                <a:ea typeface="メイリオ" panose="020B0604030504040204" pitchFamily="50" charset="-128"/>
              </a:rPr>
              <a:t>　</a:t>
            </a:r>
            <a:endParaRPr lang="en-US" altLang="ja-JP" sz="1800" b="0" u="none" kern="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3964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テキスト ボックス 1"/>
          <p:cNvSpPr txBox="1"/>
          <p:nvPr/>
        </p:nvSpPr>
        <p:spPr>
          <a:xfrm>
            <a:off x="182880" y="865758"/>
            <a:ext cx="1791053" cy="369887"/>
          </a:xfrm>
          <a:prstGeom prst="rect">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eaLnBrk="1" fontAlgn="auto" hangingPunct="1">
              <a:spcBef>
                <a:spcPts val="0"/>
              </a:spcBef>
              <a:spcAft>
                <a:spcPts val="0"/>
              </a:spcAft>
              <a:defRPr/>
            </a:pPr>
            <a:r>
              <a:rPr lang="ja-JP" altLang="en-US">
                <a:solidFill>
                  <a:schemeClr val="bg1"/>
                </a:solidFill>
                <a:latin typeface="メイリオ" panose="020B0604030504040204" pitchFamily="50" charset="-128"/>
                <a:ea typeface="メイリオ" panose="020B0604030504040204" pitchFamily="50" charset="-128"/>
              </a:rPr>
              <a:t>主なリスク</a:t>
            </a:r>
          </a:p>
        </p:txBody>
      </p:sp>
      <p:sp>
        <p:nvSpPr>
          <p:cNvPr id="15" name="テキスト ボックス 14"/>
          <p:cNvSpPr txBox="1"/>
          <p:nvPr/>
        </p:nvSpPr>
        <p:spPr>
          <a:xfrm>
            <a:off x="2341491" y="865758"/>
            <a:ext cx="1800225" cy="369887"/>
          </a:xfrm>
          <a:prstGeom prst="rect">
            <a:avLst/>
          </a:prstGeom>
          <a:solidFill>
            <a:schemeClr val="accent5">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eaLnBrk="1" fontAlgn="auto" hangingPunct="1">
              <a:spcBef>
                <a:spcPts val="0"/>
              </a:spcBef>
              <a:spcAft>
                <a:spcPts val="0"/>
              </a:spcAft>
              <a:defRPr/>
            </a:pPr>
            <a:r>
              <a:rPr lang="ja-JP" altLang="en-US">
                <a:solidFill>
                  <a:schemeClr val="bg1"/>
                </a:solidFill>
                <a:latin typeface="メイリオ" panose="020B0604030504040204" pitchFamily="50" charset="-128"/>
                <a:ea typeface="メイリオ" panose="020B0604030504040204" pitchFamily="50" charset="-128"/>
              </a:rPr>
              <a:t>公的保障</a:t>
            </a:r>
          </a:p>
        </p:txBody>
      </p:sp>
      <p:sp>
        <p:nvSpPr>
          <p:cNvPr id="16" name="テキスト ボックス 15"/>
          <p:cNvSpPr txBox="1"/>
          <p:nvPr/>
        </p:nvSpPr>
        <p:spPr>
          <a:xfrm>
            <a:off x="4427132" y="865757"/>
            <a:ext cx="2052819" cy="369332"/>
          </a:xfrm>
          <a:prstGeom prst="rect">
            <a:avLst/>
          </a:prstGeom>
          <a:solidFill>
            <a:schemeClr val="accent4">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eaLnBrk="1" fontAlgn="auto" hangingPunct="1">
              <a:spcBef>
                <a:spcPts val="0"/>
              </a:spcBef>
              <a:spcAft>
                <a:spcPts val="0"/>
              </a:spcAft>
              <a:defRPr/>
            </a:pPr>
            <a:r>
              <a:rPr lang="ja-JP" altLang="en-US">
                <a:solidFill>
                  <a:schemeClr val="bg1"/>
                </a:solidFill>
                <a:latin typeface="メイリオ" panose="020B0604030504040204" pitchFamily="50" charset="-128"/>
                <a:ea typeface="メイリオ" panose="020B0604030504040204" pitchFamily="50" charset="-128"/>
              </a:rPr>
              <a:t>企業保障（補償）</a:t>
            </a:r>
          </a:p>
        </p:txBody>
      </p:sp>
      <p:sp>
        <p:nvSpPr>
          <p:cNvPr id="17" name="テキスト ボックス 16"/>
          <p:cNvSpPr txBox="1"/>
          <p:nvPr/>
        </p:nvSpPr>
        <p:spPr>
          <a:xfrm>
            <a:off x="6696043" y="865757"/>
            <a:ext cx="2181255" cy="369332"/>
          </a:xfrm>
          <a:prstGeom prst="rect">
            <a:avLst/>
          </a:prstGeom>
          <a:solidFill>
            <a:schemeClr val="accent6">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eaLnBrk="1" fontAlgn="auto" hangingPunct="1">
              <a:spcBef>
                <a:spcPts val="0"/>
              </a:spcBef>
              <a:spcAft>
                <a:spcPts val="0"/>
              </a:spcAft>
              <a:defRPr/>
            </a:pPr>
            <a:r>
              <a:rPr lang="ja-JP" altLang="en-US">
                <a:solidFill>
                  <a:schemeClr val="bg1"/>
                </a:solidFill>
                <a:latin typeface="メイリオ" panose="020B0604030504040204" pitchFamily="50" charset="-128"/>
                <a:ea typeface="メイリオ" panose="020B0604030504040204" pitchFamily="50" charset="-128"/>
              </a:rPr>
              <a:t>私的保障（補償）</a:t>
            </a:r>
          </a:p>
        </p:txBody>
      </p:sp>
      <p:sp>
        <p:nvSpPr>
          <p:cNvPr id="13372" name="テキスト ボックス 8"/>
          <p:cNvSpPr txBox="1">
            <a:spLocks noChangeArrowheads="1"/>
          </p:cNvSpPr>
          <p:nvPr/>
        </p:nvSpPr>
        <p:spPr bwMode="auto">
          <a:xfrm>
            <a:off x="196027" y="2013238"/>
            <a:ext cx="1702059" cy="704230"/>
          </a:xfrm>
          <a:prstGeom prst="round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1240B29-F687-4F45-9708-019B960494DF}">
              <a14:hiddenLine xmlns:a14="http://schemas.microsoft.com/office/drawing/2010/main" w="9525">
                <a:solidFill>
                  <a:srgbClr val="000000"/>
                </a:solidFill>
                <a:miter lim="800000"/>
                <a:headEnd/>
                <a:tailEnd/>
              </a14:hiddenLine>
            </a:ext>
          </a:extLst>
        </p:spPr>
        <p:txBody>
          <a:bodyPr wrap="square" tIns="36000" anchor="ctr">
            <a:spAutoFit/>
          </a:bodyPr>
          <a:lstStyle>
            <a:lvl1pPr eaLnBrk="0" hangingPunct="0">
              <a:spcBef>
                <a:spcPct val="20000"/>
              </a:spcBef>
              <a:buFont typeface="Arial" charset="0"/>
              <a:buChar char="•"/>
              <a:defRPr kumimoji="1" sz="3200">
                <a:solidFill>
                  <a:schemeClr val="tx1"/>
                </a:solidFill>
                <a:latin typeface="Calibri" pitchFamily="34"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9pPr>
          </a:lstStyle>
          <a:p>
            <a:pPr algn="ctr" eaLnBrk="1" hangingPunct="1">
              <a:spcBef>
                <a:spcPct val="0"/>
              </a:spcBef>
              <a:buFontTx/>
              <a:buNone/>
              <a:defRPr/>
            </a:pPr>
            <a:r>
              <a:rPr lang="ja-JP" altLang="en-US" sz="1800" b="1">
                <a:solidFill>
                  <a:schemeClr val="bg1"/>
                </a:solidFill>
                <a:latin typeface="メイリオ" panose="020B0604030504040204" pitchFamily="50" charset="-128"/>
              </a:rPr>
              <a:t>医療</a:t>
            </a:r>
            <a:endParaRPr lang="en-US" altLang="ja-JP" sz="1800" b="1">
              <a:solidFill>
                <a:schemeClr val="bg1"/>
              </a:solidFill>
              <a:latin typeface="メイリオ" panose="020B0604030504040204" pitchFamily="50" charset="-128"/>
            </a:endParaRPr>
          </a:p>
          <a:p>
            <a:pPr algn="ctr" eaLnBrk="1" hangingPunct="1">
              <a:spcBef>
                <a:spcPct val="0"/>
              </a:spcBef>
              <a:buFontTx/>
              <a:buNone/>
              <a:defRPr/>
            </a:pPr>
            <a:r>
              <a:rPr lang="en-US" altLang="ja-JP" sz="1800" b="1">
                <a:solidFill>
                  <a:schemeClr val="bg1"/>
                </a:solidFill>
                <a:latin typeface="メイリオ" panose="020B0604030504040204" pitchFamily="50" charset="-128"/>
              </a:rPr>
              <a:t>(</a:t>
            </a:r>
            <a:r>
              <a:rPr lang="ja-JP" altLang="en-US" sz="1800" b="1">
                <a:solidFill>
                  <a:schemeClr val="bg1"/>
                </a:solidFill>
                <a:latin typeface="メイリオ" panose="020B0604030504040204" pitchFamily="50" charset="-128"/>
              </a:rPr>
              <a:t>病気・ケガ</a:t>
            </a:r>
            <a:r>
              <a:rPr lang="en-US" altLang="ja-JP" sz="1800" b="1">
                <a:solidFill>
                  <a:schemeClr val="bg1"/>
                </a:solidFill>
                <a:latin typeface="メイリオ" panose="020B0604030504040204" pitchFamily="50" charset="-128"/>
              </a:rPr>
              <a:t>)</a:t>
            </a:r>
            <a:endParaRPr lang="ja-JP" altLang="en-US" sz="1800" b="1">
              <a:solidFill>
                <a:schemeClr val="bg1"/>
              </a:solidFill>
              <a:latin typeface="メイリオ" panose="020B0604030504040204" pitchFamily="50" charset="-128"/>
            </a:endParaRPr>
          </a:p>
        </p:txBody>
      </p:sp>
      <p:sp>
        <p:nvSpPr>
          <p:cNvPr id="21" name="正方形/長方形 20"/>
          <p:cNvSpPr/>
          <p:nvPr/>
        </p:nvSpPr>
        <p:spPr bwMode="auto">
          <a:xfrm>
            <a:off x="2379849" y="2132904"/>
            <a:ext cx="1763713" cy="432000"/>
          </a:xfrm>
          <a:prstGeom prst="rect">
            <a:avLst/>
          </a:prstGeom>
          <a:no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健康保険制度 等</a:t>
            </a:r>
            <a:endParaRPr lang="en-US" altLang="ja-JP" sz="1600">
              <a:solidFill>
                <a:schemeClr val="tx1"/>
              </a:solidFill>
              <a:latin typeface="メイリオ" panose="020B0604030504040204" pitchFamily="50" charset="-128"/>
              <a:ea typeface="メイリオ" panose="020B0604030504040204" pitchFamily="50" charset="-128"/>
            </a:endParaRPr>
          </a:p>
        </p:txBody>
      </p:sp>
      <p:sp>
        <p:nvSpPr>
          <p:cNvPr id="22" name="正方形/長方形 21"/>
          <p:cNvSpPr/>
          <p:nvPr/>
        </p:nvSpPr>
        <p:spPr bwMode="auto">
          <a:xfrm>
            <a:off x="4305515" y="2132904"/>
            <a:ext cx="2271321" cy="432000"/>
          </a:xfrm>
          <a:prstGeom prst="rect">
            <a:avLst/>
          </a:prstGeom>
          <a:no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療養見舞金  等</a:t>
            </a:r>
          </a:p>
        </p:txBody>
      </p:sp>
      <p:sp>
        <p:nvSpPr>
          <p:cNvPr id="23" name="正方形/長方形 22"/>
          <p:cNvSpPr/>
          <p:nvPr/>
        </p:nvSpPr>
        <p:spPr bwMode="auto">
          <a:xfrm>
            <a:off x="6738788" y="2132904"/>
            <a:ext cx="2155430" cy="432000"/>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医療保険</a:t>
            </a:r>
            <a:r>
              <a:rPr lang="en-US" altLang="ja-JP" sz="1600">
                <a:solidFill>
                  <a:schemeClr val="tx1"/>
                </a:solidFill>
                <a:latin typeface="メイリオ" panose="020B0604030504040204" pitchFamily="50" charset="-128"/>
                <a:ea typeface="メイリオ" panose="020B0604030504040204" pitchFamily="50" charset="-128"/>
              </a:rPr>
              <a:t>､</a:t>
            </a:r>
            <a:r>
              <a:rPr lang="ja-JP" altLang="en-US" sz="1600">
                <a:solidFill>
                  <a:schemeClr val="tx1"/>
                </a:solidFill>
                <a:latin typeface="メイリオ" panose="020B0604030504040204" pitchFamily="50" charset="-128"/>
                <a:ea typeface="メイリオ" panose="020B0604030504040204" pitchFamily="50" charset="-128"/>
              </a:rPr>
              <a:t>傷害保険 等</a:t>
            </a:r>
          </a:p>
        </p:txBody>
      </p:sp>
      <p:cxnSp>
        <p:nvCxnSpPr>
          <p:cNvPr id="42" name="直線コネクタ 41"/>
          <p:cNvCxnSpPr/>
          <p:nvPr/>
        </p:nvCxnSpPr>
        <p:spPr bwMode="auto">
          <a:xfrm>
            <a:off x="1951635" y="2357013"/>
            <a:ext cx="432000" cy="0"/>
          </a:xfrm>
          <a:prstGeom prst="line">
            <a:avLst/>
          </a:prstGeom>
          <a:ln w="57150" cap="rnd">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3361" name="テキスト ボックス 10"/>
          <p:cNvSpPr txBox="1">
            <a:spLocks noChangeArrowheads="1"/>
          </p:cNvSpPr>
          <p:nvPr/>
        </p:nvSpPr>
        <p:spPr bwMode="auto">
          <a:xfrm>
            <a:off x="196027" y="2798094"/>
            <a:ext cx="1702059" cy="397763"/>
          </a:xfrm>
          <a:prstGeom prst="roundRect">
            <a:avLst/>
          </a:prstGeom>
          <a:solidFill>
            <a:schemeClr val="accent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1240B29-F687-4F45-9708-019B960494DF}">
              <a14:hiddenLine xmlns:a14="http://schemas.microsoft.com/office/drawing/2010/main" w="9525">
                <a:solidFill>
                  <a:srgbClr val="000000"/>
                </a:solidFill>
                <a:miter lim="800000"/>
                <a:headEnd/>
                <a:tailEnd/>
              </a14:hiddenLine>
            </a:ext>
          </a:extLst>
        </p:spPr>
        <p:txBody>
          <a:bodyPr wrap="square" tIns="36000" anchor="ctr">
            <a:spAutoFit/>
          </a:bodyPr>
          <a:lstStyle>
            <a:lvl1pPr eaLnBrk="0" hangingPunct="0">
              <a:spcBef>
                <a:spcPct val="20000"/>
              </a:spcBef>
              <a:buFont typeface="Arial" charset="0"/>
              <a:buChar char="•"/>
              <a:defRPr kumimoji="1" sz="3200">
                <a:solidFill>
                  <a:schemeClr val="tx1"/>
                </a:solidFill>
                <a:latin typeface="Calibri" pitchFamily="34"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9pPr>
          </a:lstStyle>
          <a:p>
            <a:pPr algn="ctr" eaLnBrk="1" hangingPunct="1">
              <a:spcBef>
                <a:spcPct val="0"/>
              </a:spcBef>
              <a:buFontTx/>
              <a:buNone/>
              <a:defRPr/>
            </a:pPr>
            <a:r>
              <a:rPr lang="ja-JP" altLang="en-US" sz="1800" b="1">
                <a:solidFill>
                  <a:schemeClr val="bg1"/>
                </a:solidFill>
                <a:latin typeface="メイリオ" panose="020B0604030504040204" pitchFamily="50" charset="-128"/>
              </a:rPr>
              <a:t>介護</a:t>
            </a:r>
          </a:p>
        </p:txBody>
      </p:sp>
      <p:sp>
        <p:nvSpPr>
          <p:cNvPr id="29" name="正方形/長方形 28"/>
          <p:cNvSpPr/>
          <p:nvPr/>
        </p:nvSpPr>
        <p:spPr bwMode="auto">
          <a:xfrm>
            <a:off x="2379848" y="2789812"/>
            <a:ext cx="1763713" cy="432000"/>
          </a:xfrm>
          <a:prstGeom prst="rect">
            <a:avLst/>
          </a:prstGeom>
          <a:no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公的介護保険 等</a:t>
            </a:r>
            <a:endParaRPr lang="en-US" altLang="ja-JP" sz="1600">
              <a:solidFill>
                <a:schemeClr val="tx1"/>
              </a:solidFill>
              <a:latin typeface="メイリオ" panose="020B0604030504040204" pitchFamily="50" charset="-128"/>
              <a:ea typeface="メイリオ" panose="020B0604030504040204" pitchFamily="50" charset="-128"/>
            </a:endParaRPr>
          </a:p>
        </p:txBody>
      </p:sp>
      <p:sp>
        <p:nvSpPr>
          <p:cNvPr id="31" name="正方形/長方形 30"/>
          <p:cNvSpPr/>
          <p:nvPr/>
        </p:nvSpPr>
        <p:spPr bwMode="auto">
          <a:xfrm>
            <a:off x="4305514" y="2789503"/>
            <a:ext cx="2271321" cy="432000"/>
          </a:xfrm>
          <a:prstGeom prst="rect">
            <a:avLst/>
          </a:prstGeom>
          <a:no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介護・看護休職制度 等</a:t>
            </a:r>
            <a:endParaRPr lang="en-US" altLang="ja-JP" sz="1600">
              <a:solidFill>
                <a:schemeClr val="tx1"/>
              </a:solidFill>
              <a:latin typeface="メイリオ" panose="020B0604030504040204" pitchFamily="50" charset="-128"/>
              <a:ea typeface="メイリオ" panose="020B0604030504040204" pitchFamily="50" charset="-128"/>
            </a:endParaRPr>
          </a:p>
        </p:txBody>
      </p:sp>
      <p:sp>
        <p:nvSpPr>
          <p:cNvPr id="32" name="正方形/長方形 31"/>
          <p:cNvSpPr/>
          <p:nvPr/>
        </p:nvSpPr>
        <p:spPr bwMode="auto">
          <a:xfrm>
            <a:off x="6729992" y="2780928"/>
            <a:ext cx="2164225" cy="432000"/>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介護保険 等</a:t>
            </a:r>
            <a:endParaRPr lang="en-US" altLang="ja-JP" sz="1600">
              <a:solidFill>
                <a:schemeClr val="tx1"/>
              </a:solidFill>
              <a:latin typeface="メイリオ" panose="020B0604030504040204" pitchFamily="50" charset="-128"/>
              <a:ea typeface="メイリオ" panose="020B0604030504040204" pitchFamily="50" charset="-128"/>
            </a:endParaRPr>
          </a:p>
        </p:txBody>
      </p:sp>
      <p:cxnSp>
        <p:nvCxnSpPr>
          <p:cNvPr id="46" name="直線コネクタ 45"/>
          <p:cNvCxnSpPr/>
          <p:nvPr/>
        </p:nvCxnSpPr>
        <p:spPr bwMode="auto">
          <a:xfrm>
            <a:off x="1951634" y="2996952"/>
            <a:ext cx="432000" cy="0"/>
          </a:xfrm>
          <a:prstGeom prst="line">
            <a:avLst/>
          </a:prstGeom>
          <a:ln w="57150" cap="rnd">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 name="正方形/長方形 2"/>
          <p:cNvSpPr>
            <a:spLocks noChangeArrowheads="1"/>
          </p:cNvSpPr>
          <p:nvPr/>
        </p:nvSpPr>
        <p:spPr bwMode="auto">
          <a:xfrm>
            <a:off x="-110459" y="6239859"/>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defRPr>
            </a:lvl9pPr>
          </a:lstStyle>
          <a:p>
            <a:pPr algn="ctr" eaLnBrk="1" hangingPunct="1">
              <a:spcBef>
                <a:spcPct val="0"/>
              </a:spcBef>
              <a:buFontTx/>
              <a:buNone/>
            </a:pPr>
            <a:r>
              <a:rPr lang="ja-JP" altLang="en-US" sz="2400">
                <a:latin typeface="メイリオ" panose="020B0604030504040204" pitchFamily="50" charset="-128"/>
              </a:rPr>
              <a:t>私的保障（補償）は公的保障や企業保障（補償）の ＿＿＿＿＿</a:t>
            </a:r>
          </a:p>
        </p:txBody>
      </p:sp>
      <p:sp>
        <p:nvSpPr>
          <p:cNvPr id="49" name="テキスト ボックス 48"/>
          <p:cNvSpPr txBox="1"/>
          <p:nvPr/>
        </p:nvSpPr>
        <p:spPr>
          <a:xfrm>
            <a:off x="7181019" y="6210495"/>
            <a:ext cx="1804987" cy="461963"/>
          </a:xfrm>
          <a:prstGeom prst="rect">
            <a:avLst/>
          </a:prstGeom>
          <a:noFill/>
        </p:spPr>
        <p:txBody>
          <a:bodyPr>
            <a:spAutoFit/>
          </a:bodyPr>
          <a:lstStyle/>
          <a:p>
            <a:pPr eaLnBrk="1" hangingPunct="1">
              <a:defRPr/>
            </a:pPr>
            <a:r>
              <a:rPr lang="ja-JP" altLang="en-US" sz="2400" b="1">
                <a:solidFill>
                  <a:srgbClr val="FF0000"/>
                </a:solidFill>
                <a:latin typeface="メイリオ" panose="020B0604030504040204" pitchFamily="50" charset="-128"/>
                <a:ea typeface="メイリオ" panose="020B0604030504040204" pitchFamily="50" charset="-128"/>
              </a:rPr>
              <a:t>補完的役割</a:t>
            </a:r>
          </a:p>
        </p:txBody>
      </p:sp>
      <p:sp>
        <p:nvSpPr>
          <p:cNvPr id="4" name="正方形/長方形 3"/>
          <p:cNvSpPr/>
          <p:nvPr/>
        </p:nvSpPr>
        <p:spPr bwMode="auto">
          <a:xfrm>
            <a:off x="2395285" y="1489103"/>
            <a:ext cx="1763712" cy="543924"/>
          </a:xfrm>
          <a:prstGeom prst="rect">
            <a:avLst/>
          </a:prstGeom>
          <a:no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遺族基礎年金</a:t>
            </a:r>
          </a:p>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遺族厚生年金 等</a:t>
            </a:r>
          </a:p>
        </p:txBody>
      </p:sp>
      <p:sp>
        <p:nvSpPr>
          <p:cNvPr id="19" name="正方形/長方形 18"/>
          <p:cNvSpPr/>
          <p:nvPr/>
        </p:nvSpPr>
        <p:spPr bwMode="auto">
          <a:xfrm>
            <a:off x="4290463" y="1474122"/>
            <a:ext cx="2274114" cy="558906"/>
          </a:xfrm>
          <a:prstGeom prst="rect">
            <a:avLst/>
          </a:prstGeom>
          <a:no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死亡退職金</a:t>
            </a:r>
            <a:r>
              <a:rPr lang="en-US" altLang="ja-JP" sz="1600">
                <a:solidFill>
                  <a:schemeClr val="tx1"/>
                </a:solidFill>
                <a:latin typeface="メイリオ" panose="020B0604030504040204" pitchFamily="50" charset="-128"/>
                <a:ea typeface="メイリオ" panose="020B0604030504040204" pitchFamily="50" charset="-128"/>
              </a:rPr>
              <a:t>､</a:t>
            </a:r>
            <a:r>
              <a:rPr lang="ja-JP" altLang="en-US" sz="1600">
                <a:solidFill>
                  <a:schemeClr val="tx1"/>
                </a:solidFill>
                <a:latin typeface="メイリオ" panose="020B0604030504040204" pitchFamily="50" charset="-128"/>
                <a:ea typeface="メイリオ" panose="020B0604030504040204" pitchFamily="50" charset="-128"/>
              </a:rPr>
              <a:t>遺族年金 等</a:t>
            </a:r>
            <a:endParaRPr lang="en-US" altLang="ja-JP" sz="1600">
              <a:solidFill>
                <a:schemeClr val="tx1"/>
              </a:solidFill>
              <a:latin typeface="メイリオ" panose="020B0604030504040204" pitchFamily="50" charset="-128"/>
              <a:ea typeface="メイリオ" panose="020B0604030504040204" pitchFamily="50" charset="-128"/>
            </a:endParaRPr>
          </a:p>
        </p:txBody>
      </p:sp>
      <p:sp>
        <p:nvSpPr>
          <p:cNvPr id="20" name="正方形/長方形 19"/>
          <p:cNvSpPr/>
          <p:nvPr/>
        </p:nvSpPr>
        <p:spPr bwMode="auto">
          <a:xfrm>
            <a:off x="6719531" y="1475531"/>
            <a:ext cx="2174688" cy="554748"/>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定期保険</a:t>
            </a:r>
            <a:r>
              <a:rPr lang="en-US" altLang="ja-JP" sz="1600">
                <a:solidFill>
                  <a:schemeClr val="tx1"/>
                </a:solidFill>
                <a:latin typeface="メイリオ" panose="020B0604030504040204" pitchFamily="50" charset="-128"/>
                <a:ea typeface="メイリオ" panose="020B0604030504040204" pitchFamily="50" charset="-128"/>
              </a:rPr>
              <a:t>､</a:t>
            </a:r>
            <a:r>
              <a:rPr lang="ja-JP" altLang="en-US" sz="1600">
                <a:solidFill>
                  <a:schemeClr val="tx1"/>
                </a:solidFill>
                <a:latin typeface="メイリオ" panose="020B0604030504040204" pitchFamily="50" charset="-128"/>
                <a:ea typeface="メイリオ" panose="020B0604030504040204" pitchFamily="50" charset="-128"/>
              </a:rPr>
              <a:t>養老保険 等</a:t>
            </a:r>
            <a:endParaRPr lang="ja-JP" altLang="en-US" sz="1400">
              <a:solidFill>
                <a:schemeClr val="tx1"/>
              </a:solidFill>
              <a:latin typeface="メイリオ" panose="020B0604030504040204" pitchFamily="50" charset="-128"/>
              <a:ea typeface="メイリオ" panose="020B0604030504040204" pitchFamily="50" charset="-128"/>
            </a:endParaRPr>
          </a:p>
        </p:txBody>
      </p:sp>
      <p:cxnSp>
        <p:nvCxnSpPr>
          <p:cNvPr id="39" name="直線コネクタ 38"/>
          <p:cNvCxnSpPr/>
          <p:nvPr/>
        </p:nvCxnSpPr>
        <p:spPr bwMode="auto">
          <a:xfrm>
            <a:off x="1951635" y="1700808"/>
            <a:ext cx="432000" cy="0"/>
          </a:xfrm>
          <a:prstGeom prst="line">
            <a:avLst/>
          </a:prstGeom>
          <a:ln w="57150" cap="rnd">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3367" name="テキスト ボックス 8"/>
          <p:cNvSpPr txBox="1">
            <a:spLocks noChangeArrowheads="1"/>
          </p:cNvSpPr>
          <p:nvPr/>
        </p:nvSpPr>
        <p:spPr bwMode="auto">
          <a:xfrm>
            <a:off x="178742" y="1506221"/>
            <a:ext cx="1719346" cy="397763"/>
          </a:xfrm>
          <a:prstGeom prst="roundRect">
            <a:avLst/>
          </a:prstGeom>
          <a:solidFill>
            <a:schemeClr val="accent3">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1240B29-F687-4F45-9708-019B960494DF}">
              <a14:hiddenLine xmlns:a14="http://schemas.microsoft.com/office/drawing/2010/main" w="9525">
                <a:solidFill>
                  <a:srgbClr val="000000"/>
                </a:solidFill>
                <a:miter lim="800000"/>
                <a:headEnd/>
                <a:tailEnd/>
              </a14:hiddenLine>
            </a:ext>
          </a:extLst>
        </p:spPr>
        <p:txBody>
          <a:bodyPr wrap="square" tIns="36000" anchor="ctr">
            <a:spAutoFit/>
          </a:bodyPr>
          <a:lstStyle>
            <a:lvl1pPr eaLnBrk="0" hangingPunct="0">
              <a:spcBef>
                <a:spcPct val="20000"/>
              </a:spcBef>
              <a:buFont typeface="Arial" charset="0"/>
              <a:buChar char="•"/>
              <a:defRPr kumimoji="1" sz="3200">
                <a:solidFill>
                  <a:schemeClr val="tx1"/>
                </a:solidFill>
                <a:latin typeface="Calibri" pitchFamily="34"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9pPr>
          </a:lstStyle>
          <a:p>
            <a:pPr algn="ctr" eaLnBrk="1" hangingPunct="1">
              <a:spcBef>
                <a:spcPct val="0"/>
              </a:spcBef>
              <a:buFontTx/>
              <a:buNone/>
              <a:defRPr/>
            </a:pPr>
            <a:r>
              <a:rPr lang="ja-JP" altLang="en-US" sz="1800" b="1">
                <a:solidFill>
                  <a:schemeClr val="bg1"/>
                </a:solidFill>
                <a:latin typeface="メイリオ" panose="020B0604030504040204" pitchFamily="50" charset="-128"/>
              </a:rPr>
              <a:t>死亡</a:t>
            </a:r>
          </a:p>
        </p:txBody>
      </p:sp>
      <p:sp>
        <p:nvSpPr>
          <p:cNvPr id="12" name="二等辺三角形 11"/>
          <p:cNvSpPr/>
          <p:nvPr/>
        </p:nvSpPr>
        <p:spPr>
          <a:xfrm rot="16200000">
            <a:off x="1899158" y="936837"/>
            <a:ext cx="504056" cy="284162"/>
          </a:xfrm>
          <a:prstGeom prst="triangle">
            <a:avLst/>
          </a:prstGeom>
          <a:solidFill>
            <a:schemeClr val="accent3">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none" tIns="72000" bIns="36000" anchor="ctr"/>
          <a:lstStyle/>
          <a:p>
            <a:pPr algn="ctr" eaLnBrk="1" hangingPunct="1">
              <a:defRPr/>
            </a:pPr>
            <a:endParaRPr lang="ja-JP" altLang="en-US" sz="1400">
              <a:solidFill>
                <a:schemeClr val="tx1"/>
              </a:solidFill>
              <a:latin typeface="メイリオ" panose="020B0604030504040204" pitchFamily="50" charset="-128"/>
              <a:ea typeface="メイリオ" panose="020B0604030504040204" pitchFamily="50" charset="-128"/>
            </a:endParaRPr>
          </a:p>
        </p:txBody>
      </p:sp>
      <p:cxnSp>
        <p:nvCxnSpPr>
          <p:cNvPr id="51" name="直線コネクタ 50"/>
          <p:cNvCxnSpPr/>
          <p:nvPr/>
        </p:nvCxnSpPr>
        <p:spPr>
          <a:xfrm>
            <a:off x="2316" y="6599441"/>
            <a:ext cx="9124950" cy="0"/>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 name="角丸四角形 4"/>
          <p:cNvSpPr/>
          <p:nvPr/>
        </p:nvSpPr>
        <p:spPr>
          <a:xfrm>
            <a:off x="6660650" y="766373"/>
            <a:ext cx="2318027" cy="5383704"/>
          </a:xfrm>
          <a:prstGeom prst="roundRect">
            <a:avLst>
              <a:gd name="adj" fmla="val 9175"/>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tIns="72000" bIns="36000" anchor="ctr"/>
          <a:lstStyle/>
          <a:p>
            <a:pPr algn="ctr" eaLnBrk="1" hangingPunct="1">
              <a:defRPr/>
            </a:pPr>
            <a:endParaRPr lang="ja-JP" altLang="en-US" sz="1400">
              <a:solidFill>
                <a:schemeClr val="tx1"/>
              </a:solidFill>
              <a:latin typeface="メイリオ" panose="020B0604030504040204" pitchFamily="50" charset="-128"/>
              <a:ea typeface="メイリオ" panose="020B0604030504040204" pitchFamily="50" charset="-128"/>
            </a:endParaRPr>
          </a:p>
        </p:txBody>
      </p:sp>
      <p:sp>
        <p:nvSpPr>
          <p:cNvPr id="58" name="正方形/長方形 57"/>
          <p:cNvSpPr/>
          <p:nvPr/>
        </p:nvSpPr>
        <p:spPr bwMode="auto">
          <a:xfrm>
            <a:off x="2379848" y="4059932"/>
            <a:ext cx="1763713" cy="432000"/>
          </a:xfrm>
          <a:prstGeom prst="rect">
            <a:avLst/>
          </a:prstGeom>
          <a:no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労災保険 等</a:t>
            </a:r>
            <a:endParaRPr lang="en-US" altLang="ja-JP" sz="1600">
              <a:solidFill>
                <a:schemeClr val="tx1"/>
              </a:solidFill>
              <a:latin typeface="メイリオ" panose="020B0604030504040204" pitchFamily="50" charset="-128"/>
              <a:ea typeface="メイリオ" panose="020B0604030504040204" pitchFamily="50" charset="-128"/>
            </a:endParaRPr>
          </a:p>
        </p:txBody>
      </p:sp>
      <p:sp>
        <p:nvSpPr>
          <p:cNvPr id="59" name="正方形/長方形 58"/>
          <p:cNvSpPr/>
          <p:nvPr/>
        </p:nvSpPr>
        <p:spPr bwMode="auto">
          <a:xfrm>
            <a:off x="4302721" y="4059932"/>
            <a:ext cx="2274114" cy="432000"/>
          </a:xfrm>
          <a:prstGeom prst="rect">
            <a:avLst/>
          </a:prstGeom>
          <a:no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algn="ct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法定外労働災害補償 等</a:t>
            </a:r>
            <a:endParaRPr lang="en-US" altLang="ja-JP" sz="1600">
              <a:solidFill>
                <a:schemeClr val="tx1"/>
              </a:solidFill>
              <a:latin typeface="メイリオ" panose="020B0604030504040204" pitchFamily="50" charset="-128"/>
              <a:ea typeface="メイリオ" panose="020B0604030504040204" pitchFamily="50" charset="-128"/>
            </a:endParaRPr>
          </a:p>
        </p:txBody>
      </p:sp>
      <p:sp>
        <p:nvSpPr>
          <p:cNvPr id="60" name="正方形/長方形 59"/>
          <p:cNvSpPr/>
          <p:nvPr/>
        </p:nvSpPr>
        <p:spPr bwMode="auto">
          <a:xfrm>
            <a:off x="6719529" y="4077120"/>
            <a:ext cx="2174687" cy="432000"/>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労働災害総合保険 等</a:t>
            </a:r>
            <a:endParaRPr lang="en-US" altLang="ja-JP" sz="1600">
              <a:solidFill>
                <a:schemeClr val="tx1"/>
              </a:solidFill>
              <a:latin typeface="メイリオ" panose="020B0604030504040204" pitchFamily="50" charset="-128"/>
              <a:ea typeface="メイリオ" panose="020B0604030504040204" pitchFamily="50" charset="-128"/>
            </a:endParaRPr>
          </a:p>
        </p:txBody>
      </p:sp>
      <p:cxnSp>
        <p:nvCxnSpPr>
          <p:cNvPr id="61" name="直線コネクタ 60"/>
          <p:cNvCxnSpPr/>
          <p:nvPr/>
        </p:nvCxnSpPr>
        <p:spPr bwMode="auto">
          <a:xfrm>
            <a:off x="1951634" y="4245375"/>
            <a:ext cx="432000" cy="0"/>
          </a:xfrm>
          <a:prstGeom prst="line">
            <a:avLst/>
          </a:prstGeom>
          <a:ln w="57150" cap="rnd">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10"/>
          <p:cNvSpPr txBox="1">
            <a:spLocks noChangeArrowheads="1"/>
          </p:cNvSpPr>
          <p:nvPr/>
        </p:nvSpPr>
        <p:spPr bwMode="auto">
          <a:xfrm>
            <a:off x="181204" y="4079924"/>
            <a:ext cx="1702059" cy="397763"/>
          </a:xfrm>
          <a:prstGeom prst="roundRect">
            <a:avLst/>
          </a:prstGeom>
          <a:solidFill>
            <a:schemeClr val="accent4">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tIns="36000" anchor="ctr">
            <a:spAutoFit/>
          </a:bodyPr>
          <a:lstStyle>
            <a:lvl1pPr eaLnBrk="0" hangingPunct="0">
              <a:spcBef>
                <a:spcPct val="20000"/>
              </a:spcBef>
              <a:buFont typeface="Arial" charset="0"/>
              <a:buChar char="•"/>
              <a:defRPr kumimoji="1" sz="3200">
                <a:solidFill>
                  <a:schemeClr val="tx1"/>
                </a:solidFill>
                <a:latin typeface="Calibri" pitchFamily="34"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9pPr>
          </a:lstStyle>
          <a:p>
            <a:pPr algn="ctr" eaLnBrk="1" hangingPunct="1">
              <a:spcBef>
                <a:spcPct val="0"/>
              </a:spcBef>
              <a:buFontTx/>
              <a:buNone/>
              <a:defRPr/>
            </a:pPr>
            <a:r>
              <a:rPr lang="ja-JP" altLang="en-US" sz="1800" b="1">
                <a:latin typeface="メイリオ" panose="020B0604030504040204" pitchFamily="50" charset="-128"/>
              </a:rPr>
              <a:t>業務上の事故</a:t>
            </a:r>
          </a:p>
        </p:txBody>
      </p:sp>
      <p:sp>
        <p:nvSpPr>
          <p:cNvPr id="36" name="正方形/長方形 35"/>
          <p:cNvSpPr/>
          <p:nvPr/>
        </p:nvSpPr>
        <p:spPr bwMode="auto">
          <a:xfrm>
            <a:off x="6719530" y="5469861"/>
            <a:ext cx="2157768" cy="540000"/>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自賠責保険</a:t>
            </a:r>
            <a:endParaRPr lang="en-US" altLang="ja-JP" sz="160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自動車保険 等</a:t>
            </a:r>
            <a:endParaRPr lang="en-US" altLang="ja-JP" sz="1600">
              <a:solidFill>
                <a:schemeClr val="tx1"/>
              </a:solidFill>
              <a:latin typeface="メイリオ" panose="020B0604030504040204" pitchFamily="50" charset="-128"/>
              <a:ea typeface="メイリオ" panose="020B0604030504040204" pitchFamily="50" charset="-128"/>
            </a:endParaRPr>
          </a:p>
        </p:txBody>
      </p:sp>
      <p:sp>
        <p:nvSpPr>
          <p:cNvPr id="54" name="テキスト ボックス 10"/>
          <p:cNvSpPr txBox="1">
            <a:spLocks noChangeArrowheads="1"/>
          </p:cNvSpPr>
          <p:nvPr/>
        </p:nvSpPr>
        <p:spPr bwMode="auto">
          <a:xfrm>
            <a:off x="177745" y="5552406"/>
            <a:ext cx="1702059" cy="397763"/>
          </a:xfrm>
          <a:prstGeom prst="roundRect">
            <a:avLst/>
          </a:prstGeom>
          <a:solidFill>
            <a:schemeClr val="accent5">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tIns="36000" anchor="ctr">
            <a:spAutoFit/>
          </a:bodyPr>
          <a:lstStyle>
            <a:lvl1pPr eaLnBrk="0" hangingPunct="0">
              <a:spcBef>
                <a:spcPct val="20000"/>
              </a:spcBef>
              <a:buFont typeface="Arial" charset="0"/>
              <a:buChar char="•"/>
              <a:defRPr kumimoji="1" sz="3200">
                <a:solidFill>
                  <a:schemeClr val="tx1"/>
                </a:solidFill>
                <a:latin typeface="Calibri" pitchFamily="34"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9pPr>
          </a:lstStyle>
          <a:p>
            <a:pPr algn="ctr" eaLnBrk="1" hangingPunct="1">
              <a:spcBef>
                <a:spcPct val="0"/>
              </a:spcBef>
              <a:buFontTx/>
              <a:buNone/>
              <a:defRPr/>
            </a:pPr>
            <a:r>
              <a:rPr lang="ja-JP" altLang="en-US" sz="1800" b="1">
                <a:latin typeface="メイリオ" panose="020B0604030504040204" pitchFamily="50" charset="-128"/>
              </a:rPr>
              <a:t>自動車事故</a:t>
            </a:r>
          </a:p>
        </p:txBody>
      </p:sp>
      <p:cxnSp>
        <p:nvCxnSpPr>
          <p:cNvPr id="56" name="直線コネクタ 55"/>
          <p:cNvCxnSpPr/>
          <p:nvPr/>
        </p:nvCxnSpPr>
        <p:spPr bwMode="auto">
          <a:xfrm flipV="1">
            <a:off x="1942368" y="5724072"/>
            <a:ext cx="4717356" cy="29278"/>
          </a:xfrm>
          <a:prstGeom prst="line">
            <a:avLst/>
          </a:prstGeom>
          <a:ln w="57150" cap="rnd">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bwMode="auto">
          <a:xfrm>
            <a:off x="4300876" y="4719548"/>
            <a:ext cx="2274114" cy="540000"/>
          </a:xfrm>
          <a:prstGeom prst="rect">
            <a:avLst/>
          </a:prstGeom>
          <a:no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災害見舞金　等</a:t>
            </a:r>
            <a:endParaRPr lang="en-US" altLang="ja-JP" sz="1600">
              <a:solidFill>
                <a:schemeClr val="tx1"/>
              </a:solidFill>
              <a:latin typeface="メイリオ" panose="020B0604030504040204" pitchFamily="50" charset="-128"/>
              <a:ea typeface="メイリオ" panose="020B0604030504040204" pitchFamily="50" charset="-128"/>
            </a:endParaRPr>
          </a:p>
        </p:txBody>
      </p:sp>
      <p:sp>
        <p:nvSpPr>
          <p:cNvPr id="35" name="正方形/長方形 34"/>
          <p:cNvSpPr/>
          <p:nvPr/>
        </p:nvSpPr>
        <p:spPr bwMode="auto">
          <a:xfrm>
            <a:off x="6728457" y="4719548"/>
            <a:ext cx="2148841" cy="540000"/>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火災保険</a:t>
            </a:r>
            <a:endParaRPr lang="en-US" altLang="ja-JP" sz="160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地震保険 等</a:t>
            </a:r>
            <a:endParaRPr lang="en-US" altLang="ja-JP" sz="1600">
              <a:solidFill>
                <a:schemeClr val="tx1"/>
              </a:solidFill>
              <a:latin typeface="メイリオ" panose="020B0604030504040204" pitchFamily="50" charset="-128"/>
              <a:ea typeface="メイリオ" panose="020B0604030504040204" pitchFamily="50" charset="-128"/>
            </a:endParaRPr>
          </a:p>
        </p:txBody>
      </p:sp>
      <p:cxnSp>
        <p:nvCxnSpPr>
          <p:cNvPr id="50" name="直線コネクタ 49"/>
          <p:cNvCxnSpPr/>
          <p:nvPr/>
        </p:nvCxnSpPr>
        <p:spPr bwMode="auto">
          <a:xfrm flipV="1">
            <a:off x="1914899" y="5012868"/>
            <a:ext cx="432000" cy="3357"/>
          </a:xfrm>
          <a:prstGeom prst="line">
            <a:avLst/>
          </a:prstGeom>
          <a:ln w="57150" cap="rnd">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53" name="テキスト ボックス 10"/>
          <p:cNvSpPr txBox="1">
            <a:spLocks noChangeArrowheads="1"/>
          </p:cNvSpPr>
          <p:nvPr/>
        </p:nvSpPr>
        <p:spPr bwMode="auto">
          <a:xfrm>
            <a:off x="181205" y="4625093"/>
            <a:ext cx="1702059" cy="704230"/>
          </a:xfrm>
          <a:prstGeom prst="roundRect">
            <a:avLst/>
          </a:prstGeom>
          <a:solidFill>
            <a:schemeClr val="accent6">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tIns="36000" anchor="ctr">
            <a:spAutoFit/>
          </a:bodyPr>
          <a:lstStyle>
            <a:lvl1pPr eaLnBrk="0" hangingPunct="0">
              <a:spcBef>
                <a:spcPct val="20000"/>
              </a:spcBef>
              <a:buFont typeface="Arial" charset="0"/>
              <a:buChar char="•"/>
              <a:defRPr kumimoji="1" sz="3200">
                <a:solidFill>
                  <a:schemeClr val="tx1"/>
                </a:solidFill>
                <a:latin typeface="Calibri" pitchFamily="34"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9pPr>
          </a:lstStyle>
          <a:p>
            <a:pPr algn="ctr" eaLnBrk="1" hangingPunct="1">
              <a:spcBef>
                <a:spcPct val="0"/>
              </a:spcBef>
              <a:buFontTx/>
              <a:buNone/>
              <a:defRPr/>
            </a:pPr>
            <a:r>
              <a:rPr lang="ja-JP" altLang="en-US" sz="1800" b="1">
                <a:latin typeface="メイリオ" panose="020B0604030504040204" pitchFamily="50" charset="-128"/>
              </a:rPr>
              <a:t>火災･風水災</a:t>
            </a:r>
            <a:endParaRPr lang="en-US" altLang="ja-JP" sz="1800" b="1">
              <a:latin typeface="メイリオ" panose="020B0604030504040204" pitchFamily="50" charset="-128"/>
            </a:endParaRPr>
          </a:p>
          <a:p>
            <a:pPr algn="ctr" eaLnBrk="1" hangingPunct="1">
              <a:spcBef>
                <a:spcPct val="0"/>
              </a:spcBef>
              <a:buFontTx/>
              <a:buNone/>
              <a:defRPr/>
            </a:pPr>
            <a:r>
              <a:rPr lang="ja-JP" altLang="en-US" sz="1800" b="1">
                <a:latin typeface="メイリオ" panose="020B0604030504040204" pitchFamily="50" charset="-128"/>
              </a:rPr>
              <a:t>地震</a:t>
            </a:r>
          </a:p>
        </p:txBody>
      </p:sp>
      <p:sp>
        <p:nvSpPr>
          <p:cNvPr id="55" name="正方形/長方形 54"/>
          <p:cNvSpPr/>
          <p:nvPr/>
        </p:nvSpPr>
        <p:spPr bwMode="auto">
          <a:xfrm>
            <a:off x="2379849" y="4719548"/>
            <a:ext cx="1763712" cy="540000"/>
          </a:xfrm>
          <a:prstGeom prst="rect">
            <a:avLst/>
          </a:prstGeom>
          <a:no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災害弔慰金</a:t>
            </a:r>
            <a:r>
              <a:rPr lang="en-US" altLang="ja-JP" sz="1600">
                <a:solidFill>
                  <a:schemeClr val="tx1"/>
                </a:solidFill>
                <a:latin typeface="メイリオ" panose="020B0604030504040204" pitchFamily="50" charset="-128"/>
                <a:ea typeface="メイリオ" panose="020B0604030504040204" pitchFamily="50" charset="-128"/>
              </a:rPr>
              <a:t>､</a:t>
            </a:r>
            <a:r>
              <a:rPr lang="ja-JP" altLang="en-US" sz="1600">
                <a:solidFill>
                  <a:schemeClr val="tx1"/>
                </a:solidFill>
                <a:latin typeface="メイリオ" panose="020B0604030504040204" pitchFamily="50" charset="-128"/>
                <a:ea typeface="メイリオ" panose="020B0604030504040204" pitchFamily="50" charset="-128"/>
              </a:rPr>
              <a:t>災害</a:t>
            </a:r>
            <a:endParaRPr lang="en-US" altLang="ja-JP" sz="160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援護資金貸付 等</a:t>
            </a:r>
          </a:p>
        </p:txBody>
      </p:sp>
      <p:sp>
        <p:nvSpPr>
          <p:cNvPr id="13348" name="テキスト ボックス 9"/>
          <p:cNvSpPr txBox="1">
            <a:spLocks noChangeArrowheads="1"/>
          </p:cNvSpPr>
          <p:nvPr/>
        </p:nvSpPr>
        <p:spPr bwMode="auto">
          <a:xfrm>
            <a:off x="210997" y="3469491"/>
            <a:ext cx="1668808" cy="397763"/>
          </a:xfrm>
          <a:prstGeom prst="roundRect">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1240B29-F687-4F45-9708-019B960494DF}">
              <a14:hiddenLine xmlns:a14="http://schemas.microsoft.com/office/drawing/2010/main" w="9525">
                <a:solidFill>
                  <a:srgbClr val="000000"/>
                </a:solidFill>
                <a:miter lim="800000"/>
                <a:headEnd/>
                <a:tailEnd/>
              </a14:hiddenLine>
            </a:ext>
          </a:extLst>
        </p:spPr>
        <p:txBody>
          <a:bodyPr wrap="square" tIns="36000" anchor="ctr">
            <a:spAutoFit/>
          </a:bodyPr>
          <a:lstStyle>
            <a:lvl1pPr eaLnBrk="0" hangingPunct="0">
              <a:spcBef>
                <a:spcPct val="20000"/>
              </a:spcBef>
              <a:buFont typeface="Arial" charset="0"/>
              <a:buChar char="•"/>
              <a:defRPr kumimoji="1" sz="3200">
                <a:solidFill>
                  <a:schemeClr val="tx1"/>
                </a:solidFill>
                <a:latin typeface="Calibri" pitchFamily="34"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9pPr>
          </a:lstStyle>
          <a:p>
            <a:pPr algn="ctr" eaLnBrk="1" hangingPunct="1">
              <a:spcBef>
                <a:spcPct val="0"/>
              </a:spcBef>
              <a:buFontTx/>
              <a:buNone/>
              <a:defRPr/>
            </a:pPr>
            <a:r>
              <a:rPr lang="ja-JP" altLang="en-US" sz="1800" b="1">
                <a:solidFill>
                  <a:schemeClr val="bg1"/>
                </a:solidFill>
                <a:latin typeface="メイリオ" panose="020B0604030504040204" pitchFamily="50" charset="-128"/>
              </a:rPr>
              <a:t>老後</a:t>
            </a:r>
          </a:p>
        </p:txBody>
      </p:sp>
      <p:sp>
        <p:nvSpPr>
          <p:cNvPr id="63" name="正方形/長方形 62"/>
          <p:cNvSpPr/>
          <p:nvPr/>
        </p:nvSpPr>
        <p:spPr bwMode="auto">
          <a:xfrm>
            <a:off x="2385752" y="3429000"/>
            <a:ext cx="1763712" cy="533763"/>
          </a:xfrm>
          <a:prstGeom prst="rect">
            <a:avLst/>
          </a:prstGeom>
          <a:no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老齢基礎年金</a:t>
            </a:r>
          </a:p>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老齢厚生年金 等</a:t>
            </a:r>
          </a:p>
        </p:txBody>
      </p:sp>
      <p:sp>
        <p:nvSpPr>
          <p:cNvPr id="66" name="正方形/長方形 65"/>
          <p:cNvSpPr/>
          <p:nvPr/>
        </p:nvSpPr>
        <p:spPr bwMode="auto">
          <a:xfrm>
            <a:off x="4293455" y="3429685"/>
            <a:ext cx="2274114" cy="533077"/>
          </a:xfrm>
          <a:prstGeom prst="rect">
            <a:avLst/>
          </a:prstGeom>
          <a:no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退職一時金</a:t>
            </a:r>
            <a:r>
              <a:rPr lang="en-US" altLang="ja-JP" sz="1600">
                <a:solidFill>
                  <a:schemeClr val="tx1"/>
                </a:solidFill>
                <a:latin typeface="メイリオ" panose="020B0604030504040204" pitchFamily="50" charset="-128"/>
                <a:ea typeface="メイリオ" panose="020B0604030504040204" pitchFamily="50" charset="-128"/>
              </a:rPr>
              <a:t>､</a:t>
            </a:r>
            <a:r>
              <a:rPr lang="ja-JP" altLang="en-US" sz="1600">
                <a:solidFill>
                  <a:schemeClr val="tx1"/>
                </a:solidFill>
                <a:latin typeface="メイリオ" panose="020B0604030504040204" pitchFamily="50" charset="-128"/>
                <a:ea typeface="メイリオ" panose="020B0604030504040204" pitchFamily="50" charset="-128"/>
              </a:rPr>
              <a:t>企業年金 等</a:t>
            </a:r>
            <a:endParaRPr lang="en-US" altLang="ja-JP" sz="1600">
              <a:solidFill>
                <a:schemeClr val="tx1"/>
              </a:solidFill>
              <a:latin typeface="メイリオ" panose="020B0604030504040204" pitchFamily="50" charset="-128"/>
              <a:ea typeface="メイリオ" panose="020B0604030504040204" pitchFamily="50" charset="-128"/>
            </a:endParaRPr>
          </a:p>
        </p:txBody>
      </p:sp>
      <p:sp>
        <p:nvSpPr>
          <p:cNvPr id="67" name="正方形/長方形 66"/>
          <p:cNvSpPr/>
          <p:nvPr/>
        </p:nvSpPr>
        <p:spPr bwMode="auto">
          <a:xfrm>
            <a:off x="6710264" y="3431312"/>
            <a:ext cx="2174688" cy="531449"/>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54000" bIns="0" anchor="ctr"/>
          <a:lstStyle/>
          <a:p>
            <a:pPr eaLnBrk="1" fontAlgn="auto" hangingPunct="1">
              <a:spcBef>
                <a:spcPts val="0"/>
              </a:spcBef>
              <a:spcAft>
                <a:spcPts val="0"/>
              </a:spcAft>
              <a:defRPr/>
            </a:pPr>
            <a:r>
              <a:rPr lang="ja-JP" altLang="en-US" sz="1600">
                <a:solidFill>
                  <a:schemeClr val="tx1"/>
                </a:solidFill>
                <a:latin typeface="メイリオ" panose="020B0604030504040204" pitchFamily="50" charset="-128"/>
                <a:ea typeface="メイリオ" panose="020B0604030504040204" pitchFamily="50" charset="-128"/>
              </a:rPr>
              <a:t>個人年金保険 等</a:t>
            </a:r>
            <a:endParaRPr lang="ja-JP" altLang="en-US" sz="1400">
              <a:solidFill>
                <a:schemeClr val="tx1"/>
              </a:solidFill>
              <a:latin typeface="メイリオ" panose="020B0604030504040204" pitchFamily="50" charset="-128"/>
              <a:ea typeface="メイリオ" panose="020B0604030504040204" pitchFamily="50" charset="-128"/>
            </a:endParaRPr>
          </a:p>
        </p:txBody>
      </p:sp>
      <p:cxnSp>
        <p:nvCxnSpPr>
          <p:cNvPr id="68" name="直線コネクタ 67"/>
          <p:cNvCxnSpPr/>
          <p:nvPr/>
        </p:nvCxnSpPr>
        <p:spPr bwMode="auto">
          <a:xfrm>
            <a:off x="1942368" y="3656590"/>
            <a:ext cx="432000" cy="0"/>
          </a:xfrm>
          <a:prstGeom prst="line">
            <a:avLst/>
          </a:prstGeom>
          <a:ln w="57150" cap="rnd">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15350EF3-CAC1-455C-AC70-6E1483A14ED2}"/>
              </a:ext>
            </a:extLst>
          </p:cNvPr>
          <p:cNvSpPr txBox="1"/>
          <p:nvPr/>
        </p:nvSpPr>
        <p:spPr>
          <a:xfrm>
            <a:off x="208056" y="186952"/>
            <a:ext cx="7765512" cy="523220"/>
          </a:xfrm>
          <a:prstGeom prst="rect">
            <a:avLst/>
          </a:prstGeom>
          <a:noFill/>
        </p:spPr>
        <p:txBody>
          <a:bodyPr wrap="square">
            <a:spAutoFit/>
          </a:bodyPr>
          <a:lstStyle/>
          <a:p>
            <a:pPr eaLnBrk="1" fontAlgn="auto" hangingPunct="1">
              <a:spcBef>
                <a:spcPts val="0"/>
              </a:spcBef>
              <a:spcAft>
                <a:spcPts val="0"/>
              </a:spcAft>
              <a:defRPr/>
            </a:pPr>
            <a:r>
              <a:rPr lang="ja-JP" altLang="en-US" sz="2800" dirty="0">
                <a:latin typeface="メイリオ" panose="020B0604030504040204" pitchFamily="50" charset="-128"/>
                <a:ea typeface="メイリオ" panose="020B0604030504040204" pitchFamily="50" charset="-128"/>
              </a:rPr>
              <a:t>リスクに対する</a:t>
            </a:r>
            <a:r>
              <a:rPr lang="en-US" altLang="ja-JP" sz="2800" dirty="0">
                <a:latin typeface="メイリオ" panose="020B0604030504040204" pitchFamily="50" charset="-128"/>
                <a:ea typeface="メイリオ" panose="020B0604030504040204" pitchFamily="50" charset="-128"/>
              </a:rPr>
              <a:t>3</a:t>
            </a:r>
            <a:r>
              <a:rPr lang="ja-JP" altLang="en-US" sz="2800" dirty="0" err="1">
                <a:latin typeface="メイリオ" panose="020B0604030504040204" pitchFamily="50" charset="-128"/>
                <a:ea typeface="メイリオ" panose="020B0604030504040204" pitchFamily="50" charset="-128"/>
              </a:rPr>
              <a:t>つの</a:t>
            </a:r>
            <a:r>
              <a:rPr lang="ja-JP" altLang="en-US" sz="2800" dirty="0">
                <a:latin typeface="メイリオ" panose="020B0604030504040204" pitchFamily="50" charset="-128"/>
                <a:ea typeface="メイリオ" panose="020B0604030504040204" pitchFamily="50" charset="-128"/>
              </a:rPr>
              <a:t>保障（補償）手段は</a:t>
            </a:r>
            <a:endParaRPr lang="en-US" altLang="ja-JP" sz="2800" dirty="0">
              <a:latin typeface="メイリオ" panose="020B0604030504040204" pitchFamily="50" charset="-128"/>
              <a:ea typeface="メイリオ" panose="020B0604030504040204" pitchFamily="50" charset="-128"/>
            </a:endParaRPr>
          </a:p>
        </p:txBody>
      </p:sp>
      <p:sp>
        <p:nvSpPr>
          <p:cNvPr id="6" name="角丸四角形 5"/>
          <p:cNvSpPr/>
          <p:nvPr/>
        </p:nvSpPr>
        <p:spPr>
          <a:xfrm>
            <a:off x="59465" y="1961534"/>
            <a:ext cx="9010423" cy="76691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59465" y="5401016"/>
            <a:ext cx="9010423" cy="70739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609818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500"/>
                                        <p:tgtEl>
                                          <p:spTgt spid="2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500"/>
                                        <p:tgtEl>
                                          <p:spTgt spid="2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500"/>
                                        <p:tgtEl>
                                          <p:spTgt spid="21"/>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500"/>
                                        <p:tgtEl>
                                          <p:spTgt spid="2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fade">
                                      <p:cBhvr>
                                        <p:cTn id="43" dur="500"/>
                                        <p:tgtEl>
                                          <p:spTgt spid="31"/>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fade">
                                      <p:cBhvr>
                                        <p:cTn id="46" dur="500"/>
                                        <p:tgtEl>
                                          <p:spTgt spid="32"/>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67"/>
                                        </p:tgtEl>
                                        <p:attrNameLst>
                                          <p:attrName>style.visibility</p:attrName>
                                        </p:attrNameLst>
                                      </p:cBhvr>
                                      <p:to>
                                        <p:strVal val="visible"/>
                                      </p:to>
                                    </p:set>
                                    <p:animEffect transition="in" filter="fade">
                                      <p:cBhvr>
                                        <p:cTn id="49" dur="500"/>
                                        <p:tgtEl>
                                          <p:spTgt spid="6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66"/>
                                        </p:tgtEl>
                                        <p:attrNameLst>
                                          <p:attrName>style.visibility</p:attrName>
                                        </p:attrNameLst>
                                      </p:cBhvr>
                                      <p:to>
                                        <p:strVal val="visible"/>
                                      </p:to>
                                    </p:set>
                                    <p:animEffect transition="in" filter="fade">
                                      <p:cBhvr>
                                        <p:cTn id="52" dur="500"/>
                                        <p:tgtEl>
                                          <p:spTgt spid="66"/>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63"/>
                                        </p:tgtEl>
                                        <p:attrNameLst>
                                          <p:attrName>style.visibility</p:attrName>
                                        </p:attrNameLst>
                                      </p:cBhvr>
                                      <p:to>
                                        <p:strVal val="visible"/>
                                      </p:to>
                                    </p:set>
                                    <p:animEffect transition="in" filter="fade">
                                      <p:cBhvr>
                                        <p:cTn id="55" dur="500"/>
                                        <p:tgtEl>
                                          <p:spTgt spid="6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58"/>
                                        </p:tgtEl>
                                        <p:attrNameLst>
                                          <p:attrName>style.visibility</p:attrName>
                                        </p:attrNameLst>
                                      </p:cBhvr>
                                      <p:to>
                                        <p:strVal val="visible"/>
                                      </p:to>
                                    </p:set>
                                    <p:animEffect transition="in" filter="fade">
                                      <p:cBhvr>
                                        <p:cTn id="58" dur="500"/>
                                        <p:tgtEl>
                                          <p:spTgt spid="58"/>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fade">
                                      <p:cBhvr>
                                        <p:cTn id="61" dur="500"/>
                                        <p:tgtEl>
                                          <p:spTgt spid="59"/>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60"/>
                                        </p:tgtEl>
                                        <p:attrNameLst>
                                          <p:attrName>style.visibility</p:attrName>
                                        </p:attrNameLst>
                                      </p:cBhvr>
                                      <p:to>
                                        <p:strVal val="visible"/>
                                      </p:to>
                                    </p:set>
                                    <p:animEffect transition="in" filter="fade">
                                      <p:cBhvr>
                                        <p:cTn id="64" dur="500"/>
                                        <p:tgtEl>
                                          <p:spTgt spid="60"/>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500"/>
                                        <p:tgtEl>
                                          <p:spTgt spid="3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fade">
                                      <p:cBhvr>
                                        <p:cTn id="70" dur="500"/>
                                        <p:tgtEl>
                                          <p:spTgt spid="34"/>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fade">
                                      <p:cBhvr>
                                        <p:cTn id="73" dur="500"/>
                                        <p:tgtEl>
                                          <p:spTgt spid="55"/>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36"/>
                                        </p:tgtEl>
                                        <p:attrNameLst>
                                          <p:attrName>style.visibility</p:attrName>
                                        </p:attrNameLst>
                                      </p:cBhvr>
                                      <p:to>
                                        <p:strVal val="visible"/>
                                      </p:to>
                                    </p:set>
                                    <p:animEffect transition="in" filter="fade">
                                      <p:cBhvr>
                                        <p:cTn id="76" dur="500"/>
                                        <p:tgtEl>
                                          <p:spTgt spid="36"/>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6"/>
                                        </p:tgtEl>
                                        <p:attrNameLst>
                                          <p:attrName>style.visibility</p:attrName>
                                        </p:attrNameLst>
                                      </p:cBhvr>
                                      <p:to>
                                        <p:strVal val="visible"/>
                                      </p:to>
                                    </p:set>
                                    <p:animEffect transition="in" filter="fade">
                                      <p:cBhvr>
                                        <p:cTn id="81" dur="500"/>
                                        <p:tgtEl>
                                          <p:spTgt spid="6"/>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47"/>
                                        </p:tgtEl>
                                        <p:attrNameLst>
                                          <p:attrName>style.visibility</p:attrName>
                                        </p:attrNameLst>
                                      </p:cBhvr>
                                      <p:to>
                                        <p:strVal val="visible"/>
                                      </p:to>
                                    </p:set>
                                    <p:animEffect transition="in" filter="fade">
                                      <p:cBhvr>
                                        <p:cTn id="86" dur="500"/>
                                        <p:tgtEl>
                                          <p:spTgt spid="47"/>
                                        </p:tgtEl>
                                      </p:cBhvr>
                                    </p:animEffect>
                                  </p:childTnLst>
                                </p:cTn>
                              </p:par>
                              <p:par>
                                <p:cTn id="87" presetID="1" presetClass="exit" presetSubtype="0" fill="hold" grpId="1" nodeType="withEffect">
                                  <p:stCondLst>
                                    <p:cond delay="0"/>
                                  </p:stCondLst>
                                  <p:childTnLst>
                                    <p:set>
                                      <p:cBhvr>
                                        <p:cTn id="88" dur="1" fill="hold">
                                          <p:stCondLst>
                                            <p:cond delay="0"/>
                                          </p:stCondLst>
                                        </p:cTn>
                                        <p:tgtEl>
                                          <p:spTgt spid="6"/>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3"/>
                                        </p:tgtEl>
                                        <p:attrNameLst>
                                          <p:attrName>style.visibility</p:attrName>
                                        </p:attrNameLst>
                                      </p:cBhvr>
                                      <p:to>
                                        <p:strVal val="visible"/>
                                      </p:to>
                                    </p:set>
                                    <p:animEffect transition="in" filter="fade">
                                      <p:cBhvr>
                                        <p:cTn id="93" dur="500"/>
                                        <p:tgtEl>
                                          <p:spTgt spid="3"/>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49"/>
                                        </p:tgtEl>
                                        <p:attrNameLst>
                                          <p:attrName>style.visibility</p:attrName>
                                        </p:attrNameLst>
                                      </p:cBhvr>
                                      <p:to>
                                        <p:strVal val="visible"/>
                                      </p:to>
                                    </p:set>
                                    <p:animEffect transition="in" filter="fade">
                                      <p:cBhvr>
                                        <p:cTn id="96" dur="500"/>
                                        <p:tgtEl>
                                          <p:spTgt spid="49"/>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fade">
                                      <p:cBhvr>
                                        <p:cTn id="99" dur="500"/>
                                        <p:tgtEl>
                                          <p:spTgt spid="5"/>
                                        </p:tgtEl>
                                      </p:cBhvr>
                                    </p:animEffect>
                                  </p:childTnLst>
                                </p:cTn>
                              </p:par>
                              <p:par>
                                <p:cTn id="100" presetID="1" presetClass="exit" presetSubtype="0" fill="hold" grpId="1" nodeType="withEffect">
                                  <p:stCondLst>
                                    <p:cond delay="0"/>
                                  </p:stCondLst>
                                  <p:childTnLst>
                                    <p:set>
                                      <p:cBhvr>
                                        <p:cTn id="101" dur="1" fill="hold">
                                          <p:stCondLst>
                                            <p:cond delay="0"/>
                                          </p:stCondLst>
                                        </p:cTn>
                                        <p:tgtEl>
                                          <p:spTgt spid="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1" grpId="0" animBg="1"/>
      <p:bldP spid="22" grpId="0" animBg="1"/>
      <p:bldP spid="23" grpId="0" animBg="1"/>
      <p:bldP spid="29" grpId="0" animBg="1"/>
      <p:bldP spid="31" grpId="0" animBg="1"/>
      <p:bldP spid="32" grpId="0" animBg="1"/>
      <p:bldP spid="3" grpId="0"/>
      <p:bldP spid="49" grpId="0"/>
      <p:bldP spid="4" grpId="0" animBg="1"/>
      <p:bldP spid="19" grpId="0" animBg="1"/>
      <p:bldP spid="20" grpId="0" animBg="1"/>
      <p:bldP spid="5" grpId="0" animBg="1"/>
      <p:bldP spid="58" grpId="0" animBg="1"/>
      <p:bldP spid="59" grpId="0" animBg="1"/>
      <p:bldP spid="60" grpId="0" animBg="1"/>
      <p:bldP spid="36" grpId="0" animBg="1"/>
      <p:bldP spid="34" grpId="0" animBg="1"/>
      <p:bldP spid="35" grpId="0" animBg="1"/>
      <p:bldP spid="55" grpId="0" animBg="1"/>
      <p:bldP spid="63" grpId="0" animBg="1"/>
      <p:bldP spid="66" grpId="0" animBg="1"/>
      <p:bldP spid="67" grpId="0" animBg="1"/>
      <p:bldP spid="6" grpId="0" animBg="1"/>
      <p:bldP spid="6" grpId="1" animBg="1"/>
      <p:bldP spid="47" grpId="0" animBg="1"/>
      <p:bldP spid="4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円/楕円 12">
            <a:extLst>
              <a:ext uri="{FF2B5EF4-FFF2-40B4-BE49-F238E27FC236}">
                <a16:creationId xmlns:a16="http://schemas.microsoft.com/office/drawing/2014/main" id="{64C3F640-25B0-45B2-8A77-ECDD2B9C8776}"/>
              </a:ext>
            </a:extLst>
          </p:cNvPr>
          <p:cNvSpPr/>
          <p:nvPr/>
        </p:nvSpPr>
        <p:spPr>
          <a:xfrm>
            <a:off x="470313" y="1761988"/>
            <a:ext cx="4970257" cy="2585367"/>
          </a:xfrm>
          <a:prstGeom prst="roundRect">
            <a:avLst/>
          </a:prstGeom>
          <a:solidFill>
            <a:srgbClr val="FFF2CC">
              <a:alpha val="25098"/>
            </a:srgbClr>
          </a:solidFill>
          <a:ln>
            <a:solidFill>
              <a:schemeClr val="accent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none" tIns="72000" bIns="36000" anchor="ctr"/>
          <a:lstStyle/>
          <a:p>
            <a:pPr algn="ctr" eaLnBrk="1" hangingPunct="1">
              <a:defRPr/>
            </a:pPr>
            <a:endParaRPr lang="ja-JP" altLang="en-US" sz="1400">
              <a:solidFill>
                <a:schemeClr val="tx1"/>
              </a:solidFill>
              <a:latin typeface="メイリオ" panose="020B0604030504040204" pitchFamily="50" charset="-128"/>
              <a:ea typeface="メイリオ" panose="020B0604030504040204" pitchFamily="50" charset="-128"/>
            </a:endParaRPr>
          </a:p>
        </p:txBody>
      </p:sp>
      <p:sp>
        <p:nvSpPr>
          <p:cNvPr id="7" name="円/楕円 63">
            <a:extLst>
              <a:ext uri="{FF2B5EF4-FFF2-40B4-BE49-F238E27FC236}">
                <a16:creationId xmlns:a16="http://schemas.microsoft.com/office/drawing/2014/main" id="{4A3D6E63-9E21-4944-8E79-2FE9B85208B9}"/>
              </a:ext>
            </a:extLst>
          </p:cNvPr>
          <p:cNvSpPr/>
          <p:nvPr/>
        </p:nvSpPr>
        <p:spPr>
          <a:xfrm>
            <a:off x="3646693" y="1941816"/>
            <a:ext cx="4970257" cy="2687197"/>
          </a:xfrm>
          <a:prstGeom prst="roundRect">
            <a:avLst/>
          </a:prstGeom>
          <a:solidFill>
            <a:srgbClr val="DEEBF7">
              <a:alpha val="25098"/>
            </a:srgbClr>
          </a:solidFill>
          <a:ln/>
        </p:spPr>
        <p:style>
          <a:lnRef idx="2">
            <a:schemeClr val="accent1"/>
          </a:lnRef>
          <a:fillRef idx="1">
            <a:schemeClr val="lt1"/>
          </a:fillRef>
          <a:effectRef idx="0">
            <a:schemeClr val="accent1"/>
          </a:effectRef>
          <a:fontRef idx="minor">
            <a:schemeClr val="dk1"/>
          </a:fontRef>
        </p:style>
        <p:txBody>
          <a:bodyPr wrap="none" tIns="72000" bIns="36000" anchor="ctr"/>
          <a:lstStyle/>
          <a:p>
            <a:pPr algn="ctr" eaLnBrk="1" hangingPunct="1">
              <a:defRPr/>
            </a:pPr>
            <a:endParaRPr lang="ja-JP" altLang="en-US" sz="1400">
              <a:solidFill>
                <a:schemeClr val="tx1"/>
              </a:solidFill>
              <a:latin typeface="メイリオ" panose="020B0604030504040204" pitchFamily="50" charset="-128"/>
              <a:ea typeface="メイリオ" panose="020B0604030504040204" pitchFamily="50" charset="-128"/>
            </a:endParaRPr>
          </a:p>
        </p:txBody>
      </p:sp>
      <p:sp>
        <p:nvSpPr>
          <p:cNvPr id="11" name="角丸四角形 4">
            <a:extLst>
              <a:ext uri="{FF2B5EF4-FFF2-40B4-BE49-F238E27FC236}">
                <a16:creationId xmlns:a16="http://schemas.microsoft.com/office/drawing/2014/main" id="{D638C18A-9ED9-4985-91D0-CBF8B0419B6B}"/>
              </a:ext>
            </a:extLst>
          </p:cNvPr>
          <p:cNvSpPr/>
          <p:nvPr/>
        </p:nvSpPr>
        <p:spPr>
          <a:xfrm>
            <a:off x="646843" y="950542"/>
            <a:ext cx="2376487" cy="720725"/>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72000" bIns="36000" anchor="ctr"/>
          <a:lstStyle/>
          <a:p>
            <a:pPr algn="ctr" eaLnBrk="1" hangingPunct="1">
              <a:defRPr/>
            </a:pPr>
            <a:r>
              <a:rPr lang="ja-JP" altLang="en-US" sz="2000" b="1" dirty="0">
                <a:solidFill>
                  <a:schemeClr val="tx1"/>
                </a:solidFill>
                <a:latin typeface="メイリオ" panose="020B0604030504040204" pitchFamily="50" charset="-128"/>
                <a:ea typeface="メイリオ" panose="020B0604030504040204" pitchFamily="50" charset="-128"/>
              </a:rPr>
              <a:t>第一分野の保険</a:t>
            </a:r>
            <a:endParaRPr lang="en-US" altLang="ja-JP" sz="2000" b="1" dirty="0">
              <a:solidFill>
                <a:schemeClr val="tx1"/>
              </a:solidFill>
              <a:latin typeface="メイリオ" panose="020B0604030504040204" pitchFamily="50" charset="-128"/>
              <a:ea typeface="メイリオ" panose="020B0604030504040204" pitchFamily="50" charset="-128"/>
            </a:endParaRPr>
          </a:p>
          <a:p>
            <a:pPr algn="ctr" eaLnBrk="1" hangingPunct="1">
              <a:defRPr/>
            </a:pPr>
            <a:r>
              <a:rPr lang="ja-JP" altLang="en-US" sz="2000" b="1" dirty="0">
                <a:solidFill>
                  <a:schemeClr val="tx1"/>
                </a:solidFill>
                <a:latin typeface="メイリオ" panose="020B0604030504040204" pitchFamily="50" charset="-128"/>
                <a:ea typeface="メイリオ" panose="020B0604030504040204" pitchFamily="50" charset="-128"/>
              </a:rPr>
              <a:t>（生命保険）</a:t>
            </a:r>
          </a:p>
        </p:txBody>
      </p:sp>
      <p:sp>
        <p:nvSpPr>
          <p:cNvPr id="14" name="角丸四角形 52">
            <a:extLst>
              <a:ext uri="{FF2B5EF4-FFF2-40B4-BE49-F238E27FC236}">
                <a16:creationId xmlns:a16="http://schemas.microsoft.com/office/drawing/2014/main" id="{1A0D4256-749B-45A9-9D82-226FAD1ABA9F}"/>
              </a:ext>
            </a:extLst>
          </p:cNvPr>
          <p:cNvSpPr/>
          <p:nvPr/>
        </p:nvSpPr>
        <p:spPr>
          <a:xfrm>
            <a:off x="6071329" y="950542"/>
            <a:ext cx="2374900" cy="720725"/>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72000" bIns="36000" anchor="ctr"/>
          <a:lstStyle/>
          <a:p>
            <a:pPr algn="ctr" eaLnBrk="1" hangingPunct="1">
              <a:defRPr/>
            </a:pPr>
            <a:r>
              <a:rPr lang="ja-JP" altLang="en-US" sz="2000" b="1" dirty="0">
                <a:solidFill>
                  <a:schemeClr val="tx1"/>
                </a:solidFill>
                <a:latin typeface="メイリオ" panose="020B0604030504040204" pitchFamily="50" charset="-128"/>
                <a:ea typeface="メイリオ" panose="020B0604030504040204" pitchFamily="50" charset="-128"/>
              </a:rPr>
              <a:t>第二分野の保険</a:t>
            </a:r>
            <a:endParaRPr lang="en-US" altLang="ja-JP" sz="2000" b="1" dirty="0">
              <a:solidFill>
                <a:schemeClr val="tx1"/>
              </a:solidFill>
              <a:latin typeface="メイリオ" panose="020B0604030504040204" pitchFamily="50" charset="-128"/>
              <a:ea typeface="メイリオ" panose="020B0604030504040204" pitchFamily="50" charset="-128"/>
            </a:endParaRPr>
          </a:p>
          <a:p>
            <a:pPr algn="ctr" eaLnBrk="1" hangingPunct="1">
              <a:defRPr/>
            </a:pPr>
            <a:r>
              <a:rPr lang="ja-JP" altLang="en-US" sz="2000" b="1" dirty="0">
                <a:solidFill>
                  <a:schemeClr val="tx1"/>
                </a:solidFill>
                <a:latin typeface="メイリオ" panose="020B0604030504040204" pitchFamily="50" charset="-128"/>
                <a:ea typeface="メイリオ" panose="020B0604030504040204" pitchFamily="50" charset="-128"/>
              </a:rPr>
              <a:t>（損害保険）</a:t>
            </a:r>
          </a:p>
        </p:txBody>
      </p:sp>
      <p:sp>
        <p:nvSpPr>
          <p:cNvPr id="16" name="テキスト ボックス 7">
            <a:extLst>
              <a:ext uri="{FF2B5EF4-FFF2-40B4-BE49-F238E27FC236}">
                <a16:creationId xmlns:a16="http://schemas.microsoft.com/office/drawing/2014/main" id="{476B5DDA-A681-4A6E-8C8F-B17443635810}"/>
              </a:ext>
            </a:extLst>
          </p:cNvPr>
          <p:cNvSpPr txBox="1">
            <a:spLocks noChangeArrowheads="1"/>
          </p:cNvSpPr>
          <p:nvPr/>
        </p:nvSpPr>
        <p:spPr bwMode="auto">
          <a:xfrm>
            <a:off x="6324005" y="2138258"/>
            <a:ext cx="1324922" cy="772334"/>
          </a:xfrm>
          <a:prstGeom prst="roundRect">
            <a:avLst/>
          </a:prstGeom>
          <a:solidFill>
            <a:schemeClr val="accent2">
              <a:lumMod val="20000"/>
              <a:lumOff val="8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tIns="36000" anchor="ctr">
            <a:spAutoFit/>
          </a:bodyPr>
          <a:lstStyle>
            <a:lvl1pPr>
              <a:defRPr kumimoji="1">
                <a:solidFill>
                  <a:schemeClr val="tx1"/>
                </a:solidFill>
                <a:latin typeface="Calibri" pitchFamily="34" charset="0"/>
                <a:ea typeface="メイリオ" pitchFamily="50" charset="-128"/>
                <a:cs typeface="メイリオ" pitchFamily="50" charset="-128"/>
              </a:defRPr>
            </a:lvl1pPr>
            <a:lvl2pPr marL="742950" indent="-285750">
              <a:defRPr kumimoji="1">
                <a:solidFill>
                  <a:schemeClr val="tx1"/>
                </a:solidFill>
                <a:latin typeface="Calibri" pitchFamily="34" charset="0"/>
                <a:ea typeface="メイリオ" pitchFamily="50" charset="-128"/>
                <a:cs typeface="メイリオ" pitchFamily="50" charset="-128"/>
              </a:defRPr>
            </a:lvl2pPr>
            <a:lvl3pPr marL="1143000" indent="-228600">
              <a:defRPr kumimoji="1">
                <a:solidFill>
                  <a:schemeClr val="tx1"/>
                </a:solidFill>
                <a:latin typeface="Calibri" pitchFamily="34" charset="0"/>
                <a:ea typeface="メイリオ" pitchFamily="50" charset="-128"/>
                <a:cs typeface="メイリオ" pitchFamily="50" charset="-128"/>
              </a:defRPr>
            </a:lvl3pPr>
            <a:lvl4pPr marL="1600200" indent="-228600">
              <a:defRPr kumimoji="1">
                <a:solidFill>
                  <a:schemeClr val="tx1"/>
                </a:solidFill>
                <a:latin typeface="Calibri" pitchFamily="34" charset="0"/>
                <a:ea typeface="メイリオ" pitchFamily="50" charset="-128"/>
                <a:cs typeface="メイリオ" pitchFamily="50" charset="-128"/>
              </a:defRPr>
            </a:lvl4pPr>
            <a:lvl5pPr marL="2057400" indent="-228600">
              <a:defRPr kumimoji="1">
                <a:solidFill>
                  <a:schemeClr val="tx1"/>
                </a:solidFill>
                <a:latin typeface="Calibri" pitchFamily="34" charset="0"/>
                <a:ea typeface="メイリオ" pitchFamily="50" charset="-128"/>
                <a:cs typeface="メイリオ" pitchFamily="50" charset="-128"/>
              </a:defRPr>
            </a:lvl5pPr>
            <a:lvl6pPr marL="2514600" indent="-228600" fontAlgn="base">
              <a:spcBef>
                <a:spcPct val="0"/>
              </a:spcBef>
              <a:spcAft>
                <a:spcPct val="0"/>
              </a:spcAft>
              <a:defRPr kumimoji="1">
                <a:solidFill>
                  <a:schemeClr val="tx1"/>
                </a:solidFill>
                <a:latin typeface="Calibri" pitchFamily="34" charset="0"/>
                <a:ea typeface="メイリオ" pitchFamily="50" charset="-128"/>
                <a:cs typeface="メイリオ" pitchFamily="50" charset="-128"/>
              </a:defRPr>
            </a:lvl6pPr>
            <a:lvl7pPr marL="2971800" indent="-228600" fontAlgn="base">
              <a:spcBef>
                <a:spcPct val="0"/>
              </a:spcBef>
              <a:spcAft>
                <a:spcPct val="0"/>
              </a:spcAft>
              <a:defRPr kumimoji="1">
                <a:solidFill>
                  <a:schemeClr val="tx1"/>
                </a:solidFill>
                <a:latin typeface="Calibri" pitchFamily="34" charset="0"/>
                <a:ea typeface="メイリオ" pitchFamily="50" charset="-128"/>
                <a:cs typeface="メイリオ" pitchFamily="50" charset="-128"/>
              </a:defRPr>
            </a:lvl7pPr>
            <a:lvl8pPr marL="3429000" indent="-228600" fontAlgn="base">
              <a:spcBef>
                <a:spcPct val="0"/>
              </a:spcBef>
              <a:spcAft>
                <a:spcPct val="0"/>
              </a:spcAft>
              <a:defRPr kumimoji="1">
                <a:solidFill>
                  <a:schemeClr val="tx1"/>
                </a:solidFill>
                <a:latin typeface="Calibri" pitchFamily="34" charset="0"/>
                <a:ea typeface="メイリオ" pitchFamily="50" charset="-128"/>
                <a:cs typeface="メイリオ" pitchFamily="50" charset="-128"/>
              </a:defRPr>
            </a:lvl8pPr>
            <a:lvl9pPr marL="3886200" indent="-228600" fontAlgn="base">
              <a:spcBef>
                <a:spcPct val="0"/>
              </a:spcBef>
              <a:spcAft>
                <a:spcPct val="0"/>
              </a:spcAft>
              <a:defRPr kumimoji="1">
                <a:solidFill>
                  <a:schemeClr val="tx1"/>
                </a:solidFill>
                <a:latin typeface="Calibri" pitchFamily="34" charset="0"/>
                <a:ea typeface="メイリオ" pitchFamily="50" charset="-128"/>
                <a:cs typeface="メイリオ" pitchFamily="50" charset="-128"/>
              </a:defRPr>
            </a:lvl9pPr>
          </a:lstStyle>
          <a:p>
            <a:pPr algn="ctr" eaLnBrk="1" hangingPunct="1">
              <a:defRPr/>
            </a:pPr>
            <a:r>
              <a:rPr lang="ja-JP" altLang="en-US" sz="2000" b="1" dirty="0">
                <a:solidFill>
                  <a:schemeClr val="accent2">
                    <a:lumMod val="50000"/>
                  </a:schemeClr>
                </a:solidFill>
                <a:latin typeface="メイリオ" panose="020B0604030504040204" pitchFamily="50" charset="-128"/>
              </a:rPr>
              <a:t>住宅火災</a:t>
            </a:r>
            <a:endParaRPr lang="en-US" altLang="ja-JP" sz="2000" b="1" dirty="0">
              <a:solidFill>
                <a:schemeClr val="accent2">
                  <a:lumMod val="50000"/>
                </a:schemeClr>
              </a:solidFill>
              <a:latin typeface="メイリオ" panose="020B0604030504040204" pitchFamily="50" charset="-128"/>
            </a:endParaRPr>
          </a:p>
          <a:p>
            <a:pPr algn="ctr" eaLnBrk="1" hangingPunct="1">
              <a:defRPr/>
            </a:pPr>
            <a:r>
              <a:rPr lang="ja-JP" altLang="en-US" sz="2000" b="1" dirty="0">
                <a:solidFill>
                  <a:schemeClr val="accent2">
                    <a:lumMod val="50000"/>
                  </a:schemeClr>
                </a:solidFill>
                <a:latin typeface="メイリオ" panose="020B0604030504040204" pitchFamily="50" charset="-128"/>
              </a:rPr>
              <a:t>自然災害</a:t>
            </a:r>
          </a:p>
        </p:txBody>
      </p:sp>
      <p:sp>
        <p:nvSpPr>
          <p:cNvPr id="17" name="テキスト ボックス 7">
            <a:extLst>
              <a:ext uri="{FF2B5EF4-FFF2-40B4-BE49-F238E27FC236}">
                <a16:creationId xmlns:a16="http://schemas.microsoft.com/office/drawing/2014/main" id="{0FD276F2-A986-4758-A07B-7EAFE445EBD2}"/>
              </a:ext>
            </a:extLst>
          </p:cNvPr>
          <p:cNvSpPr txBox="1">
            <a:spLocks noChangeArrowheads="1"/>
          </p:cNvSpPr>
          <p:nvPr/>
        </p:nvSpPr>
        <p:spPr bwMode="auto">
          <a:xfrm>
            <a:off x="6324005" y="3067219"/>
            <a:ext cx="1324922" cy="772334"/>
          </a:xfrm>
          <a:prstGeom prst="roundRect">
            <a:avLst/>
          </a:prstGeom>
          <a:solidFill>
            <a:schemeClr val="accent2">
              <a:lumMod val="20000"/>
              <a:lumOff val="8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tIns="36000" anchor="ctr">
            <a:spAutoFit/>
          </a:bodyPr>
          <a:lstStyle>
            <a:lvl1pPr>
              <a:defRPr kumimoji="1">
                <a:solidFill>
                  <a:schemeClr val="tx1"/>
                </a:solidFill>
                <a:latin typeface="Calibri" pitchFamily="34" charset="0"/>
                <a:ea typeface="メイリオ" pitchFamily="50" charset="-128"/>
                <a:cs typeface="メイリオ" pitchFamily="50" charset="-128"/>
              </a:defRPr>
            </a:lvl1pPr>
            <a:lvl2pPr marL="742950" indent="-285750">
              <a:defRPr kumimoji="1">
                <a:solidFill>
                  <a:schemeClr val="tx1"/>
                </a:solidFill>
                <a:latin typeface="Calibri" pitchFamily="34" charset="0"/>
                <a:ea typeface="メイリオ" pitchFamily="50" charset="-128"/>
                <a:cs typeface="メイリオ" pitchFamily="50" charset="-128"/>
              </a:defRPr>
            </a:lvl2pPr>
            <a:lvl3pPr marL="1143000" indent="-228600">
              <a:defRPr kumimoji="1">
                <a:solidFill>
                  <a:schemeClr val="tx1"/>
                </a:solidFill>
                <a:latin typeface="Calibri" pitchFamily="34" charset="0"/>
                <a:ea typeface="メイリオ" pitchFamily="50" charset="-128"/>
                <a:cs typeface="メイリオ" pitchFamily="50" charset="-128"/>
              </a:defRPr>
            </a:lvl3pPr>
            <a:lvl4pPr marL="1600200" indent="-228600">
              <a:defRPr kumimoji="1">
                <a:solidFill>
                  <a:schemeClr val="tx1"/>
                </a:solidFill>
                <a:latin typeface="Calibri" pitchFamily="34" charset="0"/>
                <a:ea typeface="メイリオ" pitchFamily="50" charset="-128"/>
                <a:cs typeface="メイリオ" pitchFamily="50" charset="-128"/>
              </a:defRPr>
            </a:lvl4pPr>
            <a:lvl5pPr marL="2057400" indent="-228600">
              <a:defRPr kumimoji="1">
                <a:solidFill>
                  <a:schemeClr val="tx1"/>
                </a:solidFill>
                <a:latin typeface="Calibri" pitchFamily="34" charset="0"/>
                <a:ea typeface="メイリオ" pitchFamily="50" charset="-128"/>
                <a:cs typeface="メイリオ" pitchFamily="50" charset="-128"/>
              </a:defRPr>
            </a:lvl5pPr>
            <a:lvl6pPr marL="2514600" indent="-228600" fontAlgn="base">
              <a:spcBef>
                <a:spcPct val="0"/>
              </a:spcBef>
              <a:spcAft>
                <a:spcPct val="0"/>
              </a:spcAft>
              <a:defRPr kumimoji="1">
                <a:solidFill>
                  <a:schemeClr val="tx1"/>
                </a:solidFill>
                <a:latin typeface="Calibri" pitchFamily="34" charset="0"/>
                <a:ea typeface="メイリオ" pitchFamily="50" charset="-128"/>
                <a:cs typeface="メイリオ" pitchFamily="50" charset="-128"/>
              </a:defRPr>
            </a:lvl6pPr>
            <a:lvl7pPr marL="2971800" indent="-228600" fontAlgn="base">
              <a:spcBef>
                <a:spcPct val="0"/>
              </a:spcBef>
              <a:spcAft>
                <a:spcPct val="0"/>
              </a:spcAft>
              <a:defRPr kumimoji="1">
                <a:solidFill>
                  <a:schemeClr val="tx1"/>
                </a:solidFill>
                <a:latin typeface="Calibri" pitchFamily="34" charset="0"/>
                <a:ea typeface="メイリオ" pitchFamily="50" charset="-128"/>
                <a:cs typeface="メイリオ" pitchFamily="50" charset="-128"/>
              </a:defRPr>
            </a:lvl7pPr>
            <a:lvl8pPr marL="3429000" indent="-228600" fontAlgn="base">
              <a:spcBef>
                <a:spcPct val="0"/>
              </a:spcBef>
              <a:spcAft>
                <a:spcPct val="0"/>
              </a:spcAft>
              <a:defRPr kumimoji="1">
                <a:solidFill>
                  <a:schemeClr val="tx1"/>
                </a:solidFill>
                <a:latin typeface="Calibri" pitchFamily="34" charset="0"/>
                <a:ea typeface="メイリオ" pitchFamily="50" charset="-128"/>
                <a:cs typeface="メイリオ" pitchFamily="50" charset="-128"/>
              </a:defRPr>
            </a:lvl8pPr>
            <a:lvl9pPr marL="3886200" indent="-228600" fontAlgn="base">
              <a:spcBef>
                <a:spcPct val="0"/>
              </a:spcBef>
              <a:spcAft>
                <a:spcPct val="0"/>
              </a:spcAft>
              <a:defRPr kumimoji="1">
                <a:solidFill>
                  <a:schemeClr val="tx1"/>
                </a:solidFill>
                <a:latin typeface="Calibri" pitchFamily="34" charset="0"/>
                <a:ea typeface="メイリオ" pitchFamily="50" charset="-128"/>
                <a:cs typeface="メイリオ" pitchFamily="50" charset="-128"/>
              </a:defRPr>
            </a:lvl9pPr>
          </a:lstStyle>
          <a:p>
            <a:pPr algn="ctr" eaLnBrk="1" hangingPunct="1">
              <a:defRPr/>
            </a:pPr>
            <a:r>
              <a:rPr lang="ja-JP" altLang="en-US" sz="2000" b="1">
                <a:solidFill>
                  <a:schemeClr val="accent2">
                    <a:lumMod val="50000"/>
                  </a:schemeClr>
                </a:solidFill>
                <a:latin typeface="メイリオ" panose="020B0604030504040204" pitchFamily="50" charset="-128"/>
              </a:rPr>
              <a:t>損害賠償責任</a:t>
            </a:r>
          </a:p>
        </p:txBody>
      </p:sp>
      <p:sp>
        <p:nvSpPr>
          <p:cNvPr id="18" name="テキスト ボックス 7">
            <a:extLst>
              <a:ext uri="{FF2B5EF4-FFF2-40B4-BE49-F238E27FC236}">
                <a16:creationId xmlns:a16="http://schemas.microsoft.com/office/drawing/2014/main" id="{4141E8E3-5408-4207-ABC2-4486E7F21195}"/>
              </a:ext>
            </a:extLst>
          </p:cNvPr>
          <p:cNvSpPr txBox="1">
            <a:spLocks noChangeArrowheads="1"/>
          </p:cNvSpPr>
          <p:nvPr/>
        </p:nvSpPr>
        <p:spPr bwMode="auto">
          <a:xfrm>
            <a:off x="6324005" y="4004441"/>
            <a:ext cx="1324922" cy="431815"/>
          </a:xfrm>
          <a:prstGeom prst="roundRect">
            <a:avLst/>
          </a:prstGeom>
          <a:solidFill>
            <a:schemeClr val="accent2">
              <a:lumMod val="20000"/>
              <a:lumOff val="8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tIns="36000" anchor="ctr">
            <a:spAutoFit/>
          </a:bodyPr>
          <a:lstStyle>
            <a:lvl1pPr>
              <a:defRPr kumimoji="1">
                <a:solidFill>
                  <a:schemeClr val="tx1"/>
                </a:solidFill>
                <a:latin typeface="Calibri" pitchFamily="34" charset="0"/>
                <a:ea typeface="メイリオ" pitchFamily="50" charset="-128"/>
                <a:cs typeface="メイリオ" pitchFamily="50" charset="-128"/>
              </a:defRPr>
            </a:lvl1pPr>
            <a:lvl2pPr marL="742950" indent="-285750">
              <a:defRPr kumimoji="1">
                <a:solidFill>
                  <a:schemeClr val="tx1"/>
                </a:solidFill>
                <a:latin typeface="Calibri" pitchFamily="34" charset="0"/>
                <a:ea typeface="メイリオ" pitchFamily="50" charset="-128"/>
                <a:cs typeface="メイリオ" pitchFamily="50" charset="-128"/>
              </a:defRPr>
            </a:lvl2pPr>
            <a:lvl3pPr marL="1143000" indent="-228600">
              <a:defRPr kumimoji="1">
                <a:solidFill>
                  <a:schemeClr val="tx1"/>
                </a:solidFill>
                <a:latin typeface="Calibri" pitchFamily="34" charset="0"/>
                <a:ea typeface="メイリオ" pitchFamily="50" charset="-128"/>
                <a:cs typeface="メイリオ" pitchFamily="50" charset="-128"/>
              </a:defRPr>
            </a:lvl3pPr>
            <a:lvl4pPr marL="1600200" indent="-228600">
              <a:defRPr kumimoji="1">
                <a:solidFill>
                  <a:schemeClr val="tx1"/>
                </a:solidFill>
                <a:latin typeface="Calibri" pitchFamily="34" charset="0"/>
                <a:ea typeface="メイリオ" pitchFamily="50" charset="-128"/>
                <a:cs typeface="メイリオ" pitchFamily="50" charset="-128"/>
              </a:defRPr>
            </a:lvl4pPr>
            <a:lvl5pPr marL="2057400" indent="-228600">
              <a:defRPr kumimoji="1">
                <a:solidFill>
                  <a:schemeClr val="tx1"/>
                </a:solidFill>
                <a:latin typeface="Calibri" pitchFamily="34" charset="0"/>
                <a:ea typeface="メイリオ" pitchFamily="50" charset="-128"/>
                <a:cs typeface="メイリオ" pitchFamily="50" charset="-128"/>
              </a:defRPr>
            </a:lvl5pPr>
            <a:lvl6pPr marL="2514600" indent="-228600" fontAlgn="base">
              <a:spcBef>
                <a:spcPct val="0"/>
              </a:spcBef>
              <a:spcAft>
                <a:spcPct val="0"/>
              </a:spcAft>
              <a:defRPr kumimoji="1">
                <a:solidFill>
                  <a:schemeClr val="tx1"/>
                </a:solidFill>
                <a:latin typeface="Calibri" pitchFamily="34" charset="0"/>
                <a:ea typeface="メイリオ" pitchFamily="50" charset="-128"/>
                <a:cs typeface="メイリオ" pitchFamily="50" charset="-128"/>
              </a:defRPr>
            </a:lvl6pPr>
            <a:lvl7pPr marL="2971800" indent="-228600" fontAlgn="base">
              <a:spcBef>
                <a:spcPct val="0"/>
              </a:spcBef>
              <a:spcAft>
                <a:spcPct val="0"/>
              </a:spcAft>
              <a:defRPr kumimoji="1">
                <a:solidFill>
                  <a:schemeClr val="tx1"/>
                </a:solidFill>
                <a:latin typeface="Calibri" pitchFamily="34" charset="0"/>
                <a:ea typeface="メイリオ" pitchFamily="50" charset="-128"/>
                <a:cs typeface="メイリオ" pitchFamily="50" charset="-128"/>
              </a:defRPr>
            </a:lvl7pPr>
            <a:lvl8pPr marL="3429000" indent="-228600" fontAlgn="base">
              <a:spcBef>
                <a:spcPct val="0"/>
              </a:spcBef>
              <a:spcAft>
                <a:spcPct val="0"/>
              </a:spcAft>
              <a:defRPr kumimoji="1">
                <a:solidFill>
                  <a:schemeClr val="tx1"/>
                </a:solidFill>
                <a:latin typeface="Calibri" pitchFamily="34" charset="0"/>
                <a:ea typeface="メイリオ" pitchFamily="50" charset="-128"/>
                <a:cs typeface="メイリオ" pitchFamily="50" charset="-128"/>
              </a:defRPr>
            </a:lvl8pPr>
            <a:lvl9pPr marL="3886200" indent="-228600" fontAlgn="base">
              <a:spcBef>
                <a:spcPct val="0"/>
              </a:spcBef>
              <a:spcAft>
                <a:spcPct val="0"/>
              </a:spcAft>
              <a:defRPr kumimoji="1">
                <a:solidFill>
                  <a:schemeClr val="tx1"/>
                </a:solidFill>
                <a:latin typeface="Calibri" pitchFamily="34" charset="0"/>
                <a:ea typeface="メイリオ" pitchFamily="50" charset="-128"/>
                <a:cs typeface="メイリオ" pitchFamily="50" charset="-128"/>
              </a:defRPr>
            </a:lvl9pPr>
          </a:lstStyle>
          <a:p>
            <a:pPr algn="ctr" eaLnBrk="1" hangingPunct="1">
              <a:defRPr/>
            </a:pPr>
            <a:r>
              <a:rPr lang="ja-JP" altLang="en-US" sz="2000" b="1">
                <a:solidFill>
                  <a:schemeClr val="accent2">
                    <a:lumMod val="50000"/>
                  </a:schemeClr>
                </a:solidFill>
                <a:latin typeface="メイリオ" panose="020B0604030504040204" pitchFamily="50" charset="-128"/>
              </a:rPr>
              <a:t>事故</a:t>
            </a:r>
          </a:p>
        </p:txBody>
      </p:sp>
      <p:sp>
        <p:nvSpPr>
          <p:cNvPr id="19" name="角丸四角形 13">
            <a:extLst>
              <a:ext uri="{FF2B5EF4-FFF2-40B4-BE49-F238E27FC236}">
                <a16:creationId xmlns:a16="http://schemas.microsoft.com/office/drawing/2014/main" id="{4BC0450D-F42B-4BE2-A805-5ED1B38BFF95}"/>
              </a:ext>
            </a:extLst>
          </p:cNvPr>
          <p:cNvSpPr/>
          <p:nvPr/>
        </p:nvSpPr>
        <p:spPr>
          <a:xfrm>
            <a:off x="470313" y="4798438"/>
            <a:ext cx="8146637" cy="1757317"/>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lstStyle/>
          <a:p>
            <a:pPr eaLnBrk="1" hangingPunct="1">
              <a:lnSpc>
                <a:spcPts val="2800"/>
              </a:lnSpc>
              <a:defRPr/>
            </a:pPr>
            <a:r>
              <a:rPr lang="ja-JP" altLang="en-US" dirty="0">
                <a:solidFill>
                  <a:schemeClr val="tx1"/>
                </a:solidFill>
                <a:latin typeface="メイリオ" panose="020B0604030504040204" pitchFamily="50" charset="-128"/>
                <a:ea typeface="メイリオ" panose="020B0604030504040204" pitchFamily="50" charset="-128"/>
              </a:rPr>
              <a:t>■生命保険は人の生死に関して保障し、一定の金額を受け取れる保険</a:t>
            </a:r>
            <a:endParaRPr lang="en-US" altLang="ja-JP" dirty="0">
              <a:solidFill>
                <a:schemeClr val="tx1"/>
              </a:solidFill>
              <a:latin typeface="メイリオ" panose="020B0604030504040204" pitchFamily="50" charset="-128"/>
              <a:ea typeface="メイリオ" panose="020B0604030504040204" pitchFamily="50" charset="-128"/>
            </a:endParaRPr>
          </a:p>
          <a:p>
            <a:pPr eaLnBrk="1" hangingPunct="1">
              <a:lnSpc>
                <a:spcPts val="2800"/>
              </a:lnSpc>
              <a:defRPr/>
            </a:pPr>
            <a:r>
              <a:rPr lang="ja-JP" altLang="en-US" dirty="0">
                <a:solidFill>
                  <a:schemeClr val="tx1"/>
                </a:solidFill>
                <a:latin typeface="メイリオ" panose="020B0604030504040204" pitchFamily="50" charset="-128"/>
                <a:ea typeface="メイリオ" panose="020B0604030504040204" pitchFamily="50" charset="-128"/>
              </a:rPr>
              <a:t>■損害保険は偶然の事故によって生じる損害を補償し、その損害の大きさに</a:t>
            </a:r>
            <a:endParaRPr lang="en-US" altLang="ja-JP" dirty="0">
              <a:solidFill>
                <a:schemeClr val="tx1"/>
              </a:solidFill>
              <a:latin typeface="メイリオ" panose="020B0604030504040204" pitchFamily="50" charset="-128"/>
              <a:ea typeface="メイリオ" panose="020B0604030504040204" pitchFamily="50" charset="-128"/>
            </a:endParaRPr>
          </a:p>
          <a:p>
            <a:pPr eaLnBrk="1" hangingPunct="1">
              <a:lnSpc>
                <a:spcPts val="2800"/>
              </a:lnSpc>
              <a:defRPr/>
            </a:pPr>
            <a:r>
              <a:rPr lang="ja-JP" altLang="en-US" dirty="0">
                <a:solidFill>
                  <a:schemeClr val="tx1"/>
                </a:solidFill>
                <a:latin typeface="メイリオ" panose="020B0604030504040204" pitchFamily="50" charset="-128"/>
                <a:ea typeface="メイリオ" panose="020B0604030504040204" pitchFamily="50" charset="-128"/>
              </a:rPr>
              <a:t>　応じた金額を受け取れる保険</a:t>
            </a:r>
            <a:endParaRPr lang="en-US" altLang="ja-JP" dirty="0">
              <a:solidFill>
                <a:schemeClr val="tx1"/>
              </a:solidFill>
              <a:latin typeface="メイリオ" panose="020B0604030504040204" pitchFamily="50" charset="-128"/>
              <a:ea typeface="メイリオ" panose="020B0604030504040204" pitchFamily="50" charset="-128"/>
            </a:endParaRPr>
          </a:p>
          <a:p>
            <a:pPr marL="179388" indent="-179388" eaLnBrk="1" hangingPunct="1">
              <a:lnSpc>
                <a:spcPts val="2800"/>
              </a:lnSpc>
              <a:defRPr/>
            </a:pPr>
            <a:r>
              <a:rPr lang="ja-JP" altLang="en-US" dirty="0">
                <a:solidFill>
                  <a:schemeClr val="tx1"/>
                </a:solidFill>
                <a:latin typeface="メイリオ" panose="020B0604030504040204" pitchFamily="50" charset="-128"/>
                <a:ea typeface="メイリオ" panose="020B0604030504040204" pitchFamily="50" charset="-128"/>
              </a:rPr>
              <a:t>■病気やケガ、要介護状態などの場合に受け取れる保険は、生命保険会社、　　　損害保険会社ともに取り扱うことができる</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23" name="テキスト ボックス 8">
            <a:extLst>
              <a:ext uri="{FF2B5EF4-FFF2-40B4-BE49-F238E27FC236}">
                <a16:creationId xmlns:a16="http://schemas.microsoft.com/office/drawing/2014/main" id="{79538347-0AF1-496E-BCFB-046249C3D50C}"/>
              </a:ext>
            </a:extLst>
          </p:cNvPr>
          <p:cNvSpPr txBox="1">
            <a:spLocks noChangeArrowheads="1"/>
          </p:cNvSpPr>
          <p:nvPr/>
        </p:nvSpPr>
        <p:spPr bwMode="auto">
          <a:xfrm>
            <a:off x="1806926" y="2409237"/>
            <a:ext cx="852066" cy="431815"/>
          </a:xfrm>
          <a:prstGeom prst="roundRect">
            <a:avLst/>
          </a:prstGeom>
          <a:solidFill>
            <a:schemeClr val="accent3">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1240B29-F687-4F45-9708-019B960494DF}">
              <a14:hiddenLine xmlns:a14="http://schemas.microsoft.com/office/drawing/2010/main" w="9525">
                <a:solidFill>
                  <a:srgbClr val="000000"/>
                </a:solidFill>
                <a:miter lim="800000"/>
                <a:headEnd/>
                <a:tailEnd/>
              </a14:hiddenLine>
            </a:ext>
          </a:extLst>
        </p:spPr>
        <p:txBody>
          <a:bodyPr wrap="square" tIns="36000" anchor="ctr">
            <a:spAutoFit/>
          </a:bodyPr>
          <a:lstStyle>
            <a:lvl1pPr eaLnBrk="0" hangingPunct="0">
              <a:spcBef>
                <a:spcPct val="20000"/>
              </a:spcBef>
              <a:buFont typeface="Arial" charset="0"/>
              <a:buChar char="•"/>
              <a:defRPr kumimoji="1" sz="3200">
                <a:solidFill>
                  <a:schemeClr val="tx1"/>
                </a:solidFill>
                <a:latin typeface="Calibri" pitchFamily="34"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9pPr>
          </a:lstStyle>
          <a:p>
            <a:pPr algn="ctr" eaLnBrk="1" hangingPunct="1">
              <a:spcBef>
                <a:spcPct val="0"/>
              </a:spcBef>
              <a:buFontTx/>
              <a:buNone/>
              <a:defRPr/>
            </a:pPr>
            <a:r>
              <a:rPr lang="ja-JP" altLang="en-US" sz="2000" b="1" dirty="0">
                <a:solidFill>
                  <a:schemeClr val="bg1"/>
                </a:solidFill>
                <a:latin typeface="メイリオ" panose="020B0604030504040204" pitchFamily="50" charset="-128"/>
              </a:rPr>
              <a:t>死亡</a:t>
            </a:r>
          </a:p>
        </p:txBody>
      </p:sp>
      <p:sp>
        <p:nvSpPr>
          <p:cNvPr id="24" name="テキスト ボックス 8">
            <a:extLst>
              <a:ext uri="{FF2B5EF4-FFF2-40B4-BE49-F238E27FC236}">
                <a16:creationId xmlns:a16="http://schemas.microsoft.com/office/drawing/2014/main" id="{B13AE045-2598-4C41-BA6D-9A888463185B}"/>
              </a:ext>
            </a:extLst>
          </p:cNvPr>
          <p:cNvSpPr txBox="1">
            <a:spLocks noChangeArrowheads="1"/>
          </p:cNvSpPr>
          <p:nvPr/>
        </p:nvSpPr>
        <p:spPr bwMode="auto">
          <a:xfrm>
            <a:off x="4212139" y="2781310"/>
            <a:ext cx="868210" cy="431815"/>
          </a:xfrm>
          <a:prstGeom prst="round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1240B29-F687-4F45-9708-019B960494DF}">
              <a14:hiddenLine xmlns:a14="http://schemas.microsoft.com/office/drawing/2010/main" w="9525">
                <a:solidFill>
                  <a:srgbClr val="000000"/>
                </a:solidFill>
                <a:miter lim="800000"/>
                <a:headEnd/>
                <a:tailEnd/>
              </a14:hiddenLine>
            </a:ext>
          </a:extLst>
        </p:spPr>
        <p:txBody>
          <a:bodyPr wrap="square" tIns="36000" anchor="ctr">
            <a:spAutoFit/>
          </a:bodyPr>
          <a:lstStyle>
            <a:lvl1pPr eaLnBrk="0" hangingPunct="0">
              <a:spcBef>
                <a:spcPct val="20000"/>
              </a:spcBef>
              <a:buFont typeface="Arial" charset="0"/>
              <a:buChar char="•"/>
              <a:defRPr kumimoji="1" sz="3200">
                <a:solidFill>
                  <a:schemeClr val="tx1"/>
                </a:solidFill>
                <a:latin typeface="Calibri" pitchFamily="34"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9pPr>
          </a:lstStyle>
          <a:p>
            <a:pPr algn="ctr" eaLnBrk="1" hangingPunct="1">
              <a:spcBef>
                <a:spcPct val="0"/>
              </a:spcBef>
              <a:buFontTx/>
              <a:buNone/>
              <a:defRPr/>
            </a:pPr>
            <a:r>
              <a:rPr lang="ja-JP" altLang="en-US" sz="2000" b="1" dirty="0">
                <a:solidFill>
                  <a:schemeClr val="bg1"/>
                </a:solidFill>
                <a:latin typeface="メイリオ" panose="020B0604030504040204" pitchFamily="50" charset="-128"/>
              </a:rPr>
              <a:t>医療</a:t>
            </a:r>
          </a:p>
        </p:txBody>
      </p:sp>
      <p:sp>
        <p:nvSpPr>
          <p:cNvPr id="25" name="テキスト ボックス 10">
            <a:extLst>
              <a:ext uri="{FF2B5EF4-FFF2-40B4-BE49-F238E27FC236}">
                <a16:creationId xmlns:a16="http://schemas.microsoft.com/office/drawing/2014/main" id="{1F34E687-F151-4ECC-986C-DB0C90C3FDCE}"/>
              </a:ext>
            </a:extLst>
          </p:cNvPr>
          <p:cNvSpPr txBox="1">
            <a:spLocks noChangeArrowheads="1"/>
          </p:cNvSpPr>
          <p:nvPr/>
        </p:nvSpPr>
        <p:spPr bwMode="auto">
          <a:xfrm>
            <a:off x="4212139" y="3314012"/>
            <a:ext cx="868210" cy="431815"/>
          </a:xfrm>
          <a:prstGeom prst="roundRect">
            <a:avLst/>
          </a:prstGeom>
          <a:solidFill>
            <a:schemeClr val="accent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1240B29-F687-4F45-9708-019B960494DF}">
              <a14:hiddenLine xmlns:a14="http://schemas.microsoft.com/office/drawing/2010/main" w="9525">
                <a:solidFill>
                  <a:srgbClr val="000000"/>
                </a:solidFill>
                <a:miter lim="800000"/>
                <a:headEnd/>
                <a:tailEnd/>
              </a14:hiddenLine>
            </a:ext>
          </a:extLst>
        </p:spPr>
        <p:txBody>
          <a:bodyPr wrap="square" tIns="36000" anchor="ctr">
            <a:spAutoFit/>
          </a:bodyPr>
          <a:lstStyle>
            <a:lvl1pPr eaLnBrk="0" hangingPunct="0">
              <a:spcBef>
                <a:spcPct val="20000"/>
              </a:spcBef>
              <a:buFont typeface="Arial" charset="0"/>
              <a:buChar char="•"/>
              <a:defRPr kumimoji="1" sz="3200">
                <a:solidFill>
                  <a:schemeClr val="tx1"/>
                </a:solidFill>
                <a:latin typeface="Calibri" pitchFamily="34"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9pPr>
          </a:lstStyle>
          <a:p>
            <a:pPr algn="ctr" eaLnBrk="1" hangingPunct="1">
              <a:spcBef>
                <a:spcPct val="0"/>
              </a:spcBef>
              <a:buFontTx/>
              <a:buNone/>
              <a:defRPr/>
            </a:pPr>
            <a:r>
              <a:rPr lang="ja-JP" altLang="en-US" sz="2000" b="1">
                <a:solidFill>
                  <a:schemeClr val="bg1"/>
                </a:solidFill>
                <a:latin typeface="メイリオ" panose="020B0604030504040204" pitchFamily="50" charset="-128"/>
              </a:rPr>
              <a:t>介護</a:t>
            </a:r>
          </a:p>
        </p:txBody>
      </p:sp>
      <p:sp>
        <p:nvSpPr>
          <p:cNvPr id="26" name="テキスト ボックス 9">
            <a:extLst>
              <a:ext uri="{FF2B5EF4-FFF2-40B4-BE49-F238E27FC236}">
                <a16:creationId xmlns:a16="http://schemas.microsoft.com/office/drawing/2014/main" id="{5A58F26A-C8B7-4ABC-BA68-B0C08F96EB65}"/>
              </a:ext>
            </a:extLst>
          </p:cNvPr>
          <p:cNvSpPr txBox="1">
            <a:spLocks noChangeArrowheads="1"/>
          </p:cNvSpPr>
          <p:nvPr/>
        </p:nvSpPr>
        <p:spPr bwMode="auto">
          <a:xfrm>
            <a:off x="1806926" y="3266677"/>
            <a:ext cx="840086" cy="431815"/>
          </a:xfrm>
          <a:prstGeom prst="roundRect">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1240B29-F687-4F45-9708-019B960494DF}">
              <a14:hiddenLine xmlns:a14="http://schemas.microsoft.com/office/drawing/2010/main" w="9525">
                <a:solidFill>
                  <a:srgbClr val="000000"/>
                </a:solidFill>
                <a:miter lim="800000"/>
                <a:headEnd/>
                <a:tailEnd/>
              </a14:hiddenLine>
            </a:ext>
          </a:extLst>
        </p:spPr>
        <p:txBody>
          <a:bodyPr wrap="square" tIns="36000" anchor="ctr">
            <a:spAutoFit/>
          </a:bodyPr>
          <a:lstStyle>
            <a:lvl1pPr eaLnBrk="0" hangingPunct="0">
              <a:spcBef>
                <a:spcPct val="20000"/>
              </a:spcBef>
              <a:buFont typeface="Arial" charset="0"/>
              <a:buChar char="•"/>
              <a:defRPr kumimoji="1" sz="3200">
                <a:solidFill>
                  <a:schemeClr val="tx1"/>
                </a:solidFill>
                <a:latin typeface="Calibri" pitchFamily="34"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メイリオ" pitchFamily="50" charset="-128"/>
                <a:cs typeface="メイリオ" pitchFamily="50" charset="-128"/>
              </a:defRPr>
            </a:lvl9pPr>
          </a:lstStyle>
          <a:p>
            <a:pPr algn="ctr" eaLnBrk="1" hangingPunct="1">
              <a:spcBef>
                <a:spcPct val="0"/>
              </a:spcBef>
              <a:buFontTx/>
              <a:buNone/>
              <a:defRPr/>
            </a:pPr>
            <a:r>
              <a:rPr lang="ja-JP" altLang="en-US" sz="2000" b="1">
                <a:solidFill>
                  <a:schemeClr val="bg1"/>
                </a:solidFill>
                <a:latin typeface="メイリオ" panose="020B0604030504040204" pitchFamily="50" charset="-128"/>
              </a:rPr>
              <a:t>老後</a:t>
            </a:r>
            <a:endParaRPr lang="ja-JP" altLang="en-US" sz="1800" b="1">
              <a:solidFill>
                <a:schemeClr val="bg1"/>
              </a:solidFill>
              <a:latin typeface="メイリオ" panose="020B0604030504040204" pitchFamily="50" charset="-128"/>
            </a:endParaRPr>
          </a:p>
        </p:txBody>
      </p:sp>
      <p:sp>
        <p:nvSpPr>
          <p:cNvPr id="20" name="テキスト ボックス 19">
            <a:extLst>
              <a:ext uri="{FF2B5EF4-FFF2-40B4-BE49-F238E27FC236}">
                <a16:creationId xmlns:a16="http://schemas.microsoft.com/office/drawing/2014/main" id="{08FC9A77-4818-47BC-AABD-A4443301F601}"/>
              </a:ext>
            </a:extLst>
          </p:cNvPr>
          <p:cNvSpPr txBox="1"/>
          <p:nvPr/>
        </p:nvSpPr>
        <p:spPr>
          <a:xfrm>
            <a:off x="101917" y="178044"/>
            <a:ext cx="6096000" cy="523220"/>
          </a:xfrm>
          <a:prstGeom prst="rect">
            <a:avLst/>
          </a:prstGeom>
          <a:noFill/>
        </p:spPr>
        <p:txBody>
          <a:bodyPr wrap="square">
            <a:spAutoFit/>
          </a:bodyPr>
          <a:lstStyle/>
          <a:p>
            <a:r>
              <a:rPr lang="ja-JP" altLang="en-US" sz="2800" dirty="0">
                <a:latin typeface="メイリオ" panose="020B0604030504040204" pitchFamily="50" charset="-128"/>
                <a:ea typeface="メイリオ" panose="020B0604030504040204" pitchFamily="50" charset="-128"/>
              </a:rPr>
              <a:t>保険の種類（生命保険と損害保険）</a:t>
            </a:r>
            <a:endParaRPr lang="ja-JP" altLang="en-US" sz="2800" dirty="0"/>
          </a:p>
        </p:txBody>
      </p:sp>
      <p:sp>
        <p:nvSpPr>
          <p:cNvPr id="21" name="角丸四角形 4">
            <a:extLst>
              <a:ext uri="{FF2B5EF4-FFF2-40B4-BE49-F238E27FC236}">
                <a16:creationId xmlns:a16="http://schemas.microsoft.com/office/drawing/2014/main" id="{38F8DC01-B9B4-454B-95D9-BDC6E7FF53DC}"/>
              </a:ext>
            </a:extLst>
          </p:cNvPr>
          <p:cNvSpPr/>
          <p:nvPr/>
        </p:nvSpPr>
        <p:spPr>
          <a:xfrm>
            <a:off x="3359086" y="950542"/>
            <a:ext cx="2376487" cy="720725"/>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72000" bIns="36000" anchor="ctr"/>
          <a:lstStyle/>
          <a:p>
            <a:pPr algn="ctr" eaLnBrk="1" hangingPunct="1">
              <a:defRPr/>
            </a:pPr>
            <a:r>
              <a:rPr lang="ja-JP" altLang="en-US" sz="2000" b="1" dirty="0">
                <a:solidFill>
                  <a:schemeClr val="tx1"/>
                </a:solidFill>
                <a:latin typeface="メイリオ" panose="020B0604030504040204" pitchFamily="50" charset="-128"/>
                <a:ea typeface="メイリオ" panose="020B0604030504040204" pitchFamily="50" charset="-128"/>
              </a:rPr>
              <a:t>第三分野の保険</a:t>
            </a:r>
            <a:endParaRPr lang="en-US" altLang="ja-JP" sz="2000" b="1" dirty="0">
              <a:solidFill>
                <a:schemeClr val="tx1"/>
              </a:solidFill>
              <a:latin typeface="メイリオ" panose="020B0604030504040204" pitchFamily="50" charset="-128"/>
              <a:ea typeface="メイリオ" panose="020B0604030504040204" pitchFamily="50" charset="-128"/>
            </a:endParaRPr>
          </a:p>
          <a:p>
            <a:pPr algn="ctr" eaLnBrk="1" hangingPunct="1">
              <a:defRPr/>
            </a:pPr>
            <a:r>
              <a:rPr lang="ja-JP" altLang="en-US" sz="2000" b="1" dirty="0">
                <a:solidFill>
                  <a:schemeClr val="tx1"/>
                </a:solidFill>
                <a:latin typeface="メイリオ" panose="020B0604030504040204" pitchFamily="50" charset="-128"/>
                <a:ea typeface="メイリオ" panose="020B0604030504040204" pitchFamily="50" charset="-128"/>
              </a:rPr>
              <a:t>（傷害疾病保険）</a:t>
            </a:r>
            <a:endParaRPr lang="en-US" altLang="ja-JP" sz="20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374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500"/>
                                        <p:tgtEl>
                                          <p:spTgt spid="2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fade">
                                      <p:cBhvr>
                                        <p:cTn id="41" dur="500"/>
                                        <p:tgtEl>
                                          <p:spTgt spid="2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4" grpId="0" animBg="1"/>
      <p:bldP spid="16" grpId="0" animBg="1"/>
      <p:bldP spid="17" grpId="0" animBg="1"/>
      <p:bldP spid="18" grpId="0" animBg="1"/>
      <p:bldP spid="23" grpId="0" animBg="1"/>
      <p:bldP spid="24" grpId="0" animBg="1"/>
      <p:bldP spid="25" grpId="0" animBg="1"/>
      <p:bldP spid="26"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AE9ABCD-CCA1-46CC-BC76-E84CD434BD2E}"/>
              </a:ext>
            </a:extLst>
          </p:cNvPr>
          <p:cNvSpPr txBox="1"/>
          <p:nvPr/>
        </p:nvSpPr>
        <p:spPr>
          <a:xfrm>
            <a:off x="101917" y="178044"/>
            <a:ext cx="6096000" cy="523220"/>
          </a:xfrm>
          <a:prstGeom prst="rect">
            <a:avLst/>
          </a:prstGeom>
          <a:noFill/>
        </p:spPr>
        <p:txBody>
          <a:bodyPr wrap="square">
            <a:spAutoFit/>
          </a:bodyPr>
          <a:lstStyle/>
          <a:p>
            <a:r>
              <a:rPr lang="ja-JP" altLang="en-US" sz="2800" dirty="0">
                <a:latin typeface="メイリオ" panose="020B0604030504040204" pitchFamily="50" charset="-128"/>
                <a:ea typeface="メイリオ" panose="020B0604030504040204" pitchFamily="50" charset="-128"/>
              </a:rPr>
              <a:t>「ほしょう」の漢字について</a:t>
            </a:r>
            <a:endParaRPr lang="ja-JP" altLang="en-US" sz="2800" dirty="0"/>
          </a:p>
        </p:txBody>
      </p:sp>
      <p:sp>
        <p:nvSpPr>
          <p:cNvPr id="4" name="テキスト ボックス 3">
            <a:extLst>
              <a:ext uri="{FF2B5EF4-FFF2-40B4-BE49-F238E27FC236}">
                <a16:creationId xmlns:a16="http://schemas.microsoft.com/office/drawing/2014/main" id="{B21868FA-730A-48C5-8879-6A8E467BBBC2}"/>
              </a:ext>
            </a:extLst>
          </p:cNvPr>
          <p:cNvSpPr txBox="1"/>
          <p:nvPr/>
        </p:nvSpPr>
        <p:spPr>
          <a:xfrm>
            <a:off x="583190" y="1812011"/>
            <a:ext cx="8577743" cy="992579"/>
          </a:xfrm>
          <a:prstGeom prst="rect">
            <a:avLst/>
          </a:prstGeom>
          <a:noFill/>
        </p:spPr>
        <p:txBody>
          <a:bodyPr wrap="square" rtlCol="0">
            <a:spAutoFit/>
          </a:bodyPr>
          <a:lstStyle/>
          <a:p>
            <a:pPr defTabSz="566654" eaLnBrk="1" fontAlgn="auto" hangingPunct="1">
              <a:lnSpc>
                <a:spcPts val="3600"/>
              </a:lnSpc>
              <a:spcBef>
                <a:spcPts val="0"/>
              </a:spcBef>
              <a:spcAft>
                <a:spcPts val="0"/>
              </a:spcAft>
              <a:defRPr/>
            </a:pPr>
            <a:r>
              <a:rPr lang="ja-JP" altLang="en-US" sz="2800" dirty="0">
                <a:latin typeface="メイリオ" panose="020B0604030504040204" pitchFamily="50" charset="-128"/>
                <a:ea typeface="メイリオ" panose="020B0604030504040204" pitchFamily="50" charset="-128"/>
              </a:rPr>
              <a:t>■</a:t>
            </a:r>
            <a:r>
              <a:rPr kumimoji="1" lang="ja-JP" altLang="en-US" sz="2800" b="1" dirty="0">
                <a:solidFill>
                  <a:prstClr val="black"/>
                </a:solidFill>
                <a:latin typeface="メイリオ" panose="020B0604030504040204" pitchFamily="50" charset="-128"/>
                <a:ea typeface="メイリオ" panose="020B0604030504040204" pitchFamily="50" charset="-128"/>
              </a:rPr>
              <a:t>保険の「保」＋障害の「障」＝</a:t>
            </a:r>
            <a:r>
              <a:rPr kumimoji="1" lang="ja-JP" altLang="en-US" sz="2800" b="1" dirty="0">
                <a:solidFill>
                  <a:srgbClr val="FF0000"/>
                </a:solidFill>
                <a:latin typeface="メイリオ" panose="020B0604030504040204" pitchFamily="50" charset="-128"/>
                <a:ea typeface="メイリオ" panose="020B0604030504040204" pitchFamily="50" charset="-128"/>
              </a:rPr>
              <a:t>保障</a:t>
            </a:r>
            <a:endParaRPr kumimoji="1" lang="en-US" altLang="ja-JP" sz="2800" b="1" dirty="0">
              <a:solidFill>
                <a:srgbClr val="FF0000"/>
              </a:solidFill>
              <a:latin typeface="メイリオ" panose="020B0604030504040204" pitchFamily="50" charset="-128"/>
              <a:ea typeface="メイリオ" panose="020B0604030504040204" pitchFamily="50" charset="-128"/>
            </a:endParaRPr>
          </a:p>
          <a:p>
            <a:pPr defTabSz="566654" eaLnBrk="1" fontAlgn="auto" hangingPunct="1">
              <a:lnSpc>
                <a:spcPts val="3600"/>
              </a:lnSpc>
              <a:spcBef>
                <a:spcPts val="0"/>
              </a:spcBef>
              <a:spcAft>
                <a:spcPts val="0"/>
              </a:spcAft>
              <a:defRPr/>
            </a:pPr>
            <a:r>
              <a:rPr kumimoji="1" lang="ja-JP" altLang="en-US" sz="2400" dirty="0">
                <a:solidFill>
                  <a:prstClr val="black"/>
                </a:solidFill>
                <a:latin typeface="メイリオ" panose="020B0604030504040204" pitchFamily="50" charset="-128"/>
                <a:ea typeface="メイリオ" panose="020B0604030504040204" pitchFamily="50" charset="-128"/>
              </a:rPr>
              <a:t>　万が一のときに本人や家族の生活を守るという意味合い</a:t>
            </a:r>
            <a:endParaRPr kumimoji="1" lang="en-US" altLang="ja-JP" sz="2400" dirty="0">
              <a:solidFill>
                <a:prstClr val="black"/>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3B0BDD98-529F-44BD-9899-62D5B3B92EFB}"/>
              </a:ext>
            </a:extLst>
          </p:cNvPr>
          <p:cNvSpPr txBox="1"/>
          <p:nvPr/>
        </p:nvSpPr>
        <p:spPr>
          <a:xfrm>
            <a:off x="583190" y="3163542"/>
            <a:ext cx="7265408" cy="992579"/>
          </a:xfrm>
          <a:prstGeom prst="rect">
            <a:avLst/>
          </a:prstGeom>
          <a:noFill/>
        </p:spPr>
        <p:txBody>
          <a:bodyPr wrap="square" rtlCol="0">
            <a:spAutoFit/>
          </a:bodyPr>
          <a:lstStyle/>
          <a:p>
            <a:pPr defTabSz="566654" eaLnBrk="1" fontAlgn="auto" hangingPunct="1">
              <a:lnSpc>
                <a:spcPts val="3600"/>
              </a:lnSpc>
              <a:spcBef>
                <a:spcPts val="0"/>
              </a:spcBef>
              <a:spcAft>
                <a:spcPts val="0"/>
              </a:spcAft>
              <a:defRPr/>
            </a:pPr>
            <a:r>
              <a:rPr lang="ja-JP" altLang="en-US" sz="2800" dirty="0">
                <a:latin typeface="メイリオ" panose="020B0604030504040204" pitchFamily="50" charset="-128"/>
                <a:ea typeface="メイリオ" panose="020B0604030504040204" pitchFamily="50" charset="-128"/>
              </a:rPr>
              <a:t>■</a:t>
            </a:r>
            <a:r>
              <a:rPr kumimoji="1" lang="ja-JP" altLang="en-US" sz="2800" b="1" dirty="0">
                <a:solidFill>
                  <a:prstClr val="black"/>
                </a:solidFill>
                <a:latin typeface="メイリオ" panose="020B0604030504040204" pitchFamily="50" charset="-128"/>
                <a:ea typeface="メイリオ" panose="020B0604030504040204" pitchFamily="50" charset="-128"/>
              </a:rPr>
              <a:t>補うの「補」＋償うの「償」＝</a:t>
            </a:r>
            <a:r>
              <a:rPr kumimoji="1" lang="ja-JP" altLang="en-US" sz="2800" b="1" dirty="0">
                <a:solidFill>
                  <a:srgbClr val="FF0000"/>
                </a:solidFill>
                <a:latin typeface="メイリオ" panose="020B0604030504040204" pitchFamily="50" charset="-128"/>
                <a:ea typeface="メイリオ" panose="020B0604030504040204" pitchFamily="50" charset="-128"/>
              </a:rPr>
              <a:t>補償</a:t>
            </a:r>
            <a:endParaRPr kumimoji="1" lang="en-US" altLang="ja-JP" sz="2800" b="1" dirty="0">
              <a:solidFill>
                <a:srgbClr val="FF0000"/>
              </a:solidFill>
              <a:latin typeface="メイリオ" panose="020B0604030504040204" pitchFamily="50" charset="-128"/>
              <a:ea typeface="メイリオ" panose="020B0604030504040204" pitchFamily="50" charset="-128"/>
            </a:endParaRPr>
          </a:p>
          <a:p>
            <a:pPr defTabSz="566654">
              <a:lnSpc>
                <a:spcPts val="3600"/>
              </a:lnSpc>
              <a:defRPr/>
            </a:pPr>
            <a:r>
              <a:rPr kumimoji="1" lang="ja-JP" altLang="en-US" sz="2400" dirty="0">
                <a:solidFill>
                  <a:prstClr val="black"/>
                </a:solidFill>
                <a:latin typeface="メイリオ" panose="020B0604030504040204" pitchFamily="50" charset="-128"/>
                <a:ea typeface="メイリオ" panose="020B0604030504040204" pitchFamily="50" charset="-128"/>
              </a:rPr>
              <a:t>　損害を償うという意味合い</a:t>
            </a:r>
            <a:endParaRPr kumimoji="1" lang="en-US" altLang="ja-JP" sz="2400" dirty="0">
              <a:solidFill>
                <a:prstClr val="black"/>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2941F89-13E2-44A3-81B3-A0E088A6B6F5}"/>
              </a:ext>
            </a:extLst>
          </p:cNvPr>
          <p:cNvSpPr txBox="1"/>
          <p:nvPr/>
        </p:nvSpPr>
        <p:spPr>
          <a:xfrm>
            <a:off x="583191" y="4515073"/>
            <a:ext cx="7265409" cy="992579"/>
          </a:xfrm>
          <a:prstGeom prst="rect">
            <a:avLst/>
          </a:prstGeom>
          <a:noFill/>
        </p:spPr>
        <p:txBody>
          <a:bodyPr wrap="square" rtlCol="0">
            <a:spAutoFit/>
          </a:bodyPr>
          <a:lstStyle/>
          <a:p>
            <a:pPr defTabSz="566654" eaLnBrk="1" fontAlgn="auto" hangingPunct="1">
              <a:lnSpc>
                <a:spcPts val="3600"/>
              </a:lnSpc>
              <a:spcBef>
                <a:spcPts val="0"/>
              </a:spcBef>
              <a:spcAft>
                <a:spcPts val="0"/>
              </a:spcAft>
              <a:defRPr/>
            </a:pPr>
            <a:r>
              <a:rPr lang="ja-JP" altLang="en-US" sz="2800" dirty="0">
                <a:latin typeface="メイリオ" panose="020B0604030504040204" pitchFamily="50" charset="-128"/>
                <a:ea typeface="メイリオ" panose="020B0604030504040204" pitchFamily="50" charset="-128"/>
              </a:rPr>
              <a:t>■</a:t>
            </a:r>
            <a:r>
              <a:rPr kumimoji="1" lang="ja-JP" altLang="en-US" sz="2800" b="1" dirty="0">
                <a:solidFill>
                  <a:prstClr val="black"/>
                </a:solidFill>
                <a:latin typeface="メイリオ" panose="020B0604030504040204" pitchFamily="50" charset="-128"/>
                <a:ea typeface="メイリオ" panose="020B0604030504040204" pitchFamily="50" charset="-128"/>
              </a:rPr>
              <a:t>保険の「保」＋あかしの「証」＝</a:t>
            </a:r>
            <a:r>
              <a:rPr kumimoji="1" lang="ja-JP" altLang="en-US" sz="2800" b="1" dirty="0">
                <a:solidFill>
                  <a:srgbClr val="FF0000"/>
                </a:solidFill>
                <a:latin typeface="メイリオ" panose="020B0604030504040204" pitchFamily="50" charset="-128"/>
                <a:ea typeface="メイリオ" panose="020B0604030504040204" pitchFamily="50" charset="-128"/>
              </a:rPr>
              <a:t>保証</a:t>
            </a:r>
            <a:endParaRPr kumimoji="1" lang="en-US" altLang="ja-JP" sz="2800" b="1" dirty="0">
              <a:solidFill>
                <a:srgbClr val="FF0000"/>
              </a:solidFill>
              <a:latin typeface="メイリオ" panose="020B0604030504040204" pitchFamily="50" charset="-128"/>
              <a:ea typeface="メイリオ" panose="020B0604030504040204" pitchFamily="50" charset="-128"/>
            </a:endParaRPr>
          </a:p>
          <a:p>
            <a:pPr defTabSz="566654">
              <a:lnSpc>
                <a:spcPts val="3600"/>
              </a:lnSpc>
              <a:defRPr/>
            </a:pPr>
            <a:r>
              <a:rPr kumimoji="1" lang="ja-JP" altLang="en-US" sz="2400" dirty="0">
                <a:solidFill>
                  <a:prstClr val="black"/>
                </a:solidFill>
                <a:latin typeface="メイリオ" panose="020B0604030504040204" pitchFamily="50" charset="-128"/>
                <a:ea typeface="メイリオ" panose="020B0604030504040204" pitchFamily="50" charset="-128"/>
              </a:rPr>
              <a:t>　間違いなく大丈夫だ、と請け負う意味合い</a:t>
            </a:r>
            <a:endParaRPr kumimoji="1" lang="en-US" altLang="ja-JP" sz="24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81397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Rectangle 4"/>
          <p:cNvSpPr>
            <a:spLocks noChangeArrowheads="1"/>
          </p:cNvSpPr>
          <p:nvPr/>
        </p:nvSpPr>
        <p:spPr bwMode="auto">
          <a:xfrm>
            <a:off x="359875" y="993307"/>
            <a:ext cx="8257075" cy="935931"/>
          </a:xfrm>
          <a:prstGeom prst="rect">
            <a:avLst/>
          </a:prstGeom>
          <a:solidFill>
            <a:srgbClr val="CCFFCC"/>
          </a:solidFill>
          <a:ln w="38100" cmpd="dbl">
            <a:solidFill>
              <a:schemeClr val="tx1"/>
            </a:solidFill>
            <a:miter lim="800000"/>
          </a:ln>
          <a:effectLst/>
        </p:spPr>
        <p:txBody>
          <a:bodyPr anchor="ct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2800">
                <a:solidFill>
                  <a:prstClr val="black"/>
                </a:solidFill>
                <a:latin typeface="メイリオ" panose="020B0604030504040204" pitchFamily="50" charset="-128"/>
                <a:ea typeface="メイリオ" panose="020B0604030504040204" pitchFamily="50" charset="-128"/>
              </a:rPr>
              <a:t> 次のリスクの備えとして、加入する損害保険を</a:t>
            </a:r>
            <a:endParaRPr lang="en-US" altLang="ja-JP" sz="2800">
              <a:solidFill>
                <a:prstClr val="black"/>
              </a:solidFill>
              <a:latin typeface="メイリオ" panose="020B0604030504040204" pitchFamily="50" charset="-128"/>
              <a:ea typeface="メイリオ" panose="020B0604030504040204" pitchFamily="50" charset="-128"/>
            </a:endParaRPr>
          </a:p>
          <a:p>
            <a:pPr eaLnBrk="1" hangingPunct="1">
              <a:spcBef>
                <a:spcPct val="0"/>
              </a:spcBef>
              <a:buNone/>
            </a:pPr>
            <a:r>
              <a:rPr lang="ja-JP" altLang="en-US" sz="2800">
                <a:solidFill>
                  <a:prstClr val="black"/>
                </a:solidFill>
                <a:latin typeface="メイリオ" panose="020B0604030504040204" pitchFamily="50" charset="-128"/>
                <a:ea typeface="メイリオ" panose="020B0604030504040204" pitchFamily="50" charset="-128"/>
              </a:rPr>
              <a:t>選択肢から選んでみましょう。</a:t>
            </a:r>
          </a:p>
        </p:txBody>
      </p:sp>
      <p:sp>
        <p:nvSpPr>
          <p:cNvPr id="20" name="テキスト ボックス 19">
            <a:extLst>
              <a:ext uri="{FF2B5EF4-FFF2-40B4-BE49-F238E27FC236}">
                <a16:creationId xmlns:a16="http://schemas.microsoft.com/office/drawing/2014/main" id="{E294ACC6-0059-436F-B2FE-860332799F5C}"/>
              </a:ext>
            </a:extLst>
          </p:cNvPr>
          <p:cNvSpPr txBox="1"/>
          <p:nvPr/>
        </p:nvSpPr>
        <p:spPr>
          <a:xfrm>
            <a:off x="512851" y="2096148"/>
            <a:ext cx="4574864" cy="2839239"/>
          </a:xfrm>
          <a:prstGeom prst="rect">
            <a:avLst/>
          </a:prstGeom>
          <a:noFill/>
        </p:spPr>
        <p:txBody>
          <a:bodyPr wrap="square" rtlCol="0">
            <a:spAutoFit/>
          </a:bodyPr>
          <a:lstStyle/>
          <a:p>
            <a:pPr defTabSz="566654" eaLnBrk="1" fontAlgn="auto" hangingPunct="1">
              <a:lnSpc>
                <a:spcPts val="3600"/>
              </a:lnSpc>
              <a:spcBef>
                <a:spcPts val="0"/>
              </a:spcBef>
              <a:spcAft>
                <a:spcPts val="0"/>
              </a:spcAft>
              <a:defRPr/>
            </a:pPr>
            <a:r>
              <a:rPr kumimoji="1" lang="ja-JP" altLang="en-US" sz="2400" dirty="0">
                <a:solidFill>
                  <a:prstClr val="black"/>
                </a:solidFill>
                <a:latin typeface="メイリオ" panose="020B0604030504040204" pitchFamily="50" charset="-128"/>
                <a:ea typeface="メイリオ" panose="020B0604030504040204" pitchFamily="50" charset="-128"/>
              </a:rPr>
              <a:t>①自動車事故</a:t>
            </a:r>
            <a:endParaRPr kumimoji="1" lang="en-US" altLang="ja-JP" sz="2400" dirty="0">
              <a:solidFill>
                <a:prstClr val="black"/>
              </a:solidFill>
              <a:latin typeface="メイリオ" panose="020B0604030504040204" pitchFamily="50" charset="-128"/>
              <a:ea typeface="メイリオ" panose="020B0604030504040204" pitchFamily="50" charset="-128"/>
            </a:endParaRPr>
          </a:p>
          <a:p>
            <a:pPr defTabSz="566654" eaLnBrk="1" fontAlgn="auto" hangingPunct="1">
              <a:lnSpc>
                <a:spcPts val="3600"/>
              </a:lnSpc>
              <a:spcBef>
                <a:spcPts val="0"/>
              </a:spcBef>
              <a:spcAft>
                <a:spcPts val="0"/>
              </a:spcAft>
              <a:defRPr/>
            </a:pPr>
            <a:r>
              <a:rPr kumimoji="1" lang="ja-JP" altLang="en-US" sz="2400" dirty="0">
                <a:solidFill>
                  <a:prstClr val="black"/>
                </a:solidFill>
                <a:latin typeface="メイリオ" panose="020B0604030504040204" pitchFamily="50" charset="-128"/>
                <a:ea typeface="メイリオ" panose="020B0604030504040204" pitchFamily="50" charset="-128"/>
              </a:rPr>
              <a:t>②台風、大雪</a:t>
            </a:r>
          </a:p>
          <a:p>
            <a:pPr defTabSz="566654" eaLnBrk="1" fontAlgn="auto" hangingPunct="1">
              <a:lnSpc>
                <a:spcPts val="3600"/>
              </a:lnSpc>
              <a:spcBef>
                <a:spcPts val="0"/>
              </a:spcBef>
              <a:spcAft>
                <a:spcPts val="0"/>
              </a:spcAft>
              <a:defRPr/>
            </a:pPr>
            <a:r>
              <a:rPr kumimoji="1" lang="ja-JP" altLang="en-US" sz="2400" dirty="0">
                <a:solidFill>
                  <a:prstClr val="black"/>
                </a:solidFill>
                <a:latin typeface="メイリオ" panose="020B0604030504040204" pitchFamily="50" charset="-128"/>
                <a:ea typeface="メイリオ" panose="020B0604030504040204" pitchFamily="50" charset="-128"/>
              </a:rPr>
              <a:t>③地震</a:t>
            </a:r>
            <a:endParaRPr kumimoji="1" lang="en-US" altLang="ja-JP" sz="2400" dirty="0">
              <a:solidFill>
                <a:prstClr val="black"/>
              </a:solidFill>
              <a:latin typeface="メイリオ" panose="020B0604030504040204" pitchFamily="50" charset="-128"/>
              <a:ea typeface="メイリオ" panose="020B0604030504040204" pitchFamily="50" charset="-128"/>
            </a:endParaRPr>
          </a:p>
          <a:p>
            <a:pPr defTabSz="566654" eaLnBrk="1" fontAlgn="auto" hangingPunct="1">
              <a:lnSpc>
                <a:spcPts val="3600"/>
              </a:lnSpc>
              <a:spcBef>
                <a:spcPts val="0"/>
              </a:spcBef>
              <a:spcAft>
                <a:spcPts val="0"/>
              </a:spcAft>
              <a:defRPr/>
            </a:pPr>
            <a:r>
              <a:rPr kumimoji="1" lang="ja-JP" altLang="en-US" sz="2400" dirty="0">
                <a:solidFill>
                  <a:prstClr val="black"/>
                </a:solidFill>
                <a:latin typeface="メイリオ" panose="020B0604030504040204" pitchFamily="50" charset="-128"/>
                <a:ea typeface="メイリオ" panose="020B0604030504040204" pitchFamily="50" charset="-128"/>
              </a:rPr>
              <a:t>④日常生活中のケガ</a:t>
            </a:r>
            <a:endParaRPr kumimoji="1" lang="en-US" altLang="ja-JP" sz="2400" dirty="0">
              <a:solidFill>
                <a:prstClr val="black"/>
              </a:solidFill>
              <a:latin typeface="メイリオ" panose="020B0604030504040204" pitchFamily="50" charset="-128"/>
              <a:ea typeface="メイリオ" panose="020B0604030504040204" pitchFamily="50" charset="-128"/>
            </a:endParaRPr>
          </a:p>
          <a:p>
            <a:pPr defTabSz="566654" eaLnBrk="1" fontAlgn="auto" hangingPunct="1">
              <a:lnSpc>
                <a:spcPts val="3600"/>
              </a:lnSpc>
              <a:spcBef>
                <a:spcPts val="0"/>
              </a:spcBef>
              <a:spcAft>
                <a:spcPts val="0"/>
              </a:spcAft>
              <a:defRPr/>
            </a:pPr>
            <a:r>
              <a:rPr kumimoji="1" lang="ja-JP" altLang="en-US" sz="2400" dirty="0">
                <a:solidFill>
                  <a:prstClr val="black"/>
                </a:solidFill>
                <a:latin typeface="メイリオ" panose="020B0604030504040204" pitchFamily="50" charset="-128"/>
                <a:ea typeface="メイリオ" panose="020B0604030504040204" pitchFamily="50" charset="-128"/>
              </a:rPr>
              <a:t>⑤海外旅行中の盗難被害</a:t>
            </a:r>
            <a:endParaRPr kumimoji="1" lang="en-US" altLang="ja-JP" sz="2400" dirty="0">
              <a:solidFill>
                <a:prstClr val="black"/>
              </a:solidFill>
              <a:latin typeface="メイリオ" panose="020B0604030504040204" pitchFamily="50" charset="-128"/>
              <a:ea typeface="メイリオ" panose="020B0604030504040204" pitchFamily="50" charset="-128"/>
            </a:endParaRPr>
          </a:p>
          <a:p>
            <a:pPr defTabSz="566654" eaLnBrk="1" fontAlgn="auto" hangingPunct="1">
              <a:lnSpc>
                <a:spcPts val="3600"/>
              </a:lnSpc>
              <a:spcBef>
                <a:spcPts val="0"/>
              </a:spcBef>
              <a:spcAft>
                <a:spcPts val="0"/>
              </a:spcAft>
              <a:defRPr/>
            </a:pPr>
            <a:r>
              <a:rPr kumimoji="1" lang="ja-JP" altLang="en-US" sz="2400" dirty="0">
                <a:solidFill>
                  <a:prstClr val="black"/>
                </a:solidFill>
                <a:latin typeface="メイリオ" panose="020B0604030504040204" pitchFamily="50" charset="-128"/>
                <a:ea typeface="メイリオ" panose="020B0604030504040204" pitchFamily="50" charset="-128"/>
              </a:rPr>
              <a:t>⑥自転車事故（相手への補償）</a:t>
            </a:r>
            <a:endParaRPr kumimoji="1" lang="en-US" altLang="ja-JP" sz="2000" dirty="0">
              <a:solidFill>
                <a:prstClr val="black"/>
              </a:solidFill>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23909F0B-E12E-40FA-B29B-A80CFEB8CDA8}"/>
              </a:ext>
            </a:extLst>
          </p:cNvPr>
          <p:cNvSpPr txBox="1"/>
          <p:nvPr/>
        </p:nvSpPr>
        <p:spPr>
          <a:xfrm>
            <a:off x="598342" y="5331765"/>
            <a:ext cx="7997478" cy="882870"/>
          </a:xfrm>
          <a:prstGeom prst="rect">
            <a:avLst/>
          </a:prstGeom>
          <a:noFill/>
        </p:spPr>
        <p:txBody>
          <a:bodyPr wrap="square" rtlCol="0">
            <a:spAutoFit/>
          </a:bodyPr>
          <a:lstStyle/>
          <a:p>
            <a:pPr defTabSz="566654" eaLnBrk="1" fontAlgn="auto" hangingPunct="1">
              <a:lnSpc>
                <a:spcPts val="2000"/>
              </a:lnSpc>
              <a:spcBef>
                <a:spcPts val="0"/>
              </a:spcBef>
              <a:spcAft>
                <a:spcPts val="0"/>
              </a:spcAft>
              <a:defRPr/>
            </a:pPr>
            <a:r>
              <a:rPr kumimoji="1" lang="ja-JP" altLang="en-US" sz="2400">
                <a:solidFill>
                  <a:prstClr val="black"/>
                </a:solidFill>
                <a:latin typeface="メイリオ" panose="020B0604030504040204" pitchFamily="50" charset="-128"/>
                <a:ea typeface="メイリオ" panose="020B0604030504040204" pitchFamily="50" charset="-128"/>
              </a:rPr>
              <a:t>　ａ</a:t>
            </a:r>
            <a:r>
              <a:rPr kumimoji="1" lang="en-US" altLang="ja-JP" sz="2400">
                <a:solidFill>
                  <a:prstClr val="black"/>
                </a:solidFill>
                <a:latin typeface="メイリオ" panose="020B0604030504040204" pitchFamily="50" charset="-128"/>
                <a:ea typeface="メイリオ" panose="020B0604030504040204" pitchFamily="50" charset="-128"/>
              </a:rPr>
              <a:t>. </a:t>
            </a:r>
            <a:r>
              <a:rPr kumimoji="1" lang="ja-JP" altLang="en-US" sz="2400">
                <a:solidFill>
                  <a:prstClr val="black"/>
                </a:solidFill>
                <a:latin typeface="メイリオ" panose="020B0604030504040204" pitchFamily="50" charset="-128"/>
                <a:ea typeface="メイリオ" panose="020B0604030504040204" pitchFamily="50" charset="-128"/>
              </a:rPr>
              <a:t>傷害保険　  ｂ</a:t>
            </a:r>
            <a:r>
              <a:rPr kumimoji="1" lang="en-US" altLang="ja-JP" sz="2400">
                <a:solidFill>
                  <a:prstClr val="black"/>
                </a:solidFill>
                <a:latin typeface="メイリオ" panose="020B0604030504040204" pitchFamily="50" charset="-128"/>
                <a:ea typeface="メイリオ" panose="020B0604030504040204" pitchFamily="50" charset="-128"/>
              </a:rPr>
              <a:t>. </a:t>
            </a:r>
            <a:r>
              <a:rPr kumimoji="1" lang="ja-JP" altLang="en-US" sz="2400">
                <a:solidFill>
                  <a:prstClr val="black"/>
                </a:solidFill>
                <a:latin typeface="メイリオ" panose="020B0604030504040204" pitchFamily="50" charset="-128"/>
                <a:ea typeface="メイリオ" panose="020B0604030504040204" pitchFamily="50" charset="-128"/>
              </a:rPr>
              <a:t>火災保険	　　 </a:t>
            </a:r>
            <a:r>
              <a:rPr kumimoji="1" lang="en-US" altLang="ja-JP" sz="2400">
                <a:solidFill>
                  <a:prstClr val="black"/>
                </a:solidFill>
                <a:latin typeface="メイリオ" panose="020B0604030504040204" pitchFamily="50" charset="-128"/>
                <a:ea typeface="メイリオ" panose="020B0604030504040204" pitchFamily="50" charset="-128"/>
              </a:rPr>
              <a:t>c. </a:t>
            </a:r>
            <a:r>
              <a:rPr kumimoji="1" lang="ja-JP" altLang="en-US" sz="2400">
                <a:solidFill>
                  <a:prstClr val="black"/>
                </a:solidFill>
                <a:latin typeface="メイリオ" panose="020B0604030504040204" pitchFamily="50" charset="-128"/>
                <a:ea typeface="メイリオ" panose="020B0604030504040204" pitchFamily="50" charset="-128"/>
              </a:rPr>
              <a:t>海外旅行保険</a:t>
            </a:r>
            <a:endParaRPr kumimoji="1" lang="en-US" altLang="ja-JP" sz="2400">
              <a:solidFill>
                <a:prstClr val="black"/>
              </a:solidFill>
              <a:latin typeface="メイリオ" panose="020B0604030504040204" pitchFamily="50" charset="-128"/>
              <a:ea typeface="メイリオ" panose="020B0604030504040204" pitchFamily="50" charset="-128"/>
            </a:endParaRPr>
          </a:p>
          <a:p>
            <a:pPr defTabSz="566654" eaLnBrk="1" fontAlgn="auto" hangingPunct="1">
              <a:lnSpc>
                <a:spcPts val="2000"/>
              </a:lnSpc>
              <a:spcBef>
                <a:spcPts val="0"/>
              </a:spcBef>
              <a:spcAft>
                <a:spcPts val="0"/>
              </a:spcAft>
              <a:defRPr/>
            </a:pPr>
            <a:endParaRPr kumimoji="1" lang="en-US" altLang="ja-JP" sz="2400">
              <a:solidFill>
                <a:prstClr val="black"/>
              </a:solidFill>
              <a:latin typeface="メイリオ" panose="020B0604030504040204" pitchFamily="50" charset="-128"/>
              <a:ea typeface="メイリオ" panose="020B0604030504040204" pitchFamily="50" charset="-128"/>
            </a:endParaRPr>
          </a:p>
          <a:p>
            <a:pPr defTabSz="566654" eaLnBrk="1" fontAlgn="auto" hangingPunct="1">
              <a:lnSpc>
                <a:spcPts val="2000"/>
              </a:lnSpc>
              <a:spcBef>
                <a:spcPts val="0"/>
              </a:spcBef>
              <a:spcAft>
                <a:spcPts val="0"/>
              </a:spcAft>
              <a:defRPr/>
            </a:pPr>
            <a:r>
              <a:rPr kumimoji="1" lang="ja-JP" altLang="en-US" sz="2400">
                <a:solidFill>
                  <a:prstClr val="black"/>
                </a:solidFill>
                <a:latin typeface="メイリオ" panose="020B0604030504040204" pitchFamily="50" charset="-128"/>
                <a:ea typeface="メイリオ" panose="020B0604030504040204" pitchFamily="50" charset="-128"/>
              </a:rPr>
              <a:t> 　</a:t>
            </a:r>
            <a:r>
              <a:rPr kumimoji="1" lang="en-US" altLang="ja-JP" sz="2400">
                <a:solidFill>
                  <a:prstClr val="black"/>
                </a:solidFill>
                <a:latin typeface="メイリオ" panose="020B0604030504040204" pitchFamily="50" charset="-128"/>
                <a:ea typeface="メイリオ" panose="020B0604030504040204" pitchFamily="50" charset="-128"/>
              </a:rPr>
              <a:t>d. </a:t>
            </a:r>
            <a:r>
              <a:rPr kumimoji="1" lang="ja-JP" altLang="en-US" sz="2400">
                <a:solidFill>
                  <a:prstClr val="black"/>
                </a:solidFill>
                <a:latin typeface="メイリオ" panose="020B0604030504040204" pitchFamily="50" charset="-128"/>
                <a:ea typeface="メイリオ" panose="020B0604030504040204" pitchFamily="50" charset="-128"/>
              </a:rPr>
              <a:t>自動車保険　</a:t>
            </a:r>
            <a:r>
              <a:rPr kumimoji="1" lang="en-US" altLang="ja-JP" sz="2400">
                <a:solidFill>
                  <a:prstClr val="black"/>
                </a:solidFill>
                <a:latin typeface="メイリオ" panose="020B0604030504040204" pitchFamily="50" charset="-128"/>
                <a:ea typeface="メイリオ" panose="020B0604030504040204" pitchFamily="50" charset="-128"/>
              </a:rPr>
              <a:t>e. </a:t>
            </a:r>
            <a:r>
              <a:rPr kumimoji="1" lang="ja-JP" altLang="en-US" sz="2400">
                <a:solidFill>
                  <a:prstClr val="black"/>
                </a:solidFill>
                <a:latin typeface="メイリオ" panose="020B0604030504040204" pitchFamily="50" charset="-128"/>
                <a:ea typeface="メイリオ" panose="020B0604030504040204" pitchFamily="50" charset="-128"/>
              </a:rPr>
              <a:t>賠償責任保険　  </a:t>
            </a:r>
            <a:r>
              <a:rPr kumimoji="1" lang="en-US" altLang="ja-JP" sz="2400">
                <a:solidFill>
                  <a:prstClr val="black"/>
                </a:solidFill>
                <a:latin typeface="メイリオ" panose="020B0604030504040204" pitchFamily="50" charset="-128"/>
                <a:ea typeface="メイリオ" panose="020B0604030504040204" pitchFamily="50" charset="-128"/>
              </a:rPr>
              <a:t>f. </a:t>
            </a:r>
            <a:r>
              <a:rPr kumimoji="1" lang="ja-JP" altLang="en-US" sz="2400">
                <a:solidFill>
                  <a:prstClr val="black"/>
                </a:solidFill>
                <a:latin typeface="メイリオ" panose="020B0604030504040204" pitchFamily="50" charset="-128"/>
                <a:ea typeface="メイリオ" panose="020B0604030504040204" pitchFamily="50" charset="-128"/>
              </a:rPr>
              <a:t>地震保険</a:t>
            </a:r>
          </a:p>
        </p:txBody>
      </p:sp>
      <p:sp>
        <p:nvSpPr>
          <p:cNvPr id="22" name="正方形/長方形 21">
            <a:extLst>
              <a:ext uri="{FF2B5EF4-FFF2-40B4-BE49-F238E27FC236}">
                <a16:creationId xmlns:a16="http://schemas.microsoft.com/office/drawing/2014/main" id="{A7D559C1-FA6D-4E87-8C0C-95001B173422}"/>
              </a:ext>
            </a:extLst>
          </p:cNvPr>
          <p:cNvSpPr/>
          <p:nvPr/>
        </p:nvSpPr>
        <p:spPr>
          <a:xfrm>
            <a:off x="598342" y="5178774"/>
            <a:ext cx="7662332" cy="1134459"/>
          </a:xfrm>
          <a:prstGeom prst="rect">
            <a:avLst/>
          </a:prstGeom>
          <a:noFill/>
          <a:ln w="635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endParaRPr kumimoji="1" lang="ja-JP" altLang="en-US" sz="1115">
              <a:solidFill>
                <a:prstClr val="white"/>
              </a:solidFill>
              <a:latin typeface="メイリオ" panose="020B0604030504040204" pitchFamily="50" charset="-128"/>
              <a:ea typeface="メイリオ" panose="020B0604030504040204" pitchFamily="50" charset="-128"/>
            </a:endParaRPr>
          </a:p>
        </p:txBody>
      </p:sp>
      <p:sp>
        <p:nvSpPr>
          <p:cNvPr id="25" name="正方形/長方形 24">
            <a:extLst>
              <a:ext uri="{FF2B5EF4-FFF2-40B4-BE49-F238E27FC236}">
                <a16:creationId xmlns:a16="http://schemas.microsoft.com/office/drawing/2014/main" id="{1915113E-CD95-4224-A14A-982BCA1BF982}"/>
              </a:ext>
            </a:extLst>
          </p:cNvPr>
          <p:cNvSpPr/>
          <p:nvPr/>
        </p:nvSpPr>
        <p:spPr>
          <a:xfrm>
            <a:off x="5299384" y="2665452"/>
            <a:ext cx="799086" cy="338666"/>
          </a:xfrm>
          <a:prstGeom prst="rect">
            <a:avLst/>
          </a:prstGeom>
          <a:no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endParaRPr kumimoji="1" lang="ja-JP" altLang="en-US" sz="1115">
              <a:solidFill>
                <a:prstClr val="white"/>
              </a:solidFill>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2B3CF214-DF0F-47D5-BDA1-C0B1FBE0A5C7}"/>
              </a:ext>
            </a:extLst>
          </p:cNvPr>
          <p:cNvSpPr/>
          <p:nvPr/>
        </p:nvSpPr>
        <p:spPr>
          <a:xfrm>
            <a:off x="5309268" y="3115466"/>
            <a:ext cx="799086" cy="338666"/>
          </a:xfrm>
          <a:prstGeom prst="rect">
            <a:avLst/>
          </a:prstGeom>
          <a:no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endParaRPr kumimoji="1" lang="ja-JP" altLang="en-US" sz="1115">
              <a:solidFill>
                <a:prstClr val="white"/>
              </a:solidFill>
              <a:latin typeface="メイリオ" panose="020B0604030504040204" pitchFamily="50" charset="-128"/>
              <a:ea typeface="メイリオ" panose="020B0604030504040204" pitchFamily="50" charset="-128"/>
            </a:endParaRPr>
          </a:p>
        </p:txBody>
      </p:sp>
      <p:sp>
        <p:nvSpPr>
          <p:cNvPr id="27" name="正方形/長方形 26">
            <a:extLst>
              <a:ext uri="{FF2B5EF4-FFF2-40B4-BE49-F238E27FC236}">
                <a16:creationId xmlns:a16="http://schemas.microsoft.com/office/drawing/2014/main" id="{C75FBBD5-9DBA-415A-87E6-94872B5307F7}"/>
              </a:ext>
            </a:extLst>
          </p:cNvPr>
          <p:cNvSpPr/>
          <p:nvPr/>
        </p:nvSpPr>
        <p:spPr>
          <a:xfrm>
            <a:off x="5316888" y="3556936"/>
            <a:ext cx="799086" cy="338666"/>
          </a:xfrm>
          <a:prstGeom prst="rect">
            <a:avLst/>
          </a:prstGeom>
          <a:no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endParaRPr kumimoji="1" lang="ja-JP" altLang="en-US" sz="1115">
              <a:solidFill>
                <a:prstClr val="white"/>
              </a:solidFill>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EB9D2EA0-D8E6-4071-8DFA-FB4E201E55DE}"/>
              </a:ext>
            </a:extLst>
          </p:cNvPr>
          <p:cNvSpPr/>
          <p:nvPr/>
        </p:nvSpPr>
        <p:spPr>
          <a:xfrm>
            <a:off x="5316897" y="3987450"/>
            <a:ext cx="799086" cy="338666"/>
          </a:xfrm>
          <a:prstGeom prst="rect">
            <a:avLst/>
          </a:prstGeom>
          <a:no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endParaRPr kumimoji="1" lang="ja-JP" altLang="en-US" sz="1115">
              <a:solidFill>
                <a:prstClr val="white"/>
              </a:solidFill>
              <a:latin typeface="メイリオ" panose="020B0604030504040204" pitchFamily="50" charset="-128"/>
              <a:ea typeface="メイリオ" panose="020B0604030504040204" pitchFamily="50" charset="-128"/>
            </a:endParaRPr>
          </a:p>
        </p:txBody>
      </p:sp>
      <p:sp>
        <p:nvSpPr>
          <p:cNvPr id="29" name="正方形/長方形 28">
            <a:extLst>
              <a:ext uri="{FF2B5EF4-FFF2-40B4-BE49-F238E27FC236}">
                <a16:creationId xmlns:a16="http://schemas.microsoft.com/office/drawing/2014/main" id="{FD9FD180-3B6F-42E5-97F5-4DA14AA849C4}"/>
              </a:ext>
            </a:extLst>
          </p:cNvPr>
          <p:cNvSpPr/>
          <p:nvPr/>
        </p:nvSpPr>
        <p:spPr>
          <a:xfrm>
            <a:off x="5305458" y="4452892"/>
            <a:ext cx="799086" cy="338666"/>
          </a:xfrm>
          <a:prstGeom prst="rect">
            <a:avLst/>
          </a:prstGeom>
          <a:no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endParaRPr kumimoji="1" lang="ja-JP" altLang="en-US" sz="1115">
              <a:solidFill>
                <a:prstClr val="white"/>
              </a:solidFill>
              <a:latin typeface="メイリオ" panose="020B0604030504040204" pitchFamily="50" charset="-128"/>
              <a:ea typeface="メイリオ" panose="020B0604030504040204" pitchFamily="50" charset="-128"/>
            </a:endParaRPr>
          </a:p>
        </p:txBody>
      </p:sp>
      <p:sp>
        <p:nvSpPr>
          <p:cNvPr id="31" name="正方形/長方形 30">
            <a:extLst>
              <a:ext uri="{FF2B5EF4-FFF2-40B4-BE49-F238E27FC236}">
                <a16:creationId xmlns:a16="http://schemas.microsoft.com/office/drawing/2014/main" id="{85223E31-4F42-4C74-A1D2-164AD263B413}"/>
              </a:ext>
            </a:extLst>
          </p:cNvPr>
          <p:cNvSpPr/>
          <p:nvPr/>
        </p:nvSpPr>
        <p:spPr>
          <a:xfrm>
            <a:off x="5291764" y="2229945"/>
            <a:ext cx="799086" cy="338666"/>
          </a:xfrm>
          <a:prstGeom prst="rect">
            <a:avLst/>
          </a:prstGeom>
          <a:no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endParaRPr kumimoji="1" lang="ja-JP" altLang="en-US" sz="1115">
              <a:solidFill>
                <a:prstClr val="white"/>
              </a:solidFill>
              <a:latin typeface="メイリオ" panose="020B0604030504040204" pitchFamily="50" charset="-128"/>
              <a:ea typeface="メイリオ" panose="020B0604030504040204" pitchFamily="50" charset="-128"/>
            </a:endParaRPr>
          </a:p>
        </p:txBody>
      </p:sp>
      <p:sp>
        <p:nvSpPr>
          <p:cNvPr id="32" name="正方形/長方形 31">
            <a:extLst>
              <a:ext uri="{FF2B5EF4-FFF2-40B4-BE49-F238E27FC236}">
                <a16:creationId xmlns:a16="http://schemas.microsoft.com/office/drawing/2014/main" id="{77FE2063-B793-485B-A28C-0644A8142CC7}"/>
              </a:ext>
            </a:extLst>
          </p:cNvPr>
          <p:cNvSpPr/>
          <p:nvPr/>
        </p:nvSpPr>
        <p:spPr>
          <a:xfrm>
            <a:off x="5449360" y="2301124"/>
            <a:ext cx="534142" cy="2720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r>
              <a:rPr kumimoji="1" lang="en-US" altLang="ja-JP" sz="2800" b="1">
                <a:solidFill>
                  <a:srgbClr val="FF0000"/>
                </a:solidFill>
                <a:latin typeface="メイリオ" panose="020B0604030504040204" pitchFamily="50" charset="-128"/>
                <a:ea typeface="メイリオ" panose="020B0604030504040204" pitchFamily="50" charset="-128"/>
              </a:rPr>
              <a:t>d</a:t>
            </a:r>
            <a:endParaRPr kumimoji="1" lang="ja-JP" altLang="en-US" sz="2800" b="1">
              <a:solidFill>
                <a:srgbClr val="FF0000"/>
              </a:solidFill>
              <a:latin typeface="メイリオ" panose="020B0604030504040204" pitchFamily="50" charset="-128"/>
              <a:ea typeface="メイリオ" panose="020B0604030504040204" pitchFamily="50" charset="-128"/>
            </a:endParaRPr>
          </a:p>
        </p:txBody>
      </p:sp>
      <p:sp>
        <p:nvSpPr>
          <p:cNvPr id="35" name="正方形/長方形 34">
            <a:extLst>
              <a:ext uri="{FF2B5EF4-FFF2-40B4-BE49-F238E27FC236}">
                <a16:creationId xmlns:a16="http://schemas.microsoft.com/office/drawing/2014/main" id="{2D6534E4-80C3-4524-9BDB-BC85AF96415B}"/>
              </a:ext>
            </a:extLst>
          </p:cNvPr>
          <p:cNvSpPr/>
          <p:nvPr/>
        </p:nvSpPr>
        <p:spPr>
          <a:xfrm>
            <a:off x="5456980" y="2766725"/>
            <a:ext cx="534142" cy="2720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r>
              <a:rPr kumimoji="1" lang="en-US" altLang="ja-JP" sz="2800" b="1">
                <a:solidFill>
                  <a:srgbClr val="FF0000"/>
                </a:solidFill>
                <a:latin typeface="メイリオ" panose="020B0604030504040204" pitchFamily="50" charset="-128"/>
                <a:ea typeface="メイリオ" panose="020B0604030504040204" pitchFamily="50" charset="-128"/>
              </a:rPr>
              <a:t>b</a:t>
            </a:r>
            <a:endParaRPr kumimoji="1" lang="ja-JP" altLang="en-US" sz="2800" b="1">
              <a:solidFill>
                <a:srgbClr val="FF0000"/>
              </a:solidFill>
              <a:latin typeface="メイリオ" panose="020B0604030504040204" pitchFamily="50" charset="-128"/>
              <a:ea typeface="メイリオ" panose="020B0604030504040204" pitchFamily="50" charset="-128"/>
            </a:endParaRPr>
          </a:p>
        </p:txBody>
      </p:sp>
      <p:sp>
        <p:nvSpPr>
          <p:cNvPr id="36" name="正方形/長方形 35">
            <a:extLst>
              <a:ext uri="{FF2B5EF4-FFF2-40B4-BE49-F238E27FC236}">
                <a16:creationId xmlns:a16="http://schemas.microsoft.com/office/drawing/2014/main" id="{CE4DC9B4-7DB1-4539-A82B-488C4D86F719}"/>
              </a:ext>
            </a:extLst>
          </p:cNvPr>
          <p:cNvSpPr/>
          <p:nvPr/>
        </p:nvSpPr>
        <p:spPr>
          <a:xfrm>
            <a:off x="5450897" y="3220240"/>
            <a:ext cx="534142" cy="2720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r>
              <a:rPr kumimoji="1" lang="en-US" altLang="ja-JP" sz="2800" b="1">
                <a:solidFill>
                  <a:srgbClr val="FF0000"/>
                </a:solidFill>
                <a:latin typeface="メイリオ" panose="020B0604030504040204" pitchFamily="50" charset="-128"/>
                <a:ea typeface="メイリオ" panose="020B0604030504040204" pitchFamily="50" charset="-128"/>
              </a:rPr>
              <a:t>f</a:t>
            </a:r>
            <a:endParaRPr kumimoji="1" lang="ja-JP" altLang="en-US" sz="2800" b="1">
              <a:solidFill>
                <a:srgbClr val="FF0000"/>
              </a:solidFill>
              <a:latin typeface="メイリオ" panose="020B0604030504040204" pitchFamily="50" charset="-128"/>
              <a:ea typeface="メイリオ" panose="020B0604030504040204" pitchFamily="50" charset="-128"/>
            </a:endParaRPr>
          </a:p>
        </p:txBody>
      </p:sp>
      <p:sp>
        <p:nvSpPr>
          <p:cNvPr id="37" name="正方形/長方形 36">
            <a:extLst>
              <a:ext uri="{FF2B5EF4-FFF2-40B4-BE49-F238E27FC236}">
                <a16:creationId xmlns:a16="http://schemas.microsoft.com/office/drawing/2014/main" id="{03703F93-AD4F-4C55-A7C7-AA8C86DA9927}"/>
              </a:ext>
            </a:extLst>
          </p:cNvPr>
          <p:cNvSpPr/>
          <p:nvPr/>
        </p:nvSpPr>
        <p:spPr>
          <a:xfrm>
            <a:off x="5456980" y="3645534"/>
            <a:ext cx="534142" cy="2720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r>
              <a:rPr kumimoji="1" lang="en-US" altLang="ja-JP" sz="2800" b="1">
                <a:solidFill>
                  <a:srgbClr val="FF0000"/>
                </a:solidFill>
                <a:latin typeface="メイリオ" panose="020B0604030504040204" pitchFamily="50" charset="-128"/>
                <a:ea typeface="メイリオ" panose="020B0604030504040204" pitchFamily="50" charset="-128"/>
              </a:rPr>
              <a:t>a</a:t>
            </a:r>
            <a:endParaRPr kumimoji="1" lang="ja-JP" altLang="en-US" sz="2800" b="1">
              <a:solidFill>
                <a:srgbClr val="FF0000"/>
              </a:solidFill>
              <a:latin typeface="メイリオ" panose="020B0604030504040204" pitchFamily="50" charset="-128"/>
              <a:ea typeface="メイリオ" panose="020B0604030504040204" pitchFamily="50" charset="-128"/>
            </a:endParaRPr>
          </a:p>
        </p:txBody>
      </p:sp>
      <p:sp>
        <p:nvSpPr>
          <p:cNvPr id="39" name="正方形/長方形 38">
            <a:extLst>
              <a:ext uri="{FF2B5EF4-FFF2-40B4-BE49-F238E27FC236}">
                <a16:creationId xmlns:a16="http://schemas.microsoft.com/office/drawing/2014/main" id="{EF779E6A-178D-4E73-99B6-EA332BCAAC97}"/>
              </a:ext>
            </a:extLst>
          </p:cNvPr>
          <p:cNvSpPr/>
          <p:nvPr/>
        </p:nvSpPr>
        <p:spPr>
          <a:xfrm>
            <a:off x="5460499" y="4060140"/>
            <a:ext cx="534142" cy="2720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r>
              <a:rPr kumimoji="1" lang="en-US" altLang="ja-JP" sz="2800" b="1">
                <a:solidFill>
                  <a:srgbClr val="FF0000"/>
                </a:solidFill>
                <a:latin typeface="メイリオ" panose="020B0604030504040204" pitchFamily="50" charset="-128"/>
                <a:ea typeface="メイリオ" panose="020B0604030504040204" pitchFamily="50" charset="-128"/>
              </a:rPr>
              <a:t>c</a:t>
            </a:r>
            <a:endParaRPr kumimoji="1" lang="ja-JP" altLang="en-US" sz="2800" b="1">
              <a:solidFill>
                <a:srgbClr val="FF0000"/>
              </a:solidFill>
              <a:latin typeface="メイリオ" panose="020B0604030504040204" pitchFamily="50" charset="-128"/>
              <a:ea typeface="メイリオ" panose="020B0604030504040204" pitchFamily="50" charset="-128"/>
            </a:endParaRPr>
          </a:p>
        </p:txBody>
      </p:sp>
      <p:sp>
        <p:nvSpPr>
          <p:cNvPr id="40" name="正方形/長方形 39">
            <a:extLst>
              <a:ext uri="{FF2B5EF4-FFF2-40B4-BE49-F238E27FC236}">
                <a16:creationId xmlns:a16="http://schemas.microsoft.com/office/drawing/2014/main" id="{5F522FEF-2D6F-428A-9964-BB1CA2FCF18D}"/>
              </a:ext>
            </a:extLst>
          </p:cNvPr>
          <p:cNvSpPr/>
          <p:nvPr/>
        </p:nvSpPr>
        <p:spPr>
          <a:xfrm>
            <a:off x="5453204" y="4517258"/>
            <a:ext cx="534142" cy="2720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66654" eaLnBrk="1" fontAlgn="auto" hangingPunct="1">
              <a:spcBef>
                <a:spcPts val="0"/>
              </a:spcBef>
              <a:spcAft>
                <a:spcPts val="0"/>
              </a:spcAft>
              <a:defRPr/>
            </a:pPr>
            <a:r>
              <a:rPr kumimoji="1" lang="en-US" altLang="ja-JP" sz="2800" b="1">
                <a:solidFill>
                  <a:srgbClr val="FF0000"/>
                </a:solidFill>
                <a:latin typeface="メイリオ" panose="020B0604030504040204" pitchFamily="50" charset="-128"/>
                <a:ea typeface="メイリオ" panose="020B0604030504040204" pitchFamily="50" charset="-128"/>
              </a:rPr>
              <a:t>e</a:t>
            </a:r>
            <a:endParaRPr kumimoji="1" lang="ja-JP" altLang="en-US" sz="2800" b="1">
              <a:solidFill>
                <a:srgbClr val="FF0000"/>
              </a:solidFill>
              <a:latin typeface="メイリオ" panose="020B0604030504040204" pitchFamily="50" charset="-128"/>
              <a:ea typeface="メイリオ" panose="020B0604030504040204" pitchFamily="50" charset="-128"/>
            </a:endParaRPr>
          </a:p>
        </p:txBody>
      </p:sp>
      <p:pic>
        <p:nvPicPr>
          <p:cNvPr id="38" name="図 37">
            <a:extLst>
              <a:ext uri="{FF2B5EF4-FFF2-40B4-BE49-F238E27FC236}">
                <a16:creationId xmlns:a16="http://schemas.microsoft.com/office/drawing/2014/main" id="{3EEE9DC5-FC03-4282-A8A3-3FAF9AE95D1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67726" y="2269063"/>
            <a:ext cx="1000857" cy="791137"/>
          </a:xfrm>
          <a:prstGeom prst="rect">
            <a:avLst/>
          </a:prstGeom>
        </p:spPr>
      </p:pic>
      <p:pic>
        <p:nvPicPr>
          <p:cNvPr id="44" name="図 43">
            <a:extLst>
              <a:ext uri="{FF2B5EF4-FFF2-40B4-BE49-F238E27FC236}">
                <a16:creationId xmlns:a16="http://schemas.microsoft.com/office/drawing/2014/main" id="{4AA06FD5-E7B8-4224-8677-097385AA20B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3337" y="3196231"/>
            <a:ext cx="1036466" cy="614041"/>
          </a:xfrm>
          <a:prstGeom prst="rect">
            <a:avLst/>
          </a:prstGeom>
        </p:spPr>
      </p:pic>
      <p:pic>
        <p:nvPicPr>
          <p:cNvPr id="46" name="図 45">
            <a:extLst>
              <a:ext uri="{FF2B5EF4-FFF2-40B4-BE49-F238E27FC236}">
                <a16:creationId xmlns:a16="http://schemas.microsoft.com/office/drawing/2014/main" id="{802A3365-45EF-46A6-AC0E-DCD56D875FC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26725" y="4049644"/>
            <a:ext cx="1082858" cy="757154"/>
          </a:xfrm>
          <a:prstGeom prst="rect">
            <a:avLst/>
          </a:prstGeom>
        </p:spPr>
      </p:pic>
      <p:pic>
        <p:nvPicPr>
          <p:cNvPr id="30" name="図 29">
            <a:extLst>
              <a:ext uri="{FF2B5EF4-FFF2-40B4-BE49-F238E27FC236}">
                <a16:creationId xmlns:a16="http://schemas.microsoft.com/office/drawing/2014/main" id="{D3537400-ECF2-42FA-A5AB-ECA1F121C52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30228" y="2096148"/>
            <a:ext cx="922027" cy="881744"/>
          </a:xfrm>
          <a:prstGeom prst="rect">
            <a:avLst/>
          </a:prstGeom>
        </p:spPr>
      </p:pic>
      <p:pic>
        <p:nvPicPr>
          <p:cNvPr id="33" name="図 32">
            <a:extLst>
              <a:ext uri="{FF2B5EF4-FFF2-40B4-BE49-F238E27FC236}">
                <a16:creationId xmlns:a16="http://schemas.microsoft.com/office/drawing/2014/main" id="{AFD2962E-E24B-4734-BD42-5ADCD1E6CD0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628033" y="3060200"/>
            <a:ext cx="1111575" cy="859671"/>
          </a:xfrm>
          <a:prstGeom prst="rect">
            <a:avLst/>
          </a:prstGeom>
        </p:spPr>
      </p:pic>
      <p:pic>
        <p:nvPicPr>
          <p:cNvPr id="34" name="図 33">
            <a:extLst>
              <a:ext uri="{FF2B5EF4-FFF2-40B4-BE49-F238E27FC236}">
                <a16:creationId xmlns:a16="http://schemas.microsoft.com/office/drawing/2014/main" id="{B8B51C6D-084E-4AE2-9575-D2B1752649F8}"/>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7628033" y="4049645"/>
            <a:ext cx="1116205" cy="822467"/>
          </a:xfrm>
          <a:prstGeom prst="rect">
            <a:avLst/>
          </a:prstGeom>
        </p:spPr>
      </p:pic>
      <p:sp>
        <p:nvSpPr>
          <p:cNvPr id="41" name="テキスト ボックス 40">
            <a:extLst>
              <a:ext uri="{FF2B5EF4-FFF2-40B4-BE49-F238E27FC236}">
                <a16:creationId xmlns:a16="http://schemas.microsoft.com/office/drawing/2014/main" id="{5FA6384D-ADA0-4AA1-88AB-2EF61EAF492D}"/>
              </a:ext>
            </a:extLst>
          </p:cNvPr>
          <p:cNvSpPr txBox="1"/>
          <p:nvPr/>
        </p:nvSpPr>
        <p:spPr>
          <a:xfrm>
            <a:off x="306342" y="180028"/>
            <a:ext cx="6096000" cy="523220"/>
          </a:xfrm>
          <a:prstGeom prst="rect">
            <a:avLst/>
          </a:prstGeom>
          <a:noFill/>
        </p:spPr>
        <p:txBody>
          <a:bodyPr wrap="square">
            <a:spAutoFit/>
          </a:bodyPr>
          <a:lstStyle/>
          <a:p>
            <a:r>
              <a:rPr lang="ja-JP" altLang="en-US" sz="2800" dirty="0">
                <a:latin typeface="メイリオ" panose="020B0604030504040204" pitchFamily="50" charset="-128"/>
                <a:ea typeface="メイリオ" panose="020B0604030504040204" pitchFamily="50" charset="-128"/>
              </a:rPr>
              <a:t>問題４</a:t>
            </a:r>
            <a:endParaRPr lang="ja-JP" altLang="en-US" sz="2800" dirty="0"/>
          </a:p>
        </p:txBody>
      </p:sp>
    </p:spTree>
    <p:extLst>
      <p:ext uri="{BB962C8B-B14F-4D97-AF65-F5344CB8AC3E}">
        <p14:creationId xmlns:p14="http://schemas.microsoft.com/office/powerpoint/2010/main" val="14942165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fade">
                                      <p:cBhvr>
                                        <p:cTn id="3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5" grpId="0"/>
      <p:bldP spid="36" grpId="0"/>
      <p:bldP spid="37" grpId="0"/>
      <p:bldP spid="39" grpId="0"/>
      <p:bldP spid="4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A0192AFE-A923-4133-A776-8C0C7279A411}"/>
              </a:ext>
            </a:extLst>
          </p:cNvPr>
          <p:cNvSpPr txBox="1"/>
          <p:nvPr/>
        </p:nvSpPr>
        <p:spPr>
          <a:xfrm>
            <a:off x="186965" y="158842"/>
            <a:ext cx="6096000" cy="523220"/>
          </a:xfrm>
          <a:prstGeom prst="rect">
            <a:avLst/>
          </a:prstGeom>
          <a:noFill/>
        </p:spPr>
        <p:txBody>
          <a:bodyPr wrap="square">
            <a:spAutoFit/>
          </a:bodyPr>
          <a:lstStyle/>
          <a:p>
            <a:r>
              <a:rPr lang="ja-JP" altLang="en-US" sz="2800" dirty="0">
                <a:latin typeface="メイリオ" panose="020B0604030504040204" pitchFamily="50" charset="-128"/>
                <a:ea typeface="メイリオ" panose="020B0604030504040204" pitchFamily="50" charset="-128"/>
              </a:rPr>
              <a:t>多様なリスクに備える損害保険</a:t>
            </a:r>
            <a:endParaRPr lang="ja-JP" altLang="en-US" sz="2800" dirty="0"/>
          </a:p>
        </p:txBody>
      </p:sp>
      <p:graphicFrame>
        <p:nvGraphicFramePr>
          <p:cNvPr id="5" name="表 4">
            <a:extLst>
              <a:ext uri="{FF2B5EF4-FFF2-40B4-BE49-F238E27FC236}">
                <a16:creationId xmlns:a16="http://schemas.microsoft.com/office/drawing/2014/main" id="{DC0DB4D0-4CD3-4ABC-817B-DEA00D7D4024}"/>
              </a:ext>
            </a:extLst>
          </p:cNvPr>
          <p:cNvGraphicFramePr>
            <a:graphicFrameLocks noGrp="1"/>
          </p:cNvGraphicFramePr>
          <p:nvPr>
            <p:extLst>
              <p:ext uri="{D42A27DB-BD31-4B8C-83A1-F6EECF244321}">
                <p14:modId xmlns:p14="http://schemas.microsoft.com/office/powerpoint/2010/main" val="4144887299"/>
              </p:ext>
            </p:extLst>
          </p:nvPr>
        </p:nvGraphicFramePr>
        <p:xfrm>
          <a:off x="97219" y="924903"/>
          <a:ext cx="8795321" cy="370840"/>
        </p:xfrm>
        <a:graphic>
          <a:graphicData uri="http://schemas.openxmlformats.org/drawingml/2006/table">
            <a:tbl>
              <a:tblPr firstRow="1" bandRow="1">
                <a:tableStyleId>{5940675A-B579-460E-94D1-54222C63F5DA}</a:tableStyleId>
              </a:tblPr>
              <a:tblGrid>
                <a:gridCol w="1810557">
                  <a:extLst>
                    <a:ext uri="{9D8B030D-6E8A-4147-A177-3AD203B41FA5}">
                      <a16:colId xmlns:a16="http://schemas.microsoft.com/office/drawing/2014/main" val="756847355"/>
                    </a:ext>
                  </a:extLst>
                </a:gridCol>
                <a:gridCol w="1416442">
                  <a:extLst>
                    <a:ext uri="{9D8B030D-6E8A-4147-A177-3AD203B41FA5}">
                      <a16:colId xmlns:a16="http://schemas.microsoft.com/office/drawing/2014/main" val="3860818515"/>
                    </a:ext>
                  </a:extLst>
                </a:gridCol>
                <a:gridCol w="5568322">
                  <a:extLst>
                    <a:ext uri="{9D8B030D-6E8A-4147-A177-3AD203B41FA5}">
                      <a16:colId xmlns:a16="http://schemas.microsoft.com/office/drawing/2014/main" val="3869344161"/>
                    </a:ext>
                  </a:extLst>
                </a:gridCol>
              </a:tblGrid>
              <a:tr h="370840">
                <a:tc>
                  <a:txBody>
                    <a:bodyPr/>
                    <a:lstStyle/>
                    <a:p>
                      <a:pPr algn="ctr"/>
                      <a:r>
                        <a:rPr kumimoji="1" lang="ja-JP" altLang="en-US">
                          <a:latin typeface="BIZ UDPゴシック" panose="020B0400000000000000" pitchFamily="50" charset="-128"/>
                          <a:ea typeface="BIZ UDPゴシック" panose="020B0400000000000000" pitchFamily="50" charset="-128"/>
                        </a:rPr>
                        <a:t>主なリスク</a:t>
                      </a:r>
                    </a:p>
                  </a:txBody>
                  <a:tcPr>
                    <a:solidFill>
                      <a:srgbClr val="FFFFCC"/>
                    </a:solid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保険</a:t>
                      </a:r>
                    </a:p>
                  </a:txBody>
                  <a:tcPr>
                    <a:solidFill>
                      <a:srgbClr val="FFFFCC"/>
                    </a:solid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補償内容</a:t>
                      </a:r>
                    </a:p>
                  </a:txBody>
                  <a:tcPr>
                    <a:solidFill>
                      <a:srgbClr val="FFFFCC"/>
                    </a:solidFill>
                  </a:tcPr>
                </a:tc>
                <a:extLst>
                  <a:ext uri="{0D108BD9-81ED-4DB2-BD59-A6C34878D82A}">
                    <a16:rowId xmlns:a16="http://schemas.microsoft.com/office/drawing/2014/main" val="462573298"/>
                  </a:ext>
                </a:extLst>
              </a:tr>
            </a:tbl>
          </a:graphicData>
        </a:graphic>
      </p:graphicFrame>
      <p:graphicFrame>
        <p:nvGraphicFramePr>
          <p:cNvPr id="6" name="表 5">
            <a:extLst>
              <a:ext uri="{FF2B5EF4-FFF2-40B4-BE49-F238E27FC236}">
                <a16:creationId xmlns:a16="http://schemas.microsoft.com/office/drawing/2014/main" id="{32A5BC48-35A4-4A2C-9A4C-540F26C13E56}"/>
              </a:ext>
            </a:extLst>
          </p:cNvPr>
          <p:cNvGraphicFramePr>
            <a:graphicFrameLocks noGrp="1"/>
          </p:cNvGraphicFramePr>
          <p:nvPr>
            <p:extLst>
              <p:ext uri="{D42A27DB-BD31-4B8C-83A1-F6EECF244321}">
                <p14:modId xmlns:p14="http://schemas.microsoft.com/office/powerpoint/2010/main" val="607822320"/>
              </p:ext>
            </p:extLst>
          </p:nvPr>
        </p:nvGraphicFramePr>
        <p:xfrm>
          <a:off x="97219" y="2850223"/>
          <a:ext cx="8795321" cy="1112520"/>
        </p:xfrm>
        <a:graphic>
          <a:graphicData uri="http://schemas.openxmlformats.org/drawingml/2006/table">
            <a:tbl>
              <a:tblPr firstRow="1" bandRow="1">
                <a:tableStyleId>{5940675A-B579-460E-94D1-54222C63F5DA}</a:tableStyleId>
              </a:tblPr>
              <a:tblGrid>
                <a:gridCol w="1810557">
                  <a:extLst>
                    <a:ext uri="{9D8B030D-6E8A-4147-A177-3AD203B41FA5}">
                      <a16:colId xmlns:a16="http://schemas.microsoft.com/office/drawing/2014/main" val="3581725808"/>
                    </a:ext>
                  </a:extLst>
                </a:gridCol>
                <a:gridCol w="1413806">
                  <a:extLst>
                    <a:ext uri="{9D8B030D-6E8A-4147-A177-3AD203B41FA5}">
                      <a16:colId xmlns:a16="http://schemas.microsoft.com/office/drawing/2014/main" val="2122939303"/>
                    </a:ext>
                  </a:extLst>
                </a:gridCol>
                <a:gridCol w="5570958">
                  <a:extLst>
                    <a:ext uri="{9D8B030D-6E8A-4147-A177-3AD203B41FA5}">
                      <a16:colId xmlns:a16="http://schemas.microsoft.com/office/drawing/2014/main" val="1492678499"/>
                    </a:ext>
                  </a:extLst>
                </a:gridCol>
              </a:tblGrid>
              <a:tr h="370840">
                <a:tc>
                  <a:txBody>
                    <a:bodyPr/>
                    <a:lstStyle/>
                    <a:p>
                      <a:r>
                        <a:rPr kumimoji="1" lang="ja-JP" altLang="en-US">
                          <a:latin typeface="BIZ UDPゴシック" panose="020B0400000000000000" pitchFamily="50" charset="-128"/>
                          <a:ea typeface="BIZ UDPゴシック" panose="020B0400000000000000" pitchFamily="50" charset="-128"/>
                        </a:rPr>
                        <a:t>火災</a:t>
                      </a:r>
                    </a:p>
                  </a:txBody>
                  <a:tcPr>
                    <a:solidFill>
                      <a:srgbClr val="FFFFCC"/>
                    </a:solidFill>
                  </a:tcPr>
                </a:tc>
                <a:tc rowSpan="2">
                  <a:txBody>
                    <a:bodyPr/>
                    <a:lstStyle/>
                    <a:p>
                      <a:pPr algn="l"/>
                      <a:r>
                        <a:rPr kumimoji="1" lang="ja-JP" altLang="en-US" dirty="0">
                          <a:latin typeface="BIZ UDPゴシック" panose="020B0400000000000000" pitchFamily="50" charset="-128"/>
                          <a:ea typeface="BIZ UDPゴシック" panose="020B0400000000000000" pitchFamily="50" charset="-128"/>
                        </a:rPr>
                        <a:t>火災保険</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BIZ UDPゴシック" panose="020B0400000000000000" pitchFamily="50" charset="-128"/>
                          <a:ea typeface="BIZ UDPゴシック" panose="020B0400000000000000" pitchFamily="50" charset="-128"/>
                        </a:rPr>
                        <a:t>火災や自然災害による建物や家財の損害</a:t>
                      </a:r>
                      <a:endParaRPr kumimoji="1" lang="en-US" altLang="ja-JP" sz="1800" dirty="0">
                        <a:solidFill>
                          <a:srgbClr val="FF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BIZ UDPゴシック" panose="020B0400000000000000" pitchFamily="50" charset="-128"/>
                          <a:ea typeface="BIZ UDPゴシック" panose="020B0400000000000000" pitchFamily="50" charset="-128"/>
                        </a:rPr>
                        <a:t>（地震･噴火･津波による火災･損壊等は補償対象外）</a:t>
                      </a:r>
                      <a:endParaRPr kumimoji="1" lang="en-US" altLang="ja-JP" sz="1800" dirty="0">
                        <a:solidFill>
                          <a:srgbClr val="FF0000"/>
                        </a:solidFill>
                        <a:highlight>
                          <a:srgbClr val="FFFF00"/>
                        </a:highlight>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06599666"/>
                  </a:ext>
                </a:extLst>
              </a:tr>
              <a:tr h="370840">
                <a:tc>
                  <a:txBody>
                    <a:bodyPr/>
                    <a:lstStyle/>
                    <a:p>
                      <a:r>
                        <a:rPr kumimoji="1" lang="ja-JP" altLang="en-US">
                          <a:latin typeface="BIZ UDPゴシック" panose="020B0400000000000000" pitchFamily="50" charset="-128"/>
                          <a:ea typeface="BIZ UDPゴシック" panose="020B0400000000000000" pitchFamily="50" charset="-128"/>
                        </a:rPr>
                        <a:t>風水災・雪災</a:t>
                      </a:r>
                    </a:p>
                  </a:txBody>
                  <a:tcPr>
                    <a:solidFill>
                      <a:srgbClr val="FFFFCC"/>
                    </a:solidFill>
                  </a:tcPr>
                </a:tc>
                <a:tc vMerge="1">
                  <a:txBody>
                    <a:bodyPr/>
                    <a:lstStyle/>
                    <a:p>
                      <a:endParaRPr kumimoji="1" lang="ja-JP" altLang="en-US">
                        <a:latin typeface="ＭＳ ゴシック" panose="020B0609070205080204" pitchFamily="49" charset="-128"/>
                        <a:ea typeface="ＭＳ ゴシック" panose="020B0609070205080204" pitchFamily="49" charset="-128"/>
                      </a:endParaRPr>
                    </a:p>
                  </a:txBody>
                  <a:tcPr/>
                </a:tc>
                <a:tc vMerge="1">
                  <a:txBody>
                    <a:bodyPr/>
                    <a:lstStyle/>
                    <a:p>
                      <a:endParaRPr kumimoji="1" lang="ja-JP" altLang="en-US">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799398082"/>
                  </a:ext>
                </a:extLst>
              </a:tr>
              <a:tr h="370840">
                <a:tc>
                  <a:txBody>
                    <a:bodyPr/>
                    <a:lstStyle/>
                    <a:p>
                      <a:r>
                        <a:rPr kumimoji="1" lang="ja-JP" altLang="en-US">
                          <a:latin typeface="BIZ UDPゴシック" panose="020B0400000000000000" pitchFamily="50" charset="-128"/>
                          <a:ea typeface="BIZ UDPゴシック" panose="020B0400000000000000" pitchFamily="50" charset="-128"/>
                        </a:rPr>
                        <a:t>地震</a:t>
                      </a:r>
                    </a:p>
                  </a:txBody>
                  <a:tcPr>
                    <a:solidFill>
                      <a:srgbClr val="FFFFCC"/>
                    </a:solidFill>
                  </a:tcPr>
                </a:tc>
                <a:tc>
                  <a:txBody>
                    <a:bodyPr/>
                    <a:lstStyle/>
                    <a:p>
                      <a:pPr algn="l"/>
                      <a:r>
                        <a:rPr kumimoji="1" lang="ja-JP" altLang="en-US" dirty="0">
                          <a:latin typeface="BIZ UDPゴシック" panose="020B0400000000000000" pitchFamily="50" charset="-128"/>
                          <a:ea typeface="BIZ UDPゴシック" panose="020B0400000000000000" pitchFamily="50" charset="-128"/>
                        </a:rPr>
                        <a:t>地震保険</a:t>
                      </a:r>
                    </a:p>
                  </a:txBody>
                  <a:tcPr/>
                </a:tc>
                <a:tc>
                  <a:txBody>
                    <a:bodyPr/>
                    <a:lstStyle/>
                    <a:p>
                      <a:r>
                        <a:rPr kumimoji="1" lang="ja-JP" altLang="en-US" sz="1800" dirty="0">
                          <a:latin typeface="BIZ UDPゴシック" panose="020B0400000000000000" pitchFamily="50" charset="-128"/>
                          <a:ea typeface="BIZ UDPゴシック" panose="020B0400000000000000" pitchFamily="50" charset="-128"/>
                        </a:rPr>
                        <a:t>地震・噴火・津波による火災・損壊・流失等の損害</a:t>
                      </a:r>
                      <a:endParaRPr kumimoji="1" lang="en-US" altLang="ja-JP" sz="1800" dirty="0">
                        <a:solidFill>
                          <a:srgbClr val="FF0000"/>
                        </a:solidFill>
                        <a:highlight>
                          <a:srgbClr val="FFFF00"/>
                        </a:highlight>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038573618"/>
                  </a:ext>
                </a:extLst>
              </a:tr>
            </a:tbl>
          </a:graphicData>
        </a:graphic>
      </p:graphicFrame>
      <p:graphicFrame>
        <p:nvGraphicFramePr>
          <p:cNvPr id="7" name="表 6">
            <a:extLst>
              <a:ext uri="{FF2B5EF4-FFF2-40B4-BE49-F238E27FC236}">
                <a16:creationId xmlns:a16="http://schemas.microsoft.com/office/drawing/2014/main" id="{45FDB297-31E5-4B27-A28B-D720E2DBE898}"/>
              </a:ext>
            </a:extLst>
          </p:cNvPr>
          <p:cNvGraphicFramePr>
            <a:graphicFrameLocks noGrp="1"/>
          </p:cNvGraphicFramePr>
          <p:nvPr>
            <p:extLst>
              <p:ext uri="{D42A27DB-BD31-4B8C-83A1-F6EECF244321}">
                <p14:modId xmlns:p14="http://schemas.microsoft.com/office/powerpoint/2010/main" val="671834957"/>
              </p:ext>
            </p:extLst>
          </p:nvPr>
        </p:nvGraphicFramePr>
        <p:xfrm>
          <a:off x="97219" y="3962743"/>
          <a:ext cx="8795321" cy="2021840"/>
        </p:xfrm>
        <a:graphic>
          <a:graphicData uri="http://schemas.openxmlformats.org/drawingml/2006/table">
            <a:tbl>
              <a:tblPr firstRow="1" bandRow="1">
                <a:tableStyleId>{5940675A-B579-460E-94D1-54222C63F5DA}</a:tableStyleId>
              </a:tblPr>
              <a:tblGrid>
                <a:gridCol w="1810557">
                  <a:extLst>
                    <a:ext uri="{9D8B030D-6E8A-4147-A177-3AD203B41FA5}">
                      <a16:colId xmlns:a16="http://schemas.microsoft.com/office/drawing/2014/main" val="1051559150"/>
                    </a:ext>
                  </a:extLst>
                </a:gridCol>
                <a:gridCol w="1416442">
                  <a:extLst>
                    <a:ext uri="{9D8B030D-6E8A-4147-A177-3AD203B41FA5}">
                      <a16:colId xmlns:a16="http://schemas.microsoft.com/office/drawing/2014/main" val="1639788332"/>
                    </a:ext>
                  </a:extLst>
                </a:gridCol>
                <a:gridCol w="5568322">
                  <a:extLst>
                    <a:ext uri="{9D8B030D-6E8A-4147-A177-3AD203B41FA5}">
                      <a16:colId xmlns:a16="http://schemas.microsoft.com/office/drawing/2014/main" val="3258577642"/>
                    </a:ext>
                  </a:extLst>
                </a:gridCol>
              </a:tblGrid>
              <a:tr h="370840">
                <a:tc>
                  <a:txBody>
                    <a:bodyPr/>
                    <a:lstStyle/>
                    <a:p>
                      <a:r>
                        <a:rPr kumimoji="1" lang="ja-JP" altLang="en-US">
                          <a:latin typeface="BIZ UDPゴシック" panose="020B0400000000000000" pitchFamily="50" charset="-128"/>
                          <a:ea typeface="BIZ UDPゴシック" panose="020B0400000000000000" pitchFamily="50" charset="-128"/>
                        </a:rPr>
                        <a:t>日常生活のケガ</a:t>
                      </a:r>
                    </a:p>
                  </a:txBody>
                  <a:tcPr>
                    <a:solidFill>
                      <a:srgbClr val="FFFFCC"/>
                    </a:solidFill>
                  </a:tcPr>
                </a:tc>
                <a:tc>
                  <a:txBody>
                    <a:bodyPr/>
                    <a:lstStyle/>
                    <a:p>
                      <a:pPr algn="l"/>
                      <a:r>
                        <a:rPr kumimoji="1" lang="ja-JP" altLang="en-US">
                          <a:latin typeface="BIZ UDPゴシック" panose="020B0400000000000000" pitchFamily="50" charset="-128"/>
                          <a:ea typeface="BIZ UDPゴシック" panose="020B0400000000000000" pitchFamily="50" charset="-128"/>
                        </a:rPr>
                        <a:t>傷害保険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BIZ UDPゴシック" panose="020B0400000000000000" pitchFamily="50" charset="-128"/>
                          <a:ea typeface="BIZ UDPゴシック" panose="020B0400000000000000" pitchFamily="50" charset="-128"/>
                        </a:rPr>
                        <a:t>事故による死亡・ケガによる損害</a:t>
                      </a:r>
                    </a:p>
                  </a:txBody>
                  <a:tcPr/>
                </a:tc>
                <a:extLst>
                  <a:ext uri="{0D108BD9-81ED-4DB2-BD59-A6C34878D82A}">
                    <a16:rowId xmlns:a16="http://schemas.microsoft.com/office/drawing/2014/main" val="505231739"/>
                  </a:ext>
                </a:extLst>
              </a:tr>
              <a:tr h="353470">
                <a:tc>
                  <a:txBody>
                    <a:bodyPr/>
                    <a:lstStyle/>
                    <a:p>
                      <a:r>
                        <a:rPr kumimoji="1" lang="ja-JP" altLang="en-US">
                          <a:latin typeface="BIZ UDPゴシック" panose="020B0400000000000000" pitchFamily="50" charset="-128"/>
                          <a:ea typeface="BIZ UDPゴシック" panose="020B0400000000000000" pitchFamily="50" charset="-128"/>
                        </a:rPr>
                        <a:t>海外旅行中の</a:t>
                      </a:r>
                      <a:endParaRPr kumimoji="1" lang="en-US" altLang="ja-JP">
                        <a:latin typeface="BIZ UDPゴシック" panose="020B0400000000000000" pitchFamily="50" charset="-128"/>
                        <a:ea typeface="BIZ UDPゴシック" panose="020B0400000000000000" pitchFamily="50" charset="-128"/>
                      </a:endParaRPr>
                    </a:p>
                    <a:p>
                      <a:r>
                        <a:rPr kumimoji="1" lang="ja-JP" altLang="en-US">
                          <a:latin typeface="BIZ UDPゴシック" panose="020B0400000000000000" pitchFamily="50" charset="-128"/>
                          <a:ea typeface="BIZ UDPゴシック" panose="020B0400000000000000" pitchFamily="50" charset="-128"/>
                        </a:rPr>
                        <a:t>病気やケガ</a:t>
                      </a:r>
                    </a:p>
                  </a:txBody>
                  <a:tcPr>
                    <a:solidFill>
                      <a:srgbClr val="FFFFCC"/>
                    </a:solidFill>
                  </a:tcPr>
                </a:tc>
                <a:tc>
                  <a:txBody>
                    <a:bodyPr/>
                    <a:lstStyle/>
                    <a:p>
                      <a:pPr algn="l"/>
                      <a:r>
                        <a:rPr kumimoji="1" lang="ja-JP" altLang="en-US" dirty="0">
                          <a:latin typeface="BIZ UDPゴシック" panose="020B0400000000000000" pitchFamily="50" charset="-128"/>
                          <a:ea typeface="BIZ UDPゴシック" panose="020B0400000000000000" pitchFamily="50" charset="-128"/>
                        </a:rPr>
                        <a:t>海外旅行</a:t>
                      </a:r>
                      <a:endParaRPr kumimoji="1" lang="en-US" altLang="ja-JP" dirty="0">
                        <a:latin typeface="BIZ UDPゴシック" panose="020B0400000000000000" pitchFamily="50" charset="-128"/>
                        <a:ea typeface="BIZ UDPゴシック" panose="020B0400000000000000" pitchFamily="50" charset="-128"/>
                      </a:endParaRPr>
                    </a:p>
                    <a:p>
                      <a:pPr algn="l"/>
                      <a:r>
                        <a:rPr kumimoji="1" lang="ja-JP" altLang="en-US" dirty="0">
                          <a:latin typeface="BIZ UDPゴシック" panose="020B0400000000000000" pitchFamily="50" charset="-128"/>
                          <a:ea typeface="BIZ UDPゴシック" panose="020B0400000000000000" pitchFamily="50" charset="-128"/>
                        </a:rPr>
                        <a:t>保険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BIZ UDPゴシック" panose="020B0400000000000000" pitchFamily="50" charset="-128"/>
                          <a:ea typeface="BIZ UDPゴシック" panose="020B0400000000000000" pitchFamily="50" charset="-128"/>
                        </a:rPr>
                        <a:t>海外旅行中の事故による死亡・ケガ等による損害</a:t>
                      </a:r>
                    </a:p>
                  </a:txBody>
                  <a:tcPr/>
                </a:tc>
                <a:extLst>
                  <a:ext uri="{0D108BD9-81ED-4DB2-BD59-A6C34878D82A}">
                    <a16:rowId xmlns:a16="http://schemas.microsoft.com/office/drawing/2014/main" val="4167745586"/>
                  </a:ext>
                </a:extLst>
              </a:tr>
              <a:tr h="370840">
                <a:tc>
                  <a:txBody>
                    <a:bodyPr/>
                    <a:lstStyle/>
                    <a:p>
                      <a:r>
                        <a:rPr kumimoji="1" lang="ja-JP" altLang="en-US" dirty="0">
                          <a:latin typeface="BIZ UDPゴシック" panose="020B0400000000000000" pitchFamily="50" charset="-128"/>
                          <a:ea typeface="BIZ UDPゴシック" panose="020B0400000000000000" pitchFamily="50" charset="-128"/>
                        </a:rPr>
                        <a:t>自転車事故での相手のケガ</a:t>
                      </a:r>
                    </a:p>
                  </a:txBody>
                  <a:tcPr>
                    <a:solidFill>
                      <a:srgbClr val="FFFFCC"/>
                    </a:solidFill>
                  </a:tcPr>
                </a:tc>
                <a:tc>
                  <a:txBody>
                    <a:bodyPr/>
                    <a:lstStyle/>
                    <a:p>
                      <a:pPr algn="l"/>
                      <a:r>
                        <a:rPr kumimoji="1" lang="ja-JP" altLang="en-US">
                          <a:latin typeface="BIZ UDPゴシック" panose="020B0400000000000000" pitchFamily="50" charset="-128"/>
                          <a:ea typeface="BIZ UDPゴシック" panose="020B0400000000000000" pitchFamily="50" charset="-128"/>
                        </a:rPr>
                        <a:t>個人賠償</a:t>
                      </a:r>
                      <a:endParaRPr kumimoji="1" lang="en-US" altLang="ja-JP">
                        <a:latin typeface="BIZ UDPゴシック" panose="020B0400000000000000" pitchFamily="50" charset="-128"/>
                        <a:ea typeface="BIZ UDPゴシック" panose="020B0400000000000000" pitchFamily="50" charset="-128"/>
                      </a:endParaRPr>
                    </a:p>
                    <a:p>
                      <a:pPr algn="l"/>
                      <a:r>
                        <a:rPr kumimoji="1" lang="ja-JP" altLang="en-US">
                          <a:latin typeface="BIZ UDPゴシック" panose="020B0400000000000000" pitchFamily="50" charset="-128"/>
                          <a:ea typeface="BIZ UDPゴシック" panose="020B0400000000000000" pitchFamily="50" charset="-128"/>
                        </a:rPr>
                        <a:t>責任保険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a:latin typeface="BIZ UDPゴシック" panose="020B0400000000000000" pitchFamily="50" charset="-128"/>
                          <a:ea typeface="BIZ UDPゴシック" panose="020B0400000000000000" pitchFamily="50" charset="-128"/>
                        </a:rPr>
                        <a:t>相手のケガや物に対する法律上の損害賠償責任</a:t>
                      </a:r>
                    </a:p>
                  </a:txBody>
                  <a:tcPr/>
                </a:tc>
                <a:extLst>
                  <a:ext uri="{0D108BD9-81ED-4DB2-BD59-A6C34878D82A}">
                    <a16:rowId xmlns:a16="http://schemas.microsoft.com/office/drawing/2014/main" val="1557474859"/>
                  </a:ext>
                </a:extLst>
              </a:tr>
              <a:tr h="370840">
                <a:tc>
                  <a:txBody>
                    <a:bodyPr/>
                    <a:lstStyle/>
                    <a:p>
                      <a:r>
                        <a:rPr kumimoji="1" lang="ja-JP" altLang="en-US">
                          <a:latin typeface="BIZ UDPゴシック" panose="020B0400000000000000" pitchFamily="50" charset="-128"/>
                          <a:ea typeface="BIZ UDPゴシック" panose="020B0400000000000000" pitchFamily="50" charset="-128"/>
                        </a:rPr>
                        <a:t>ペットの病気</a:t>
                      </a:r>
                    </a:p>
                  </a:txBody>
                  <a:tcPr>
                    <a:solidFill>
                      <a:srgbClr val="FFFFCC"/>
                    </a:solidFill>
                  </a:tcPr>
                </a:tc>
                <a:tc>
                  <a:txBody>
                    <a:bodyPr/>
                    <a:lstStyle/>
                    <a:p>
                      <a:pPr algn="l"/>
                      <a:r>
                        <a:rPr kumimoji="1" lang="ja-JP" altLang="en-US">
                          <a:latin typeface="BIZ UDPゴシック" panose="020B0400000000000000" pitchFamily="50" charset="-128"/>
                          <a:ea typeface="BIZ UDPゴシック" panose="020B0400000000000000" pitchFamily="50" charset="-128"/>
                        </a:rPr>
                        <a:t>ペット保険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BIZ UDPゴシック" panose="020B0400000000000000" pitchFamily="50" charset="-128"/>
                          <a:ea typeface="BIZ UDPゴシック" panose="020B0400000000000000" pitchFamily="50" charset="-128"/>
                        </a:rPr>
                        <a:t>ペットのケガ・病気の際の治療費や病院診療費</a:t>
                      </a:r>
                    </a:p>
                  </a:txBody>
                  <a:tcPr/>
                </a:tc>
                <a:extLst>
                  <a:ext uri="{0D108BD9-81ED-4DB2-BD59-A6C34878D82A}">
                    <a16:rowId xmlns:a16="http://schemas.microsoft.com/office/drawing/2014/main" val="2956120964"/>
                  </a:ext>
                </a:extLst>
              </a:tr>
            </a:tbl>
          </a:graphicData>
        </a:graphic>
      </p:graphicFrame>
      <p:sp>
        <p:nvSpPr>
          <p:cNvPr id="8" name="テキスト ボックス 7">
            <a:extLst>
              <a:ext uri="{FF2B5EF4-FFF2-40B4-BE49-F238E27FC236}">
                <a16:creationId xmlns:a16="http://schemas.microsoft.com/office/drawing/2014/main" id="{581D3F19-49D2-4FC6-811D-49D942567AC3}"/>
              </a:ext>
            </a:extLst>
          </p:cNvPr>
          <p:cNvSpPr txBox="1"/>
          <p:nvPr/>
        </p:nvSpPr>
        <p:spPr>
          <a:xfrm>
            <a:off x="99337" y="6052827"/>
            <a:ext cx="8881823" cy="646331"/>
          </a:xfrm>
          <a:prstGeom prst="rect">
            <a:avLst/>
          </a:prstGeom>
          <a:noFill/>
        </p:spPr>
        <p:txBody>
          <a:bodyPr wrap="square" rtlCol="0">
            <a:spAutoFit/>
          </a:bodyPr>
          <a:lstStyle/>
          <a:p>
            <a:r>
              <a:rPr kumimoji="1" lang="en-US" altLang="ja-JP" dirty="0">
                <a:latin typeface="メイリオ" panose="020B0604030504040204" pitchFamily="50" charset="-128"/>
                <a:ea typeface="メイリオ" panose="020B0604030504040204" pitchFamily="50" charset="-128"/>
              </a:rPr>
              <a:t>※</a:t>
            </a:r>
            <a:r>
              <a:rPr kumimoji="1" lang="ja-JP" altLang="en-US">
                <a:latin typeface="メイリオ" panose="020B0604030504040204" pitchFamily="50" charset="-128"/>
                <a:ea typeface="メイリオ" panose="020B0604030504040204" pitchFamily="50" charset="-128"/>
              </a:rPr>
              <a:t>補償内容は契約した保険商品によって異なります。</a:t>
            </a:r>
            <a:endParaRPr kumimoji="1" lang="en-US" altLang="ja-JP" dirty="0">
              <a:latin typeface="メイリオ" panose="020B0604030504040204" pitchFamily="50" charset="-128"/>
              <a:ea typeface="メイリオ" panose="020B0604030504040204" pitchFamily="50" charset="-128"/>
            </a:endParaRPr>
          </a:p>
          <a:p>
            <a:r>
              <a:rPr kumimoji="1" lang="ja-JP" altLang="en-US">
                <a:latin typeface="メイリオ" panose="020B0604030504040204" pitchFamily="50" charset="-128"/>
                <a:ea typeface="メイリオ" panose="020B0604030504040204" pitchFamily="50" charset="-128"/>
              </a:rPr>
              <a:t>　補償内容は、重要事項説明書や約款で確認できます。</a:t>
            </a:r>
            <a:endParaRPr kumimoji="1" lang="ja-JP" altLang="en-US">
              <a:solidFill>
                <a:srgbClr val="FF0000"/>
              </a:solidFill>
              <a:highlight>
                <a:srgbClr val="FFFF00"/>
              </a:highlight>
              <a:latin typeface="メイリオ" panose="020B0604030504040204" pitchFamily="50" charset="-128"/>
              <a:ea typeface="メイリオ" panose="020B0604030504040204" pitchFamily="50" charset="-128"/>
            </a:endParaRPr>
          </a:p>
        </p:txBody>
      </p:sp>
      <p:graphicFrame>
        <p:nvGraphicFramePr>
          <p:cNvPr id="9" name="表 8">
            <a:extLst>
              <a:ext uri="{FF2B5EF4-FFF2-40B4-BE49-F238E27FC236}">
                <a16:creationId xmlns:a16="http://schemas.microsoft.com/office/drawing/2014/main" id="{1755353D-3CC5-4DBA-8158-DC0A48410D95}"/>
              </a:ext>
            </a:extLst>
          </p:cNvPr>
          <p:cNvGraphicFramePr>
            <a:graphicFrameLocks noGrp="1"/>
          </p:cNvGraphicFramePr>
          <p:nvPr>
            <p:extLst>
              <p:ext uri="{D42A27DB-BD31-4B8C-83A1-F6EECF244321}">
                <p14:modId xmlns:p14="http://schemas.microsoft.com/office/powerpoint/2010/main" val="3465473815"/>
              </p:ext>
            </p:extLst>
          </p:nvPr>
        </p:nvGraphicFramePr>
        <p:xfrm>
          <a:off x="97219" y="1295743"/>
          <a:ext cx="8795321" cy="1554480"/>
        </p:xfrm>
        <a:graphic>
          <a:graphicData uri="http://schemas.openxmlformats.org/drawingml/2006/table">
            <a:tbl>
              <a:tblPr firstRow="1" bandRow="1">
                <a:tableStyleId>{5940675A-B579-460E-94D1-54222C63F5DA}</a:tableStyleId>
              </a:tblPr>
              <a:tblGrid>
                <a:gridCol w="1810557">
                  <a:extLst>
                    <a:ext uri="{9D8B030D-6E8A-4147-A177-3AD203B41FA5}">
                      <a16:colId xmlns:a16="http://schemas.microsoft.com/office/drawing/2014/main" val="32059357"/>
                    </a:ext>
                  </a:extLst>
                </a:gridCol>
                <a:gridCol w="1416442">
                  <a:extLst>
                    <a:ext uri="{9D8B030D-6E8A-4147-A177-3AD203B41FA5}">
                      <a16:colId xmlns:a16="http://schemas.microsoft.com/office/drawing/2014/main" val="3464352568"/>
                    </a:ext>
                  </a:extLst>
                </a:gridCol>
                <a:gridCol w="5568322">
                  <a:extLst>
                    <a:ext uri="{9D8B030D-6E8A-4147-A177-3AD203B41FA5}">
                      <a16:colId xmlns:a16="http://schemas.microsoft.com/office/drawing/2014/main" val="1999097039"/>
                    </a:ext>
                  </a:extLst>
                </a:gridCol>
              </a:tblGrid>
              <a:tr h="120587">
                <a:tc rowSpan="2">
                  <a:txBody>
                    <a:bodyPr/>
                    <a:lstStyle/>
                    <a:p>
                      <a:r>
                        <a:rPr kumimoji="1" lang="ja-JP" altLang="en-US">
                          <a:latin typeface="BIZ UDPゴシック" panose="020B0400000000000000" pitchFamily="50" charset="-128"/>
                          <a:ea typeface="BIZ UDPゴシック" panose="020B0400000000000000" pitchFamily="50" charset="-128"/>
                        </a:rPr>
                        <a:t>くるまや</a:t>
                      </a:r>
                      <a:endParaRPr kumimoji="1" lang="en-US" altLang="ja-JP">
                        <a:latin typeface="BIZ UDPゴシック" panose="020B0400000000000000" pitchFamily="50" charset="-128"/>
                        <a:ea typeface="BIZ UDPゴシック" panose="020B0400000000000000" pitchFamily="50" charset="-128"/>
                      </a:endParaRPr>
                    </a:p>
                    <a:p>
                      <a:r>
                        <a:rPr kumimoji="1" lang="ja-JP" altLang="en-US">
                          <a:latin typeface="BIZ UDPゴシック" panose="020B0400000000000000" pitchFamily="50" charset="-128"/>
                          <a:ea typeface="BIZ UDPゴシック" panose="020B0400000000000000" pitchFamily="50" charset="-128"/>
                        </a:rPr>
                        <a:t>バイクの事故</a:t>
                      </a:r>
                    </a:p>
                  </a:txBody>
                  <a:tcPr>
                    <a:solidFill>
                      <a:srgbClr val="FFFFCC"/>
                    </a:solidFill>
                  </a:tcPr>
                </a:tc>
                <a:tc>
                  <a:txBody>
                    <a:bodyPr/>
                    <a:lstStyle/>
                    <a:p>
                      <a:pPr algn="l"/>
                      <a:r>
                        <a:rPr kumimoji="1" lang="ja-JP" altLang="en-US">
                          <a:latin typeface="BIZ UDPゴシック" panose="020B0400000000000000" pitchFamily="50" charset="-128"/>
                          <a:ea typeface="BIZ UDPゴシック" panose="020B0400000000000000" pitchFamily="50" charset="-128"/>
                        </a:rPr>
                        <a:t>自賠責保険</a:t>
                      </a:r>
                    </a:p>
                  </a:txBody>
                  <a:tcPr/>
                </a:tc>
                <a:tc>
                  <a:txBody>
                    <a:bodyPr/>
                    <a:lstStyle/>
                    <a:p>
                      <a:r>
                        <a:rPr kumimoji="1" lang="ja-JP" altLang="en-US" sz="1800">
                          <a:latin typeface="BIZ UDPゴシック" panose="020B0400000000000000" pitchFamily="50" charset="-128"/>
                          <a:ea typeface="BIZ UDPゴシック" panose="020B0400000000000000" pitchFamily="50" charset="-128"/>
                        </a:rPr>
                        <a:t>自動車事故で、他人を死傷させてしまった場合の損害に備える保険で、全てのくるま・バイクに加入が義務付けられている</a:t>
                      </a:r>
                    </a:p>
                  </a:txBody>
                  <a:tcPr/>
                </a:tc>
                <a:extLst>
                  <a:ext uri="{0D108BD9-81ED-4DB2-BD59-A6C34878D82A}">
                    <a16:rowId xmlns:a16="http://schemas.microsoft.com/office/drawing/2014/main" val="2533419758"/>
                  </a:ext>
                </a:extLst>
              </a:tr>
              <a:tr h="185182">
                <a:tc vMerge="1">
                  <a:txBody>
                    <a:bodyPr/>
                    <a:lstStyle/>
                    <a:p>
                      <a:endParaRPr kumimoji="1" lang="ja-JP" altLang="en-US">
                        <a:latin typeface="ＭＳ ゴシック" panose="020B0609070205080204" pitchFamily="49" charset="-128"/>
                        <a:ea typeface="ＭＳ ゴシック" panose="020B0609070205080204" pitchFamily="49" charset="-128"/>
                      </a:endParaRPr>
                    </a:p>
                  </a:txBody>
                  <a:tcPr/>
                </a:tc>
                <a:tc>
                  <a:txBody>
                    <a:bodyPr/>
                    <a:lstStyle/>
                    <a:p>
                      <a:pPr algn="l"/>
                      <a:r>
                        <a:rPr kumimoji="1" lang="ja-JP" altLang="en-US">
                          <a:latin typeface="BIZ UDPゴシック" panose="020B0400000000000000" pitchFamily="50" charset="-128"/>
                          <a:ea typeface="BIZ UDPゴシック" panose="020B0400000000000000" pitchFamily="50" charset="-128"/>
                        </a:rPr>
                        <a:t>自動車保険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BIZ UDPゴシック" panose="020B0400000000000000" pitchFamily="50" charset="-128"/>
                          <a:ea typeface="BIZ UDPゴシック" panose="020B0400000000000000" pitchFamily="50" charset="-128"/>
                        </a:rPr>
                        <a:t>相手のケガや車両に対する損害賠償責任、</a:t>
                      </a:r>
                      <a:endParaRPr kumimoji="1" lang="en-US" altLang="ja-JP" sz="1800" dirty="0">
                        <a:latin typeface="BIZ UDPゴシック" panose="020B0400000000000000" pitchFamily="50" charset="-128"/>
                        <a:ea typeface="BIZ UDPゴシック" panose="020B0400000000000000" pitchFamily="50" charset="-128"/>
                      </a:endParaRPr>
                    </a:p>
                    <a:p>
                      <a:r>
                        <a:rPr kumimoji="1" lang="ja-JP" altLang="en-US" sz="1800" dirty="0">
                          <a:latin typeface="BIZ UDPゴシック" panose="020B0400000000000000" pitchFamily="50" charset="-128"/>
                          <a:ea typeface="BIZ UDPゴシック" panose="020B0400000000000000" pitchFamily="50" charset="-128"/>
                        </a:rPr>
                        <a:t>自動車事故による自分のケガや車両の損害</a:t>
                      </a:r>
                      <a:endParaRPr kumimoji="1" lang="en-US" altLang="ja-JP" sz="18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254905845"/>
                  </a:ext>
                </a:extLst>
              </a:tr>
            </a:tbl>
          </a:graphicData>
        </a:graphic>
      </p:graphicFrame>
    </p:spTree>
    <p:extLst>
      <p:ext uri="{BB962C8B-B14F-4D97-AF65-F5344CB8AC3E}">
        <p14:creationId xmlns:p14="http://schemas.microsoft.com/office/powerpoint/2010/main" val="2798237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CB753C74-F2AC-49BB-BFA0-2DCE0E097F3E}"/>
              </a:ext>
            </a:extLst>
          </p:cNvPr>
          <p:cNvGraphicFramePr>
            <a:graphicFrameLocks noGrp="1"/>
          </p:cNvGraphicFramePr>
          <p:nvPr>
            <p:extLst>
              <p:ext uri="{D42A27DB-BD31-4B8C-83A1-F6EECF244321}">
                <p14:modId xmlns:p14="http://schemas.microsoft.com/office/powerpoint/2010/main" val="3062234460"/>
              </p:ext>
            </p:extLst>
          </p:nvPr>
        </p:nvGraphicFramePr>
        <p:xfrm>
          <a:off x="160945" y="816301"/>
          <a:ext cx="8823035" cy="1786429"/>
        </p:xfrm>
        <a:graphic>
          <a:graphicData uri="http://schemas.openxmlformats.org/drawingml/2006/table">
            <a:tbl>
              <a:tblPr firstRow="1" bandRow="1">
                <a:tableStyleId>{5940675A-B579-460E-94D1-54222C63F5DA}</a:tableStyleId>
              </a:tblPr>
              <a:tblGrid>
                <a:gridCol w="2771448">
                  <a:extLst>
                    <a:ext uri="{9D8B030D-6E8A-4147-A177-3AD203B41FA5}">
                      <a16:colId xmlns:a16="http://schemas.microsoft.com/office/drawing/2014/main" val="1431175570"/>
                    </a:ext>
                  </a:extLst>
                </a:gridCol>
                <a:gridCol w="6051587">
                  <a:extLst>
                    <a:ext uri="{9D8B030D-6E8A-4147-A177-3AD203B41FA5}">
                      <a16:colId xmlns:a16="http://schemas.microsoft.com/office/drawing/2014/main" val="569098619"/>
                    </a:ext>
                  </a:extLst>
                </a:gridCol>
              </a:tblGrid>
              <a:tr h="17864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latin typeface="メイリオ" panose="020B0604030504040204" pitchFamily="50" charset="-128"/>
                          <a:ea typeface="メイリオ" panose="020B0604030504040204" pitchFamily="50" charset="-128"/>
                        </a:rPr>
                        <a:t>■社会の安定化・</a:t>
                      </a:r>
                      <a:endParaRPr lang="en-US" altLang="ja-JP" sz="2000" dirty="0">
                        <a:latin typeface="メイリオ" panose="020B0604030504040204" pitchFamily="50" charset="-128"/>
                        <a:ea typeface="メイリオ" panose="020B0604030504040204" pitchFamily="50" charset="-128"/>
                      </a:endParaRPr>
                    </a:p>
                    <a:p>
                      <a:pPr marL="179388"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latin typeface="メイリオ" panose="020B0604030504040204" pitchFamily="50" charset="-128"/>
                          <a:ea typeface="メイリオ" panose="020B0604030504040204" pitchFamily="50" charset="-128"/>
                        </a:rPr>
                        <a:t> 活性化</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kern="0" dirty="0">
                          <a:latin typeface="メイリオ" panose="020B0604030504040204" pitchFamily="50" charset="-128"/>
                          <a:ea typeface="メイリオ" panose="020B0604030504040204" pitchFamily="50" charset="-128"/>
                        </a:rPr>
                        <a:t>個人や企業に万が一の</a:t>
                      </a:r>
                      <a:r>
                        <a:rPr lang="ja-JP" altLang="en-US" sz="2000" u="none" kern="0" dirty="0">
                          <a:solidFill>
                            <a:schemeClr val="tx1"/>
                          </a:solidFill>
                          <a:latin typeface="メイリオ" panose="020B0604030504040204" pitchFamily="50" charset="-128"/>
                          <a:ea typeface="メイリオ" panose="020B0604030504040204" pitchFamily="50" charset="-128"/>
                        </a:rPr>
                        <a:t>補償を提供し、</a:t>
                      </a:r>
                      <a:endParaRPr lang="en-US" altLang="ja-JP" sz="2000" kern="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kern="0" dirty="0">
                          <a:latin typeface="メイリオ" panose="020B0604030504040204" pitchFamily="50" charset="-128"/>
                          <a:ea typeface="メイリオ" panose="020B0604030504040204" pitchFamily="50" charset="-128"/>
                        </a:rPr>
                        <a:t>リスクに対する経済的損失のおそれを低減</a:t>
                      </a:r>
                      <a:endParaRPr lang="en-US" altLang="ja-JP" sz="2000" kern="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1200"/>
                        </a:spcBef>
                        <a:spcAft>
                          <a:spcPts val="0"/>
                        </a:spcAft>
                        <a:buClrTx/>
                        <a:buSzTx/>
                        <a:buFontTx/>
                        <a:buNone/>
                        <a:tabLst/>
                        <a:defRPr/>
                      </a:pPr>
                      <a:r>
                        <a:rPr lang="ja-JP" altLang="en-US" sz="2000" kern="0" dirty="0">
                          <a:latin typeface="メイリオ" panose="020B0604030504040204" pitchFamily="50" charset="-128"/>
                          <a:ea typeface="メイリオ" panose="020B0604030504040204" pitchFamily="50" charset="-128"/>
                        </a:rPr>
                        <a:t>⇒</a:t>
                      </a:r>
                      <a:r>
                        <a:rPr lang="ja-JP" altLang="en-US" sz="2000" u="sng" kern="0" dirty="0">
                          <a:solidFill>
                            <a:srgbClr val="FF0000"/>
                          </a:solidFill>
                          <a:latin typeface="メイリオ" panose="020B0604030504040204" pitchFamily="50" charset="-128"/>
                          <a:ea typeface="メイリオ" panose="020B0604030504040204" pitchFamily="50" charset="-128"/>
                        </a:rPr>
                        <a:t>社会を安定化・活性化させる役割</a:t>
                      </a:r>
                      <a:endParaRPr lang="en-US" altLang="ja-JP" sz="2000" u="sng" kern="0" dirty="0">
                        <a:solidFill>
                          <a:srgbClr val="FF000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kern="0" dirty="0">
                          <a:solidFill>
                            <a:schemeClr val="tx1"/>
                          </a:solidFill>
                          <a:latin typeface="メイリオ" panose="020B0604030504040204" pitchFamily="50" charset="-128"/>
                          <a:ea typeface="メイリオ" panose="020B0604030504040204" pitchFamily="50" charset="-128"/>
                        </a:rPr>
                        <a:t>　日常生活や企業活動の挑戦・成長を後押し、</a:t>
                      </a:r>
                      <a:endParaRPr lang="en-US" altLang="ja-JP" sz="2000" u="none" kern="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kern="0" dirty="0">
                          <a:solidFill>
                            <a:schemeClr val="tx1"/>
                          </a:solidFill>
                          <a:latin typeface="メイリオ" panose="020B0604030504040204" pitchFamily="50" charset="-128"/>
                          <a:ea typeface="メイリオ" panose="020B0604030504040204" pitchFamily="50" charset="-128"/>
                        </a:rPr>
                        <a:t>　下支えするインフラ</a:t>
                      </a:r>
                      <a:endParaRPr lang="en-US" altLang="ja-JP" sz="2000" kern="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57803608"/>
                  </a:ext>
                </a:extLst>
              </a:tr>
            </a:tbl>
          </a:graphicData>
        </a:graphic>
      </p:graphicFrame>
      <p:sp>
        <p:nvSpPr>
          <p:cNvPr id="5" name="テキスト ボックス 4">
            <a:extLst>
              <a:ext uri="{FF2B5EF4-FFF2-40B4-BE49-F238E27FC236}">
                <a16:creationId xmlns:a16="http://schemas.microsoft.com/office/drawing/2014/main" id="{7265206F-0D66-4892-BE7F-DB6A86D457CC}"/>
              </a:ext>
            </a:extLst>
          </p:cNvPr>
          <p:cNvSpPr txBox="1"/>
          <p:nvPr/>
        </p:nvSpPr>
        <p:spPr>
          <a:xfrm>
            <a:off x="237066" y="196334"/>
            <a:ext cx="6096000" cy="523220"/>
          </a:xfrm>
          <a:prstGeom prst="rect">
            <a:avLst/>
          </a:prstGeom>
          <a:noFill/>
        </p:spPr>
        <p:txBody>
          <a:bodyPr wrap="square">
            <a:spAutoFit/>
          </a:bodyPr>
          <a:lstStyle/>
          <a:p>
            <a:r>
              <a:rPr lang="ja-JP" altLang="en-US" sz="2800" dirty="0">
                <a:latin typeface="メイリオ" panose="020B0604030504040204" pitchFamily="50" charset="-128"/>
                <a:ea typeface="メイリオ" panose="020B0604030504040204" pitchFamily="50" charset="-128"/>
              </a:rPr>
              <a:t>損害保険の社会的役割</a:t>
            </a:r>
            <a:endParaRPr lang="ja-JP" altLang="en-US" sz="2800" dirty="0"/>
          </a:p>
        </p:txBody>
      </p:sp>
      <p:graphicFrame>
        <p:nvGraphicFramePr>
          <p:cNvPr id="2" name="表 1">
            <a:extLst>
              <a:ext uri="{FF2B5EF4-FFF2-40B4-BE49-F238E27FC236}">
                <a16:creationId xmlns:a16="http://schemas.microsoft.com/office/drawing/2014/main" id="{1A1D9137-7EF3-446F-BB33-92C6C875DA74}"/>
              </a:ext>
            </a:extLst>
          </p:cNvPr>
          <p:cNvGraphicFramePr>
            <a:graphicFrameLocks noGrp="1"/>
          </p:cNvGraphicFramePr>
          <p:nvPr>
            <p:extLst>
              <p:ext uri="{D42A27DB-BD31-4B8C-83A1-F6EECF244321}">
                <p14:modId xmlns:p14="http://schemas.microsoft.com/office/powerpoint/2010/main" val="3438732505"/>
              </p:ext>
            </p:extLst>
          </p:nvPr>
        </p:nvGraphicFramePr>
        <p:xfrm>
          <a:off x="160946" y="2611265"/>
          <a:ext cx="8823034" cy="2225040"/>
        </p:xfrm>
        <a:graphic>
          <a:graphicData uri="http://schemas.openxmlformats.org/drawingml/2006/table">
            <a:tbl>
              <a:tblPr firstRow="1" bandRow="1">
                <a:tableStyleId>{5940675A-B579-460E-94D1-54222C63F5DA}</a:tableStyleId>
              </a:tblPr>
              <a:tblGrid>
                <a:gridCol w="2771448">
                  <a:extLst>
                    <a:ext uri="{9D8B030D-6E8A-4147-A177-3AD203B41FA5}">
                      <a16:colId xmlns:a16="http://schemas.microsoft.com/office/drawing/2014/main" val="2819541834"/>
                    </a:ext>
                  </a:extLst>
                </a:gridCol>
                <a:gridCol w="6051586">
                  <a:extLst>
                    <a:ext uri="{9D8B030D-6E8A-4147-A177-3AD203B41FA5}">
                      <a16:colId xmlns:a16="http://schemas.microsoft.com/office/drawing/2014/main" val="945608699"/>
                    </a:ext>
                  </a:extLst>
                </a:gridCol>
              </a:tblGrid>
              <a:tr h="2037064">
                <a:tc>
                  <a:txBody>
                    <a:bodyPr/>
                    <a:lstStyle/>
                    <a:p>
                      <a:pPr marL="179388" marR="0" lvl="0" indent="-179388" algn="l" defTabSz="914400" rtl="0" eaLnBrk="1" fontAlgn="auto" latinLnBrk="0" hangingPunct="1">
                        <a:lnSpc>
                          <a:spcPct val="100000"/>
                        </a:lnSpc>
                        <a:spcBef>
                          <a:spcPts val="0"/>
                        </a:spcBef>
                        <a:spcAft>
                          <a:spcPts val="0"/>
                        </a:spcAft>
                        <a:buClrTx/>
                        <a:buSzTx/>
                        <a:buFontTx/>
                        <a:buNone/>
                        <a:tabLst/>
                        <a:defRPr/>
                      </a:pPr>
                      <a:r>
                        <a:rPr lang="ja-JP" altLang="en-US" sz="2000" dirty="0">
                          <a:latin typeface="メイリオ" panose="020B0604030504040204" pitchFamily="50" charset="-128"/>
                          <a:ea typeface="メイリオ" panose="020B0604030504040204" pitchFamily="50" charset="-128"/>
                        </a:rPr>
                        <a:t>■被害者・被災者の</a:t>
                      </a:r>
                      <a:r>
                        <a:rPr lang="en-US" altLang="ja-JP" sz="2000" dirty="0">
                          <a:latin typeface="メイリオ" panose="020B0604030504040204" pitchFamily="50" charset="-128"/>
                          <a:ea typeface="メイリオ" panose="020B0604030504040204" pitchFamily="50" charset="-128"/>
                        </a:rPr>
                        <a:t/>
                      </a:r>
                      <a:br>
                        <a:rPr lang="en-US" altLang="ja-JP" sz="2000" dirty="0">
                          <a:latin typeface="メイリオ" panose="020B0604030504040204" pitchFamily="50" charset="-128"/>
                          <a:ea typeface="メイリオ" panose="020B0604030504040204" pitchFamily="50" charset="-128"/>
                        </a:rPr>
                      </a:br>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救済</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kern="0" dirty="0">
                          <a:latin typeface="メイリオ" panose="020B0604030504040204" pitchFamily="50" charset="-128"/>
                          <a:ea typeface="メイリオ" panose="020B0604030504040204" pitchFamily="50" charset="-128"/>
                        </a:rPr>
                        <a:t>交通事故の被害者や自然災害の被災者</a:t>
                      </a:r>
                      <a:endParaRPr lang="en-US" altLang="ja-JP" sz="2000" kern="0" dirty="0">
                        <a:solidFill>
                          <a:srgbClr val="FF0000"/>
                        </a:solidFill>
                        <a:highlight>
                          <a:srgbClr val="FFFF00"/>
                        </a:highlight>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1200"/>
                        </a:spcBef>
                        <a:spcAft>
                          <a:spcPts val="0"/>
                        </a:spcAft>
                        <a:buClrTx/>
                        <a:buSzTx/>
                        <a:buFontTx/>
                        <a:buNone/>
                        <a:tabLst/>
                        <a:defRPr/>
                      </a:pPr>
                      <a:r>
                        <a:rPr lang="ja-JP" altLang="en-US" sz="2000" kern="0" dirty="0">
                          <a:latin typeface="メイリオ" panose="020B0604030504040204" pitchFamily="50" charset="-128"/>
                          <a:ea typeface="メイリオ" panose="020B0604030504040204" pitchFamily="50" charset="-128"/>
                        </a:rPr>
                        <a:t>⇒</a:t>
                      </a:r>
                      <a:r>
                        <a:rPr lang="ja-JP" altLang="en-US" sz="2000" u="sng" kern="0" dirty="0">
                          <a:solidFill>
                            <a:srgbClr val="FF0000"/>
                          </a:solidFill>
                          <a:latin typeface="メイリオ" panose="020B0604030504040204" pitchFamily="50" charset="-128"/>
                          <a:ea typeface="メイリオ" panose="020B0604030504040204" pitchFamily="50" charset="-128"/>
                        </a:rPr>
                        <a:t>経済的な補償によって救済する役割</a:t>
                      </a:r>
                      <a:endParaRPr lang="en-US" altLang="ja-JP" sz="2000" kern="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1200"/>
                        </a:spcBef>
                        <a:spcAft>
                          <a:spcPts val="0"/>
                        </a:spcAft>
                        <a:buClrTx/>
                        <a:buSzTx/>
                        <a:buFontTx/>
                        <a:buNone/>
                        <a:tabLst/>
                        <a:defRPr/>
                      </a:pPr>
                      <a:r>
                        <a:rPr lang="ja-JP" altLang="en-US" sz="2000" kern="0" dirty="0">
                          <a:latin typeface="メイリオ" panose="020B0604030504040204" pitchFamily="50" charset="-128"/>
                          <a:ea typeface="メイリオ" panose="020B0604030504040204" pitchFamily="50" charset="-128"/>
                        </a:rPr>
                        <a:t>例）交通事故で加害者が被害者の損害に対して、　　</a:t>
                      </a:r>
                      <a:endParaRPr lang="en-US" altLang="ja-JP" sz="2000" kern="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kern="0" dirty="0">
                          <a:latin typeface="メイリオ" panose="020B0604030504040204" pitchFamily="50" charset="-128"/>
                          <a:ea typeface="メイリオ" panose="020B0604030504040204" pitchFamily="50" charset="-128"/>
                        </a:rPr>
                        <a:t>　　損害賠償責任を負った時、これを損害保険が</a:t>
                      </a:r>
                      <a:endParaRPr lang="en-US" altLang="ja-JP" sz="2000" kern="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kern="0" dirty="0">
                          <a:latin typeface="メイリオ" panose="020B0604030504040204" pitchFamily="50" charset="-128"/>
                          <a:ea typeface="メイリオ" panose="020B0604030504040204" pitchFamily="50" charset="-128"/>
                        </a:rPr>
                        <a:t>　　カバーすることで、加害者に資力がなくても　</a:t>
                      </a:r>
                      <a:endParaRPr lang="en-US" altLang="ja-JP" sz="2000" kern="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kern="0" dirty="0">
                          <a:latin typeface="メイリオ" panose="020B0604030504040204" pitchFamily="50" charset="-128"/>
                          <a:ea typeface="メイリオ" panose="020B0604030504040204" pitchFamily="50" charset="-128"/>
                        </a:rPr>
                        <a:t>　　被害者が十分な損害賠償を受けることができる</a:t>
                      </a:r>
                      <a:endParaRPr kumimoji="1" lang="ja-JP" altLang="en-US" sz="20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06999302"/>
                  </a:ext>
                </a:extLst>
              </a:tr>
            </a:tbl>
          </a:graphicData>
        </a:graphic>
      </p:graphicFrame>
      <p:graphicFrame>
        <p:nvGraphicFramePr>
          <p:cNvPr id="4" name="表 3">
            <a:extLst>
              <a:ext uri="{FF2B5EF4-FFF2-40B4-BE49-F238E27FC236}">
                <a16:creationId xmlns:a16="http://schemas.microsoft.com/office/drawing/2014/main" id="{CCE039E6-619E-4F73-B690-04141BDF13BE}"/>
              </a:ext>
            </a:extLst>
          </p:cNvPr>
          <p:cNvGraphicFramePr>
            <a:graphicFrameLocks noGrp="1"/>
          </p:cNvGraphicFramePr>
          <p:nvPr>
            <p:extLst>
              <p:ext uri="{D42A27DB-BD31-4B8C-83A1-F6EECF244321}">
                <p14:modId xmlns:p14="http://schemas.microsoft.com/office/powerpoint/2010/main" val="2022339272"/>
              </p:ext>
            </p:extLst>
          </p:nvPr>
        </p:nvGraphicFramePr>
        <p:xfrm>
          <a:off x="160945" y="4844840"/>
          <a:ext cx="8823033" cy="1767840"/>
        </p:xfrm>
        <a:graphic>
          <a:graphicData uri="http://schemas.openxmlformats.org/drawingml/2006/table">
            <a:tbl>
              <a:tblPr firstRow="1" bandRow="1">
                <a:tableStyleId>{5940675A-B579-460E-94D1-54222C63F5DA}</a:tableStyleId>
              </a:tblPr>
              <a:tblGrid>
                <a:gridCol w="2771447">
                  <a:extLst>
                    <a:ext uri="{9D8B030D-6E8A-4147-A177-3AD203B41FA5}">
                      <a16:colId xmlns:a16="http://schemas.microsoft.com/office/drawing/2014/main" val="1134548602"/>
                    </a:ext>
                  </a:extLst>
                </a:gridCol>
                <a:gridCol w="6051586">
                  <a:extLst>
                    <a:ext uri="{9D8B030D-6E8A-4147-A177-3AD203B41FA5}">
                      <a16:colId xmlns:a16="http://schemas.microsoft.com/office/drawing/2014/main" val="2701671756"/>
                    </a:ext>
                  </a:extLst>
                </a:gridCol>
              </a:tblGrid>
              <a:tr h="1632427">
                <a:tc>
                  <a:txBody>
                    <a:bodyPr/>
                    <a:lstStyle/>
                    <a:p>
                      <a:pPr marL="179388" marR="0" lvl="0" indent="-179388" algn="l" defTabSz="914400" rtl="0" eaLnBrk="1" fontAlgn="auto" latinLnBrk="0" hangingPunct="1">
                        <a:lnSpc>
                          <a:spcPct val="100000"/>
                        </a:lnSpc>
                        <a:spcBef>
                          <a:spcPts val="0"/>
                        </a:spcBef>
                        <a:spcAft>
                          <a:spcPts val="0"/>
                        </a:spcAft>
                        <a:buClrTx/>
                        <a:buSzTx/>
                        <a:buFontTx/>
                        <a:buNone/>
                        <a:tabLst/>
                        <a:defRPr/>
                      </a:pPr>
                      <a:r>
                        <a:rPr lang="ja-JP" altLang="en-US" sz="2000">
                          <a:latin typeface="メイリオ" panose="020B0604030504040204" pitchFamily="50" charset="-128"/>
                          <a:ea typeface="メイリオ" panose="020B0604030504040204" pitchFamily="50" charset="-128"/>
                        </a:rPr>
                        <a:t>■事故・損害の防止・</a:t>
                      </a:r>
                      <a:endParaRPr lang="en-US" altLang="ja-JP" sz="2000">
                        <a:latin typeface="メイリオ" panose="020B0604030504040204" pitchFamily="50" charset="-128"/>
                        <a:ea typeface="メイリオ" panose="020B0604030504040204" pitchFamily="50" charset="-128"/>
                      </a:endParaRPr>
                    </a:p>
                    <a:p>
                      <a:pPr marL="179388" marR="0" lvl="0" indent="0" algn="l" defTabSz="914400" rtl="0" eaLnBrk="1" fontAlgn="auto" latinLnBrk="0" hangingPunct="1">
                        <a:lnSpc>
                          <a:spcPct val="100000"/>
                        </a:lnSpc>
                        <a:spcBef>
                          <a:spcPts val="0"/>
                        </a:spcBef>
                        <a:spcAft>
                          <a:spcPts val="0"/>
                        </a:spcAft>
                        <a:buClrTx/>
                        <a:buSzTx/>
                        <a:buFontTx/>
                        <a:buNone/>
                        <a:tabLst/>
                        <a:defRPr/>
                      </a:pPr>
                      <a:r>
                        <a:rPr lang="ja-JP" altLang="en-US" sz="2000">
                          <a:latin typeface="メイリオ" panose="020B0604030504040204" pitchFamily="50" charset="-128"/>
                          <a:ea typeface="メイリオ" panose="020B0604030504040204" pitchFamily="50" charset="-128"/>
                        </a:rPr>
                        <a:t> 軽減</a:t>
                      </a:r>
                      <a:endParaRPr lang="en-US" altLang="ja-JP" sz="200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a:latin typeface="メイリオ" panose="020B0604030504040204" pitchFamily="50" charset="-128"/>
                          <a:ea typeface="メイリオ" panose="020B0604030504040204" pitchFamily="50" charset="-128"/>
                        </a:rPr>
                        <a:t> </a:t>
                      </a:r>
                      <a:r>
                        <a:rPr lang="en-US" altLang="ja-JP" sz="2000">
                          <a:latin typeface="メイリオ" panose="020B0604030504040204" pitchFamily="50" charset="-128"/>
                          <a:ea typeface="メイリオ" panose="020B0604030504040204" pitchFamily="50" charset="-128"/>
                        </a:rPr>
                        <a:t>(</a:t>
                      </a:r>
                      <a:r>
                        <a:rPr lang="ja-JP" altLang="en-US" sz="2000">
                          <a:latin typeface="メイリオ" panose="020B0604030504040204" pitchFamily="50" charset="-128"/>
                          <a:ea typeface="メイリオ" panose="020B0604030504040204" pitchFamily="50" charset="-128"/>
                        </a:rPr>
                        <a:t>社会的損失の低減</a:t>
                      </a:r>
                      <a:r>
                        <a:rPr lang="en-US" altLang="ja-JP" sz="2000">
                          <a:latin typeface="メイリオ" panose="020B0604030504040204" pitchFamily="50" charset="-128"/>
                          <a:ea typeface="メイリオ" panose="020B0604030504040204" pitchFamily="50" charset="-128"/>
                        </a:rPr>
                        <a:t>)</a:t>
                      </a:r>
                      <a:endParaRPr lang="ja-JP" altLang="en-US" sz="2000">
                        <a:latin typeface="メイリオ" panose="020B0604030504040204" pitchFamily="50" charset="-128"/>
                        <a:ea typeface="メイリオ" panose="020B0604030504040204" pitchFamily="50" charset="-128"/>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kern="0" dirty="0">
                          <a:solidFill>
                            <a:schemeClr val="tx1"/>
                          </a:solidFill>
                          <a:latin typeface="メイリオ" panose="020B0604030504040204" pitchFamily="50" charset="-128"/>
                          <a:ea typeface="メイリオ" panose="020B0604030504040204" pitchFamily="50" charset="-128"/>
                        </a:rPr>
                        <a:t>交通事故の防止や自然災害の減災・防災</a:t>
                      </a:r>
                      <a:r>
                        <a:rPr lang="ja-JP" altLang="en-US" sz="2000" kern="0" dirty="0">
                          <a:latin typeface="メイリオ" panose="020B0604030504040204" pitchFamily="50" charset="-128"/>
                          <a:ea typeface="メイリオ" panose="020B0604030504040204" pitchFamily="50" charset="-128"/>
                        </a:rPr>
                        <a:t>の取組み</a:t>
                      </a:r>
                      <a:endParaRPr lang="en-US" altLang="ja-JP" sz="2000" kern="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1200"/>
                        </a:spcBef>
                        <a:spcAft>
                          <a:spcPts val="0"/>
                        </a:spcAft>
                        <a:buClrTx/>
                        <a:buSzTx/>
                        <a:buFontTx/>
                        <a:buNone/>
                        <a:tabLst/>
                        <a:defRPr/>
                      </a:pPr>
                      <a:r>
                        <a:rPr lang="ja-JP" altLang="en-US" sz="2000" u="none" kern="0" dirty="0">
                          <a:solidFill>
                            <a:schemeClr val="tx1"/>
                          </a:solidFill>
                          <a:latin typeface="メイリオ" panose="020B0604030504040204" pitchFamily="50" charset="-128"/>
                          <a:ea typeface="メイリオ" panose="020B0604030504040204" pitchFamily="50" charset="-128"/>
                        </a:rPr>
                        <a:t>⇒</a:t>
                      </a:r>
                      <a:r>
                        <a:rPr lang="ja-JP" altLang="en-US" sz="2000" u="sng" kern="0" dirty="0">
                          <a:solidFill>
                            <a:srgbClr val="FF0000"/>
                          </a:solidFill>
                          <a:latin typeface="メイリオ" panose="020B0604030504040204" pitchFamily="50" charset="-128"/>
                          <a:ea typeface="メイリオ" panose="020B0604030504040204" pitchFamily="50" charset="-128"/>
                        </a:rPr>
                        <a:t>社会的損失を低減する役割</a:t>
                      </a:r>
                      <a:endParaRPr lang="en-US" altLang="ja-JP" sz="2000" kern="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kern="0" dirty="0">
                          <a:latin typeface="メイリオ" panose="020B0604030504040204" pitchFamily="50" charset="-128"/>
                          <a:ea typeface="メイリオ" panose="020B0604030504040204" pitchFamily="50" charset="-128"/>
                        </a:rPr>
                        <a:t>例）</a:t>
                      </a:r>
                      <a:r>
                        <a:rPr lang="ja-JP" altLang="en-US" sz="2000" kern="0" dirty="0">
                          <a:solidFill>
                            <a:schemeClr val="tx1"/>
                          </a:solidFill>
                          <a:latin typeface="メイリオ" panose="020B0604030504040204" pitchFamily="50" charset="-128"/>
                          <a:ea typeface="メイリオ" panose="020B0604030504040204" pitchFamily="50" charset="-128"/>
                        </a:rPr>
                        <a:t>保険金を受け取るような過去の事故の有無に  </a:t>
                      </a:r>
                      <a:endParaRPr lang="en-US" altLang="ja-JP" sz="2000" kern="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kern="0" dirty="0">
                          <a:solidFill>
                            <a:schemeClr val="tx1"/>
                          </a:solidFill>
                          <a:latin typeface="メイリオ" panose="020B0604030504040204" pitchFamily="50" charset="-128"/>
                          <a:ea typeface="メイリオ" panose="020B0604030504040204" pitchFamily="50" charset="-128"/>
                        </a:rPr>
                        <a:t>      </a:t>
                      </a:r>
                      <a:r>
                        <a:rPr lang="ja-JP" altLang="en-US" sz="2000" kern="0" dirty="0">
                          <a:solidFill>
                            <a:schemeClr val="tx1"/>
                          </a:solidFill>
                          <a:latin typeface="メイリオ" panose="020B0604030504040204" pitchFamily="50" charset="-128"/>
                          <a:ea typeface="メイリオ" panose="020B0604030504040204" pitchFamily="50" charset="-128"/>
                        </a:rPr>
                        <a:t>基づいて、その人のリスクに見合った保険料  </a:t>
                      </a:r>
                      <a:endParaRPr lang="en-US" altLang="ja-JP" sz="2000" kern="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kern="0" dirty="0">
                          <a:solidFill>
                            <a:schemeClr val="tx1"/>
                          </a:solidFill>
                          <a:latin typeface="メイリオ" panose="020B0604030504040204" pitchFamily="50" charset="-128"/>
                          <a:ea typeface="メイリオ" panose="020B0604030504040204" pitchFamily="50" charset="-128"/>
                        </a:rPr>
                        <a:t>      </a:t>
                      </a:r>
                      <a:r>
                        <a:rPr lang="ja-JP" altLang="en-US" sz="2000" kern="0" dirty="0">
                          <a:solidFill>
                            <a:schemeClr val="tx1"/>
                          </a:solidFill>
                          <a:latin typeface="メイリオ" panose="020B0604030504040204" pitchFamily="50" charset="-128"/>
                          <a:ea typeface="メイリオ" panose="020B0604030504040204" pitchFamily="50" charset="-128"/>
                        </a:rPr>
                        <a:t>を設定⇒</a:t>
                      </a:r>
                      <a:r>
                        <a:rPr lang="ja-JP" altLang="en-US" sz="2000" u="sng" kern="0" dirty="0">
                          <a:solidFill>
                            <a:srgbClr val="FF0000"/>
                          </a:solidFill>
                          <a:latin typeface="メイリオ" panose="020B0604030504040204" pitchFamily="50" charset="-128"/>
                          <a:ea typeface="メイリオ" panose="020B0604030504040204" pitchFamily="50" charset="-128"/>
                        </a:rPr>
                        <a:t>事故発生防止への動機付け</a:t>
                      </a:r>
                      <a:endParaRPr lang="en-US" altLang="ja-JP" sz="2000" kern="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99317738"/>
                  </a:ext>
                </a:extLst>
              </a:tr>
            </a:tbl>
          </a:graphicData>
        </a:graphic>
      </p:graphicFrame>
    </p:spTree>
    <p:extLst>
      <p:ext uri="{BB962C8B-B14F-4D97-AF65-F5344CB8AC3E}">
        <p14:creationId xmlns:p14="http://schemas.microsoft.com/office/powerpoint/2010/main" val="261095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4845a59-19c0-419e-937b-3e0304f241ff" xsi:nil="true"/>
    <lcf76f155ced4ddcb4097134ff3c332f xmlns="3fae6192-6fa0-4129-ba0e-59a9d462125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16D366F717ABE4BB331B6E1BEAFF525" ma:contentTypeVersion="12" ma:contentTypeDescription="新しいドキュメントを作成します。" ma:contentTypeScope="" ma:versionID="2ffd8be8ed1ebbd66b54fed383370b4e">
  <xsd:schema xmlns:xsd="http://www.w3.org/2001/XMLSchema" xmlns:xs="http://www.w3.org/2001/XMLSchema" xmlns:p="http://schemas.microsoft.com/office/2006/metadata/properties" xmlns:ns2="3fae6192-6fa0-4129-ba0e-59a9d4621257" xmlns:ns3="14845a59-19c0-419e-937b-3e0304f241ff" targetNamespace="http://schemas.microsoft.com/office/2006/metadata/properties" ma:root="true" ma:fieldsID="2a7bdebdb69e6b1be9c83a931016e115" ns2:_="" ns3:_="">
    <xsd:import namespace="3fae6192-6fa0-4129-ba0e-59a9d4621257"/>
    <xsd:import namespace="14845a59-19c0-419e-937b-3e0304f241f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ae6192-6fa0-4129-ba0e-59a9d46212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c00dd7a2-34d6-4a01-ba1d-b393478267d6"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4845a59-19c0-419e-937b-3e0304f241f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f6cf48f-3e9c-4c58-8f96-0aed38d0883c}" ma:internalName="TaxCatchAll" ma:showField="CatchAllData" ma:web="14845a59-19c0-419e-937b-3e0304f241f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3987BF-0610-43AB-A22A-763C458DCE5E}">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2b94cecb-f9b5-4a2a-ba2e-d30f9cb9bfaa"/>
    <ds:schemaRef ds:uri="http://www.w3.org/XML/1998/namespace"/>
  </ds:schemaRefs>
</ds:datastoreItem>
</file>

<file path=customXml/itemProps2.xml><?xml version="1.0" encoding="utf-8"?>
<ds:datastoreItem xmlns:ds="http://schemas.openxmlformats.org/officeDocument/2006/customXml" ds:itemID="{7195A3ED-1107-4719-B07A-9D9DED071B6B}">
  <ds:schemaRefs>
    <ds:schemaRef ds:uri="http://schemas.microsoft.com/sharepoint/v3/contenttype/forms"/>
  </ds:schemaRefs>
</ds:datastoreItem>
</file>

<file path=customXml/itemProps3.xml><?xml version="1.0" encoding="utf-8"?>
<ds:datastoreItem xmlns:ds="http://schemas.openxmlformats.org/officeDocument/2006/customXml" ds:itemID="{2FD42A19-B12E-447B-A577-37A537C145F1}"/>
</file>

<file path=docProps/app.xml><?xml version="1.0" encoding="utf-8"?>
<Properties xmlns="http://schemas.openxmlformats.org/officeDocument/2006/extended-properties" xmlns:vt="http://schemas.openxmlformats.org/officeDocument/2006/docPropsVTypes">
  <Template/>
  <TotalTime>266</TotalTime>
  <Words>1122</Words>
  <Application>Microsoft Office PowerPoint</Application>
  <PresentationFormat>ワイド画面</PresentationFormat>
  <Paragraphs>163</Paragraphs>
  <Slides>9</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vt:i4>
      </vt:variant>
    </vt:vector>
  </HeadingPairs>
  <TitlesOfParts>
    <vt:vector size="20" baseType="lpstr">
      <vt:lpstr>BIZ UDPゴシック</vt:lpstr>
      <vt:lpstr>Meiryo UI</vt:lpstr>
      <vt:lpstr>ＭＳ Ｐゴシック</vt:lpstr>
      <vt:lpstr>ＭＳ Ｐ明朝</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Owner</dc:creator>
  <cp:lastModifiedBy>2016</cp:lastModifiedBy>
  <cp:revision>13</cp:revision>
  <cp:lastPrinted>2021-08-06T00:15:42Z</cp:lastPrinted>
  <dcterms:created xsi:type="dcterms:W3CDTF">2007-04-30T04:10:41Z</dcterms:created>
  <dcterms:modified xsi:type="dcterms:W3CDTF">2021-10-07T02:11:39Z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0x010100016D366F717ABE4BB331B6E1BEAFF525</vt:lpwstr>
  </property>
</Properties>
</file>