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9" r:id="rId4"/>
  </p:sldMasterIdLst>
  <p:notesMasterIdLst>
    <p:notesMasterId r:id="rId15"/>
  </p:notesMasterIdLst>
  <p:handoutMasterIdLst>
    <p:handoutMasterId r:id="rId16"/>
  </p:handoutMasterIdLst>
  <p:sldIdLst>
    <p:sldId id="259" r:id="rId5"/>
    <p:sldId id="258" r:id="rId6"/>
    <p:sldId id="1146" r:id="rId7"/>
    <p:sldId id="1131" r:id="rId8"/>
    <p:sldId id="1132" r:id="rId9"/>
    <p:sldId id="1135" r:id="rId10"/>
    <p:sldId id="1147" r:id="rId11"/>
    <p:sldId id="1137" r:id="rId12"/>
    <p:sldId id="1130" r:id="rId13"/>
    <p:sldId id="1141" r:id="rId14"/>
  </p:sldIdLst>
  <p:sldSz cx="12192000" cy="68580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山本 真史" initials="山本" lastIdx="0" clrIdx="0">
    <p:extLst>
      <p:ext uri="{19B8F6BF-5375-455C-9EA6-DF929625EA0E}">
        <p15:presenceInfo xmlns:p15="http://schemas.microsoft.com/office/powerpoint/2012/main" userId="S-1-5-21-3383095849-2068564238-3787265776-1277" providerId="AD"/>
      </p:ext>
    </p:extLst>
  </p:cmAuthor>
  <p:cmAuthor id="2" name="小林 将也" initials="小林" lastIdx="1" clrIdx="1">
    <p:extLst>
      <p:ext uri="{19B8F6BF-5375-455C-9EA6-DF929625EA0E}">
        <p15:presenceInfo xmlns:p15="http://schemas.microsoft.com/office/powerpoint/2012/main" userId="S::masaya-kobayashi@sonpo.or.jp::1ba0b7b9-f3c6-44af-b244-d00e69c5e3c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331"/>
    <a:srgbClr val="FF3300"/>
    <a:srgbClr val="0D8EC5"/>
    <a:srgbClr val="FFCCFF"/>
    <a:srgbClr val="FFFF66"/>
    <a:srgbClr val="CCFF33"/>
    <a:srgbClr val="FFFFCC"/>
    <a:srgbClr val="0000FF"/>
    <a:srgbClr val="CCFFCC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自動車事故</c:v>
                </c:pt>
              </c:strCache>
            </c:strRef>
          </c:tx>
          <c:spPr>
            <a:solidFill>
              <a:srgbClr val="0D8EC5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D8EC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38BB-4F5E-ACFA-8C2C1BE21EF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Sheet1!$B$2:$B$6</c:f>
              <c:numCache>
                <c:formatCode>#,##0</c:formatCode>
                <c:ptCount val="5"/>
                <c:pt idx="0">
                  <c:v>536899</c:v>
                </c:pt>
                <c:pt idx="1">
                  <c:v>499201</c:v>
                </c:pt>
                <c:pt idx="2">
                  <c:v>472165</c:v>
                </c:pt>
                <c:pt idx="3">
                  <c:v>430601</c:v>
                </c:pt>
                <c:pt idx="4">
                  <c:v>381237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CDF-485E-9F39-FFDB435813B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自転車事故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2076986031230183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CDF-485E-9F39-FFDB435813B9}"/>
                </c:ext>
              </c:extLst>
            </c:dLbl>
            <c:dLbl>
              <c:idx val="1"/>
              <c:layout>
                <c:manualLayout>
                  <c:x val="9.0577395234226372E-3"/>
                  <c:y val="1.101087012750931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CDF-485E-9F39-FFDB435813B9}"/>
                </c:ext>
              </c:extLst>
            </c:dLbl>
            <c:dLbl>
              <c:idx val="2"/>
              <c:layout>
                <c:manualLayout>
                  <c:x val="1.3586609285133845E-2"/>
                  <c:y val="3.670290042503148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CDF-485E-9F39-FFDB435813B9}"/>
                </c:ext>
              </c:extLst>
            </c:dLbl>
            <c:dLbl>
              <c:idx val="3"/>
              <c:layout>
                <c:manualLayout>
                  <c:x val="1.2076986031230183E-2"/>
                  <c:y val="3.670290042503114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CDF-485E-9F39-FFDB435813B9}"/>
                </c:ext>
              </c:extLst>
            </c:dLbl>
            <c:dLbl>
              <c:idx val="4"/>
              <c:layout>
                <c:manualLayout>
                  <c:x val="1.5096232539037618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CDF-485E-9F39-FFDB435813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Sheet1!$C$2:$C$6</c:f>
              <c:numCache>
                <c:formatCode>#,##0</c:formatCode>
                <c:ptCount val="5"/>
                <c:pt idx="0">
                  <c:v>98700</c:v>
                </c:pt>
                <c:pt idx="1">
                  <c:v>90836</c:v>
                </c:pt>
                <c:pt idx="2">
                  <c:v>90407</c:v>
                </c:pt>
                <c:pt idx="3">
                  <c:v>85641</c:v>
                </c:pt>
                <c:pt idx="4">
                  <c:v>80473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CDF-485E-9F39-FFDB435813B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火災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0567362777326438E-2"/>
                  <c:y val="-6.728787346396762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CDF-485E-9F39-FFDB435813B9}"/>
                </c:ext>
              </c:extLst>
            </c:dLbl>
            <c:dLbl>
              <c:idx val="1"/>
              <c:layout>
                <c:manualLayout>
                  <c:x val="7.5481162695188644E-3"/>
                  <c:y val="-6.728787346396762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CDF-485E-9F39-FFDB435813B9}"/>
                </c:ext>
              </c:extLst>
            </c:dLbl>
            <c:dLbl>
              <c:idx val="2"/>
              <c:layout>
                <c:manualLayout>
                  <c:x val="7.5481162695188644E-3"/>
                  <c:y val="-6.728787346396762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CDF-485E-9F39-FFDB435813B9}"/>
                </c:ext>
              </c:extLst>
            </c:dLbl>
            <c:dLbl>
              <c:idx val="3"/>
              <c:layout>
                <c:manualLayout>
                  <c:x val="1.3586609285133845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8CDF-485E-9F39-FFDB435813B9}"/>
                </c:ext>
              </c:extLst>
            </c:dLbl>
            <c:dLbl>
              <c:idx val="4"/>
              <c:layout>
                <c:manualLayout>
                  <c:x val="1.8115479046845163E-2"/>
                  <c:y val="-6.728787346396762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8CDF-485E-9F39-FFDB435813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Sheet1!$D$2:$D$6</c:f>
              <c:numCache>
                <c:formatCode>#,##0</c:formatCode>
                <c:ptCount val="5"/>
                <c:pt idx="0">
                  <c:v>39111</c:v>
                </c:pt>
                <c:pt idx="1">
                  <c:v>36831</c:v>
                </c:pt>
                <c:pt idx="2">
                  <c:v>39373</c:v>
                </c:pt>
                <c:pt idx="3">
                  <c:v>37981</c:v>
                </c:pt>
                <c:pt idx="4">
                  <c:v>37683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CDF-485E-9F39-FFDB435813B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892571871"/>
        <c:axId val="1892574367"/>
      </c:barChart>
      <c:catAx>
        <c:axId val="18925718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892574367"/>
        <c:crosses val="autoZero"/>
        <c:auto val="1"/>
        <c:lblAlgn val="ctr"/>
        <c:lblOffset val="100"/>
        <c:noMultiLvlLbl val="0"/>
      </c:catAx>
      <c:valAx>
        <c:axId val="1892574367"/>
        <c:scaling>
          <c:orientation val="minMax"/>
          <c:max val="160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89257187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082" name="Rectangle 2">
            <a:extLst>
              <a:ext uri="{FF2B5EF4-FFF2-40B4-BE49-F238E27FC236}">
                <a16:creationId xmlns:a16="http://schemas.microsoft.com/office/drawing/2014/main" id="{1119E135-B209-4DA7-96D2-6975761C31D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2083" name="Rectangle 3">
            <a:extLst>
              <a:ext uri="{FF2B5EF4-FFF2-40B4-BE49-F238E27FC236}">
                <a16:creationId xmlns:a16="http://schemas.microsoft.com/office/drawing/2014/main" id="{6FB0823B-24C0-4913-B63C-1FE582074D76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2084" name="Rectangle 4">
            <a:extLst>
              <a:ext uri="{FF2B5EF4-FFF2-40B4-BE49-F238E27FC236}">
                <a16:creationId xmlns:a16="http://schemas.microsoft.com/office/drawing/2014/main" id="{9F495338-E3A1-44A6-8BB9-40FCCA373E3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2085" name="Rectangle 5">
            <a:extLst>
              <a:ext uri="{FF2B5EF4-FFF2-40B4-BE49-F238E27FC236}">
                <a16:creationId xmlns:a16="http://schemas.microsoft.com/office/drawing/2014/main" id="{C399B0F4-424B-4768-B6FB-9C4D18D5BBF9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/>
            </a:lvl1pPr>
          </a:lstStyle>
          <a:p>
            <a:fld id="{F8F6F0C1-FA1B-404E-AFA9-3962143ADAB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7C8F1E09-8B92-4385-A5A2-64BCD7A6F0E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CFBC2D89-F973-4936-AC55-152BA12E876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1748" name="Rectangle 4">
            <a:extLst>
              <a:ext uri="{FF2B5EF4-FFF2-40B4-BE49-F238E27FC236}">
                <a16:creationId xmlns:a16="http://schemas.microsoft.com/office/drawing/2014/main" id="{84D9F0D5-343D-4DDD-A0F1-A42AC3C8E750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9375" y="739775"/>
            <a:ext cx="6578600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4FF5AB3B-F923-4E54-944E-E1959E624A3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0" y="4686300"/>
            <a:ext cx="5389563" cy="444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1AE6CC85-8F16-40CF-8F9B-A488FB43F7B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CC2022C1-81FE-4F3A-91AE-370DC258403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/>
            </a:lvl1pPr>
          </a:lstStyle>
          <a:p>
            <a:fld id="{C146F9E0-6DDB-47E5-BB8B-C66E298310C8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34BF54C4-E9C7-420B-BABF-1AA82DA4A086}" type="slidenum">
              <a:rPr lang="en-US" altLang="ja-JP" smtClean="0"/>
              <a:pPr/>
              <a:t>4</a:t>
            </a:fld>
            <a:endParaRPr lang="en-US" altLang="ja-JP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375" y="739775"/>
            <a:ext cx="6578600" cy="3700463"/>
          </a:xfrm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8525" y="4686300"/>
            <a:ext cx="4938713" cy="4440238"/>
          </a:xfrm>
          <a:noFill/>
        </p:spPr>
        <p:txBody>
          <a:bodyPr/>
          <a:lstStyle/>
          <a:p>
            <a:pPr eaLnBrk="1" hangingPunct="1"/>
            <a:endParaRPr lang="ja-JP" altLang="ja-JP">
              <a:ea typeface="ＭＳ Ｐ明朝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590453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34BF54C4-E9C7-420B-BABF-1AA82DA4A086}" type="slidenum">
              <a:rPr lang="en-US" altLang="ja-JP" smtClean="0"/>
              <a:pPr/>
              <a:t>5</a:t>
            </a:fld>
            <a:endParaRPr lang="en-US" altLang="ja-JP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375" y="739775"/>
            <a:ext cx="6578600" cy="3700463"/>
          </a:xfrm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8525" y="4686300"/>
            <a:ext cx="4938713" cy="4440238"/>
          </a:xfrm>
          <a:noFill/>
        </p:spPr>
        <p:txBody>
          <a:bodyPr/>
          <a:lstStyle/>
          <a:p>
            <a:pPr eaLnBrk="1" hangingPunct="1"/>
            <a:endParaRPr lang="ja-JP" altLang="ja-JP">
              <a:ea typeface="ＭＳ Ｐ明朝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416069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34BF54C4-E9C7-420B-BABF-1AA82DA4A086}" type="slidenum">
              <a:rPr lang="en-US" altLang="ja-JP" smtClean="0"/>
              <a:pPr/>
              <a:t>6</a:t>
            </a:fld>
            <a:endParaRPr lang="en-US" altLang="ja-JP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375" y="739775"/>
            <a:ext cx="6578600" cy="3700463"/>
          </a:xfrm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8525" y="4686300"/>
            <a:ext cx="4938713" cy="4440238"/>
          </a:xfrm>
          <a:noFill/>
        </p:spPr>
        <p:txBody>
          <a:bodyPr/>
          <a:lstStyle/>
          <a:p>
            <a:pPr eaLnBrk="1" hangingPunct="1"/>
            <a:endParaRPr lang="ja-JP" altLang="ja-JP">
              <a:ea typeface="ＭＳ Ｐ明朝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69960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34BF54C4-E9C7-420B-BABF-1AA82DA4A086}" type="slidenum">
              <a:rPr lang="en-US" altLang="ja-JP" smtClean="0"/>
              <a:pPr/>
              <a:t>8</a:t>
            </a:fld>
            <a:endParaRPr lang="en-US" altLang="ja-JP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375" y="739775"/>
            <a:ext cx="6578600" cy="3700463"/>
          </a:xfrm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8525" y="4686300"/>
            <a:ext cx="4938713" cy="4440238"/>
          </a:xfrm>
          <a:noFill/>
        </p:spPr>
        <p:txBody>
          <a:bodyPr/>
          <a:lstStyle/>
          <a:p>
            <a:pPr eaLnBrk="1" hangingPunct="1"/>
            <a:endParaRPr lang="ja-JP" altLang="ja-JP">
              <a:ea typeface="ＭＳ Ｐ明朝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832070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1363" indent="-284163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1413" indent="-227013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598613" indent="-227013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5813" indent="-227013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3013" indent="-2270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0213" indent="-2270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7413" indent="-2270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4613" indent="-2270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fld id="{470537FF-D04E-4379-B279-81E6B61C7881}" type="slidenum">
              <a:rPr lang="en-US" altLang="ja-JP" smtClean="0">
                <a:latin typeface="Arial" panose="020B0604020202020204" pitchFamily="34" charset="0"/>
                <a:ea typeface="ＭＳ Ｐゴシック" panose="020B0600070205080204" pitchFamily="50" charset="-128"/>
              </a:rPr>
              <a:pPr/>
              <a:t>9</a:t>
            </a:fld>
            <a:endParaRPr lang="en-US" altLang="ja-JP"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79375" y="739775"/>
            <a:ext cx="6578600" cy="370046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8525" y="4686300"/>
            <a:ext cx="4938713" cy="44402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ja-JP" altLang="ja-JP"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725323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1363" indent="-284163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1413" indent="-227013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598613" indent="-227013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5813" indent="-227013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3013" indent="-2270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0213" indent="-2270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7413" indent="-2270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4613" indent="-2270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fld id="{470537FF-D04E-4379-B279-81E6B61C7881}" type="slidenum">
              <a:rPr lang="en-US" altLang="ja-JP" smtClean="0">
                <a:latin typeface="Arial" panose="020B0604020202020204" pitchFamily="34" charset="0"/>
                <a:ea typeface="ＭＳ Ｐゴシック" panose="020B0600070205080204" pitchFamily="50" charset="-128"/>
              </a:rPr>
              <a:pPr/>
              <a:t>10</a:t>
            </a:fld>
            <a:endParaRPr lang="en-US" altLang="ja-JP"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79375" y="739775"/>
            <a:ext cx="6578600" cy="370046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8525" y="4686300"/>
            <a:ext cx="4938713" cy="44402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ja-JP" altLang="ja-JP"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562977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6C443-E30A-4FC6-BDD8-466A2223E7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444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タイトル プレースホルダー 8">
            <a:extLst>
              <a:ext uri="{FF2B5EF4-FFF2-40B4-BE49-F238E27FC236}">
                <a16:creationId xmlns:a16="http://schemas.microsoft.com/office/drawing/2014/main" id="{C6882FDE-CCE8-0B49-B5F5-6F0181551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059" y="222113"/>
            <a:ext cx="10515600" cy="32051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>
              <a:defRPr sz="1600" b="1" i="0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88F8A56B-68CC-D149-9810-70924DF5A06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421416"/>
            <a:ext cx="9382916" cy="380095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0EBFB57E-C888-B541-A609-FEEC8A91223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4435" y="185340"/>
            <a:ext cx="2277668" cy="543020"/>
          </a:xfrm>
          <a:prstGeom prst="rect">
            <a:avLst/>
          </a:prstGeom>
        </p:spPr>
      </p:pic>
      <p:pic>
        <p:nvPicPr>
          <p:cNvPr id="2" name="図 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34295"/>
            <a:ext cx="12192000" cy="445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6691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9FE720-978D-458E-B655-1D956329B5F3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02675419"/>
      </p:ext>
    </p:extLst>
  </p:cSld>
  <p:clrMapOvr>
    <a:masterClrMapping/>
  </p:clrMapOvr>
  <p:transition spd="slow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170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0" r:id="rId1"/>
    <p:sldLayoutId id="2147483911" r:id="rId2"/>
    <p:sldLayoutId id="2147483912" r:id="rId3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7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chart" Target="../charts/chart1.xml"/><Relationship Id="rId4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20821F2-81FA-EC4A-B4DE-D11768CC99B8}"/>
              </a:ext>
            </a:extLst>
          </p:cNvPr>
          <p:cNvSpPr txBox="1"/>
          <p:nvPr/>
        </p:nvSpPr>
        <p:spPr>
          <a:xfrm>
            <a:off x="3278205" y="3931275"/>
            <a:ext cx="56355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6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Meiryo UI" panose="020B0604030504040204" pitchFamily="34" charset="-128"/>
                <a:ea typeface="Meiryo UI" panose="020B0604030504040204" pitchFamily="34" charset="-128"/>
                <a:cs typeface="+mn-cs"/>
              </a:rPr>
              <a:t>人生を豊かにするお金の知恵</a:t>
            </a:r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0EBFB57E-C888-B541-A609-FEEC8A91223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1174" y="1746050"/>
            <a:ext cx="5277347" cy="1258176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0294D416-768E-2A47-9D7D-3FB4B8E396F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9600" y="3460518"/>
            <a:ext cx="5892800" cy="304800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3FE9DE84-645A-9C4C-BDE6-F9B43218779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9600" y="4743562"/>
            <a:ext cx="5892800" cy="29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0418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1C6481DD-FE8E-4D40-84D2-041054DB1C3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5574" y="840770"/>
            <a:ext cx="7256299" cy="3315613"/>
          </a:xfrm>
          <a:prstGeom prst="rect">
            <a:avLst/>
          </a:prstGeom>
        </p:spPr>
      </p:pic>
      <p:graphicFrame>
        <p:nvGraphicFramePr>
          <p:cNvPr id="6" name="表 6">
            <a:extLst>
              <a:ext uri="{FF2B5EF4-FFF2-40B4-BE49-F238E27FC236}">
                <a16:creationId xmlns:a16="http://schemas.microsoft.com/office/drawing/2014/main" id="{A58F85F6-82EE-48F3-981B-F2B25C9231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5066602"/>
              </p:ext>
            </p:extLst>
          </p:nvPr>
        </p:nvGraphicFramePr>
        <p:xfrm>
          <a:off x="358838" y="4190251"/>
          <a:ext cx="8504905" cy="246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2109">
                  <a:extLst>
                    <a:ext uri="{9D8B030D-6E8A-4147-A177-3AD203B41FA5}">
                      <a16:colId xmlns:a16="http://schemas.microsoft.com/office/drawing/2014/main" val="2269228259"/>
                    </a:ext>
                  </a:extLst>
                </a:gridCol>
                <a:gridCol w="3720125">
                  <a:extLst>
                    <a:ext uri="{9D8B030D-6E8A-4147-A177-3AD203B41FA5}">
                      <a16:colId xmlns:a16="http://schemas.microsoft.com/office/drawing/2014/main" val="4121328489"/>
                    </a:ext>
                  </a:extLst>
                </a:gridCol>
                <a:gridCol w="3842671">
                  <a:extLst>
                    <a:ext uri="{9D8B030D-6E8A-4147-A177-3AD203B41FA5}">
                      <a16:colId xmlns:a16="http://schemas.microsoft.com/office/drawing/2014/main" val="869007316"/>
                    </a:ext>
                  </a:extLst>
                </a:gridCol>
              </a:tblGrid>
              <a:tr h="262211">
                <a:tc>
                  <a:txBody>
                    <a:bodyPr/>
                    <a:lstStyle/>
                    <a:p>
                      <a:endParaRPr kumimoji="1" lang="ja-JP" altLang="en-US" sz="160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預貯金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保険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8601866"/>
                  </a:ext>
                </a:extLst>
              </a:tr>
              <a:tr h="104884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特徴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9388" indent="-179388"/>
                      <a:r>
                        <a:rPr kumimoji="1" lang="ja-JP" altLang="en-US" sz="180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・いつでも引き出して自由に使うことができる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9388" indent="-179388"/>
                      <a:r>
                        <a:rPr kumimoji="1" lang="ja-JP" altLang="en-US" sz="180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・特定の損失があった場合、損失に応じた金額、またはあらかじめ決められた金額を受け取ることができる　⇒利得禁止が基本原則</a:t>
                      </a:r>
                      <a:endParaRPr kumimoji="1" lang="ja-JP" altLang="en-US" sz="1800" u="sng">
                        <a:solidFill>
                          <a:srgbClr val="FF0000"/>
                        </a:solidFill>
                        <a:highlight>
                          <a:srgbClr val="FFFF00"/>
                        </a:highlight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91955247"/>
                  </a:ext>
                </a:extLst>
              </a:tr>
              <a:tr h="86414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注意点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9388" indent="-179388"/>
                      <a:r>
                        <a:rPr kumimoji="1" lang="ja-JP" altLang="en-US" sz="180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・事故等、リスクが現実化した場合、必要な金額が貯まっているとは限らない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9388" indent="-179388"/>
                      <a:r>
                        <a:rPr kumimoji="1" lang="ja-JP" altLang="en-US" sz="180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・決められた金額を保険料として支払う必要がある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0198395"/>
                  </a:ext>
                </a:extLst>
              </a:tr>
            </a:tbl>
          </a:graphicData>
        </a:graphic>
      </p:graphicFrame>
      <p:sp>
        <p:nvSpPr>
          <p:cNvPr id="2" name="テキスト ボックス 1"/>
          <p:cNvSpPr txBox="1"/>
          <p:nvPr/>
        </p:nvSpPr>
        <p:spPr>
          <a:xfrm>
            <a:off x="785574" y="840769"/>
            <a:ext cx="1496291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b="1">
                <a:latin typeface="メイリオ" panose="020B0604030504040204" pitchFamily="50" charset="-128"/>
                <a:ea typeface="メイリオ" panose="020B0604030504040204" pitchFamily="50" charset="-128"/>
              </a:rPr>
              <a:t>&lt;</a:t>
            </a:r>
            <a:r>
              <a:rPr kumimoji="1" lang="ja-JP" altLang="en-US" b="1">
                <a:latin typeface="メイリオ" panose="020B0604030504040204" pitchFamily="50" charset="-128"/>
                <a:ea typeface="メイリオ" panose="020B0604030504040204" pitchFamily="50" charset="-128"/>
              </a:rPr>
              <a:t>預貯金</a:t>
            </a:r>
            <a:r>
              <a:rPr kumimoji="1" lang="en-US" altLang="ja-JP" b="1">
                <a:latin typeface="メイリオ" panose="020B0604030504040204" pitchFamily="50" charset="-128"/>
                <a:ea typeface="メイリオ" panose="020B0604030504040204" pitchFamily="50" charset="-128"/>
              </a:rPr>
              <a:t>&gt;</a:t>
            </a:r>
            <a:endParaRPr kumimoji="1" lang="ja-JP" altLang="en-US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678702" y="840769"/>
            <a:ext cx="1496291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b="1">
                <a:latin typeface="メイリオ" panose="020B0604030504040204" pitchFamily="50" charset="-128"/>
                <a:ea typeface="メイリオ" panose="020B0604030504040204" pitchFamily="50" charset="-128"/>
              </a:rPr>
              <a:t>&lt;</a:t>
            </a:r>
            <a:r>
              <a:rPr kumimoji="1" lang="ja-JP" altLang="en-US" b="1">
                <a:latin typeface="メイリオ" panose="020B0604030504040204" pitchFamily="50" charset="-128"/>
                <a:ea typeface="メイリオ" panose="020B0604030504040204" pitchFamily="50" charset="-128"/>
              </a:rPr>
              <a:t>保険</a:t>
            </a:r>
            <a:r>
              <a:rPr kumimoji="1" lang="en-US" altLang="ja-JP" b="1">
                <a:latin typeface="メイリオ" panose="020B0604030504040204" pitchFamily="50" charset="-128"/>
                <a:ea typeface="メイリオ" panose="020B0604030504040204" pitchFamily="50" charset="-128"/>
              </a:rPr>
              <a:t>&gt;</a:t>
            </a:r>
            <a:endParaRPr kumimoji="1" lang="ja-JP" altLang="en-US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77B3CB59-506C-4C6F-9738-902C16BD3B36}"/>
              </a:ext>
            </a:extLst>
          </p:cNvPr>
          <p:cNvSpPr/>
          <p:nvPr/>
        </p:nvSpPr>
        <p:spPr>
          <a:xfrm>
            <a:off x="5617375" y="1798476"/>
            <a:ext cx="1706292" cy="901700"/>
          </a:xfrm>
          <a:prstGeom prst="roundRect">
            <a:avLst/>
          </a:prstGeom>
          <a:solidFill>
            <a:srgbClr val="FFF331"/>
          </a:solidFill>
          <a:ln>
            <a:solidFill>
              <a:srgbClr val="FFF3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契約した金額が補償されます</a:t>
            </a:r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C2582B83-6497-4011-B536-7958994A6C48}"/>
              </a:ext>
            </a:extLst>
          </p:cNvPr>
          <p:cNvSpPr/>
          <p:nvPr/>
        </p:nvSpPr>
        <p:spPr>
          <a:xfrm>
            <a:off x="1713395" y="1682749"/>
            <a:ext cx="990600" cy="53213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B719898-4C81-44A1-8973-3A751B80D3CD}"/>
              </a:ext>
            </a:extLst>
          </p:cNvPr>
          <p:cNvSpPr txBox="1"/>
          <p:nvPr/>
        </p:nvSpPr>
        <p:spPr>
          <a:xfrm>
            <a:off x="358838" y="203138"/>
            <a:ext cx="6096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800">
                <a:latin typeface="メイリオ" panose="020B0604030504040204" pitchFamily="50" charset="-128"/>
                <a:ea typeface="メイリオ" panose="020B0604030504040204" pitchFamily="50" charset="-128"/>
              </a:rPr>
              <a:t>預貯金と保険</a:t>
            </a:r>
            <a:endParaRPr lang="ja-JP" altLang="en-US" sz="2800"/>
          </a:p>
        </p:txBody>
      </p:sp>
    </p:spTree>
    <p:extLst>
      <p:ext uri="{BB962C8B-B14F-4D97-AF65-F5344CB8AC3E}">
        <p14:creationId xmlns:p14="http://schemas.microsoft.com/office/powerpoint/2010/main" val="1033263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3">
            <a:extLst>
              <a:ext uri="{FF2B5EF4-FFF2-40B4-BE49-F238E27FC236}">
                <a16:creationId xmlns:a16="http://schemas.microsoft.com/office/drawing/2014/main" id="{3BB8AB2C-CC3C-410E-BB56-4AB58C3419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0253" y="2492989"/>
            <a:ext cx="7034797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5400" b="1"/>
              <a:t>損害保険（その１）</a:t>
            </a:r>
            <a:endParaRPr lang="en-US" altLang="ja-JP" sz="5400" b="1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BB8AB2C-CC3C-410E-BB56-4AB58C3419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0253" y="4377937"/>
            <a:ext cx="703479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4800" b="1"/>
              <a:t>日本損害保険協会</a:t>
            </a:r>
            <a:endParaRPr lang="en-US" altLang="ja-JP" sz="4800" b="1"/>
          </a:p>
        </p:txBody>
      </p:sp>
    </p:spTree>
    <p:extLst>
      <p:ext uri="{BB962C8B-B14F-4D97-AF65-F5344CB8AC3E}">
        <p14:creationId xmlns:p14="http://schemas.microsoft.com/office/powerpoint/2010/main" val="3345694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50EE67A-B2BB-442F-B5B5-472BC2DC85A1}"/>
              </a:ext>
            </a:extLst>
          </p:cNvPr>
          <p:cNvSpPr txBox="1"/>
          <p:nvPr/>
        </p:nvSpPr>
        <p:spPr>
          <a:xfrm>
            <a:off x="232996" y="193402"/>
            <a:ext cx="609306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800">
                <a:latin typeface="メイリオ" panose="020B0604030504040204" pitchFamily="50" charset="-128"/>
                <a:ea typeface="メイリオ" panose="020B0604030504040204" pitchFamily="50" charset="-128"/>
              </a:rPr>
              <a:t>いろいろなリスク</a:t>
            </a:r>
            <a:endParaRPr lang="ja-JP" altLang="en-US" sz="280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05885BC-E139-450F-B717-BE1D49E554AA}"/>
              </a:ext>
            </a:extLst>
          </p:cNvPr>
          <p:cNvSpPr txBox="1"/>
          <p:nvPr/>
        </p:nvSpPr>
        <p:spPr>
          <a:xfrm>
            <a:off x="16949" y="986002"/>
            <a:ext cx="50248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ja-JP" sz="180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世の中にはいろいろなリスクが存在</a:t>
            </a:r>
            <a:r>
              <a:rPr lang="ja-JP" altLang="en-US" sz="180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していて、</a:t>
            </a:r>
            <a:endParaRPr lang="en-US" altLang="ja-JP" sz="180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EFB9683-1E90-46F5-B1A9-2AD52B141108}"/>
              </a:ext>
            </a:extLst>
          </p:cNvPr>
          <p:cNvSpPr txBox="1"/>
          <p:nvPr/>
        </p:nvSpPr>
        <p:spPr>
          <a:xfrm>
            <a:off x="4795967" y="986002"/>
            <a:ext cx="486803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＿＿＿＿＿＿＿＿＿＿＿＿＿があります。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9483F77B-722C-4A31-A2FA-DAD214F38B89}"/>
              </a:ext>
            </a:extLst>
          </p:cNvPr>
          <p:cNvSpPr txBox="1"/>
          <p:nvPr/>
        </p:nvSpPr>
        <p:spPr>
          <a:xfrm>
            <a:off x="356153" y="4248140"/>
            <a:ext cx="567674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80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こうしたリスクに備えるのが＿＿＿＿＿＿＿＿です。</a:t>
            </a:r>
            <a:endParaRPr lang="ja-JP" altLang="en-US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43BFA90-8E75-4616-A9F4-315C03582113}"/>
              </a:ext>
            </a:extLst>
          </p:cNvPr>
          <p:cNvSpPr txBox="1"/>
          <p:nvPr/>
        </p:nvSpPr>
        <p:spPr>
          <a:xfrm>
            <a:off x="356153" y="4904620"/>
            <a:ext cx="8964828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ja-JP" altLang="en-US" sz="180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「損害保険（その１）」と「（その２）」の講義を通して、</a:t>
            </a:r>
            <a:endParaRPr lang="en-US" altLang="ja-JP" sz="180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</a:pPr>
            <a:r>
              <a:rPr lang="ja-JP" altLang="en-US" sz="180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800" b="1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資産を守るための有効な一つの手段</a:t>
            </a:r>
            <a:r>
              <a:rPr lang="ja-JP" altLang="en-US" sz="180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として、</a:t>
            </a:r>
            <a:endParaRPr lang="en-US" altLang="ja-JP" sz="180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</a:pPr>
            <a:r>
              <a:rPr lang="ja-JP" altLang="en-US" sz="180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　</a:t>
            </a:r>
            <a:r>
              <a:rPr lang="ja-JP" altLang="en-US" sz="1800" b="1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損害保険による「リスクへの備え」の重要性</a:t>
            </a:r>
            <a:r>
              <a:rPr lang="ja-JP" altLang="en-US" sz="180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について理解を深めましょう。</a:t>
            </a:r>
            <a:br>
              <a:rPr lang="en-US" altLang="ja-JP" sz="180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</a:br>
            <a:endParaRPr lang="ja-JP" altLang="en-US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7" name="図 16">
            <a:extLst>
              <a:ext uri="{FF2B5EF4-FFF2-40B4-BE49-F238E27FC236}">
                <a16:creationId xmlns:a16="http://schemas.microsoft.com/office/drawing/2014/main" id="{6163C1B5-9D29-43D7-B0C1-C8492B817B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051201" y="1876274"/>
            <a:ext cx="1714500" cy="1232488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C39ED7E6-1DED-4D99-BFF0-7C85AE4AEA0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9128" y="1825768"/>
            <a:ext cx="1757394" cy="1333500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65C7CCCB-BB07-402C-BCA4-BC5FBFD3B34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45205" y="1922689"/>
            <a:ext cx="1243459" cy="1080000"/>
          </a:xfrm>
          <a:prstGeom prst="rect">
            <a:avLst/>
          </a:prstGeom>
        </p:spPr>
      </p:pic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C58F8A5A-E264-4C22-AD85-02BE313293A2}"/>
              </a:ext>
            </a:extLst>
          </p:cNvPr>
          <p:cNvSpPr txBox="1"/>
          <p:nvPr/>
        </p:nvSpPr>
        <p:spPr>
          <a:xfrm>
            <a:off x="5011116" y="920499"/>
            <a:ext cx="287529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000" b="1">
                <a:solidFill>
                  <a:srgbClr val="FF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思わぬ損害を被る恐れ</a:t>
            </a:r>
            <a:endParaRPr lang="ja-JP" altLang="en-US" sz="20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793E6A85-053F-4BA6-B48B-99BE5225EB4F}"/>
              </a:ext>
            </a:extLst>
          </p:cNvPr>
          <p:cNvSpPr txBox="1"/>
          <p:nvPr/>
        </p:nvSpPr>
        <p:spPr>
          <a:xfrm>
            <a:off x="3574912" y="4142842"/>
            <a:ext cx="154582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400" b="1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損害保険</a:t>
            </a:r>
            <a:r>
              <a:rPr lang="ja-JP" altLang="en-US" sz="2400" b="1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</a:t>
            </a:r>
            <a:endParaRPr lang="ja-JP" altLang="en-US" sz="240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802FBE9-88C4-4FB9-92D8-DBB1CD45A2AC}"/>
              </a:ext>
            </a:extLst>
          </p:cNvPr>
          <p:cNvSpPr txBox="1"/>
          <p:nvPr/>
        </p:nvSpPr>
        <p:spPr>
          <a:xfrm>
            <a:off x="356153" y="3678451"/>
            <a:ext cx="933967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時に、</a:t>
            </a:r>
            <a:r>
              <a:rPr lang="ja-JP" altLang="en-US">
                <a:latin typeface="メイリオ" panose="020B0604030504040204" pitchFamily="50" charset="-128"/>
                <a:ea typeface="メイリオ" panose="020B0604030504040204" pitchFamily="50" charset="-128"/>
              </a:rPr>
              <a:t>蓄えた資産だけではカバーできないこともあります。</a:t>
            </a:r>
            <a:endParaRPr lang="en-US" altLang="ja-JP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59380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5" grpId="0"/>
      <p:bldP spid="18" grpId="0"/>
      <p:bldP spid="19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498608" y="1200433"/>
            <a:ext cx="8474412" cy="980320"/>
          </a:xfrm>
          <a:prstGeom prst="rect">
            <a:avLst/>
          </a:prstGeom>
          <a:solidFill>
            <a:srgbClr val="CCFFCC"/>
          </a:solidFill>
          <a:ln w="38100" cmpd="dbl">
            <a:solidFill>
              <a:schemeClr val="tx1"/>
            </a:solidFill>
            <a:miter lim="800000"/>
          </a:ln>
          <a:effectLst/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800">
                <a:latin typeface="メイリオ" panose="020B0604030504040204" pitchFamily="50" charset="-128"/>
                <a:ea typeface="メイリオ" panose="020B0604030504040204" pitchFamily="50" charset="-128"/>
              </a:rPr>
              <a:t> 人生を変えてしまうかもしれないリスクには何が</a:t>
            </a:r>
            <a:endParaRPr kumimoji="0" lang="en-US" altLang="ja-JP" sz="280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800">
                <a:latin typeface="メイリオ" panose="020B0604030504040204" pitchFamily="50" charset="-128"/>
                <a:ea typeface="メイリオ" panose="020B0604030504040204" pitchFamily="50" charset="-128"/>
              </a:rPr>
              <a:t>あるでしょうか？</a:t>
            </a:r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246676BF-B900-45F4-9D01-6596629E1B6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0768" y="3155711"/>
            <a:ext cx="1860550" cy="1000125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5472FA2E-9159-465C-87E1-F7F9D43264B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6897" y="4861329"/>
            <a:ext cx="1863725" cy="1073150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B9106C9E-8057-427A-BD89-FF9FF4B1783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8148" y="4827067"/>
            <a:ext cx="1806575" cy="1108075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910DA4EA-381F-44A7-B938-B03AB82C87B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2662" y="4828199"/>
            <a:ext cx="1924050" cy="1047750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4C021A6F-FCBD-4062-A0F4-61CCAB67E2CA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2662" y="3016492"/>
            <a:ext cx="1943100" cy="1139825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BA03E407-670B-4816-8A64-9953ACF7DF01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9377" y="2940247"/>
            <a:ext cx="1628775" cy="1209675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CE4D8389-D916-46C8-A767-978E8557F487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641" y="4426002"/>
            <a:ext cx="2501900" cy="1387475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2A76E66C-2891-4164-AFC4-91B03B200100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3862" y="4393218"/>
            <a:ext cx="2501900" cy="1387475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52A084F0-6A37-490D-B76E-521185798A7A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5229" y="4426002"/>
            <a:ext cx="2501900" cy="1387475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09BDC1FE-7EA3-4EC8-980C-5152B68C2ADD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661" y="2742704"/>
            <a:ext cx="2501900" cy="1387475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B727E623-7281-44DB-AD6A-68E0642D810C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2817" y="2742704"/>
            <a:ext cx="2501900" cy="1387475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E6FB322E-6F99-4845-94E2-10FB7C79A2EA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5229" y="2735262"/>
            <a:ext cx="2501900" cy="1387475"/>
          </a:xfrm>
          <a:prstGeom prst="rect">
            <a:avLst/>
          </a:prstGeom>
        </p:spPr>
      </p:pic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F6FF77DE-0F96-4DC6-A4A1-2F7384CB60A8}"/>
              </a:ext>
            </a:extLst>
          </p:cNvPr>
          <p:cNvSpPr txBox="1"/>
          <p:nvPr/>
        </p:nvSpPr>
        <p:spPr>
          <a:xfrm>
            <a:off x="798136" y="2767527"/>
            <a:ext cx="5677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6665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600" b="1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</a:t>
            </a:r>
            <a:endParaRPr kumimoji="1" lang="ja-JP" altLang="en-US" sz="1600" b="1">
              <a:solidFill>
                <a:prstClr val="white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D48930FD-5DF1-47B6-8101-59DD8F41B548}"/>
              </a:ext>
            </a:extLst>
          </p:cNvPr>
          <p:cNvSpPr txBox="1"/>
          <p:nvPr/>
        </p:nvSpPr>
        <p:spPr>
          <a:xfrm>
            <a:off x="3450395" y="2735261"/>
            <a:ext cx="2689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6665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600" b="1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</a:t>
            </a:r>
            <a:endParaRPr kumimoji="1" lang="ja-JP" altLang="en-US" sz="1600" b="1">
              <a:solidFill>
                <a:prstClr val="white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885BB59B-BD32-4A3B-B221-0E304E4B810A}"/>
              </a:ext>
            </a:extLst>
          </p:cNvPr>
          <p:cNvSpPr txBox="1"/>
          <p:nvPr/>
        </p:nvSpPr>
        <p:spPr>
          <a:xfrm>
            <a:off x="6133401" y="2747359"/>
            <a:ext cx="2689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6665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600" b="1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</a:t>
            </a:r>
            <a:endParaRPr kumimoji="1" lang="ja-JP" altLang="en-US" sz="1600" b="1">
              <a:solidFill>
                <a:prstClr val="white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B953BEF8-D275-460E-82C3-7E9180EEC7DC}"/>
              </a:ext>
            </a:extLst>
          </p:cNvPr>
          <p:cNvSpPr txBox="1"/>
          <p:nvPr/>
        </p:nvSpPr>
        <p:spPr>
          <a:xfrm>
            <a:off x="772192" y="4438338"/>
            <a:ext cx="2689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6665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600" b="1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4</a:t>
            </a:r>
            <a:endParaRPr kumimoji="1" lang="ja-JP" altLang="en-US" sz="1600" b="1">
              <a:solidFill>
                <a:prstClr val="white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B8127AD1-A55A-419A-B96A-3C5CD93A02F9}"/>
              </a:ext>
            </a:extLst>
          </p:cNvPr>
          <p:cNvSpPr txBox="1"/>
          <p:nvPr/>
        </p:nvSpPr>
        <p:spPr>
          <a:xfrm>
            <a:off x="3444228" y="4425791"/>
            <a:ext cx="2689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6665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600" b="1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5</a:t>
            </a:r>
            <a:endParaRPr kumimoji="1" lang="ja-JP" altLang="en-US" sz="1600" b="1">
              <a:solidFill>
                <a:prstClr val="white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74E0CE76-B2EB-4464-9883-4113C622794E}"/>
              </a:ext>
            </a:extLst>
          </p:cNvPr>
          <p:cNvSpPr txBox="1"/>
          <p:nvPr/>
        </p:nvSpPr>
        <p:spPr>
          <a:xfrm>
            <a:off x="6125192" y="4422812"/>
            <a:ext cx="2689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6665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600" b="1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6</a:t>
            </a:r>
            <a:endParaRPr kumimoji="1" lang="ja-JP" altLang="en-US" sz="1600" b="1">
              <a:solidFill>
                <a:prstClr val="white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288BB994-B916-460C-B72A-0AE0CE47D476}"/>
              </a:ext>
            </a:extLst>
          </p:cNvPr>
          <p:cNvSpPr txBox="1"/>
          <p:nvPr/>
        </p:nvSpPr>
        <p:spPr>
          <a:xfrm>
            <a:off x="1130267" y="2841717"/>
            <a:ext cx="1107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6665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ja-JP" altLang="en-US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交通事故</a:t>
            </a: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2C5E6C56-FDE8-450A-89AD-F105F9E18BBE}"/>
              </a:ext>
            </a:extLst>
          </p:cNvPr>
          <p:cNvSpPr txBox="1"/>
          <p:nvPr/>
        </p:nvSpPr>
        <p:spPr>
          <a:xfrm>
            <a:off x="1124046" y="4440625"/>
            <a:ext cx="20313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6665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ja-JP" altLang="en-US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台風・地震などの</a:t>
            </a:r>
            <a:endParaRPr kumimoji="1" lang="en-US" altLang="ja-JP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56665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ja-JP" altLang="en-US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自然災害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C125F633-2D0D-4F1B-87A2-0B812A670E4C}"/>
              </a:ext>
            </a:extLst>
          </p:cNvPr>
          <p:cNvSpPr txBox="1"/>
          <p:nvPr/>
        </p:nvSpPr>
        <p:spPr>
          <a:xfrm>
            <a:off x="3760221" y="2841717"/>
            <a:ext cx="1338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6665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ja-JP" altLang="en-US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病気やケガ</a:t>
            </a: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8188385C-EEEE-4225-BBB8-9E1EE918FE8D}"/>
              </a:ext>
            </a:extLst>
          </p:cNvPr>
          <p:cNvSpPr txBox="1"/>
          <p:nvPr/>
        </p:nvSpPr>
        <p:spPr>
          <a:xfrm>
            <a:off x="3760221" y="4511823"/>
            <a:ext cx="1338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6665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ja-JP" altLang="en-US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家族の不幸</a:t>
            </a: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2CC0BD15-243F-4F64-B31A-0173424B8D62}"/>
              </a:ext>
            </a:extLst>
          </p:cNvPr>
          <p:cNvSpPr txBox="1"/>
          <p:nvPr/>
        </p:nvSpPr>
        <p:spPr>
          <a:xfrm>
            <a:off x="6433560" y="2841717"/>
            <a:ext cx="6463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6665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ja-JP" altLang="en-US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火災</a:t>
            </a: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8F920CF5-B436-419D-B1CF-A53F9DE73195}"/>
              </a:ext>
            </a:extLst>
          </p:cNvPr>
          <p:cNvSpPr txBox="1"/>
          <p:nvPr/>
        </p:nvSpPr>
        <p:spPr>
          <a:xfrm>
            <a:off x="6433557" y="4484987"/>
            <a:ext cx="1338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6665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ja-JP" altLang="en-US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失業・休職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FEA1DF59-21B1-4A76-B173-CB0C3ADDCDA0}"/>
              </a:ext>
            </a:extLst>
          </p:cNvPr>
          <p:cNvSpPr txBox="1"/>
          <p:nvPr/>
        </p:nvSpPr>
        <p:spPr>
          <a:xfrm>
            <a:off x="306342" y="180028"/>
            <a:ext cx="6096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800">
                <a:latin typeface="メイリオ" panose="020B0604030504040204" pitchFamily="50" charset="-128"/>
                <a:ea typeface="メイリオ" panose="020B0604030504040204" pitchFamily="50" charset="-128"/>
              </a:rPr>
              <a:t>問題１</a:t>
            </a:r>
            <a:endParaRPr lang="ja-JP" altLang="en-US" sz="2800"/>
          </a:p>
        </p:txBody>
      </p:sp>
    </p:spTree>
    <p:extLst>
      <p:ext uri="{BB962C8B-B14F-4D97-AF65-F5344CB8AC3E}">
        <p14:creationId xmlns:p14="http://schemas.microsoft.com/office/powerpoint/2010/main" val="1579877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437501" y="1033376"/>
            <a:ext cx="8588511" cy="935931"/>
          </a:xfrm>
          <a:prstGeom prst="rect">
            <a:avLst/>
          </a:prstGeom>
          <a:solidFill>
            <a:srgbClr val="CCFFCC"/>
          </a:solidFill>
          <a:ln w="38100" cmpd="dbl">
            <a:solidFill>
              <a:schemeClr val="tx1"/>
            </a:solidFill>
            <a:miter lim="800000"/>
          </a:ln>
          <a:effectLst/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ja-JP" altLang="en-US" sz="280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次の事故や火災の発生頻度と発生件数</a:t>
            </a:r>
            <a:endParaRPr lang="en-US" altLang="ja-JP" sz="280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US" altLang="ja-JP" sz="280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280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１年間／</a:t>
            </a:r>
            <a:r>
              <a:rPr lang="en-US" altLang="ja-JP" sz="280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2019</a:t>
            </a:r>
            <a:r>
              <a:rPr lang="ja-JP" altLang="en-US" sz="280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en-US" altLang="ja-JP" sz="280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r>
              <a:rPr lang="ja-JP" altLang="en-US" sz="280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を選択肢から選んでみましょう。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5E1F0C3-420B-4386-9FBB-EE312D484B75}"/>
              </a:ext>
            </a:extLst>
          </p:cNvPr>
          <p:cNvSpPr/>
          <p:nvPr/>
        </p:nvSpPr>
        <p:spPr>
          <a:xfrm>
            <a:off x="3666071" y="2728472"/>
            <a:ext cx="534179" cy="2795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6665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3200" b="1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c</a:t>
            </a:r>
            <a:endParaRPr kumimoji="1" lang="ja-JP" altLang="en-US" sz="3200" b="1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B848499-1392-41D1-B7E9-ECA91219475D}"/>
              </a:ext>
            </a:extLst>
          </p:cNvPr>
          <p:cNvSpPr/>
          <p:nvPr/>
        </p:nvSpPr>
        <p:spPr>
          <a:xfrm>
            <a:off x="5357911" y="2765323"/>
            <a:ext cx="534179" cy="2795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6665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3200" b="1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f</a:t>
            </a:r>
            <a:endParaRPr kumimoji="1" lang="ja-JP" altLang="en-US" sz="3200" b="1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E81A8D63-DF33-447E-99D7-34FA12E6732E}"/>
              </a:ext>
            </a:extLst>
          </p:cNvPr>
          <p:cNvSpPr/>
          <p:nvPr/>
        </p:nvSpPr>
        <p:spPr>
          <a:xfrm>
            <a:off x="3676336" y="3305351"/>
            <a:ext cx="534179" cy="2795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6665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3200" b="1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b</a:t>
            </a:r>
            <a:endParaRPr kumimoji="1" lang="ja-JP" altLang="en-US" sz="3200" b="1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E73C3B66-E3FB-4AF2-B867-62535AA0AEC7}"/>
              </a:ext>
            </a:extLst>
          </p:cNvPr>
          <p:cNvSpPr/>
          <p:nvPr/>
        </p:nvSpPr>
        <p:spPr>
          <a:xfrm>
            <a:off x="5357910" y="3307671"/>
            <a:ext cx="534142" cy="2720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6665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3200" b="1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d</a:t>
            </a:r>
            <a:endParaRPr kumimoji="1" lang="ja-JP" altLang="en-US" sz="3200" b="1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B3B92258-E91A-4016-BF59-B8ED0796524C}"/>
              </a:ext>
            </a:extLst>
          </p:cNvPr>
          <p:cNvSpPr/>
          <p:nvPr/>
        </p:nvSpPr>
        <p:spPr>
          <a:xfrm>
            <a:off x="3691471" y="3810720"/>
            <a:ext cx="509914" cy="2892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6665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3200" b="1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a</a:t>
            </a:r>
            <a:endParaRPr kumimoji="1" lang="ja-JP" altLang="en-US" sz="3200" b="1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420306E6-1352-4310-9A37-BFF2940F82D8}"/>
              </a:ext>
            </a:extLst>
          </p:cNvPr>
          <p:cNvSpPr/>
          <p:nvPr/>
        </p:nvSpPr>
        <p:spPr>
          <a:xfrm>
            <a:off x="5357910" y="3831264"/>
            <a:ext cx="534142" cy="23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6665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3200" b="1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e</a:t>
            </a:r>
            <a:endParaRPr kumimoji="1" lang="ja-JP" altLang="en-US" sz="3200" b="1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64893983-8C78-4B37-B668-694B9A03AB0B}"/>
              </a:ext>
            </a:extLst>
          </p:cNvPr>
          <p:cNvSpPr txBox="1"/>
          <p:nvPr/>
        </p:nvSpPr>
        <p:spPr>
          <a:xfrm>
            <a:off x="837465" y="2714274"/>
            <a:ext cx="2786271" cy="1456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66654" eaLnBrk="1" fontAlgn="auto" hangingPunct="1">
              <a:lnSpc>
                <a:spcPts val="2138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ja-JP" altLang="en-US" sz="240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①自動車事故</a:t>
            </a:r>
            <a:endParaRPr kumimoji="1" lang="en-US" altLang="ja-JP" sz="240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566654" eaLnBrk="1" fontAlgn="auto" hangingPunct="1">
              <a:lnSpc>
                <a:spcPts val="2138"/>
              </a:lnSpc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 sz="240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566654" eaLnBrk="1" fontAlgn="auto" hangingPunct="1">
              <a:lnSpc>
                <a:spcPts val="2138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ja-JP" altLang="en-US" sz="240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②自転車事故</a:t>
            </a:r>
            <a:endParaRPr kumimoji="1" lang="en-US" altLang="ja-JP" sz="240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566654" eaLnBrk="1" fontAlgn="auto" hangingPunct="1">
              <a:lnSpc>
                <a:spcPts val="2138"/>
              </a:lnSpc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 sz="240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566654" eaLnBrk="1" fontAlgn="auto" hangingPunct="1">
              <a:lnSpc>
                <a:spcPts val="2138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ja-JP" altLang="en-US" sz="240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③火災</a:t>
            </a: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599B1E2B-CCDA-4CE3-92D7-C0969A6D0454}"/>
              </a:ext>
            </a:extLst>
          </p:cNvPr>
          <p:cNvSpPr/>
          <p:nvPr/>
        </p:nvSpPr>
        <p:spPr>
          <a:xfrm>
            <a:off x="3464822" y="2642073"/>
            <a:ext cx="957206" cy="461665"/>
          </a:xfrm>
          <a:prstGeom prst="rect">
            <a:avLst/>
          </a:prstGeom>
          <a:noFill/>
          <a:ln w="63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6665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 sz="1115">
              <a:solidFill>
                <a:prstClr val="white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41B7654C-9469-4B4B-9C7B-2EFBBA5E1044}"/>
              </a:ext>
            </a:extLst>
          </p:cNvPr>
          <p:cNvSpPr txBox="1"/>
          <p:nvPr/>
        </p:nvSpPr>
        <p:spPr>
          <a:xfrm>
            <a:off x="3235531" y="2174756"/>
            <a:ext cx="14946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6665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ja-JP" altLang="en-US" sz="2400">
                <a:solidFill>
                  <a:srgbClr val="00B0F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発生頻度</a:t>
            </a: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884E1132-5904-48E4-8A25-77AE1B28D8C1}"/>
              </a:ext>
            </a:extLst>
          </p:cNvPr>
          <p:cNvSpPr txBox="1"/>
          <p:nvPr/>
        </p:nvSpPr>
        <p:spPr>
          <a:xfrm>
            <a:off x="4900226" y="2175989"/>
            <a:ext cx="1558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6665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ja-JP" altLang="en-US" sz="2400">
                <a:solidFill>
                  <a:srgbClr val="00B0F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発生件数</a:t>
            </a:r>
          </a:p>
        </p:txBody>
      </p:sp>
      <p:cxnSp>
        <p:nvCxnSpPr>
          <p:cNvPr id="35" name="直線コネクタ 34">
            <a:extLst>
              <a:ext uri="{FF2B5EF4-FFF2-40B4-BE49-F238E27FC236}">
                <a16:creationId xmlns:a16="http://schemas.microsoft.com/office/drawing/2014/main" id="{776F38BF-CCB3-4D5D-9E73-35F5DE5BF3AC}"/>
              </a:ext>
            </a:extLst>
          </p:cNvPr>
          <p:cNvCxnSpPr>
            <a:cxnSpLocks/>
            <a:stCxn id="30" idx="3"/>
            <a:endCxn id="40" idx="1"/>
          </p:cNvCxnSpPr>
          <p:nvPr/>
        </p:nvCxnSpPr>
        <p:spPr>
          <a:xfrm>
            <a:off x="4422029" y="2872905"/>
            <a:ext cx="724369" cy="1946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E9F7C2A1-AB4D-4D96-A1B6-A9A5AD9A33BB}"/>
              </a:ext>
            </a:extLst>
          </p:cNvPr>
          <p:cNvSpPr/>
          <p:nvPr/>
        </p:nvSpPr>
        <p:spPr>
          <a:xfrm>
            <a:off x="3464822" y="3175939"/>
            <a:ext cx="957206" cy="461665"/>
          </a:xfrm>
          <a:prstGeom prst="rect">
            <a:avLst/>
          </a:prstGeom>
          <a:noFill/>
          <a:ln w="63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6665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 sz="1115">
              <a:solidFill>
                <a:prstClr val="white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3EA6DA95-65C2-4ED1-BF99-C007684C65BD}"/>
              </a:ext>
            </a:extLst>
          </p:cNvPr>
          <p:cNvSpPr/>
          <p:nvPr/>
        </p:nvSpPr>
        <p:spPr>
          <a:xfrm>
            <a:off x="3464822" y="3688601"/>
            <a:ext cx="957206" cy="461665"/>
          </a:xfrm>
          <a:prstGeom prst="rect">
            <a:avLst/>
          </a:prstGeom>
          <a:noFill/>
          <a:ln w="63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6665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 sz="1115">
              <a:solidFill>
                <a:prstClr val="white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5DF37545-6CBE-4A78-8834-F631BDAF14D9}"/>
              </a:ext>
            </a:extLst>
          </p:cNvPr>
          <p:cNvSpPr/>
          <p:nvPr/>
        </p:nvSpPr>
        <p:spPr>
          <a:xfrm>
            <a:off x="5146397" y="2644019"/>
            <a:ext cx="957206" cy="461665"/>
          </a:xfrm>
          <a:prstGeom prst="rect">
            <a:avLst/>
          </a:prstGeom>
          <a:noFill/>
          <a:ln w="63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6665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 sz="1115">
              <a:solidFill>
                <a:prstClr val="white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8DC209D5-E87B-4930-B4A1-4AA300FD56BF}"/>
              </a:ext>
            </a:extLst>
          </p:cNvPr>
          <p:cNvSpPr/>
          <p:nvPr/>
        </p:nvSpPr>
        <p:spPr>
          <a:xfrm>
            <a:off x="5152589" y="3176627"/>
            <a:ext cx="957206" cy="461665"/>
          </a:xfrm>
          <a:prstGeom prst="rect">
            <a:avLst/>
          </a:prstGeom>
          <a:noFill/>
          <a:ln w="63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6665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 sz="1115">
              <a:solidFill>
                <a:prstClr val="white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62489592-49DD-4735-ABB7-DE4F874DE7BF}"/>
              </a:ext>
            </a:extLst>
          </p:cNvPr>
          <p:cNvSpPr/>
          <p:nvPr/>
        </p:nvSpPr>
        <p:spPr>
          <a:xfrm>
            <a:off x="5146976" y="3687794"/>
            <a:ext cx="957206" cy="461665"/>
          </a:xfrm>
          <a:prstGeom prst="rect">
            <a:avLst/>
          </a:prstGeom>
          <a:noFill/>
          <a:ln w="63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6665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 sz="1115">
              <a:solidFill>
                <a:prstClr val="white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  <p:cxnSp>
        <p:nvCxnSpPr>
          <p:cNvPr id="46" name="直線コネクタ 45">
            <a:extLst>
              <a:ext uri="{FF2B5EF4-FFF2-40B4-BE49-F238E27FC236}">
                <a16:creationId xmlns:a16="http://schemas.microsoft.com/office/drawing/2014/main" id="{42222F02-C9DD-45AA-A93F-E8515AB7C93D}"/>
              </a:ext>
            </a:extLst>
          </p:cNvPr>
          <p:cNvCxnSpPr>
            <a:cxnSpLocks/>
          </p:cNvCxnSpPr>
          <p:nvPr/>
        </p:nvCxnSpPr>
        <p:spPr>
          <a:xfrm>
            <a:off x="4422029" y="3440314"/>
            <a:ext cx="724369" cy="1946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E6E44144-BB25-4542-9CA6-34C71F0ED2C0}"/>
              </a:ext>
            </a:extLst>
          </p:cNvPr>
          <p:cNvCxnSpPr>
            <a:cxnSpLocks/>
          </p:cNvCxnSpPr>
          <p:nvPr/>
        </p:nvCxnSpPr>
        <p:spPr>
          <a:xfrm>
            <a:off x="4422029" y="3916679"/>
            <a:ext cx="724369" cy="1946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CA3F4047-D5F9-4E1E-BC16-ADC55E3B7FB6}"/>
              </a:ext>
            </a:extLst>
          </p:cNvPr>
          <p:cNvSpPr txBox="1"/>
          <p:nvPr/>
        </p:nvSpPr>
        <p:spPr>
          <a:xfrm>
            <a:off x="693606" y="4383592"/>
            <a:ext cx="7967360" cy="19736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66654" eaLnBrk="1" fontAlgn="auto" hangingPunct="1">
              <a:lnSpc>
                <a:spcPts val="1838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240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240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発生頻度</a:t>
            </a:r>
            <a:r>
              <a:rPr kumimoji="1" lang="en-US" altLang="ja-JP" sz="240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 defTabSz="566654" eaLnBrk="1" fontAlgn="auto" hangingPunct="1">
              <a:lnSpc>
                <a:spcPts val="1838"/>
              </a:lnSpc>
              <a:spcBef>
                <a:spcPts val="0"/>
              </a:spcBef>
              <a:spcAft>
                <a:spcPts val="0"/>
              </a:spcAft>
              <a:defRPr/>
            </a:pPr>
            <a:endParaRPr kumimoji="1" lang="en-US" altLang="ja-JP" sz="240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566654" eaLnBrk="1" fontAlgn="auto" hangingPunct="1">
              <a:lnSpc>
                <a:spcPts val="1838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ja-JP" altLang="en-US" sz="240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ａ</a:t>
            </a:r>
            <a:r>
              <a:rPr kumimoji="1" lang="en-US" altLang="ja-JP" sz="240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. </a:t>
            </a:r>
            <a:r>
              <a:rPr kumimoji="1" lang="ja-JP" altLang="en-US" sz="240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約</a:t>
            </a:r>
            <a:r>
              <a:rPr kumimoji="1" lang="en-US" altLang="ja-JP" sz="240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14</a:t>
            </a:r>
            <a:r>
              <a:rPr kumimoji="1" lang="ja-JP" altLang="en-US" sz="240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分に</a:t>
            </a:r>
            <a:r>
              <a:rPr kumimoji="1" lang="en-US" altLang="ja-JP" sz="240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ja-JP" altLang="en-US" sz="240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件　</a:t>
            </a:r>
            <a:r>
              <a:rPr kumimoji="1" lang="ja-JP" altLang="en-US" sz="2400" err="1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ｂ</a:t>
            </a:r>
            <a:r>
              <a:rPr kumimoji="1" lang="en-US" altLang="ja-JP" sz="240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. </a:t>
            </a:r>
            <a:r>
              <a:rPr kumimoji="1" lang="ja-JP" altLang="en-US" sz="240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約</a:t>
            </a:r>
            <a:r>
              <a:rPr kumimoji="1" lang="en-US" altLang="ja-JP" sz="240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r>
              <a:rPr kumimoji="1" lang="ja-JP" altLang="en-US" sz="240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分に</a:t>
            </a:r>
            <a:r>
              <a:rPr kumimoji="1" lang="en-US" altLang="ja-JP" sz="240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ja-JP" altLang="en-US" sz="240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件　</a:t>
            </a:r>
            <a:r>
              <a:rPr kumimoji="1" lang="ja-JP" altLang="en-US" sz="2400" err="1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ｃ</a:t>
            </a:r>
            <a:r>
              <a:rPr kumimoji="1" lang="en-US" altLang="ja-JP" sz="240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. </a:t>
            </a:r>
            <a:r>
              <a:rPr kumimoji="1" lang="ja-JP" altLang="en-US" sz="240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約</a:t>
            </a:r>
            <a:r>
              <a:rPr kumimoji="1" lang="en-US" altLang="ja-JP" sz="240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ja-JP" altLang="en-US" sz="240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分に</a:t>
            </a:r>
            <a:r>
              <a:rPr kumimoji="1" lang="en-US" altLang="ja-JP" sz="240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ja-JP" altLang="en-US" sz="240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件</a:t>
            </a:r>
            <a:endParaRPr kumimoji="1" lang="en-US" altLang="ja-JP" sz="240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566654" eaLnBrk="1" fontAlgn="auto" hangingPunct="1">
              <a:lnSpc>
                <a:spcPts val="1838"/>
              </a:lnSpc>
              <a:spcBef>
                <a:spcPts val="0"/>
              </a:spcBef>
              <a:spcAft>
                <a:spcPts val="0"/>
              </a:spcAft>
              <a:defRPr/>
            </a:pPr>
            <a:endParaRPr kumimoji="1" lang="en-US" altLang="ja-JP" sz="240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566654" eaLnBrk="1" fontAlgn="auto" hangingPunct="1">
              <a:lnSpc>
                <a:spcPts val="1838"/>
              </a:lnSpc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 sz="240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566654" eaLnBrk="1" fontAlgn="auto" hangingPunct="1">
              <a:lnSpc>
                <a:spcPts val="1838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240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240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発生件数（</a:t>
            </a:r>
            <a:r>
              <a:rPr kumimoji="1" lang="en-US" altLang="ja-JP" sz="240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2019</a:t>
            </a:r>
            <a:r>
              <a:rPr kumimoji="1" lang="ja-JP" altLang="en-US" sz="240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年の</a:t>
            </a:r>
            <a:r>
              <a:rPr kumimoji="1" lang="en-US" altLang="ja-JP" sz="240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ja-JP" altLang="en-US" sz="240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年間）</a:t>
            </a:r>
            <a:r>
              <a:rPr kumimoji="1" lang="en-US" altLang="ja-JP" sz="240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 defTabSz="566654" eaLnBrk="1" fontAlgn="auto" hangingPunct="1">
              <a:lnSpc>
                <a:spcPts val="1838"/>
              </a:lnSpc>
              <a:spcBef>
                <a:spcPts val="0"/>
              </a:spcBef>
              <a:spcAft>
                <a:spcPts val="0"/>
              </a:spcAft>
              <a:defRPr/>
            </a:pPr>
            <a:endParaRPr kumimoji="1" lang="en-US" altLang="ja-JP" sz="240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566654" eaLnBrk="1" fontAlgn="auto" hangingPunct="1">
              <a:lnSpc>
                <a:spcPts val="1838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ja-JP" altLang="en-US" sz="2400" err="1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ｄ</a:t>
            </a:r>
            <a:r>
              <a:rPr kumimoji="1" lang="en-US" altLang="ja-JP" sz="240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. 80,473</a:t>
            </a:r>
            <a:r>
              <a:rPr kumimoji="1" lang="ja-JP" altLang="en-US" sz="240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件　　ｅ</a:t>
            </a:r>
            <a:r>
              <a:rPr kumimoji="1" lang="en-US" altLang="ja-JP" sz="240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. 37,683</a:t>
            </a:r>
            <a:r>
              <a:rPr kumimoji="1" lang="ja-JP" altLang="en-US" sz="240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件　　ｆ</a:t>
            </a:r>
            <a:r>
              <a:rPr kumimoji="1" lang="en-US" altLang="ja-JP" sz="240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. 381,237</a:t>
            </a:r>
            <a:r>
              <a:rPr kumimoji="1" lang="ja-JP" altLang="en-US" sz="240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件</a:t>
            </a:r>
            <a:endParaRPr kumimoji="1" lang="ja-JP" altLang="en-US" sz="105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915C9F6A-45E0-4758-AB59-B2CFA211A8F6}"/>
              </a:ext>
            </a:extLst>
          </p:cNvPr>
          <p:cNvSpPr/>
          <p:nvPr/>
        </p:nvSpPr>
        <p:spPr>
          <a:xfrm>
            <a:off x="691028" y="4239078"/>
            <a:ext cx="7234880" cy="2046158"/>
          </a:xfrm>
          <a:prstGeom prst="rect">
            <a:avLst/>
          </a:prstGeom>
          <a:noFill/>
          <a:ln w="635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6665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 sz="1115">
              <a:solidFill>
                <a:prstClr val="white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17B4C3C0-6454-45E2-9F97-C4B64DA16C49}"/>
              </a:ext>
            </a:extLst>
          </p:cNvPr>
          <p:cNvSpPr txBox="1"/>
          <p:nvPr/>
        </p:nvSpPr>
        <p:spPr>
          <a:xfrm>
            <a:off x="306342" y="180028"/>
            <a:ext cx="6096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800">
                <a:latin typeface="メイリオ" panose="020B0604030504040204" pitchFamily="50" charset="-128"/>
                <a:ea typeface="メイリオ" panose="020B0604030504040204" pitchFamily="50" charset="-128"/>
              </a:rPr>
              <a:t>問題２</a:t>
            </a:r>
            <a:endParaRPr lang="ja-JP" altLang="en-US" sz="2800"/>
          </a:p>
        </p:txBody>
      </p:sp>
    </p:spTree>
    <p:extLst>
      <p:ext uri="{BB962C8B-B14F-4D97-AF65-F5344CB8AC3E}">
        <p14:creationId xmlns:p14="http://schemas.microsoft.com/office/powerpoint/2010/main" val="2381146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1" grpId="0"/>
      <p:bldP spid="13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54179657-D79E-4E9E-AFA2-5D877D209CC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7569" y="907943"/>
            <a:ext cx="8300083" cy="1600200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568CA8C-527E-4176-8C40-D2FFEC4F21C9}"/>
              </a:ext>
            </a:extLst>
          </p:cNvPr>
          <p:cNvSpPr txBox="1"/>
          <p:nvPr/>
        </p:nvSpPr>
        <p:spPr>
          <a:xfrm>
            <a:off x="1284423" y="6059514"/>
            <a:ext cx="63389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6665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ja-JP" altLang="en-US" sz="1400">
                <a:latin typeface="メイリオ" panose="020B0604030504040204" pitchFamily="50" charset="-128"/>
                <a:ea typeface="メイリオ" panose="020B0604030504040204" pitchFamily="50" charset="-128"/>
              </a:rPr>
              <a:t>（出所）警察庁交通局「令和元年中の交通事故の発生状況」および</a:t>
            </a:r>
            <a:endParaRPr kumimoji="1" lang="en-US" altLang="ja-JP" sz="140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56665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ja-JP" altLang="en-US" sz="140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総務省「令和元年</a:t>
            </a:r>
            <a:r>
              <a:rPr kumimoji="1" lang="en-US" altLang="ja-JP" sz="1400">
                <a:latin typeface="メイリオ" panose="020B0604030504040204" pitchFamily="50" charset="-128"/>
                <a:ea typeface="メイリオ" panose="020B0604030504040204" pitchFamily="50" charset="-128"/>
              </a:rPr>
              <a:t>(1</a:t>
            </a:r>
            <a:r>
              <a:rPr kumimoji="1" lang="ja-JP" altLang="en-US" sz="1400"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kumimoji="1" lang="en-US" altLang="ja-JP" sz="1400">
                <a:latin typeface="メイリオ" panose="020B0604030504040204" pitchFamily="50" charset="-128"/>
                <a:ea typeface="メイリオ" panose="020B0604030504040204" pitchFamily="50" charset="-128"/>
              </a:rPr>
              <a:t>12</a:t>
            </a:r>
            <a:r>
              <a:rPr kumimoji="1" lang="ja-JP" altLang="en-US" sz="140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kumimoji="1" lang="en-US" altLang="ja-JP" sz="140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r>
              <a:rPr kumimoji="1" lang="ja-JP" altLang="en-US" sz="1400">
                <a:latin typeface="メイリオ" panose="020B0604030504040204" pitchFamily="50" charset="-128"/>
                <a:ea typeface="メイリオ" panose="020B0604030504040204" pitchFamily="50" charset="-128"/>
              </a:rPr>
              <a:t>における火災の状況」をもとに作成</a:t>
            </a:r>
          </a:p>
        </p:txBody>
      </p:sp>
      <p:graphicFrame>
        <p:nvGraphicFramePr>
          <p:cNvPr id="8" name="グラフ 7">
            <a:extLst>
              <a:ext uri="{FF2B5EF4-FFF2-40B4-BE49-F238E27FC236}">
                <a16:creationId xmlns:a16="http://schemas.microsoft.com/office/drawing/2014/main" id="{F67E30C7-D390-4857-82BA-03350A9BEC7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96098434"/>
              </p:ext>
            </p:extLst>
          </p:nvPr>
        </p:nvGraphicFramePr>
        <p:xfrm>
          <a:off x="247569" y="2684852"/>
          <a:ext cx="8412695" cy="34602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9" name="小波 18">
            <a:extLst>
              <a:ext uri="{FF2B5EF4-FFF2-40B4-BE49-F238E27FC236}">
                <a16:creationId xmlns:a16="http://schemas.microsoft.com/office/drawing/2014/main" id="{D5F59B8B-D344-4A24-8846-A26BF24CC0B4}"/>
              </a:ext>
            </a:extLst>
          </p:cNvPr>
          <p:cNvSpPr/>
          <p:nvPr/>
        </p:nvSpPr>
        <p:spPr>
          <a:xfrm>
            <a:off x="247569" y="2508797"/>
            <a:ext cx="8372475" cy="251603"/>
          </a:xfrm>
          <a:prstGeom prst="doubleWav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5B1D89B-37F7-484F-B7E1-80346074F3BC}"/>
              </a:ext>
            </a:extLst>
          </p:cNvPr>
          <p:cNvSpPr txBox="1"/>
          <p:nvPr/>
        </p:nvSpPr>
        <p:spPr>
          <a:xfrm>
            <a:off x="8138889" y="5467960"/>
            <a:ext cx="8173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>
                <a:latin typeface="メイリオ" panose="020B0604030504040204" pitchFamily="50" charset="-128"/>
                <a:ea typeface="メイリオ" panose="020B0604030504040204" pitchFamily="50" charset="-128"/>
              </a:rPr>
              <a:t>（年）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F2FCCB0-CC38-462A-AF2F-0272F0464BD1}"/>
              </a:ext>
            </a:extLst>
          </p:cNvPr>
          <p:cNvSpPr txBox="1"/>
          <p:nvPr/>
        </p:nvSpPr>
        <p:spPr>
          <a:xfrm>
            <a:off x="853191" y="750963"/>
            <a:ext cx="8368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>
                <a:latin typeface="メイリオ" panose="020B0604030504040204" pitchFamily="50" charset="-128"/>
                <a:ea typeface="メイリオ" panose="020B0604030504040204" pitchFamily="50" charset="-128"/>
              </a:rPr>
              <a:t>（件）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769A80E-6030-4D1D-AAA2-9C8B5352C84F}"/>
              </a:ext>
            </a:extLst>
          </p:cNvPr>
          <p:cNvSpPr txBox="1"/>
          <p:nvPr/>
        </p:nvSpPr>
        <p:spPr>
          <a:xfrm>
            <a:off x="247568" y="196638"/>
            <a:ext cx="830008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800">
                <a:latin typeface="メイリオ" panose="020B0604030504040204" pitchFamily="50" charset="-128"/>
                <a:ea typeface="メイリオ" panose="020B0604030504040204" pitchFamily="50" charset="-128"/>
              </a:rPr>
              <a:t>自動車事故・自転車事故・火災の発生件数</a:t>
            </a:r>
            <a:endParaRPr lang="ja-JP" altLang="en-US" sz="2800"/>
          </a:p>
        </p:txBody>
      </p:sp>
    </p:spTree>
    <p:extLst>
      <p:ext uri="{BB962C8B-B14F-4D97-AF65-F5344CB8AC3E}">
        <p14:creationId xmlns:p14="http://schemas.microsoft.com/office/powerpoint/2010/main" val="3551868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9" name="表 5">
            <a:extLst>
              <a:ext uri="{FF2B5EF4-FFF2-40B4-BE49-F238E27FC236}">
                <a16:creationId xmlns:a16="http://schemas.microsoft.com/office/drawing/2014/main" id="{FF5BA8D8-8FF7-48BF-9236-FB9314D17A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4266878"/>
              </p:ext>
            </p:extLst>
          </p:nvPr>
        </p:nvGraphicFramePr>
        <p:xfrm>
          <a:off x="333323" y="4061256"/>
          <a:ext cx="8872808" cy="1686693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192666">
                  <a:extLst>
                    <a:ext uri="{9D8B030D-6E8A-4147-A177-3AD203B41FA5}">
                      <a16:colId xmlns:a16="http://schemas.microsoft.com/office/drawing/2014/main" val="3671346629"/>
                    </a:ext>
                  </a:extLst>
                </a:gridCol>
                <a:gridCol w="2249211">
                  <a:extLst>
                    <a:ext uri="{9D8B030D-6E8A-4147-A177-3AD203B41FA5}">
                      <a16:colId xmlns:a16="http://schemas.microsoft.com/office/drawing/2014/main" val="1568127469"/>
                    </a:ext>
                  </a:extLst>
                </a:gridCol>
                <a:gridCol w="4430931">
                  <a:extLst>
                    <a:ext uri="{9D8B030D-6E8A-4147-A177-3AD203B41FA5}">
                      <a16:colId xmlns:a16="http://schemas.microsoft.com/office/drawing/2014/main" val="4112752317"/>
                    </a:ext>
                  </a:extLst>
                </a:gridCol>
              </a:tblGrid>
              <a:tr h="37109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認定総損害額</a:t>
                      </a:r>
                      <a:r>
                        <a:rPr kumimoji="1" lang="en-US" altLang="ja-JP" sz="1000" b="1" dirty="0">
                          <a:solidFill>
                            <a:schemeClr val="tx1"/>
                          </a:solidFill>
                        </a:rPr>
                        <a:t>※</a:t>
                      </a:r>
                      <a:endParaRPr kumimoji="1" lang="ja-JP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miter lim="800000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A87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被害態様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A87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被害者性別年齢（職業）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A87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2472329"/>
                  </a:ext>
                </a:extLst>
              </a:tr>
              <a:tr h="44590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</a:t>
                      </a:r>
                      <a:r>
                        <a:rPr kumimoji="1" lang="ja-JP" alt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億</a:t>
                      </a:r>
                      <a:r>
                        <a:rPr kumimoji="1" lang="en-US" altLang="ja-JP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2,853</a:t>
                      </a:r>
                      <a:r>
                        <a:rPr kumimoji="1" lang="ja-JP" alt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万円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miter lim="800000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死亡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　　男性</a:t>
                      </a:r>
                      <a:r>
                        <a:rPr kumimoji="1" lang="en-US" altLang="ja-JP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41</a:t>
                      </a: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歳（眼科開業医）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7227330"/>
                  </a:ext>
                </a:extLst>
              </a:tr>
              <a:tr h="48098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</a:t>
                      </a:r>
                      <a:r>
                        <a:rPr kumimoji="1" lang="ja-JP" alt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億</a:t>
                      </a:r>
                      <a:r>
                        <a:rPr kumimoji="1" lang="en-US" altLang="ja-JP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5,381</a:t>
                      </a:r>
                      <a:r>
                        <a:rPr kumimoji="1" lang="ja-JP" alt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万円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miter lim="800000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後遺障害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　　男性</a:t>
                      </a:r>
                      <a:r>
                        <a:rPr kumimoji="1" lang="en-US" altLang="ja-JP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30</a:t>
                      </a: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歳（公務員）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8496740"/>
                  </a:ext>
                </a:extLst>
              </a:tr>
              <a:tr h="38871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</a:t>
                      </a:r>
                      <a:r>
                        <a:rPr kumimoji="1" lang="ja-JP" alt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億</a:t>
                      </a:r>
                      <a:r>
                        <a:rPr kumimoji="1" lang="en-US" altLang="ja-JP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5,375</a:t>
                      </a:r>
                      <a:r>
                        <a:rPr kumimoji="1" lang="ja-JP" alt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万円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miter lim="800000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後遺障害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　　男性</a:t>
                      </a:r>
                      <a:r>
                        <a:rPr kumimoji="1" lang="en-US" altLang="ja-JP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50</a:t>
                      </a: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歳（コンサルタント）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43068343"/>
                  </a:ext>
                </a:extLst>
              </a:tr>
            </a:tbl>
          </a:graphicData>
        </a:graphic>
      </p:graphicFrame>
      <p:graphicFrame>
        <p:nvGraphicFramePr>
          <p:cNvPr id="3" name="表 5">
            <a:extLst>
              <a:ext uri="{FF2B5EF4-FFF2-40B4-BE49-F238E27FC236}">
                <a16:creationId xmlns:a16="http://schemas.microsoft.com/office/drawing/2014/main" id="{97F24EDB-91CC-4E93-BE84-F17D3DC11170}"/>
              </a:ext>
            </a:extLst>
          </p:cNvPr>
          <p:cNvGraphicFramePr>
            <a:graphicFrameLocks noGrp="1"/>
          </p:cNvGraphicFramePr>
          <p:nvPr/>
        </p:nvGraphicFramePr>
        <p:xfrm>
          <a:off x="333323" y="1189304"/>
          <a:ext cx="8872809" cy="1733853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206677">
                  <a:extLst>
                    <a:ext uri="{9D8B030D-6E8A-4147-A177-3AD203B41FA5}">
                      <a16:colId xmlns:a16="http://schemas.microsoft.com/office/drawing/2014/main" val="3671346629"/>
                    </a:ext>
                  </a:extLst>
                </a:gridCol>
                <a:gridCol w="6666132">
                  <a:extLst>
                    <a:ext uri="{9D8B030D-6E8A-4147-A177-3AD203B41FA5}">
                      <a16:colId xmlns:a16="http://schemas.microsoft.com/office/drawing/2014/main" val="1568127469"/>
                    </a:ext>
                  </a:extLst>
                </a:gridCol>
              </a:tblGrid>
              <a:tr h="38760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判決認容額</a:t>
                      </a:r>
                      <a:r>
                        <a:rPr kumimoji="1" lang="en-US" altLang="ja-JP" sz="1000" b="1" dirty="0">
                          <a:solidFill>
                            <a:schemeClr val="tx1"/>
                          </a:solidFill>
                        </a:rPr>
                        <a:t>※</a:t>
                      </a:r>
                      <a:endParaRPr kumimoji="1" lang="ja-JP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miter lim="800000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A87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事故の概要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A87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2472329"/>
                  </a:ext>
                </a:extLst>
              </a:tr>
              <a:tr h="67312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9,521</a:t>
                      </a:r>
                      <a:r>
                        <a:rPr kumimoji="1" lang="ja-JP" alt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万円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miter lim="800000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小学生が運転する自転車が歩行者と正面衝突し、歩行者の意識が戻らない状態となった事故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7227330"/>
                  </a:ext>
                </a:extLst>
              </a:tr>
              <a:tr h="67312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9,266</a:t>
                      </a:r>
                      <a:r>
                        <a:rPr kumimoji="1" lang="ja-JP" alt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万円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miter lim="800000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66654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高校生が運転する自転車が車道を斜めに横断して別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の自転車と衝突し、衝突された自転車の運転者に重大な障がいが残った事故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8496740"/>
                  </a:ext>
                </a:extLst>
              </a:tr>
            </a:tbl>
          </a:graphicData>
        </a:graphic>
      </p:graphicFrame>
      <p:sp>
        <p:nvSpPr>
          <p:cNvPr id="5" name="テキスト ボックス 23">
            <a:extLst>
              <a:ext uri="{FF2B5EF4-FFF2-40B4-BE49-F238E27FC236}">
                <a16:creationId xmlns:a16="http://schemas.microsoft.com/office/drawing/2014/main" id="{826CEB2E-CC2E-7D41-8005-3723FA9C9390}"/>
              </a:ext>
            </a:extLst>
          </p:cNvPr>
          <p:cNvSpPr txBox="1"/>
          <p:nvPr/>
        </p:nvSpPr>
        <p:spPr>
          <a:xfrm>
            <a:off x="2908001" y="6402399"/>
            <a:ext cx="64836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566654" rtl="0" eaLnBrk="1" latinLnBrk="0" hangingPunct="1">
              <a:defRPr kumimoji="1" sz="11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83327" algn="l" defTabSz="566654" rtl="0" eaLnBrk="1" latinLnBrk="0" hangingPunct="1">
              <a:defRPr kumimoji="1" sz="11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66654" algn="l" defTabSz="566654" rtl="0" eaLnBrk="1" latinLnBrk="0" hangingPunct="1">
              <a:defRPr kumimoji="1" sz="11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9981" algn="l" defTabSz="566654" rtl="0" eaLnBrk="1" latinLnBrk="0" hangingPunct="1">
              <a:defRPr kumimoji="1" sz="11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33307" algn="l" defTabSz="566654" rtl="0" eaLnBrk="1" latinLnBrk="0" hangingPunct="1">
              <a:defRPr kumimoji="1" sz="11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16634" algn="l" defTabSz="566654" rtl="0" eaLnBrk="1" latinLnBrk="0" hangingPunct="1">
              <a:defRPr kumimoji="1" sz="11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99961" algn="l" defTabSz="566654" rtl="0" eaLnBrk="1" latinLnBrk="0" hangingPunct="1">
              <a:defRPr kumimoji="1" sz="11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83288" algn="l" defTabSz="566654" rtl="0" eaLnBrk="1" latinLnBrk="0" hangingPunct="1">
              <a:defRPr kumimoji="1" sz="11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6615" algn="l" defTabSz="566654" rtl="0" eaLnBrk="1" latinLnBrk="0" hangingPunct="1">
              <a:defRPr kumimoji="1" sz="11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5666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（出所）損害保険料率算出機構「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2020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年度 自動車保険の概況」をもとに作成。</a:t>
            </a:r>
          </a:p>
        </p:txBody>
      </p:sp>
      <p:sp>
        <p:nvSpPr>
          <p:cNvPr id="7" name="テキスト ボックス 31">
            <a:extLst>
              <a:ext uri="{FF2B5EF4-FFF2-40B4-BE49-F238E27FC236}">
                <a16:creationId xmlns:a16="http://schemas.microsoft.com/office/drawing/2014/main" id="{4E3C64EA-ADEA-A545-BF71-5ABFE3E1EEAC}"/>
              </a:ext>
            </a:extLst>
          </p:cNvPr>
          <p:cNvSpPr txBox="1"/>
          <p:nvPr/>
        </p:nvSpPr>
        <p:spPr>
          <a:xfrm>
            <a:off x="333323" y="3642197"/>
            <a:ext cx="50437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566654" rtl="0" eaLnBrk="1" latinLnBrk="0" hangingPunct="1">
              <a:defRPr kumimoji="1" sz="11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83327" algn="l" defTabSz="566654" rtl="0" eaLnBrk="1" latinLnBrk="0" hangingPunct="1">
              <a:defRPr kumimoji="1" sz="11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66654" algn="l" defTabSz="566654" rtl="0" eaLnBrk="1" latinLnBrk="0" hangingPunct="1">
              <a:defRPr kumimoji="1" sz="11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9981" algn="l" defTabSz="566654" rtl="0" eaLnBrk="1" latinLnBrk="0" hangingPunct="1">
              <a:defRPr kumimoji="1" sz="11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33307" algn="l" defTabSz="566654" rtl="0" eaLnBrk="1" latinLnBrk="0" hangingPunct="1">
              <a:defRPr kumimoji="1" sz="11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16634" algn="l" defTabSz="566654" rtl="0" eaLnBrk="1" latinLnBrk="0" hangingPunct="1">
              <a:defRPr kumimoji="1" sz="11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99961" algn="l" defTabSz="566654" rtl="0" eaLnBrk="1" latinLnBrk="0" hangingPunct="1">
              <a:defRPr kumimoji="1" sz="11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83288" algn="l" defTabSz="566654" rtl="0" eaLnBrk="1" latinLnBrk="0" hangingPunct="1">
              <a:defRPr kumimoji="1" sz="11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6615" algn="l" defTabSz="566654" rtl="0" eaLnBrk="1" latinLnBrk="0" hangingPunct="1">
              <a:defRPr kumimoji="1" sz="11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5666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交通事故高額賠償判決事例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（人身事故）</a:t>
            </a:r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C430D918-D4D1-4793-9D2D-99CF4D274DAE}"/>
              </a:ext>
            </a:extLst>
          </p:cNvPr>
          <p:cNvSpPr txBox="1"/>
          <p:nvPr/>
        </p:nvSpPr>
        <p:spPr>
          <a:xfrm>
            <a:off x="250622" y="191094"/>
            <a:ext cx="6096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高額賠償判決事例</a:t>
            </a:r>
          </a:p>
        </p:txBody>
      </p:sp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0ACB06C7-D91C-47BC-9AD0-7C8A66086170}"/>
              </a:ext>
            </a:extLst>
          </p:cNvPr>
          <p:cNvSpPr/>
          <p:nvPr/>
        </p:nvSpPr>
        <p:spPr>
          <a:xfrm>
            <a:off x="333323" y="4446048"/>
            <a:ext cx="8820020" cy="414719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52" name="四角形: 角を丸くする 51">
            <a:extLst>
              <a:ext uri="{FF2B5EF4-FFF2-40B4-BE49-F238E27FC236}">
                <a16:creationId xmlns:a16="http://schemas.microsoft.com/office/drawing/2014/main" id="{80D111DF-1135-43EA-A721-C51A10D3D4E1}"/>
              </a:ext>
            </a:extLst>
          </p:cNvPr>
          <p:cNvSpPr/>
          <p:nvPr/>
        </p:nvSpPr>
        <p:spPr>
          <a:xfrm>
            <a:off x="333323" y="1566884"/>
            <a:ext cx="8833131" cy="682361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53" name="テキスト ボックス 31">
            <a:extLst>
              <a:ext uri="{FF2B5EF4-FFF2-40B4-BE49-F238E27FC236}">
                <a16:creationId xmlns:a16="http://schemas.microsoft.com/office/drawing/2014/main" id="{F5871D34-6839-48BB-A9AF-B19BB6783B89}"/>
              </a:ext>
            </a:extLst>
          </p:cNvPr>
          <p:cNvSpPr txBox="1"/>
          <p:nvPr/>
        </p:nvSpPr>
        <p:spPr>
          <a:xfrm>
            <a:off x="386111" y="790555"/>
            <a:ext cx="53369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566654" rtl="0" eaLnBrk="1" latinLnBrk="0" hangingPunct="1">
              <a:defRPr kumimoji="1" sz="11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83327" algn="l" defTabSz="566654" rtl="0" eaLnBrk="1" latinLnBrk="0" hangingPunct="1">
              <a:defRPr kumimoji="1" sz="11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66654" algn="l" defTabSz="566654" rtl="0" eaLnBrk="1" latinLnBrk="0" hangingPunct="1">
              <a:defRPr kumimoji="1" sz="11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9981" algn="l" defTabSz="566654" rtl="0" eaLnBrk="1" latinLnBrk="0" hangingPunct="1">
              <a:defRPr kumimoji="1" sz="11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33307" algn="l" defTabSz="566654" rtl="0" eaLnBrk="1" latinLnBrk="0" hangingPunct="1">
              <a:defRPr kumimoji="1" sz="11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16634" algn="l" defTabSz="566654" rtl="0" eaLnBrk="1" latinLnBrk="0" hangingPunct="1">
              <a:defRPr kumimoji="1" sz="11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99961" algn="l" defTabSz="566654" rtl="0" eaLnBrk="1" latinLnBrk="0" hangingPunct="1">
              <a:defRPr kumimoji="1" sz="11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83288" algn="l" defTabSz="566654" rtl="0" eaLnBrk="1" latinLnBrk="0" hangingPunct="1">
              <a:defRPr kumimoji="1" sz="11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6615" algn="l" defTabSz="566654" rtl="0" eaLnBrk="1" latinLnBrk="0" hangingPunct="1">
              <a:defRPr kumimoji="1" sz="11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5666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実際に起こった自転車事故とその高額賠償例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BEF1FD5F-9840-4BBE-BC75-5044FEEEEF99}"/>
              </a:ext>
            </a:extLst>
          </p:cNvPr>
          <p:cNvSpPr txBox="1"/>
          <p:nvPr/>
        </p:nvSpPr>
        <p:spPr>
          <a:xfrm>
            <a:off x="355425" y="5795903"/>
            <a:ext cx="885969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※</a:t>
            </a:r>
            <a:r>
              <a:rPr kumimoji="0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認定総損害額とは、被害者の損害額（弁護士費用を含む）をいい、被害者の過失相殺相当額あるいは自賠</a:t>
            </a:r>
            <a:endParaRPr kumimoji="0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責保険等で支払われた金額を控除する前の金額です。</a:t>
            </a: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A516F41C-7427-4213-BED2-50319F878807}"/>
              </a:ext>
            </a:extLst>
          </p:cNvPr>
          <p:cNvSpPr txBox="1"/>
          <p:nvPr/>
        </p:nvSpPr>
        <p:spPr>
          <a:xfrm>
            <a:off x="333323" y="3021341"/>
            <a:ext cx="887280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※</a:t>
            </a:r>
            <a:r>
              <a:rPr kumimoji="0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判決認容額とは、裁判における判決文で加害者が支払いを命じられた金額（金額は概算額）。裁判後の上</a:t>
            </a:r>
            <a:endParaRPr kumimoji="0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訴等により、加害者が実際に支払う金額とは異なる可能性があります。</a:t>
            </a:r>
          </a:p>
        </p:txBody>
      </p:sp>
    </p:spTree>
    <p:extLst>
      <p:ext uri="{BB962C8B-B14F-4D97-AF65-F5344CB8AC3E}">
        <p14:creationId xmlns:p14="http://schemas.microsoft.com/office/powerpoint/2010/main" val="3524239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612266" y="943856"/>
            <a:ext cx="8474412" cy="935931"/>
          </a:xfrm>
          <a:prstGeom prst="rect">
            <a:avLst/>
          </a:prstGeom>
          <a:solidFill>
            <a:srgbClr val="CCFFCC"/>
          </a:solidFill>
          <a:ln w="38100" cmpd="dbl">
            <a:solidFill>
              <a:schemeClr val="tx1"/>
            </a:solidFill>
            <a:miter lim="800000"/>
          </a:ln>
          <a:effectLst/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ja-JP" altLang="en-US" sz="280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⾃動⾞事故への対処法として適切な⽅法を次の</a:t>
            </a:r>
            <a:endParaRPr lang="en-US" altLang="ja-JP" sz="280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ja-JP" altLang="en-US" sz="280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選択肢から選んでみましょう</a:t>
            </a:r>
            <a:r>
              <a:rPr lang="en-US" altLang="ja-JP" sz="280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280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複数回答可</a:t>
            </a:r>
            <a:r>
              <a:rPr lang="en-US" altLang="ja-JP" sz="280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r>
              <a:rPr lang="ja-JP" altLang="en-US" sz="280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6EDD4C5-2888-4442-A396-0764E092CF7D}"/>
              </a:ext>
            </a:extLst>
          </p:cNvPr>
          <p:cNvSpPr txBox="1"/>
          <p:nvPr/>
        </p:nvSpPr>
        <p:spPr>
          <a:xfrm>
            <a:off x="612266" y="2167499"/>
            <a:ext cx="4778422" cy="20024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66654" eaLnBrk="1" fontAlgn="auto" hangingPunct="1">
              <a:lnSpc>
                <a:spcPts val="2138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ja-JP" altLang="en-US" sz="240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①事故を起こす確率をゼロにする</a:t>
            </a:r>
            <a:endParaRPr kumimoji="1" lang="en-US" altLang="ja-JP" sz="240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566654" eaLnBrk="1" fontAlgn="auto" hangingPunct="1">
              <a:lnSpc>
                <a:spcPts val="2138"/>
              </a:lnSpc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 sz="240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566654" eaLnBrk="1" fontAlgn="auto" hangingPunct="1">
              <a:lnSpc>
                <a:spcPts val="2138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ja-JP" altLang="en-US" sz="240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②事故の発⽣を防止・軽減する</a:t>
            </a:r>
            <a:endParaRPr kumimoji="1" lang="en-US" altLang="ja-JP" sz="240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566654" eaLnBrk="1" fontAlgn="auto" hangingPunct="1">
              <a:lnSpc>
                <a:spcPts val="2138"/>
              </a:lnSpc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 sz="240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566654" eaLnBrk="1" fontAlgn="auto" hangingPunct="1">
              <a:lnSpc>
                <a:spcPts val="2138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ja-JP" altLang="en-US" sz="240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③リスクを自分自身で保有する</a:t>
            </a:r>
            <a:endParaRPr kumimoji="1" lang="en-US" altLang="ja-JP" sz="240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566654" eaLnBrk="1" fontAlgn="auto" hangingPunct="1">
              <a:lnSpc>
                <a:spcPts val="2138"/>
              </a:lnSpc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 sz="240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566654" eaLnBrk="1" fontAlgn="auto" hangingPunct="1">
              <a:lnSpc>
                <a:spcPts val="2138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ja-JP" altLang="en-US" sz="240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④リスクを第三者に移転する</a:t>
            </a:r>
            <a:endParaRPr kumimoji="1" lang="ja-JP" altLang="en-US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8FA5308-D4DB-4B02-83A8-E7A2760F12B7}"/>
              </a:ext>
            </a:extLst>
          </p:cNvPr>
          <p:cNvSpPr txBox="1"/>
          <p:nvPr/>
        </p:nvSpPr>
        <p:spPr>
          <a:xfrm>
            <a:off x="750092" y="4414768"/>
            <a:ext cx="7739333" cy="21973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66654" eaLnBrk="1" fontAlgn="auto" hangingPunct="1">
              <a:lnSpc>
                <a:spcPts val="1838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ja-JP" altLang="en-US" sz="240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ａ</a:t>
            </a:r>
            <a:r>
              <a:rPr kumimoji="1" lang="en-US" altLang="ja-JP" sz="240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. </a:t>
            </a:r>
            <a:r>
              <a:rPr kumimoji="1" lang="ja-JP" altLang="en-US" sz="240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もしもの事故による損害に備えて貯蓄をしておく</a:t>
            </a:r>
            <a:endParaRPr kumimoji="1" lang="en-US" altLang="ja-JP" sz="240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566654" eaLnBrk="1" fontAlgn="auto" hangingPunct="1">
              <a:lnSpc>
                <a:spcPts val="1838"/>
              </a:lnSpc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 sz="240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566654" eaLnBrk="1" fontAlgn="auto" hangingPunct="1">
              <a:lnSpc>
                <a:spcPts val="1838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ja-JP" altLang="en-US" sz="240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ｂ</a:t>
            </a:r>
            <a:r>
              <a:rPr kumimoji="1" lang="en-US" altLang="ja-JP" sz="240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. </a:t>
            </a:r>
            <a:r>
              <a:rPr kumimoji="1" lang="ja-JP" altLang="en-US" sz="240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保険に加⼊する</a:t>
            </a:r>
            <a:endParaRPr kumimoji="1" lang="en-US" altLang="ja-JP" sz="240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566654" eaLnBrk="1" fontAlgn="auto" hangingPunct="1">
              <a:lnSpc>
                <a:spcPts val="1838"/>
              </a:lnSpc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 sz="240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566654" eaLnBrk="1" fontAlgn="auto" hangingPunct="1">
              <a:lnSpc>
                <a:spcPts val="1838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ja-JP" altLang="en-US" sz="240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ｃ</a:t>
            </a:r>
            <a:r>
              <a:rPr kumimoji="1" lang="en-US" altLang="ja-JP" sz="240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. </a:t>
            </a:r>
            <a:r>
              <a:rPr kumimoji="1" lang="ja-JP" altLang="en-US" sz="240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安全運転支援システム搭載のくるまを購⼊する</a:t>
            </a:r>
            <a:endParaRPr kumimoji="1" lang="en-US" altLang="ja-JP" sz="240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566654" eaLnBrk="1" fontAlgn="auto" hangingPunct="1">
              <a:lnSpc>
                <a:spcPts val="1838"/>
              </a:lnSpc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 sz="240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566654" eaLnBrk="1" fontAlgn="auto" hangingPunct="1">
              <a:lnSpc>
                <a:spcPts val="1838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ja-JP" altLang="en-US" sz="240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ｄ</a:t>
            </a:r>
            <a:r>
              <a:rPr kumimoji="1" lang="en-US" altLang="ja-JP" sz="240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. </a:t>
            </a:r>
            <a:r>
              <a:rPr kumimoji="1" lang="ja-JP" altLang="en-US" sz="240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運転をしない</a:t>
            </a:r>
            <a:endParaRPr kumimoji="1" lang="en-US" altLang="ja-JP" sz="240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566654" eaLnBrk="1" fontAlgn="auto" hangingPunct="1">
              <a:lnSpc>
                <a:spcPts val="1838"/>
              </a:lnSpc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 sz="240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566654" eaLnBrk="1" fontAlgn="auto" hangingPunct="1">
              <a:lnSpc>
                <a:spcPts val="1838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ja-JP" altLang="en-US" sz="240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ｅ</a:t>
            </a:r>
            <a:r>
              <a:rPr kumimoji="1" lang="en-US" altLang="ja-JP" sz="240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. </a:t>
            </a:r>
            <a:r>
              <a:rPr kumimoji="1" lang="ja-JP" altLang="en-US" sz="240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安全運転を⼼がける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BBFA4F7A-EE2E-4CAF-851F-959253B8196F}"/>
              </a:ext>
            </a:extLst>
          </p:cNvPr>
          <p:cNvSpPr/>
          <p:nvPr/>
        </p:nvSpPr>
        <p:spPr>
          <a:xfrm>
            <a:off x="750091" y="4248903"/>
            <a:ext cx="7463682" cy="2332865"/>
          </a:xfrm>
          <a:prstGeom prst="rect">
            <a:avLst/>
          </a:prstGeom>
          <a:noFill/>
          <a:ln w="635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6665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 sz="2000">
              <a:solidFill>
                <a:prstClr val="white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AD5A3973-7BC7-448F-8D94-208BDB9A1826}"/>
              </a:ext>
            </a:extLst>
          </p:cNvPr>
          <p:cNvSpPr/>
          <p:nvPr/>
        </p:nvSpPr>
        <p:spPr>
          <a:xfrm>
            <a:off x="5685671" y="2065871"/>
            <a:ext cx="854913" cy="514485"/>
          </a:xfrm>
          <a:prstGeom prst="rect">
            <a:avLst/>
          </a:prstGeom>
          <a:noFill/>
          <a:ln w="63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6665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 sz="2000">
              <a:solidFill>
                <a:prstClr val="white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E6062B24-F6A6-4460-BBBF-AB1BEB161EB3}"/>
              </a:ext>
            </a:extLst>
          </p:cNvPr>
          <p:cNvSpPr/>
          <p:nvPr/>
        </p:nvSpPr>
        <p:spPr>
          <a:xfrm>
            <a:off x="5685671" y="2625060"/>
            <a:ext cx="851871" cy="496065"/>
          </a:xfrm>
          <a:prstGeom prst="rect">
            <a:avLst/>
          </a:prstGeom>
          <a:noFill/>
          <a:ln w="63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6665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 sz="2000">
              <a:solidFill>
                <a:prstClr val="white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EF39A15F-FEC4-46A6-8665-502748F9F169}"/>
              </a:ext>
            </a:extLst>
          </p:cNvPr>
          <p:cNvSpPr/>
          <p:nvPr/>
        </p:nvSpPr>
        <p:spPr>
          <a:xfrm>
            <a:off x="5685671" y="3184899"/>
            <a:ext cx="854913" cy="492902"/>
          </a:xfrm>
          <a:prstGeom prst="rect">
            <a:avLst/>
          </a:prstGeom>
          <a:noFill/>
          <a:ln w="63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6665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 sz="2000">
              <a:solidFill>
                <a:prstClr val="white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BFEB0689-5262-482C-A545-D70507FF917B}"/>
              </a:ext>
            </a:extLst>
          </p:cNvPr>
          <p:cNvSpPr/>
          <p:nvPr/>
        </p:nvSpPr>
        <p:spPr>
          <a:xfrm>
            <a:off x="5685670" y="3725669"/>
            <a:ext cx="854912" cy="492901"/>
          </a:xfrm>
          <a:prstGeom prst="rect">
            <a:avLst/>
          </a:prstGeom>
          <a:noFill/>
          <a:ln w="63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6665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 sz="2000">
              <a:solidFill>
                <a:prstClr val="white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677E7DD9-671D-4142-8489-A1C877825D3A}"/>
              </a:ext>
            </a:extLst>
          </p:cNvPr>
          <p:cNvSpPr/>
          <p:nvPr/>
        </p:nvSpPr>
        <p:spPr>
          <a:xfrm>
            <a:off x="5840149" y="2234654"/>
            <a:ext cx="534142" cy="2720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6665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4000" b="1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d</a:t>
            </a:r>
            <a:endParaRPr kumimoji="1" lang="ja-JP" altLang="en-US" sz="4000" b="1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8165A7A5-1C94-4695-B18F-3768E55D2F66}"/>
              </a:ext>
            </a:extLst>
          </p:cNvPr>
          <p:cNvSpPr/>
          <p:nvPr/>
        </p:nvSpPr>
        <p:spPr>
          <a:xfrm>
            <a:off x="5629218" y="2652497"/>
            <a:ext cx="977951" cy="4587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6665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4000" b="1" err="1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c,e</a:t>
            </a:r>
            <a:endParaRPr kumimoji="1" lang="ja-JP" altLang="en-US" sz="4000" b="1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C0EEBF30-3DF4-4E19-818C-B6A7DA8242E2}"/>
              </a:ext>
            </a:extLst>
          </p:cNvPr>
          <p:cNvSpPr/>
          <p:nvPr/>
        </p:nvSpPr>
        <p:spPr>
          <a:xfrm>
            <a:off x="5840149" y="3300766"/>
            <a:ext cx="534142" cy="2720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6665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4000" b="1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a</a:t>
            </a:r>
            <a:endParaRPr kumimoji="1" lang="ja-JP" altLang="en-US" sz="4000" b="1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F4EA0B77-8E90-4D25-9705-C3EA81E63B55}"/>
              </a:ext>
            </a:extLst>
          </p:cNvPr>
          <p:cNvSpPr/>
          <p:nvPr/>
        </p:nvSpPr>
        <p:spPr>
          <a:xfrm>
            <a:off x="5851121" y="3898804"/>
            <a:ext cx="534142" cy="2720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6665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4000" b="1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b</a:t>
            </a:r>
            <a:endParaRPr kumimoji="1" lang="ja-JP" altLang="en-US" sz="4000" b="1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1E063970-44A7-479B-B0D7-02464C398DB9}"/>
              </a:ext>
            </a:extLst>
          </p:cNvPr>
          <p:cNvSpPr txBox="1"/>
          <p:nvPr/>
        </p:nvSpPr>
        <p:spPr>
          <a:xfrm>
            <a:off x="306342" y="163986"/>
            <a:ext cx="6096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800">
                <a:latin typeface="メイリオ" panose="020B0604030504040204" pitchFamily="50" charset="-128"/>
                <a:ea typeface="メイリオ" panose="020B0604030504040204" pitchFamily="50" charset="-128"/>
              </a:rPr>
              <a:t>問題３</a:t>
            </a:r>
            <a:endParaRPr lang="ja-JP" altLang="en-US" sz="2800"/>
          </a:p>
        </p:txBody>
      </p:sp>
    </p:spTree>
    <p:extLst>
      <p:ext uri="{BB962C8B-B14F-4D97-AF65-F5344CB8AC3E}">
        <p14:creationId xmlns:p14="http://schemas.microsoft.com/office/powerpoint/2010/main" val="3551579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 animBg="1"/>
      <p:bldP spid="11" grpId="0" animBg="1"/>
      <p:bldP spid="13" grpId="0" animBg="1"/>
      <p:bldP spid="14" grpId="0" animBg="1"/>
      <p:bldP spid="15" grpId="0" animBg="1"/>
      <p:bldP spid="16" grpId="0"/>
      <p:bldP spid="17" grpId="0"/>
      <p:bldP spid="18" grpId="0"/>
      <p:bldP spid="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5ECA1F4-1324-4761-BC08-DE55523FB338}"/>
              </a:ext>
            </a:extLst>
          </p:cNvPr>
          <p:cNvSpPr/>
          <p:nvPr/>
        </p:nvSpPr>
        <p:spPr>
          <a:xfrm>
            <a:off x="1435069" y="2889365"/>
            <a:ext cx="3612183" cy="19211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76213" indent="-176213" eaLnBrk="1" hangingPunct="1"/>
            <a:r>
              <a:rPr kumimoji="1" lang="ja-JP" altLang="en-US" sz="2000" b="1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③頻度低い・損失小</a:t>
            </a:r>
            <a:endParaRPr kumimoji="1" lang="en-US" altLang="ja-JP" sz="2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76213" indent="-176213" eaLnBrk="1" hangingPunct="1"/>
            <a:r>
              <a:rPr kumimoji="1" lang="ja-JP" altLang="en-US" sz="2000" b="1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⇒リスクの保有（預貯金</a:t>
            </a:r>
            <a:endParaRPr kumimoji="1" lang="en-US" altLang="ja-JP" sz="2000" b="1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76213" indent="-176213"/>
            <a:r>
              <a:rPr kumimoji="1" lang="ja-JP" altLang="en-US" sz="2000" b="1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などで損失に備える）</a:t>
            </a:r>
            <a:endParaRPr kumimoji="1" lang="en-US" altLang="ja-JP" sz="2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76213" indent="-176213" eaLnBrk="1" hangingPunct="1"/>
            <a:r>
              <a:rPr kumimoji="1" lang="ja-JP" altLang="en-US" sz="2000" b="1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　</a:t>
            </a:r>
            <a:endParaRPr kumimoji="1" lang="en-US" altLang="ja-JP" sz="2000" b="1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76213" indent="-176213" eaLnBrk="1" hangingPunct="1"/>
            <a:r>
              <a:rPr kumimoji="1" lang="ja-JP" altLang="en-US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・リスクそのものを抱え込む</a:t>
            </a:r>
            <a:endParaRPr kumimoji="1" lang="en-US" altLang="ja-JP" sz="80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矢印: 上 14">
            <a:extLst>
              <a:ext uri="{FF2B5EF4-FFF2-40B4-BE49-F238E27FC236}">
                <a16:creationId xmlns:a16="http://schemas.microsoft.com/office/drawing/2014/main" id="{4FD57A94-BD2A-40F7-B57E-9D73A8CC7729}"/>
              </a:ext>
            </a:extLst>
          </p:cNvPr>
          <p:cNvSpPr/>
          <p:nvPr/>
        </p:nvSpPr>
        <p:spPr>
          <a:xfrm>
            <a:off x="328931" y="1485346"/>
            <a:ext cx="773092" cy="2920025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FF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損失の規模</a:t>
            </a:r>
          </a:p>
        </p:txBody>
      </p:sp>
      <p:sp>
        <p:nvSpPr>
          <p:cNvPr id="17" name="矢印: 右 16">
            <a:extLst>
              <a:ext uri="{FF2B5EF4-FFF2-40B4-BE49-F238E27FC236}">
                <a16:creationId xmlns:a16="http://schemas.microsoft.com/office/drawing/2014/main" id="{E687F1B0-EEE9-43C3-82F5-83CD54720E61}"/>
              </a:ext>
            </a:extLst>
          </p:cNvPr>
          <p:cNvSpPr/>
          <p:nvPr/>
        </p:nvSpPr>
        <p:spPr>
          <a:xfrm>
            <a:off x="2459152" y="4849532"/>
            <a:ext cx="4671005" cy="872090"/>
          </a:xfrm>
          <a:prstGeom prst="rightArrow">
            <a:avLst>
              <a:gd name="adj1" fmla="val 46813"/>
              <a:gd name="adj2" fmla="val 50000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損失の発生頻度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54E95C5-0883-4092-81B6-1BE0F304CDAF}"/>
              </a:ext>
            </a:extLst>
          </p:cNvPr>
          <p:cNvSpPr txBox="1"/>
          <p:nvPr/>
        </p:nvSpPr>
        <p:spPr>
          <a:xfrm>
            <a:off x="328931" y="5785084"/>
            <a:ext cx="8515598" cy="80021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 defTabSz="56665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ja-JP" altLang="en-US" sz="2300" b="1" dirty="0">
                <a:solidFill>
                  <a:srgbClr val="CC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保険とは、事故や災害等で発生する</a:t>
            </a:r>
            <a:r>
              <a:rPr lang="ja-JP" altLang="en-US" sz="2300" b="1" dirty="0">
                <a:solidFill>
                  <a:srgbClr val="CC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経済的な損失（リスク）を</a:t>
            </a:r>
            <a:endParaRPr lang="en-US" altLang="ja-JP" sz="2300" b="1" dirty="0">
              <a:solidFill>
                <a:srgbClr val="CC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 defTabSz="56665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300" b="1" dirty="0">
                <a:solidFill>
                  <a:srgbClr val="CC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保険会社に移転することでリスクに備える仕組み</a:t>
            </a:r>
            <a:endParaRPr kumimoji="1" lang="ja-JP" altLang="en-US" sz="2300" b="1" dirty="0">
              <a:solidFill>
                <a:srgbClr val="CC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52AD8C1-FDC9-4814-9D47-F9690728A518}"/>
              </a:ext>
            </a:extLst>
          </p:cNvPr>
          <p:cNvSpPr txBox="1"/>
          <p:nvPr/>
        </p:nvSpPr>
        <p:spPr>
          <a:xfrm>
            <a:off x="477801" y="953788"/>
            <a:ext cx="5176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大</a:t>
            </a:r>
            <a:endParaRPr kumimoji="1" lang="en-US" altLang="ja-JP" sz="240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75D072C-522B-4495-8E2F-95897E7DB44A}"/>
              </a:ext>
            </a:extLst>
          </p:cNvPr>
          <p:cNvSpPr txBox="1"/>
          <p:nvPr/>
        </p:nvSpPr>
        <p:spPr>
          <a:xfrm>
            <a:off x="456676" y="4551414"/>
            <a:ext cx="5176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小</a:t>
            </a:r>
            <a:endParaRPr kumimoji="1" lang="en-US" altLang="ja-JP" sz="240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4791339-ECD2-4E20-AC25-2DBFD206462F}"/>
              </a:ext>
            </a:extLst>
          </p:cNvPr>
          <p:cNvSpPr txBox="1"/>
          <p:nvPr/>
        </p:nvSpPr>
        <p:spPr>
          <a:xfrm>
            <a:off x="1407113" y="5036716"/>
            <a:ext cx="5176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低</a:t>
            </a:r>
            <a:endParaRPr kumimoji="1" lang="en-US" altLang="ja-JP" sz="240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62D6F96-5FAA-4912-BDF6-4DAB3F7D5094}"/>
              </a:ext>
            </a:extLst>
          </p:cNvPr>
          <p:cNvSpPr txBox="1"/>
          <p:nvPr/>
        </p:nvSpPr>
        <p:spPr>
          <a:xfrm>
            <a:off x="7894223" y="5047661"/>
            <a:ext cx="5176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高</a:t>
            </a:r>
            <a:endParaRPr kumimoji="1" lang="en-US" altLang="ja-JP" sz="240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9F94A8E0-983F-4FDA-8659-663CAC72D4A0}"/>
              </a:ext>
            </a:extLst>
          </p:cNvPr>
          <p:cNvSpPr txBox="1"/>
          <p:nvPr/>
        </p:nvSpPr>
        <p:spPr>
          <a:xfrm>
            <a:off x="5047253" y="935645"/>
            <a:ext cx="3612183" cy="193899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176213" indent="-176213" eaLnBrk="1" hangingPunct="1"/>
            <a:r>
              <a:rPr kumimoji="1" lang="ja-JP" altLang="en-US" sz="2000" b="1">
                <a:latin typeface="メイリオ" panose="020B0604030504040204" pitchFamily="50" charset="-128"/>
                <a:ea typeface="メイリオ" panose="020B0604030504040204" pitchFamily="50" charset="-128"/>
              </a:rPr>
              <a:t>①頻度高い・損失大</a:t>
            </a:r>
            <a:endParaRPr kumimoji="1" lang="en-US" altLang="ja-JP" sz="2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76213" indent="-176213" eaLnBrk="1" hangingPunct="1">
              <a:spcBef>
                <a:spcPts val="600"/>
              </a:spcBef>
            </a:pPr>
            <a:r>
              <a:rPr kumimoji="1" lang="ja-JP" altLang="en-US" sz="2000" b="1">
                <a:latin typeface="メイリオ" panose="020B0604030504040204" pitchFamily="50" charset="-128"/>
                <a:ea typeface="メイリオ" panose="020B0604030504040204" pitchFamily="50" charset="-128"/>
              </a:rPr>
              <a:t>　⇒リスクの回避</a:t>
            </a:r>
            <a:endParaRPr kumimoji="1" lang="en-US" altLang="ja-JP" sz="2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spcBef>
                <a:spcPts val="600"/>
              </a:spcBef>
            </a:pPr>
            <a:r>
              <a:rPr kumimoji="1" lang="ja-JP" altLang="en-US" sz="2000">
                <a:latin typeface="メイリオ" panose="020B0604030504040204" pitchFamily="50" charset="-128"/>
                <a:ea typeface="メイリオ" panose="020B0604030504040204" pitchFamily="50" charset="-128"/>
              </a:rPr>
              <a:t>・リスクの発生確率をゼロに</a:t>
            </a:r>
            <a:endParaRPr kumimoji="1" lang="en-US" altLang="ja-JP" sz="200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spcBef>
                <a:spcPts val="600"/>
              </a:spcBef>
            </a:pPr>
            <a:r>
              <a:rPr kumimoji="1" lang="ja-JP" altLang="en-US" sz="2000">
                <a:latin typeface="メイリオ" panose="020B0604030504040204" pitchFamily="50" charset="-128"/>
                <a:ea typeface="メイリオ" panose="020B0604030504040204" pitchFamily="50" charset="-128"/>
              </a:rPr>
              <a:t>   する</a:t>
            </a:r>
            <a:endParaRPr kumimoji="1" lang="en-US" altLang="ja-JP" sz="200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spcBef>
                <a:spcPts val="600"/>
              </a:spcBef>
            </a:pPr>
            <a:endParaRPr kumimoji="1" lang="en-US" altLang="ja-JP" sz="20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E944E22-B0A9-4D5E-AE48-DF2CB4FC7441}"/>
              </a:ext>
            </a:extLst>
          </p:cNvPr>
          <p:cNvSpPr txBox="1"/>
          <p:nvPr/>
        </p:nvSpPr>
        <p:spPr>
          <a:xfrm>
            <a:off x="5047253" y="2874007"/>
            <a:ext cx="3612183" cy="193899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176213" indent="-176213" eaLnBrk="1" hangingPunct="1"/>
            <a:r>
              <a:rPr kumimoji="1" lang="ja-JP" altLang="en-US" sz="2000" b="1">
                <a:latin typeface="メイリオ" panose="020B0604030504040204" pitchFamily="50" charset="-128"/>
                <a:ea typeface="メイリオ" panose="020B0604030504040204" pitchFamily="50" charset="-128"/>
              </a:rPr>
              <a:t>②頻度高い・損失小</a:t>
            </a:r>
            <a:endParaRPr kumimoji="1" lang="en-US" altLang="ja-JP" sz="2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76213" indent="-176213" eaLnBrk="1" hangingPunct="1"/>
            <a:r>
              <a:rPr kumimoji="1" lang="ja-JP" altLang="en-US" sz="2000" b="1">
                <a:latin typeface="メイリオ" panose="020B0604030504040204" pitchFamily="50" charset="-128"/>
                <a:ea typeface="メイリオ" panose="020B0604030504040204" pitchFamily="50" charset="-128"/>
              </a:rPr>
              <a:t>⇒リスクの防止・軽減</a:t>
            </a:r>
            <a:endParaRPr kumimoji="1" lang="en-US" altLang="ja-JP" sz="2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76213" indent="-176213">
              <a:buClr>
                <a:srgbClr val="C0504D"/>
              </a:buClr>
            </a:pPr>
            <a:r>
              <a:rPr kumimoji="1" lang="ja-JP" altLang="en-US" sz="2000">
                <a:latin typeface="メイリオ" panose="020B0604030504040204" pitchFamily="50" charset="-128"/>
                <a:ea typeface="メイリオ" panose="020B0604030504040204" pitchFamily="50" charset="-128"/>
              </a:rPr>
              <a:t>・事故の発生を防止し、事故　　</a:t>
            </a:r>
            <a:endParaRPr kumimoji="1" lang="en-US" altLang="ja-JP" sz="200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76213" indent="-176213">
              <a:buClr>
                <a:srgbClr val="C0504D"/>
              </a:buClr>
            </a:pPr>
            <a:r>
              <a:rPr kumimoji="1" lang="ja-JP" altLang="en-US" sz="2000">
                <a:latin typeface="メイリオ" panose="020B0604030504040204" pitchFamily="50" charset="-128"/>
                <a:ea typeface="メイリオ" panose="020B0604030504040204" pitchFamily="50" charset="-128"/>
              </a:rPr>
              <a:t>　が発生した場合の損害額を</a:t>
            </a:r>
            <a:endParaRPr kumimoji="1" lang="en-US" altLang="ja-JP" sz="200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76213" indent="-176213">
              <a:buClr>
                <a:srgbClr val="C0504D"/>
              </a:buClr>
            </a:pPr>
            <a:r>
              <a:rPr kumimoji="1" lang="ja-JP" altLang="en-US" sz="2000">
                <a:latin typeface="メイリオ" panose="020B0604030504040204" pitchFamily="50" charset="-128"/>
                <a:ea typeface="メイリオ" panose="020B0604030504040204" pitchFamily="50" charset="-128"/>
              </a:rPr>
              <a:t>　軽減するための適切な予防</a:t>
            </a:r>
            <a:endParaRPr kumimoji="1" lang="en-US" altLang="ja-JP" sz="200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76213" indent="-176213">
              <a:buClr>
                <a:srgbClr val="C0504D"/>
              </a:buClr>
            </a:pPr>
            <a:r>
              <a:rPr kumimoji="1" lang="ja-JP" altLang="en-US" sz="2000">
                <a:latin typeface="メイリオ" panose="020B0604030504040204" pitchFamily="50" charset="-128"/>
                <a:ea typeface="メイリオ" panose="020B0604030504040204" pitchFamily="50" charset="-128"/>
              </a:rPr>
              <a:t>　策を行う</a:t>
            </a:r>
            <a:endParaRPr kumimoji="1" lang="ja-JP" altLang="en-US" sz="2000">
              <a:latin typeface="メイリオ" panose="020B0604030504040204" pitchFamily="50" charset="-128"/>
              <a:ea typeface="メイリオ" panose="020B0604030504040204" pitchFamily="50" charset="-128"/>
              <a:cs typeface="ＨＧｺﾞｼｯｸE-PRO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1753AED3-C19B-408A-970B-5FA95216998A}"/>
              </a:ext>
            </a:extLst>
          </p:cNvPr>
          <p:cNvSpPr txBox="1"/>
          <p:nvPr/>
        </p:nvSpPr>
        <p:spPr>
          <a:xfrm>
            <a:off x="1435070" y="941087"/>
            <a:ext cx="3612183" cy="1938992"/>
          </a:xfrm>
          <a:prstGeom prst="rect">
            <a:avLst/>
          </a:prstGeom>
          <a:solidFill>
            <a:srgbClr val="FFCCFF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176213" indent="-176213" eaLnBrk="1" hangingPunct="1">
              <a:spcBef>
                <a:spcPts val="600"/>
              </a:spcBef>
            </a:pPr>
            <a:r>
              <a:rPr kumimoji="1" lang="ja-JP" altLang="en-US" sz="2000" b="1" u="sng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④頻度低い・損失大</a:t>
            </a:r>
            <a:endParaRPr kumimoji="1" lang="en-US" altLang="ja-JP" sz="2000" b="1" u="sng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76213" indent="-176213" eaLnBrk="1" hangingPunct="1">
              <a:spcBef>
                <a:spcPts val="600"/>
              </a:spcBef>
            </a:pPr>
            <a:r>
              <a:rPr kumimoji="1" lang="ja-JP" altLang="en-US" sz="2000" b="1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2000" b="1" u="sng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⇒リスクの移転（保険）</a:t>
            </a:r>
            <a:endParaRPr kumimoji="1" lang="en-US" altLang="ja-JP" sz="2000" b="1" u="sng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spcBef>
                <a:spcPts val="600"/>
              </a:spcBef>
            </a:pPr>
            <a:r>
              <a:rPr kumimoji="1" lang="ja-JP" altLang="en-US" sz="2000">
                <a:latin typeface="メイリオ" panose="020B0604030504040204" pitchFamily="50" charset="-128"/>
                <a:ea typeface="メイリオ" panose="020B0604030504040204" pitchFamily="50" charset="-128"/>
              </a:rPr>
              <a:t>・直面するリスクを金銭的取</a:t>
            </a:r>
            <a:endParaRPr kumimoji="1" lang="en-US" altLang="ja-JP" sz="200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spcBef>
                <a:spcPts val="600"/>
              </a:spcBef>
            </a:pPr>
            <a:r>
              <a:rPr kumimoji="1" lang="ja-JP" altLang="en-US" sz="2000">
                <a:latin typeface="メイリオ" panose="020B0604030504040204" pitchFamily="50" charset="-128"/>
                <a:ea typeface="メイリオ" panose="020B0604030504040204" pitchFamily="50" charset="-128"/>
              </a:rPr>
              <a:t>　引により第三者へ移転する</a:t>
            </a:r>
            <a:endParaRPr kumimoji="1" lang="en-US" altLang="ja-JP" sz="200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spcBef>
                <a:spcPts val="600"/>
              </a:spcBef>
            </a:pPr>
            <a:endParaRPr kumimoji="1" lang="en-US" altLang="ja-JP" sz="20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408133" y="936969"/>
            <a:ext cx="3666054" cy="192115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tIns="72000" bIns="36000" anchor="ctr"/>
          <a:lstStyle/>
          <a:p>
            <a:pPr algn="ctr">
              <a:defRPr/>
            </a:pPr>
            <a:endParaRPr lang="ja-JP" altLang="en-US" sz="140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41511132-1EB5-40D8-904E-5589D4C15297}"/>
              </a:ext>
            </a:extLst>
          </p:cNvPr>
          <p:cNvSpPr txBox="1"/>
          <p:nvPr/>
        </p:nvSpPr>
        <p:spPr>
          <a:xfrm>
            <a:off x="328931" y="154822"/>
            <a:ext cx="6096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800">
                <a:latin typeface="メイリオ" panose="020B0604030504040204" pitchFamily="50" charset="-128"/>
                <a:ea typeface="メイリオ" panose="020B0604030504040204" pitchFamily="50" charset="-128"/>
              </a:rPr>
              <a:t>リスクへの備え方と保険</a:t>
            </a:r>
            <a:endParaRPr lang="ja-JP" altLang="en-US" sz="2800"/>
          </a:p>
        </p:txBody>
      </p:sp>
    </p:spTree>
    <p:extLst>
      <p:ext uri="{BB962C8B-B14F-4D97-AF65-F5344CB8AC3E}">
        <p14:creationId xmlns:p14="http://schemas.microsoft.com/office/powerpoint/2010/main" val="3598535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/>
      <p:bldP spid="16" grpId="0" animBg="1"/>
      <p:bldP spid="18" grpId="0" animBg="1"/>
      <p:bldP spid="20" grpId="0" animBg="1"/>
      <p:bldP spid="4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016D366F717ABE4BB331B6E1BEAFF525" ma:contentTypeVersion="12" ma:contentTypeDescription="新しいドキュメントを作成します。" ma:contentTypeScope="" ma:versionID="2ffd8be8ed1ebbd66b54fed383370b4e">
  <xsd:schema xmlns:xsd="http://www.w3.org/2001/XMLSchema" xmlns:xs="http://www.w3.org/2001/XMLSchema" xmlns:p="http://schemas.microsoft.com/office/2006/metadata/properties" xmlns:ns2="3fae6192-6fa0-4129-ba0e-59a9d4621257" xmlns:ns3="14845a59-19c0-419e-937b-3e0304f241ff" targetNamespace="http://schemas.microsoft.com/office/2006/metadata/properties" ma:root="true" ma:fieldsID="2a7bdebdb69e6b1be9c83a931016e115" ns2:_="" ns3:_="">
    <xsd:import namespace="3fae6192-6fa0-4129-ba0e-59a9d4621257"/>
    <xsd:import namespace="14845a59-19c0-419e-937b-3e0304f241f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ae6192-6fa0-4129-ba0e-59a9d46212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c00dd7a2-34d6-4a01-ba1d-b393478267d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845a59-19c0-419e-937b-3e0304f241ff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ff6cf48f-3e9c-4c58-8f96-0aed38d0883c}" ma:internalName="TaxCatchAll" ma:showField="CatchAllData" ma:web="14845a59-19c0-419e-937b-3e0304f241f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4845a59-19c0-419e-937b-3e0304f241ff" xsi:nil="true"/>
    <lcf76f155ced4ddcb4097134ff3c332f xmlns="3fae6192-6fa0-4129-ba0e-59a9d4621257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35323621-10DC-4191-AA72-479A4ECE8B23}"/>
</file>

<file path=customXml/itemProps2.xml><?xml version="1.0" encoding="utf-8"?>
<ds:datastoreItem xmlns:ds="http://schemas.openxmlformats.org/officeDocument/2006/customXml" ds:itemID="{7195A3ED-1107-4719-B07A-9D9DED071B6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A3987BF-0610-43AB-A22A-763C458DCE5E}">
  <ds:schemaRefs>
    <ds:schemaRef ds:uri="2b94cecb-f9b5-4a2a-ba2e-d30f9cb9bfaa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</TotalTime>
  <Words>969</Words>
  <Application>Microsoft Office PowerPoint</Application>
  <PresentationFormat>ワイド画面</PresentationFormat>
  <Paragraphs>163</Paragraphs>
  <Slides>10</Slides>
  <Notes>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8" baseType="lpstr">
      <vt:lpstr>BIZ UDPゴシック</vt:lpstr>
      <vt:lpstr>Meiryo UI</vt:lpstr>
      <vt:lpstr>メイリオ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Owner</dc:creator>
  <cp:lastModifiedBy>田中 裕司</cp:lastModifiedBy>
  <cp:revision>7</cp:revision>
  <cp:lastPrinted>2021-08-05T05:13:58Z</cp:lastPrinted>
  <dcterms:created xsi:type="dcterms:W3CDTF">2007-04-30T04:10:41Z</dcterms:created>
  <dcterms:modified xsi:type="dcterms:W3CDTF">2021-10-11T06:30:17Z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0x010100016D366F717ABE4BB331B6E1BEAFF525</vt:lpwstr>
  </property>
</Properties>
</file>