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  <p:sldMasterId id="2147483687" r:id="rId5"/>
    <p:sldMasterId id="2147483690" r:id="rId6"/>
  </p:sldMasterIdLst>
  <p:notesMasterIdLst>
    <p:notesMasterId r:id="rId32"/>
  </p:notesMasterIdLst>
  <p:handoutMasterIdLst>
    <p:handoutMasterId r:id="rId33"/>
  </p:handoutMasterIdLst>
  <p:sldIdLst>
    <p:sldId id="259" r:id="rId7"/>
    <p:sldId id="2381" r:id="rId8"/>
    <p:sldId id="2401" r:id="rId9"/>
    <p:sldId id="2375" r:id="rId10"/>
    <p:sldId id="2342" r:id="rId11"/>
    <p:sldId id="2403" r:id="rId12"/>
    <p:sldId id="2404" r:id="rId13"/>
    <p:sldId id="2346" r:id="rId14"/>
    <p:sldId id="267" r:id="rId15"/>
    <p:sldId id="2339" r:id="rId16"/>
    <p:sldId id="2355" r:id="rId17"/>
    <p:sldId id="2377" r:id="rId18"/>
    <p:sldId id="2359" r:id="rId19"/>
    <p:sldId id="2390" r:id="rId20"/>
    <p:sldId id="2363" r:id="rId21"/>
    <p:sldId id="2391" r:id="rId22"/>
    <p:sldId id="2362" r:id="rId23"/>
    <p:sldId id="2393" r:id="rId24"/>
    <p:sldId id="2368" r:id="rId25"/>
    <p:sldId id="2405" r:id="rId26"/>
    <p:sldId id="2394" r:id="rId27"/>
    <p:sldId id="2387" r:id="rId28"/>
    <p:sldId id="2370" r:id="rId29"/>
    <p:sldId id="2398" r:id="rId30"/>
    <p:sldId id="2388" r:id="rId31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32DC8B70-D950-47E1-BE2F-A714B6C1F014}">
          <p14:sldIdLst>
            <p14:sldId id="259"/>
            <p14:sldId id="2381"/>
            <p14:sldId id="2401"/>
          </p14:sldIdLst>
        </p14:section>
        <p14:section name="タイトルなしのセクション" id="{4DF2542D-7662-4159-8562-ACD8B8A84937}">
          <p14:sldIdLst>
            <p14:sldId id="2375"/>
            <p14:sldId id="2342"/>
            <p14:sldId id="2403"/>
            <p14:sldId id="2404"/>
            <p14:sldId id="2346"/>
            <p14:sldId id="267"/>
            <p14:sldId id="2339"/>
            <p14:sldId id="2355"/>
            <p14:sldId id="2377"/>
            <p14:sldId id="2359"/>
            <p14:sldId id="2390"/>
            <p14:sldId id="2363"/>
            <p14:sldId id="2391"/>
            <p14:sldId id="2362"/>
            <p14:sldId id="2393"/>
            <p14:sldId id="2368"/>
            <p14:sldId id="2405"/>
            <p14:sldId id="2394"/>
            <p14:sldId id="2387"/>
            <p14:sldId id="2370"/>
            <p14:sldId id="2398"/>
            <p14:sldId id="238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0D9D812-3482-CF05-2C69-D8FD1DB28634}" name="投信協会　峯岸" initials="投信協会　峯岸" userId="S::minegishi@toushin.or.jp::022f09e6-ee02-4dde-8553-a557a8d41ef0" providerId="AD"/>
  <p188:author id="{63B20AEA-A5CE-0948-658C-E7F14A6F6A9F}" name="投信協会　上野" initials="投信" userId="S::ueno@toushin.or.jp::809b692c-adf9-4881-9d2f-0a47854cb2c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AC00"/>
    <a:srgbClr val="F2B800"/>
    <a:srgbClr val="FAF5F0"/>
    <a:srgbClr val="F5EADF"/>
    <a:srgbClr val="FFE1FF"/>
    <a:srgbClr val="81DEFF"/>
    <a:srgbClr val="79DD98"/>
    <a:srgbClr val="E2A8A8"/>
    <a:srgbClr val="F59595"/>
    <a:srgbClr val="3BCD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B5B49D-91DD-411E-9D89-E0DC61CD2BC1}" v="12" dt="2023-07-20T02:11:26.9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 autoAdjust="0"/>
    <p:restoredTop sz="94660"/>
  </p:normalViewPr>
  <p:slideViewPr>
    <p:cSldViewPr snapToGrid="0">
      <p:cViewPr varScale="1">
        <p:scale>
          <a:sx n="83" d="100"/>
          <a:sy n="83" d="100"/>
        </p:scale>
        <p:origin x="54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194"/>
    </p:cViewPr>
  </p:sorterViewPr>
  <p:notesViewPr>
    <p:cSldViewPr snapToGrid="0">
      <p:cViewPr varScale="1">
        <p:scale>
          <a:sx n="236" d="100"/>
          <a:sy n="236" d="100"/>
        </p:scale>
        <p:origin x="5496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handoutMaster" Target="handoutMasters/handoutMaster1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89B60F9-C417-7746-9BC0-897520DE09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47EAB1E-76AC-9A46-A48A-C13F9FEC8B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CCDC7-AC32-2F4F-85F0-B6EE164963F0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395B7EB-3893-AA44-8459-31A858FC84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616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75BCB-6AF8-394D-ACB8-1B69610AD58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57DB9-CAEA-B945-B741-79535E350D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082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@ 2021------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6C443-E30A-4FC6-BDD8-466A2223E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411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プレースホルダー 8">
            <a:extLst>
              <a:ext uri="{FF2B5EF4-FFF2-40B4-BE49-F238E27FC236}">
                <a16:creationId xmlns:a16="http://schemas.microsoft.com/office/drawing/2014/main" id="{C6882FDE-CCE8-0B49-B5F5-6F0181551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059" y="222113"/>
            <a:ext cx="10515600" cy="32051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1600" b="1" i="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8F8A56B-68CC-D149-9810-70924DF5A0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421416"/>
            <a:ext cx="9382916" cy="380095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0EBFB57E-C888-B541-A609-FEEC8A91223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4435" y="185340"/>
            <a:ext cx="2277668" cy="543020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4295"/>
            <a:ext cx="12192000" cy="44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002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03904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15" descr="PPT2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3792"/>
          <a:stretch>
            <a:fillRect/>
          </a:stretch>
        </p:blipFill>
        <p:spPr bwMode="auto">
          <a:xfrm>
            <a:off x="0" y="0"/>
            <a:ext cx="12192000" cy="659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rental\Desktop\180220証券業協会ロゴ_Ｃ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11833" y="5881688"/>
            <a:ext cx="171026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68285" y="3189652"/>
            <a:ext cx="7678985" cy="449263"/>
          </a:xfrm>
          <a:prstGeom prst="rect">
            <a:avLst/>
          </a:prstGeom>
        </p:spPr>
        <p:txBody>
          <a:bodyPr anchor="b" anchorCtr="0"/>
          <a:lstStyle>
            <a:lvl1pPr>
              <a:defRPr sz="325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11" name="サブタイトル 2"/>
          <p:cNvSpPr>
            <a:spLocks noGrp="1"/>
          </p:cNvSpPr>
          <p:nvPr>
            <p:ph type="subTitle" idx="1"/>
          </p:nvPr>
        </p:nvSpPr>
        <p:spPr>
          <a:xfrm>
            <a:off x="4468285" y="3574184"/>
            <a:ext cx="7678986" cy="459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0" marR="0" indent="0" algn="l" defTabSz="99054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1" lang="ja-JP" altLang="en-US" sz="2383" kern="1200" dirty="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1pPr>
            <a:lvl2pPr marL="495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0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noProof="0" dirty="0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74813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 userDrawn="1"/>
        </p:nvSpPr>
        <p:spPr>
          <a:xfrm>
            <a:off x="405520" y="6572104"/>
            <a:ext cx="68700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bg1"/>
                </a:solidFill>
              </a:rPr>
              <a:t>©</a:t>
            </a:r>
            <a:r>
              <a:rPr kumimoji="1" lang="ja-JP" altLang="en-US" sz="1400" baseline="0" dirty="0">
                <a:solidFill>
                  <a:schemeClr val="bg1"/>
                </a:solidFill>
              </a:rPr>
              <a:t> </a:t>
            </a:r>
            <a:r>
              <a:rPr kumimoji="1" lang="en-US" altLang="ja-JP" sz="1400" dirty="0">
                <a:solidFill>
                  <a:schemeClr val="bg1"/>
                </a:solidFill>
              </a:rPr>
              <a:t>Japan Securities Dealers Association.</a:t>
            </a:r>
            <a:r>
              <a:rPr kumimoji="1" lang="en-US" altLang="ja-JP" sz="1400" baseline="0" dirty="0">
                <a:solidFill>
                  <a:schemeClr val="bg1"/>
                </a:solidFill>
              </a:rPr>
              <a:t> All Rights Reserved.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6572104"/>
            <a:ext cx="439647" cy="307777"/>
          </a:xfrm>
          <a:prstGeom prst="rect">
            <a:avLst/>
          </a:prstGeom>
        </p:spPr>
      </p:pic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219823" y="133815"/>
            <a:ext cx="11281374" cy="61053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  <a:latin typeface="Meiryo UI 見出し"/>
                <a:ea typeface="Meiryo UI" panose="020B0604030504040204" pitchFamily="50" charset="-128"/>
              </a:defRPr>
            </a:lvl1pPr>
          </a:lstStyle>
          <a:p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750407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プレースホルダー 8">
            <a:extLst>
              <a:ext uri="{FF2B5EF4-FFF2-40B4-BE49-F238E27FC236}">
                <a16:creationId xmlns:a16="http://schemas.microsoft.com/office/drawing/2014/main" id="{C6882FDE-CCE8-0B49-B5F5-6F0181551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059" y="222113"/>
            <a:ext cx="10515600" cy="32051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1600" b="1" i="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8F8A56B-68CC-D149-9810-70924DF5A0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421416"/>
            <a:ext cx="9382916" cy="380095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0EBFB57E-C888-B541-A609-FEEC8A91223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4435" y="185340"/>
            <a:ext cx="2277668" cy="543020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4295"/>
            <a:ext cx="12192000" cy="44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713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2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6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 bwMode="auto">
          <a:xfrm>
            <a:off x="0" y="6597650"/>
            <a:ext cx="12192000" cy="2349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3600">
              <a:latin typeface="+mn-lt"/>
              <a:ea typeface="+mn-ea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 userDrawn="1"/>
        </p:nvSpPr>
        <p:spPr bwMode="auto">
          <a:xfrm>
            <a:off x="7812084" y="6597654"/>
            <a:ext cx="3797835" cy="2462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kumimoji="0" lang="en-US" altLang="ja-JP" sz="1000">
                <a:latin typeface="Century Gothic" panose="020B0502020202020204" pitchFamily="34" charset="0"/>
              </a:rPr>
              <a:t>©</a:t>
            </a:r>
            <a:r>
              <a:rPr kumimoji="0" lang="ja-JP" altLang="en-US" sz="1000">
                <a:latin typeface="Century Gothic" panose="020B0502020202020204" pitchFamily="34" charset="0"/>
              </a:rPr>
              <a:t> </a:t>
            </a:r>
            <a:r>
              <a:rPr kumimoji="0" lang="en-US" altLang="ja-JP" sz="1000">
                <a:latin typeface="Century Gothic" panose="020B0502020202020204" pitchFamily="34" charset="0"/>
              </a:rPr>
              <a:t>Japan Securities Dealers Association.All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5329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Tw Cen MT" pitchFamily="34" charset="0"/>
          <a:ea typeface="HGPｺﾞｼｯｸE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Tw Cen MT" pitchFamily="34" charset="0"/>
          <a:ea typeface="HGPｺﾞｼｯｸE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Tw Cen MT" pitchFamily="34" charset="0"/>
          <a:ea typeface="HGPｺﾞｼｯｸE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Tw Cen MT" pitchFamily="34" charset="0"/>
          <a:ea typeface="HGPｺﾞｼｯｸE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Arial" charset="0"/>
          <a:ea typeface="HGPｺﾞｼｯｸE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Arial" charset="0"/>
          <a:ea typeface="HGPｺﾞｼｯｸE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Arial" charset="0"/>
          <a:ea typeface="HGPｺﾞｼｯｸE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 bwMode="auto">
          <a:xfrm>
            <a:off x="0" y="6597650"/>
            <a:ext cx="12192000" cy="2349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800" dirty="0">
              <a:latin typeface="+mn-lt"/>
              <a:ea typeface="Meiryo UI" panose="020B0604030504040204" pitchFamily="50" charset="-128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 userDrawn="1"/>
        </p:nvSpPr>
        <p:spPr bwMode="auto">
          <a:xfrm>
            <a:off x="7483472" y="6597656"/>
            <a:ext cx="4126451" cy="25898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kumimoji="0" lang="en-US" altLang="ja-JP" sz="1083">
                <a:latin typeface="Century Gothic" panose="020B0502020202020204" pitchFamily="34" charset="0"/>
              </a:rPr>
              <a:t>©</a:t>
            </a:r>
            <a:r>
              <a:rPr kumimoji="0" lang="ja-JP" altLang="en-US" sz="1083">
                <a:latin typeface="Century Gothic" panose="020B0502020202020204" pitchFamily="34" charset="0"/>
              </a:rPr>
              <a:t> </a:t>
            </a:r>
            <a:r>
              <a:rPr kumimoji="0" lang="en-US" altLang="ja-JP" sz="1083">
                <a:latin typeface="Century Gothic" panose="020B0502020202020204" pitchFamily="34" charset="0"/>
              </a:rPr>
              <a:t> Japan Securities Dealers Association.All Rights Reserved.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3962" y="6545269"/>
            <a:ext cx="420307" cy="325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517">
                <a:latin typeface="Tw Cen MT" panose="020B0602020104020603" pitchFamily="34" charset="0"/>
                <a:ea typeface="HGPｺﾞｼｯｸE" panose="020B0900000000000000" pitchFamily="50" charset="-128"/>
              </a:defRPr>
            </a:lvl1pPr>
          </a:lstStyle>
          <a:p>
            <a:fld id="{8B5C322C-5867-428C-97F2-68F354EF8D0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122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3" r:id="rId2"/>
    <p:sldLayoutId id="2147483694" r:id="rId3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17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17">
          <a:solidFill>
            <a:schemeClr val="bg1"/>
          </a:solidFill>
          <a:latin typeface="Tw Cen MT" pitchFamily="34" charset="0"/>
          <a:ea typeface="HGPｺﾞｼｯｸE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17">
          <a:solidFill>
            <a:schemeClr val="bg1"/>
          </a:solidFill>
          <a:latin typeface="Tw Cen MT" pitchFamily="34" charset="0"/>
          <a:ea typeface="HGPｺﾞｼｯｸE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17">
          <a:solidFill>
            <a:schemeClr val="bg1"/>
          </a:solidFill>
          <a:latin typeface="Tw Cen MT" pitchFamily="34" charset="0"/>
          <a:ea typeface="HGPｺﾞｼｯｸE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17">
          <a:solidFill>
            <a:schemeClr val="bg1"/>
          </a:solidFill>
          <a:latin typeface="Tw Cen MT" pitchFamily="34" charset="0"/>
          <a:ea typeface="HGPｺﾞｼｯｸE" pitchFamily="50" charset="-128"/>
        </a:defRPr>
      </a:lvl5pPr>
      <a:lvl6pPr marL="495273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817">
          <a:solidFill>
            <a:schemeClr val="bg1"/>
          </a:solidFill>
          <a:latin typeface="Arial" charset="0"/>
          <a:ea typeface="HGPｺﾞｼｯｸE" pitchFamily="50" charset="-128"/>
        </a:defRPr>
      </a:lvl6pPr>
      <a:lvl7pPr marL="990545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817">
          <a:solidFill>
            <a:schemeClr val="bg1"/>
          </a:solidFill>
          <a:latin typeface="Arial" charset="0"/>
          <a:ea typeface="HGPｺﾞｼｯｸE" pitchFamily="50" charset="-128"/>
        </a:defRPr>
      </a:lvl7pPr>
      <a:lvl8pPr marL="1485817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817">
          <a:solidFill>
            <a:schemeClr val="bg1"/>
          </a:solidFill>
          <a:latin typeface="Arial" charset="0"/>
          <a:ea typeface="HGPｺﾞｼｯｸE" pitchFamily="50" charset="-128"/>
        </a:defRPr>
      </a:lvl8pPr>
      <a:lvl9pPr marL="1981089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817">
          <a:solidFill>
            <a:schemeClr val="bg1"/>
          </a:solidFill>
          <a:latin typeface="Arial" charset="0"/>
          <a:ea typeface="HGPｺﾞｼｯｸE" pitchFamily="50" charset="-128"/>
        </a:defRPr>
      </a:lvl9pPr>
    </p:titleStyle>
    <p:bodyStyle>
      <a:lvl1pPr marL="371454" indent="-371454" algn="l" rtl="0" eaLnBrk="0" fontAlgn="base" hangingPunct="0">
        <a:spcBef>
          <a:spcPct val="20000"/>
        </a:spcBef>
        <a:spcAft>
          <a:spcPct val="0"/>
        </a:spcAft>
        <a:buChar char="•"/>
        <a:defRPr kumimoji="1" sz="3467">
          <a:solidFill>
            <a:schemeClr val="tx1"/>
          </a:solidFill>
          <a:latin typeface="+mn-lt"/>
          <a:ea typeface="+mn-ea"/>
          <a:cs typeface="+mn-cs"/>
        </a:defRPr>
      </a:lvl1pPr>
      <a:lvl2pPr marL="804818" indent="-309546" algn="l" rtl="0" eaLnBrk="0" fontAlgn="base" hangingPunct="0">
        <a:spcBef>
          <a:spcPct val="20000"/>
        </a:spcBef>
        <a:spcAft>
          <a:spcPct val="0"/>
        </a:spcAft>
        <a:buChar char="–"/>
        <a:defRPr kumimoji="1" sz="3033">
          <a:solidFill>
            <a:schemeClr val="tx1"/>
          </a:solidFill>
          <a:latin typeface="+mn-lt"/>
          <a:ea typeface="+mn-ea"/>
        </a:defRPr>
      </a:lvl2pPr>
      <a:lvl3pPr marL="1238180" indent="-247636" algn="l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33453" indent="-247636" algn="l" rtl="0" eaLnBrk="0" fontAlgn="base" hangingPunct="0">
        <a:spcBef>
          <a:spcPct val="20000"/>
        </a:spcBef>
        <a:spcAft>
          <a:spcPct val="0"/>
        </a:spcAft>
        <a:buChar char="–"/>
        <a:defRPr kumimoji="1" sz="2167">
          <a:solidFill>
            <a:schemeClr val="tx1"/>
          </a:solidFill>
          <a:latin typeface="+mn-lt"/>
          <a:ea typeface="+mn-ea"/>
        </a:defRPr>
      </a:lvl4pPr>
      <a:lvl5pPr marL="2228726" indent="-247636" algn="l" rtl="0" eaLnBrk="0" fontAlgn="base" hangingPunct="0">
        <a:spcBef>
          <a:spcPct val="20000"/>
        </a:spcBef>
        <a:spcAft>
          <a:spcPct val="0"/>
        </a:spcAft>
        <a:buChar char="»"/>
        <a:defRPr kumimoji="1" sz="2167">
          <a:solidFill>
            <a:schemeClr val="tx1"/>
          </a:solidFill>
          <a:latin typeface="+mn-lt"/>
          <a:ea typeface="+mn-ea"/>
        </a:defRPr>
      </a:lvl5pPr>
      <a:lvl6pPr marL="2723998" indent="-247636" algn="l" rtl="0" fontAlgn="base">
        <a:spcBef>
          <a:spcPct val="20000"/>
        </a:spcBef>
        <a:spcAft>
          <a:spcPct val="0"/>
        </a:spcAft>
        <a:buChar char="»"/>
        <a:defRPr kumimoji="1" sz="2167">
          <a:solidFill>
            <a:schemeClr val="tx1"/>
          </a:solidFill>
          <a:latin typeface="+mn-lt"/>
          <a:ea typeface="+mn-ea"/>
        </a:defRPr>
      </a:lvl6pPr>
      <a:lvl7pPr marL="3219271" indent="-247636" algn="l" rtl="0" fontAlgn="base">
        <a:spcBef>
          <a:spcPct val="20000"/>
        </a:spcBef>
        <a:spcAft>
          <a:spcPct val="0"/>
        </a:spcAft>
        <a:buChar char="»"/>
        <a:defRPr kumimoji="1" sz="2167">
          <a:solidFill>
            <a:schemeClr val="tx1"/>
          </a:solidFill>
          <a:latin typeface="+mn-lt"/>
          <a:ea typeface="+mn-ea"/>
        </a:defRPr>
      </a:lvl7pPr>
      <a:lvl8pPr marL="3714543" indent="-247636" algn="l" rtl="0" fontAlgn="base">
        <a:spcBef>
          <a:spcPct val="20000"/>
        </a:spcBef>
        <a:spcAft>
          <a:spcPct val="0"/>
        </a:spcAft>
        <a:buChar char="»"/>
        <a:defRPr kumimoji="1" sz="2167">
          <a:solidFill>
            <a:schemeClr val="tx1"/>
          </a:solidFill>
          <a:latin typeface="+mn-lt"/>
          <a:ea typeface="+mn-ea"/>
        </a:defRPr>
      </a:lvl8pPr>
      <a:lvl9pPr marL="4209815" indent="-247636" algn="l" rtl="0" fontAlgn="base">
        <a:spcBef>
          <a:spcPct val="20000"/>
        </a:spcBef>
        <a:spcAft>
          <a:spcPct val="0"/>
        </a:spcAft>
        <a:buChar char="»"/>
        <a:defRPr kumimoji="1" sz="2167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90545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73" algn="l" defTabSz="990545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45" algn="l" defTabSz="990545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17" algn="l" defTabSz="990545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089" algn="l" defTabSz="990545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362" algn="l" defTabSz="990545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34" algn="l" defTabSz="990545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07" algn="l" defTabSz="990545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179" algn="l" defTabSz="990545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5.png"/><Relationship Id="rId7" Type="http://schemas.openxmlformats.org/officeDocument/2006/relationships/image" Target="../media/image1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hyperlink" Target="https://www.dcnenkin.jp/diagnosis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20821F2-81FA-EC4A-B4DE-D11768CC99B8}"/>
              </a:ext>
            </a:extLst>
          </p:cNvPr>
          <p:cNvSpPr txBox="1"/>
          <p:nvPr/>
        </p:nvSpPr>
        <p:spPr>
          <a:xfrm>
            <a:off x="3278205" y="3931275"/>
            <a:ext cx="5635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人生を豊かにするお金の知恵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0EBFB57E-C888-B541-A609-FEEC8A9122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174" y="1746050"/>
            <a:ext cx="5277347" cy="1258176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0294D416-768E-2A47-9D7D-3FB4B8E396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0" y="3460518"/>
            <a:ext cx="5892800" cy="30480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3FE9DE84-645A-9C4C-BDE6-F9B43218779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0" y="4743562"/>
            <a:ext cx="5892800" cy="29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041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221C253-1A7B-36EB-F8DD-548E38C6B485}"/>
              </a:ext>
            </a:extLst>
          </p:cNvPr>
          <p:cNvSpPr txBox="1"/>
          <p:nvPr/>
        </p:nvSpPr>
        <p:spPr>
          <a:xfrm>
            <a:off x="285202" y="2828835"/>
            <a:ext cx="83535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Ｑ３：</a:t>
            </a:r>
            <a:r>
              <a:rPr lang="ja-JP" altLang="ja-JP" sz="3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積み立てたお金を引き出すのに</a:t>
            </a:r>
            <a:endParaRPr lang="en-US" altLang="ja-JP" sz="3600" b="1" kern="100" dirty="0">
              <a:latin typeface="Meiryo UI" panose="020B0604030504040204" pitchFamily="50" charset="-128"/>
              <a:ea typeface="Meiryo UI" panose="020B0604030504040204" pitchFamily="50" charset="-128"/>
              <a:cs typeface="Courier New" panose="02070309020205020404" pitchFamily="49" charset="0"/>
            </a:endParaRPr>
          </a:p>
          <a:p>
            <a:pPr algn="ctr"/>
            <a:r>
              <a:rPr lang="ja-JP" altLang="en-US" sz="3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　　　　　</a:t>
            </a:r>
            <a:r>
              <a:rPr lang="ja-JP" altLang="ja-JP" sz="3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適したタイミングはいつ</a:t>
            </a:r>
            <a:r>
              <a:rPr lang="ja-JP" altLang="en-US" sz="3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ですか</a:t>
            </a:r>
            <a:r>
              <a:rPr lang="ja-JP" altLang="ja-JP" sz="3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？</a:t>
            </a: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1499414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E6564B5-9588-94D8-F9E3-0B65E829C1BF}"/>
              </a:ext>
            </a:extLst>
          </p:cNvPr>
          <p:cNvGrpSpPr/>
          <p:nvPr/>
        </p:nvGrpSpPr>
        <p:grpSpPr>
          <a:xfrm>
            <a:off x="479273" y="1668504"/>
            <a:ext cx="8066946" cy="3381844"/>
            <a:chOff x="606850" y="1055010"/>
            <a:chExt cx="8066946" cy="3381844"/>
          </a:xfrm>
        </p:grpSpPr>
        <p:sp>
          <p:nvSpPr>
            <p:cNvPr id="2" name="フローチャート: 代替処理 1">
              <a:extLst>
                <a:ext uri="{FF2B5EF4-FFF2-40B4-BE49-F238E27FC236}">
                  <a16:creationId xmlns:a16="http://schemas.microsoft.com/office/drawing/2014/main" id="{9453B2A0-49FE-A4B4-C1A5-47CB69174924}"/>
                </a:ext>
              </a:extLst>
            </p:cNvPr>
            <p:cNvSpPr/>
            <p:nvPr/>
          </p:nvSpPr>
          <p:spPr bwMode="auto">
            <a:xfrm>
              <a:off x="705678" y="2017643"/>
              <a:ext cx="7968118" cy="2419211"/>
            </a:xfrm>
            <a:prstGeom prst="flowChartAlternateProcess">
              <a:avLst/>
            </a:prstGeom>
            <a:solidFill>
              <a:srgbClr val="FFF7FF"/>
            </a:solidFill>
            <a:ln w="635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rtlCol="0" anchor="t">
              <a:noAutofit/>
            </a:bodyPr>
            <a:lstStyle/>
            <a:p>
              <a:pPr algn="ctr"/>
              <a:endParaRPr lang="en-US" altLang="ja-JP" sz="2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2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2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2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2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lang="en-US" altLang="ja-JP" sz="2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" name="角丸四角形 12">
              <a:extLst>
                <a:ext uri="{FF2B5EF4-FFF2-40B4-BE49-F238E27FC236}">
                  <a16:creationId xmlns:a16="http://schemas.microsoft.com/office/drawing/2014/main" id="{8BF05F70-6358-DC3E-11E3-3B5F46C74DD7}"/>
                </a:ext>
              </a:extLst>
            </p:cNvPr>
            <p:cNvSpPr/>
            <p:nvPr/>
          </p:nvSpPr>
          <p:spPr>
            <a:xfrm>
              <a:off x="606850" y="1055010"/>
              <a:ext cx="7977210" cy="806777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457200" indent="-457200" defTabSz="914400" fontAlgn="base"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/>
              </a:pPr>
              <a:r>
                <a:rPr lang="ja-JP" altLang="en-US" sz="2800" b="1" kern="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ライフイベント等を実現するとき</a:t>
              </a:r>
            </a:p>
          </p:txBody>
        </p:sp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F986406B-49EE-08F3-BB7B-488914255407}"/>
                </a:ext>
              </a:extLst>
            </p:cNvPr>
            <p:cNvSpPr/>
            <p:nvPr/>
          </p:nvSpPr>
          <p:spPr bwMode="auto">
            <a:xfrm>
              <a:off x="3558144" y="2510846"/>
              <a:ext cx="1933303" cy="578882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rtlCol="0" anchor="ctr">
              <a:spAutoFit/>
            </a:bodyPr>
            <a:lstStyle/>
            <a:p>
              <a:pPr algn="ctr" defTabSz="914400"/>
              <a:r>
                <a:rPr kumimoji="1" lang="ja-JP" altLang="en-US" sz="28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趣味</a:t>
              </a:r>
            </a:p>
          </p:txBody>
        </p:sp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BD5506EB-A349-0D4F-E84E-A80D20AF89D1}"/>
                </a:ext>
              </a:extLst>
            </p:cNvPr>
            <p:cNvSpPr/>
            <p:nvPr/>
          </p:nvSpPr>
          <p:spPr bwMode="auto">
            <a:xfrm>
              <a:off x="4952188" y="3473850"/>
              <a:ext cx="1933303" cy="578882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rtlCol="0" anchor="ctr">
              <a:spAutoFit/>
            </a:bodyPr>
            <a:lstStyle/>
            <a:p>
              <a:pPr algn="ctr" defTabSz="914400"/>
              <a:r>
                <a:rPr kumimoji="1" lang="ja-JP" altLang="en-US" sz="28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住居</a:t>
              </a:r>
            </a:p>
          </p:txBody>
        </p:sp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AED09882-E442-8F55-5642-4450EAE71CD1}"/>
                </a:ext>
              </a:extLst>
            </p:cNvPr>
            <p:cNvSpPr/>
            <p:nvPr/>
          </p:nvSpPr>
          <p:spPr bwMode="auto">
            <a:xfrm>
              <a:off x="1000318" y="2509316"/>
              <a:ext cx="1933303" cy="578882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  <a:miter lim="800000"/>
              <a:headEnd/>
              <a:tailEnd/>
            </a:ln>
            <a:effectLst/>
          </p:spPr>
          <p:txBody>
            <a:bodyPr rtlCol="0" anchor="ctr">
              <a:spAutoFit/>
            </a:bodyPr>
            <a:lstStyle/>
            <a:p>
              <a:pPr algn="ctr" defTabSz="914400"/>
              <a:r>
                <a:rPr kumimoji="1" lang="ja-JP" altLang="en-US" sz="28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子育て</a:t>
              </a:r>
            </a:p>
          </p:txBody>
        </p:sp>
        <p:sp>
          <p:nvSpPr>
            <p:cNvPr id="10" name="四角形: 角を丸くする 9">
              <a:extLst>
                <a:ext uri="{FF2B5EF4-FFF2-40B4-BE49-F238E27FC236}">
                  <a16:creationId xmlns:a16="http://schemas.microsoft.com/office/drawing/2014/main" id="{E21E5328-DEE1-B246-5CF0-0708E2C866A4}"/>
                </a:ext>
              </a:extLst>
            </p:cNvPr>
            <p:cNvSpPr/>
            <p:nvPr/>
          </p:nvSpPr>
          <p:spPr bwMode="auto">
            <a:xfrm>
              <a:off x="2247816" y="3473850"/>
              <a:ext cx="1933303" cy="578882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rtlCol="0" anchor="ctr">
              <a:spAutoFit/>
            </a:bodyPr>
            <a:lstStyle/>
            <a:p>
              <a:pPr algn="ctr" defTabSz="914400"/>
              <a:r>
                <a:rPr kumimoji="1" lang="ja-JP" altLang="en-US" sz="28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起業</a:t>
              </a:r>
              <a:endParaRPr kumimoji="1" lang="ja-JP" altLang="en-US" sz="2800" strike="sngStrike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四角形: 角を丸くする 11">
              <a:extLst>
                <a:ext uri="{FF2B5EF4-FFF2-40B4-BE49-F238E27FC236}">
                  <a16:creationId xmlns:a16="http://schemas.microsoft.com/office/drawing/2014/main" id="{A65778E1-D5C2-C9C3-5175-8CAB1497DB42}"/>
                </a:ext>
              </a:extLst>
            </p:cNvPr>
            <p:cNvSpPr/>
            <p:nvPr/>
          </p:nvSpPr>
          <p:spPr bwMode="auto">
            <a:xfrm>
              <a:off x="6115970" y="2509316"/>
              <a:ext cx="1933303" cy="578882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00B050"/>
              </a:solidFill>
              <a:miter lim="800000"/>
              <a:headEnd/>
              <a:tailEnd/>
            </a:ln>
            <a:effectLst/>
          </p:spPr>
          <p:txBody>
            <a:bodyPr rtlCol="0" anchor="ctr">
              <a:spAutoFit/>
            </a:bodyPr>
            <a:lstStyle/>
            <a:p>
              <a:pPr algn="ctr" defTabSz="914400"/>
              <a:r>
                <a:rPr kumimoji="1" lang="ja-JP" altLang="en-US" sz="28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老後</a:t>
              </a:r>
            </a:p>
          </p:txBody>
        </p:sp>
        <p:sp>
          <p:nvSpPr>
            <p:cNvPr id="14" name="四角形: 角を丸くする 13">
              <a:extLst>
                <a:ext uri="{FF2B5EF4-FFF2-40B4-BE49-F238E27FC236}">
                  <a16:creationId xmlns:a16="http://schemas.microsoft.com/office/drawing/2014/main" id="{04FA19BE-A389-4944-B47F-FFD942EB8CEF}"/>
                </a:ext>
              </a:extLst>
            </p:cNvPr>
            <p:cNvSpPr/>
            <p:nvPr/>
          </p:nvSpPr>
          <p:spPr bwMode="auto">
            <a:xfrm>
              <a:off x="7177818" y="3473850"/>
              <a:ext cx="1055077" cy="578882"/>
            </a:xfrm>
            <a:prstGeom prst="round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square" rtlCol="0" anchor="ctr">
              <a:spAutoFit/>
            </a:bodyPr>
            <a:lstStyle/>
            <a:p>
              <a:pPr algn="ctr" defTabSz="914400"/>
              <a:r>
                <a:rPr kumimoji="1" lang="ja-JP" altLang="en-US" sz="28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・・・</a:t>
              </a:r>
            </a:p>
          </p:txBody>
        </p:sp>
      </p:grpSp>
      <p:sp>
        <p:nvSpPr>
          <p:cNvPr id="3" name="角丸四角形 12">
            <a:extLst>
              <a:ext uri="{FF2B5EF4-FFF2-40B4-BE49-F238E27FC236}">
                <a16:creationId xmlns:a16="http://schemas.microsoft.com/office/drawing/2014/main" id="{CD356DA9-12BD-0562-5A9F-F3080AD10E60}"/>
              </a:ext>
            </a:extLst>
          </p:cNvPr>
          <p:cNvSpPr/>
          <p:nvPr/>
        </p:nvSpPr>
        <p:spPr>
          <a:xfrm>
            <a:off x="525455" y="5542021"/>
            <a:ext cx="7884846" cy="83240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ja-JP" altLang="en-US" sz="28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想定していた利益（目標金額）が得られたとき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4E91BC27-9A11-5E35-9BCD-8E38C8BCE652}"/>
              </a:ext>
            </a:extLst>
          </p:cNvPr>
          <p:cNvSpPr/>
          <p:nvPr/>
        </p:nvSpPr>
        <p:spPr>
          <a:xfrm>
            <a:off x="479273" y="790431"/>
            <a:ext cx="7977210" cy="679418"/>
          </a:xfrm>
          <a:prstGeom prst="roundRect">
            <a:avLst/>
          </a:prstGeom>
          <a:solidFill>
            <a:srgbClr val="F2B800"/>
          </a:solidFill>
          <a:ln>
            <a:solidFill>
              <a:srgbClr val="E2A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主に、次の２つのタイミングが考えられます。</a:t>
            </a:r>
          </a:p>
        </p:txBody>
      </p:sp>
    </p:spTree>
    <p:extLst>
      <p:ext uri="{BB962C8B-B14F-4D97-AF65-F5344CB8AC3E}">
        <p14:creationId xmlns:p14="http://schemas.microsoft.com/office/powerpoint/2010/main" val="3538745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B189DE6-68E3-1AD3-2E95-30BE60AF44DD}"/>
              </a:ext>
            </a:extLst>
          </p:cNvPr>
          <p:cNvSpPr txBox="1"/>
          <p:nvPr/>
        </p:nvSpPr>
        <p:spPr>
          <a:xfrm>
            <a:off x="185474" y="3105834"/>
            <a:ext cx="872554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＜確定拠出年金制度編＞</a:t>
            </a:r>
            <a:endParaRPr kumimoji="1"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（企業型</a:t>
            </a:r>
            <a:r>
              <a:rPr kumimoji="1"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DC</a:t>
            </a:r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32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66140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B189DE6-68E3-1AD3-2E95-30BE60AF44DD}"/>
              </a:ext>
            </a:extLst>
          </p:cNvPr>
          <p:cNvSpPr txBox="1"/>
          <p:nvPr/>
        </p:nvSpPr>
        <p:spPr>
          <a:xfrm>
            <a:off x="263471" y="2767280"/>
            <a:ext cx="87867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Ｑ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ja-JP" altLang="ja-JP" sz="3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就職した会社が企業型</a:t>
            </a:r>
            <a:r>
              <a:rPr lang="en-US" altLang="ja-JP" sz="3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DC</a:t>
            </a:r>
            <a:r>
              <a:rPr lang="ja-JP" altLang="ja-JP" sz="3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を採用して</a:t>
            </a:r>
            <a:r>
              <a:rPr lang="ja-JP" altLang="en-US" sz="3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3600" b="1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ja-JP" sz="3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い</a:t>
            </a:r>
            <a:r>
              <a:rPr lang="ja-JP" altLang="en-US" sz="3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ました</a:t>
            </a:r>
            <a:r>
              <a:rPr lang="ja-JP" altLang="ja-JP" sz="3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。最初にやること・考えることは</a:t>
            </a:r>
            <a:endParaRPr lang="en-US" altLang="ja-JP" sz="3600" b="1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en-US" sz="3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何ですか</a:t>
            </a:r>
            <a:r>
              <a:rPr lang="ja-JP" altLang="ja-JP" sz="3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？</a:t>
            </a:r>
            <a:endParaRPr kumimoji="1" lang="ja-JP" altLang="en-US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8884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0F557A4-A9AA-5663-1A35-D51977178BE0}"/>
              </a:ext>
            </a:extLst>
          </p:cNvPr>
          <p:cNvSpPr txBox="1"/>
          <p:nvPr/>
        </p:nvSpPr>
        <p:spPr>
          <a:xfrm>
            <a:off x="872093" y="2189564"/>
            <a:ext cx="7678615" cy="3970318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txBody>
          <a:bodyPr wrap="square">
            <a:spAutoFit/>
          </a:bodyPr>
          <a:lstStyle/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ja-JP" altLang="en-US" sz="2800" b="1" i="0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会社から制度の説明を受け、概要をしっかり理解しましょう。</a:t>
            </a:r>
            <a:endParaRPr lang="en-US" altLang="ja-JP" sz="2800" b="1" i="0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2800" b="1" i="0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ja-JP" altLang="en-US" sz="2800" b="1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どの商品で運用するか、資産配分をどうするかはご自身が決める必要があります。個別の金融商品の特徴、リスク・リターンについて理解しましょう。</a:t>
            </a:r>
            <a:endParaRPr lang="en-US" altLang="ja-JP" sz="2800" b="1" dirty="0">
              <a:solidFill>
                <a:srgbClr val="33333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2800" b="1" i="0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ja-JP" altLang="en-US" sz="2800" b="1" i="0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マネビタ等を利用して、正しい知識を身に着けてください。</a:t>
            </a:r>
            <a:endParaRPr lang="en-US" altLang="ja-JP" sz="2800" b="1" i="0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CA5AF025-CC0E-C1A1-25F2-244DB137F5DC}"/>
              </a:ext>
            </a:extLst>
          </p:cNvPr>
          <p:cNvSpPr/>
          <p:nvPr/>
        </p:nvSpPr>
        <p:spPr>
          <a:xfrm>
            <a:off x="255869" y="981453"/>
            <a:ext cx="8669207" cy="692698"/>
          </a:xfrm>
          <a:prstGeom prst="roundRect">
            <a:avLst/>
          </a:prstGeom>
          <a:solidFill>
            <a:srgbClr val="F2B800"/>
          </a:solidFill>
          <a:ln>
            <a:solidFill>
              <a:srgbClr val="E2A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次の３つを意識して、準備をすすめましょう。</a:t>
            </a:r>
            <a:endParaRPr kumimoji="1"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4648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B189DE6-68E3-1AD3-2E95-30BE60AF44DD}"/>
              </a:ext>
            </a:extLst>
          </p:cNvPr>
          <p:cNvSpPr txBox="1"/>
          <p:nvPr/>
        </p:nvSpPr>
        <p:spPr>
          <a:xfrm>
            <a:off x="1148054" y="2828835"/>
            <a:ext cx="85395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Ｑ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：投資する商品（資産）は、</a:t>
            </a:r>
            <a:endParaRPr kumimoji="1" lang="en-US" altLang="ja-JP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どのように選んだら良いですか？</a:t>
            </a:r>
            <a:endParaRPr kumimoji="1" lang="en-US" altLang="ja-JP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2131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045D7A5-3CBA-BB8D-F3A8-EB7FF0D092D5}"/>
              </a:ext>
            </a:extLst>
          </p:cNvPr>
          <p:cNvSpPr txBox="1"/>
          <p:nvPr/>
        </p:nvSpPr>
        <p:spPr>
          <a:xfrm>
            <a:off x="1608992" y="4772661"/>
            <a:ext cx="6096000" cy="19909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ts val="3800"/>
              </a:lnSpc>
              <a:buFont typeface="Wingdings" panose="05000000000000000000" pitchFamily="2" charset="2"/>
              <a:buChar char="ü"/>
            </a:pPr>
            <a:r>
              <a:rPr lang="ja-JP" altLang="ja-JP" sz="28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何を対象に運用されているの</a:t>
            </a:r>
            <a:r>
              <a:rPr lang="ja-JP" altLang="ja-JP" sz="28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か</a:t>
            </a:r>
            <a:endParaRPr lang="ja-JP" altLang="en-US" sz="28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285750" indent="-285750">
              <a:lnSpc>
                <a:spcPts val="3800"/>
              </a:lnSpc>
              <a:buFont typeface="Wingdings" panose="05000000000000000000" pitchFamily="2" charset="2"/>
              <a:buChar char="ü"/>
            </a:pPr>
            <a:r>
              <a:rPr lang="ja-JP" altLang="ja-JP" sz="28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運用方針</a:t>
            </a:r>
            <a:endParaRPr lang="ja-JP" altLang="en-US" sz="28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285750" indent="-285750">
              <a:lnSpc>
                <a:spcPts val="3800"/>
              </a:lnSpc>
              <a:buFont typeface="Wingdings" panose="05000000000000000000" pitchFamily="2" charset="2"/>
              <a:buChar char="ü"/>
            </a:pPr>
            <a:r>
              <a:rPr lang="ja-JP" altLang="ja-JP" sz="28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運用にかかるコスト</a:t>
            </a:r>
            <a:endParaRPr lang="ja-JP" altLang="en-US" sz="28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285750" indent="-285750">
              <a:lnSpc>
                <a:spcPts val="3800"/>
              </a:lnSpc>
              <a:buFont typeface="Wingdings" panose="05000000000000000000" pitchFamily="2" charset="2"/>
              <a:buChar char="ü"/>
            </a:pPr>
            <a:r>
              <a:rPr lang="ja-JP" altLang="ja-JP" sz="28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「インデックス型」か「アクティブ型」か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3BAC660D-E4C2-38EC-B753-447EE78BD34B}"/>
              </a:ext>
            </a:extLst>
          </p:cNvPr>
          <p:cNvSpPr/>
          <p:nvPr/>
        </p:nvSpPr>
        <p:spPr>
          <a:xfrm>
            <a:off x="221000" y="4205659"/>
            <a:ext cx="8528532" cy="584775"/>
          </a:xfrm>
          <a:prstGeom prst="roundRect">
            <a:avLst>
              <a:gd name="adj" fmla="val 5000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900"/>
              </a:lnSpc>
            </a:pPr>
            <a:r>
              <a:rPr lang="ja-JP" altLang="en-US" sz="28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価格変動型商品（</a:t>
            </a:r>
            <a:r>
              <a:rPr lang="ja-JP" altLang="ja-JP" sz="28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投資信託</a:t>
            </a:r>
            <a:r>
              <a:rPr lang="ja-JP" altLang="en-US" sz="28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）を選ぶ際のチェック事項</a:t>
            </a:r>
            <a:endParaRPr lang="ja-JP" altLang="en-US" sz="2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47569578-4053-1804-4009-7EBA8E2B74E7}"/>
              </a:ext>
            </a:extLst>
          </p:cNvPr>
          <p:cNvSpPr/>
          <p:nvPr/>
        </p:nvSpPr>
        <p:spPr>
          <a:xfrm>
            <a:off x="213057" y="792890"/>
            <a:ext cx="8669207" cy="924497"/>
          </a:xfrm>
          <a:prstGeom prst="roundRect">
            <a:avLst/>
          </a:prstGeom>
          <a:solidFill>
            <a:srgbClr val="F2B800"/>
          </a:solidFill>
          <a:ln>
            <a:solidFill>
              <a:srgbClr val="E2A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元本確保型と投資型があります。ご自身のリスク許容度に合わせてバランスよく投資しましょう。</a:t>
            </a:r>
            <a:endParaRPr kumimoji="1"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A67E79E-4AA9-BE32-B2CB-3F127AF2E420}"/>
              </a:ext>
            </a:extLst>
          </p:cNvPr>
          <p:cNvGrpSpPr/>
          <p:nvPr/>
        </p:nvGrpSpPr>
        <p:grpSpPr>
          <a:xfrm>
            <a:off x="330771" y="1793793"/>
            <a:ext cx="8311660" cy="2289762"/>
            <a:chOff x="8979406" y="2526531"/>
            <a:chExt cx="8311660" cy="2289762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C3587F48-6D4F-058C-57DF-C0EB3BCE7DEB}"/>
                </a:ext>
              </a:extLst>
            </p:cNvPr>
            <p:cNvSpPr txBox="1"/>
            <p:nvPr/>
          </p:nvSpPr>
          <p:spPr>
            <a:xfrm>
              <a:off x="8979406" y="2526531"/>
              <a:ext cx="8311660" cy="228976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 wrap="square">
              <a:noAutofit/>
            </a:bodyPr>
            <a:lstStyle/>
            <a:p>
              <a:pPr algn="ctr"/>
              <a:endParaRPr lang="ja-JP" altLang="en-US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2E3E3078-735F-2B17-5BC2-DA8DC8F81A2D}"/>
                </a:ext>
              </a:extLst>
            </p:cNvPr>
            <p:cNvSpPr/>
            <p:nvPr/>
          </p:nvSpPr>
          <p:spPr>
            <a:xfrm>
              <a:off x="9483161" y="3689093"/>
              <a:ext cx="3077307" cy="982068"/>
            </a:xfrm>
            <a:prstGeom prst="roundRect">
              <a:avLst>
                <a:gd name="adj" fmla="val 50000"/>
              </a:avLst>
            </a:prstGeom>
            <a:solidFill>
              <a:srgbClr val="FFF7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ja-JP" sz="28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元本確保型</a:t>
              </a:r>
              <a:r>
                <a:rPr lang="ja-JP" altLang="en-US" sz="28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商品</a:t>
              </a:r>
              <a:endParaRPr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FB56D209-3F80-8C2F-48B9-57EBD5CD2936}"/>
                </a:ext>
              </a:extLst>
            </p:cNvPr>
            <p:cNvSpPr/>
            <p:nvPr/>
          </p:nvSpPr>
          <p:spPr>
            <a:xfrm>
              <a:off x="13830467" y="3666349"/>
              <a:ext cx="3048000" cy="1004812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2900"/>
                </a:lnSpc>
              </a:pPr>
              <a:r>
                <a:rPr lang="ja-JP" altLang="en-US" sz="28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価格変動型商品</a:t>
              </a:r>
            </a:p>
            <a:p>
              <a:pPr algn="ctr">
                <a:lnSpc>
                  <a:spcPts val="2900"/>
                </a:lnSpc>
              </a:pPr>
              <a:r>
                <a:rPr lang="ja-JP" altLang="en-US" sz="28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（</a:t>
              </a:r>
              <a:r>
                <a:rPr lang="ja-JP" altLang="ja-JP" sz="28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投資信託</a:t>
              </a:r>
              <a:r>
                <a:rPr lang="ja-JP" altLang="en-US" sz="28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）</a:t>
              </a:r>
              <a:endParaRPr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B7A59CAC-9931-3D5A-5034-230BBE5722C6}"/>
                </a:ext>
              </a:extLst>
            </p:cNvPr>
            <p:cNvSpPr txBox="1"/>
            <p:nvPr/>
          </p:nvSpPr>
          <p:spPr>
            <a:xfrm>
              <a:off x="10362094" y="2850608"/>
              <a:ext cx="5546284" cy="51440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/>
              </a:solidFill>
            </a:ln>
          </p:spPr>
          <p:txBody>
            <a:bodyPr wrap="square" tIns="108000" bIns="36000" anchor="ctr" anchorCtr="0">
              <a:noAutofit/>
            </a:bodyPr>
            <a:lstStyle/>
            <a:p>
              <a:pPr algn="ctr"/>
              <a:r>
                <a:rPr lang="ja-JP" altLang="en-US" sz="3200" b="1" kern="100" dirty="0">
                  <a:solidFill>
                    <a:srgbClr val="FF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企業型</a:t>
              </a:r>
              <a:r>
                <a:rPr lang="en-US" altLang="ja-JP" sz="3200" b="1" kern="100" dirty="0">
                  <a:solidFill>
                    <a:srgbClr val="FF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DC</a:t>
              </a:r>
              <a:r>
                <a:rPr lang="ja-JP" altLang="en-US" sz="3200" b="1" kern="100" dirty="0">
                  <a:solidFill>
                    <a:srgbClr val="FF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、</a:t>
              </a:r>
              <a:r>
                <a:rPr lang="en-US" altLang="ja-JP" sz="3200" b="1" kern="100" dirty="0" err="1">
                  <a:solidFill>
                    <a:srgbClr val="FF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iDeCo</a:t>
              </a:r>
              <a:r>
                <a:rPr lang="ja-JP" altLang="en-US" sz="3200" b="1" kern="100" dirty="0">
                  <a:solidFill>
                    <a:srgbClr val="FF0000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の対象商品</a:t>
              </a:r>
              <a:endParaRPr lang="ja-JP" altLang="en-US" sz="32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5526ACBA-025D-7B5A-33F8-A7364383240E}"/>
                </a:ext>
              </a:extLst>
            </p:cNvPr>
            <p:cNvCxnSpPr>
              <a:cxnSpLocks/>
            </p:cNvCxnSpPr>
            <p:nvPr/>
          </p:nvCxnSpPr>
          <p:spPr>
            <a:xfrm>
              <a:off x="13183996" y="3394116"/>
              <a:ext cx="0" cy="810080"/>
            </a:xfrm>
            <a:prstGeom prst="line">
              <a:avLst/>
            </a:prstGeom>
            <a:ln w="762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矢印コネクタ 12">
              <a:extLst>
                <a:ext uri="{FF2B5EF4-FFF2-40B4-BE49-F238E27FC236}">
                  <a16:creationId xmlns:a16="http://schemas.microsoft.com/office/drawing/2014/main" id="{3D7B1E73-DCD9-ABAF-6BEA-B2F393BE4AA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558261" y="4191920"/>
              <a:ext cx="1269999" cy="12276"/>
            </a:xfrm>
            <a:prstGeom prst="straightConnector1">
              <a:avLst/>
            </a:prstGeom>
            <a:ln w="76200"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139455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B189DE6-68E3-1AD3-2E95-30BE60AF44DD}"/>
              </a:ext>
            </a:extLst>
          </p:cNvPr>
          <p:cNvSpPr txBox="1"/>
          <p:nvPr/>
        </p:nvSpPr>
        <p:spPr>
          <a:xfrm>
            <a:off x="952586" y="2828835"/>
            <a:ext cx="76050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Ｑ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3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iDeCo</a:t>
            </a:r>
            <a:r>
              <a:rPr lang="ja-JP" altLang="ja-JP" sz="3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を始める</a:t>
            </a:r>
            <a:r>
              <a:rPr lang="ja-JP" altLang="en-US" sz="3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際の、</a:t>
            </a:r>
            <a:endParaRPr lang="en-US" altLang="ja-JP" sz="3600" b="1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ja-JP" sz="3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具体的な手続き</a:t>
            </a:r>
            <a:r>
              <a:rPr lang="ja-JP" altLang="en-US" sz="3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を教えてください。</a:t>
            </a:r>
            <a:endParaRPr kumimoji="1" lang="ja-JP" altLang="en-US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61238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04C443C4-89A8-051B-9AD4-9B8480D202C3}"/>
              </a:ext>
            </a:extLst>
          </p:cNvPr>
          <p:cNvSpPr/>
          <p:nvPr/>
        </p:nvSpPr>
        <p:spPr>
          <a:xfrm>
            <a:off x="1169233" y="1476043"/>
            <a:ext cx="7395478" cy="2384196"/>
          </a:xfrm>
          <a:prstGeom prst="roundRect">
            <a:avLst>
              <a:gd name="adj" fmla="val 5357"/>
            </a:avLst>
          </a:prstGeom>
          <a:solidFill>
            <a:srgbClr val="FEF5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A671B8E-0CB2-0136-ABDF-2A4D03C122C2}"/>
              </a:ext>
            </a:extLst>
          </p:cNvPr>
          <p:cNvSpPr txBox="1"/>
          <p:nvPr/>
        </p:nvSpPr>
        <p:spPr>
          <a:xfrm>
            <a:off x="1591726" y="1598692"/>
            <a:ext cx="6096000" cy="21833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 algn="just">
              <a:lnSpc>
                <a:spcPts val="4200"/>
              </a:lnSpc>
              <a:buFont typeface="+mj-ea"/>
              <a:buAutoNum type="circleNumDbPlain"/>
            </a:pPr>
            <a:r>
              <a:rPr lang="ja-JP" altLang="ja-JP" sz="28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加入</a:t>
            </a:r>
            <a:r>
              <a:rPr lang="ja-JP" altLang="en-US" sz="28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資格</a:t>
            </a:r>
            <a:r>
              <a:rPr lang="ja-JP" altLang="ja-JP" sz="28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診断で資格があるかを確認。</a:t>
            </a:r>
          </a:p>
          <a:p>
            <a:pPr marL="514350" indent="-514350" algn="just">
              <a:lnSpc>
                <a:spcPts val="4200"/>
              </a:lnSpc>
              <a:buFont typeface="+mj-ea"/>
              <a:buAutoNum type="circleNumDbPlain"/>
            </a:pPr>
            <a:r>
              <a:rPr lang="ja-JP" altLang="ja-JP" sz="28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掛金を決める。</a:t>
            </a:r>
          </a:p>
          <a:p>
            <a:pPr marL="514350" indent="-514350" algn="just">
              <a:lnSpc>
                <a:spcPts val="4200"/>
              </a:lnSpc>
              <a:buFont typeface="+mj-ea"/>
              <a:buAutoNum type="circleNumDbPlain"/>
            </a:pPr>
            <a:r>
              <a:rPr lang="ja-JP" altLang="ja-JP" sz="28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運用商品を選ぶ。</a:t>
            </a:r>
          </a:p>
          <a:p>
            <a:pPr marL="514350" indent="-514350" algn="just">
              <a:lnSpc>
                <a:spcPts val="4200"/>
              </a:lnSpc>
              <a:buFont typeface="+mj-ea"/>
              <a:buAutoNum type="circleNumDbPlain"/>
            </a:pPr>
            <a:r>
              <a:rPr lang="ja-JP" altLang="ja-JP" sz="28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金融機関を選ぶ。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B3017F8-22AA-36A3-5DE8-4BE8F4F26A89}"/>
              </a:ext>
            </a:extLst>
          </p:cNvPr>
          <p:cNvSpPr txBox="1"/>
          <p:nvPr/>
        </p:nvSpPr>
        <p:spPr>
          <a:xfrm>
            <a:off x="849153" y="5050434"/>
            <a:ext cx="2825260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ja-JP" sz="2800" b="1" dirty="0">
                <a:solidFill>
                  <a:srgbClr val="FF4C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加入資格や取扱金融機関がわかる</a:t>
            </a:r>
            <a:r>
              <a:rPr lang="ja-JP" altLang="en-US" sz="2800" b="1" dirty="0">
                <a:solidFill>
                  <a:srgbClr val="FF4C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！</a:t>
            </a:r>
            <a:endParaRPr lang="ja-JP" altLang="en-US" sz="2800" b="1" dirty="0">
              <a:solidFill>
                <a:srgbClr val="FF4C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6BE6FA05-6F67-8302-8485-3CEFDDC4195D}"/>
              </a:ext>
            </a:extLst>
          </p:cNvPr>
          <p:cNvGrpSpPr/>
          <p:nvPr/>
        </p:nvGrpSpPr>
        <p:grpSpPr>
          <a:xfrm>
            <a:off x="3611584" y="5008452"/>
            <a:ext cx="5239453" cy="1849132"/>
            <a:chOff x="5114040" y="4843372"/>
            <a:chExt cx="4920389" cy="1916151"/>
          </a:xfrm>
        </p:grpSpPr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F0C49CAF-08B5-A6F3-D06A-56DCA4E380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30907" y="5705723"/>
              <a:ext cx="2632287" cy="376041"/>
            </a:xfrm>
            <a:prstGeom prst="rect">
              <a:avLst/>
            </a:prstGeom>
          </p:spPr>
        </p:pic>
        <p:sp>
          <p:nvSpPr>
            <p:cNvPr id="11" name="フレーム 10">
              <a:extLst>
                <a:ext uri="{FF2B5EF4-FFF2-40B4-BE49-F238E27FC236}">
                  <a16:creationId xmlns:a16="http://schemas.microsoft.com/office/drawing/2014/main" id="{2F0E3F5C-5261-5EF1-8686-E28180462562}"/>
                </a:ext>
              </a:extLst>
            </p:cNvPr>
            <p:cNvSpPr/>
            <p:nvPr/>
          </p:nvSpPr>
          <p:spPr bwMode="auto">
            <a:xfrm>
              <a:off x="5114040" y="4843372"/>
              <a:ext cx="4920389" cy="1790629"/>
            </a:xfrm>
            <a:prstGeom prst="frame">
              <a:avLst>
                <a:gd name="adj1" fmla="val 4808"/>
              </a:avLst>
            </a:prstGeom>
            <a:solidFill>
              <a:schemeClr val="accent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+mn-cs"/>
              </a:endParaRPr>
            </a:p>
          </p:txBody>
        </p:sp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49F9B0DE-FAD5-BC44-925B-4530489ED43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49170" y="4947492"/>
              <a:ext cx="3713205" cy="713613"/>
            </a:xfrm>
            <a:prstGeom prst="rect">
              <a:avLst/>
            </a:prstGeom>
          </p:spPr>
        </p:pic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0595DB26-7AD5-5929-DC46-63F84C70B991}"/>
                </a:ext>
              </a:extLst>
            </p:cNvPr>
            <p:cNvSpPr txBox="1"/>
            <p:nvPr/>
          </p:nvSpPr>
          <p:spPr>
            <a:xfrm>
              <a:off x="5298963" y="6081335"/>
              <a:ext cx="3863413" cy="67818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ＭＳ Ｐゴシック" pitchFamily="50" charset="-128"/>
                  <a:cs typeface="+mn-cs"/>
                  <a:hlinkClick r:id="rId4"/>
                </a:rPr>
                <a:t>https://www.dcnenkin.jp/diagnosis/</a:t>
              </a:r>
              <a:endParaRPr kumimoji="0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+mn-cs"/>
              </a:endParaRPr>
            </a:p>
          </p:txBody>
        </p:sp>
      </p:grpSp>
      <p:pic>
        <p:nvPicPr>
          <p:cNvPr id="15" name="図 14">
            <a:extLst>
              <a:ext uri="{FF2B5EF4-FFF2-40B4-BE49-F238E27FC236}">
                <a16:creationId xmlns:a16="http://schemas.microsoft.com/office/drawing/2014/main" id="{0D69EEAB-10EE-6165-7909-D5DD8B149D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34174" y="5851523"/>
            <a:ext cx="760354" cy="760354"/>
          </a:xfrm>
          <a:prstGeom prst="rect">
            <a:avLst/>
          </a:prstGeom>
        </p:spPr>
      </p:pic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AEF5DE6F-7623-01BA-B001-A170A368523D}"/>
              </a:ext>
            </a:extLst>
          </p:cNvPr>
          <p:cNvSpPr/>
          <p:nvPr/>
        </p:nvSpPr>
        <p:spPr>
          <a:xfrm>
            <a:off x="305123" y="738887"/>
            <a:ext cx="8669207" cy="692698"/>
          </a:xfrm>
          <a:prstGeom prst="roundRect">
            <a:avLst/>
          </a:prstGeom>
          <a:solidFill>
            <a:srgbClr val="F2B800"/>
          </a:solidFill>
          <a:ln>
            <a:solidFill>
              <a:srgbClr val="E2A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次の手順で手続きをすすめましょう。</a:t>
            </a:r>
            <a:endParaRPr kumimoji="1"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CCCF8387-0904-6D86-7EF5-817E17080D6E}"/>
              </a:ext>
            </a:extLst>
          </p:cNvPr>
          <p:cNvGrpSpPr/>
          <p:nvPr/>
        </p:nvGrpSpPr>
        <p:grpSpPr>
          <a:xfrm>
            <a:off x="1040313" y="3930958"/>
            <a:ext cx="6647413" cy="1046440"/>
            <a:chOff x="772290" y="3850413"/>
            <a:chExt cx="6647413" cy="1046440"/>
          </a:xfrm>
        </p:grpSpPr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82C79A9D-F3F9-7B33-84F6-A2B758D15BA4}"/>
                </a:ext>
              </a:extLst>
            </p:cNvPr>
            <p:cNvGrpSpPr/>
            <p:nvPr/>
          </p:nvGrpSpPr>
          <p:grpSpPr>
            <a:xfrm>
              <a:off x="772290" y="3850413"/>
              <a:ext cx="6647413" cy="1046440"/>
              <a:chOff x="1820442" y="3810002"/>
              <a:chExt cx="6481889" cy="1046440"/>
            </a:xfrm>
          </p:grpSpPr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DA08888-9C3D-DBA3-0373-01722898E490}"/>
                  </a:ext>
                </a:extLst>
              </p:cNvPr>
              <p:cNvSpPr txBox="1"/>
              <p:nvPr/>
            </p:nvSpPr>
            <p:spPr>
              <a:xfrm>
                <a:off x="1820442" y="3810002"/>
                <a:ext cx="6481889" cy="1046440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en-US" altLang="ja-JP" sz="2800" b="1" dirty="0">
                    <a:solidFill>
                      <a:schemeClr val="bg1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/>
                </a:r>
                <a:br>
                  <a:rPr lang="en-US" altLang="ja-JP" sz="2800" b="1" dirty="0">
                    <a:solidFill>
                      <a:schemeClr val="bg1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</a:br>
                <a:r>
                  <a:rPr lang="ja-JP" altLang="en-US" sz="1600" b="1" dirty="0">
                    <a:solidFill>
                      <a:schemeClr val="bg1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>　運営：国民年金基金連合会</a:t>
                </a:r>
                <a:endParaRPr lang="en-US" altLang="ja-JP" sz="1600" b="1" dirty="0">
                  <a:solidFill>
                    <a:schemeClr val="bg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endParaRPr>
              </a:p>
              <a:p>
                <a:r>
                  <a:rPr lang="ja-JP" altLang="en-US" sz="1600" b="1" dirty="0">
                    <a:solidFill>
                      <a:schemeClr val="bg1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en-US" altLang="ja-JP" sz="1600" b="1" dirty="0">
                    <a:solidFill>
                      <a:srgbClr val="0070C0"/>
                    </a:solidFill>
                    <a:effectLst/>
                    <a:latin typeface="Meiryo UI" panose="020B0604030504040204" pitchFamily="50" charset="-128"/>
                    <a:ea typeface="Meiryo UI" panose="020B0604030504040204" pitchFamily="50" charset="-128"/>
                    <a:cs typeface="Times New Roman" panose="02020603050405020304" pitchFamily="18" charset="0"/>
                  </a:rPr>
                  <a:t>https://www.ideco-koushiki.jp/</a:t>
                </a:r>
                <a:endParaRPr lang="ja-JP" altLang="en-US" sz="1600" dirty="0">
                  <a:solidFill>
                    <a:srgbClr val="0070C0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pic>
            <p:nvPicPr>
              <p:cNvPr id="20" name="図 19" descr="QR コード&#10;&#10;自動的に生成された説明">
                <a:extLst>
                  <a:ext uri="{FF2B5EF4-FFF2-40B4-BE49-F238E27FC236}">
                    <a16:creationId xmlns:a16="http://schemas.microsoft.com/office/drawing/2014/main" id="{750E7553-E3FB-132E-1A1A-D6B329310B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24068" y="3933606"/>
                <a:ext cx="857914" cy="857914"/>
              </a:xfrm>
              <a:prstGeom prst="rect">
                <a:avLst/>
              </a:prstGeom>
            </p:spPr>
          </p:pic>
        </p:grpSp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BA3A85F1-D7FB-9C64-1565-1EF552CB7D8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909786" y="3893609"/>
              <a:ext cx="2417182" cy="917270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93C610DE-5EF8-9BA9-C3CD-3539C06B380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28150" y="3893609"/>
              <a:ext cx="2407946" cy="32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568665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B189DE6-68E3-1AD3-2E95-30BE60AF44DD}"/>
              </a:ext>
            </a:extLst>
          </p:cNvPr>
          <p:cNvSpPr txBox="1"/>
          <p:nvPr/>
        </p:nvSpPr>
        <p:spPr>
          <a:xfrm>
            <a:off x="912829" y="2828835"/>
            <a:ext cx="7744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Ｑ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3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iDeCo</a:t>
            </a:r>
            <a:r>
              <a:rPr lang="ja-JP" altLang="ja-JP" sz="3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掛金の所得控除を受ける</a:t>
            </a:r>
            <a:r>
              <a:rPr lang="ja-JP" altLang="en-US" sz="3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endParaRPr lang="en-US" altLang="ja-JP" sz="3600" b="1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ja-JP" sz="3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手続き</a:t>
            </a:r>
            <a:r>
              <a:rPr lang="ja-JP" altLang="en-US" sz="3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を教えてください。</a:t>
            </a:r>
            <a:endParaRPr kumimoji="1" lang="ja-JP" altLang="en-US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4864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C0477B2-FCCB-4BE4-D193-6A58D1442701}"/>
              </a:ext>
            </a:extLst>
          </p:cNvPr>
          <p:cNvSpPr txBox="1"/>
          <p:nvPr/>
        </p:nvSpPr>
        <p:spPr>
          <a:xfrm>
            <a:off x="1042003" y="1674675"/>
            <a:ext cx="7294176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altLang="ja-JP" sz="1400" b="1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en-US" altLang="ja-JP" sz="44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Q</a:t>
            </a:r>
            <a:r>
              <a:rPr lang="ja-JP" altLang="ja-JP" sz="44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＆</a:t>
            </a:r>
            <a:r>
              <a:rPr lang="en-US" altLang="ja-JP" sz="44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A</a:t>
            </a:r>
            <a:r>
              <a:rPr lang="ja-JP" altLang="en-US" sz="44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（その</a:t>
            </a:r>
            <a:r>
              <a:rPr lang="en-US" altLang="ja-JP" sz="44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sz="44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r>
              <a:rPr lang="en-US" altLang="ja-JP" sz="44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3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NISA</a:t>
            </a:r>
            <a:r>
              <a:rPr lang="ja-JP" altLang="ja-JP" sz="3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制度、確定拠出年金制度</a:t>
            </a:r>
            <a:r>
              <a:rPr lang="ja-JP" altLang="en-US" sz="3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endParaRPr lang="en-US" altLang="ja-JP" sz="3600" b="1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r>
              <a:rPr kumimoji="1" lang="ja-JP" altLang="en-US" sz="3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（企業型</a:t>
            </a:r>
            <a:r>
              <a:rPr kumimoji="1"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DC</a:t>
            </a:r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3200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8DDA19-22AC-A65B-F466-EEA6D97CE5EE}"/>
              </a:ext>
            </a:extLst>
          </p:cNvPr>
          <p:cNvSpPr txBox="1"/>
          <p:nvPr/>
        </p:nvSpPr>
        <p:spPr>
          <a:xfrm>
            <a:off x="1386054" y="4282482"/>
            <a:ext cx="66060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日本証券業協会</a:t>
            </a:r>
            <a:endParaRPr lang="en-US" altLang="ja-JP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東京証券取引所</a:t>
            </a:r>
            <a:endParaRPr lang="en-US" altLang="ja-JP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投資信託協会</a:t>
            </a:r>
          </a:p>
        </p:txBody>
      </p:sp>
    </p:spTree>
    <p:extLst>
      <p:ext uri="{BB962C8B-B14F-4D97-AF65-F5344CB8AC3E}">
        <p14:creationId xmlns:p14="http://schemas.microsoft.com/office/powerpoint/2010/main" val="38485363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751915C-8653-E6A8-EC18-974D223E4A40}"/>
              </a:ext>
            </a:extLst>
          </p:cNvPr>
          <p:cNvSpPr txBox="1"/>
          <p:nvPr/>
        </p:nvSpPr>
        <p:spPr>
          <a:xfrm>
            <a:off x="589540" y="5115874"/>
            <a:ext cx="813798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000" b="0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2000" b="0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ja-JP" sz="200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給与所得者の保険料控除申告書</a:t>
            </a:r>
            <a:r>
              <a:rPr lang="ja-JP" altLang="en-US" sz="2000" b="0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」は、毎年、勤務先から配付されます。</a:t>
            </a:r>
            <a:endParaRPr lang="en-US" altLang="ja-JP" sz="2000" b="0" kern="1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000" b="0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ja-JP" sz="2000" b="0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年末調整をし忘れてしまった場合等は</a:t>
            </a:r>
            <a:r>
              <a:rPr lang="ja-JP" altLang="en-US" sz="2000" b="0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ja-JP" sz="2000" b="0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ご自身での確定申告が必要</a:t>
            </a:r>
            <a:r>
              <a:rPr lang="ja-JP" altLang="en-US" sz="2000" b="0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です。</a:t>
            </a:r>
            <a:endParaRPr lang="en-US" altLang="ja-JP" sz="2000" b="0" kern="1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ja-JP" sz="2000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事業主払込（給与天引）の場合、給与から掛金を控除して源泉徴収が</a:t>
            </a:r>
            <a:endParaRPr kumimoji="0" lang="en-US" altLang="ja-JP" sz="20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ja-JP" altLang="en-US" sz="2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0" lang="ja-JP" altLang="en-US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行われるため、個人での申告手続きは不要です。</a:t>
            </a:r>
            <a:endParaRPr lang="en-US" altLang="ja-JP" sz="2000" kern="1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00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2000" b="0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自営業の方は、全て確定申告が必要です。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56F7F62-83B5-B813-0197-FF36C7849C56}"/>
              </a:ext>
            </a:extLst>
          </p:cNvPr>
          <p:cNvSpPr txBox="1"/>
          <p:nvPr/>
        </p:nvSpPr>
        <p:spPr>
          <a:xfrm>
            <a:off x="358316" y="1707691"/>
            <a:ext cx="8483044" cy="343170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ja-JP" sz="2800" b="0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lang="ja-JP" altLang="en-US" sz="2800" b="0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では、</a:t>
            </a:r>
            <a:r>
              <a:rPr lang="ja-JP" altLang="ja-JP" sz="2800" b="0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掛金合計額</a:t>
            </a:r>
            <a:r>
              <a:rPr lang="en-US" altLang="ja-JP" sz="2800" b="0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lang="ja-JP" altLang="ja-JP" sz="2800" b="0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（所得税率＋</a:t>
            </a:r>
            <a:r>
              <a:rPr lang="ja-JP" altLang="en-US" sz="2800" b="0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住民</a:t>
            </a:r>
            <a:r>
              <a:rPr lang="ja-JP" altLang="ja-JP" sz="2800" b="0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税率）分の所得税と</a:t>
            </a:r>
            <a:r>
              <a:rPr lang="ja-JP" altLang="en-US" sz="2800" b="0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住民</a:t>
            </a:r>
            <a:r>
              <a:rPr lang="ja-JP" altLang="ja-JP" sz="2800" b="0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税が軽減</a:t>
            </a:r>
            <a:r>
              <a:rPr lang="ja-JP" altLang="ja-JP" sz="280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されます</a:t>
            </a:r>
            <a:r>
              <a:rPr lang="ja-JP" altLang="en-US" sz="280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2800" kern="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1050" kern="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ja-JP" altLang="ja-JP" sz="2800" kern="100" dirty="0">
                <a:latin typeface="Meiryo UI"/>
                <a:ea typeface="Meiryo UI"/>
              </a:rPr>
              <a:t>年末調整には「小規模企業共済等掛</a:t>
            </a:r>
            <a:r>
              <a:rPr lang="ja-JP" altLang="en-US" sz="2800" kern="100" dirty="0">
                <a:latin typeface="Meiryo UI"/>
                <a:ea typeface="Meiryo UI"/>
              </a:rPr>
              <a:t>金</a:t>
            </a:r>
            <a:r>
              <a:rPr lang="ja-JP" altLang="ja-JP" sz="2800" kern="100" dirty="0">
                <a:latin typeface="Meiryo UI"/>
                <a:ea typeface="Meiryo UI"/>
              </a:rPr>
              <a:t>払込証明書」が必要です。</a:t>
            </a:r>
            <a:endParaRPr lang="en-US" altLang="ja-JP" sz="2800" kern="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1050" kern="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ja-JP" altLang="ja-JP" sz="280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「給与所得者の保険料控除申告書」の「確定拠出年金に規定する個人型年金加入者掛金」の箇所に１年間</a:t>
            </a:r>
            <a:r>
              <a:rPr lang="ja-JP" altLang="en-US" sz="280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lang="ja-JP" altLang="ja-JP" sz="280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支払った総額を記入します。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FBDE05D0-A38A-B4C8-38F4-BAD28B2CF7A3}"/>
              </a:ext>
            </a:extLst>
          </p:cNvPr>
          <p:cNvSpPr/>
          <p:nvPr/>
        </p:nvSpPr>
        <p:spPr>
          <a:xfrm>
            <a:off x="172153" y="854485"/>
            <a:ext cx="8669207" cy="707886"/>
          </a:xfrm>
          <a:prstGeom prst="roundRect">
            <a:avLst/>
          </a:prstGeom>
          <a:solidFill>
            <a:srgbClr val="F2B800"/>
          </a:solidFill>
          <a:ln>
            <a:solidFill>
              <a:srgbClr val="E2A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8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lang="ja-JP" altLang="en-US" sz="28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lang="ja-JP" altLang="ja-JP" sz="28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所得控除を受けるには年末</a:t>
            </a:r>
            <a:r>
              <a:rPr lang="ja-JP" altLang="ja-JP" sz="2800" b="1" kern="100" dirty="0"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調整</a:t>
            </a:r>
            <a:r>
              <a:rPr lang="ja-JP" altLang="en-US" sz="2800" b="1" kern="100" dirty="0"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ja-JP" sz="2800" b="1" kern="100" dirty="0"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必要</a:t>
            </a:r>
            <a:r>
              <a:rPr lang="ja-JP" altLang="en-US" sz="2800" b="1" kern="100" dirty="0"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です。</a:t>
            </a:r>
            <a:endParaRPr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30064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B189DE6-68E3-1AD3-2E95-30BE60AF44DD}"/>
              </a:ext>
            </a:extLst>
          </p:cNvPr>
          <p:cNvSpPr txBox="1"/>
          <p:nvPr/>
        </p:nvSpPr>
        <p:spPr>
          <a:xfrm>
            <a:off x="565235" y="2828835"/>
            <a:ext cx="87873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Ｑ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3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iDeCo</a:t>
            </a:r>
            <a:r>
              <a:rPr lang="ja-JP" altLang="en-US" sz="3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の「受け取り時期」、</a:t>
            </a:r>
            <a:endParaRPr lang="en-US" altLang="ja-JP" sz="3600" b="1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6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「受け取り方」の選び方を教えてください。</a:t>
            </a:r>
            <a:endParaRPr kumimoji="1" lang="ja-JP" altLang="en-US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11322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A527943F-2A4F-3032-2258-ABF661472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603" y="3622998"/>
            <a:ext cx="9068696" cy="282691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1B93717-ADF8-B696-6011-F47CBCD81728}"/>
              </a:ext>
            </a:extLst>
          </p:cNvPr>
          <p:cNvSpPr/>
          <p:nvPr/>
        </p:nvSpPr>
        <p:spPr>
          <a:xfrm>
            <a:off x="858941" y="3659250"/>
            <a:ext cx="78558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32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lang="ja-JP" altLang="en-US" sz="32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の加入期間等に応じた受給開始年齢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1472090-4BE0-6767-4813-8D710F01A80B}"/>
              </a:ext>
            </a:extLst>
          </p:cNvPr>
          <p:cNvSpPr/>
          <p:nvPr/>
        </p:nvSpPr>
        <p:spPr>
          <a:xfrm>
            <a:off x="533965" y="4424365"/>
            <a:ext cx="44176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2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年以上　  　     　 </a:t>
            </a:r>
            <a:r>
              <a:rPr lang="en-US" altLang="ja-JP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3D66795-CC48-850B-0389-5B8A4DDFB7C0}"/>
              </a:ext>
            </a:extLst>
          </p:cNvPr>
          <p:cNvSpPr/>
          <p:nvPr/>
        </p:nvSpPr>
        <p:spPr>
          <a:xfrm>
            <a:off x="517769" y="5112915"/>
            <a:ext cx="42739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2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2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年以上</a:t>
            </a:r>
            <a:r>
              <a:rPr lang="en-US" altLang="ja-JP" sz="2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年未満　 </a:t>
            </a:r>
            <a:r>
              <a:rPr lang="en-US" altLang="ja-JP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61</a:t>
            </a:r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E584FF2-19C6-096F-F685-E465F3C653B5}"/>
              </a:ext>
            </a:extLst>
          </p:cNvPr>
          <p:cNvSpPr/>
          <p:nvPr/>
        </p:nvSpPr>
        <p:spPr>
          <a:xfrm>
            <a:off x="517769" y="5844420"/>
            <a:ext cx="4269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2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2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年以上　</a:t>
            </a:r>
            <a:r>
              <a:rPr lang="en-US" altLang="ja-JP" sz="2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2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年未満　 </a:t>
            </a:r>
            <a:r>
              <a:rPr lang="en-US" altLang="ja-JP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62</a:t>
            </a:r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984FA2-6CD9-8E0B-BF0F-1D4A23355E9F}"/>
              </a:ext>
            </a:extLst>
          </p:cNvPr>
          <p:cNvSpPr/>
          <p:nvPr/>
        </p:nvSpPr>
        <p:spPr>
          <a:xfrm>
            <a:off x="4998370" y="4418622"/>
            <a:ext cx="42675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2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2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年以上　</a:t>
            </a:r>
            <a:r>
              <a:rPr lang="en-US" altLang="ja-JP" sz="2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2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年未満   </a:t>
            </a:r>
            <a:r>
              <a:rPr lang="en-US" altLang="ja-JP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63</a:t>
            </a:r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D231307-337F-147E-9C07-5E2A47D3C802}"/>
              </a:ext>
            </a:extLst>
          </p:cNvPr>
          <p:cNvSpPr/>
          <p:nvPr/>
        </p:nvSpPr>
        <p:spPr>
          <a:xfrm>
            <a:off x="4998370" y="5121378"/>
            <a:ext cx="42960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2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年以上　</a:t>
            </a:r>
            <a:r>
              <a:rPr lang="en-US" altLang="ja-JP" sz="2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2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年未満　 </a:t>
            </a:r>
            <a:r>
              <a:rPr lang="en-US" altLang="ja-JP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64</a:t>
            </a:r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9678325-182F-1184-4CE7-4E98F4B34B9F}"/>
              </a:ext>
            </a:extLst>
          </p:cNvPr>
          <p:cNvSpPr/>
          <p:nvPr/>
        </p:nvSpPr>
        <p:spPr>
          <a:xfrm>
            <a:off x="5011827" y="5824135"/>
            <a:ext cx="4269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2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月以上　</a:t>
            </a:r>
            <a:r>
              <a:rPr lang="en-US" altLang="ja-JP" sz="2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年未満　 </a:t>
            </a:r>
            <a:r>
              <a:rPr lang="en-US" altLang="ja-JP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65</a:t>
            </a:r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D8BDF6A-728A-7A2E-6C4A-19D732B5EE01}"/>
              </a:ext>
            </a:extLst>
          </p:cNvPr>
          <p:cNvSpPr/>
          <p:nvPr/>
        </p:nvSpPr>
        <p:spPr>
          <a:xfrm>
            <a:off x="471704" y="1711779"/>
            <a:ext cx="8630363" cy="1846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歳から年金資産を受け取るには、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に加入していた期間等（通算加入者等期間）が</a:t>
            </a:r>
            <a:r>
              <a:rPr lang="en-US" altLang="ja-JP" sz="2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年以上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必要です。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400" fontAlgn="base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通算加入者等期間が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年に満たない場合は、受給可能な年齢が繰り下げられます。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57244DD1-AD98-9478-C57A-84A61914A01F}"/>
              </a:ext>
            </a:extLst>
          </p:cNvPr>
          <p:cNvSpPr/>
          <p:nvPr/>
        </p:nvSpPr>
        <p:spPr>
          <a:xfrm>
            <a:off x="385011" y="854485"/>
            <a:ext cx="8456349" cy="707886"/>
          </a:xfrm>
          <a:prstGeom prst="roundRect">
            <a:avLst/>
          </a:prstGeom>
          <a:solidFill>
            <a:srgbClr val="F2B800"/>
          </a:solidFill>
          <a:ln>
            <a:solidFill>
              <a:srgbClr val="E2A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iDeCo</a:t>
            </a:r>
            <a:r>
              <a:rPr kumimoji="1"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の年金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資産は原則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60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歳まで引き出せません。</a:t>
            </a:r>
            <a:endParaRPr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15326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4144D9A2-0B00-1571-0C0A-338219812B27}"/>
              </a:ext>
            </a:extLst>
          </p:cNvPr>
          <p:cNvGrpSpPr/>
          <p:nvPr/>
        </p:nvGrpSpPr>
        <p:grpSpPr>
          <a:xfrm>
            <a:off x="410946" y="2550248"/>
            <a:ext cx="8178418" cy="4089507"/>
            <a:chOff x="500653" y="2669518"/>
            <a:chExt cx="8178418" cy="4089507"/>
          </a:xfrm>
        </p:grpSpPr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0ABE4233-B53E-6B2F-5F18-4276457FA474}"/>
                </a:ext>
              </a:extLst>
            </p:cNvPr>
            <p:cNvSpPr txBox="1"/>
            <p:nvPr/>
          </p:nvSpPr>
          <p:spPr>
            <a:xfrm>
              <a:off x="5503744" y="2701795"/>
              <a:ext cx="3175327" cy="957872"/>
            </a:xfrm>
            <a:prstGeom prst="rect">
              <a:avLst/>
            </a:prstGeom>
            <a:solidFill>
              <a:srgbClr val="FFFFFF">
                <a:alpha val="83922"/>
              </a:srgbClr>
            </a:solidFill>
            <a:ln w="28575">
              <a:solidFill>
                <a:srgbClr val="002060"/>
              </a:solidFill>
            </a:ln>
          </p:spPr>
          <p:txBody>
            <a:bodyPr wrap="square" anchor="ctr">
              <a:noAutofit/>
            </a:bodyPr>
            <a:lstStyle/>
            <a:p>
              <a:pPr algn="ctr"/>
              <a:r>
                <a:rPr lang="ja-JP" altLang="ja-JP" sz="32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退職所得控除</a:t>
              </a:r>
              <a:endParaRPr lang="ja-JP" altLang="en-US" sz="3200" dirty="0"/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BB5F0408-8513-DB32-22DF-E43F187C97D2}"/>
                </a:ext>
              </a:extLst>
            </p:cNvPr>
            <p:cNvSpPr txBox="1"/>
            <p:nvPr/>
          </p:nvSpPr>
          <p:spPr>
            <a:xfrm>
              <a:off x="5503744" y="3880159"/>
              <a:ext cx="3175327" cy="963431"/>
            </a:xfrm>
            <a:prstGeom prst="rect">
              <a:avLst/>
            </a:prstGeom>
            <a:solidFill>
              <a:srgbClr val="FFFFFF">
                <a:alpha val="83922"/>
              </a:srgbClr>
            </a:solidFill>
            <a:ln w="28575">
              <a:solidFill>
                <a:srgbClr val="002060"/>
              </a:solidFill>
            </a:ln>
          </p:spPr>
          <p:txBody>
            <a:bodyPr wrap="square" anchor="ctr">
              <a:noAutofit/>
            </a:bodyPr>
            <a:lstStyle/>
            <a:p>
              <a:pPr algn="ctr"/>
              <a:r>
                <a:rPr lang="ja-JP" altLang="ja-JP" sz="32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公的年金</a:t>
              </a:r>
              <a:r>
                <a:rPr lang="ja-JP" altLang="en-US" sz="32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等</a:t>
              </a:r>
              <a:r>
                <a:rPr lang="ja-JP" altLang="ja-JP" sz="32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控除</a:t>
              </a:r>
              <a:endParaRPr lang="ja-JP" altLang="en-US" sz="3200" dirty="0"/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47FDFEBA-D027-56E8-C9F5-6E31683610D0}"/>
                </a:ext>
              </a:extLst>
            </p:cNvPr>
            <p:cNvSpPr txBox="1"/>
            <p:nvPr/>
          </p:nvSpPr>
          <p:spPr>
            <a:xfrm>
              <a:off x="5503744" y="5064082"/>
              <a:ext cx="3175327" cy="1141292"/>
            </a:xfrm>
            <a:prstGeom prst="rect">
              <a:avLst/>
            </a:prstGeom>
            <a:solidFill>
              <a:srgbClr val="FFFFFF">
                <a:alpha val="83922"/>
              </a:srgbClr>
            </a:solidFill>
            <a:ln w="28575">
              <a:solidFill>
                <a:srgbClr val="002060"/>
              </a:solidFill>
            </a:ln>
          </p:spPr>
          <p:txBody>
            <a:bodyPr wrap="square">
              <a:noAutofit/>
            </a:bodyPr>
            <a:lstStyle/>
            <a:p>
              <a:r>
                <a:rPr lang="ja-JP" altLang="ja-JP" sz="32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それぞれの適用</a:t>
              </a:r>
              <a:endParaRPr lang="ja-JP" altLang="en-US" sz="3200" dirty="0"/>
            </a:p>
            <a:p>
              <a:r>
                <a:rPr lang="ja-JP" altLang="en-US" sz="20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（</a:t>
              </a:r>
              <a:r>
                <a:rPr lang="ja-JP" altLang="ja-JP" sz="20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退職所得控除</a:t>
              </a:r>
              <a:r>
                <a:rPr lang="ja-JP" altLang="en-US" sz="20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、</a:t>
              </a:r>
              <a:endParaRPr lang="en-US" altLang="ja-JP" sz="2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r>
                <a:rPr lang="ja-JP" altLang="en-US" sz="20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　　　　　　</a:t>
              </a:r>
              <a:r>
                <a:rPr lang="ja-JP" altLang="ja-JP" sz="20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公的年金控除</a:t>
              </a:r>
              <a:r>
                <a:rPr lang="ja-JP" altLang="en-US" sz="20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）</a:t>
              </a:r>
              <a:endParaRPr lang="ja-JP" altLang="en-US" sz="2000" dirty="0"/>
            </a:p>
          </p:txBody>
        </p:sp>
        <p:sp>
          <p:nvSpPr>
            <p:cNvPr id="21" name="四角形: 角を丸くする 20">
              <a:extLst>
                <a:ext uri="{FF2B5EF4-FFF2-40B4-BE49-F238E27FC236}">
                  <a16:creationId xmlns:a16="http://schemas.microsoft.com/office/drawing/2014/main" id="{595BAEE0-D324-1ABC-D1E1-6123B3A00857}"/>
                </a:ext>
              </a:extLst>
            </p:cNvPr>
            <p:cNvSpPr/>
            <p:nvPr/>
          </p:nvSpPr>
          <p:spPr bwMode="auto">
            <a:xfrm>
              <a:off x="790572" y="2669518"/>
              <a:ext cx="3343759" cy="957873"/>
            </a:xfrm>
            <a:prstGeom prst="roundRect">
              <a:avLst/>
            </a:prstGeom>
            <a:solidFill>
              <a:srgbClr val="D5FFF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tlCol="0" anchor="ctr">
              <a:noAutofit/>
            </a:bodyPr>
            <a:lstStyle/>
            <a:p>
              <a:pPr algn="ctr"/>
              <a:r>
                <a:rPr lang="ja-JP" altLang="ja-JP" sz="28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一時金として</a:t>
              </a:r>
              <a:endParaRPr lang="ja-JP" altLang="en-US" sz="28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ctr"/>
              <a:r>
                <a:rPr lang="ja-JP" altLang="ja-JP" sz="28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一括で受け取る</a:t>
              </a:r>
              <a:endParaRPr kumimoji="1" lang="ja-JP" altLang="en-US" sz="2800" dirty="0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22" name="四角形: 角を丸くする 21">
              <a:extLst>
                <a:ext uri="{FF2B5EF4-FFF2-40B4-BE49-F238E27FC236}">
                  <a16:creationId xmlns:a16="http://schemas.microsoft.com/office/drawing/2014/main" id="{4C2BAFFA-1564-EAEB-150F-90BB89153CDA}"/>
                </a:ext>
              </a:extLst>
            </p:cNvPr>
            <p:cNvSpPr/>
            <p:nvPr/>
          </p:nvSpPr>
          <p:spPr bwMode="auto">
            <a:xfrm>
              <a:off x="739681" y="3817764"/>
              <a:ext cx="3401935" cy="1021556"/>
            </a:xfrm>
            <a:prstGeom prst="roundRect">
              <a:avLst/>
            </a:prstGeom>
            <a:solidFill>
              <a:srgbClr val="D5FFF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lvl="0" algn="just"/>
              <a:r>
                <a:rPr lang="ja-JP" altLang="ja-JP" sz="28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年金として受け取る</a:t>
              </a:r>
              <a:r>
                <a:rPr lang="en-US" altLang="ja-JP" sz="28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※</a:t>
              </a:r>
              <a:endParaRPr lang="ja-JP" altLang="ja-JP" sz="28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23" name="四角形: 角を丸くする 22">
              <a:extLst>
                <a:ext uri="{FF2B5EF4-FFF2-40B4-BE49-F238E27FC236}">
                  <a16:creationId xmlns:a16="http://schemas.microsoft.com/office/drawing/2014/main" id="{7F3A198E-47D9-0CB1-430E-7F707B4D5AFA}"/>
                </a:ext>
              </a:extLst>
            </p:cNvPr>
            <p:cNvSpPr/>
            <p:nvPr/>
          </p:nvSpPr>
          <p:spPr bwMode="auto">
            <a:xfrm>
              <a:off x="790572" y="5064082"/>
              <a:ext cx="3343759" cy="1021556"/>
            </a:xfrm>
            <a:prstGeom prst="roundRect">
              <a:avLst/>
            </a:prstGeom>
            <a:solidFill>
              <a:srgbClr val="D5FFF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tlCol="0" anchor="ctr">
              <a:noAutofit/>
            </a:bodyPr>
            <a:lstStyle/>
            <a:p>
              <a:pPr algn="ctr"/>
              <a:r>
                <a:rPr lang="ja-JP" altLang="ja-JP" sz="28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一時金と年金を組み合わせて受け取る</a:t>
              </a:r>
              <a:endParaRPr kumimoji="1" lang="ja-JP" altLang="en-US" sz="2800" dirty="0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1DE82448-5E40-9D3E-B174-E0177288E7B7}"/>
                </a:ext>
              </a:extLst>
            </p:cNvPr>
            <p:cNvSpPr txBox="1"/>
            <p:nvPr/>
          </p:nvSpPr>
          <p:spPr>
            <a:xfrm>
              <a:off x="500653" y="6112694"/>
              <a:ext cx="3879989" cy="646331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>
              <a:spAutoFit/>
            </a:bodyPr>
            <a:lstStyle/>
            <a:p>
              <a:pPr marL="228600" algn="just"/>
              <a:r>
                <a:rPr lang="en-US" altLang="ja-JP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※</a:t>
              </a:r>
              <a:r>
                <a:rPr lang="ja-JP" altLang="ja-JP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５年以上</a:t>
              </a:r>
              <a:r>
                <a:rPr lang="en-US" altLang="ja-JP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20</a:t>
              </a:r>
              <a:r>
                <a:rPr lang="ja-JP" altLang="ja-JP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年以下の有期年金</a:t>
              </a:r>
              <a:r>
                <a:rPr lang="ja-JP" altLang="en-US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、</a:t>
              </a:r>
              <a:endParaRPr lang="en-US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228600" algn="just"/>
              <a:r>
                <a:rPr lang="ja-JP" altLang="en-US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 もしくは終身年金</a:t>
              </a:r>
              <a:endParaRPr lang="ja-JP" altLang="ja-JP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28" name="矢印: 右 27">
              <a:extLst>
                <a:ext uri="{FF2B5EF4-FFF2-40B4-BE49-F238E27FC236}">
                  <a16:creationId xmlns:a16="http://schemas.microsoft.com/office/drawing/2014/main" id="{B06B1C99-82E4-22DA-7769-EDF5E06399EA}"/>
                </a:ext>
              </a:extLst>
            </p:cNvPr>
            <p:cNvSpPr/>
            <p:nvPr/>
          </p:nvSpPr>
          <p:spPr bwMode="auto">
            <a:xfrm>
              <a:off x="4364188" y="2691295"/>
              <a:ext cx="916984" cy="896767"/>
            </a:xfrm>
            <a:prstGeom prst="rightArrow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tlCol="0" anchor="ctr">
              <a:spAutoFit/>
            </a:bodyPr>
            <a:lstStyle/>
            <a:p>
              <a:pPr algn="ctr"/>
              <a:endParaRPr kumimoji="1" lang="ja-JP" altLang="en-US" dirty="0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29" name="矢印: 右 28">
              <a:extLst>
                <a:ext uri="{FF2B5EF4-FFF2-40B4-BE49-F238E27FC236}">
                  <a16:creationId xmlns:a16="http://schemas.microsoft.com/office/drawing/2014/main" id="{C8ECEA3B-7390-8E0E-8F27-7C04DC14A12D}"/>
                </a:ext>
              </a:extLst>
            </p:cNvPr>
            <p:cNvSpPr/>
            <p:nvPr/>
          </p:nvSpPr>
          <p:spPr bwMode="auto">
            <a:xfrm>
              <a:off x="4364188" y="3938284"/>
              <a:ext cx="916984" cy="896767"/>
            </a:xfrm>
            <a:prstGeom prst="rightArrow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tlCol="0" anchor="ctr">
              <a:spAutoFit/>
            </a:bodyPr>
            <a:lstStyle/>
            <a:p>
              <a:pPr algn="ctr"/>
              <a:endParaRPr kumimoji="1" lang="ja-JP" altLang="en-US" dirty="0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30" name="矢印: 右 29">
              <a:extLst>
                <a:ext uri="{FF2B5EF4-FFF2-40B4-BE49-F238E27FC236}">
                  <a16:creationId xmlns:a16="http://schemas.microsoft.com/office/drawing/2014/main" id="{D5BBA5D9-30A4-A08B-D98C-005773162033}"/>
                </a:ext>
              </a:extLst>
            </p:cNvPr>
            <p:cNvSpPr/>
            <p:nvPr/>
          </p:nvSpPr>
          <p:spPr bwMode="auto">
            <a:xfrm>
              <a:off x="4351397" y="5188871"/>
              <a:ext cx="916984" cy="896767"/>
            </a:xfrm>
            <a:prstGeom prst="rightArrow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tlCol="0" anchor="ctr">
              <a:spAutoFit/>
            </a:bodyPr>
            <a:lstStyle/>
            <a:p>
              <a:pPr algn="ctr"/>
              <a:endParaRPr kumimoji="1" lang="ja-JP" altLang="en-US" dirty="0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</p:grp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9288C576-1861-6CED-9D38-FE3488383872}"/>
              </a:ext>
            </a:extLst>
          </p:cNvPr>
          <p:cNvSpPr/>
          <p:nvPr/>
        </p:nvSpPr>
        <p:spPr>
          <a:xfrm>
            <a:off x="195359" y="1055137"/>
            <a:ext cx="8669207" cy="1141291"/>
          </a:xfrm>
          <a:prstGeom prst="roundRect">
            <a:avLst/>
          </a:prstGeom>
          <a:solidFill>
            <a:srgbClr val="F2B800"/>
          </a:solidFill>
          <a:ln>
            <a:solidFill>
              <a:srgbClr val="E2A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iDeCo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では、年金の受け取り方に応じて、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税制優遇が受けられます。</a:t>
            </a:r>
            <a:endParaRPr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33738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B189DE6-68E3-1AD3-2E95-30BE60AF44DD}"/>
              </a:ext>
            </a:extLst>
          </p:cNvPr>
          <p:cNvSpPr txBox="1"/>
          <p:nvPr/>
        </p:nvSpPr>
        <p:spPr>
          <a:xfrm>
            <a:off x="296878" y="2551837"/>
            <a:ext cx="87477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Ｑ</a:t>
            </a: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：転職しても、企業型</a:t>
            </a: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DC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r>
              <a:rPr kumimoji="1" lang="en-US" altLang="ja-JP" sz="36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endParaRPr lang="en-US" altLang="ja-JP" sz="3600" b="1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       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継続できますか？</a:t>
            </a:r>
            <a:endParaRPr kumimoji="1" lang="ja-JP" altLang="en-US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63328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78BB5831-B69F-2FFD-94BB-0054D2FEB5D7}"/>
              </a:ext>
            </a:extLst>
          </p:cNvPr>
          <p:cNvSpPr/>
          <p:nvPr/>
        </p:nvSpPr>
        <p:spPr bwMode="auto">
          <a:xfrm>
            <a:off x="128985" y="1707614"/>
            <a:ext cx="8959357" cy="4859441"/>
          </a:xfrm>
          <a:prstGeom prst="rect">
            <a:avLst/>
          </a:prstGeom>
          <a:solidFill>
            <a:srgbClr val="FAF5F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9288C576-1861-6CED-9D38-FE3488383872}"/>
              </a:ext>
            </a:extLst>
          </p:cNvPr>
          <p:cNvSpPr/>
          <p:nvPr/>
        </p:nvSpPr>
        <p:spPr>
          <a:xfrm>
            <a:off x="266988" y="860990"/>
            <a:ext cx="8752677" cy="606231"/>
          </a:xfrm>
          <a:prstGeom prst="roundRect">
            <a:avLst/>
          </a:prstGeom>
          <a:solidFill>
            <a:srgbClr val="F2B800"/>
          </a:solidFill>
          <a:ln>
            <a:solidFill>
              <a:srgbClr val="E2A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ja-JP" altLang="ja-JP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原則、</a:t>
            </a:r>
            <a:r>
              <a:rPr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転職しても年金資産の持ち運びができます。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1AFD8137-BE01-1E8C-9D52-BD3E6BECAE33}"/>
              </a:ext>
            </a:extLst>
          </p:cNvPr>
          <p:cNvSpPr/>
          <p:nvPr/>
        </p:nvSpPr>
        <p:spPr bwMode="auto">
          <a:xfrm>
            <a:off x="3203609" y="1956821"/>
            <a:ext cx="2614063" cy="595745"/>
          </a:xfrm>
          <a:prstGeom prst="roundRect">
            <a:avLst>
              <a:gd name="adj" fmla="val 11310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>
            <a:noAutofit/>
          </a:bodyPr>
          <a:lstStyle/>
          <a:p>
            <a:pPr algn="dist"/>
            <a:r>
              <a:rPr kumimoji="1" lang="ja-JP" altLang="en-US" sz="2400" b="1" dirty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企業型　　</a:t>
            </a:r>
            <a:r>
              <a:rPr kumimoji="1" lang="en-US" altLang="ja-JP" sz="2400" b="1" dirty="0" err="1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endParaRPr kumimoji="1" lang="ja-JP" altLang="en-US" sz="2400" b="1" dirty="0">
              <a:solidFill>
                <a:srgbClr val="7030A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592CAB95-84B6-A224-31F8-0B1708AB0D74}"/>
              </a:ext>
            </a:extLst>
          </p:cNvPr>
          <p:cNvSpPr/>
          <p:nvPr/>
        </p:nvSpPr>
        <p:spPr bwMode="auto">
          <a:xfrm>
            <a:off x="6103130" y="1956821"/>
            <a:ext cx="2614063" cy="595745"/>
          </a:xfrm>
          <a:prstGeom prst="roundRect">
            <a:avLst>
              <a:gd name="adj" fmla="val 11310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>
            <a:noAutofit/>
          </a:bodyPr>
          <a:lstStyle/>
          <a:p>
            <a:r>
              <a:rPr kumimoji="1" lang="en-US" altLang="ja-JP" sz="2400" b="1" dirty="0" err="1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1" lang="ja-JP" altLang="en-US" sz="2400" b="1" dirty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企業型　　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EE92D2E6-6F26-D47E-5ED5-6789489347D9}"/>
              </a:ext>
            </a:extLst>
          </p:cNvPr>
          <p:cNvGrpSpPr/>
          <p:nvPr/>
        </p:nvGrpSpPr>
        <p:grpSpPr>
          <a:xfrm>
            <a:off x="285815" y="1956822"/>
            <a:ext cx="2632337" cy="610765"/>
            <a:chOff x="822002" y="2251896"/>
            <a:chExt cx="2179504" cy="610765"/>
          </a:xfrm>
        </p:grpSpPr>
        <p:sp>
          <p:nvSpPr>
            <p:cNvPr id="4" name="四角形: 角を丸くする 3">
              <a:extLst>
                <a:ext uri="{FF2B5EF4-FFF2-40B4-BE49-F238E27FC236}">
                  <a16:creationId xmlns:a16="http://schemas.microsoft.com/office/drawing/2014/main" id="{A5A66FF5-EFA2-0F4C-4310-B751A485A875}"/>
                </a:ext>
              </a:extLst>
            </p:cNvPr>
            <p:cNvSpPr/>
            <p:nvPr/>
          </p:nvSpPr>
          <p:spPr bwMode="auto">
            <a:xfrm>
              <a:off x="822002" y="2251896"/>
              <a:ext cx="2179504" cy="595745"/>
            </a:xfrm>
            <a:prstGeom prst="roundRect">
              <a:avLst>
                <a:gd name="adj" fmla="val 1131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tlCol="0" anchor="ctr">
              <a:noAutofit/>
            </a:bodyPr>
            <a:lstStyle/>
            <a:p>
              <a:pPr algn="dist"/>
              <a:r>
                <a:rPr kumimoji="1" lang="ja-JP" altLang="en-US" sz="2400" b="1" dirty="0">
                  <a:solidFill>
                    <a:srgbClr val="7030A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企業型　　企業型</a:t>
              </a:r>
            </a:p>
          </p:txBody>
        </p:sp>
        <p:sp>
          <p:nvSpPr>
            <p:cNvPr id="6" name="矢印: 右 5">
              <a:extLst>
                <a:ext uri="{FF2B5EF4-FFF2-40B4-BE49-F238E27FC236}">
                  <a16:creationId xmlns:a16="http://schemas.microsoft.com/office/drawing/2014/main" id="{C2E92983-F5D7-866F-D15A-DCE4DAC0555C}"/>
                </a:ext>
              </a:extLst>
            </p:cNvPr>
            <p:cNvSpPr/>
            <p:nvPr/>
          </p:nvSpPr>
          <p:spPr bwMode="auto">
            <a:xfrm>
              <a:off x="1816685" y="2266915"/>
              <a:ext cx="255593" cy="595746"/>
            </a:xfrm>
            <a:prstGeom prst="rightArrow">
              <a:avLst/>
            </a:prstGeom>
            <a:solidFill>
              <a:srgbClr val="7030A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rtlCol="0" anchor="ctr">
              <a:spAutoFit/>
            </a:bodyPr>
            <a:lstStyle/>
            <a:p>
              <a:pPr algn="ctr"/>
              <a:endParaRPr kumimoji="1"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4B2200F-FECD-3BAA-2BBB-E1627C79BC8A}"/>
              </a:ext>
            </a:extLst>
          </p:cNvPr>
          <p:cNvSpPr/>
          <p:nvPr/>
        </p:nvSpPr>
        <p:spPr bwMode="auto">
          <a:xfrm>
            <a:off x="340295" y="2945273"/>
            <a:ext cx="10317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会社員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B687918-2B5B-A87D-87D5-28541C41400F}"/>
              </a:ext>
            </a:extLst>
          </p:cNvPr>
          <p:cNvSpPr/>
          <p:nvPr/>
        </p:nvSpPr>
        <p:spPr bwMode="auto">
          <a:xfrm>
            <a:off x="2012372" y="2955710"/>
            <a:ext cx="10317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会社員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E498A8DF-F1E0-73C6-63FF-59941B064B75}"/>
              </a:ext>
            </a:extLst>
          </p:cNvPr>
          <p:cNvSpPr/>
          <p:nvPr/>
        </p:nvSpPr>
        <p:spPr bwMode="auto">
          <a:xfrm>
            <a:off x="3169087" y="2962279"/>
            <a:ext cx="10317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会社員</a:t>
            </a: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6D6653C1-FB10-06FF-C09F-6A5BB313A9B8}"/>
              </a:ext>
            </a:extLst>
          </p:cNvPr>
          <p:cNvGrpSpPr/>
          <p:nvPr/>
        </p:nvGrpSpPr>
        <p:grpSpPr>
          <a:xfrm>
            <a:off x="1232707" y="2764933"/>
            <a:ext cx="779913" cy="794802"/>
            <a:chOff x="1312047" y="3664921"/>
            <a:chExt cx="779913" cy="794802"/>
          </a:xfrm>
        </p:grpSpPr>
        <p:sp>
          <p:nvSpPr>
            <p:cNvPr id="14" name="矢印: 右 13">
              <a:extLst>
                <a:ext uri="{FF2B5EF4-FFF2-40B4-BE49-F238E27FC236}">
                  <a16:creationId xmlns:a16="http://schemas.microsoft.com/office/drawing/2014/main" id="{7A43390A-4835-8C81-604F-A1E6EBAF9FF8}"/>
                </a:ext>
              </a:extLst>
            </p:cNvPr>
            <p:cNvSpPr/>
            <p:nvPr/>
          </p:nvSpPr>
          <p:spPr bwMode="auto">
            <a:xfrm>
              <a:off x="1361678" y="3664921"/>
              <a:ext cx="730282" cy="794802"/>
            </a:xfrm>
            <a:prstGeom prst="rightArrow">
              <a:avLst/>
            </a:prstGeom>
            <a:solidFill>
              <a:srgbClr val="7030A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endParaRPr kumimoji="1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95EA91B1-5AB2-7DFB-B191-1C027CEECBD9}"/>
                </a:ext>
              </a:extLst>
            </p:cNvPr>
            <p:cNvSpPr/>
            <p:nvPr/>
          </p:nvSpPr>
          <p:spPr bwMode="auto">
            <a:xfrm>
              <a:off x="1312047" y="3862267"/>
              <a:ext cx="73607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rtlCol="0" anchor="ctr">
              <a:spAutoFit/>
            </a:bodyPr>
            <a:lstStyle/>
            <a:p>
              <a:r>
                <a:rPr kumimoji="1" lang="ja-JP" altLang="en-US" sz="20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転職</a:t>
              </a: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DEAD1185-06C9-A03C-55FD-B3E52453F5B4}"/>
              </a:ext>
            </a:extLst>
          </p:cNvPr>
          <p:cNvGrpSpPr/>
          <p:nvPr/>
        </p:nvGrpSpPr>
        <p:grpSpPr>
          <a:xfrm>
            <a:off x="4124253" y="3747223"/>
            <a:ext cx="779913" cy="794802"/>
            <a:chOff x="1312047" y="3664921"/>
            <a:chExt cx="779913" cy="794802"/>
          </a:xfrm>
        </p:grpSpPr>
        <p:sp>
          <p:nvSpPr>
            <p:cNvPr id="22" name="矢印: 右 21">
              <a:extLst>
                <a:ext uri="{FF2B5EF4-FFF2-40B4-BE49-F238E27FC236}">
                  <a16:creationId xmlns:a16="http://schemas.microsoft.com/office/drawing/2014/main" id="{E4C39CDC-7DB2-F096-22F5-4F45FCE1EE25}"/>
                </a:ext>
              </a:extLst>
            </p:cNvPr>
            <p:cNvSpPr/>
            <p:nvPr/>
          </p:nvSpPr>
          <p:spPr bwMode="auto">
            <a:xfrm>
              <a:off x="1361678" y="3664921"/>
              <a:ext cx="730282" cy="794802"/>
            </a:xfrm>
            <a:prstGeom prst="rightArrow">
              <a:avLst/>
            </a:prstGeom>
            <a:solidFill>
              <a:srgbClr val="7030A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endParaRPr kumimoji="1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36702BE0-0190-DC7D-29A8-F8DC9F446F54}"/>
                </a:ext>
              </a:extLst>
            </p:cNvPr>
            <p:cNvSpPr/>
            <p:nvPr/>
          </p:nvSpPr>
          <p:spPr bwMode="auto">
            <a:xfrm>
              <a:off x="1312047" y="3862267"/>
              <a:ext cx="73607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rtlCol="0" anchor="ctr">
              <a:spAutoFit/>
            </a:bodyPr>
            <a:lstStyle/>
            <a:p>
              <a:r>
                <a:rPr kumimoji="1" lang="ja-JP" altLang="en-US" sz="20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転職</a:t>
              </a: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65A7CAF-6AB2-0D70-BCDE-6E5220A96329}"/>
              </a:ext>
            </a:extLst>
          </p:cNvPr>
          <p:cNvGrpSpPr/>
          <p:nvPr/>
        </p:nvGrpSpPr>
        <p:grpSpPr>
          <a:xfrm>
            <a:off x="4125185" y="2755075"/>
            <a:ext cx="779913" cy="794802"/>
            <a:chOff x="1312047" y="3664921"/>
            <a:chExt cx="779913" cy="794802"/>
          </a:xfrm>
        </p:grpSpPr>
        <p:sp>
          <p:nvSpPr>
            <p:cNvPr id="25" name="矢印: 右 24">
              <a:extLst>
                <a:ext uri="{FF2B5EF4-FFF2-40B4-BE49-F238E27FC236}">
                  <a16:creationId xmlns:a16="http://schemas.microsoft.com/office/drawing/2014/main" id="{A32763B2-E055-A846-E7F8-DCBB9A6C0E36}"/>
                </a:ext>
              </a:extLst>
            </p:cNvPr>
            <p:cNvSpPr/>
            <p:nvPr/>
          </p:nvSpPr>
          <p:spPr bwMode="auto">
            <a:xfrm>
              <a:off x="1361678" y="3664921"/>
              <a:ext cx="730282" cy="794802"/>
            </a:xfrm>
            <a:prstGeom prst="rightArrow">
              <a:avLst/>
            </a:prstGeom>
            <a:solidFill>
              <a:srgbClr val="7030A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endParaRPr kumimoji="1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2739E376-3F58-0E44-1288-D66B1F46A50A}"/>
                </a:ext>
              </a:extLst>
            </p:cNvPr>
            <p:cNvSpPr/>
            <p:nvPr/>
          </p:nvSpPr>
          <p:spPr bwMode="auto">
            <a:xfrm>
              <a:off x="1312047" y="3862267"/>
              <a:ext cx="73607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rtlCol="0" anchor="ctr">
              <a:spAutoFit/>
            </a:bodyPr>
            <a:lstStyle/>
            <a:p>
              <a:r>
                <a:rPr kumimoji="1" lang="ja-JP" altLang="en-US" sz="20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転職</a:t>
              </a:r>
            </a:p>
          </p:txBody>
        </p: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27ABB241-33C4-BF22-54A4-5369F0A78873}"/>
              </a:ext>
            </a:extLst>
          </p:cNvPr>
          <p:cNvGrpSpPr/>
          <p:nvPr/>
        </p:nvGrpSpPr>
        <p:grpSpPr>
          <a:xfrm>
            <a:off x="7096603" y="2683502"/>
            <a:ext cx="779913" cy="794802"/>
            <a:chOff x="1312047" y="3664921"/>
            <a:chExt cx="779913" cy="794802"/>
          </a:xfrm>
        </p:grpSpPr>
        <p:sp>
          <p:nvSpPr>
            <p:cNvPr id="28" name="矢印: 右 27">
              <a:extLst>
                <a:ext uri="{FF2B5EF4-FFF2-40B4-BE49-F238E27FC236}">
                  <a16:creationId xmlns:a16="http://schemas.microsoft.com/office/drawing/2014/main" id="{6B4690C5-5417-C7F4-E84F-D5678CF21BB8}"/>
                </a:ext>
              </a:extLst>
            </p:cNvPr>
            <p:cNvSpPr/>
            <p:nvPr/>
          </p:nvSpPr>
          <p:spPr bwMode="auto">
            <a:xfrm>
              <a:off x="1361678" y="3664921"/>
              <a:ext cx="730282" cy="794802"/>
            </a:xfrm>
            <a:prstGeom prst="rightArrow">
              <a:avLst/>
            </a:prstGeom>
            <a:solidFill>
              <a:srgbClr val="7030A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endParaRPr kumimoji="1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72C56839-7C9E-0554-223C-24D6DDCDB01D}"/>
                </a:ext>
              </a:extLst>
            </p:cNvPr>
            <p:cNvSpPr/>
            <p:nvPr/>
          </p:nvSpPr>
          <p:spPr bwMode="auto">
            <a:xfrm>
              <a:off x="1312047" y="3862267"/>
              <a:ext cx="73607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rtlCol="0" anchor="ctr">
              <a:spAutoFit/>
            </a:bodyPr>
            <a:lstStyle/>
            <a:p>
              <a:r>
                <a:rPr kumimoji="1" lang="ja-JP" altLang="en-US" sz="20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転職</a:t>
              </a:r>
            </a:p>
          </p:txBody>
        </p: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763621B1-720A-B982-1BC6-A708919FA08A}"/>
              </a:ext>
            </a:extLst>
          </p:cNvPr>
          <p:cNvGrpSpPr/>
          <p:nvPr/>
        </p:nvGrpSpPr>
        <p:grpSpPr>
          <a:xfrm>
            <a:off x="7074683" y="3747223"/>
            <a:ext cx="779913" cy="794802"/>
            <a:chOff x="1312047" y="3664921"/>
            <a:chExt cx="779913" cy="794802"/>
          </a:xfrm>
        </p:grpSpPr>
        <p:sp>
          <p:nvSpPr>
            <p:cNvPr id="31" name="矢印: 右 30">
              <a:extLst>
                <a:ext uri="{FF2B5EF4-FFF2-40B4-BE49-F238E27FC236}">
                  <a16:creationId xmlns:a16="http://schemas.microsoft.com/office/drawing/2014/main" id="{26A15D18-7A73-DCA1-FBF5-794D3DA06809}"/>
                </a:ext>
              </a:extLst>
            </p:cNvPr>
            <p:cNvSpPr/>
            <p:nvPr/>
          </p:nvSpPr>
          <p:spPr bwMode="auto">
            <a:xfrm>
              <a:off x="1361678" y="3664921"/>
              <a:ext cx="730282" cy="794802"/>
            </a:xfrm>
            <a:prstGeom prst="rightArrow">
              <a:avLst/>
            </a:prstGeom>
            <a:solidFill>
              <a:srgbClr val="7030A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endParaRPr kumimoji="1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7F844898-7E48-22D8-7F24-8BEC0459914F}"/>
                </a:ext>
              </a:extLst>
            </p:cNvPr>
            <p:cNvSpPr/>
            <p:nvPr/>
          </p:nvSpPr>
          <p:spPr bwMode="auto">
            <a:xfrm>
              <a:off x="1312047" y="3862267"/>
              <a:ext cx="73607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rtlCol="0" anchor="ctr">
              <a:spAutoFit/>
            </a:bodyPr>
            <a:lstStyle/>
            <a:p>
              <a:r>
                <a:rPr kumimoji="1" lang="ja-JP" altLang="en-US" sz="20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転職</a:t>
              </a:r>
            </a:p>
          </p:txBody>
        </p:sp>
      </p:grp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25539650-BA6F-37B7-E648-753A85DEF34F}"/>
              </a:ext>
            </a:extLst>
          </p:cNvPr>
          <p:cNvSpPr/>
          <p:nvPr/>
        </p:nvSpPr>
        <p:spPr bwMode="auto">
          <a:xfrm>
            <a:off x="4932561" y="2949712"/>
            <a:ext cx="10317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自営業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E4E97956-A871-4939-9146-9F44009C27DF}"/>
              </a:ext>
            </a:extLst>
          </p:cNvPr>
          <p:cNvSpPr/>
          <p:nvPr/>
        </p:nvSpPr>
        <p:spPr bwMode="auto">
          <a:xfrm>
            <a:off x="3173409" y="3941860"/>
            <a:ext cx="10317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会社員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97907EDB-0A9F-1A0D-94BB-1D9E899A970D}"/>
              </a:ext>
            </a:extLst>
          </p:cNvPr>
          <p:cNvSpPr/>
          <p:nvPr/>
        </p:nvSpPr>
        <p:spPr bwMode="auto">
          <a:xfrm>
            <a:off x="4860327" y="3818749"/>
            <a:ext cx="139832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専業</a:t>
            </a:r>
          </a:p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主婦（夫）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3EDC6E4F-2982-1E6B-0CD0-67B6B70078C0}"/>
              </a:ext>
            </a:extLst>
          </p:cNvPr>
          <p:cNvSpPr/>
          <p:nvPr/>
        </p:nvSpPr>
        <p:spPr bwMode="auto">
          <a:xfrm>
            <a:off x="5997040" y="2813490"/>
            <a:ext cx="139832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専業</a:t>
            </a:r>
          </a:p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主婦（夫）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69C074A4-27AF-B90F-92B8-E9B0D545B59D}"/>
              </a:ext>
            </a:extLst>
          </p:cNvPr>
          <p:cNvSpPr/>
          <p:nvPr/>
        </p:nvSpPr>
        <p:spPr bwMode="auto">
          <a:xfrm>
            <a:off x="7904227" y="3941860"/>
            <a:ext cx="10317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会社員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64A67B2A-BDED-C8B2-192D-BA773CA7234D}"/>
              </a:ext>
            </a:extLst>
          </p:cNvPr>
          <p:cNvSpPr/>
          <p:nvPr/>
        </p:nvSpPr>
        <p:spPr bwMode="auto">
          <a:xfrm>
            <a:off x="7854130" y="2897693"/>
            <a:ext cx="10317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会社員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8993CF02-C6B6-AA61-C870-7EF28746A052}"/>
              </a:ext>
            </a:extLst>
          </p:cNvPr>
          <p:cNvSpPr/>
          <p:nvPr/>
        </p:nvSpPr>
        <p:spPr bwMode="auto">
          <a:xfrm>
            <a:off x="1232707" y="5858431"/>
            <a:ext cx="6802892" cy="584775"/>
          </a:xfrm>
          <a:prstGeom prst="rect">
            <a:avLst/>
          </a:prstGeom>
          <a:solidFill>
            <a:srgbClr val="FAF5F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継続して</a:t>
            </a:r>
            <a:r>
              <a:rPr kumimoji="1" lang="ja-JP" altLang="en-US" sz="3200" b="1" dirty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確定拠出年金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に加入できます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9935FA2E-0274-A888-326F-402A29341676}"/>
              </a:ext>
            </a:extLst>
          </p:cNvPr>
          <p:cNvSpPr/>
          <p:nvPr/>
        </p:nvSpPr>
        <p:spPr bwMode="auto">
          <a:xfrm>
            <a:off x="6038863" y="3963588"/>
            <a:ext cx="10317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公務員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5C1CE92C-0E61-B87F-FF9B-5064E990AA23}"/>
              </a:ext>
            </a:extLst>
          </p:cNvPr>
          <p:cNvSpPr txBox="1"/>
          <p:nvPr/>
        </p:nvSpPr>
        <p:spPr>
          <a:xfrm>
            <a:off x="1504366" y="3353915"/>
            <a:ext cx="1902643" cy="369332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DC</a:t>
            </a:r>
            <a:r>
              <a:rPr lang="ja-JP" altLang="en-US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導入企業）</a:t>
            </a:r>
            <a:endParaRPr lang="ja-JP" altLang="en-US" dirty="0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CD6F3D2E-0821-5DF7-D156-E737FB7AE494}"/>
              </a:ext>
            </a:extLst>
          </p:cNvPr>
          <p:cNvSpPr/>
          <p:nvPr/>
        </p:nvSpPr>
        <p:spPr bwMode="auto">
          <a:xfrm>
            <a:off x="3210048" y="4830368"/>
            <a:ext cx="10317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会社員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047962A9-D699-4683-60CF-143B89B009FD}"/>
              </a:ext>
            </a:extLst>
          </p:cNvPr>
          <p:cNvSpPr/>
          <p:nvPr/>
        </p:nvSpPr>
        <p:spPr bwMode="auto">
          <a:xfrm>
            <a:off x="4882125" y="4840805"/>
            <a:ext cx="10317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会社員</a:t>
            </a: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F8F57E64-5C96-FCC6-C163-FAF1C806D6EE}"/>
              </a:ext>
            </a:extLst>
          </p:cNvPr>
          <p:cNvGrpSpPr/>
          <p:nvPr/>
        </p:nvGrpSpPr>
        <p:grpSpPr>
          <a:xfrm>
            <a:off x="4102460" y="4650028"/>
            <a:ext cx="779913" cy="794802"/>
            <a:chOff x="1312047" y="3664921"/>
            <a:chExt cx="779913" cy="794802"/>
          </a:xfrm>
        </p:grpSpPr>
        <p:sp>
          <p:nvSpPr>
            <p:cNvPr id="49" name="矢印: 右 48">
              <a:extLst>
                <a:ext uri="{FF2B5EF4-FFF2-40B4-BE49-F238E27FC236}">
                  <a16:creationId xmlns:a16="http://schemas.microsoft.com/office/drawing/2014/main" id="{B90E0C4A-1FB0-B8C7-F346-F3EA8D8423D9}"/>
                </a:ext>
              </a:extLst>
            </p:cNvPr>
            <p:cNvSpPr/>
            <p:nvPr/>
          </p:nvSpPr>
          <p:spPr bwMode="auto">
            <a:xfrm>
              <a:off x="1361678" y="3664921"/>
              <a:ext cx="730282" cy="794802"/>
            </a:xfrm>
            <a:prstGeom prst="rightArrow">
              <a:avLst/>
            </a:prstGeom>
            <a:solidFill>
              <a:srgbClr val="7030A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endParaRPr kumimoji="1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90ECB9B9-3A21-A85A-6E3F-9AB238678658}"/>
                </a:ext>
              </a:extLst>
            </p:cNvPr>
            <p:cNvSpPr/>
            <p:nvPr/>
          </p:nvSpPr>
          <p:spPr bwMode="auto">
            <a:xfrm>
              <a:off x="1312047" y="3862267"/>
              <a:ext cx="73607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rtlCol="0" anchor="ctr">
              <a:spAutoFit/>
            </a:bodyPr>
            <a:lstStyle/>
            <a:p>
              <a:r>
                <a:rPr kumimoji="1" lang="ja-JP" altLang="en-US" sz="20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転職</a:t>
              </a:r>
            </a:p>
          </p:txBody>
        </p:sp>
      </p:grp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B76D868F-97FD-8B31-90EE-E14D0D1440F1}"/>
              </a:ext>
            </a:extLst>
          </p:cNvPr>
          <p:cNvSpPr txBox="1"/>
          <p:nvPr/>
        </p:nvSpPr>
        <p:spPr>
          <a:xfrm>
            <a:off x="4445635" y="5153180"/>
            <a:ext cx="2207730" cy="369332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/>
          <a:p>
            <a:r>
              <a:rPr lang="ja-JP" altLang="en-US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DC</a:t>
            </a:r>
            <a:r>
              <a:rPr lang="ja-JP" altLang="en-US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未導入企業）</a:t>
            </a:r>
            <a:endParaRPr lang="ja-JP" altLang="en-US" dirty="0"/>
          </a:p>
        </p:txBody>
      </p:sp>
      <p:sp>
        <p:nvSpPr>
          <p:cNvPr id="52" name="矢印: 右 51">
            <a:extLst>
              <a:ext uri="{FF2B5EF4-FFF2-40B4-BE49-F238E27FC236}">
                <a16:creationId xmlns:a16="http://schemas.microsoft.com/office/drawing/2014/main" id="{28193044-919F-012E-A423-9EBE927CB9FC}"/>
              </a:ext>
            </a:extLst>
          </p:cNvPr>
          <p:cNvSpPr/>
          <p:nvPr/>
        </p:nvSpPr>
        <p:spPr bwMode="auto">
          <a:xfrm>
            <a:off x="4325456" y="1968494"/>
            <a:ext cx="308697" cy="595746"/>
          </a:xfrm>
          <a:prstGeom prst="rightArrow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矢印: 右 52">
            <a:extLst>
              <a:ext uri="{FF2B5EF4-FFF2-40B4-BE49-F238E27FC236}">
                <a16:creationId xmlns:a16="http://schemas.microsoft.com/office/drawing/2014/main" id="{C79EA4CC-CBF9-9E4A-4237-89F4574D4CFC}"/>
              </a:ext>
            </a:extLst>
          </p:cNvPr>
          <p:cNvSpPr/>
          <p:nvPr/>
        </p:nvSpPr>
        <p:spPr bwMode="auto">
          <a:xfrm>
            <a:off x="7255812" y="1992006"/>
            <a:ext cx="308697" cy="595746"/>
          </a:xfrm>
          <a:prstGeom prst="rightArrow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B0DA423-13AF-1B7D-07AB-488A981A5380}"/>
              </a:ext>
            </a:extLst>
          </p:cNvPr>
          <p:cNvSpPr txBox="1"/>
          <p:nvPr/>
        </p:nvSpPr>
        <p:spPr>
          <a:xfrm>
            <a:off x="7381708" y="3257695"/>
            <a:ext cx="1902643" cy="369332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DC</a:t>
            </a:r>
            <a:r>
              <a:rPr lang="ja-JP" altLang="en-US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導入企業）</a:t>
            </a:r>
            <a:endParaRPr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F54E803-EB97-FB93-9F68-5C5F386D15AB}"/>
              </a:ext>
            </a:extLst>
          </p:cNvPr>
          <p:cNvSpPr txBox="1"/>
          <p:nvPr/>
        </p:nvSpPr>
        <p:spPr>
          <a:xfrm>
            <a:off x="7362658" y="4353604"/>
            <a:ext cx="1902643" cy="369332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DC</a:t>
            </a:r>
            <a:r>
              <a:rPr lang="ja-JP" altLang="en-US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導入企業）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70975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266B61A-662A-7923-6009-BF381031C7A6}"/>
              </a:ext>
            </a:extLst>
          </p:cNvPr>
          <p:cNvSpPr txBox="1"/>
          <p:nvPr/>
        </p:nvSpPr>
        <p:spPr>
          <a:xfrm>
            <a:off x="186270" y="763205"/>
            <a:ext cx="886526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目次</a:t>
            </a:r>
            <a:endParaRPr kumimoji="1" lang="en-US" altLang="ja-JP" sz="2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kumimoji="1" lang="en-US" altLang="ja-JP" sz="2200" b="1" dirty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2200" b="1" dirty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その１</a:t>
            </a:r>
            <a:r>
              <a:rPr kumimoji="1" lang="en-US" altLang="ja-JP" sz="2200" b="1" dirty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 NISA</a:t>
            </a:r>
            <a:r>
              <a:rPr kumimoji="1" lang="ja-JP" altLang="en-US" sz="2200" b="1" dirty="0">
                <a:solidFill>
                  <a:schemeClr val="bg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・確定拠出年金共通の疑問</a:t>
            </a:r>
            <a:endParaRPr kumimoji="1" lang="en-US" altLang="ja-JP" sz="2200" b="1" dirty="0">
              <a:solidFill>
                <a:schemeClr val="bg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その２</a:t>
            </a:r>
            <a:r>
              <a:rPr kumimoji="1"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 NISA</a:t>
            </a:r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、確定拠出年金それぞれの疑問</a:t>
            </a:r>
            <a:r>
              <a:rPr kumimoji="1" lang="ja-JP" altLang="en-US" sz="22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1" lang="en-US" altLang="ja-JP" sz="2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kumimoji="1"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NISA</a:t>
            </a:r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編＞</a:t>
            </a:r>
          </a:p>
          <a:p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Ｑ１：</a:t>
            </a:r>
            <a:r>
              <a:rPr kumimoji="1"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NISA</a:t>
            </a:r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を始める際の、具体的な手続きを教えてください。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Ｑ２：「つみたて投資枠」と「成長投資枠」は、どのように使い分けたら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 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良い</a:t>
            </a:r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ですか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？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Ｑ３：</a:t>
            </a:r>
            <a:r>
              <a:rPr lang="ja-JP" altLang="ja-JP" sz="2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積み立てたお金を引き出すのに適したタイミングはいつ</a:t>
            </a:r>
            <a:r>
              <a:rPr lang="ja-JP" altLang="en-US" sz="2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ですか</a:t>
            </a:r>
            <a:r>
              <a:rPr lang="ja-JP" altLang="ja-JP" sz="2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？</a:t>
            </a:r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  <a:p>
            <a:pPr>
              <a:spcBef>
                <a:spcPts val="600"/>
              </a:spcBef>
            </a:pPr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＜確定拠出年金制度、</a:t>
            </a:r>
            <a:r>
              <a:rPr kumimoji="1"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DC</a:t>
            </a:r>
            <a:r>
              <a:rPr lang="ja-JP" altLang="ja-JP" sz="2200" b="1" dirty="0">
                <a:solidFill>
                  <a:srgbClr val="7030A0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2200" b="1" dirty="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（企業型</a:t>
            </a:r>
            <a:r>
              <a:rPr lang="en-US" altLang="ja-JP" sz="22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DC</a:t>
            </a:r>
            <a:r>
              <a:rPr lang="ja-JP" altLang="ja-JP" sz="22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en-US" altLang="ja-JP" sz="2200" b="1" dirty="0" err="1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iDeCo</a:t>
            </a:r>
            <a:r>
              <a:rPr lang="ja-JP" altLang="ja-JP" sz="2200" b="1" dirty="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編＞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Ｑ</a:t>
            </a:r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１：</a:t>
            </a:r>
            <a:r>
              <a:rPr lang="ja-JP" altLang="ja-JP" sz="22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就職した会社が企業型</a:t>
            </a:r>
            <a:r>
              <a:rPr lang="en-US" altLang="ja-JP" sz="22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DC</a:t>
            </a:r>
            <a:r>
              <a:rPr lang="ja-JP" altLang="ja-JP" sz="22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を採用してい</a:t>
            </a:r>
            <a:r>
              <a:rPr lang="ja-JP" altLang="en-US" sz="22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ました</a:t>
            </a:r>
            <a:r>
              <a:rPr lang="ja-JP" altLang="ja-JP" sz="22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。最初にやること・</a:t>
            </a:r>
            <a:endParaRPr lang="en-US" altLang="ja-JP" sz="2200" b="1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 </a:t>
            </a:r>
            <a:r>
              <a:rPr lang="ja-JP" altLang="ja-JP" sz="22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考えることは</a:t>
            </a:r>
            <a:r>
              <a:rPr lang="ja-JP" altLang="en-US" sz="22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何ですか</a:t>
            </a:r>
            <a:r>
              <a:rPr lang="ja-JP" altLang="ja-JP" sz="22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？</a:t>
            </a:r>
            <a:endParaRPr kumimoji="1" lang="ja-JP" altLang="en-US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Ｑ</a:t>
            </a:r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：投資する商品（資産）は、どのように選んだら良いですか？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Ｑ</a:t>
            </a:r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2200" b="1" dirty="0" err="1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iDeCo</a:t>
            </a:r>
            <a:r>
              <a:rPr lang="ja-JP" altLang="ja-JP" sz="22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を始める</a:t>
            </a:r>
            <a:r>
              <a:rPr lang="ja-JP" altLang="en-US" sz="22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際の、</a:t>
            </a:r>
            <a:r>
              <a:rPr lang="ja-JP" altLang="ja-JP" sz="22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具体的な手続き</a:t>
            </a:r>
            <a:r>
              <a:rPr lang="ja-JP" altLang="en-US" sz="22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を教えてください。</a:t>
            </a:r>
            <a:endParaRPr lang="en-US" altLang="ja-JP" sz="2200" b="1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Ｑ</a:t>
            </a:r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2200" b="1" dirty="0" err="1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iDeCo</a:t>
            </a:r>
            <a:r>
              <a:rPr lang="ja-JP" altLang="ja-JP" sz="22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掛金の所得控除を受ける手続き</a:t>
            </a:r>
            <a:r>
              <a:rPr lang="ja-JP" altLang="en-US" sz="22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を教えてください。</a:t>
            </a:r>
            <a:endParaRPr kumimoji="1" lang="ja-JP" altLang="en-US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Ｑ</a:t>
            </a:r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2200" b="1" dirty="0" err="1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iDeCo</a:t>
            </a:r>
            <a:r>
              <a:rPr lang="ja-JP" altLang="en-US" sz="22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の「受け取り時期」、「受け取り方」の選び方を教えてください。</a:t>
            </a:r>
            <a:endParaRPr lang="en-US" altLang="ja-JP" sz="2200" b="1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Ｑ</a:t>
            </a:r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：転職しても、企業型</a:t>
            </a:r>
            <a:r>
              <a:rPr kumimoji="1" lang="en-US" altLang="ja-JP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DC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r>
              <a:rPr kumimoji="1" lang="en-US" altLang="ja-JP" sz="22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iDeCo</a:t>
            </a:r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継続できますか？</a:t>
            </a:r>
            <a:endParaRPr kumimoji="1" lang="ja-JP" altLang="en-US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3016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B189DE6-68E3-1AD3-2E95-30BE60AF44DD}"/>
              </a:ext>
            </a:extLst>
          </p:cNvPr>
          <p:cNvSpPr txBox="1"/>
          <p:nvPr/>
        </p:nvSpPr>
        <p:spPr>
          <a:xfrm>
            <a:off x="592978" y="3105834"/>
            <a:ext cx="8725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kumimoji="1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NISA</a:t>
            </a: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編＞</a:t>
            </a:r>
          </a:p>
        </p:txBody>
      </p:sp>
    </p:spTree>
    <p:extLst>
      <p:ext uri="{BB962C8B-B14F-4D97-AF65-F5344CB8AC3E}">
        <p14:creationId xmlns:p14="http://schemas.microsoft.com/office/powerpoint/2010/main" val="3265514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B189DE6-68E3-1AD3-2E95-30BE60AF44DD}"/>
              </a:ext>
            </a:extLst>
          </p:cNvPr>
          <p:cNvSpPr txBox="1"/>
          <p:nvPr/>
        </p:nvSpPr>
        <p:spPr>
          <a:xfrm>
            <a:off x="627682" y="2828835"/>
            <a:ext cx="9670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Ｑ１：</a:t>
            </a:r>
            <a:r>
              <a:rPr kumimoji="1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NISA</a:t>
            </a: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を始める際の、</a:t>
            </a:r>
            <a:endParaRPr kumimoji="1"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 具体的な手続きを教えてください。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749527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5B349EAE-3B26-FFA4-D761-E7ADA8ED21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660" y="1780145"/>
            <a:ext cx="1426827" cy="1717033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6A2AA63D-48EC-4121-D3B6-74580C6709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075" y="4406475"/>
            <a:ext cx="1610226" cy="1558836"/>
          </a:xfrm>
          <a:prstGeom prst="rect">
            <a:avLst/>
          </a:prstGeom>
        </p:spPr>
      </p:pic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D502CB44-1069-EAFC-E69F-69D5D1B6530C}"/>
              </a:ext>
            </a:extLst>
          </p:cNvPr>
          <p:cNvCxnSpPr>
            <a:cxnSpLocks/>
          </p:cNvCxnSpPr>
          <p:nvPr/>
        </p:nvCxnSpPr>
        <p:spPr>
          <a:xfrm>
            <a:off x="2542328" y="2231222"/>
            <a:ext cx="5309780" cy="0"/>
          </a:xfrm>
          <a:prstGeom prst="line">
            <a:avLst/>
          </a:prstGeom>
          <a:ln w="177800">
            <a:solidFill>
              <a:srgbClr val="FFE699">
                <a:alpha val="41961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218100B8-6FE6-276B-B8D4-AF72229402AF}"/>
              </a:ext>
            </a:extLst>
          </p:cNvPr>
          <p:cNvCxnSpPr>
            <a:cxnSpLocks/>
          </p:cNvCxnSpPr>
          <p:nvPr/>
        </p:nvCxnSpPr>
        <p:spPr>
          <a:xfrm>
            <a:off x="2482498" y="4690214"/>
            <a:ext cx="3918072" cy="0"/>
          </a:xfrm>
          <a:prstGeom prst="line">
            <a:avLst/>
          </a:prstGeom>
          <a:ln w="177800">
            <a:solidFill>
              <a:srgbClr val="FFE699">
                <a:alpha val="41961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05858D1-6AC9-02D1-41DC-ECFD318DA014}"/>
              </a:ext>
            </a:extLst>
          </p:cNvPr>
          <p:cNvGrpSpPr/>
          <p:nvPr/>
        </p:nvGrpSpPr>
        <p:grpSpPr>
          <a:xfrm>
            <a:off x="2407548" y="4841294"/>
            <a:ext cx="6537408" cy="1668836"/>
            <a:chOff x="3408218" y="3158708"/>
            <a:chExt cx="6408000" cy="1862293"/>
          </a:xfrm>
        </p:grpSpPr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7BA4B052-9BD0-4476-5243-A2DC4B0A577E}"/>
                </a:ext>
              </a:extLst>
            </p:cNvPr>
            <p:cNvSpPr txBox="1"/>
            <p:nvPr/>
          </p:nvSpPr>
          <p:spPr>
            <a:xfrm>
              <a:off x="3525614" y="3158708"/>
              <a:ext cx="6290604" cy="17516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用意するもの</a:t>
              </a:r>
              <a:endPara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DD9E9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●</a:t>
              </a:r>
              <a:r>
                <a: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マイナンバー（個人番号）確認書類</a:t>
              </a:r>
              <a:endPara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DD9E9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●</a:t>
              </a:r>
              <a:r>
                <a: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本人確認書類</a:t>
              </a:r>
              <a:endPara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DD9E9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●</a:t>
              </a:r>
              <a:r>
                <a:rPr kumimoji="1" lang="ja-JP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振込先金融機関（預貯金）の口座番号 など</a:t>
              </a:r>
              <a:endPara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9" name="角丸四角形 20">
              <a:extLst>
                <a:ext uri="{FF2B5EF4-FFF2-40B4-BE49-F238E27FC236}">
                  <a16:creationId xmlns:a16="http://schemas.microsoft.com/office/drawing/2014/main" id="{0FC5859A-A570-163B-6F25-D1053FE5FB97}"/>
                </a:ext>
              </a:extLst>
            </p:cNvPr>
            <p:cNvSpPr/>
            <p:nvPr/>
          </p:nvSpPr>
          <p:spPr bwMode="auto">
            <a:xfrm>
              <a:off x="3408218" y="3158708"/>
              <a:ext cx="6408000" cy="1862293"/>
            </a:xfrm>
            <a:prstGeom prst="roundRect">
              <a:avLst/>
            </a:prstGeom>
            <a:noFill/>
            <a:ln w="28575">
              <a:solidFill>
                <a:srgbClr val="9B96B4"/>
              </a:solidFill>
              <a:miter lim="800000"/>
              <a:headEnd/>
              <a:tailEnd/>
            </a:ln>
            <a:effectLst/>
          </p:spPr>
          <p:txBody>
            <a:bodyPr wrap="square" lIns="252000" rtlCol="0" anchor="ctr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endParaRPr>
            </a:p>
          </p:txBody>
        </p:sp>
      </p:grp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DB7DAF6-4D0B-457B-F748-C40FC09F5EC2}"/>
              </a:ext>
            </a:extLst>
          </p:cNvPr>
          <p:cNvSpPr/>
          <p:nvPr/>
        </p:nvSpPr>
        <p:spPr>
          <a:xfrm>
            <a:off x="2482498" y="1708002"/>
            <a:ext cx="59154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口座を開設する金融機関を選択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0B1BDE2-A129-FD2F-DCA2-CA18174D32E7}"/>
              </a:ext>
            </a:extLst>
          </p:cNvPr>
          <p:cNvSpPr/>
          <p:nvPr/>
        </p:nvSpPr>
        <p:spPr>
          <a:xfrm>
            <a:off x="2482498" y="4166994"/>
            <a:ext cx="54294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口座開設の申込みをする</a:t>
            </a:r>
          </a:p>
        </p:txBody>
      </p:sp>
      <p:sp>
        <p:nvSpPr>
          <p:cNvPr id="12" name="矢印: 下 11">
            <a:extLst>
              <a:ext uri="{FF2B5EF4-FFF2-40B4-BE49-F238E27FC236}">
                <a16:creationId xmlns:a16="http://schemas.microsoft.com/office/drawing/2014/main" id="{37803667-3AF4-356C-1651-EA0B08A7C0B8}"/>
              </a:ext>
            </a:extLst>
          </p:cNvPr>
          <p:cNvSpPr/>
          <p:nvPr/>
        </p:nvSpPr>
        <p:spPr bwMode="auto">
          <a:xfrm>
            <a:off x="722823" y="3791716"/>
            <a:ext cx="1025718" cy="490776"/>
          </a:xfrm>
          <a:prstGeom prst="downArrow">
            <a:avLst/>
          </a:prstGeom>
          <a:solidFill>
            <a:srgbClr val="84D6AB"/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0F2B613C-69A6-2C46-E11F-FD16DDBB56C6}"/>
              </a:ext>
            </a:extLst>
          </p:cNvPr>
          <p:cNvSpPr/>
          <p:nvPr/>
        </p:nvSpPr>
        <p:spPr>
          <a:xfrm>
            <a:off x="275748" y="792909"/>
            <a:ext cx="8669207" cy="692698"/>
          </a:xfrm>
          <a:prstGeom prst="roundRect">
            <a:avLst/>
          </a:prstGeom>
          <a:solidFill>
            <a:srgbClr val="F2B800"/>
          </a:solidFill>
          <a:ln>
            <a:solidFill>
              <a:srgbClr val="E2A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先ずは口座開設手続きを行いましょう。</a:t>
            </a:r>
            <a:endParaRPr kumimoji="0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039B5E-E7DA-5AD9-206D-10E990A5369C}"/>
              </a:ext>
            </a:extLst>
          </p:cNvPr>
          <p:cNvSpPr txBox="1"/>
          <p:nvPr/>
        </p:nvSpPr>
        <p:spPr>
          <a:xfrm>
            <a:off x="2674437" y="2282188"/>
            <a:ext cx="61415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ここでいう口座とは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…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証券会社：証券総合口座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銀行等：投資信託口座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金融機関ごとに取扱い商品や手数料が異なり　　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 ますので、事前にしっかり調べましょう。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1522316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カギ線コネクタ 140">
            <a:extLst>
              <a:ext uri="{FF2B5EF4-FFF2-40B4-BE49-F238E27FC236}">
                <a16:creationId xmlns:a16="http://schemas.microsoft.com/office/drawing/2014/main" id="{00B2CCDD-43F8-B885-248B-3E88B1849927}"/>
              </a:ext>
            </a:extLst>
          </p:cNvPr>
          <p:cNvCxnSpPr>
            <a:stCxn id="24" idx="6"/>
          </p:cNvCxnSpPr>
          <p:nvPr/>
        </p:nvCxnSpPr>
        <p:spPr bwMode="auto">
          <a:xfrm>
            <a:off x="5307310" y="3415575"/>
            <a:ext cx="645362" cy="778648"/>
          </a:xfrm>
          <a:prstGeom prst="bentConnector2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カギ線コネクタ 141">
            <a:extLst>
              <a:ext uri="{FF2B5EF4-FFF2-40B4-BE49-F238E27FC236}">
                <a16:creationId xmlns:a16="http://schemas.microsoft.com/office/drawing/2014/main" id="{16109BE6-7A33-AC8B-DA67-D654AA8453D6}"/>
              </a:ext>
            </a:extLst>
          </p:cNvPr>
          <p:cNvCxnSpPr>
            <a:stCxn id="24" idx="2"/>
            <a:endCxn id="21" idx="0"/>
          </p:cNvCxnSpPr>
          <p:nvPr/>
        </p:nvCxnSpPr>
        <p:spPr bwMode="auto">
          <a:xfrm rot="10800000" flipV="1">
            <a:off x="2572996" y="3415574"/>
            <a:ext cx="1357611" cy="797341"/>
          </a:xfrm>
          <a:prstGeom prst="bentConnector2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カギ線コネクタ 142">
            <a:extLst>
              <a:ext uri="{FF2B5EF4-FFF2-40B4-BE49-F238E27FC236}">
                <a16:creationId xmlns:a16="http://schemas.microsoft.com/office/drawing/2014/main" id="{F42066D5-8860-1A5D-DA27-31D2F844CD68}"/>
              </a:ext>
            </a:extLst>
          </p:cNvPr>
          <p:cNvCxnSpPr/>
          <p:nvPr/>
        </p:nvCxnSpPr>
        <p:spPr bwMode="auto">
          <a:xfrm>
            <a:off x="5320590" y="2717144"/>
            <a:ext cx="2266454" cy="975931"/>
          </a:xfrm>
          <a:prstGeom prst="bentConnector3">
            <a:avLst>
              <a:gd name="adj1" fmla="val 9995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8054A2B-9351-1F3A-5E27-D0BB75652684}"/>
              </a:ext>
            </a:extLst>
          </p:cNvPr>
          <p:cNvSpPr/>
          <p:nvPr/>
        </p:nvSpPr>
        <p:spPr bwMode="auto">
          <a:xfrm>
            <a:off x="894294" y="3651663"/>
            <a:ext cx="8207657" cy="24494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3A3AB721-3FA7-875A-12A0-B2295DA95876}"/>
              </a:ext>
            </a:extLst>
          </p:cNvPr>
          <p:cNvCxnSpPr/>
          <p:nvPr/>
        </p:nvCxnSpPr>
        <p:spPr>
          <a:xfrm>
            <a:off x="2572994" y="5209725"/>
            <a:ext cx="0" cy="28649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カギ線コネクタ 129">
            <a:extLst>
              <a:ext uri="{FF2B5EF4-FFF2-40B4-BE49-F238E27FC236}">
                <a16:creationId xmlns:a16="http://schemas.microsoft.com/office/drawing/2014/main" id="{15FAB77F-7CEB-73D3-236E-9A0CFE0AE7E1}"/>
              </a:ext>
            </a:extLst>
          </p:cNvPr>
          <p:cNvCxnSpPr/>
          <p:nvPr/>
        </p:nvCxnSpPr>
        <p:spPr bwMode="auto">
          <a:xfrm>
            <a:off x="5320590" y="2717144"/>
            <a:ext cx="2266454" cy="975931"/>
          </a:xfrm>
          <a:prstGeom prst="bentConnector3">
            <a:avLst>
              <a:gd name="adj1" fmla="val 9995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角丸四角形 131">
            <a:extLst>
              <a:ext uri="{FF2B5EF4-FFF2-40B4-BE49-F238E27FC236}">
                <a16:creationId xmlns:a16="http://schemas.microsoft.com/office/drawing/2014/main" id="{C6447ECD-EFAD-986B-5AC0-38C72196964C}"/>
              </a:ext>
            </a:extLst>
          </p:cNvPr>
          <p:cNvSpPr/>
          <p:nvPr/>
        </p:nvSpPr>
        <p:spPr>
          <a:xfrm>
            <a:off x="1528994" y="4212915"/>
            <a:ext cx="2088000" cy="990709"/>
          </a:xfrm>
          <a:prstGeom prst="roundRect">
            <a:avLst/>
          </a:prstGeom>
          <a:solidFill>
            <a:srgbClr val="FCEFE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源泉徴収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あり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特定口座</a:t>
            </a:r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98699B27-CFB4-26BF-8F66-B487E021D7BE}"/>
              </a:ext>
            </a:extLst>
          </p:cNvPr>
          <p:cNvCxnSpPr/>
          <p:nvPr/>
        </p:nvCxnSpPr>
        <p:spPr>
          <a:xfrm>
            <a:off x="7576134" y="4152003"/>
            <a:ext cx="0" cy="134421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0AC0C35F-508C-68CA-C0C9-560E789160CD}"/>
              </a:ext>
            </a:extLst>
          </p:cNvPr>
          <p:cNvSpPr/>
          <p:nvPr/>
        </p:nvSpPr>
        <p:spPr>
          <a:xfrm>
            <a:off x="3561007" y="3716590"/>
            <a:ext cx="1572482" cy="45300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特定口座</a:t>
            </a:r>
          </a:p>
        </p:txBody>
      </p:sp>
      <p:sp>
        <p:nvSpPr>
          <p:cNvPr id="24" name="円/楕円 7">
            <a:extLst>
              <a:ext uri="{FF2B5EF4-FFF2-40B4-BE49-F238E27FC236}">
                <a16:creationId xmlns:a16="http://schemas.microsoft.com/office/drawing/2014/main" id="{9BCDDD68-25D9-4E44-6421-B9AE54E5878F}"/>
              </a:ext>
            </a:extLst>
          </p:cNvPr>
          <p:cNvSpPr/>
          <p:nvPr/>
        </p:nvSpPr>
        <p:spPr>
          <a:xfrm>
            <a:off x="3930606" y="3132977"/>
            <a:ext cx="1376705" cy="565194"/>
          </a:xfrm>
          <a:prstGeom prst="ellipse">
            <a:avLst/>
          </a:prstGeom>
          <a:solidFill>
            <a:srgbClr val="B4CAD4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選　択</a:t>
            </a:r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6852B759-66AE-7E09-2155-9E8DAEF9455E}"/>
              </a:ext>
            </a:extLst>
          </p:cNvPr>
          <p:cNvCxnSpPr/>
          <p:nvPr/>
        </p:nvCxnSpPr>
        <p:spPr>
          <a:xfrm>
            <a:off x="5948109" y="5203623"/>
            <a:ext cx="0" cy="2925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566B5FEE-C68D-1D5C-9E46-94C18E323597}"/>
              </a:ext>
            </a:extLst>
          </p:cNvPr>
          <p:cNvCxnSpPr/>
          <p:nvPr/>
        </p:nvCxnSpPr>
        <p:spPr bwMode="auto">
          <a:xfrm>
            <a:off x="4626795" y="2284084"/>
            <a:ext cx="0" cy="141299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角丸四角形 144">
            <a:extLst>
              <a:ext uri="{FF2B5EF4-FFF2-40B4-BE49-F238E27FC236}">
                <a16:creationId xmlns:a16="http://schemas.microsoft.com/office/drawing/2014/main" id="{B81F96E0-EC47-E9BA-5E3C-35D058CD3F75}"/>
              </a:ext>
            </a:extLst>
          </p:cNvPr>
          <p:cNvSpPr/>
          <p:nvPr/>
        </p:nvSpPr>
        <p:spPr>
          <a:xfrm>
            <a:off x="4908672" y="4194222"/>
            <a:ext cx="2088000" cy="1009401"/>
          </a:xfrm>
          <a:prstGeom prst="roundRect">
            <a:avLst/>
          </a:prstGeom>
          <a:solidFill>
            <a:srgbClr val="FCEFE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源泉徴収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なし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特定口座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1DE883AC-CD1B-860A-8B60-7B08350521BE}"/>
              </a:ext>
            </a:extLst>
          </p:cNvPr>
          <p:cNvSpPr/>
          <p:nvPr/>
        </p:nvSpPr>
        <p:spPr>
          <a:xfrm>
            <a:off x="6742850" y="3698999"/>
            <a:ext cx="1666568" cy="453004"/>
          </a:xfrm>
          <a:prstGeom prst="rect">
            <a:avLst/>
          </a:prstGeom>
          <a:solidFill>
            <a:srgbClr val="1A5596"/>
          </a:solidFill>
        </p:spPr>
        <p:txBody>
          <a:bodyPr wrap="squar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一般口座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E25E6137-4EC5-E1CE-627D-0A7579D89B40}"/>
              </a:ext>
            </a:extLst>
          </p:cNvPr>
          <p:cNvSpPr/>
          <p:nvPr/>
        </p:nvSpPr>
        <p:spPr>
          <a:xfrm>
            <a:off x="3964379" y="1859651"/>
            <a:ext cx="1297263" cy="453004"/>
          </a:xfrm>
          <a:prstGeom prst="rect">
            <a:avLst/>
          </a:prstGeom>
          <a:solidFill>
            <a:srgbClr val="CAE5EC"/>
          </a:solidFill>
        </p:spPr>
        <p:txBody>
          <a:bodyPr wrap="squar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投資家</a:t>
            </a:r>
          </a:p>
        </p:txBody>
      </p:sp>
      <p:pic>
        <p:nvPicPr>
          <p:cNvPr id="30" name="Picture 107">
            <a:extLst>
              <a:ext uri="{FF2B5EF4-FFF2-40B4-BE49-F238E27FC236}">
                <a16:creationId xmlns:a16="http://schemas.microsoft.com/office/drawing/2014/main" id="{DB5C06BB-6305-32A8-9F85-7C0093E62E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138" y="1768821"/>
            <a:ext cx="573303" cy="638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1" name="カギ線コネクタ 164">
            <a:extLst>
              <a:ext uri="{FF2B5EF4-FFF2-40B4-BE49-F238E27FC236}">
                <a16:creationId xmlns:a16="http://schemas.microsoft.com/office/drawing/2014/main" id="{EE3C31F9-6320-E184-5609-8EE99D926684}"/>
              </a:ext>
            </a:extLst>
          </p:cNvPr>
          <p:cNvCxnSpPr>
            <a:stCxn id="24" idx="6"/>
          </p:cNvCxnSpPr>
          <p:nvPr/>
        </p:nvCxnSpPr>
        <p:spPr bwMode="auto">
          <a:xfrm>
            <a:off x="5307310" y="3415575"/>
            <a:ext cx="645362" cy="754019"/>
          </a:xfrm>
          <a:prstGeom prst="bentConnector2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カギ線コネクタ 165">
            <a:extLst>
              <a:ext uri="{FF2B5EF4-FFF2-40B4-BE49-F238E27FC236}">
                <a16:creationId xmlns:a16="http://schemas.microsoft.com/office/drawing/2014/main" id="{A0A3D079-8B3D-01F1-2B25-93DA0FD67E2B}"/>
              </a:ext>
            </a:extLst>
          </p:cNvPr>
          <p:cNvCxnSpPr/>
          <p:nvPr/>
        </p:nvCxnSpPr>
        <p:spPr bwMode="auto">
          <a:xfrm rot="10800000" flipV="1">
            <a:off x="2572994" y="3390945"/>
            <a:ext cx="1379678" cy="797341"/>
          </a:xfrm>
          <a:prstGeom prst="bentConnector2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184DADEB-75F9-2684-4175-AB0AE31FAA88}"/>
              </a:ext>
            </a:extLst>
          </p:cNvPr>
          <p:cNvCxnSpPr/>
          <p:nvPr/>
        </p:nvCxnSpPr>
        <p:spPr bwMode="auto">
          <a:xfrm>
            <a:off x="4626796" y="2999741"/>
            <a:ext cx="0" cy="116669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Rectangle 14">
            <a:extLst>
              <a:ext uri="{FF2B5EF4-FFF2-40B4-BE49-F238E27FC236}">
                <a16:creationId xmlns:a16="http://schemas.microsoft.com/office/drawing/2014/main" id="{3B01BA63-2B2A-4802-6023-B69E89086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5811" y="2155723"/>
            <a:ext cx="169277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納税・確定申告を</a:t>
            </a:r>
            <a:endParaRPr kumimoji="0" lang="en-US" altLang="ja-JP" sz="180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すべて自分で行う</a:t>
            </a:r>
            <a:endParaRPr kumimoji="0" lang="ja-JP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5" name="Rectangle 14">
            <a:extLst>
              <a:ext uri="{FF2B5EF4-FFF2-40B4-BE49-F238E27FC236}">
                <a16:creationId xmlns:a16="http://schemas.microsoft.com/office/drawing/2014/main" id="{14762D79-7E1B-2761-EADD-7DF74A3D1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0264" y="3246363"/>
            <a:ext cx="553998" cy="906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一部</a:t>
            </a:r>
            <a:endParaRPr kumimoji="0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おまかせ</a:t>
            </a:r>
            <a:endParaRPr kumimoji="0" lang="ja-JP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6" name="Rectangle 14">
            <a:extLst>
              <a:ext uri="{FF2B5EF4-FFF2-40B4-BE49-F238E27FC236}">
                <a16:creationId xmlns:a16="http://schemas.microsoft.com/office/drawing/2014/main" id="{8FC8B78C-4D9D-2CD9-AF57-6159D42CB6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1943" y="3275403"/>
            <a:ext cx="553998" cy="906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すべて</a:t>
            </a:r>
            <a:endParaRPr kumimoji="0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おまかせ</a:t>
            </a:r>
            <a:endParaRPr kumimoji="0" lang="ja-JP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4" name="円/楕円 7">
            <a:extLst>
              <a:ext uri="{FF2B5EF4-FFF2-40B4-BE49-F238E27FC236}">
                <a16:creationId xmlns:a16="http://schemas.microsoft.com/office/drawing/2014/main" id="{496B07BB-18CB-2C3D-2122-433EB85F6C93}"/>
              </a:ext>
            </a:extLst>
          </p:cNvPr>
          <p:cNvSpPr/>
          <p:nvPr/>
        </p:nvSpPr>
        <p:spPr>
          <a:xfrm>
            <a:off x="3930606" y="2441489"/>
            <a:ext cx="1376705" cy="565194"/>
          </a:xfrm>
          <a:prstGeom prst="ellipse">
            <a:avLst/>
          </a:prstGeom>
          <a:solidFill>
            <a:srgbClr val="B4CAD4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選　択</a:t>
            </a:r>
          </a:p>
        </p:txBody>
      </p:sp>
      <p:pic>
        <p:nvPicPr>
          <p:cNvPr id="45" name="図 44">
            <a:extLst>
              <a:ext uri="{FF2B5EF4-FFF2-40B4-BE49-F238E27FC236}">
                <a16:creationId xmlns:a16="http://schemas.microsoft.com/office/drawing/2014/main" id="{AF42E09E-42D5-3AE3-0D5F-DE13714ED4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324" y="3796840"/>
            <a:ext cx="502387" cy="710323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E46C788-24B3-9F12-EE9B-DE17340EA3A5}"/>
              </a:ext>
            </a:extLst>
          </p:cNvPr>
          <p:cNvSpPr txBox="1"/>
          <p:nvPr/>
        </p:nvSpPr>
        <p:spPr>
          <a:xfrm>
            <a:off x="1588178" y="5529924"/>
            <a:ext cx="6819890" cy="4616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NISA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口座を開設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B8FA821B-89C3-40C6-43B4-1512022306DD}"/>
              </a:ext>
            </a:extLst>
          </p:cNvPr>
          <p:cNvSpPr/>
          <p:nvPr/>
        </p:nvSpPr>
        <p:spPr>
          <a:xfrm>
            <a:off x="275748" y="792908"/>
            <a:ext cx="8669207" cy="935441"/>
          </a:xfrm>
          <a:prstGeom prst="roundRect">
            <a:avLst/>
          </a:prstGeom>
          <a:solidFill>
            <a:srgbClr val="F2B800"/>
          </a:solidFill>
          <a:ln>
            <a:solidFill>
              <a:srgbClr val="E2A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特定口座又は一般口座を選択した後、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続けて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NISA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口座を開きます。</a:t>
            </a:r>
            <a:endParaRPr kumimoji="0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64CB0FFE-DF10-F775-D8A6-3FC1B7FCAD8B}"/>
              </a:ext>
            </a:extLst>
          </p:cNvPr>
          <p:cNvCxnSpPr/>
          <p:nvPr/>
        </p:nvCxnSpPr>
        <p:spPr>
          <a:xfrm>
            <a:off x="4806622" y="5991588"/>
            <a:ext cx="0" cy="28649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E7A7323-AF31-4BD3-7D8A-F5F763E4DBC3}"/>
              </a:ext>
            </a:extLst>
          </p:cNvPr>
          <p:cNvSpPr txBox="1"/>
          <p:nvPr/>
        </p:nvSpPr>
        <p:spPr>
          <a:xfrm>
            <a:off x="3845939" y="6246543"/>
            <a:ext cx="2007502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取引開始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002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B189DE6-68E3-1AD3-2E95-30BE60AF44DD}"/>
              </a:ext>
            </a:extLst>
          </p:cNvPr>
          <p:cNvSpPr txBox="1"/>
          <p:nvPr/>
        </p:nvSpPr>
        <p:spPr>
          <a:xfrm>
            <a:off x="313167" y="2828835"/>
            <a:ext cx="92880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Ｑ２：「つみたて投資枠」と「成長投資枠」は、</a:t>
            </a:r>
            <a:endParaRPr kumimoji="1" lang="en-US" altLang="ja-JP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どのように使い分けたら良い</a:t>
            </a: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ですか</a:t>
            </a: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3935967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083E74B0-1311-B124-B45E-42750D1ADBFE}"/>
              </a:ext>
            </a:extLst>
          </p:cNvPr>
          <p:cNvSpPr/>
          <p:nvPr/>
        </p:nvSpPr>
        <p:spPr>
          <a:xfrm>
            <a:off x="329404" y="869981"/>
            <a:ext cx="8596834" cy="679418"/>
          </a:xfrm>
          <a:prstGeom prst="roundRect">
            <a:avLst/>
          </a:prstGeom>
          <a:solidFill>
            <a:srgbClr val="F2B800"/>
          </a:solidFill>
          <a:ln>
            <a:solidFill>
              <a:srgbClr val="E2A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「対象商品」と「投資方法」で使い分けます。</a:t>
            </a:r>
            <a:endParaRPr kumimoji="1" lang="ja-JP" altLang="en-US" sz="2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D06229D1-A375-7E4A-EC93-92423FAB78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277356"/>
              </p:ext>
            </p:extLst>
          </p:nvPr>
        </p:nvGraphicFramePr>
        <p:xfrm>
          <a:off x="329404" y="1941162"/>
          <a:ext cx="8596834" cy="433952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10580">
                  <a:extLst>
                    <a:ext uri="{9D8B030D-6E8A-4147-A177-3AD203B41FA5}">
                      <a16:colId xmlns:a16="http://schemas.microsoft.com/office/drawing/2014/main" val="2776961625"/>
                    </a:ext>
                  </a:extLst>
                </a:gridCol>
                <a:gridCol w="3471620">
                  <a:extLst>
                    <a:ext uri="{9D8B030D-6E8A-4147-A177-3AD203B41FA5}">
                      <a16:colId xmlns:a16="http://schemas.microsoft.com/office/drawing/2014/main" val="3453858217"/>
                    </a:ext>
                  </a:extLst>
                </a:gridCol>
                <a:gridCol w="3514634">
                  <a:extLst>
                    <a:ext uri="{9D8B030D-6E8A-4147-A177-3AD203B41FA5}">
                      <a16:colId xmlns:a16="http://schemas.microsoft.com/office/drawing/2014/main" val="3816408933"/>
                    </a:ext>
                  </a:extLst>
                </a:gridCol>
              </a:tblGrid>
              <a:tr h="1578060"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95" rtl="0" eaLnBrk="1" fontAlgn="auto" latinLnBrk="0" hangingPunct="1">
                        <a:lnSpc>
                          <a:spcPts val="3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つみたて投資枠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95" rtl="0" eaLnBrk="1" fontAlgn="auto" latinLnBrk="0" hangingPunct="1">
                        <a:lnSpc>
                          <a:spcPts val="3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成長投資枠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3775722"/>
                  </a:ext>
                </a:extLst>
              </a:tr>
              <a:tr h="1270712">
                <a:tc>
                  <a:txBody>
                    <a:bodyPr/>
                    <a:lstStyle/>
                    <a:p>
                      <a:pPr algn="ctr">
                        <a:lnSpc>
                          <a:spcPts val="3900"/>
                        </a:lnSpc>
                      </a:pPr>
                      <a:r>
                        <a:rPr kumimoji="1"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対象商品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78" rtl="0" eaLnBrk="1" fontAlgn="auto" latinLnBrk="0" hangingPunct="1">
                        <a:lnSpc>
                          <a:spcPts val="3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株式投資信託、</a:t>
                      </a:r>
                      <a:endParaRPr lang="en-US" altLang="ja-JP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844078" rtl="0" eaLnBrk="1" fontAlgn="auto" latinLnBrk="0" hangingPunct="1">
                        <a:lnSpc>
                          <a:spcPts val="3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ETF</a:t>
                      </a:r>
                      <a:endParaRPr lang="en-US" altLang="ja-JP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78" rtl="0" eaLnBrk="1" fontAlgn="auto" latinLnBrk="0" hangingPunct="1">
                        <a:lnSpc>
                          <a:spcPts val="3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株式投資信託、</a:t>
                      </a:r>
                      <a:endParaRPr kumimoji="1" lang="en-US" altLang="ja-JP" sz="280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844078" rtl="0" eaLnBrk="1" fontAlgn="auto" latinLnBrk="0" hangingPunct="1">
                        <a:lnSpc>
                          <a:spcPts val="3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株式、</a:t>
                      </a:r>
                      <a:r>
                        <a:rPr kumimoji="1" lang="en-US" altLang="ja-JP" sz="280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ETF</a:t>
                      </a:r>
                      <a:r>
                        <a:rPr kumimoji="1" lang="ja-JP" altLang="en-US" sz="2800" kern="1200" dirty="0" err="1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kumimoji="1" lang="en-US" altLang="ja-JP" sz="280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REIT</a:t>
                      </a:r>
                      <a:endParaRPr lang="en-US" altLang="ja-JP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1338818"/>
                  </a:ext>
                </a:extLst>
              </a:tr>
              <a:tr h="14907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3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投資方法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78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つみたて投資のみ</a:t>
                      </a:r>
                      <a:endParaRPr lang="en-US" altLang="ja-JP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78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投資方法が自由</a:t>
                      </a:r>
                      <a:endParaRPr lang="en-US" altLang="ja-JP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844078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strike="noStrik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（積立もできるし、</a:t>
                      </a:r>
                      <a:endParaRPr lang="en-US" altLang="ja-JP" sz="2800" strike="noStrik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844078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strike="noStrik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一括で投資も可能）</a:t>
                      </a:r>
                      <a:endParaRPr lang="en-US" altLang="ja-JP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0269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2868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デザート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9D9D9"/>
        </a:solidFill>
        <a:ln w="9525">
          <a:solidFill>
            <a:schemeClr val="tx1"/>
          </a:solidFill>
          <a:miter lim="800000"/>
          <a:headEnd/>
          <a:tailEnd/>
        </a:ln>
        <a:effectLst/>
      </a:spPr>
      <a:bodyPr anchor="ctr">
        <a:spAutoFit/>
      </a:bodyPr>
      <a:lstStyle>
        <a:defPPr>
          <a:defRPr/>
        </a:defPPr>
      </a:lstStyle>
    </a:spDef>
    <a:lnDef>
      <a:spPr>
        <a:noFill/>
        <a:ln w="76200" cap="rnd" cmpd="sng" algn="ctr">
          <a:solidFill>
            <a:srgbClr val="79B2BD"/>
          </a:solidFill>
          <a:prstDash val="solid"/>
          <a:round/>
          <a:tailEnd type="triangle"/>
        </a:ln>
        <a:effectLst/>
      </a:spPr>
      <a:bodyPr/>
      <a:lstStyle/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標準デザイン">
  <a:themeElements>
    <a:clrScheme name="ユーザー定義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>
          <a:solidFill>
            <a:schemeClr val="tx1"/>
          </a:solidFill>
          <a:miter lim="800000"/>
          <a:headEnd/>
          <a:tailEnd/>
        </a:ln>
        <a:effectLst/>
      </a:spPr>
      <a:bodyPr rtlCol="0" anchor="ctr">
        <a:spAutoFit/>
      </a:bodyPr>
      <a:lstStyle>
        <a:defPPr algn="ctr">
          <a:defRPr kumimoji="1" dirty="0" smtClean="0">
            <a:solidFill>
              <a:schemeClr val="bg1"/>
            </a:solidFill>
            <a:latin typeface="+mn-ea"/>
            <a:ea typeface="+mn-ea"/>
          </a:defRPr>
        </a:defPPr>
      </a:lstStyle>
    </a:spDef>
    <a:ln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solidFill>
          <a:srgbClr val="FFFFFF">
            <a:alpha val="83922"/>
          </a:srgbClr>
        </a:solidFill>
        <a:ln w="28575">
          <a:solidFill>
            <a:srgbClr val="EB9DAA"/>
          </a:solidFill>
        </a:ln>
      </a:spPr>
      <a:bodyPr wrap="square" rtlCol="0">
        <a:spAutoFit/>
      </a:bodyPr>
      <a:lstStyle>
        <a:defPPr algn="ctr" fontAlgn="base">
          <a:spcBef>
            <a:spcPct val="0"/>
          </a:spcBef>
          <a:spcAft>
            <a:spcPct val="0"/>
          </a:spcAft>
          <a:defRPr sz="2400" b="1" dirty="0" smtClean="0">
            <a:solidFill>
              <a:prstClr val="black">
                <a:lumMod val="75000"/>
                <a:lumOff val="25000"/>
              </a:prstClr>
            </a:solidFill>
            <a:latin typeface="Meiryo UI"/>
            <a:ea typeface="Meiryo UI"/>
          </a:defRPr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845a59-19c0-419e-937b-3e0304f241ff" xsi:nil="true"/>
    <lcf76f155ced4ddcb4097134ff3c332f xmlns="3fae6192-6fa0-4129-ba0e-59a9d4621257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16D366F717ABE4BB331B6E1BEAFF525" ma:contentTypeVersion="12" ma:contentTypeDescription="新しいドキュメントを作成します。" ma:contentTypeScope="" ma:versionID="2ffd8be8ed1ebbd66b54fed383370b4e">
  <xsd:schema xmlns:xsd="http://www.w3.org/2001/XMLSchema" xmlns:xs="http://www.w3.org/2001/XMLSchema" xmlns:p="http://schemas.microsoft.com/office/2006/metadata/properties" xmlns:ns2="3fae6192-6fa0-4129-ba0e-59a9d4621257" xmlns:ns3="14845a59-19c0-419e-937b-3e0304f241ff" targetNamespace="http://schemas.microsoft.com/office/2006/metadata/properties" ma:root="true" ma:fieldsID="2a7bdebdb69e6b1be9c83a931016e115" ns2:_="" ns3:_="">
    <xsd:import namespace="3fae6192-6fa0-4129-ba0e-59a9d4621257"/>
    <xsd:import namespace="14845a59-19c0-419e-937b-3e0304f241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ae6192-6fa0-4129-ba0e-59a9d46212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c00dd7a2-34d6-4a01-ba1d-b393478267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845a59-19c0-419e-937b-3e0304f241f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f6cf48f-3e9c-4c58-8f96-0aed38d0883c}" ma:internalName="TaxCatchAll" ma:showField="CatchAllData" ma:web="14845a59-19c0-419e-937b-3e0304f241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41F963-7F42-4042-90AF-5D189975D5E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110AD8-ECCC-4852-ACBE-793CA9D5920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b5c43278-9bc3-44dc-ab99-9c96b4318719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1F2E1A5-F1DC-43CB-9BB1-BC0701A0E9E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3883</TotalTime>
  <Words>1416</Words>
  <Application>Microsoft Office PowerPoint</Application>
  <PresentationFormat>ワイド画面</PresentationFormat>
  <Paragraphs>191</Paragraphs>
  <Slides>25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17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25</vt:i4>
      </vt:variant>
    </vt:vector>
  </HeadingPairs>
  <TitlesOfParts>
    <vt:vector size="45" baseType="lpstr">
      <vt:lpstr>HGPｺﾞｼｯｸE</vt:lpstr>
      <vt:lpstr>HGP創英角ｺﾞｼｯｸUB</vt:lpstr>
      <vt:lpstr>Meiryo UI</vt:lpstr>
      <vt:lpstr>Meiryo UI 見出し</vt:lpstr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Century Gothic</vt:lpstr>
      <vt:lpstr>Courier New</vt:lpstr>
      <vt:lpstr>Segoe UI</vt:lpstr>
      <vt:lpstr>Times New Roman</vt:lpstr>
      <vt:lpstr>Tw Cen MT</vt:lpstr>
      <vt:lpstr>Wingdings</vt:lpstr>
      <vt:lpstr>Office テーマ</vt:lpstr>
      <vt:lpstr>標準デザイン</vt:lpstr>
      <vt:lpstr>1_標準デザイン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講義スライド</dc:title>
  <dc:creator>金融経済教育推進会議</dc:creator>
  <cp:lastModifiedBy>2016</cp:lastModifiedBy>
  <cp:revision>170</cp:revision>
  <cp:lastPrinted>2021-07-02T04:19:08Z</cp:lastPrinted>
  <dcterms:created xsi:type="dcterms:W3CDTF">2021-06-28T06:01:13Z</dcterms:created>
  <dcterms:modified xsi:type="dcterms:W3CDTF">2023-09-21T23:58:44Z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0x010100016D366F717ABE4BB331B6E1BEAFF525</vt:lpwstr>
  </property>
</Properties>
</file>