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6"/>
  </p:notesMasterIdLst>
  <p:handoutMasterIdLst>
    <p:handoutMasterId r:id="rId17"/>
  </p:handoutMasterIdLst>
  <p:sldIdLst>
    <p:sldId id="259" r:id="rId2"/>
    <p:sldId id="284" r:id="rId3"/>
    <p:sldId id="285" r:id="rId4"/>
    <p:sldId id="258" r:id="rId5"/>
    <p:sldId id="283" r:id="rId6"/>
    <p:sldId id="287" r:id="rId7"/>
    <p:sldId id="268" r:id="rId8"/>
    <p:sldId id="273" r:id="rId9"/>
    <p:sldId id="278" r:id="rId10"/>
    <p:sldId id="280" r:id="rId11"/>
    <p:sldId id="281" r:id="rId12"/>
    <p:sldId id="282" r:id="rId13"/>
    <p:sldId id="272" r:id="rId14"/>
    <p:sldId id="279" r:id="rId15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C4D"/>
    <a:srgbClr val="4F81BD"/>
    <a:srgbClr val="9BBB59"/>
    <a:srgbClr val="C55A11"/>
    <a:srgbClr val="F2911B"/>
    <a:srgbClr val="FFBE00"/>
    <a:srgbClr val="595959"/>
    <a:srgbClr val="D9D9D9"/>
    <a:srgbClr val="A6A6A6"/>
    <a:srgbClr val="FF4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236" d="100"/>
          <a:sy n="236" d="100"/>
        </p:scale>
        <p:origin x="549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89B60F9-C417-7746-9BC0-897520DE09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47EAB1E-76AC-9A46-A48A-C13F9FEC8B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CCDC7-AC32-2F4F-85F0-B6EE164963F0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395B7EB-3893-AA44-8459-31A858FC84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616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75BCB-6AF8-394D-ACB8-1B69610AD58A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7DB9-CAEA-B945-B741-79535E350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082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@ 2021------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C443-E30A-4FC6-BDD8-466A2223E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341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プレースホルダー 8">
            <a:extLst>
              <a:ext uri="{FF2B5EF4-FFF2-40B4-BE49-F238E27FC236}">
                <a16:creationId xmlns:a16="http://schemas.microsoft.com/office/drawing/2014/main" id="{C6882FDE-CCE8-0B49-B5F5-6F0181551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59" y="222113"/>
            <a:ext cx="10515600" cy="320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1600" b="1" i="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8F8A56B-68CC-D149-9810-70924DF5A0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21416"/>
            <a:ext cx="9382916" cy="38009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EBFB57E-C888-B541-A609-FEEC8A9122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435" y="185340"/>
            <a:ext cx="2277668" cy="54302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295"/>
            <a:ext cx="12192000" cy="44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02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2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6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20821F2-81FA-EC4A-B4DE-D11768CC99B8}"/>
              </a:ext>
            </a:extLst>
          </p:cNvPr>
          <p:cNvSpPr txBox="1"/>
          <p:nvPr/>
        </p:nvSpPr>
        <p:spPr>
          <a:xfrm>
            <a:off x="3278205" y="3931275"/>
            <a:ext cx="5635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人生を豊かにするお金の知恵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EBFB57E-C888-B541-A609-FEEC8A9122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174" y="1746050"/>
            <a:ext cx="5277347" cy="125817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294D416-768E-2A47-9D7D-3FB4B8E39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3460518"/>
            <a:ext cx="5892800" cy="3048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FE9DE84-645A-9C4C-BDE6-F9B4321877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4743562"/>
            <a:ext cx="58928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4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7E96ED6-29D6-4467-8192-83990BAF51FC}"/>
              </a:ext>
            </a:extLst>
          </p:cNvPr>
          <p:cNvSpPr/>
          <p:nvPr/>
        </p:nvSpPr>
        <p:spPr>
          <a:xfrm>
            <a:off x="75124" y="106865"/>
            <a:ext cx="7246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</a:t>
            </a:r>
            <a:r>
              <a:rPr kumimoji="0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つみたて投資枠の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投資イメージ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351043" y="5347979"/>
            <a:ext cx="8277482" cy="1055608"/>
          </a:xfrm>
          <a:prstGeom prst="roundRect">
            <a:avLst/>
          </a:prstGeom>
          <a:noFill/>
          <a:ln w="508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つみたて投資</a:t>
            </a:r>
            <a:r>
              <a:rPr lang="ja-JP" altLang="en-US" sz="28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枠対象の</a:t>
            </a:r>
            <a:endParaRPr lang="en-US" altLang="ja-JP" sz="28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投資信託を選び投資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541495" y="2773682"/>
            <a:ext cx="1100495" cy="2238157"/>
          </a:xfrm>
          <a:prstGeom prst="downArrow">
            <a:avLst>
              <a:gd name="adj1" fmla="val 55539"/>
              <a:gd name="adj2" fmla="val 50000"/>
            </a:avLst>
          </a:prstGeom>
          <a:solidFill>
            <a:srgbClr val="0070C0"/>
          </a:solidFill>
        </p:spPr>
        <p:txBody>
          <a:bodyPr vert="eaVert"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積立１万円</a:t>
            </a:r>
          </a:p>
        </p:txBody>
      </p:sp>
      <p:sp>
        <p:nvSpPr>
          <p:cNvPr id="10" name="下矢印 9"/>
          <p:cNvSpPr/>
          <p:nvPr/>
        </p:nvSpPr>
        <p:spPr>
          <a:xfrm>
            <a:off x="2112725" y="2773679"/>
            <a:ext cx="1100495" cy="2238159"/>
          </a:xfrm>
          <a:prstGeom prst="downArrow">
            <a:avLst>
              <a:gd name="adj1" fmla="val 59232"/>
              <a:gd name="adj2" fmla="val 50000"/>
            </a:avLst>
          </a:prstGeom>
          <a:solidFill>
            <a:srgbClr val="0070C0"/>
          </a:solidFill>
        </p:spPr>
        <p:txBody>
          <a:bodyPr vert="eaVert"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積立１万円</a:t>
            </a:r>
          </a:p>
        </p:txBody>
      </p:sp>
      <p:sp>
        <p:nvSpPr>
          <p:cNvPr id="11" name="下矢印 10"/>
          <p:cNvSpPr/>
          <p:nvPr/>
        </p:nvSpPr>
        <p:spPr>
          <a:xfrm>
            <a:off x="3661523" y="2773681"/>
            <a:ext cx="1100495" cy="2238157"/>
          </a:xfrm>
          <a:prstGeom prst="downArrow">
            <a:avLst>
              <a:gd name="adj1" fmla="val 57386"/>
              <a:gd name="adj2" fmla="val 50000"/>
            </a:avLst>
          </a:prstGeom>
          <a:solidFill>
            <a:srgbClr val="0070C0"/>
          </a:solidFill>
        </p:spPr>
        <p:txBody>
          <a:bodyPr vert="eaVert"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積立１万円</a:t>
            </a:r>
          </a:p>
        </p:txBody>
      </p:sp>
      <p:sp>
        <p:nvSpPr>
          <p:cNvPr id="12" name="下矢印 11"/>
          <p:cNvSpPr/>
          <p:nvPr/>
        </p:nvSpPr>
        <p:spPr>
          <a:xfrm>
            <a:off x="5244738" y="2773680"/>
            <a:ext cx="1100495" cy="2238158"/>
          </a:xfrm>
          <a:prstGeom prst="downArrow">
            <a:avLst>
              <a:gd name="adj1" fmla="val 59232"/>
              <a:gd name="adj2" fmla="val 50000"/>
            </a:avLst>
          </a:prstGeom>
          <a:solidFill>
            <a:srgbClr val="0070C0"/>
          </a:solidFill>
        </p:spPr>
        <p:txBody>
          <a:bodyPr vert="eaVert"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積立１万円</a:t>
            </a:r>
          </a:p>
        </p:txBody>
      </p:sp>
      <p:sp>
        <p:nvSpPr>
          <p:cNvPr id="13" name="下矢印 12"/>
          <p:cNvSpPr/>
          <p:nvPr/>
        </p:nvSpPr>
        <p:spPr>
          <a:xfrm>
            <a:off x="6810700" y="2773680"/>
            <a:ext cx="1100495" cy="2238158"/>
          </a:xfrm>
          <a:prstGeom prst="downArrow">
            <a:avLst>
              <a:gd name="adj1" fmla="val 61079"/>
              <a:gd name="adj2" fmla="val 50000"/>
            </a:avLst>
          </a:prstGeom>
          <a:solidFill>
            <a:srgbClr val="0070C0"/>
          </a:solidFill>
        </p:spPr>
        <p:txBody>
          <a:bodyPr vert="eaVert"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積立１万円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7795908" y="3422583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</a:t>
            </a:r>
            <a:endParaRPr kumimoji="0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8238675" y="342450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</a:t>
            </a:r>
            <a:endParaRPr kumimoji="0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8738352" y="343338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</a:t>
            </a:r>
            <a:endParaRPr kumimoji="0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27252" y="940775"/>
            <a:ext cx="79819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つみたて投資枠は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「１か月に１回」</a:t>
            </a:r>
            <a:r>
              <a:rPr kumimoji="0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など</a:t>
            </a:r>
            <a:r>
              <a:rPr kumimoji="0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定期」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かつ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「継続的」</a:t>
            </a:r>
            <a:r>
              <a:rPr kumimoji="0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に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「一定金額分ずつ購入する（ドル・コスト平均法）」 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積立形式です。</a:t>
            </a:r>
          </a:p>
        </p:txBody>
      </p:sp>
    </p:spTree>
    <p:extLst>
      <p:ext uri="{BB962C8B-B14F-4D97-AF65-F5344CB8AC3E}">
        <p14:creationId xmlns:p14="http://schemas.microsoft.com/office/powerpoint/2010/main" val="131211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312420" y="2023875"/>
            <a:ext cx="89201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lnSpc>
                <a:spcPts val="2800"/>
              </a:lnSpc>
              <a:buFont typeface="Wingdings" panose="05000000000000000000" pitchFamily="2" charset="2"/>
              <a:buChar char="ü"/>
              <a:defRPr/>
            </a:pPr>
            <a:r>
              <a:rPr kumimoji="1" lang="ja-JP" altLang="en-US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つみたて投資枠と成長投資枠を</a:t>
            </a:r>
            <a:r>
              <a:rPr kumimoji="1" lang="ja-JP" altLang="en-US" sz="2000" b="1" kern="100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別々の金融機関で利用することはできません</a:t>
            </a: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r>
              <a:rPr kumimoji="1"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kumimoji="1"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一つ</a:t>
            </a:r>
            <a:r>
              <a:rPr kumimoji="1" lang="ja-JP" altLang="en-US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の金融機関でご利用いただくこととなります</a:t>
            </a: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kumimoji="1" lang="en-US" altLang="ja-JP" sz="20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defTabSz="914400">
              <a:lnSpc>
                <a:spcPts val="28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kumimoji="1" lang="ja-JP" altLang="en-US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なお、年単位で金融機関を変更することは、</a:t>
            </a:r>
            <a:r>
              <a:rPr kumimoji="1" lang="ja-JP" altLang="en-US" sz="2000" b="1" kern="100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可能</a:t>
            </a:r>
            <a:r>
              <a:rPr kumimoji="1" lang="ja-JP" altLang="en-US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kumimoji="1" lang="en-US" altLang="ja-JP" sz="20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7E96ED6-29D6-4467-8192-83990BAF51FC}"/>
              </a:ext>
            </a:extLst>
          </p:cNvPr>
          <p:cNvSpPr/>
          <p:nvPr/>
        </p:nvSpPr>
        <p:spPr>
          <a:xfrm>
            <a:off x="204625" y="107247"/>
            <a:ext cx="8654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よくある質問</a:t>
            </a:r>
            <a:endParaRPr kumimoji="0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6" name="フローチャート: 代替処理 35"/>
          <p:cNvSpPr/>
          <p:nvPr/>
        </p:nvSpPr>
        <p:spPr>
          <a:xfrm>
            <a:off x="312420" y="985538"/>
            <a:ext cx="8692684" cy="93808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1087438" lvl="2" indent="-173038" defTabSz="914400">
              <a:lnSpc>
                <a:spcPts val="3000"/>
              </a:lnSpc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つみたて投資枠と成長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投資枠。</a:t>
            </a:r>
            <a:endParaRPr kumimoji="1" lang="en-US" altLang="ja-JP" sz="24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087438" lvl="2" indent="-173038" defTabSz="914400">
              <a:lnSpc>
                <a:spcPts val="3000"/>
              </a:lnSpc>
              <a:defRPr/>
            </a:pPr>
            <a:r>
              <a:rPr kumimoji="1"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別々</a:t>
            </a:r>
            <a:r>
              <a:rPr kumimoji="1"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の金融機関で利用することは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できますか？</a:t>
            </a:r>
            <a:endParaRPr kumimoji="1" lang="ja-JP" altLang="en-US" sz="2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463707" y="1112580"/>
            <a:ext cx="684000" cy="684000"/>
          </a:xfrm>
          <a:prstGeom prst="roundRect">
            <a:avLst/>
          </a:prstGeom>
          <a:solidFill>
            <a:schemeClr val="bg1"/>
          </a:solidFill>
        </p:spPr>
        <p:txBody>
          <a:bodyPr wrap="none" lIns="36000" tIns="36000" rIns="36000" bIns="3600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Q</a:t>
            </a:r>
            <a:endParaRPr kumimoji="1"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2420" y="4827951"/>
            <a:ext cx="89201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lnSpc>
                <a:spcPts val="28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kumimoji="1" lang="en-US" altLang="ja-JP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NISA</a:t>
            </a:r>
            <a:r>
              <a:rPr kumimoji="1" lang="ja-JP" altLang="en-US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口座にて損失が発生した場合、</a:t>
            </a: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特定</a:t>
            </a:r>
            <a:r>
              <a:rPr kumimoji="1" lang="ja-JP" altLang="en-US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口座や一般口座で保有する他の</a:t>
            </a: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株式等の配当</a:t>
            </a:r>
            <a:r>
              <a:rPr kumimoji="1" lang="ja-JP" altLang="en-US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金や売却益等との</a:t>
            </a:r>
            <a:r>
              <a:rPr kumimoji="1" lang="ja-JP" altLang="en-US" sz="2000" b="1" kern="100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損益通算</a:t>
            </a:r>
            <a:r>
              <a:rPr kumimoji="1" lang="ja-JP" altLang="en-US" sz="2000" b="1" kern="100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はできません</a:t>
            </a: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kumimoji="1" lang="en-US" altLang="ja-JP" sz="20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defTabSz="914400">
              <a:lnSpc>
                <a:spcPts val="2800"/>
              </a:lnSpc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また</a:t>
            </a:r>
            <a:r>
              <a:rPr kumimoji="1" lang="ja-JP" altLang="en-US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、損失の繰越</a:t>
            </a: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控除（</a:t>
            </a:r>
            <a:r>
              <a:rPr kumimoji="1" lang="ja-JP" altLang="en-US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３年間）も</a:t>
            </a: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できません。</a:t>
            </a:r>
            <a:endParaRPr kumimoji="1" lang="en-US" altLang="ja-JP" sz="20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フローチャート: 代替処理 19"/>
          <p:cNvSpPr/>
          <p:nvPr/>
        </p:nvSpPr>
        <p:spPr>
          <a:xfrm>
            <a:off x="312420" y="3789614"/>
            <a:ext cx="8692684" cy="93808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1087438" lvl="2" indent="-173038" defTabSz="914400">
              <a:lnSpc>
                <a:spcPts val="3000"/>
              </a:lnSpc>
              <a:defRPr/>
            </a:pPr>
            <a:r>
              <a:rPr kumimoji="1" lang="en-US" altLang="ja-JP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NISA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口座で損失</a:t>
            </a:r>
            <a:r>
              <a:rPr kumimoji="1"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が発生した場合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kumimoji="1" lang="en-US" altLang="ja-JP" sz="24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087438" lvl="2" indent="-173038" defTabSz="914400">
              <a:lnSpc>
                <a:spcPts val="3000"/>
              </a:lnSpc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他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の口座と</a:t>
            </a:r>
            <a:r>
              <a:rPr kumimoji="1"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損益</a:t>
            </a:r>
            <a:r>
              <a:rPr kumimoji="1"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通算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はできます</a:t>
            </a:r>
            <a:r>
              <a:rPr kumimoji="1"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か？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463707" y="3916656"/>
            <a:ext cx="684000" cy="684000"/>
          </a:xfrm>
          <a:prstGeom prst="roundRect">
            <a:avLst/>
          </a:prstGeom>
          <a:solidFill>
            <a:schemeClr val="bg1"/>
          </a:solidFill>
        </p:spPr>
        <p:txBody>
          <a:bodyPr wrap="none" lIns="36000" tIns="36000" rIns="36000" bIns="3600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Q</a:t>
            </a:r>
            <a:endParaRPr kumimoji="1"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539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381412" y="2023875"/>
            <a:ext cx="88511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lnSpc>
                <a:spcPts val="28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kumimoji="1" lang="en-US" altLang="ja-JP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2023</a:t>
            </a:r>
            <a:r>
              <a:rPr kumimoji="1" lang="ja-JP" altLang="en-US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年までの</a:t>
            </a:r>
            <a:r>
              <a:rPr kumimoji="1" lang="en-US" altLang="ja-JP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NISA</a:t>
            </a:r>
            <a:r>
              <a:rPr kumimoji="1" lang="ja-JP" altLang="en-US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において投資した金融商品は</a:t>
            </a: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kumimoji="1"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kumimoji="1"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それ</a:t>
            </a:r>
            <a:r>
              <a:rPr kumimoji="1" lang="ja-JP" altLang="en-US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までの制度における非課税措置が適用されるため</a:t>
            </a: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kumimoji="1"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kumimoji="1"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kumimoji="1" lang="en-US" altLang="ja-JP" sz="2000" b="1" kern="100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2024</a:t>
            </a:r>
            <a:r>
              <a:rPr kumimoji="1" lang="ja-JP" altLang="en-US" sz="2000" b="1" kern="100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kumimoji="1" lang="ja-JP" altLang="en-US" sz="2000" b="1" kern="100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からの</a:t>
            </a:r>
            <a:r>
              <a:rPr kumimoji="1" lang="en-US" altLang="ja-JP" sz="2000" b="1" kern="100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NISA</a:t>
            </a:r>
            <a:r>
              <a:rPr kumimoji="1" lang="ja-JP" altLang="en-US" sz="2000" b="1" kern="100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の年間投資枠や非課税保有限度額の</a:t>
            </a:r>
            <a:r>
              <a:rPr kumimoji="1" lang="ja-JP" altLang="en-US" sz="2000" b="1" kern="100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外枠で</a:t>
            </a:r>
            <a:r>
              <a:rPr kumimoji="1" lang="ja-JP" altLang="en-US" sz="2000" b="1" kern="100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管理されます。</a:t>
            </a:r>
            <a:endParaRPr kumimoji="1" lang="en-US" altLang="ja-JP" sz="20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7E96ED6-29D6-4467-8192-83990BAF51FC}"/>
              </a:ext>
            </a:extLst>
          </p:cNvPr>
          <p:cNvSpPr/>
          <p:nvPr/>
        </p:nvSpPr>
        <p:spPr>
          <a:xfrm>
            <a:off x="204625" y="107247"/>
            <a:ext cx="8654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よくある質問</a:t>
            </a:r>
            <a:endParaRPr kumimoji="0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6" name="フローチャート: 代替処理 35"/>
          <p:cNvSpPr/>
          <p:nvPr/>
        </p:nvSpPr>
        <p:spPr>
          <a:xfrm>
            <a:off x="230123" y="985538"/>
            <a:ext cx="8920185" cy="93808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1087438" lvl="2" indent="-173038" defTabSz="914400">
              <a:lnSpc>
                <a:spcPts val="3000"/>
              </a:lnSpc>
              <a:defRPr/>
            </a:pPr>
            <a:r>
              <a:rPr kumimoji="1" lang="en-US" altLang="ja-JP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年以前の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NISA</a:t>
            </a:r>
            <a:r>
              <a:rPr kumimoji="1" lang="ja-JP" altLang="en-US" sz="2400" dirty="0" err="1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で保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有している商品があります。</a:t>
            </a:r>
            <a:endParaRPr kumimoji="1" lang="en-US" altLang="ja-JP" sz="24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087438" lvl="2" indent="-173038" defTabSz="914400">
              <a:lnSpc>
                <a:spcPts val="3000"/>
              </a:lnSpc>
              <a:defRPr/>
            </a:pPr>
            <a:r>
              <a:rPr kumimoji="1"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年間投資枠や非課税保有限度額は、その分少なくなりますか？</a:t>
            </a:r>
            <a:endParaRPr kumimoji="1" lang="ja-JP" altLang="en-US" sz="2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381411" y="1112580"/>
            <a:ext cx="684000" cy="684000"/>
          </a:xfrm>
          <a:prstGeom prst="roundRect">
            <a:avLst/>
          </a:prstGeom>
          <a:solidFill>
            <a:schemeClr val="bg1"/>
          </a:solidFill>
        </p:spPr>
        <p:txBody>
          <a:bodyPr wrap="none" lIns="36000" tIns="36000" rIns="36000" bIns="3600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Q</a:t>
            </a:r>
            <a:endParaRPr kumimoji="1"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082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433228" y="1947675"/>
            <a:ext cx="8799378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lnSpc>
                <a:spcPts val="2600"/>
              </a:lnSpc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2023</a:t>
            </a: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年までの</a:t>
            </a:r>
            <a:r>
              <a:rPr kumimoji="1"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NISA</a:t>
            </a:r>
            <a:r>
              <a:rPr kumimoji="1" lang="ja-JP" altLang="en-US" sz="2000" kern="100" dirty="0" err="1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で保</a:t>
            </a: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有している商品を</a:t>
            </a:r>
            <a:r>
              <a:rPr kumimoji="1" lang="ja-JP" altLang="en-US" sz="2000" b="1" kern="100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売却する必要はありません</a:t>
            </a: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kumimoji="1" lang="en-US" altLang="ja-JP" sz="20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defTabSz="914400"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非課税保有期間もそのまま。</a:t>
            </a:r>
            <a:r>
              <a:rPr kumimoji="1"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kumimoji="1"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つみたて</a:t>
            </a:r>
            <a:r>
              <a:rPr kumimoji="1"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NISA</a:t>
            </a: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は購入した年から</a:t>
            </a:r>
            <a:r>
              <a:rPr kumimoji="1"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</a:t>
            </a:r>
            <a:r>
              <a:rPr kumimoji="1" lang="ja-JP" altLang="en-US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、一般</a:t>
            </a:r>
            <a:r>
              <a:rPr kumimoji="1" lang="en-US" altLang="ja-JP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NISA</a:t>
            </a: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kumimoji="1"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kumimoji="1" lang="ja-JP" altLang="en-US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</a:t>
            </a:r>
            <a:r>
              <a:rPr kumimoji="1"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kumimoji="1"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kumimoji="1" lang="ja-JP" altLang="en-US" sz="2000" b="1" kern="100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そのまま非課税で保有可能</a:t>
            </a: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で、</a:t>
            </a:r>
            <a:r>
              <a:rPr kumimoji="1" lang="ja-JP" altLang="en-US" sz="2000" b="1" kern="100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売却も自由</a:t>
            </a: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kumimoji="1" lang="en-US" altLang="ja-JP" sz="20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defTabSz="914400"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ただし、非課税期間終了後、</a:t>
            </a:r>
            <a:r>
              <a:rPr kumimoji="1"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kumimoji="1"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kumimoji="1"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新しい</a:t>
            </a:r>
            <a:r>
              <a:rPr kumimoji="1"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NISA</a:t>
            </a: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に移管（</a:t>
            </a:r>
            <a:r>
              <a:rPr kumimoji="1" lang="ja-JP" altLang="en-US" sz="2000" b="1" kern="100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ロールオーバー</a:t>
            </a: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r>
              <a:rPr kumimoji="1" lang="ja-JP" altLang="en-US" sz="2000" b="1" kern="100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することはできません</a:t>
            </a: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kumimoji="1" lang="en-US" altLang="ja-JP" sz="20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2" name="表 8">
            <a:extLst>
              <a:ext uri="{FF2B5EF4-FFF2-40B4-BE49-F238E27FC236}">
                <a16:creationId xmlns:a16="http://schemas.microsoft.com/office/drawing/2014/main" id="{5444CEC2-CCA3-43BA-8F78-58FC7102F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993408"/>
              </p:ext>
            </p:extLst>
          </p:nvPr>
        </p:nvGraphicFramePr>
        <p:xfrm>
          <a:off x="433471" y="4757558"/>
          <a:ext cx="6020286" cy="1392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328">
                  <a:extLst>
                    <a:ext uri="{9D8B030D-6E8A-4147-A177-3AD203B41FA5}">
                      <a16:colId xmlns:a16="http://schemas.microsoft.com/office/drawing/2014/main" val="4106139901"/>
                    </a:ext>
                  </a:extLst>
                </a:gridCol>
                <a:gridCol w="1005302">
                  <a:extLst>
                    <a:ext uri="{9D8B030D-6E8A-4147-A177-3AD203B41FA5}">
                      <a16:colId xmlns:a16="http://schemas.microsoft.com/office/drawing/2014/main" val="229155764"/>
                    </a:ext>
                  </a:extLst>
                </a:gridCol>
                <a:gridCol w="1056513">
                  <a:extLst>
                    <a:ext uri="{9D8B030D-6E8A-4147-A177-3AD203B41FA5}">
                      <a16:colId xmlns:a16="http://schemas.microsoft.com/office/drawing/2014/main" val="4237616341"/>
                    </a:ext>
                  </a:extLst>
                </a:gridCol>
                <a:gridCol w="1003381">
                  <a:extLst>
                    <a:ext uri="{9D8B030D-6E8A-4147-A177-3AD203B41FA5}">
                      <a16:colId xmlns:a16="http://schemas.microsoft.com/office/drawing/2014/main" val="517754225"/>
                    </a:ext>
                  </a:extLst>
                </a:gridCol>
                <a:gridCol w="1003381">
                  <a:extLst>
                    <a:ext uri="{9D8B030D-6E8A-4147-A177-3AD203B41FA5}">
                      <a16:colId xmlns:a16="http://schemas.microsoft.com/office/drawing/2014/main" val="3817257273"/>
                    </a:ext>
                  </a:extLst>
                </a:gridCol>
                <a:gridCol w="1003381">
                  <a:extLst>
                    <a:ext uri="{9D8B030D-6E8A-4147-A177-3AD203B41FA5}">
                      <a16:colId xmlns:a16="http://schemas.microsoft.com/office/drawing/2014/main" val="2561464576"/>
                    </a:ext>
                  </a:extLst>
                </a:gridCol>
              </a:tblGrid>
              <a:tr h="564672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ja-JP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2023</a:t>
                      </a:r>
                      <a:r>
                        <a:rPr kumimoji="0" lang="ja-JP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年</a:t>
                      </a:r>
                      <a:endParaRPr kumimoji="1" lang="ja-JP" altLang="en-US" sz="1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2024</a:t>
                      </a:r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2025</a:t>
                      </a:r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2041</a:t>
                      </a:r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2042</a:t>
                      </a:r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956056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057662"/>
                  </a:ext>
                </a:extLst>
              </a:tr>
            </a:tbl>
          </a:graphicData>
        </a:graphic>
      </p:graphicFrame>
      <p:sp>
        <p:nvSpPr>
          <p:cNvPr id="18" name="正方形/長方形 17"/>
          <p:cNvSpPr/>
          <p:nvPr/>
        </p:nvSpPr>
        <p:spPr>
          <a:xfrm>
            <a:off x="433227" y="5545523"/>
            <a:ext cx="115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r>
              <a:rPr kumimoji="0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年　</a:t>
            </a:r>
            <a:endParaRPr kumimoji="0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 bwMode="auto">
          <a:xfrm>
            <a:off x="1486951" y="5367686"/>
            <a:ext cx="755311" cy="725006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万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</a:p>
        </p:txBody>
      </p:sp>
      <p:sp>
        <p:nvSpPr>
          <p:cNvPr id="3" name="右矢印 2"/>
          <p:cNvSpPr/>
          <p:nvPr/>
        </p:nvSpPr>
        <p:spPr>
          <a:xfrm>
            <a:off x="6493897" y="5337062"/>
            <a:ext cx="1166744" cy="738959"/>
          </a:xfrm>
          <a:prstGeom prst="rightArrow">
            <a:avLst/>
          </a:prstGeom>
          <a:ln w="57150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7732548" y="5197139"/>
            <a:ext cx="1473646" cy="10188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新しい</a:t>
            </a:r>
            <a:endParaRPr kumimoji="1"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NISA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乗算 31"/>
          <p:cNvSpPr/>
          <p:nvPr/>
        </p:nvSpPr>
        <p:spPr>
          <a:xfrm>
            <a:off x="6297586" y="4474873"/>
            <a:ext cx="1153386" cy="2341416"/>
          </a:xfrm>
          <a:prstGeom prst="mathMultiply">
            <a:avLst>
              <a:gd name="adj1" fmla="val 1134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04625" y="4388226"/>
            <a:ext cx="2936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（例）つみたて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NISA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の場合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右矢印 33"/>
          <p:cNvSpPr/>
          <p:nvPr/>
        </p:nvSpPr>
        <p:spPr>
          <a:xfrm rot="5400000">
            <a:off x="3090533" y="5985323"/>
            <a:ext cx="895350" cy="461240"/>
          </a:xfrm>
          <a:prstGeom prst="rightArrow">
            <a:avLst>
              <a:gd name="adj1" fmla="val 50000"/>
              <a:gd name="adj2" fmla="val 30064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 bwMode="auto">
          <a:xfrm>
            <a:off x="2449086" y="5392079"/>
            <a:ext cx="4004670" cy="73366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 非課税期間 </a:t>
            </a:r>
            <a:r>
              <a:rPr kumimoji="0" lang="ja-JP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　                </a:t>
            </a: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kumimoji="0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年間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b="39373"/>
          <a:stretch/>
        </p:blipFill>
        <p:spPr>
          <a:xfrm>
            <a:off x="4212876" y="5337063"/>
            <a:ext cx="460292" cy="835392"/>
          </a:xfrm>
          <a:prstGeom prst="rect">
            <a:avLst/>
          </a:prstGeom>
        </p:spPr>
      </p:pic>
      <p:sp>
        <p:nvSpPr>
          <p:cNvPr id="35" name="角丸四角形 34"/>
          <p:cNvSpPr/>
          <p:nvPr/>
        </p:nvSpPr>
        <p:spPr>
          <a:xfrm>
            <a:off x="2847877" y="6058127"/>
            <a:ext cx="1344930" cy="405964"/>
          </a:xfrm>
          <a:prstGeom prst="roundRect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売却もＯＫ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フローチャート: 代替処理 35"/>
          <p:cNvSpPr/>
          <p:nvPr/>
        </p:nvSpPr>
        <p:spPr>
          <a:xfrm>
            <a:off x="204625" y="799230"/>
            <a:ext cx="8800479" cy="1048194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1087438" lvl="2" indent="-173038" defTabSz="914400">
              <a:defRPr/>
            </a:pPr>
            <a:r>
              <a:rPr kumimoji="1"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</a:t>
            </a:r>
            <a:r>
              <a:rPr kumimoji="1"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れ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までの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NISA</a:t>
            </a:r>
            <a:r>
              <a:rPr kumimoji="1" lang="ja-JP" altLang="en-US" sz="2400" dirty="0" err="1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で保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有している商品は</a:t>
            </a:r>
            <a:endParaRPr kumimoji="1" lang="en-US" altLang="ja-JP" sz="24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087438" lvl="2" indent="-173038" defTabSz="914400">
              <a:defRPr/>
            </a:pPr>
            <a:r>
              <a:rPr kumimoji="1"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どうしたらよいですか？</a:t>
            </a:r>
            <a:endParaRPr kumimoji="1" lang="ja-JP" altLang="en-US" sz="2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433227" y="984803"/>
            <a:ext cx="684000" cy="684000"/>
          </a:xfrm>
          <a:prstGeom prst="roundRect">
            <a:avLst/>
          </a:prstGeom>
          <a:solidFill>
            <a:schemeClr val="bg1"/>
          </a:solidFill>
        </p:spPr>
        <p:txBody>
          <a:bodyPr wrap="none" lIns="36000" tIns="36000" rIns="36000" bIns="3600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Q</a:t>
            </a:r>
            <a:endParaRPr kumimoji="1"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7E96ED6-29D6-4467-8192-83990BAF51FC}"/>
              </a:ext>
            </a:extLst>
          </p:cNvPr>
          <p:cNvSpPr/>
          <p:nvPr/>
        </p:nvSpPr>
        <p:spPr>
          <a:xfrm>
            <a:off x="204625" y="107247"/>
            <a:ext cx="8654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よくある質問</a:t>
            </a:r>
            <a:endParaRPr kumimoji="0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70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3" grpId="0" animBg="1"/>
      <p:bldP spid="5" grpId="0" animBg="1"/>
      <p:bldP spid="32" grpId="0" animBg="1"/>
      <p:bldP spid="33" grpId="0"/>
      <p:bldP spid="34" grpId="0" animBg="1"/>
      <p:bldP spid="21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7E96ED6-29D6-4467-8192-83990BAF51FC}"/>
              </a:ext>
            </a:extLst>
          </p:cNvPr>
          <p:cNvSpPr/>
          <p:nvPr/>
        </p:nvSpPr>
        <p:spPr>
          <a:xfrm>
            <a:off x="320040" y="76550"/>
            <a:ext cx="728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もっと知りたいときは</a:t>
            </a:r>
            <a:r>
              <a:rPr kumimoji="0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……</a:t>
            </a:r>
            <a:endParaRPr kumimoji="0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369574" y="4948045"/>
            <a:ext cx="3067046" cy="4023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金融庁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NISA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特設ウェブサイト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3552918" y="4948045"/>
            <a:ext cx="743712" cy="40233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検索</a:t>
            </a:r>
            <a:endParaRPr kumimoji="1"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左矢印 7"/>
          <p:cNvSpPr/>
          <p:nvPr/>
        </p:nvSpPr>
        <p:spPr>
          <a:xfrm rot="2544706">
            <a:off x="4183725" y="5203831"/>
            <a:ext cx="402594" cy="194330"/>
          </a:xfrm>
          <a:prstGeom prst="leftArrow">
            <a:avLst>
              <a:gd name="adj1" fmla="val 32563"/>
              <a:gd name="adj2" fmla="val 129163"/>
            </a:avLst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ローチャート: 代替処理 8"/>
          <p:cNvSpPr/>
          <p:nvPr/>
        </p:nvSpPr>
        <p:spPr>
          <a:xfrm>
            <a:off x="369574" y="907991"/>
            <a:ext cx="3927056" cy="47684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金融庁</a:t>
            </a:r>
            <a:r>
              <a:rPr kumimoji="1" lang="en-US" altLang="ja-JP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NISA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特設ウェブサイト</a:t>
            </a:r>
            <a:endParaRPr kumimoji="1" lang="ja-JP" altLang="en-US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43" y="5201623"/>
            <a:ext cx="1690184" cy="1692568"/>
          </a:xfrm>
          <a:prstGeom prst="rect">
            <a:avLst/>
          </a:prstGeom>
        </p:spPr>
      </p:pic>
      <p:sp>
        <p:nvSpPr>
          <p:cNvPr id="15" name="フローチャート: 代替処理 14"/>
          <p:cNvSpPr/>
          <p:nvPr/>
        </p:nvSpPr>
        <p:spPr>
          <a:xfrm>
            <a:off x="5108738" y="3753002"/>
            <a:ext cx="3927056" cy="47684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投資信託協会</a:t>
            </a:r>
            <a:endParaRPr kumimoji="1" lang="ja-JP" altLang="en-US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822" y="4449544"/>
            <a:ext cx="1058957" cy="1058957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25" y="5429250"/>
            <a:ext cx="1237314" cy="123731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053" y="5644252"/>
            <a:ext cx="1057726" cy="1057726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4960787" y="6047907"/>
            <a:ext cx="3308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dirty="0">
                <a:solidFill>
                  <a:srgbClr val="00142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NISA</a:t>
            </a:r>
            <a:r>
              <a:rPr lang="ja-JP" altLang="en-US" dirty="0">
                <a:solidFill>
                  <a:srgbClr val="00142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成長投資枠の対象商品</a:t>
            </a:r>
            <a:endParaRPr lang="ja-JP" altLang="en-US" sz="4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960787" y="4869176"/>
            <a:ext cx="374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ja-JP" altLang="en-US" dirty="0">
                <a:solidFill>
                  <a:srgbClr val="00142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「投信総合検索ライブラリー</a:t>
            </a:r>
            <a:r>
              <a:rPr lang="ja-JP" altLang="en-US" dirty="0" smtClean="0">
                <a:solidFill>
                  <a:srgbClr val="00142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lang="ja-JP" altLang="en-US" sz="4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A75D24E6-3BAC-F355-4C4F-66AAF07310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0" y="1456761"/>
            <a:ext cx="4319664" cy="3412415"/>
          </a:xfrm>
          <a:prstGeom prst="rect">
            <a:avLst/>
          </a:prstGeom>
          <a:ln>
            <a:solidFill>
              <a:srgbClr val="8DCC4D"/>
            </a:solidFill>
          </a:ln>
        </p:spPr>
      </p:pic>
      <p:pic>
        <p:nvPicPr>
          <p:cNvPr id="22" name="図 21" descr="テキスト, 手紙&#10;&#10;自動的に生成された説明">
            <a:extLst>
              <a:ext uri="{FF2B5EF4-FFF2-40B4-BE49-F238E27FC236}">
                <a16:creationId xmlns:a16="http://schemas.microsoft.com/office/drawing/2014/main" id="{3F7D5FA1-2544-B6C5-33BB-6CD3924132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738" y="1248376"/>
            <a:ext cx="4329601" cy="213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301D5C6-58C1-0D61-9AFE-B422C1D9590B}"/>
              </a:ext>
            </a:extLst>
          </p:cNvPr>
          <p:cNvSpPr txBox="1"/>
          <p:nvPr/>
        </p:nvSpPr>
        <p:spPr>
          <a:xfrm>
            <a:off x="3700152" y="1855215"/>
            <a:ext cx="4679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NISA</a:t>
            </a:r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・確定拠出年金</a:t>
            </a:r>
            <a:endParaRPr kumimoji="1"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62" y="4587734"/>
            <a:ext cx="2717320" cy="126916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301D5C6-58C1-0D61-9AFE-B422C1D9590B}"/>
              </a:ext>
            </a:extLst>
          </p:cNvPr>
          <p:cNvSpPr txBox="1"/>
          <p:nvPr/>
        </p:nvSpPr>
        <p:spPr>
          <a:xfrm>
            <a:off x="4685101" y="3026518"/>
            <a:ext cx="2709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7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NISA</a:t>
            </a:r>
            <a:endParaRPr kumimoji="1" lang="en-US" altLang="ja-JP" sz="7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431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05939" y="152938"/>
            <a:ext cx="10515600" cy="320511"/>
          </a:xfrm>
        </p:spPr>
        <p:txBody>
          <a:bodyPr>
            <a:noAutofit/>
          </a:bodyPr>
          <a:lstStyle/>
          <a:p>
            <a:r>
              <a:rPr kumimoji="1" lang="ja-JP" altLang="en-US" sz="2800" dirty="0" smtClean="0"/>
              <a:t>なぜ</a:t>
            </a:r>
            <a:r>
              <a:rPr kumimoji="1" lang="en-US" altLang="ja-JP" sz="2800" dirty="0" smtClean="0"/>
              <a:t>NISA</a:t>
            </a:r>
            <a:r>
              <a:rPr kumimoji="1" lang="ja-JP" altLang="en-US" sz="2800" dirty="0" smtClean="0"/>
              <a:t>と確定拠出年金なのか</a:t>
            </a:r>
            <a:endParaRPr kumimoji="1" lang="ja-JP" altLang="en-US" sz="2800" dirty="0"/>
          </a:p>
        </p:txBody>
      </p:sp>
      <p:sp>
        <p:nvSpPr>
          <p:cNvPr id="6" name="角丸四角形 14">
            <a:extLst>
              <a:ext uri="{FF2B5EF4-FFF2-40B4-BE49-F238E27FC236}">
                <a16:creationId xmlns:a16="http://schemas.microsoft.com/office/drawing/2014/main" id="{22054548-D466-E635-FF8A-BC4A28F0F4AD}"/>
              </a:ext>
            </a:extLst>
          </p:cNvPr>
          <p:cNvSpPr/>
          <p:nvPr/>
        </p:nvSpPr>
        <p:spPr>
          <a:xfrm>
            <a:off x="470263" y="1397726"/>
            <a:ext cx="3918857" cy="65314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「</a:t>
            </a: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人生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100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</a:t>
            </a: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時代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5" name="角丸四角形 14">
            <a:extLst>
              <a:ext uri="{FF2B5EF4-FFF2-40B4-BE49-F238E27FC236}">
                <a16:creationId xmlns:a16="http://schemas.microsoft.com/office/drawing/2014/main" id="{22054548-D466-E635-FF8A-BC4A28F0F4AD}"/>
              </a:ext>
            </a:extLst>
          </p:cNvPr>
          <p:cNvSpPr/>
          <p:nvPr/>
        </p:nvSpPr>
        <p:spPr>
          <a:xfrm>
            <a:off x="1008568" y="2050869"/>
            <a:ext cx="6505303" cy="1240971"/>
          </a:xfrm>
          <a:prstGeom prst="roundRect">
            <a:avLst>
              <a:gd name="adj" fmla="val 775"/>
            </a:avLst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現代は平均寿命が伸び、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働き方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や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ライフスタイルも多様化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して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います。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7" name="角丸四角形 14">
            <a:extLst>
              <a:ext uri="{FF2B5EF4-FFF2-40B4-BE49-F238E27FC236}">
                <a16:creationId xmlns:a16="http://schemas.microsoft.com/office/drawing/2014/main" id="{22054548-D466-E635-FF8A-BC4A28F0F4AD}"/>
              </a:ext>
            </a:extLst>
          </p:cNvPr>
          <p:cNvSpPr/>
          <p:nvPr/>
        </p:nvSpPr>
        <p:spPr>
          <a:xfrm>
            <a:off x="1008568" y="3135086"/>
            <a:ext cx="5585445" cy="1188720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それぞれのライフプランに応じた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資産形成を進めていくことが重要です。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" name="角丸四角形 14">
            <a:extLst>
              <a:ext uri="{FF2B5EF4-FFF2-40B4-BE49-F238E27FC236}">
                <a16:creationId xmlns:a16="http://schemas.microsoft.com/office/drawing/2014/main" id="{22054548-D466-E635-FF8A-BC4A28F0F4AD}"/>
              </a:ext>
            </a:extLst>
          </p:cNvPr>
          <p:cNvSpPr/>
          <p:nvPr/>
        </p:nvSpPr>
        <p:spPr>
          <a:xfrm>
            <a:off x="564430" y="4767943"/>
            <a:ext cx="7393577" cy="1280159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 資産形成を支援する代表的な制度として、</a:t>
            </a:r>
            <a:endParaRPr kumimoji="1" lang="en-US" altLang="ja-JP" sz="2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kumimoji="1" lang="ja-JP" altLang="en-US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28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NISA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」と「</a:t>
            </a: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確定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拠出</a:t>
            </a: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年金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」が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あります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。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35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51126" y="1539158"/>
            <a:ext cx="79810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①</a:t>
            </a:r>
            <a:r>
              <a:rPr kumimoji="0" lang="ja-JP" altLang="en-US" sz="4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</a:t>
            </a:r>
            <a:r>
              <a:rPr kumimoji="0" lang="en-US" altLang="ja-JP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NISA</a:t>
            </a:r>
            <a:r>
              <a:rPr lang="ja-JP" altLang="en-US" sz="3600" b="1" noProof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：金融庁</a:t>
            </a:r>
            <a:endParaRPr kumimoji="0" lang="ja-JP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51126" y="2928491"/>
            <a:ext cx="87740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② 確定拠出年金制度</a:t>
            </a: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厚生労働省</a:t>
            </a:r>
            <a:endParaRPr kumimoji="0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51126" y="4436696"/>
            <a:ext cx="95939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7638" marR="0" lvl="0" indent="-26876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③ </a:t>
            </a:r>
            <a:r>
              <a:rPr lang="en-US" altLang="ja-JP" sz="4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Q</a:t>
            </a:r>
            <a:r>
              <a:rPr lang="ja-JP" altLang="en-US" sz="4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＆</a:t>
            </a:r>
            <a:r>
              <a:rPr lang="en-US" altLang="ja-JP" sz="4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日本証券業協会、東京証券取引所、投資信託協会</a:t>
            </a:r>
            <a:endParaRPr kumimoji="0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569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65848" y="2945092"/>
            <a:ext cx="95639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①</a:t>
            </a:r>
            <a:r>
              <a:rPr kumimoji="0" lang="ja-JP" altLang="en-US" sz="5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</a:t>
            </a:r>
            <a:r>
              <a:rPr kumimoji="0" lang="en-US" altLang="ja-JP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NISA</a:t>
            </a:r>
            <a:r>
              <a:rPr kumimoji="0" lang="ja-JP" altLang="en-US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lang="en-US" altLang="ja-JP" sz="4800" noProof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4800" noProof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少額投資非課税制度</a:t>
            </a:r>
            <a:r>
              <a:rPr lang="en-US" altLang="ja-JP" sz="4800" noProof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0" lang="ja-JP" altLang="en-US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50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136419" y="213898"/>
            <a:ext cx="10515600" cy="320511"/>
          </a:xfrm>
        </p:spPr>
        <p:txBody>
          <a:bodyPr>
            <a:noAutofit/>
          </a:bodyPr>
          <a:lstStyle/>
          <a:p>
            <a:r>
              <a:rPr kumimoji="1" lang="en-US" altLang="ja-JP" sz="2800" dirty="0" smtClean="0"/>
              <a:t>NISA</a:t>
            </a:r>
            <a:r>
              <a:rPr kumimoji="1" lang="ja-JP" altLang="en-US" sz="2800" dirty="0" smtClean="0"/>
              <a:t>の口座数</a:t>
            </a:r>
            <a:endParaRPr kumimoji="1" lang="ja-JP" altLang="en-US" sz="2800" dirty="0"/>
          </a:p>
        </p:txBody>
      </p:sp>
      <p:sp>
        <p:nvSpPr>
          <p:cNvPr id="5" name="角丸四角形 14">
            <a:extLst>
              <a:ext uri="{FF2B5EF4-FFF2-40B4-BE49-F238E27FC236}">
                <a16:creationId xmlns:a16="http://schemas.microsoft.com/office/drawing/2014/main" id="{22054548-D466-E635-FF8A-BC4A28F0F4AD}"/>
              </a:ext>
            </a:extLst>
          </p:cNvPr>
          <p:cNvSpPr/>
          <p:nvPr/>
        </p:nvSpPr>
        <p:spPr>
          <a:xfrm>
            <a:off x="134790" y="901914"/>
            <a:ext cx="9510922" cy="1022913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3038" lvl="0" indent="-173038" defTabSz="914400">
              <a:spcBef>
                <a:spcPts val="600"/>
              </a:spcBef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○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NISA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は、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制度</a:t>
            </a:r>
            <a:r>
              <a:rPr kumimoji="1"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の開始以来、着実に利用者数が増加し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kumimoji="1" lang="en-US" altLang="ja-JP" sz="24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3038" lvl="0" indent="-173038" defTabSz="914400">
              <a:spcBef>
                <a:spcPts val="300"/>
              </a:spcBef>
              <a:defRPr/>
            </a:pPr>
            <a:r>
              <a:rPr kumimoji="1"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グラフのように口座数・買付額共に年々増加していま</a:t>
            </a:r>
            <a:r>
              <a:rPr kumimoji="1"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kumimoji="1" lang="en-US" altLang="ja-JP" sz="24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00" y="1810438"/>
            <a:ext cx="10230894" cy="4399200"/>
          </a:xfrm>
          <a:prstGeom prst="rect">
            <a:avLst/>
          </a:prstGeom>
        </p:spPr>
      </p:pic>
      <p:sp>
        <p:nvSpPr>
          <p:cNvPr id="7" name="右矢印 6"/>
          <p:cNvSpPr/>
          <p:nvPr/>
        </p:nvSpPr>
        <p:spPr>
          <a:xfrm rot="20851785">
            <a:off x="1296891" y="2918829"/>
            <a:ext cx="8797200" cy="377613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8577" y="6264059"/>
            <a:ext cx="110433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注１：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2021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月末から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2022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末に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かけて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一般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NISA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口座数が減少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して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いるのは、マイナンバー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導入前に開設された口座で、非課税保有期間が終了した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ものがみなし廃止された影響。</a:t>
            </a:r>
            <a:endParaRPr kumimoji="1" lang="en-US" altLang="ja-JP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361950" indent="-361950" defTabSz="914400">
              <a:defRPr/>
            </a:pPr>
            <a:r>
              <a:rPr kumimoji="1"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注</a:t>
            </a:r>
            <a:r>
              <a:rPr kumimoji="1"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２：</a:t>
            </a:r>
            <a:r>
              <a:rPr kumimoji="1" lang="en-US" altLang="ja-JP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2023</a:t>
            </a:r>
            <a:r>
              <a:rPr kumimoji="1"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</a:t>
            </a:r>
            <a:r>
              <a:rPr kumimoji="1"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月末は</a:t>
            </a:r>
            <a:r>
              <a:rPr kumimoji="1"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速報値</a:t>
            </a:r>
            <a:endParaRPr kumimoji="1" lang="en-US" altLang="ja-JP" sz="10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940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939" y="152938"/>
            <a:ext cx="10515600" cy="320511"/>
          </a:xfrm>
        </p:spPr>
        <p:txBody>
          <a:bodyPr>
            <a:noAutofit/>
          </a:bodyPr>
          <a:lstStyle/>
          <a:p>
            <a:r>
              <a:rPr kumimoji="1" lang="en-US" altLang="ja-JP" sz="2800" dirty="0" smtClean="0"/>
              <a:t>NISA</a:t>
            </a:r>
            <a:r>
              <a:rPr kumimoji="1" lang="ja-JP" altLang="en-US" sz="2800" dirty="0" smtClean="0"/>
              <a:t>とは</a:t>
            </a:r>
            <a:endParaRPr kumimoji="1" lang="ja-JP" altLang="en-US" sz="2800" dirty="0"/>
          </a:p>
        </p:txBody>
      </p:sp>
      <p:sp>
        <p:nvSpPr>
          <p:cNvPr id="4" name="円柱 3"/>
          <p:cNvSpPr/>
          <p:nvPr/>
        </p:nvSpPr>
        <p:spPr>
          <a:xfrm>
            <a:off x="598488" y="3757613"/>
            <a:ext cx="1512887" cy="1216025"/>
          </a:xfrm>
          <a:prstGeom prst="ca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71513" y="4981575"/>
            <a:ext cx="1368425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投資開始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559300" y="4981575"/>
            <a:ext cx="1368425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売却時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143625" y="3554413"/>
            <a:ext cx="1368425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売却益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右中かっこ 9"/>
          <p:cNvSpPr/>
          <p:nvPr/>
        </p:nvSpPr>
        <p:spPr>
          <a:xfrm>
            <a:off x="6162675" y="3554413"/>
            <a:ext cx="206375" cy="55403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2220913" y="4198938"/>
            <a:ext cx="2193925" cy="33337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円柱 11"/>
          <p:cNvSpPr/>
          <p:nvPr/>
        </p:nvSpPr>
        <p:spPr>
          <a:xfrm>
            <a:off x="2797175" y="5075238"/>
            <a:ext cx="755650" cy="387350"/>
          </a:xfrm>
          <a:prstGeom prst="can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ストライプ矢印 12"/>
          <p:cNvSpPr/>
          <p:nvPr/>
        </p:nvSpPr>
        <p:spPr>
          <a:xfrm rot="5400000">
            <a:off x="2991644" y="4595019"/>
            <a:ext cx="366712" cy="241300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324091" y="5361148"/>
            <a:ext cx="1752619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配当・分配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四角形吹き出し 15"/>
          <p:cNvSpPr/>
          <p:nvPr/>
        </p:nvSpPr>
        <p:spPr>
          <a:xfrm>
            <a:off x="6646863" y="4365625"/>
            <a:ext cx="1081087" cy="533400"/>
          </a:xfrm>
          <a:prstGeom prst="wedgeRectCallout">
            <a:avLst>
              <a:gd name="adj1" fmla="val -28414"/>
              <a:gd name="adj2" fmla="val -12059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非課税</a:t>
            </a:r>
          </a:p>
        </p:txBody>
      </p:sp>
      <p:sp>
        <p:nvSpPr>
          <p:cNvPr id="17" name="四角形吹き出し 16"/>
          <p:cNvSpPr/>
          <p:nvPr/>
        </p:nvSpPr>
        <p:spPr>
          <a:xfrm>
            <a:off x="3646668" y="6077631"/>
            <a:ext cx="1079500" cy="534987"/>
          </a:xfrm>
          <a:prstGeom prst="wedgeRectCallout">
            <a:avLst>
              <a:gd name="adj1" fmla="val -39785"/>
              <a:gd name="adj2" fmla="val -1027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非課税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2611438" y="3805238"/>
            <a:ext cx="1368425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運用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96151" y="836034"/>
            <a:ext cx="2006822" cy="660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323" b="1" i="0" u="none" strike="noStrike" kern="120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0" lang="ja-JP" altLang="en-US" sz="3692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少額</a:t>
            </a:r>
            <a:r>
              <a:rPr kumimoji="0" lang="ja-JP" altLang="en-US" sz="3323" b="1" i="0" u="none" strike="noStrike" kern="120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」の</a:t>
            </a:r>
            <a:endParaRPr kumimoji="0" lang="ja-JP" altLang="en-US" sz="332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2214928" y="844011"/>
            <a:ext cx="2863481" cy="660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323" b="1" i="0" u="none" strike="noStrike" kern="120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0" lang="ja-JP" altLang="en-US" sz="3692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投資</a:t>
            </a:r>
            <a:r>
              <a:rPr kumimoji="0" lang="ja-JP" altLang="en-US" sz="3323" b="1" i="0" u="none" strike="noStrike" kern="120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」が</a:t>
            </a:r>
            <a:endParaRPr kumimoji="0" lang="ja-JP" altLang="en-US" sz="332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243407" y="836034"/>
            <a:ext cx="3995537" cy="660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323" b="1" i="0" u="none" strike="noStrike" kern="120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0" lang="ja-JP" altLang="en-US" sz="3692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非課税</a:t>
            </a:r>
            <a:r>
              <a:rPr kumimoji="0" lang="ja-JP" altLang="en-US" sz="3323" b="1" i="0" u="none" strike="noStrike" kern="120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」になる制度</a:t>
            </a:r>
            <a:endParaRPr kumimoji="0" lang="ja-JP" altLang="en-US" sz="332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77442" y="1680726"/>
            <a:ext cx="8624041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8200" lvl="1" indent="-285750" algn="just">
              <a:lnSpc>
                <a:spcPts val="3200"/>
              </a:lnSpc>
              <a:buFont typeface="Wingdings" panose="05000000000000000000" pitchFamily="2" charset="2"/>
              <a:buChar char="ü"/>
              <a:defRPr/>
            </a:pPr>
            <a:r>
              <a:rPr lang="ja-JP" altLang="en-US" sz="2000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NISA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口座での投資は、</a:t>
            </a:r>
            <a:r>
              <a:rPr lang="ja-JP" altLang="en-US" sz="2000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運用益（売却益、配当・分配金）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552450" lvl="1" algn="just">
              <a:lnSpc>
                <a:spcPts val="3200"/>
              </a:lnSpc>
              <a:defRPr/>
            </a:pPr>
            <a:r>
              <a:rPr lang="ja-JP" altLang="en-US" sz="2000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 非課税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</a:p>
          <a:p>
            <a:pPr marL="838200" lvl="1" indent="-285750" algn="just">
              <a:lnSpc>
                <a:spcPts val="32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ja-JP" sz="2000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18</a:t>
            </a:r>
            <a:r>
              <a:rPr lang="ja-JP" altLang="en-US" sz="2000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の日本居住者が対象です。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38200" lvl="1" indent="-285750" algn="just">
              <a:lnSpc>
                <a:spcPts val="3200"/>
              </a:lnSpc>
              <a:buFont typeface="Wingdings" panose="05000000000000000000" pitchFamily="2" charset="2"/>
              <a:buChar char="ü"/>
              <a:defRPr/>
            </a:pPr>
            <a:r>
              <a:rPr lang="ja-JP" altLang="en-US" sz="2000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銀行</a:t>
            </a:r>
            <a:r>
              <a:rPr lang="ja-JP" altLang="en-US" sz="2000" b="1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・証券会社等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で口座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開設ができます。 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4694105" y="5489711"/>
            <a:ext cx="4419732" cy="933934"/>
            <a:chOff x="4694105" y="5489711"/>
            <a:chExt cx="4419732" cy="933934"/>
          </a:xfrm>
        </p:grpSpPr>
        <p:sp>
          <p:nvSpPr>
            <p:cNvPr id="18" name="雲形吹き出し 17"/>
            <p:cNvSpPr/>
            <p:nvPr/>
          </p:nvSpPr>
          <p:spPr>
            <a:xfrm>
              <a:off x="5260975" y="5489711"/>
              <a:ext cx="3852862" cy="871537"/>
            </a:xfrm>
            <a:prstGeom prst="cloudCallout">
              <a:avLst>
                <a:gd name="adj1" fmla="val 3454"/>
                <a:gd name="adj2" fmla="val -106891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原則、税率</a:t>
              </a:r>
              <a:r>
                <a:rPr lang="en-US" altLang="ja-JP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20.315</a:t>
              </a:r>
              <a:r>
                <a:rPr lang="ja-JP" altLang="en-US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％</a:t>
              </a:r>
              <a:r>
                <a:rPr lang="ja-JP" altLang="en-US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の課税</a:t>
              </a:r>
            </a:p>
          </p:txBody>
        </p:sp>
        <p:pic>
          <p:nvPicPr>
            <p:cNvPr id="33" name="図 32"/>
            <p:cNvPicPr>
              <a:picLocks noChangeAspect="1"/>
            </p:cNvPicPr>
            <p:nvPr/>
          </p:nvPicPr>
          <p:blipFill rotWithShape="1">
            <a:blip r:embed="rId2"/>
            <a:srcRect t="11181" r="83048"/>
            <a:stretch/>
          </p:blipFill>
          <p:spPr>
            <a:xfrm>
              <a:off x="4694105" y="5741366"/>
              <a:ext cx="567370" cy="682279"/>
            </a:xfrm>
            <a:prstGeom prst="rect">
              <a:avLst/>
            </a:prstGeom>
          </p:spPr>
        </p:pic>
      </p:grpSp>
      <p:sp>
        <p:nvSpPr>
          <p:cNvPr id="5" name="円柱 4"/>
          <p:cNvSpPr/>
          <p:nvPr/>
        </p:nvSpPr>
        <p:spPr>
          <a:xfrm>
            <a:off x="4487863" y="3757613"/>
            <a:ext cx="1511300" cy="1216025"/>
          </a:xfrm>
          <a:prstGeom prst="ca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円柱 5"/>
          <p:cNvSpPr/>
          <p:nvPr/>
        </p:nvSpPr>
        <p:spPr>
          <a:xfrm>
            <a:off x="4487863" y="3533357"/>
            <a:ext cx="1511300" cy="608012"/>
          </a:xfrm>
          <a:prstGeom prst="ca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円柱 38"/>
          <p:cNvSpPr/>
          <p:nvPr/>
        </p:nvSpPr>
        <p:spPr>
          <a:xfrm>
            <a:off x="4487862" y="3522663"/>
            <a:ext cx="1511300" cy="608012"/>
          </a:xfrm>
          <a:prstGeom prst="can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065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5" grpId="0"/>
      <p:bldP spid="16" grpId="0" animBg="1"/>
      <p:bldP spid="17" grpId="0" animBg="1"/>
      <p:bldP spid="19" grpId="0"/>
      <p:bldP spid="26" grpId="0"/>
      <p:bldP spid="27" grpId="0"/>
      <p:bldP spid="28" grpId="0"/>
      <p:bldP spid="5" grpId="0" animBg="1"/>
      <p:bldP spid="6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ローチャート: 代替処理 25"/>
          <p:cNvSpPr/>
          <p:nvPr/>
        </p:nvSpPr>
        <p:spPr>
          <a:xfrm>
            <a:off x="3437290" y="1452880"/>
            <a:ext cx="2731523" cy="862769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algn="ctr"/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つみたて投資枠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437290" y="2042855"/>
            <a:ext cx="2731523" cy="767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年間 </a:t>
            </a:r>
            <a:r>
              <a:rPr kumimoji="1" lang="en-US" altLang="ja-JP" sz="2400" b="1" dirty="0" smtClean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120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フローチャート: 代替処理 29"/>
          <p:cNvSpPr/>
          <p:nvPr/>
        </p:nvSpPr>
        <p:spPr>
          <a:xfrm>
            <a:off x="6298307" y="1452880"/>
            <a:ext cx="2671206" cy="862769"/>
          </a:xfrm>
          <a:prstGeom prst="flowChartAlternateProcess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algn="ctr"/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成長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投資枠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6298307" y="2042855"/>
            <a:ext cx="2671206" cy="7676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年間 </a:t>
            </a:r>
            <a:r>
              <a:rPr kumimoji="1" lang="en-US" altLang="ja-JP" sz="2400" b="1" dirty="0" smtClean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240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万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437289" y="3408467"/>
            <a:ext cx="2731524" cy="6746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6298307" y="3545753"/>
            <a:ext cx="2671206" cy="5373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1200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万円（内数）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3437289" y="2945107"/>
            <a:ext cx="5532224" cy="475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1800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5669280" y="1581889"/>
            <a:ext cx="1128560" cy="360000"/>
          </a:xfrm>
          <a:prstGeom prst="roundRect">
            <a:avLst>
              <a:gd name="adj" fmla="val 50000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併用可</a:t>
            </a:r>
            <a:endParaRPr kumimoji="1" lang="ja-JP" altLang="en-US" sz="2000" b="1" dirty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182388" y="2042855"/>
            <a:ext cx="3014545" cy="756000"/>
          </a:xfrm>
          <a:prstGeom prst="round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年間いくらまで投資できる？</a:t>
            </a:r>
            <a:endParaRPr kumimoji="1" lang="en-US" altLang="ja-JP" sz="20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（年間投資枠）</a:t>
            </a:r>
            <a:endParaRPr kumimoji="1" lang="en-US" altLang="ja-JP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3" name="角丸四角形 62"/>
          <p:cNvSpPr/>
          <p:nvPr/>
        </p:nvSpPr>
        <p:spPr>
          <a:xfrm>
            <a:off x="182388" y="2945107"/>
            <a:ext cx="3014545" cy="1132674"/>
          </a:xfrm>
          <a:prstGeom prst="roundRect">
            <a:avLst>
              <a:gd name="adj" fmla="val 10301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総額いくらまで投資できる？</a:t>
            </a:r>
            <a:endParaRPr kumimoji="1" lang="en-US" altLang="ja-JP" sz="20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zh-TW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非課税保有限度</a:t>
            </a:r>
            <a:r>
              <a:rPr kumimoji="1" lang="zh-TW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額</a:t>
            </a:r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en-US" altLang="ja-JP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182388" y="4227188"/>
            <a:ext cx="3014545" cy="756000"/>
          </a:xfrm>
          <a:prstGeom prst="round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いつまで投資できる？</a:t>
            </a:r>
            <a:endParaRPr kumimoji="1" lang="en-US" altLang="ja-JP" sz="20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zh-TW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口座開設期間</a:t>
            </a:r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en-US" altLang="ja-JP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7" name="角丸四角形 66"/>
          <p:cNvSpPr/>
          <p:nvPr/>
        </p:nvSpPr>
        <p:spPr>
          <a:xfrm>
            <a:off x="207237" y="5132595"/>
            <a:ext cx="3014545" cy="756000"/>
          </a:xfrm>
          <a:prstGeom prst="round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いつまで非課税になる？</a:t>
            </a:r>
            <a:endParaRPr kumimoji="1" lang="en-US" altLang="ja-JP" sz="20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zh-TW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非課税</a:t>
            </a:r>
            <a:r>
              <a:rPr kumimoji="1" lang="zh-TW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保有期間</a:t>
            </a:r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en-US" altLang="ja-JP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3437289" y="4221358"/>
            <a:ext cx="5532224" cy="16672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期限はありません！</a:t>
            </a:r>
            <a:endParaRPr lang="en-US" altLang="ja-JP" sz="2400" b="1" dirty="0" smtClean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口座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開設期間は</a:t>
            </a:r>
            <a:r>
              <a:rPr lang="ja-JP" altLang="en-US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恒久化</a:t>
            </a:r>
            <a:endParaRPr lang="en-US" altLang="ja-JP" b="1" dirty="0" smtClean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非課税保有期間は</a:t>
            </a:r>
            <a:r>
              <a:rPr lang="ja-JP" altLang="en-US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無期限</a:t>
            </a:r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B7E96ED6-29D6-4467-8192-83990BAF51FC}"/>
              </a:ext>
            </a:extLst>
          </p:cNvPr>
          <p:cNvSpPr/>
          <p:nvPr/>
        </p:nvSpPr>
        <p:spPr>
          <a:xfrm>
            <a:off x="281427" y="91155"/>
            <a:ext cx="73524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つみたて投資枠と成長投資枠①</a:t>
            </a:r>
            <a:endParaRPr kumimoji="0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437289" y="3501484"/>
            <a:ext cx="2948762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簿価残高方式で管理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300"/>
              </a:spcBef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（売却すれば枠の再利用が可能）</a:t>
            </a:r>
          </a:p>
        </p:txBody>
      </p:sp>
      <p:sp>
        <p:nvSpPr>
          <p:cNvPr id="3" name="大かっこ 2"/>
          <p:cNvSpPr/>
          <p:nvPr/>
        </p:nvSpPr>
        <p:spPr>
          <a:xfrm>
            <a:off x="4728284" y="4954613"/>
            <a:ext cx="2950234" cy="718872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90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3" grpId="0" animBg="1"/>
      <p:bldP spid="34" grpId="0" animBg="1"/>
      <p:bldP spid="36" grpId="0" animBg="1"/>
      <p:bldP spid="21" grpId="0" animBg="1"/>
      <p:bldP spid="62" grpId="0" animBg="1"/>
      <p:bldP spid="63" grpId="0" animBg="1"/>
      <p:bldP spid="64" grpId="0" animBg="1"/>
      <p:bldP spid="67" grpId="0" animBg="1"/>
      <p:bldP spid="70" grpId="0" animBg="1"/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7E96ED6-29D6-4467-8192-83990BAF51FC}"/>
              </a:ext>
            </a:extLst>
          </p:cNvPr>
          <p:cNvSpPr/>
          <p:nvPr/>
        </p:nvSpPr>
        <p:spPr>
          <a:xfrm>
            <a:off x="365760" y="61310"/>
            <a:ext cx="7239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つみたて投資枠と成長投資枠②</a:t>
            </a:r>
            <a:endParaRPr kumimoji="0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5" name="フローチャート: 代替処理 24"/>
          <p:cNvSpPr/>
          <p:nvPr/>
        </p:nvSpPr>
        <p:spPr>
          <a:xfrm>
            <a:off x="2411178" y="1424847"/>
            <a:ext cx="3348000" cy="618487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algn="ctr"/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つみたて投資枠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411178" y="1982374"/>
            <a:ext cx="3348000" cy="12506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長期・積立・分散投資に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適した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300"/>
              </a:spcBef>
            </a:pPr>
            <a:r>
              <a:rPr kumimoji="1" lang="ja-JP" altLang="en-US" sz="2400" b="1" dirty="0" smtClean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一定の投資</a:t>
            </a:r>
            <a:r>
              <a:rPr kumimoji="1" lang="ja-JP" altLang="en-US" sz="2400" b="1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信託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のみが対象</a:t>
            </a:r>
          </a:p>
        </p:txBody>
      </p:sp>
      <p:sp>
        <p:nvSpPr>
          <p:cNvPr id="29" name="フローチャート: 代替処理 28"/>
          <p:cNvSpPr/>
          <p:nvPr/>
        </p:nvSpPr>
        <p:spPr>
          <a:xfrm>
            <a:off x="5925894" y="1424846"/>
            <a:ext cx="3342602" cy="618487"/>
          </a:xfrm>
          <a:prstGeom prst="flowChartAlternateProcess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algn="ctr"/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成長投資枠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5925894" y="1982373"/>
            <a:ext cx="3342602" cy="12506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2400" b="1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上場株式・投資信託</a:t>
            </a:r>
            <a:r>
              <a:rPr kumimoji="1" lang="ja-JP" altLang="en-US" sz="2400" b="1" dirty="0" smtClean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等</a:t>
            </a:r>
            <a:endParaRPr kumimoji="1" lang="en-US" altLang="ja-JP" sz="2400" b="1" dirty="0" smtClean="0">
              <a:solidFill>
                <a:schemeClr val="accent6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（一定の投資信託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等は除外</a:t>
            </a:r>
            <a:r>
              <a:rPr lang="en-US" altLang="ja-JP" baseline="30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411178" y="3391102"/>
            <a:ext cx="3348000" cy="14459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定期的</a:t>
            </a:r>
            <a:r>
              <a:rPr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endParaRPr lang="en-US" altLang="ja-JP" sz="2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積立</a:t>
            </a:r>
            <a:r>
              <a:rPr lang="ja-JP" altLang="en-US" sz="2400" b="1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投資</a:t>
            </a:r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ができる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5925894" y="3391102"/>
            <a:ext cx="3342602" cy="14459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投資方法が</a:t>
            </a:r>
            <a:r>
              <a:rPr lang="ja-JP" altLang="en-US" sz="2400" b="1" dirty="0" smtClean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自由</a:t>
            </a:r>
            <a:endParaRPr lang="en-US" altLang="ja-JP" sz="2400" b="1" dirty="0" smtClean="0">
              <a:solidFill>
                <a:schemeClr val="accent6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b="1" dirty="0" smtClean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2000" b="1" dirty="0" smtClean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積立投資</a:t>
            </a:r>
            <a:r>
              <a:rPr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も</a:t>
            </a:r>
            <a:r>
              <a:rPr lang="ja-JP" altLang="en-US" sz="2000" b="1" dirty="0" smtClean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一括投資</a:t>
            </a:r>
            <a:r>
              <a:rPr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も</a:t>
            </a:r>
            <a:r>
              <a:rPr lang="en-US" altLang="ja-JP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endParaRPr lang="ja-JP" altLang="en-US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115747" y="1926314"/>
            <a:ext cx="2160000" cy="1306705"/>
          </a:xfrm>
          <a:prstGeom prst="roundRect">
            <a:avLst>
              <a:gd name="adj" fmla="val 14426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何に投資できる？</a:t>
            </a:r>
            <a:endParaRPr kumimoji="1" lang="en-US" altLang="ja-JP" sz="20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（投資対象商品）</a:t>
            </a:r>
            <a:endParaRPr kumimoji="1" lang="en-US" altLang="ja-JP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115747" y="3395579"/>
            <a:ext cx="2160000" cy="1441450"/>
          </a:xfrm>
          <a:prstGeom prst="roundRect">
            <a:avLst>
              <a:gd name="adj" fmla="val 13548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投資の方法は？</a:t>
            </a:r>
            <a:endParaRPr kumimoji="1" lang="en-US" altLang="ja-JP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5176087"/>
            <a:ext cx="9594391" cy="676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457200">
              <a:lnSpc>
                <a:spcPts val="2400"/>
              </a:lnSpc>
              <a:spcBef>
                <a:spcPts val="600"/>
              </a:spcBef>
            </a:pP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整理・監理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銘柄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信託期間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年未満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、毎月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分配型の投資信託及びデリバティブ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取引を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用いた一定の投資信託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等は除外されます。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5278256" y="1531620"/>
            <a:ext cx="1128560" cy="360000"/>
          </a:xfrm>
          <a:prstGeom prst="roundRect">
            <a:avLst>
              <a:gd name="adj" fmla="val 50000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併用可</a:t>
            </a:r>
            <a:endParaRPr kumimoji="1" lang="ja-JP" altLang="en-US" sz="2000" b="1" dirty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529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2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16D366F717ABE4BB331B6E1BEAFF525" ma:contentTypeVersion="12" ma:contentTypeDescription="新しいドキュメントを作成します。" ma:contentTypeScope="" ma:versionID="2ffd8be8ed1ebbd66b54fed383370b4e">
  <xsd:schema xmlns:xsd="http://www.w3.org/2001/XMLSchema" xmlns:xs="http://www.w3.org/2001/XMLSchema" xmlns:p="http://schemas.microsoft.com/office/2006/metadata/properties" xmlns:ns2="3fae6192-6fa0-4129-ba0e-59a9d4621257" xmlns:ns3="14845a59-19c0-419e-937b-3e0304f241ff" targetNamespace="http://schemas.microsoft.com/office/2006/metadata/properties" ma:root="true" ma:fieldsID="2a7bdebdb69e6b1be9c83a931016e115" ns2:_="" ns3:_="">
    <xsd:import namespace="3fae6192-6fa0-4129-ba0e-59a9d4621257"/>
    <xsd:import namespace="14845a59-19c0-419e-937b-3e0304f24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ae6192-6fa0-4129-ba0e-59a9d46212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c00dd7a2-34d6-4a01-ba1d-b393478267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45a59-19c0-419e-937b-3e0304f241f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f6cf48f-3e9c-4c58-8f96-0aed38d0883c}" ma:internalName="TaxCatchAll" ma:showField="CatchAllData" ma:web="14845a59-19c0-419e-937b-3e0304f241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845a59-19c0-419e-937b-3e0304f241ff" xsi:nil="true"/>
    <lcf76f155ced4ddcb4097134ff3c332f xmlns="3fae6192-6fa0-4129-ba0e-59a9d462125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6515A34-674F-4FFE-99E5-792B2777BFF4}"/>
</file>

<file path=customXml/itemProps2.xml><?xml version="1.0" encoding="utf-8"?>
<ds:datastoreItem xmlns:ds="http://schemas.openxmlformats.org/officeDocument/2006/customXml" ds:itemID="{59A2B1BE-BD7A-4AD0-A93F-497004DDA47D}"/>
</file>

<file path=customXml/itemProps3.xml><?xml version="1.0" encoding="utf-8"?>
<ds:datastoreItem xmlns:ds="http://schemas.openxmlformats.org/officeDocument/2006/customXml" ds:itemID="{E396BFC7-7AD3-4730-94CC-9690913D1B2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7182</TotalTime>
  <Words>951</Words>
  <Application>Microsoft Office PowerPoint</Application>
  <PresentationFormat>ワイド画面</PresentationFormat>
  <Paragraphs>130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4" baseType="lpstr">
      <vt:lpstr>Meiryo UI</vt:lpstr>
      <vt:lpstr>ＭＳ ゴシック</vt:lpstr>
      <vt:lpstr>メイリオ</vt:lpstr>
      <vt:lpstr>游ゴシック</vt:lpstr>
      <vt:lpstr>游ゴシック Light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  <vt:lpstr>なぜNISAと確定拠出年金なのか</vt:lpstr>
      <vt:lpstr>PowerPoint プレゼンテーション</vt:lpstr>
      <vt:lpstr>PowerPoint プレゼンテーション</vt:lpstr>
      <vt:lpstr>NISAの口座数</vt:lpstr>
      <vt:lpstr>NISAとは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クオラス</dc:creator>
  <cp:lastModifiedBy>Y.watanabe</cp:lastModifiedBy>
  <cp:revision>175</cp:revision>
  <cp:lastPrinted>2023-06-30T07:43:00Z</cp:lastPrinted>
  <dcterms:created xsi:type="dcterms:W3CDTF">2021-06-28T06:01:13Z</dcterms:created>
  <dcterms:modified xsi:type="dcterms:W3CDTF">2024-02-08T02:04:54Z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0x010100016D366F717ABE4BB331B6E1BEAFF525</vt:lpwstr>
  </property>
</Properties>
</file>