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handoutMasterIdLst>
    <p:handoutMasterId r:id="rId16"/>
  </p:handoutMasterIdLst>
  <p:sldIdLst>
    <p:sldId id="259" r:id="rId2"/>
    <p:sldId id="272" r:id="rId3"/>
    <p:sldId id="258" r:id="rId4"/>
    <p:sldId id="274" r:id="rId5"/>
    <p:sldId id="271" r:id="rId6"/>
    <p:sldId id="260" r:id="rId7"/>
    <p:sldId id="273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4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AFF"/>
    <a:srgbClr val="AFEAFF"/>
    <a:srgbClr val="8FE2FF"/>
    <a:srgbClr val="0D9531"/>
    <a:srgbClr val="00A249"/>
    <a:srgbClr val="7093D2"/>
    <a:srgbClr val="7F9ED7"/>
    <a:srgbClr val="FF4C00"/>
    <a:srgbClr val="FF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2" autoAdjust="0"/>
    <p:restoredTop sz="94660"/>
  </p:normalViewPr>
  <p:slideViewPr>
    <p:cSldViewPr snapToGrid="0">
      <p:cViewPr varScale="1">
        <p:scale>
          <a:sx n="67" d="100"/>
          <a:sy n="67" d="100"/>
        </p:scale>
        <p:origin x="210" y="48"/>
      </p:cViewPr>
      <p:guideLst>
        <p:guide orient="horz" pos="2160"/>
        <p:guide pos="54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236" d="100"/>
          <a:sy n="236" d="100"/>
        </p:scale>
        <p:origin x="549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236638356595064E-2"/>
          <c:y val="7.3815830330174914E-2"/>
          <c:w val="0.91464339437530717"/>
          <c:h val="0.90021413033786735"/>
        </c:manualLayout>
      </c:layout>
      <c:lineChart>
        <c:grouping val="standard"/>
        <c:varyColors val="0"/>
        <c:ser>
          <c:idx val="0"/>
          <c:order val="0"/>
          <c:tx>
            <c:strRef>
              <c:f>金利の基礎!$E$38</c:f>
              <c:strCache>
                <c:ptCount val="1"/>
                <c:pt idx="0">
                  <c:v>複利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金利の基礎!$D$39:$D$80</c:f>
              <c:strCache>
                <c:ptCount val="41"/>
                <c:pt idx="0">
                  <c:v>現在</c:v>
                </c:pt>
                <c:pt idx="10">
                  <c:v>１０年後</c:v>
                </c:pt>
                <c:pt idx="20">
                  <c:v>２０年後</c:v>
                </c:pt>
                <c:pt idx="30">
                  <c:v>３０年後</c:v>
                </c:pt>
                <c:pt idx="40">
                  <c:v>４０年後</c:v>
                </c:pt>
              </c:strCache>
            </c:strRef>
          </c:cat>
          <c:val>
            <c:numRef>
              <c:f>金利の基礎!$E$39:$E$80</c:f>
              <c:numCache>
                <c:formatCode>General</c:formatCode>
                <c:ptCount val="42"/>
                <c:pt idx="0">
                  <c:v>100</c:v>
                </c:pt>
                <c:pt idx="1">
                  <c:v>106</c:v>
                </c:pt>
                <c:pt idx="2">
                  <c:v>112.36</c:v>
                </c:pt>
                <c:pt idx="3">
                  <c:v>119.1016</c:v>
                </c:pt>
                <c:pt idx="4">
                  <c:v>126.247696</c:v>
                </c:pt>
                <c:pt idx="5">
                  <c:v>133.82255776000002</c:v>
                </c:pt>
                <c:pt idx="6">
                  <c:v>141.85191122560002</c:v>
                </c:pt>
                <c:pt idx="7">
                  <c:v>150.36302589913603</c:v>
                </c:pt>
                <c:pt idx="8">
                  <c:v>159.38480745308419</c:v>
                </c:pt>
                <c:pt idx="9">
                  <c:v>168.94789590026926</c:v>
                </c:pt>
                <c:pt idx="10">
                  <c:v>179.08476965428542</c:v>
                </c:pt>
                <c:pt idx="11">
                  <c:v>189.82985583354255</c:v>
                </c:pt>
                <c:pt idx="12">
                  <c:v>201.21964718355511</c:v>
                </c:pt>
                <c:pt idx="13">
                  <c:v>213.29282601456842</c:v>
                </c:pt>
                <c:pt idx="14">
                  <c:v>226.09039557544253</c:v>
                </c:pt>
                <c:pt idx="15">
                  <c:v>239.6558193099691</c:v>
                </c:pt>
                <c:pt idx="16">
                  <c:v>254.03516846856726</c:v>
                </c:pt>
                <c:pt idx="17">
                  <c:v>269.27727857668134</c:v>
                </c:pt>
                <c:pt idx="18">
                  <c:v>285.43391529128223</c:v>
                </c:pt>
                <c:pt idx="19">
                  <c:v>302.55995020875918</c:v>
                </c:pt>
                <c:pt idx="20">
                  <c:v>320.71354722128473</c:v>
                </c:pt>
                <c:pt idx="21">
                  <c:v>339.95636005456186</c:v>
                </c:pt>
                <c:pt idx="22">
                  <c:v>360.3537416578356</c:v>
                </c:pt>
                <c:pt idx="23">
                  <c:v>381.97496615730574</c:v>
                </c:pt>
                <c:pt idx="24">
                  <c:v>404.89346412674411</c:v>
                </c:pt>
                <c:pt idx="25">
                  <c:v>429.18707197434878</c:v>
                </c:pt>
                <c:pt idx="26">
                  <c:v>454.93829629280975</c:v>
                </c:pt>
                <c:pt idx="27">
                  <c:v>482.23459407037836</c:v>
                </c:pt>
                <c:pt idx="28">
                  <c:v>511.16866971460109</c:v>
                </c:pt>
                <c:pt idx="29">
                  <c:v>541.83878989747723</c:v>
                </c:pt>
                <c:pt idx="30">
                  <c:v>574.34911729132591</c:v>
                </c:pt>
                <c:pt idx="31">
                  <c:v>608.81006432880554</c:v>
                </c:pt>
                <c:pt idx="32">
                  <c:v>645.33866818853392</c:v>
                </c:pt>
                <c:pt idx="33">
                  <c:v>684.05898827984595</c:v>
                </c:pt>
                <c:pt idx="34">
                  <c:v>725.1025275766367</c:v>
                </c:pt>
                <c:pt idx="35">
                  <c:v>768.60867923123499</c:v>
                </c:pt>
                <c:pt idx="36">
                  <c:v>814.72519998510916</c:v>
                </c:pt>
                <c:pt idx="37">
                  <c:v>863.6087119842158</c:v>
                </c:pt>
                <c:pt idx="38">
                  <c:v>915.42523470326876</c:v>
                </c:pt>
                <c:pt idx="39">
                  <c:v>970.35074878546493</c:v>
                </c:pt>
                <c:pt idx="40">
                  <c:v>1028.5717937125928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DE-4EBA-AA25-EC46F2E003B3}"/>
            </c:ext>
          </c:extLst>
        </c:ser>
        <c:ser>
          <c:idx val="1"/>
          <c:order val="1"/>
          <c:tx>
            <c:strRef>
              <c:f>金利の基礎!$F$38</c:f>
              <c:strCache>
                <c:ptCount val="1"/>
                <c:pt idx="0">
                  <c:v>単利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金利の基礎!$D$39:$D$80</c:f>
              <c:strCache>
                <c:ptCount val="41"/>
                <c:pt idx="0">
                  <c:v>現在</c:v>
                </c:pt>
                <c:pt idx="10">
                  <c:v>１０年後</c:v>
                </c:pt>
                <c:pt idx="20">
                  <c:v>２０年後</c:v>
                </c:pt>
                <c:pt idx="30">
                  <c:v>３０年後</c:v>
                </c:pt>
                <c:pt idx="40">
                  <c:v>４０年後</c:v>
                </c:pt>
              </c:strCache>
            </c:strRef>
          </c:cat>
          <c:val>
            <c:numRef>
              <c:f>金利の基礎!$F$39:$F$80</c:f>
              <c:numCache>
                <c:formatCode>General</c:formatCode>
                <c:ptCount val="42"/>
                <c:pt idx="0">
                  <c:v>100</c:v>
                </c:pt>
                <c:pt idx="1">
                  <c:v>106</c:v>
                </c:pt>
                <c:pt idx="2">
                  <c:v>112</c:v>
                </c:pt>
                <c:pt idx="3">
                  <c:v>118</c:v>
                </c:pt>
                <c:pt idx="4">
                  <c:v>124</c:v>
                </c:pt>
                <c:pt idx="5">
                  <c:v>130</c:v>
                </c:pt>
                <c:pt idx="6">
                  <c:v>136</c:v>
                </c:pt>
                <c:pt idx="7">
                  <c:v>142</c:v>
                </c:pt>
                <c:pt idx="8">
                  <c:v>148</c:v>
                </c:pt>
                <c:pt idx="9">
                  <c:v>154</c:v>
                </c:pt>
                <c:pt idx="10">
                  <c:v>160</c:v>
                </c:pt>
                <c:pt idx="11">
                  <c:v>166</c:v>
                </c:pt>
                <c:pt idx="12">
                  <c:v>172</c:v>
                </c:pt>
                <c:pt idx="13">
                  <c:v>178</c:v>
                </c:pt>
                <c:pt idx="14">
                  <c:v>184</c:v>
                </c:pt>
                <c:pt idx="15">
                  <c:v>190</c:v>
                </c:pt>
                <c:pt idx="16">
                  <c:v>196</c:v>
                </c:pt>
                <c:pt idx="17">
                  <c:v>202</c:v>
                </c:pt>
                <c:pt idx="18">
                  <c:v>208</c:v>
                </c:pt>
                <c:pt idx="19">
                  <c:v>214</c:v>
                </c:pt>
                <c:pt idx="20">
                  <c:v>220</c:v>
                </c:pt>
                <c:pt idx="21">
                  <c:v>226</c:v>
                </c:pt>
                <c:pt idx="22">
                  <c:v>232</c:v>
                </c:pt>
                <c:pt idx="23">
                  <c:v>238</c:v>
                </c:pt>
                <c:pt idx="24">
                  <c:v>244</c:v>
                </c:pt>
                <c:pt idx="25">
                  <c:v>250</c:v>
                </c:pt>
                <c:pt idx="26">
                  <c:v>256</c:v>
                </c:pt>
                <c:pt idx="27">
                  <c:v>262</c:v>
                </c:pt>
                <c:pt idx="28">
                  <c:v>268</c:v>
                </c:pt>
                <c:pt idx="29">
                  <c:v>274</c:v>
                </c:pt>
                <c:pt idx="30">
                  <c:v>280</c:v>
                </c:pt>
                <c:pt idx="31">
                  <c:v>286</c:v>
                </c:pt>
                <c:pt idx="32">
                  <c:v>292</c:v>
                </c:pt>
                <c:pt idx="33">
                  <c:v>298</c:v>
                </c:pt>
                <c:pt idx="34">
                  <c:v>304</c:v>
                </c:pt>
                <c:pt idx="35">
                  <c:v>310</c:v>
                </c:pt>
                <c:pt idx="36">
                  <c:v>316</c:v>
                </c:pt>
                <c:pt idx="37">
                  <c:v>322</c:v>
                </c:pt>
                <c:pt idx="38">
                  <c:v>328</c:v>
                </c:pt>
                <c:pt idx="39">
                  <c:v>334</c:v>
                </c:pt>
                <c:pt idx="40">
                  <c:v>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DE-4EBA-AA25-EC46F2E003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582304"/>
        <c:axId val="373588864"/>
      </c:lineChart>
      <c:catAx>
        <c:axId val="373582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358886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373588864"/>
        <c:scaling>
          <c:orientation val="minMax"/>
          <c:max val="12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/>
              </a:solidFill>
              <a:prstDash val="sysDot"/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crossAx val="373582304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3160790809717"/>
          <c:y val="0.39311788218803484"/>
          <c:w val="0.46720627498153083"/>
          <c:h val="0.13771863756593719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0.63433</cdr:x>
      <cdr:y>0.06893</cdr:y>
    </cdr:from>
    <cdr:to>
      <cdr:x>0.9836</cdr:x>
      <cdr:y>0.21341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>
          <a:off x="4083664" y="250304"/>
          <a:ext cx="2248514" cy="5246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rPr>
            <a:t>約</a:t>
          </a:r>
          <a:r>
            <a: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rPr>
            <a:t>1,029</a:t>
          </a:r>
          <a:r>
            <a: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rPr>
            <a:t>万円</a:t>
          </a:r>
        </a:p>
      </cdr:txBody>
    </cdr:sp>
  </cdr:relSizeAnchor>
  <cdr:relSizeAnchor xmlns:cdr="http://schemas.openxmlformats.org/drawingml/2006/chartDrawing">
    <cdr:from>
      <cdr:x>0.71768</cdr:x>
      <cdr:y>0.77764</cdr:y>
    </cdr:from>
    <cdr:to>
      <cdr:x>0.97667</cdr:x>
      <cdr:y>0.9194</cdr:y>
    </cdr:to>
    <cdr:sp macro="" textlink="">
      <cdr:nvSpPr>
        <cdr:cNvPr id="9" name="テキスト ボックス 1"/>
        <cdr:cNvSpPr txBox="1"/>
      </cdr:nvSpPr>
      <cdr:spPr>
        <a:xfrm xmlns:a="http://schemas.openxmlformats.org/drawingml/2006/main">
          <a:off x="4620254" y="2823837"/>
          <a:ext cx="1667278" cy="5147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rPr>
            <a:t>約</a:t>
          </a:r>
          <a:r>
            <a: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rPr>
            <a:t>340</a:t>
          </a:r>
          <a:r>
            <a: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rPr>
            <a:t>万円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89B60F9-C417-7746-9BC0-897520DE09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7EAB1E-76AC-9A46-A48A-C13F9FEC8B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CDC7-AC32-2F4F-85F0-B6EE164963F0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95B7EB-3893-AA44-8459-31A858FC84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16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75BCB-6AF8-394D-ACB8-1B69610AD58A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7DB9-CAEA-B945-B741-79535E350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8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@ 2021------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6C443-E30A-4FC6-BDD8-466A2223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1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0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4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163917" y="218054"/>
            <a:ext cx="6440128" cy="418058"/>
          </a:xfrm>
        </p:spPr>
        <p:txBody>
          <a:bodyPr>
            <a:noAutofit/>
          </a:bodyPr>
          <a:lstStyle/>
          <a:p>
            <a:r>
              <a:rPr lang="ja-JP" altLang="en-US" sz="2800" b="0" i="1" dirty="0"/>
              <a:t>  主な分散方法</a:t>
            </a:r>
            <a:endParaRPr kumimoji="1" lang="ja-JP" altLang="en-US" sz="2800" b="0" i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034" y="1608130"/>
            <a:ext cx="2217947" cy="216927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160" y="1687992"/>
            <a:ext cx="3118415" cy="203471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13" y="4793539"/>
            <a:ext cx="3394635" cy="1733775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90575" y="936017"/>
            <a:ext cx="3600000" cy="2880000"/>
          </a:xfrm>
          <a:prstGeom prst="rect">
            <a:avLst/>
          </a:prstGeom>
          <a:ln w="41275">
            <a:solidFill>
              <a:srgbClr val="FF3B9D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561564" y="936017"/>
            <a:ext cx="3617750" cy="2880000"/>
          </a:xfrm>
          <a:prstGeom prst="rect">
            <a:avLst/>
          </a:prstGeom>
          <a:ln w="412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10907" y="4011301"/>
            <a:ext cx="3600000" cy="2520000"/>
          </a:xfrm>
          <a:prstGeom prst="rect">
            <a:avLst/>
          </a:prstGeom>
          <a:ln w="41275">
            <a:solidFill>
              <a:srgbClr val="FFC000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4244" y="934702"/>
            <a:ext cx="3600000" cy="584775"/>
          </a:xfrm>
          <a:prstGeom prst="rect">
            <a:avLst/>
          </a:prstGeom>
          <a:solidFill>
            <a:srgbClr val="FF3B9D"/>
          </a:solidFill>
          <a:ln w="41275">
            <a:solidFill>
              <a:srgbClr val="FF3B9D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資産の分散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579314" y="934702"/>
            <a:ext cx="3600000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41275">
            <a:solidFill>
              <a:schemeClr val="accent1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地域の分散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08292" y="4049488"/>
            <a:ext cx="3600000" cy="584775"/>
          </a:xfrm>
          <a:prstGeom prst="rect">
            <a:avLst/>
          </a:prstGeom>
          <a:solidFill>
            <a:srgbClr val="FFC000"/>
          </a:solidFill>
          <a:ln w="41275">
            <a:solidFill>
              <a:srgbClr val="FFC000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時間の分散</a:t>
            </a:r>
          </a:p>
        </p:txBody>
      </p:sp>
      <p:sp>
        <p:nvSpPr>
          <p:cNvPr id="15" name="右矢印 14"/>
          <p:cNvSpPr/>
          <p:nvPr/>
        </p:nvSpPr>
        <p:spPr>
          <a:xfrm>
            <a:off x="4264413" y="4873568"/>
            <a:ext cx="594301" cy="795463"/>
          </a:xfrm>
          <a:prstGeom prst="rightArrow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245BE91-A2CD-4105-AF42-F6FAEBFCB8B5}"/>
              </a:ext>
            </a:extLst>
          </p:cNvPr>
          <p:cNvSpPr txBox="1"/>
          <p:nvPr/>
        </p:nvSpPr>
        <p:spPr>
          <a:xfrm>
            <a:off x="4561564" y="4609579"/>
            <a:ext cx="451789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（例）定額購入法</a:t>
            </a:r>
            <a:endParaRPr lang="en-US" altLang="ja-JP" sz="3200" b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32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（ドル・コスト平均法）</a:t>
            </a:r>
          </a:p>
        </p:txBody>
      </p:sp>
    </p:spTree>
    <p:extLst>
      <p:ext uri="{BB962C8B-B14F-4D97-AF65-F5344CB8AC3E}">
        <p14:creationId xmlns:p14="http://schemas.microsoft.com/office/powerpoint/2010/main" val="427873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3" y="1509623"/>
            <a:ext cx="8885575" cy="5035641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49519" y="874209"/>
            <a:ext cx="9147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投資に際して“どの程度のリスクなら引き受けられるか”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gray">
          <a:xfrm>
            <a:off x="47790" y="159355"/>
            <a:ext cx="5592149" cy="445160"/>
          </a:xfrm>
          <a:prstGeom prst="rect">
            <a:avLst/>
          </a:prstGeom>
        </p:spPr>
        <p:txBody>
          <a:bodyPr anchor="t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リスク許容度を考える</a:t>
            </a:r>
            <a:endParaRPr lang="ja-JP" altLang="en-US" sz="2800" kern="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54FEEF5-A72C-4D38-B719-CC5B875368ED}"/>
              </a:ext>
            </a:extLst>
          </p:cNvPr>
          <p:cNvSpPr/>
          <p:nvPr/>
        </p:nvSpPr>
        <p:spPr>
          <a:xfrm>
            <a:off x="557762" y="1706572"/>
            <a:ext cx="2690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solidFill>
                  <a:srgbClr val="F9581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リスク許容度が低い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3515286-A144-4EDD-B634-3F4B9FE0250D}"/>
              </a:ext>
            </a:extLst>
          </p:cNvPr>
          <p:cNvSpPr/>
          <p:nvPr/>
        </p:nvSpPr>
        <p:spPr>
          <a:xfrm>
            <a:off x="5782546" y="1718090"/>
            <a:ext cx="2690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リスク許容度が高い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189781" y="5251878"/>
            <a:ext cx="8599217" cy="914171"/>
            <a:chOff x="312339" y="3257455"/>
            <a:chExt cx="9107361" cy="914171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7796BFA3-A594-4CA9-A792-3A277ABCDDB5}"/>
                </a:ext>
              </a:extLst>
            </p:cNvPr>
            <p:cNvSpPr txBox="1"/>
            <p:nvPr/>
          </p:nvSpPr>
          <p:spPr>
            <a:xfrm>
              <a:off x="885964" y="3257455"/>
              <a:ext cx="8145582" cy="750847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lang="ja-JP" altLang="en-US" sz="3200" b="1">
                  <a:solidFill>
                    <a:srgbClr val="F9581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安定志向　</a:t>
              </a:r>
              <a:r>
                <a:rPr lang="ja-JP" altLang="en-US" sz="2800" b="1">
                  <a:solidFill>
                    <a:srgbClr val="F9581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2800" b="1">
                  <a:latin typeface="Meiryo UI" panose="020B0604030504040204" pitchFamily="50" charset="-128"/>
                  <a:ea typeface="Meiryo UI" panose="020B0604030504040204" pitchFamily="50" charset="-128"/>
                </a:rPr>
                <a:t>　　　 </a:t>
              </a:r>
              <a:r>
                <a:rPr lang="ja-JP" altLang="en-US" sz="2800" b="1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性格</a:t>
              </a:r>
              <a:r>
                <a:rPr lang="ja-JP" altLang="en-US" sz="2800" b="1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</a:t>
              </a:r>
              <a:r>
                <a:rPr lang="ja-JP" altLang="en-US" sz="32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リスク志向</a:t>
              </a:r>
              <a:r>
                <a:rPr lang="ja-JP" altLang="en-US" sz="32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312339" y="3307626"/>
              <a:ext cx="9107361" cy="864000"/>
            </a:xfrm>
            <a:prstGeom prst="roundRect">
              <a:avLst>
                <a:gd name="adj" fmla="val 5020"/>
              </a:avLst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64608" y="1639271"/>
            <a:ext cx="1947683" cy="1658525"/>
          </a:xfrm>
          <a:prstGeom prst="roundRect">
            <a:avLst/>
          </a:prstGeom>
        </p:spPr>
        <p:txBody>
          <a:bodyPr wrap="non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89781" y="2316290"/>
            <a:ext cx="8599217" cy="878780"/>
            <a:chOff x="189781" y="2316290"/>
            <a:chExt cx="8599217" cy="878780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7796BFA3-A594-4CA9-A792-3A277ABCDDB5}"/>
                </a:ext>
              </a:extLst>
            </p:cNvPr>
            <p:cNvSpPr txBox="1"/>
            <p:nvPr/>
          </p:nvSpPr>
          <p:spPr>
            <a:xfrm>
              <a:off x="551286" y="2316290"/>
              <a:ext cx="7532621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lang="ja-JP" altLang="en-US" sz="3200" b="1" dirty="0" smtClean="0">
                  <a:solidFill>
                    <a:srgbClr val="F9581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少ない</a:t>
              </a:r>
              <a:r>
                <a:rPr lang="ja-JP" altLang="en-US" sz="3200" b="1" dirty="0">
                  <a:solidFill>
                    <a:srgbClr val="F9581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3200" b="1" dirty="0" smtClean="0">
                  <a:solidFill>
                    <a:srgbClr val="F9581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2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ja-JP" altLang="en-US" sz="2800" b="1" dirty="0" smtClean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収入</a:t>
              </a:r>
              <a:r>
                <a:rPr lang="ja-JP" altLang="en-US" sz="2800" b="1" dirty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・資産額</a:t>
              </a:r>
              <a:r>
                <a:rPr lang="ja-JP" altLang="en-US" sz="28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28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28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 </a:t>
              </a:r>
              <a:r>
                <a:rPr lang="ja-JP" altLang="en-US" sz="32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多い</a:t>
              </a: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189781" y="2331070"/>
              <a:ext cx="8599217" cy="864000"/>
            </a:xfrm>
            <a:prstGeom prst="roundRect">
              <a:avLst>
                <a:gd name="adj" fmla="val 5020"/>
              </a:avLst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189781" y="3282280"/>
            <a:ext cx="8599217" cy="892760"/>
            <a:chOff x="314818" y="3290611"/>
            <a:chExt cx="9072496" cy="892760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796BFA3-A594-4CA9-A792-3A277ABCDDB5}"/>
                </a:ext>
              </a:extLst>
            </p:cNvPr>
            <p:cNvSpPr txBox="1"/>
            <p:nvPr/>
          </p:nvSpPr>
          <p:spPr>
            <a:xfrm>
              <a:off x="1410538" y="3290611"/>
              <a:ext cx="7065818" cy="750847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ja-JP" altLang="en-US" sz="3200" b="1">
                  <a:solidFill>
                    <a:srgbClr val="F9581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高い　</a:t>
              </a:r>
              <a:r>
                <a:rPr lang="ja-JP" altLang="en-US" sz="2800" b="1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    </a:t>
              </a:r>
              <a:r>
                <a:rPr lang="ja-JP" altLang="en-US" sz="2800" b="1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年齢</a:t>
              </a:r>
              <a:r>
                <a:rPr lang="ja-JP" altLang="en-US" sz="2800" b="1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</a:t>
              </a:r>
              <a:r>
                <a:rPr lang="ja-JP" altLang="en-US" sz="2800" b="1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　  </a:t>
              </a:r>
              <a:r>
                <a:rPr lang="ja-JP" altLang="en-US" sz="3200" b="1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低い</a:t>
              </a:r>
              <a:r>
                <a:rPr lang="ja-JP" altLang="en-US" sz="3200" b="1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</a:t>
              </a:r>
              <a:endParaRPr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314818" y="3319371"/>
              <a:ext cx="9072496" cy="864000"/>
            </a:xfrm>
            <a:prstGeom prst="roundRect">
              <a:avLst>
                <a:gd name="adj" fmla="val 5020"/>
              </a:avLst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89781" y="4290205"/>
            <a:ext cx="8599217" cy="873263"/>
            <a:chOff x="185717" y="4230915"/>
            <a:chExt cx="9081276" cy="864008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185717" y="4230915"/>
              <a:ext cx="9081276" cy="864004"/>
              <a:chOff x="112508" y="2317260"/>
              <a:chExt cx="9081276" cy="864004"/>
            </a:xfrm>
          </p:grpSpPr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796BFA3-A594-4CA9-A792-3A277ABCDDB5}"/>
                  </a:ext>
                </a:extLst>
              </p:cNvPr>
              <p:cNvSpPr txBox="1"/>
              <p:nvPr/>
            </p:nvSpPr>
            <p:spPr>
              <a:xfrm>
                <a:off x="1311701" y="2596068"/>
                <a:ext cx="7495041" cy="4003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2400"/>
                  </a:lnSpc>
                </a:pPr>
                <a:r>
                  <a:rPr lang="ja-JP" altLang="en-US" sz="3200" b="1" dirty="0">
                    <a:solidFill>
                      <a:srgbClr val="F95817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 </a:t>
                </a:r>
                <a:r>
                  <a:rPr lang="ja-JP" altLang="en-US" sz="3200" b="1">
                    <a:solidFill>
                      <a:srgbClr val="F95817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多い　　　　　 </a:t>
                </a:r>
                <a:r>
                  <a:rPr lang="ja-JP" altLang="en-US" sz="32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 　　　　　　　</a:t>
                </a:r>
                <a:r>
                  <a:rPr lang="ja-JP" altLang="en-US" sz="3200" b="1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少ない</a:t>
                </a:r>
                <a:r>
                  <a:rPr lang="ja-JP" altLang="en-US" sz="32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3200" b="1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</a:t>
                </a:r>
                <a:r>
                  <a:rPr lang="ja-JP" altLang="en-US" sz="3200" b="1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</a:t>
                </a:r>
                <a:endParaRPr lang="en-US" altLang="ja-JP" sz="3200" b="1" dirty="0">
                  <a:solidFill>
                    <a:schemeClr val="accent6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" name="角丸四角形 24"/>
              <p:cNvSpPr/>
              <p:nvPr/>
            </p:nvSpPr>
            <p:spPr>
              <a:xfrm>
                <a:off x="112508" y="2317260"/>
                <a:ext cx="9081276" cy="864004"/>
              </a:xfrm>
              <a:prstGeom prst="roundRect">
                <a:avLst>
                  <a:gd name="adj" fmla="val 5020"/>
                </a:avLst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endParaRPr kumimoji="1"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7796BFA3-A594-4CA9-A792-3A277ABCDDB5}"/>
                </a:ext>
              </a:extLst>
            </p:cNvPr>
            <p:cNvSpPr txBox="1"/>
            <p:nvPr/>
          </p:nvSpPr>
          <p:spPr>
            <a:xfrm>
              <a:off x="3415293" y="4293034"/>
              <a:ext cx="2619705" cy="801889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anchor="b">
              <a:spAutoFit/>
            </a:bodyPr>
            <a:lstStyle/>
            <a:p>
              <a:pPr algn="ctr">
                <a:lnSpc>
                  <a:spcPts val="2800"/>
                </a:lnSpc>
              </a:pPr>
              <a:r>
                <a:rPr lang="ja-JP" altLang="en-US" sz="2000" b="1" dirty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近い将来の</a:t>
              </a:r>
              <a:r>
                <a:rPr lang="ja-JP" altLang="en-US" sz="2800" dirty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2400" dirty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 </a:t>
              </a:r>
              <a:r>
                <a:rPr lang="ja-JP" altLang="en-US" sz="2400" b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ja-JP" altLang="en-US" sz="24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</a:t>
              </a:r>
              <a:r>
                <a:rPr lang="ja-JP" altLang="en-US" sz="2400" b="1" dirty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ライフイベント</a:t>
              </a:r>
              <a:endParaRPr lang="en-US" altLang="ja-JP" sz="240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176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1301D59-CA87-4E8F-9BE2-BB09F25F1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883" y="2064420"/>
            <a:ext cx="5127598" cy="4434423"/>
          </a:xfrm>
          <a:prstGeom prst="rect">
            <a:avLst/>
          </a:prstGeom>
        </p:spPr>
      </p:pic>
      <p:sp>
        <p:nvSpPr>
          <p:cNvPr id="3" name="タイトル 1"/>
          <p:cNvSpPr txBox="1">
            <a:spLocks/>
          </p:cNvSpPr>
          <p:nvPr/>
        </p:nvSpPr>
        <p:spPr bwMode="gray">
          <a:xfrm>
            <a:off x="55965" y="184793"/>
            <a:ext cx="6396057" cy="445160"/>
          </a:xfrm>
          <a:prstGeom prst="rect">
            <a:avLst/>
          </a:prstGeom>
        </p:spPr>
        <p:txBody>
          <a:bodyPr anchor="t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金融商品の組合せを考える</a:t>
            </a:r>
            <a:endParaRPr lang="ja-JP" altLang="en-US" sz="2800" kern="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A4CDAC-500A-41A0-B747-11E5F86A4794}"/>
              </a:ext>
            </a:extLst>
          </p:cNvPr>
          <p:cNvSpPr/>
          <p:nvPr/>
        </p:nvSpPr>
        <p:spPr>
          <a:xfrm>
            <a:off x="343383" y="915811"/>
            <a:ext cx="765305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自分のリスク許容度を加味して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金融商品の組合せ（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ポートフォリオ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）を考えましょう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2774FAC-3334-4024-9EE4-1DFEE11B91E1}"/>
              </a:ext>
            </a:extLst>
          </p:cNvPr>
          <p:cNvSpPr/>
          <p:nvPr/>
        </p:nvSpPr>
        <p:spPr>
          <a:xfrm>
            <a:off x="2505476" y="3204414"/>
            <a:ext cx="188384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国内株式</a:t>
            </a:r>
            <a:endParaRPr lang="en-US" altLang="ja-JP" sz="3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など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031D13-072A-4B1A-9518-84CBE95E51E2}"/>
              </a:ext>
            </a:extLst>
          </p:cNvPr>
          <p:cNvSpPr/>
          <p:nvPr/>
        </p:nvSpPr>
        <p:spPr>
          <a:xfrm>
            <a:off x="4683945" y="3204414"/>
            <a:ext cx="161133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預貯金</a:t>
            </a:r>
            <a:endParaRPr lang="en-US" altLang="ja-JP" sz="3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など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CAC392-BF43-4164-B66B-66E5DAF371F5}"/>
              </a:ext>
            </a:extLst>
          </p:cNvPr>
          <p:cNvSpPr/>
          <p:nvPr/>
        </p:nvSpPr>
        <p:spPr>
          <a:xfrm>
            <a:off x="3509309" y="5083542"/>
            <a:ext cx="18261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国内債券</a:t>
            </a:r>
            <a:endParaRPr lang="en-US" altLang="ja-JP" sz="3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など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0E32028-F092-4E6B-B868-DC7ABE4CF8CD}"/>
              </a:ext>
            </a:extLst>
          </p:cNvPr>
          <p:cNvSpPr/>
          <p:nvPr/>
        </p:nvSpPr>
        <p:spPr>
          <a:xfrm>
            <a:off x="55965" y="2098924"/>
            <a:ext cx="23342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rgbClr val="1A1A1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収益性が高い</a:t>
            </a:r>
          </a:p>
          <a:p>
            <a:r>
              <a:rPr lang="ja-JP" altLang="en-US" sz="2400" b="0" dirty="0">
                <a:solidFill>
                  <a:srgbClr val="1A1A1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金融商品</a:t>
            </a:r>
            <a:endParaRPr lang="en-US" altLang="ja-JP" sz="2400" b="0" dirty="0">
              <a:solidFill>
                <a:srgbClr val="1A1A1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FB08B13-B74B-4E7B-AD2D-5979116330FA}"/>
              </a:ext>
            </a:extLst>
          </p:cNvPr>
          <p:cNvSpPr/>
          <p:nvPr/>
        </p:nvSpPr>
        <p:spPr>
          <a:xfrm>
            <a:off x="6506434" y="1952620"/>
            <a:ext cx="25592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rgbClr val="1A1A1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流動性・安全性</a:t>
            </a:r>
            <a:r>
              <a:rPr lang="ja-JP" altLang="en-US" sz="2400" b="0" dirty="0">
                <a:solidFill>
                  <a:srgbClr val="1A1A1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が高い金融商品</a:t>
            </a:r>
            <a:endParaRPr lang="en-US" altLang="ja-JP" sz="2400" b="0" dirty="0">
              <a:solidFill>
                <a:srgbClr val="1A1A1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519ECAF-0A7B-444E-AA4E-EF6A8AB8E98D}"/>
              </a:ext>
            </a:extLst>
          </p:cNvPr>
          <p:cNvSpPr/>
          <p:nvPr/>
        </p:nvSpPr>
        <p:spPr>
          <a:xfrm>
            <a:off x="277925" y="5894811"/>
            <a:ext cx="2847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ポートフォリオの例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FB08B13-B74B-4E7B-AD2D-5979116330FA}"/>
              </a:ext>
            </a:extLst>
          </p:cNvPr>
          <p:cNvSpPr/>
          <p:nvPr/>
        </p:nvSpPr>
        <p:spPr>
          <a:xfrm>
            <a:off x="6925235" y="5417757"/>
            <a:ext cx="25592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rgbClr val="1A1A1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安全性</a:t>
            </a:r>
            <a:r>
              <a:rPr lang="ja-JP" altLang="en-US" sz="2400" b="0" dirty="0">
                <a:solidFill>
                  <a:srgbClr val="1A1A1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の高い</a:t>
            </a:r>
            <a:endParaRPr lang="en-US" altLang="ja-JP" sz="2400" b="0" dirty="0">
              <a:solidFill>
                <a:srgbClr val="1A1A1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0" dirty="0">
                <a:solidFill>
                  <a:srgbClr val="1A1A1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金融商品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823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4" grpId="0"/>
      <p:bldP spid="1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2"/>
          <p:cNvSpPr>
            <a:spLocks noGrp="1"/>
          </p:cNvSpPr>
          <p:nvPr>
            <p:ph type="title"/>
          </p:nvPr>
        </p:nvSpPr>
        <p:spPr>
          <a:xfrm>
            <a:off x="429225" y="192964"/>
            <a:ext cx="7266012" cy="418058"/>
          </a:xfrm>
        </p:spPr>
        <p:txBody>
          <a:bodyPr>
            <a:noAutofit/>
          </a:bodyPr>
          <a:lstStyle/>
          <a:p>
            <a:r>
              <a:rPr lang="ja-JP" altLang="en-US" sz="2800" b="0" dirty="0"/>
              <a:t>まとめ（投資リスクの管理）</a:t>
            </a:r>
            <a:endParaRPr kumimoji="1" lang="ja-JP" altLang="en-US" sz="2800" b="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919" y="743028"/>
            <a:ext cx="8742484" cy="1323439"/>
          </a:xfrm>
          <a:prstGeom prst="rect">
            <a:avLst/>
          </a:prstGeom>
          <a:solidFill>
            <a:srgbClr val="92D050">
              <a:alpha val="24000"/>
            </a:srgbClr>
          </a:solidFill>
        </p:spPr>
        <p:txBody>
          <a:bodyPr wrap="square" rtlCol="0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ü"/>
              <a:defRPr/>
            </a:pPr>
            <a:r>
              <a:rPr kumimoji="1" lang="ja-JP" altLang="en-US" sz="4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投資は、「当面使う予定がないお金」で行うのが基本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1">
            <a:extLst>
              <a:ext uri="{FF2B5EF4-FFF2-40B4-BE49-F238E27FC236}">
                <a16:creationId xmlns:a16="http://schemas.microsoft.com/office/drawing/2014/main" id="{423526B0-4503-4080-BF5B-E93859A6D7F8}"/>
              </a:ext>
            </a:extLst>
          </p:cNvPr>
          <p:cNvSpPr txBox="1">
            <a:spLocks/>
          </p:cNvSpPr>
          <p:nvPr/>
        </p:nvSpPr>
        <p:spPr>
          <a:xfrm>
            <a:off x="66918" y="40522"/>
            <a:ext cx="4886082" cy="41805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Tw Cen MT" pitchFamily="34" charset="0"/>
                <a:ea typeface="HGPｺﾞｼｯｸE" pitchFamily="50" charset="-128"/>
              </a:defRPr>
            </a:lvl5pPr>
            <a:lvl6pPr marL="45719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6pPr>
            <a:lvl7pPr marL="914395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7pPr>
            <a:lvl8pPr marL="137159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8pPr>
            <a:lvl9pPr marL="18287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/>
              <a:ea typeface="HGPｺﾞｼｯｸE" panose="020B0900000000000000" pitchFamily="50" charset="-128"/>
              <a:cs typeface="+mj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FE728A-0A3F-4417-8148-9D4239322884}"/>
              </a:ext>
            </a:extLst>
          </p:cNvPr>
          <p:cNvSpPr txBox="1"/>
          <p:nvPr/>
        </p:nvSpPr>
        <p:spPr>
          <a:xfrm>
            <a:off x="104432" y="5364165"/>
            <a:ext cx="8706636" cy="1323439"/>
          </a:xfrm>
          <a:prstGeom prst="rect">
            <a:avLst/>
          </a:prstGeom>
          <a:solidFill>
            <a:srgbClr val="92D050">
              <a:alpha val="24000"/>
            </a:srgbClr>
          </a:solidFill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リスク許容度を考慮し</a:t>
            </a:r>
            <a:endParaRPr kumimoji="1" lang="en-US" altLang="ja-JP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金融商品の組合せを考える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FC58419-02A6-4ABD-8BD9-051D2540958E}"/>
              </a:ext>
            </a:extLst>
          </p:cNvPr>
          <p:cNvSpPr txBox="1"/>
          <p:nvPr/>
        </p:nvSpPr>
        <p:spPr>
          <a:xfrm>
            <a:off x="91927" y="2268643"/>
            <a:ext cx="8718586" cy="1323439"/>
          </a:xfrm>
          <a:prstGeom prst="rect">
            <a:avLst/>
          </a:prstGeom>
          <a:solidFill>
            <a:srgbClr val="92D050">
              <a:alpha val="24000"/>
            </a:srgbClr>
          </a:solidFill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将来に備えるための投資は</a:t>
            </a:r>
            <a:endParaRPr kumimoji="1" lang="en-US" altLang="ja-JP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4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‟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長期、積立、分散投資“が基本</a:t>
            </a:r>
            <a:endParaRPr kumimoji="1" lang="en-US" altLang="ja-JP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C58419-02A6-4ABD-8BD9-051D2540958E}"/>
              </a:ext>
            </a:extLst>
          </p:cNvPr>
          <p:cNvSpPr txBox="1"/>
          <p:nvPr/>
        </p:nvSpPr>
        <p:spPr>
          <a:xfrm>
            <a:off x="79421" y="3838550"/>
            <a:ext cx="8730537" cy="1323439"/>
          </a:xfrm>
          <a:prstGeom prst="rect">
            <a:avLst/>
          </a:prstGeom>
          <a:solidFill>
            <a:srgbClr val="92D050">
              <a:alpha val="24000"/>
            </a:srgbClr>
          </a:solidFill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知っておこう</a:t>
            </a:r>
            <a:endParaRPr kumimoji="1" lang="en-US" altLang="ja-JP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4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4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定額購入法（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ドル・コスト平均法）」</a:t>
            </a:r>
          </a:p>
        </p:txBody>
      </p:sp>
    </p:spTree>
    <p:extLst>
      <p:ext uri="{BB962C8B-B14F-4D97-AF65-F5344CB8AC3E}">
        <p14:creationId xmlns:p14="http://schemas.microsoft.com/office/powerpoint/2010/main" val="78776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26861" y="1688868"/>
            <a:ext cx="5200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投資リスクの管理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22094" y="2612198"/>
            <a:ext cx="3518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（リスクの軽減）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1722896" y="4085175"/>
            <a:ext cx="66060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日本証券業協会</a:t>
            </a:r>
            <a:endParaRPr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東京証券取引所</a:t>
            </a:r>
            <a:endParaRPr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投資信託協会</a:t>
            </a:r>
          </a:p>
        </p:txBody>
      </p:sp>
    </p:spTree>
    <p:extLst>
      <p:ext uri="{BB962C8B-B14F-4D97-AF65-F5344CB8AC3E}">
        <p14:creationId xmlns:p14="http://schemas.microsoft.com/office/powerpoint/2010/main" val="36110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弦 20"/>
          <p:cNvSpPr/>
          <p:nvPr/>
        </p:nvSpPr>
        <p:spPr bwMode="auto">
          <a:xfrm rot="10800000">
            <a:off x="2375382" y="1639538"/>
            <a:ext cx="3898398" cy="3667126"/>
          </a:xfrm>
          <a:prstGeom prst="chord">
            <a:avLst>
              <a:gd name="adj1" fmla="val 5362118"/>
              <a:gd name="adj2" fmla="val 16265604"/>
            </a:avLst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円 21"/>
          <p:cNvSpPr/>
          <p:nvPr/>
        </p:nvSpPr>
        <p:spPr bwMode="auto">
          <a:xfrm>
            <a:off x="2515611" y="1663601"/>
            <a:ext cx="3516219" cy="3674194"/>
          </a:xfrm>
          <a:prstGeom prst="pie">
            <a:avLst>
              <a:gd name="adj1" fmla="val 11580379"/>
              <a:gd name="adj2" fmla="val 16181651"/>
            </a:avLst>
          </a:prstGeom>
          <a:solidFill>
            <a:srgbClr val="FFF3FF"/>
          </a:solidFill>
          <a:ln w="38100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" name="円 22"/>
          <p:cNvSpPr/>
          <p:nvPr/>
        </p:nvSpPr>
        <p:spPr bwMode="auto">
          <a:xfrm rot="5400000">
            <a:off x="2513184" y="1715907"/>
            <a:ext cx="3531212" cy="3615801"/>
          </a:xfrm>
          <a:prstGeom prst="pie">
            <a:avLst>
              <a:gd name="adj1" fmla="val 0"/>
              <a:gd name="adj2" fmla="val 6193710"/>
            </a:avLst>
          </a:prstGeom>
          <a:solidFill>
            <a:srgbClr val="FD9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53605" y="918849"/>
            <a:ext cx="8363345" cy="523220"/>
          </a:xfrm>
          <a:prstGeom prst="rect">
            <a:avLst/>
          </a:prstGeom>
          <a:solidFill>
            <a:srgbClr val="FF99CC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投資は、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「当面使う予定がないお金」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で行うのが基本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273780" y="2748999"/>
            <a:ext cx="29750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食費</a:t>
            </a:r>
          </a:p>
          <a:p>
            <a:r>
              <a:rPr lang="ja-JP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住宅費</a:t>
            </a:r>
          </a:p>
          <a:p>
            <a:r>
              <a:rPr lang="ja-JP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（家賃・ローンの返済）</a:t>
            </a:r>
          </a:p>
          <a:p>
            <a:r>
              <a:rPr lang="ja-JP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光熱費</a:t>
            </a:r>
          </a:p>
          <a:p>
            <a:r>
              <a:rPr lang="ja-JP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その他の予備費など。</a:t>
            </a:r>
            <a:endParaRPr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76455" y="3659556"/>
            <a:ext cx="2942736" cy="774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15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車の購入</a:t>
            </a:r>
            <a:endParaRPr lang="en-US" altLang="ja-JP" sz="2215" b="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215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旅行費用</a:t>
            </a:r>
            <a:r>
              <a:rPr lang="ja-JP" altLang="en-US" sz="2215" b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lang="ja-JP" altLang="en-US" sz="2215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2215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679" y="2076669"/>
            <a:ext cx="2667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ココから投資に！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234129" y="2185057"/>
            <a:ext cx="1268833" cy="944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46" b="1" dirty="0">
                <a:solidFill>
                  <a:srgbClr val="FF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当面使う</a:t>
            </a:r>
          </a:p>
          <a:p>
            <a:r>
              <a:rPr lang="ja-JP" altLang="en-US" sz="1846" b="1" dirty="0">
                <a:solidFill>
                  <a:srgbClr val="FF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予定が</a:t>
            </a:r>
          </a:p>
          <a:p>
            <a:r>
              <a:rPr lang="ja-JP" altLang="en-US" sz="1846" b="1" dirty="0">
                <a:solidFill>
                  <a:srgbClr val="FF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ないお金</a:t>
            </a:r>
            <a:endParaRPr lang="ja-JP" altLang="en-US" sz="1846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28380" y="3146691"/>
            <a:ext cx="1670696" cy="660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46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日々の生活に</a:t>
            </a:r>
          </a:p>
          <a:p>
            <a:r>
              <a:rPr lang="ja-JP" altLang="en-US" sz="1846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必要なお金</a:t>
            </a:r>
            <a:endParaRPr lang="ja-JP" altLang="en-US" sz="1846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858129" y="3628483"/>
            <a:ext cx="1526412" cy="944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46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近く使い道が</a:t>
            </a:r>
          </a:p>
          <a:p>
            <a:r>
              <a:rPr lang="ja-JP" altLang="en-US" sz="1846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決まっている</a:t>
            </a:r>
          </a:p>
          <a:p>
            <a:r>
              <a:rPr lang="ja-JP" altLang="en-US" sz="1846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お金</a:t>
            </a:r>
            <a:endParaRPr lang="ja-JP" altLang="en-US" sz="1846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 rot="6695203">
            <a:off x="2715672" y="2190980"/>
            <a:ext cx="284916" cy="726786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923"/>
          </a:p>
        </p:txBody>
      </p:sp>
      <p:sp>
        <p:nvSpPr>
          <p:cNvPr id="13" name="角丸四角形 12"/>
          <p:cNvSpPr/>
          <p:nvPr/>
        </p:nvSpPr>
        <p:spPr>
          <a:xfrm>
            <a:off x="6104460" y="1793846"/>
            <a:ext cx="2173549" cy="794278"/>
          </a:xfrm>
          <a:prstGeom prst="roundRect">
            <a:avLst>
              <a:gd name="adj" fmla="val 50000"/>
            </a:avLst>
          </a:prstGeom>
          <a:solidFill>
            <a:srgbClr val="FFAFD7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2215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月間のお金の使いみち</a:t>
            </a:r>
          </a:p>
        </p:txBody>
      </p:sp>
      <p:sp>
        <p:nvSpPr>
          <p:cNvPr id="17" name="タイトル 2"/>
          <p:cNvSpPr>
            <a:spLocks noGrp="1"/>
          </p:cNvSpPr>
          <p:nvPr>
            <p:ph type="title"/>
          </p:nvPr>
        </p:nvSpPr>
        <p:spPr>
          <a:xfrm>
            <a:off x="145894" y="174838"/>
            <a:ext cx="5944734" cy="385900"/>
          </a:xfrm>
        </p:spPr>
        <p:txBody>
          <a:bodyPr>
            <a:noAutofit/>
          </a:bodyPr>
          <a:lstStyle/>
          <a:p>
            <a:r>
              <a:rPr lang="ja-JP" altLang="en-US" sz="2800" b="0" dirty="0"/>
              <a:t>　</a:t>
            </a:r>
            <a:r>
              <a:rPr kumimoji="1" lang="ja-JP" altLang="en-US" sz="2800" b="0" dirty="0"/>
              <a:t>自分のお金を３つに分類</a:t>
            </a:r>
          </a:p>
        </p:txBody>
      </p:sp>
      <p:sp>
        <p:nvSpPr>
          <p:cNvPr id="18" name="角丸四角形吹き出し 17"/>
          <p:cNvSpPr/>
          <p:nvPr/>
        </p:nvSpPr>
        <p:spPr>
          <a:xfrm>
            <a:off x="2170370" y="5467540"/>
            <a:ext cx="6446580" cy="1055608"/>
          </a:xfrm>
          <a:prstGeom prst="wedgeRoundRectCallout">
            <a:avLst>
              <a:gd name="adj1" fmla="val 2721"/>
              <a:gd name="adj2" fmla="val -109816"/>
              <a:gd name="adj3" fmla="val 16667"/>
            </a:avLst>
          </a:prstGeom>
          <a:solidFill>
            <a:srgbClr val="FFAFD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医療費など、</a:t>
            </a:r>
            <a:r>
              <a:rPr kumimoji="1"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急な出費のための予備費を</a:t>
            </a:r>
            <a:endParaRPr kumimoji="1"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残しておく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ことも忘れないようにしましょう</a:t>
            </a:r>
          </a:p>
        </p:txBody>
      </p:sp>
    </p:spTree>
    <p:extLst>
      <p:ext uri="{BB962C8B-B14F-4D97-AF65-F5344CB8AC3E}">
        <p14:creationId xmlns:p14="http://schemas.microsoft.com/office/powerpoint/2010/main" val="334569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4" grpId="0"/>
      <p:bldP spid="5" grpId="0"/>
      <p:bldP spid="8" grpId="0"/>
      <p:bldP spid="9" grpId="0"/>
      <p:bldP spid="10" grpId="0"/>
      <p:bldP spid="11" grpId="0"/>
      <p:bldP spid="12" grpId="0" animBg="1"/>
      <p:bldP spid="13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角丸四角形 35"/>
          <p:cNvSpPr/>
          <p:nvPr/>
        </p:nvSpPr>
        <p:spPr>
          <a:xfrm>
            <a:off x="6250155" y="2052482"/>
            <a:ext cx="2208369" cy="2903621"/>
          </a:xfrm>
          <a:prstGeom prst="roundRect">
            <a:avLst/>
          </a:prstGeom>
          <a:solidFill>
            <a:srgbClr val="0D9531"/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240899" y="2055878"/>
            <a:ext cx="2208369" cy="2903621"/>
          </a:xfrm>
          <a:prstGeom prst="roundRect">
            <a:avLst/>
          </a:prstGeom>
          <a:solidFill>
            <a:srgbClr val="0D9531"/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7366" y="169250"/>
            <a:ext cx="7189899" cy="439309"/>
          </a:xfrm>
        </p:spPr>
        <p:txBody>
          <a:bodyPr>
            <a:noAutofit/>
          </a:bodyPr>
          <a:lstStyle/>
          <a:p>
            <a:r>
              <a:rPr lang="ja-JP" altLang="en-US" sz="2800" b="0" dirty="0"/>
              <a:t>お金をふやす仕組み化</a:t>
            </a:r>
            <a:endParaRPr kumimoji="1" lang="ja-JP" altLang="en-US" sz="2800" dirty="0"/>
          </a:p>
        </p:txBody>
      </p:sp>
      <p:sp>
        <p:nvSpPr>
          <p:cNvPr id="19" name="角丸四角形 18"/>
          <p:cNvSpPr/>
          <p:nvPr/>
        </p:nvSpPr>
        <p:spPr>
          <a:xfrm>
            <a:off x="301294" y="2058108"/>
            <a:ext cx="2208369" cy="2903621"/>
          </a:xfrm>
          <a:prstGeom prst="roundRect">
            <a:avLst/>
          </a:prstGeom>
          <a:solidFill>
            <a:srgbClr val="0D9531"/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CCB5824-AF6F-4B4B-BFD4-9F401359705D}"/>
              </a:ext>
            </a:extLst>
          </p:cNvPr>
          <p:cNvSpPr/>
          <p:nvPr/>
        </p:nvSpPr>
        <p:spPr>
          <a:xfrm>
            <a:off x="441175" y="2962274"/>
            <a:ext cx="18607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　入</a:t>
            </a:r>
            <a:endParaRPr lang="en-US" altLang="ja-JP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給料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en-US" altLang="ja-JP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240016" y="2052482"/>
            <a:ext cx="2209252" cy="936000"/>
          </a:xfrm>
          <a:prstGeom prst="roundRect">
            <a:avLst/>
          </a:prstGeom>
          <a:solidFill>
            <a:srgbClr val="FFAFD7"/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CCB5824-AF6F-4B4B-BFD4-9F401359705D}"/>
              </a:ext>
            </a:extLst>
          </p:cNvPr>
          <p:cNvSpPr/>
          <p:nvPr/>
        </p:nvSpPr>
        <p:spPr>
          <a:xfrm>
            <a:off x="3182209" y="2052482"/>
            <a:ext cx="2324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預金や積立投資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6250154" y="2027104"/>
            <a:ext cx="2208369" cy="936000"/>
          </a:xfrm>
          <a:prstGeom prst="roundRect">
            <a:avLst/>
          </a:prstGeom>
          <a:solidFill>
            <a:srgbClr val="FFAFD7"/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CCB5824-AF6F-4B4B-BFD4-9F401359705D}"/>
              </a:ext>
            </a:extLst>
          </p:cNvPr>
          <p:cNvSpPr/>
          <p:nvPr/>
        </p:nvSpPr>
        <p:spPr>
          <a:xfrm>
            <a:off x="6293454" y="3261314"/>
            <a:ext cx="2208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　出</a:t>
            </a:r>
            <a:endParaRPr lang="en-US" altLang="ja-JP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万円で</a:t>
            </a:r>
            <a:endParaRPr lang="en-US" altLang="ja-JP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やりくり</a:t>
            </a:r>
            <a:endParaRPr lang="en-US" altLang="ja-JP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減算 29"/>
          <p:cNvSpPr/>
          <p:nvPr/>
        </p:nvSpPr>
        <p:spPr>
          <a:xfrm>
            <a:off x="2549157" y="3169023"/>
            <a:ext cx="593558" cy="572110"/>
          </a:xfrm>
          <a:prstGeom prst="mathMinus">
            <a:avLst/>
          </a:prstGeom>
          <a:solidFill>
            <a:srgbClr val="F95817"/>
          </a:solidFill>
        </p:spPr>
        <p:txBody>
          <a:bodyPr wrap="non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等号 30"/>
          <p:cNvSpPr/>
          <p:nvPr/>
        </p:nvSpPr>
        <p:spPr>
          <a:xfrm>
            <a:off x="5439734" y="3116887"/>
            <a:ext cx="839427" cy="676384"/>
          </a:xfrm>
          <a:prstGeom prst="mathEqual">
            <a:avLst/>
          </a:prstGeom>
          <a:solidFill>
            <a:srgbClr val="FF0000"/>
          </a:solidFill>
        </p:spPr>
        <p:txBody>
          <a:bodyPr wrap="non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 flipH="1">
            <a:off x="3174034" y="2806702"/>
            <a:ext cx="924190" cy="2631151"/>
          </a:xfrm>
          <a:prstGeom prst="line">
            <a:avLst/>
          </a:prstGeom>
          <a:noFill/>
          <a:ln w="127000" cap="flat" cmpd="sng" algn="ctr">
            <a:solidFill>
              <a:srgbClr val="FF0000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sp>
        <p:nvSpPr>
          <p:cNvPr id="34" name="正方形/長方形 33"/>
          <p:cNvSpPr/>
          <p:nvPr/>
        </p:nvSpPr>
        <p:spPr>
          <a:xfrm>
            <a:off x="89671" y="5397777"/>
            <a:ext cx="8527279" cy="954107"/>
          </a:xfrm>
          <a:prstGeom prst="rect">
            <a:avLst/>
          </a:prstGeom>
          <a:ln w="984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先に差し引くことがポイント！！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「給与天引き」や「自動引き落とし」による仕組み化を！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額縁 17"/>
          <p:cNvSpPr/>
          <p:nvPr/>
        </p:nvSpPr>
        <p:spPr>
          <a:xfrm>
            <a:off x="301294" y="862532"/>
            <a:ext cx="8342187" cy="984069"/>
          </a:xfrm>
          <a:prstGeom prst="bevel">
            <a:avLst/>
          </a:prstGeom>
          <a:solidFill>
            <a:srgbClr val="EBFA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00012" algn="ctr" defTabSz="685800">
              <a:lnSpc>
                <a:spcPct val="110000"/>
              </a:lnSpc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4000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収入 －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預金・投資</a:t>
            </a:r>
            <a:r>
              <a:rPr lang="ja-JP" altLang="en-US" sz="4000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＝ 支出可能額</a:t>
            </a:r>
            <a:endParaRPr lang="en-US" altLang="ja-JP" sz="4000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5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5" grpId="0" animBg="1"/>
      <p:bldP spid="19" grpId="0" animBg="1"/>
      <p:bldP spid="20" grpId="0"/>
      <p:bldP spid="25" grpId="0" animBg="1"/>
      <p:bldP spid="26" grpId="0"/>
      <p:bldP spid="28" grpId="0" animBg="1"/>
      <p:bldP spid="29" grpId="0"/>
      <p:bldP spid="30" grpId="0" animBg="1"/>
      <p:bldP spid="31" grpId="0" animBg="1"/>
      <p:bldP spid="34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313773"/>
              </p:ext>
            </p:extLst>
          </p:nvPr>
        </p:nvGraphicFramePr>
        <p:xfrm>
          <a:off x="876565" y="2403745"/>
          <a:ext cx="6288028" cy="3631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194375" y="174957"/>
            <a:ext cx="6209199" cy="418058"/>
          </a:xfrm>
        </p:spPr>
        <p:txBody>
          <a:bodyPr>
            <a:noAutofit/>
          </a:bodyPr>
          <a:lstStyle/>
          <a:p>
            <a:r>
              <a:rPr lang="ja-JP" altLang="en-US" sz="2800" b="0" dirty="0"/>
              <a:t>　</a:t>
            </a:r>
            <a:r>
              <a:rPr kumimoji="1" lang="ja-JP" altLang="en-US" sz="2800" b="0" dirty="0"/>
              <a:t>長期投資（複利と単利）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6FD449-CAE9-4E23-9AA7-1FD193926CA0}"/>
              </a:ext>
            </a:extLst>
          </p:cNvPr>
          <p:cNvSpPr txBox="1"/>
          <p:nvPr/>
        </p:nvSpPr>
        <p:spPr>
          <a:xfrm>
            <a:off x="0" y="1496706"/>
            <a:ext cx="8616950" cy="91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複利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 ⇒ 発生した利子を元本に足し、新しい元本として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利子を計算する方法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右中かっこ 7">
            <a:extLst>
              <a:ext uri="{FF2B5EF4-FFF2-40B4-BE49-F238E27FC236}">
                <a16:creationId xmlns:a16="http://schemas.microsoft.com/office/drawing/2014/main" id="{BC594B91-409D-4B5E-9ADF-AF45C60135A2}"/>
              </a:ext>
            </a:extLst>
          </p:cNvPr>
          <p:cNvSpPr/>
          <p:nvPr/>
        </p:nvSpPr>
        <p:spPr bwMode="auto">
          <a:xfrm>
            <a:off x="6970015" y="3077421"/>
            <a:ext cx="279501" cy="1927775"/>
          </a:xfrm>
          <a:prstGeom prst="rightBrace">
            <a:avLst>
              <a:gd name="adj1" fmla="val 16599"/>
              <a:gd name="adj2" fmla="val 49279"/>
            </a:avLst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9E9961A-C6E7-4A78-BB83-624926F642DB}"/>
              </a:ext>
            </a:extLst>
          </p:cNvPr>
          <p:cNvSpPr/>
          <p:nvPr/>
        </p:nvSpPr>
        <p:spPr>
          <a:xfrm>
            <a:off x="7207924" y="3502382"/>
            <a:ext cx="19668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運用成果に差がでます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矢印: 下 24">
            <a:extLst>
              <a:ext uri="{FF2B5EF4-FFF2-40B4-BE49-F238E27FC236}">
                <a16:creationId xmlns:a16="http://schemas.microsoft.com/office/drawing/2014/main" id="{E33AB7AE-B11C-4E86-B616-34B99E90C501}"/>
              </a:ext>
            </a:extLst>
          </p:cNvPr>
          <p:cNvSpPr/>
          <p:nvPr/>
        </p:nvSpPr>
        <p:spPr>
          <a:xfrm>
            <a:off x="7517677" y="4595450"/>
            <a:ext cx="978821" cy="571999"/>
          </a:xfrm>
          <a:prstGeom prst="downArrow">
            <a:avLst/>
          </a:prstGeom>
          <a:solidFill>
            <a:srgbClr val="FF0000">
              <a:alpha val="64000"/>
            </a:srgbClr>
          </a:solidFill>
        </p:spPr>
        <p:txBody>
          <a:bodyPr wrap="non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08AA410-8AED-4EA3-9AA3-8055A72D8A61}"/>
              </a:ext>
            </a:extLst>
          </p:cNvPr>
          <p:cNvSpPr/>
          <p:nvPr/>
        </p:nvSpPr>
        <p:spPr>
          <a:xfrm>
            <a:off x="6994931" y="5348519"/>
            <a:ext cx="21501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時間を味方につけましょう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831973"/>
            <a:ext cx="8435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単利</a:t>
            </a:r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⇒ 預け入れた元本にのみ、利子を計算する方法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横巻き 13"/>
          <p:cNvSpPr/>
          <p:nvPr/>
        </p:nvSpPr>
        <p:spPr>
          <a:xfrm>
            <a:off x="1396469" y="2484075"/>
            <a:ext cx="3542500" cy="1371692"/>
          </a:xfrm>
          <a:prstGeom prst="horizontalScroll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"/>
          <p:cNvSpPr txBox="1"/>
          <p:nvPr/>
        </p:nvSpPr>
        <p:spPr>
          <a:xfrm>
            <a:off x="1588467" y="2714034"/>
            <a:ext cx="3396223" cy="9473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年利６％のケース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（税金等は考慮しない）</a:t>
            </a:r>
          </a:p>
        </p:txBody>
      </p:sp>
      <p:sp>
        <p:nvSpPr>
          <p:cNvPr id="16" name="テキスト ボックス 1"/>
          <p:cNvSpPr txBox="1"/>
          <p:nvPr/>
        </p:nvSpPr>
        <p:spPr>
          <a:xfrm>
            <a:off x="-64949" y="3077421"/>
            <a:ext cx="1150739" cy="31638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2000"/>
              </a:lnSpc>
            </a:pPr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2500"/>
              </a:lnSpc>
            </a:pPr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2500"/>
              </a:lnSpc>
            </a:pPr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2000"/>
              </a:lnSpc>
            </a:pPr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876565" y="6021966"/>
            <a:ext cx="6437756" cy="658882"/>
          </a:xfrm>
          <a:prstGeom prst="rect">
            <a:avLst/>
          </a:prstGeom>
          <a:noFill/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00"/>
              </a:lnSpc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現在　　  </a:t>
            </a:r>
            <a:r>
              <a:rPr lang="en-US" altLang="ja-JP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en-US" altLang="ja-JP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　　　</a:t>
            </a:r>
            <a:r>
              <a:rPr lang="en-US" altLang="ja-JP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30          40</a:t>
            </a:r>
            <a:endParaRPr lang="ja-JP" altLang="en-US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年後        年後         年後     　 年後　　 </a:t>
            </a:r>
          </a:p>
        </p:txBody>
      </p:sp>
      <p:sp>
        <p:nvSpPr>
          <p:cNvPr id="18" name="テキスト ボックス 1"/>
          <p:cNvSpPr txBox="1"/>
          <p:nvPr/>
        </p:nvSpPr>
        <p:spPr>
          <a:xfrm>
            <a:off x="-66314" y="2403745"/>
            <a:ext cx="1452282" cy="39163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（万円）</a:t>
            </a:r>
          </a:p>
        </p:txBody>
      </p:sp>
      <p:sp>
        <p:nvSpPr>
          <p:cNvPr id="4" name="線吹き出し 1 (枠付き) 3"/>
          <p:cNvSpPr/>
          <p:nvPr/>
        </p:nvSpPr>
        <p:spPr>
          <a:xfrm>
            <a:off x="1375210" y="4655583"/>
            <a:ext cx="1404758" cy="571999"/>
          </a:xfrm>
          <a:prstGeom prst="borderCallout1">
            <a:avLst>
              <a:gd name="adj1" fmla="val 100306"/>
              <a:gd name="adj2" fmla="val 14460"/>
              <a:gd name="adj3" fmla="val 166792"/>
              <a:gd name="adj4" fmla="val -394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</p:spTree>
    <p:extLst>
      <p:ext uri="{BB962C8B-B14F-4D97-AF65-F5344CB8AC3E}">
        <p14:creationId xmlns:p14="http://schemas.microsoft.com/office/powerpoint/2010/main" val="175133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7" grpId="0"/>
      <p:bldP spid="8" grpId="0" animBg="1"/>
      <p:bldP spid="9" grpId="0"/>
      <p:bldP spid="10" grpId="0" animBg="1"/>
      <p:bldP spid="11" grpId="0"/>
      <p:bldP spid="12" grpId="0"/>
      <p:bldP spid="14" grpId="0" animBg="1"/>
      <p:bldP spid="15" grpId="0"/>
      <p:bldP spid="16" grpId="0"/>
      <p:bldP spid="17" grpId="0"/>
      <p:bldP spid="18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985" y="201472"/>
            <a:ext cx="6361599" cy="418058"/>
          </a:xfrm>
        </p:spPr>
        <p:txBody>
          <a:bodyPr>
            <a:noAutofit/>
          </a:bodyPr>
          <a:lstStyle/>
          <a:p>
            <a:r>
              <a:rPr lang="ja-JP" altLang="en-US" sz="2800" b="0" dirty="0"/>
              <a:t>　　</a:t>
            </a:r>
            <a:r>
              <a:rPr kumimoji="1" lang="ja-JP" altLang="en-US" sz="2800" b="0" dirty="0"/>
              <a:t>積立投資</a:t>
            </a:r>
          </a:p>
        </p:txBody>
      </p:sp>
      <p:sp>
        <p:nvSpPr>
          <p:cNvPr id="7" name="楕円 6"/>
          <p:cNvSpPr/>
          <p:nvPr/>
        </p:nvSpPr>
        <p:spPr bwMode="auto">
          <a:xfrm>
            <a:off x="703385" y="1789762"/>
            <a:ext cx="3391877" cy="3384000"/>
          </a:xfrm>
          <a:prstGeom prst="ellipse">
            <a:avLst/>
          </a:prstGeom>
          <a:solidFill>
            <a:srgbClr val="FBCDF7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264" y="3395412"/>
            <a:ext cx="2518117" cy="1216855"/>
          </a:xfrm>
          <a:prstGeom prst="rect">
            <a:avLst/>
          </a:prstGeom>
        </p:spPr>
      </p:pic>
      <p:sp>
        <p:nvSpPr>
          <p:cNvPr id="9" name="楕円 8"/>
          <p:cNvSpPr/>
          <p:nvPr/>
        </p:nvSpPr>
        <p:spPr bwMode="auto">
          <a:xfrm>
            <a:off x="4901728" y="1789762"/>
            <a:ext cx="3391877" cy="3384000"/>
          </a:xfrm>
          <a:prstGeom prst="ellipse">
            <a:avLst/>
          </a:prstGeom>
          <a:solidFill>
            <a:srgbClr val="FBCDF7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892" y="3005835"/>
            <a:ext cx="1185377" cy="62282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485" y="3005835"/>
            <a:ext cx="1185376" cy="62282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228160" y="2621447"/>
            <a:ext cx="44154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毎回、決められた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金額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ずつ購入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-72855" y="1242945"/>
            <a:ext cx="5105606" cy="1209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定額購入法</a:t>
            </a:r>
            <a:endParaRPr lang="en-US" altLang="ja-JP" sz="3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（ドル・コスト平均法</a:t>
            </a:r>
            <a:r>
              <a:rPr lang="ja-JP" altLang="en-US" sz="4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4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671574" y="1278003"/>
            <a:ext cx="3980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毎回、決められた数量ずつ購入する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87601" y="4797819"/>
            <a:ext cx="3896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例：毎月１万円ずつ購入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445716" y="4787813"/>
            <a:ext cx="4490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例：毎月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株（口）ずつ購入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100A91C-2175-4337-A6B5-E691A6C2B4A5}"/>
              </a:ext>
            </a:extLst>
          </p:cNvPr>
          <p:cNvSpPr/>
          <p:nvPr/>
        </p:nvSpPr>
        <p:spPr>
          <a:xfrm>
            <a:off x="274483" y="5786214"/>
            <a:ext cx="8342467" cy="707886"/>
          </a:xfrm>
          <a:prstGeom prst="rect">
            <a:avLst/>
          </a:prstGeom>
          <a:solidFill>
            <a:srgbClr val="CB6B45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どちらが効率的か比較してみましょう</a:t>
            </a:r>
            <a:endParaRPr lang="en-US" altLang="ja-JP" sz="4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566" y="3005835"/>
            <a:ext cx="1185376" cy="622824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687" y="3751300"/>
            <a:ext cx="1185377" cy="622824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280" y="3751300"/>
            <a:ext cx="1185376" cy="622824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61" y="3751300"/>
            <a:ext cx="1185376" cy="622824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326991" y="1165457"/>
            <a:ext cx="4107197" cy="4151072"/>
          </a:xfrm>
          <a:prstGeom prst="roundRect">
            <a:avLst>
              <a:gd name="adj" fmla="val 9834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4544769" y="1165457"/>
            <a:ext cx="4107197" cy="4151072"/>
          </a:xfrm>
          <a:prstGeom prst="roundRect">
            <a:avLst>
              <a:gd name="adj" fmla="val 9834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34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/>
      <p:bldP spid="13" grpId="0"/>
      <p:bldP spid="14" grpId="0"/>
      <p:bldP spid="15" grpId="0"/>
      <p:bldP spid="16" grpId="0"/>
      <p:bldP spid="17" grpId="0" animBg="1"/>
      <p:bldP spid="3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913" y="191075"/>
            <a:ext cx="6361599" cy="418058"/>
          </a:xfrm>
        </p:spPr>
        <p:txBody>
          <a:bodyPr>
            <a:noAutofit/>
          </a:bodyPr>
          <a:lstStyle/>
          <a:p>
            <a:r>
              <a:rPr lang="ja-JP" altLang="en-US" sz="2800" b="0" dirty="0"/>
              <a:t>　　比較してみましょう</a:t>
            </a:r>
            <a:endParaRPr kumimoji="1" lang="ja-JP" altLang="en-US" sz="2800" b="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B7E6201-3857-43C0-A0FE-3CAD807C9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725" y="864104"/>
            <a:ext cx="9144000" cy="39116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6C389D2-D649-4555-B0E0-9132385F1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09671"/>
            <a:ext cx="9117274" cy="217443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1AF74F-4234-425C-8C7F-CEA648B4345A}"/>
              </a:ext>
            </a:extLst>
          </p:cNvPr>
          <p:cNvSpPr txBox="1"/>
          <p:nvPr/>
        </p:nvSpPr>
        <p:spPr>
          <a:xfrm>
            <a:off x="96223" y="1605923"/>
            <a:ext cx="18690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株価の動き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931EBF9-7E5E-4197-B76F-DC3EB60DECC5}"/>
              </a:ext>
            </a:extLst>
          </p:cNvPr>
          <p:cNvSpPr txBox="1"/>
          <p:nvPr/>
        </p:nvSpPr>
        <p:spPr>
          <a:xfrm>
            <a:off x="2488467" y="1796002"/>
            <a:ext cx="17726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8148AA-8053-4BE7-97B6-C351C0B4CA9B}"/>
              </a:ext>
            </a:extLst>
          </p:cNvPr>
          <p:cNvSpPr txBox="1"/>
          <p:nvPr/>
        </p:nvSpPr>
        <p:spPr>
          <a:xfrm>
            <a:off x="3547876" y="744397"/>
            <a:ext cx="17726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A36DC25-C70F-4DB0-B3E8-05748F090324}"/>
              </a:ext>
            </a:extLst>
          </p:cNvPr>
          <p:cNvSpPr txBox="1"/>
          <p:nvPr/>
        </p:nvSpPr>
        <p:spPr>
          <a:xfrm>
            <a:off x="4630771" y="2170254"/>
            <a:ext cx="17726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6525FA-6655-47B5-B325-DE13309F8C70}"/>
              </a:ext>
            </a:extLst>
          </p:cNvPr>
          <p:cNvSpPr txBox="1"/>
          <p:nvPr/>
        </p:nvSpPr>
        <p:spPr>
          <a:xfrm>
            <a:off x="5793409" y="1191710"/>
            <a:ext cx="17726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9463847-36C3-4F93-9E2D-CEFE22FA107D}"/>
              </a:ext>
            </a:extLst>
          </p:cNvPr>
          <p:cNvSpPr txBox="1"/>
          <p:nvPr/>
        </p:nvSpPr>
        <p:spPr>
          <a:xfrm>
            <a:off x="166021" y="2803591"/>
            <a:ext cx="16634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定　額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購入法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2342B31-B1A0-422B-A6A4-36CE98A3CDCF}"/>
              </a:ext>
            </a:extLst>
          </p:cNvPr>
          <p:cNvSpPr txBox="1"/>
          <p:nvPr/>
        </p:nvSpPr>
        <p:spPr>
          <a:xfrm>
            <a:off x="1880750" y="2611889"/>
            <a:ext cx="10162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株数</a:t>
            </a:r>
            <a:endParaRPr lang="en-US" altLang="ja-JP" sz="28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F60BEF3-9458-45C6-8424-B9CDB6510BB8}"/>
              </a:ext>
            </a:extLst>
          </p:cNvPr>
          <p:cNvSpPr txBox="1"/>
          <p:nvPr/>
        </p:nvSpPr>
        <p:spPr>
          <a:xfrm>
            <a:off x="2812322" y="2868739"/>
            <a:ext cx="4348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 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6.6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endParaRPr lang="ja-JP" altLang="en-US" sz="28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A79A94-72E5-4E50-BFFB-1D02DD956515}"/>
              </a:ext>
            </a:extLst>
          </p:cNvPr>
          <p:cNvSpPr txBox="1"/>
          <p:nvPr/>
        </p:nvSpPr>
        <p:spPr>
          <a:xfrm>
            <a:off x="1910465" y="3671538"/>
            <a:ext cx="10162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金額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A940910-A566-4E7E-8351-DCF310CE3287}"/>
              </a:ext>
            </a:extLst>
          </p:cNvPr>
          <p:cNvSpPr txBox="1"/>
          <p:nvPr/>
        </p:nvSpPr>
        <p:spPr>
          <a:xfrm>
            <a:off x="2812322" y="3741261"/>
            <a:ext cx="42093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10,000  10,000  10,000 </a:t>
            </a:r>
            <a:endParaRPr lang="en-US" altLang="ja-JP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92B6E75-9516-4314-B70F-112D0DD4BDFC}"/>
              </a:ext>
            </a:extLst>
          </p:cNvPr>
          <p:cNvSpPr txBox="1"/>
          <p:nvPr/>
        </p:nvSpPr>
        <p:spPr>
          <a:xfrm>
            <a:off x="8076061" y="2708488"/>
            <a:ext cx="101621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endParaRPr lang="en-US" altLang="ja-JP" sz="28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当たり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A98E648-3655-4752-B8E2-EDC578E882BB}"/>
              </a:ext>
            </a:extLst>
          </p:cNvPr>
          <p:cNvSpPr txBox="1"/>
          <p:nvPr/>
        </p:nvSpPr>
        <p:spPr>
          <a:xfrm>
            <a:off x="6996325" y="2067588"/>
            <a:ext cx="10317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合計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57C22C1-C384-4574-AE9C-07F1B8DF7D4E}"/>
              </a:ext>
            </a:extLst>
          </p:cNvPr>
          <p:cNvSpPr txBox="1"/>
          <p:nvPr/>
        </p:nvSpPr>
        <p:spPr>
          <a:xfrm>
            <a:off x="8038942" y="1208801"/>
            <a:ext cx="103170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購入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単価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76FA09A-03F3-43EB-9C6F-81EE74D3FA38}"/>
              </a:ext>
            </a:extLst>
          </p:cNvPr>
          <p:cNvSpPr txBox="1"/>
          <p:nvPr/>
        </p:nvSpPr>
        <p:spPr>
          <a:xfrm>
            <a:off x="1939136" y="4636870"/>
            <a:ext cx="10162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株数</a:t>
            </a:r>
            <a:endParaRPr lang="en-US" altLang="ja-JP" sz="28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7682D6F-8740-4E4B-980A-0159B58DE57A}"/>
              </a:ext>
            </a:extLst>
          </p:cNvPr>
          <p:cNvSpPr txBox="1"/>
          <p:nvPr/>
        </p:nvSpPr>
        <p:spPr>
          <a:xfrm>
            <a:off x="2896968" y="4691360"/>
            <a:ext cx="44678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  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endParaRPr lang="ja-JP" altLang="en-US" sz="28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84EDB08-0766-43EA-BB9E-74C43C6EED9F}"/>
              </a:ext>
            </a:extLst>
          </p:cNvPr>
          <p:cNvSpPr txBox="1"/>
          <p:nvPr/>
        </p:nvSpPr>
        <p:spPr>
          <a:xfrm>
            <a:off x="8084930" y="4709248"/>
            <a:ext cx="101621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8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endParaRPr lang="en-US" altLang="ja-JP" sz="28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当たり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EF91F5E-12DB-4B34-B8D2-D25D2631151E}"/>
              </a:ext>
            </a:extLst>
          </p:cNvPr>
          <p:cNvSpPr txBox="1"/>
          <p:nvPr/>
        </p:nvSpPr>
        <p:spPr>
          <a:xfrm>
            <a:off x="1869422" y="5645031"/>
            <a:ext cx="10162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金額</a:t>
            </a:r>
            <a:endParaRPr lang="en-US" altLang="ja-JP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lang="en-US" altLang="ja-JP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8EE0A65-145E-4EF3-A523-5839C52744B8}"/>
              </a:ext>
            </a:extLst>
          </p:cNvPr>
          <p:cNvSpPr txBox="1"/>
          <p:nvPr/>
        </p:nvSpPr>
        <p:spPr>
          <a:xfrm>
            <a:off x="2860013" y="5900414"/>
            <a:ext cx="53141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15,000   5,000  10,000  40,000</a:t>
            </a:r>
            <a:endParaRPr lang="en-US" altLang="ja-JP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245BE91-A2CD-4105-AF42-F6FAEBFCB8B5}"/>
              </a:ext>
            </a:extLst>
          </p:cNvPr>
          <p:cNvSpPr txBox="1"/>
          <p:nvPr/>
        </p:nvSpPr>
        <p:spPr>
          <a:xfrm>
            <a:off x="96224" y="3745816"/>
            <a:ext cx="18690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4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ドル・コスト</a:t>
            </a:r>
            <a:endParaRPr lang="en-US" altLang="ja-JP" sz="2400" b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平均法</a:t>
            </a:r>
            <a:r>
              <a:rPr lang="en-US" altLang="ja-JP" sz="24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400" b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220B3EF-1124-425B-B0C8-78A826AEBC88}"/>
              </a:ext>
            </a:extLst>
          </p:cNvPr>
          <p:cNvSpPr txBox="1"/>
          <p:nvPr/>
        </p:nvSpPr>
        <p:spPr>
          <a:xfrm>
            <a:off x="118220" y="5085821"/>
            <a:ext cx="17240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毎回、</a:t>
            </a:r>
            <a:r>
              <a:rPr lang="ja-JP" altLang="ja-JP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決められた数量ずつ購入する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en-US" altLang="ja-JP" sz="20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四角形: 角を丸くする 51">
            <a:extLst>
              <a:ext uri="{FF2B5EF4-FFF2-40B4-BE49-F238E27FC236}">
                <a16:creationId xmlns:a16="http://schemas.microsoft.com/office/drawing/2014/main" id="{0EE7EA03-C9A5-47E7-ADB6-2A2B3051A804}"/>
              </a:ext>
            </a:extLst>
          </p:cNvPr>
          <p:cNvSpPr/>
          <p:nvPr/>
        </p:nvSpPr>
        <p:spPr>
          <a:xfrm>
            <a:off x="8054530" y="904191"/>
            <a:ext cx="1078616" cy="5694947"/>
          </a:xfrm>
          <a:prstGeom prst="roundRect">
            <a:avLst/>
          </a:prstGeom>
          <a:ln w="762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12A75BCE-1C3B-4DB6-8DA2-FFC4130F89FE}"/>
              </a:ext>
            </a:extLst>
          </p:cNvPr>
          <p:cNvCxnSpPr/>
          <p:nvPr/>
        </p:nvCxnSpPr>
        <p:spPr bwMode="auto">
          <a:xfrm>
            <a:off x="2812322" y="4125743"/>
            <a:ext cx="4102962" cy="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2C08CEFB-DC3D-496B-B71B-692EB254BD81}"/>
              </a:ext>
            </a:extLst>
          </p:cNvPr>
          <p:cNvCxnSpPr/>
          <p:nvPr/>
        </p:nvCxnSpPr>
        <p:spPr bwMode="auto">
          <a:xfrm flipV="1">
            <a:off x="2860013" y="5218834"/>
            <a:ext cx="4089986" cy="18535"/>
          </a:xfrm>
          <a:prstGeom prst="lin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FF5B974-0570-44BB-AF62-D7236A6E3FA6}"/>
              </a:ext>
            </a:extLst>
          </p:cNvPr>
          <p:cNvSpPr txBox="1"/>
          <p:nvPr/>
        </p:nvSpPr>
        <p:spPr>
          <a:xfrm>
            <a:off x="3712573" y="4184930"/>
            <a:ext cx="238486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（一定の金額）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C6C58DF-C9A8-43E2-AEB1-9FE9BEADC65B}"/>
              </a:ext>
            </a:extLst>
          </p:cNvPr>
          <p:cNvSpPr txBox="1"/>
          <p:nvPr/>
        </p:nvSpPr>
        <p:spPr>
          <a:xfrm>
            <a:off x="3774862" y="5262051"/>
            <a:ext cx="2338641" cy="373209"/>
          </a:xfrm>
          <a:prstGeom prst="rect">
            <a:avLst/>
          </a:prstGeom>
          <a:solidFill>
            <a:srgbClr val="7093D2"/>
          </a:solidFill>
        </p:spPr>
        <p:txBody>
          <a:bodyPr wrap="square" anchor="ctr">
            <a:noAutofit/>
          </a:bodyPr>
          <a:lstStyle/>
          <a:p>
            <a:pPr algn="ctr"/>
            <a:r>
              <a:rPr lang="ja-JP" altLang="en-US" sz="24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（一定の株数）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8008344" y="3883152"/>
            <a:ext cx="12612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858.3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8025789" y="5855088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6949999" y="2844096"/>
            <a:ext cx="1159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46.6</a:t>
            </a:r>
            <a:endParaRPr lang="ja-JP" altLang="en-US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168220" y="4911312"/>
            <a:ext cx="7360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endParaRPr lang="ja-JP" altLang="en-US" sz="32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A940910-A566-4E7E-8351-DCF310CE3287}"/>
              </a:ext>
            </a:extLst>
          </p:cNvPr>
          <p:cNvSpPr txBox="1"/>
          <p:nvPr/>
        </p:nvSpPr>
        <p:spPr>
          <a:xfrm>
            <a:off x="6991335" y="3923837"/>
            <a:ext cx="10646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40,000</a:t>
            </a:r>
            <a:endParaRPr lang="en-US" altLang="ja-JP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857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7" grpId="0"/>
      <p:bldP spid="22" grpId="0"/>
      <p:bldP spid="25" grpId="0"/>
      <p:bldP spid="26" grpId="0"/>
      <p:bldP spid="28" grpId="0" animBg="1"/>
      <p:bldP spid="31" grpId="0" animBg="1"/>
      <p:bldP spid="32" grpId="0" animBg="1"/>
      <p:bldP spid="33" grpId="0"/>
      <p:bldP spid="33" grpId="1"/>
      <p:bldP spid="34" grpId="0"/>
      <p:bldP spid="36" grpId="0"/>
      <p:bldP spid="36" grpId="1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0" y="194636"/>
            <a:ext cx="7555832" cy="406037"/>
          </a:xfrm>
        </p:spPr>
        <p:txBody>
          <a:bodyPr>
            <a:noAutofit/>
          </a:bodyPr>
          <a:lstStyle/>
          <a:p>
            <a:r>
              <a:rPr lang="ja-JP" altLang="en-US" sz="2800" b="0" dirty="0"/>
              <a:t>　　定額購入法（</a:t>
            </a:r>
            <a:r>
              <a:rPr kumimoji="1" lang="ja-JP" altLang="en-US" sz="2800" b="0" dirty="0"/>
              <a:t>ドル・コスト平均法）の利点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EE1A87-9B11-485E-A8D8-D35D5892CE43}"/>
              </a:ext>
            </a:extLst>
          </p:cNvPr>
          <p:cNvSpPr/>
          <p:nvPr/>
        </p:nvSpPr>
        <p:spPr>
          <a:xfrm>
            <a:off x="323741" y="1581602"/>
            <a:ext cx="8293209" cy="4163589"/>
          </a:xfrm>
          <a:prstGeom prst="rect">
            <a:avLst/>
          </a:prstGeom>
          <a:gradFill>
            <a:gsLst>
              <a:gs pos="3000">
                <a:srgbClr val="FFD0E8"/>
              </a:gs>
              <a:gs pos="100000">
                <a:srgbClr val="FFAFD7"/>
              </a:gs>
              <a:gs pos="8000">
                <a:srgbClr val="FFDFFC">
                  <a:lumMod val="58000"/>
                  <a:lumOff val="42000"/>
                </a:srgbClr>
              </a:gs>
              <a:gs pos="97000">
                <a:srgbClr val="FFD0E8">
                  <a:lumMod val="58000"/>
                  <a:lumOff val="42000"/>
                </a:srgbClr>
              </a:gs>
            </a:gsLst>
            <a:lin ang="5400000" scaled="1"/>
          </a:gradFill>
          <a:ln>
            <a:solidFill>
              <a:srgbClr val="FFCCFF"/>
            </a:solidFill>
          </a:ln>
        </p:spPr>
        <p:txBody>
          <a:bodyPr wrap="square">
            <a:spAutoFit/>
          </a:bodyPr>
          <a:lstStyle/>
          <a:p>
            <a:endParaRPr lang="en-US" altLang="ja-JP" sz="3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EEE1A87-9B11-485E-A8D8-D35D5892CE43}"/>
              </a:ext>
            </a:extLst>
          </p:cNvPr>
          <p:cNvSpPr/>
          <p:nvPr/>
        </p:nvSpPr>
        <p:spPr>
          <a:xfrm>
            <a:off x="305397" y="2213253"/>
            <a:ext cx="8293209" cy="1294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価格が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高い時は少なく、安い時は多く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購入するため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9263">
              <a:lnSpc>
                <a:spcPct val="150000"/>
              </a:lnSpc>
            </a:pP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平均購入単価を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低く</a:t>
            </a: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抑えられる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EEE1A87-9B11-485E-A8D8-D35D5892CE43}"/>
              </a:ext>
            </a:extLst>
          </p:cNvPr>
          <p:cNvSpPr/>
          <p:nvPr/>
        </p:nvSpPr>
        <p:spPr>
          <a:xfrm>
            <a:off x="323741" y="4414564"/>
            <a:ext cx="82769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購入金額が一定のほうが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資金計画を立てやすい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357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6"/>
          <p:cNvSpPr txBox="1">
            <a:spLocks noChangeArrowheads="1"/>
          </p:cNvSpPr>
          <p:nvPr/>
        </p:nvSpPr>
        <p:spPr bwMode="auto">
          <a:xfrm>
            <a:off x="4170036" y="1062384"/>
            <a:ext cx="48774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1" lang="ja-JP" altLang="en-US" sz="3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「ひとつのカゴに卵を盛るな」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439007" y="4748569"/>
            <a:ext cx="4503355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複数のカゴに分けた場合</a:t>
            </a:r>
            <a:endParaRPr lang="en-US" altLang="ja-JP" sz="2800" b="1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2800" b="1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（投資先を分けた場合）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887" y="4748569"/>
            <a:ext cx="4080560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卵を</a:t>
            </a:r>
            <a:r>
              <a:rPr lang="en-US" altLang="ja-JP" sz="2800" b="1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800" b="1" dirty="0" err="1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lang="ja-JP" altLang="en-US" sz="2800" b="1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カゴに全部入れた場合</a:t>
            </a:r>
          </a:p>
          <a:p>
            <a:r>
              <a:rPr lang="ja-JP" altLang="en-US" sz="2800" b="1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（投資先が１つ）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89592" y="3501460"/>
            <a:ext cx="38767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カゴを落としたときに全てがダメに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39008" y="3528497"/>
            <a:ext cx="40563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１つを落としてしまっても、残りは大丈夫！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93" y="1979019"/>
            <a:ext cx="3779498" cy="125688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5113" y="1979019"/>
            <a:ext cx="4337129" cy="1044451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358431" y="1069922"/>
            <a:ext cx="3810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投資の世界の格言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！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タイトル 2"/>
          <p:cNvSpPr>
            <a:spLocks noGrp="1"/>
          </p:cNvSpPr>
          <p:nvPr>
            <p:ph type="title"/>
          </p:nvPr>
        </p:nvSpPr>
        <p:spPr>
          <a:xfrm>
            <a:off x="101396" y="211474"/>
            <a:ext cx="6440128" cy="418058"/>
          </a:xfrm>
        </p:spPr>
        <p:txBody>
          <a:bodyPr>
            <a:noAutofit/>
          </a:bodyPr>
          <a:lstStyle/>
          <a:p>
            <a:r>
              <a:rPr lang="ja-JP" altLang="en-US" sz="2800" b="0" dirty="0"/>
              <a:t>　 </a:t>
            </a:r>
            <a:r>
              <a:rPr kumimoji="1" lang="ja-JP" altLang="en-US" sz="2800" b="0" dirty="0"/>
              <a:t>分散投資</a:t>
            </a:r>
          </a:p>
        </p:txBody>
      </p:sp>
    </p:spTree>
    <p:extLst>
      <p:ext uri="{BB962C8B-B14F-4D97-AF65-F5344CB8AC3E}">
        <p14:creationId xmlns:p14="http://schemas.microsoft.com/office/powerpoint/2010/main" val="138016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845a59-19c0-419e-937b-3e0304f241ff" xsi:nil="true"/>
    <lcf76f155ced4ddcb4097134ff3c332f xmlns="3fae6192-6fa0-4129-ba0e-59a9d462125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DF835DF-DB9E-47EE-91CA-91DB6259F5B1}"/>
</file>

<file path=customXml/itemProps2.xml><?xml version="1.0" encoding="utf-8"?>
<ds:datastoreItem xmlns:ds="http://schemas.openxmlformats.org/officeDocument/2006/customXml" ds:itemID="{188578CF-6A63-42EF-8237-A6EA493D324C}"/>
</file>

<file path=customXml/itemProps3.xml><?xml version="1.0" encoding="utf-8"?>
<ds:datastoreItem xmlns:ds="http://schemas.openxmlformats.org/officeDocument/2006/customXml" ds:itemID="{68B3C3DB-470D-4A9E-A687-5D735F64925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</TotalTime>
  <Words>815</Words>
  <Application>Microsoft Office PowerPoint</Application>
  <PresentationFormat>ワイド画面</PresentationFormat>
  <Paragraphs>159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4" baseType="lpstr">
      <vt:lpstr>HGPｺﾞｼｯｸE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Tw Cen MT</vt:lpstr>
      <vt:lpstr>Wingdings</vt:lpstr>
      <vt:lpstr>Office テーマ</vt:lpstr>
      <vt:lpstr>PowerPoint プレゼンテーション</vt:lpstr>
      <vt:lpstr>PowerPoint プレゼンテーション</vt:lpstr>
      <vt:lpstr>　自分のお金を３つに分類</vt:lpstr>
      <vt:lpstr>お金をふやす仕組み化</vt:lpstr>
      <vt:lpstr>　長期投資（複利と単利）</vt:lpstr>
      <vt:lpstr>　　積立投資</vt:lpstr>
      <vt:lpstr>　　比較してみましょう</vt:lpstr>
      <vt:lpstr>　　定額購入法（ドル・コスト平均法）の利点</vt:lpstr>
      <vt:lpstr>　 分散投資</vt:lpstr>
      <vt:lpstr>  主な分散方法</vt:lpstr>
      <vt:lpstr>PowerPoint プレゼンテーション</vt:lpstr>
      <vt:lpstr>PowerPoint プレゼンテーション</vt:lpstr>
      <vt:lpstr>まとめ（投資リスクの管理）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クオラス</dc:creator>
  <cp:lastModifiedBy>2016</cp:lastModifiedBy>
  <cp:revision>129</cp:revision>
  <cp:lastPrinted>2021-07-02T04:19:08Z</cp:lastPrinted>
  <dcterms:created xsi:type="dcterms:W3CDTF">2021-06-28T06:01:13Z</dcterms:created>
  <dcterms:modified xsi:type="dcterms:W3CDTF">2021-09-06T04:37:20Z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0x010100016D366F717ABE4BB331B6E1BEAFF525</vt:lpwstr>
  </property>
</Properties>
</file>