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8" r:id="rId4"/>
    <p:sldMasterId id="2147483710" r:id="rId5"/>
  </p:sldMasterIdLst>
  <p:notesMasterIdLst>
    <p:notesMasterId r:id="rId21"/>
  </p:notesMasterIdLst>
  <p:handoutMasterIdLst>
    <p:handoutMasterId r:id="rId22"/>
  </p:handoutMasterIdLst>
  <p:sldIdLst>
    <p:sldId id="416" r:id="rId6"/>
    <p:sldId id="417" r:id="rId7"/>
    <p:sldId id="436" r:id="rId8"/>
    <p:sldId id="421" r:id="rId9"/>
    <p:sldId id="422" r:id="rId10"/>
    <p:sldId id="423" r:id="rId11"/>
    <p:sldId id="424" r:id="rId12"/>
    <p:sldId id="425" r:id="rId13"/>
    <p:sldId id="426" r:id="rId14"/>
    <p:sldId id="427" r:id="rId15"/>
    <p:sldId id="428" r:id="rId16"/>
    <p:sldId id="433" r:id="rId17"/>
    <p:sldId id="434" r:id="rId18"/>
    <p:sldId id="431" r:id="rId19"/>
    <p:sldId id="432" r:id="rId20"/>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guide id="3" orient="horz" pos="3154" userDrawn="1">
          <p15:clr>
            <a:srgbClr val="A4A3A4"/>
          </p15:clr>
        </p15:guide>
        <p15:guide id="4" pos="2168" userDrawn="1">
          <p15:clr>
            <a:srgbClr val="A4A3A4"/>
          </p15:clr>
        </p15:guide>
        <p15:guide id="5" orient="horz" pos="3108" userDrawn="1">
          <p15:clr>
            <a:srgbClr val="A4A3A4"/>
          </p15:clr>
        </p15:guide>
        <p15:guide id="6"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00"/>
    <a:srgbClr val="F79646"/>
    <a:srgbClr val="0000B4"/>
    <a:srgbClr val="000096"/>
    <a:srgbClr val="B275AD"/>
    <a:srgbClr val="ABB5BE"/>
    <a:srgbClr val="6699FF"/>
    <a:srgbClr val="0000C8"/>
    <a:srgbClr val="FFFF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6139" autoAdjust="0"/>
  </p:normalViewPr>
  <p:slideViewPr>
    <p:cSldViewPr snapToGrid="0">
      <p:cViewPr varScale="1">
        <p:scale>
          <a:sx n="83" d="100"/>
          <a:sy n="83" d="100"/>
        </p:scale>
        <p:origin x="744" y="77"/>
      </p:cViewPr>
      <p:guideLst>
        <p:guide orient="horz" pos="220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5" d="100"/>
          <a:sy n="55" d="100"/>
        </p:scale>
        <p:origin x="-2904" y="-96"/>
      </p:cViewPr>
      <p:guideLst>
        <p:guide orient="horz" pos="3131"/>
        <p:guide pos="2145"/>
        <p:guide orient="horz" pos="3154"/>
        <p:guide pos="2168"/>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1429022258952118"/>
          <c:y val="7.2823169653176451E-2"/>
          <c:w val="0.81526337314098152"/>
          <c:h val="0.73516202089396177"/>
        </c:manualLayout>
      </c:layout>
      <c:barChart>
        <c:barDir val="col"/>
        <c:grouping val="stacked"/>
        <c:varyColors val="0"/>
        <c:ser>
          <c:idx val="1"/>
          <c:order val="0"/>
          <c:tx>
            <c:strRef>
              <c:f>'[【金広委⇒全銀協】eラーニング（クレジットカードデータ）.xlsx]09 性別・年代別 (クレカ) (2023.6更新)'!$G$7</c:f>
              <c:strCache>
                <c:ptCount val="1"/>
                <c:pt idx="0">
                  <c:v>23歳～30歳</c:v>
                </c:pt>
              </c:strCache>
            </c:strRef>
          </c:tx>
          <c:spPr>
            <a:solidFill>
              <a:schemeClr val="accent1">
                <a:tint val="77000"/>
              </a:schemeClr>
            </a:solidFill>
            <a:ln>
              <a:noFill/>
            </a:ln>
            <a:effectLst/>
          </c:spPr>
          <c:invertIfNegative val="0"/>
          <c:cat>
            <c:strRef>
              <c:f>'[【金広委⇒全銀協】eラーニング（クレジットカードデータ）.xlsx]09 性別・年代別 (クレカ) (2023.6更新)'!$E$27:$E$31</c:f>
              <c:strCache>
                <c:ptCount val="5"/>
                <c:pt idx="0">
                  <c:v>18/12月</c:v>
                </c:pt>
                <c:pt idx="1">
                  <c:v>19/12月</c:v>
                </c:pt>
                <c:pt idx="2">
                  <c:v>20/12月</c:v>
                </c:pt>
                <c:pt idx="3">
                  <c:v>21/12月</c:v>
                </c:pt>
                <c:pt idx="4">
                  <c:v>22/12月</c:v>
                </c:pt>
              </c:strCache>
            </c:strRef>
          </c:cat>
          <c:val>
            <c:numRef>
              <c:f>'[【金広委⇒全銀協】eラーニング（クレジットカードデータ）.xlsx]09 性別・年代別 (クレカ) (2023.6更新)'!$G$27:$G$31</c:f>
              <c:numCache>
                <c:formatCode>#,##0_);[Red]\(#,##0\)</c:formatCode>
                <c:ptCount val="5"/>
                <c:pt idx="0">
                  <c:v>2196</c:v>
                </c:pt>
                <c:pt idx="1">
                  <c:v>2273</c:v>
                </c:pt>
                <c:pt idx="2">
                  <c:v>2306</c:v>
                </c:pt>
                <c:pt idx="3">
                  <c:v>2405</c:v>
                </c:pt>
                <c:pt idx="4">
                  <c:v>2527</c:v>
                </c:pt>
              </c:numCache>
            </c:numRef>
          </c:val>
          <c:extLst>
            <c:ext xmlns:c16="http://schemas.microsoft.com/office/drawing/2014/chart" uri="{C3380CC4-5D6E-409C-BE32-E72D297353CC}">
              <c16:uniqueId val="{00000000-8AC2-4020-90C0-DE8338F0F2BD}"/>
            </c:ext>
          </c:extLst>
        </c:ser>
        <c:ser>
          <c:idx val="0"/>
          <c:order val="1"/>
          <c:tx>
            <c:strRef>
              <c:f>'[【金広委⇒全銀協】eラーニング（クレジットカードデータ）.xlsx]09 性別・年代別 (クレカ) (2023.6更新)'!$F$7</c:f>
              <c:strCache>
                <c:ptCount val="1"/>
                <c:pt idx="0">
                  <c:v>～22歳</c:v>
                </c:pt>
              </c:strCache>
            </c:strRef>
          </c:tx>
          <c:spPr>
            <a:solidFill>
              <a:srgbClr val="92D050"/>
            </a:solidFill>
            <a:ln>
              <a:noFill/>
            </a:ln>
            <a:effectLst/>
          </c:spPr>
          <c:invertIfNegative val="0"/>
          <c:cat>
            <c:strRef>
              <c:f>'[【金広委⇒全銀協】eラーニング（クレジットカードデータ）.xlsx]09 性別・年代別 (クレカ) (2023.6更新)'!$E$27:$E$31</c:f>
              <c:strCache>
                <c:ptCount val="5"/>
                <c:pt idx="0">
                  <c:v>18/12月</c:v>
                </c:pt>
                <c:pt idx="1">
                  <c:v>19/12月</c:v>
                </c:pt>
                <c:pt idx="2">
                  <c:v>20/12月</c:v>
                </c:pt>
                <c:pt idx="3">
                  <c:v>21/12月</c:v>
                </c:pt>
                <c:pt idx="4">
                  <c:v>22/12月</c:v>
                </c:pt>
              </c:strCache>
            </c:strRef>
          </c:cat>
          <c:val>
            <c:numRef>
              <c:f>'[【金広委⇒全銀協】eラーニング（クレジットカードデータ）.xlsx]09 性別・年代別 (クレカ) (2023.6更新)'!$F$27:$F$31</c:f>
              <c:numCache>
                <c:formatCode>#,##0_);[Red]\(#,##0\)</c:formatCode>
                <c:ptCount val="5"/>
                <c:pt idx="0">
                  <c:v>422</c:v>
                </c:pt>
                <c:pt idx="1">
                  <c:v>455</c:v>
                </c:pt>
                <c:pt idx="2">
                  <c:v>444</c:v>
                </c:pt>
                <c:pt idx="3">
                  <c:v>458</c:v>
                </c:pt>
                <c:pt idx="4">
                  <c:v>527</c:v>
                </c:pt>
              </c:numCache>
            </c:numRef>
          </c:val>
          <c:extLst>
            <c:ext xmlns:c16="http://schemas.microsoft.com/office/drawing/2014/chart" uri="{C3380CC4-5D6E-409C-BE32-E72D297353CC}">
              <c16:uniqueId val="{00000001-8AC2-4020-90C0-DE8338F0F2BD}"/>
            </c:ext>
          </c:extLst>
        </c:ser>
        <c:dLbls>
          <c:showLegendKey val="0"/>
          <c:showVal val="0"/>
          <c:showCatName val="0"/>
          <c:showSerName val="0"/>
          <c:showPercent val="0"/>
          <c:showBubbleSize val="0"/>
        </c:dLbls>
        <c:gapWidth val="150"/>
        <c:overlap val="100"/>
        <c:axId val="562809640"/>
        <c:axId val="562809968"/>
      </c:barChart>
      <c:catAx>
        <c:axId val="562809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562809968"/>
        <c:crosses val="autoZero"/>
        <c:auto val="1"/>
        <c:lblAlgn val="ctr"/>
        <c:lblOffset val="100"/>
        <c:noMultiLvlLbl val="0"/>
      </c:catAx>
      <c:valAx>
        <c:axId val="562809968"/>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562809640"/>
        <c:crosses val="autoZero"/>
        <c:crossBetween val="between"/>
      </c:valAx>
      <c:spPr>
        <a:noFill/>
        <a:ln>
          <a:solidFill>
            <a:schemeClr val="bg1">
              <a:lumMod val="65000"/>
            </a:schemeClr>
          </a:solidFill>
        </a:ln>
        <a:effectLst/>
      </c:spPr>
    </c:plotArea>
    <c:legend>
      <c:legendPos val="b"/>
      <c:layout>
        <c:manualLayout>
          <c:xMode val="edge"/>
          <c:yMode val="edge"/>
          <c:x val="0.13647107923340857"/>
          <c:y val="0.93172435506984108"/>
          <c:w val="0.74168196328565206"/>
          <c:h val="4.927831054012849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0.11156</cdr:x>
      <cdr:y>0</cdr:y>
    </cdr:from>
    <cdr:to>
      <cdr:x>0.38606</cdr:x>
      <cdr:y>0.11073</cdr:y>
    </cdr:to>
    <cdr:sp macro="" textlink="">
      <cdr:nvSpPr>
        <cdr:cNvPr id="2" name="テキスト ボックス 4"/>
        <cdr:cNvSpPr txBox="1"/>
      </cdr:nvSpPr>
      <cdr:spPr>
        <a:xfrm xmlns:a="http://schemas.openxmlformats.org/drawingml/2006/main">
          <a:off x="440391" y="0"/>
          <a:ext cx="1083609" cy="33867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1600" dirty="0">
              <a:latin typeface="メイリオ" panose="020B0604030504040204" pitchFamily="50" charset="-128"/>
              <a:ea typeface="メイリオ" panose="020B0604030504040204" pitchFamily="50" charset="-128"/>
            </a:rPr>
            <a:t>（万件）</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787" cy="496967"/>
          </a:xfrm>
          <a:prstGeom prst="rect">
            <a:avLst/>
          </a:prstGeom>
        </p:spPr>
        <p:txBody>
          <a:bodyPr vert="horz" lIns="92215" tIns="46109" rIns="92215" bIns="4610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41" y="0"/>
            <a:ext cx="2949787" cy="496967"/>
          </a:xfrm>
          <a:prstGeom prst="rect">
            <a:avLst/>
          </a:prstGeom>
        </p:spPr>
        <p:txBody>
          <a:bodyPr vert="horz" lIns="92215" tIns="46109" rIns="92215" bIns="46109" rtlCol="0"/>
          <a:lstStyle>
            <a:lvl1pPr algn="r">
              <a:defRPr sz="1200"/>
            </a:lvl1pPr>
          </a:lstStyle>
          <a:p>
            <a:fld id="{8F26DD63-6345-4F4B-96B1-1EB9EB85D161}" type="datetimeFigureOut">
              <a:rPr kumimoji="1" lang="ja-JP" altLang="en-US" smtClean="0"/>
              <a:t>2023/9/22</a:t>
            </a:fld>
            <a:endParaRPr kumimoji="1" lang="ja-JP" altLang="en-US"/>
          </a:p>
        </p:txBody>
      </p:sp>
      <p:sp>
        <p:nvSpPr>
          <p:cNvPr id="4" name="フッター プレースホルダー 3"/>
          <p:cNvSpPr>
            <a:spLocks noGrp="1"/>
          </p:cNvSpPr>
          <p:nvPr>
            <p:ph type="ftr" sz="quarter" idx="2"/>
          </p:nvPr>
        </p:nvSpPr>
        <p:spPr>
          <a:xfrm>
            <a:off x="4" y="9440646"/>
            <a:ext cx="2949787" cy="496967"/>
          </a:xfrm>
          <a:prstGeom prst="rect">
            <a:avLst/>
          </a:prstGeom>
        </p:spPr>
        <p:txBody>
          <a:bodyPr vert="horz" lIns="92215" tIns="46109" rIns="92215" bIns="4610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41" y="9440646"/>
            <a:ext cx="2949787" cy="496967"/>
          </a:xfrm>
          <a:prstGeom prst="rect">
            <a:avLst/>
          </a:prstGeom>
        </p:spPr>
        <p:txBody>
          <a:bodyPr vert="horz" lIns="92215" tIns="46109" rIns="92215" bIns="46109" rtlCol="0" anchor="b"/>
          <a:lstStyle>
            <a:lvl1pPr algn="r">
              <a:defRPr sz="1200"/>
            </a:lvl1pPr>
          </a:lstStyle>
          <a:p>
            <a:fld id="{649C5265-E0F9-4AC7-855A-EB0F5080EE9E}" type="slidenum">
              <a:rPr kumimoji="1" lang="ja-JP" altLang="en-US" smtClean="0"/>
              <a:t>‹#›</a:t>
            </a:fld>
            <a:endParaRPr kumimoji="1" lang="ja-JP" altLang="en-US"/>
          </a:p>
        </p:txBody>
      </p:sp>
    </p:spTree>
    <p:extLst>
      <p:ext uri="{BB962C8B-B14F-4D97-AF65-F5344CB8AC3E}">
        <p14:creationId xmlns:p14="http://schemas.microsoft.com/office/powerpoint/2010/main" val="2769158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787" cy="496967"/>
          </a:xfrm>
          <a:prstGeom prst="rect">
            <a:avLst/>
          </a:prstGeom>
        </p:spPr>
        <p:txBody>
          <a:bodyPr vert="horz" lIns="92215" tIns="46109" rIns="92215" bIns="4610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1" y="0"/>
            <a:ext cx="2949787" cy="496967"/>
          </a:xfrm>
          <a:prstGeom prst="rect">
            <a:avLst/>
          </a:prstGeom>
        </p:spPr>
        <p:txBody>
          <a:bodyPr vert="horz" lIns="92215" tIns="46109" rIns="92215" bIns="46109" rtlCol="0"/>
          <a:lstStyle>
            <a:lvl1pPr algn="r">
              <a:defRPr sz="1200"/>
            </a:lvl1pPr>
          </a:lstStyle>
          <a:p>
            <a:fld id="{859E1412-6E8E-4B5F-8F43-999528E1CCEC}" type="datetimeFigureOut">
              <a:rPr kumimoji="1" lang="ja-JP" altLang="en-US" smtClean="0"/>
              <a:t>2023/9/22</a:t>
            </a:fld>
            <a:endParaRPr kumimoji="1" lang="ja-JP" altLang="en-US"/>
          </a:p>
        </p:txBody>
      </p:sp>
      <p:sp>
        <p:nvSpPr>
          <p:cNvPr id="4" name="スライド イメージ プレースホルダー 3"/>
          <p:cNvSpPr>
            <a:spLocks noGrp="1" noRot="1" noChangeAspect="1"/>
          </p:cNvSpPr>
          <p:nvPr>
            <p:ph type="sldImg" idx="2"/>
          </p:nvPr>
        </p:nvSpPr>
        <p:spPr>
          <a:xfrm>
            <a:off x="88900" y="744538"/>
            <a:ext cx="6629400" cy="3729037"/>
          </a:xfrm>
          <a:prstGeom prst="rect">
            <a:avLst/>
          </a:prstGeom>
          <a:noFill/>
          <a:ln w="12700">
            <a:solidFill>
              <a:prstClr val="black"/>
            </a:solidFill>
          </a:ln>
        </p:spPr>
        <p:txBody>
          <a:bodyPr vert="horz" lIns="92215" tIns="46109" rIns="92215" bIns="46109" rtlCol="0" anchor="ctr"/>
          <a:lstStyle/>
          <a:p>
            <a:endParaRPr lang="ja-JP" altLang="en-US"/>
          </a:p>
        </p:txBody>
      </p:sp>
      <p:sp>
        <p:nvSpPr>
          <p:cNvPr id="5" name="ノート プレースホルダー 4"/>
          <p:cNvSpPr>
            <a:spLocks noGrp="1"/>
          </p:cNvSpPr>
          <p:nvPr>
            <p:ph type="body" sz="quarter" idx="3"/>
          </p:nvPr>
        </p:nvSpPr>
        <p:spPr>
          <a:xfrm>
            <a:off x="680721" y="4721190"/>
            <a:ext cx="5445760" cy="4472702"/>
          </a:xfrm>
          <a:prstGeom prst="rect">
            <a:avLst/>
          </a:prstGeom>
        </p:spPr>
        <p:txBody>
          <a:bodyPr vert="horz" lIns="92215" tIns="46109" rIns="92215" bIns="4610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646"/>
            <a:ext cx="2949787" cy="496967"/>
          </a:xfrm>
          <a:prstGeom prst="rect">
            <a:avLst/>
          </a:prstGeom>
        </p:spPr>
        <p:txBody>
          <a:bodyPr vert="horz" lIns="92215" tIns="46109" rIns="92215" bIns="4610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1" y="9440646"/>
            <a:ext cx="2949787" cy="496967"/>
          </a:xfrm>
          <a:prstGeom prst="rect">
            <a:avLst/>
          </a:prstGeom>
        </p:spPr>
        <p:txBody>
          <a:bodyPr vert="horz" lIns="92215" tIns="46109" rIns="92215" bIns="46109" rtlCol="0" anchor="b"/>
          <a:lstStyle>
            <a:lvl1pPr algn="r">
              <a:defRPr sz="1200"/>
            </a:lvl1pPr>
          </a:lstStyle>
          <a:p>
            <a:fld id="{371E964B-0EED-4DA4-8D54-AFDFDF560C7F}" type="slidenum">
              <a:rPr kumimoji="1" lang="ja-JP" altLang="en-US" smtClean="0"/>
              <a:t>‹#›</a:t>
            </a:fld>
            <a:endParaRPr kumimoji="1" lang="ja-JP" altLang="en-US"/>
          </a:p>
        </p:txBody>
      </p:sp>
    </p:spTree>
    <p:extLst>
      <p:ext uri="{BB962C8B-B14F-4D97-AF65-F5344CB8AC3E}">
        <p14:creationId xmlns:p14="http://schemas.microsoft.com/office/powerpoint/2010/main" val="3733933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1E964B-0EED-4DA4-8D54-AFDFDF560C7F}" type="slidenum">
              <a:rPr kumimoji="1" lang="ja-JP" altLang="en-US" smtClean="0"/>
              <a:t>5</a:t>
            </a:fld>
            <a:endParaRPr kumimoji="1" lang="ja-JP" altLang="en-US"/>
          </a:p>
        </p:txBody>
      </p:sp>
    </p:spTree>
    <p:extLst>
      <p:ext uri="{BB962C8B-B14F-4D97-AF65-F5344CB8AC3E}">
        <p14:creationId xmlns:p14="http://schemas.microsoft.com/office/powerpoint/2010/main" val="1982565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2203963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65315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42031"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3135619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2195496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6258215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dirty="0"/>
              <a:t>9/22/2023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4312762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5426926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0493551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629397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2846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9/22/2023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7074533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1358421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9/22/2023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05277580"/>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12620920"/>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9491761"/>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079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9" name="Slide Number Placeholder 5"/>
          <p:cNvSpPr txBox="1">
            <a:spLocks/>
          </p:cNvSpPr>
          <p:nvPr userDrawn="1"/>
        </p:nvSpPr>
        <p:spPr>
          <a:xfrm>
            <a:off x="11162714" y="6294309"/>
            <a:ext cx="686191" cy="211928"/>
          </a:xfrm>
          <a:prstGeom prst="rect">
            <a:avLst/>
          </a:prstGeom>
        </p:spPr>
        <p:txBody>
          <a:bodyPr/>
          <a:lstStyle>
            <a:defPPr>
              <a:defRPr lang="ja-JP"/>
            </a:defPPr>
            <a:lvl1pPr marL="0" algn="l" defTabSz="914400" rtl="0" eaLnBrk="1" latinLnBrk="0" hangingPunct="1">
              <a:defRPr kumimoji="1" sz="800"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561C47E-2EEE-4BD4-96DE-56CED0CA4242}" type="slidenum">
              <a:rPr lang="ja-JP" altLang="en-US" sz="1000" smtClean="0">
                <a:solidFill>
                  <a:srgbClr val="261F1C"/>
                </a:solidFill>
              </a:rPr>
              <a:pPr/>
              <a:t>‹#›</a:t>
            </a:fld>
            <a:endParaRPr lang="ja-JP" altLang="en-US" sz="1000" dirty="0">
              <a:solidFill>
                <a:srgbClr val="261F1C"/>
              </a:solidFill>
            </a:endParaRPr>
          </a:p>
        </p:txBody>
      </p:sp>
    </p:spTree>
    <p:extLst>
      <p:ext uri="{BB962C8B-B14F-4D97-AF65-F5344CB8AC3E}">
        <p14:creationId xmlns:p14="http://schemas.microsoft.com/office/powerpoint/2010/main" val="353228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2721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16" name="タイトル プレースホルダー 8">
            <a:extLst>
              <a:ext uri="{FF2B5EF4-FFF2-40B4-BE49-F238E27FC236}">
                <a16:creationId xmlns:a16="http://schemas.microsoft.com/office/drawing/2014/main" id="{C6882FDE-CCE8-0B49-B5F5-6F0181551DA0}"/>
              </a:ext>
            </a:extLst>
          </p:cNvPr>
          <p:cNvSpPr>
            <a:spLocks noGrp="1"/>
          </p:cNvSpPr>
          <p:nvPr>
            <p:ph type="title"/>
          </p:nvPr>
        </p:nvSpPr>
        <p:spPr>
          <a:xfrm>
            <a:off x="177059" y="222113"/>
            <a:ext cx="10515600" cy="320511"/>
          </a:xfrm>
          <a:prstGeom prst="rect">
            <a:avLst/>
          </a:prstGeom>
        </p:spPr>
        <p:txBody>
          <a:bodyPr vert="horz" lIns="91440" tIns="45720" rIns="91440" bIns="45720" rtlCol="0" anchor="t">
            <a:normAutofit/>
          </a:bodyPr>
          <a:lstStyle>
            <a:lvl1pPr>
              <a:defRPr sz="1600" b="1" i="0">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pic>
        <p:nvPicPr>
          <p:cNvPr id="3" name="図 2">
            <a:extLst>
              <a:ext uri="{FF2B5EF4-FFF2-40B4-BE49-F238E27FC236}">
                <a16:creationId xmlns:a16="http://schemas.microsoft.com/office/drawing/2014/main" id="{88F8A56B-68CC-D149-9810-70924DF5A0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421416"/>
            <a:ext cx="9382916" cy="380095"/>
          </a:xfrm>
          <a:prstGeom prst="rect">
            <a:avLst/>
          </a:prstGeom>
        </p:spPr>
      </p:pic>
      <p:pic>
        <p:nvPicPr>
          <p:cNvPr id="7" name="図 6">
            <a:extLst>
              <a:ext uri="{FF2B5EF4-FFF2-40B4-BE49-F238E27FC236}">
                <a16:creationId xmlns:a16="http://schemas.microsoft.com/office/drawing/2014/main" id="{0EBFB57E-C888-B541-A609-FEEC8A9122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4435" y="185340"/>
            <a:ext cx="2277668" cy="543020"/>
          </a:xfrm>
          <a:prstGeom prst="rect">
            <a:avLst/>
          </a:prstGeom>
        </p:spPr>
      </p:pic>
      <p:pic>
        <p:nvPicPr>
          <p:cNvPr id="2" name="図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534295"/>
            <a:ext cx="12192000" cy="445007"/>
          </a:xfrm>
          <a:prstGeom prst="rect">
            <a:avLst/>
          </a:prstGeom>
        </p:spPr>
      </p:pic>
    </p:spTree>
    <p:extLst>
      <p:ext uri="{BB962C8B-B14F-4D97-AF65-F5344CB8AC3E}">
        <p14:creationId xmlns:p14="http://schemas.microsoft.com/office/powerpoint/2010/main" val="1524627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247"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247"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3962386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9261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89785" y="1600201"/>
            <a:ext cx="539261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3625623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7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7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693"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693"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1408173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445574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997371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3050"/>
            <a:ext cx="4011247"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7385" y="273051"/>
            <a:ext cx="681501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0" y="1435101"/>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217509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554"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554"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554"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1910953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dirty="0"/>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7B97C-7170-4319-9E3F-89A01C8B0685}" type="slidenum">
              <a:rPr kumimoji="1" lang="ja-JP" altLang="en-US" smtClean="0"/>
              <a:t>‹#›</a:t>
            </a:fld>
            <a:endParaRPr kumimoji="1" lang="ja-JP" altLang="en-US"/>
          </a:p>
        </p:txBody>
      </p:sp>
    </p:spTree>
    <p:extLst>
      <p:ext uri="{BB962C8B-B14F-4D97-AF65-F5344CB8AC3E}">
        <p14:creationId xmlns:p14="http://schemas.microsoft.com/office/powerpoint/2010/main" val="399452934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9/22/2023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70764270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666" r:id="rId12"/>
    <p:sldLayoutId id="2147483680" r:id="rId13"/>
    <p:sldLayoutId id="2147483663" r:id="rId14"/>
    <p:sldLayoutId id="2147483763" r:id="rId15"/>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6.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hyperlink" Target="https://www.j-credit.or.jp/customer/basis/commission.html" TargetMode="Externa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2.png"/><Relationship Id="rId7" Type="http://schemas.openxmlformats.org/officeDocument/2006/relationships/image" Target="../media/image16.png"/><Relationship Id="rId2" Type="http://schemas.openxmlformats.org/officeDocument/2006/relationships/image" Target="../media/image31.png"/><Relationship Id="rId1" Type="http://schemas.openxmlformats.org/officeDocument/2006/relationships/slideLayout" Target="../slideLayouts/slideLayout2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3.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5.png"/><Relationship Id="rId7" Type="http://schemas.openxmlformats.org/officeDocument/2006/relationships/image" Target="../media/image34.png"/><Relationship Id="rId2" Type="http://schemas.openxmlformats.org/officeDocument/2006/relationships/image" Target="../media/image14.png"/><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20821F2-81FA-EC4A-B4DE-D11768CC99B8}"/>
              </a:ext>
            </a:extLst>
          </p:cNvPr>
          <p:cNvSpPr txBox="1"/>
          <p:nvPr/>
        </p:nvSpPr>
        <p:spPr>
          <a:xfrm>
            <a:off x="3278205" y="3931275"/>
            <a:ext cx="5635591" cy="646331"/>
          </a:xfrm>
          <a:prstGeom prst="rect">
            <a:avLst/>
          </a:prstGeom>
          <a:noFill/>
        </p:spPr>
        <p:txBody>
          <a:bodyPr wrap="square" rtlCol="0">
            <a:spAutoFit/>
          </a:bodyPr>
          <a:lstStyle/>
          <a:p>
            <a:pPr algn="ctr"/>
            <a:r>
              <a:rPr lang="ja-JP" altLang="en-US" sz="3600" b="1" dirty="0">
                <a:solidFill>
                  <a:schemeClr val="tx1">
                    <a:lumMod val="75000"/>
                    <a:lumOff val="25000"/>
                  </a:schemeClr>
                </a:solidFill>
                <a:latin typeface="Meiryo UI" panose="020B0604030504040204" pitchFamily="34" charset="-128"/>
                <a:ea typeface="Meiryo UI" panose="020B0604030504040204" pitchFamily="34" charset="-128"/>
              </a:rPr>
              <a:t>人生を豊かにするお金の知恵</a:t>
            </a:r>
          </a:p>
        </p:txBody>
      </p:sp>
      <p:pic>
        <p:nvPicPr>
          <p:cNvPr id="12" name="図 11">
            <a:extLst>
              <a:ext uri="{FF2B5EF4-FFF2-40B4-BE49-F238E27FC236}">
                <a16:creationId xmlns:a16="http://schemas.microsoft.com/office/drawing/2014/main" id="{0EBFB57E-C888-B541-A609-FEEC8A9122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1174" y="1746050"/>
            <a:ext cx="5277347" cy="1258176"/>
          </a:xfrm>
          <a:prstGeom prst="rect">
            <a:avLst/>
          </a:prstGeom>
        </p:spPr>
      </p:pic>
      <p:pic>
        <p:nvPicPr>
          <p:cNvPr id="14" name="図 13">
            <a:extLst>
              <a:ext uri="{FF2B5EF4-FFF2-40B4-BE49-F238E27FC236}">
                <a16:creationId xmlns:a16="http://schemas.microsoft.com/office/drawing/2014/main" id="{0294D416-768E-2A47-9D7D-3FB4B8E39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9600" y="3460518"/>
            <a:ext cx="5892800" cy="304800"/>
          </a:xfrm>
          <a:prstGeom prst="rect">
            <a:avLst/>
          </a:prstGeom>
        </p:spPr>
      </p:pic>
      <p:pic>
        <p:nvPicPr>
          <p:cNvPr id="15" name="図 14">
            <a:extLst>
              <a:ext uri="{FF2B5EF4-FFF2-40B4-BE49-F238E27FC236}">
                <a16:creationId xmlns:a16="http://schemas.microsoft.com/office/drawing/2014/main" id="{3FE9DE84-645A-9C4C-BDE6-F9B4321877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9600" y="4743562"/>
            <a:ext cx="5892800" cy="292100"/>
          </a:xfrm>
          <a:prstGeom prst="rect">
            <a:avLst/>
          </a:prstGeom>
        </p:spPr>
      </p:pic>
    </p:spTree>
    <p:extLst>
      <p:ext uri="{BB962C8B-B14F-4D97-AF65-F5344CB8AC3E}">
        <p14:creationId xmlns:p14="http://schemas.microsoft.com/office/powerpoint/2010/main" val="1282334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8"/>
          <p:cNvSpPr>
            <a:spLocks noChangeArrowheads="1"/>
          </p:cNvSpPr>
          <p:nvPr/>
        </p:nvSpPr>
        <p:spPr bwMode="auto">
          <a:xfrm>
            <a:off x="20184" y="1405166"/>
            <a:ext cx="910930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90488" indent="-90488">
              <a:defRPr kumimoji="1">
                <a:solidFill>
                  <a:schemeClr val="tx1"/>
                </a:solidFill>
                <a:latin typeface="ＭＳ Ｐゴシック" panose="020B0600070205080204" pitchFamily="50" charset="-128"/>
                <a:ea typeface="ＭＳ Ｐゴシック" panose="020B0600070205080204" pitchFamily="50" charset="-128"/>
              </a:defRPr>
            </a:lvl1pPr>
            <a:lvl2pPr marL="800100" indent="-342900">
              <a:defRPr kumimoji="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9pPr>
          </a:lstStyle>
          <a:p>
            <a:pPr fontAlgn="base">
              <a:spcBef>
                <a:spcPct val="0"/>
              </a:spcBef>
              <a:spcAft>
                <a:spcPct val="0"/>
              </a:spcAft>
            </a:pPr>
            <a:r>
              <a:rPr lang="ja-JP" altLang="en-US" sz="2800" b="1" dirty="0">
                <a:solidFill>
                  <a:srgbClr val="FF0000"/>
                </a:solidFill>
                <a:latin typeface="メイリオ" panose="020B0604030504040204" pitchFamily="50" charset="-128"/>
                <a:ea typeface="メイリオ" panose="020B0604030504040204" pitchFamily="50" charset="-128"/>
              </a:rPr>
              <a:t>③リボルビング払い</a:t>
            </a:r>
            <a:endParaRPr lang="en-US" altLang="ja-JP" sz="2000" dirty="0">
              <a:solidFill>
                <a:prstClr val="black"/>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2000" dirty="0">
                <a:solidFill>
                  <a:prstClr val="black"/>
                </a:solidFill>
                <a:latin typeface="メイリオ" panose="020B0604030504040204" pitchFamily="50" charset="-128"/>
                <a:ea typeface="メイリオ" panose="020B0604030504040204" pitchFamily="50" charset="-128"/>
              </a:rPr>
              <a:t>　・毎月の支払い額を、利用代金の残高に</a:t>
            </a:r>
            <a:r>
              <a:rPr lang="ja-JP" altLang="en-US" sz="2000" dirty="0">
                <a:latin typeface="メイリオ" panose="020B0604030504040204" pitchFamily="50" charset="-128"/>
                <a:ea typeface="メイリオ" panose="020B0604030504040204" pitchFamily="50" charset="-128"/>
              </a:rPr>
              <a:t>対して</a:t>
            </a:r>
            <a:endParaRPr lang="en-US" altLang="ja-JP" sz="2000" dirty="0">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2000" b="1" dirty="0">
                <a:latin typeface="メイリオ" panose="020B0604030504040204" pitchFamily="50" charset="-128"/>
                <a:ea typeface="メイリオ" panose="020B0604030504040204" pitchFamily="50" charset="-128"/>
              </a:rPr>
              <a:t>　　　　　　　　　　　　　　　　　　　　　</a:t>
            </a:r>
            <a:endParaRPr lang="en-US" altLang="ja-JP" sz="2000" b="1" dirty="0">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2000" b="1" dirty="0">
                <a:solidFill>
                  <a:prstClr val="black"/>
                </a:solidFill>
                <a:latin typeface="メイリオ" panose="020B0604030504040204" pitchFamily="50" charset="-128"/>
                <a:ea typeface="メイリオ" panose="020B0604030504040204" pitchFamily="50" charset="-128"/>
              </a:rPr>
              <a:t>　</a:t>
            </a:r>
            <a:endParaRPr lang="en-US" altLang="ja-JP" sz="2000" b="1" dirty="0">
              <a:solidFill>
                <a:prstClr val="black"/>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2000" b="1" dirty="0">
                <a:solidFill>
                  <a:prstClr val="black"/>
                </a:solidFill>
                <a:latin typeface="メイリオ" panose="020B0604030504040204" pitchFamily="50" charset="-128"/>
                <a:ea typeface="メイリオ" panose="020B0604030504040204" pitchFamily="50" charset="-128"/>
              </a:rPr>
              <a:t>　・</a:t>
            </a:r>
            <a:r>
              <a:rPr lang="ja-JP" altLang="en-US" sz="2000" dirty="0">
                <a:solidFill>
                  <a:prstClr val="black"/>
                </a:solidFill>
                <a:latin typeface="メイリオ" panose="020B0604030504040204" pitchFamily="50" charset="-128"/>
                <a:ea typeface="メイリオ" panose="020B0604030504040204" pitchFamily="50" charset="-128"/>
              </a:rPr>
              <a:t>リボルビングとは、「回転」という意味。</a:t>
            </a:r>
            <a:endParaRPr lang="en-US" altLang="ja-JP" sz="2000" dirty="0">
              <a:solidFill>
                <a:prstClr val="black"/>
              </a:solidFill>
              <a:latin typeface="メイリオ" panose="020B0604030504040204" pitchFamily="50" charset="-128"/>
              <a:ea typeface="メイリオ" panose="020B0604030504040204" pitchFamily="50" charset="-128"/>
            </a:endParaRPr>
          </a:p>
        </p:txBody>
      </p:sp>
      <p:sp>
        <p:nvSpPr>
          <p:cNvPr id="3" name="フローチャート : 結合子 14"/>
          <p:cNvSpPr>
            <a:spLocks noChangeAspect="1"/>
          </p:cNvSpPr>
          <p:nvPr/>
        </p:nvSpPr>
        <p:spPr>
          <a:xfrm>
            <a:off x="6769782" y="5563507"/>
            <a:ext cx="46037" cy="46038"/>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 name="タイトル 2"/>
          <p:cNvSpPr>
            <a:spLocks noGrp="1"/>
          </p:cNvSpPr>
          <p:nvPr>
            <p:ph type="title" idx="4294967295"/>
          </p:nvPr>
        </p:nvSpPr>
        <p:spPr>
          <a:xfrm>
            <a:off x="78696" y="877438"/>
            <a:ext cx="9428161" cy="498700"/>
          </a:xfrm>
          <a:prstGeom prst="rect">
            <a:avLst/>
          </a:prstGeom>
        </p:spPr>
        <p:txBody>
          <a:bodyPr>
            <a:normAutofit/>
          </a:bodyPr>
          <a:lstStyle/>
          <a:p>
            <a:pPr eaLnBrk="1" fontAlgn="auto" hangingPunct="1">
              <a:spcAft>
                <a:spcPts val="0"/>
              </a:spcAft>
              <a:defRPr/>
            </a:pPr>
            <a:r>
              <a:rPr lang="ja-JP" altLang="en-US" sz="2800" dirty="0">
                <a:solidFill>
                  <a:srgbClr val="0000C8"/>
                </a:solidFill>
                <a:latin typeface="メイリオ" panose="020B0604030504040204" pitchFamily="50" charset="-128"/>
                <a:ea typeface="メイリオ" panose="020B0604030504040204" pitchFamily="50" charset="-128"/>
              </a:rPr>
              <a:t> </a:t>
            </a:r>
            <a:r>
              <a:rPr lang="ja-JP" altLang="en-US" sz="2800" b="1" dirty="0">
                <a:solidFill>
                  <a:srgbClr val="0000C8"/>
                </a:solidFill>
                <a:latin typeface="メイリオ" panose="020B0604030504040204" pitchFamily="50" charset="-128"/>
                <a:ea typeface="メイリオ" panose="020B0604030504040204" pitchFamily="50" charset="-128"/>
              </a:rPr>
              <a:t>クレジットカードによる支払い方法（その３）</a:t>
            </a:r>
          </a:p>
        </p:txBody>
      </p:sp>
      <p:sp>
        <p:nvSpPr>
          <p:cNvPr id="5" name="テキスト ボックス 4"/>
          <p:cNvSpPr txBox="1"/>
          <p:nvPr/>
        </p:nvSpPr>
        <p:spPr>
          <a:xfrm>
            <a:off x="563566" y="6305773"/>
            <a:ext cx="7986712" cy="338554"/>
          </a:xfrm>
          <a:prstGeom prst="rect">
            <a:avLst/>
          </a:prstGeom>
          <a:noFill/>
        </p:spPr>
        <p:txBody>
          <a:bodyPr wrap="square" rtlCol="0">
            <a:spAutoFit/>
          </a:bodyPr>
          <a:lstStyle/>
          <a:p>
            <a:r>
              <a:rPr lang="en-US" altLang="ja-JP" sz="16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なお、カードローンの返済も基本的にはリボルビング払いを採用しています。</a:t>
            </a:r>
          </a:p>
        </p:txBody>
      </p:sp>
      <p:pic>
        <p:nvPicPr>
          <p:cNvPr id="6" name="図 5"/>
          <p:cNvPicPr>
            <a:picLocks noChangeAspect="1"/>
          </p:cNvPicPr>
          <p:nvPr/>
        </p:nvPicPr>
        <p:blipFill>
          <a:blip r:embed="rId2"/>
          <a:stretch>
            <a:fillRect/>
          </a:stretch>
        </p:blipFill>
        <p:spPr>
          <a:xfrm>
            <a:off x="592819" y="3118023"/>
            <a:ext cx="8296275" cy="3238500"/>
          </a:xfrm>
          <a:prstGeom prst="rect">
            <a:avLst/>
          </a:prstGeom>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538" y="3348107"/>
            <a:ext cx="619125" cy="801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711" y="3427031"/>
            <a:ext cx="466725" cy="585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12"/>
          <p:cNvSpPr txBox="1">
            <a:spLocks noChangeArrowheads="1"/>
          </p:cNvSpPr>
          <p:nvPr/>
        </p:nvSpPr>
        <p:spPr bwMode="auto">
          <a:xfrm>
            <a:off x="975220" y="3395303"/>
            <a:ext cx="1533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9pPr>
          </a:lstStyle>
          <a:p>
            <a:pPr fontAlgn="base">
              <a:spcBef>
                <a:spcPct val="0"/>
              </a:spcBef>
              <a:spcAft>
                <a:spcPct val="0"/>
              </a:spcAft>
            </a:pPr>
            <a:r>
              <a:rPr lang="ja-JP" altLang="en-US" sz="1600" dirty="0">
                <a:solidFill>
                  <a:prstClr val="black"/>
                </a:solidFill>
              </a:rPr>
              <a:t>月に２万円ずつ</a:t>
            </a:r>
            <a:endParaRPr lang="en-US" altLang="ja-JP" sz="1600" dirty="0">
              <a:solidFill>
                <a:prstClr val="black"/>
              </a:solidFill>
            </a:endParaRPr>
          </a:p>
          <a:p>
            <a:pPr fontAlgn="base">
              <a:spcBef>
                <a:spcPct val="0"/>
              </a:spcBef>
              <a:spcAft>
                <a:spcPct val="0"/>
              </a:spcAft>
            </a:pPr>
            <a:r>
              <a:rPr lang="ja-JP" altLang="en-US" sz="1600" dirty="0">
                <a:solidFill>
                  <a:prstClr val="black"/>
                </a:solidFill>
              </a:rPr>
              <a:t>　　返すよ！</a:t>
            </a:r>
          </a:p>
        </p:txBody>
      </p:sp>
      <p:pic>
        <p:nvPicPr>
          <p:cNvPr id="10" name="図 9"/>
          <p:cNvPicPr>
            <a:picLocks noChangeAspect="1"/>
          </p:cNvPicPr>
          <p:nvPr/>
        </p:nvPicPr>
        <p:blipFill>
          <a:blip r:embed="rId5"/>
          <a:stretch>
            <a:fillRect/>
          </a:stretch>
        </p:blipFill>
        <p:spPr>
          <a:xfrm>
            <a:off x="679944" y="3922483"/>
            <a:ext cx="2124075" cy="2028825"/>
          </a:xfrm>
          <a:prstGeom prst="rect">
            <a:avLst/>
          </a:prstGeom>
        </p:spPr>
      </p:pic>
      <p:sp>
        <p:nvSpPr>
          <p:cNvPr id="11" name="タイトル 7"/>
          <p:cNvSpPr txBox="1">
            <a:spLocks/>
          </p:cNvSpPr>
          <p:nvPr/>
        </p:nvSpPr>
        <p:spPr>
          <a:xfrm>
            <a:off x="78696" y="191205"/>
            <a:ext cx="7744810" cy="61784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メイリオ" panose="020B0604030504040204" pitchFamily="50" charset="-128"/>
                <a:ea typeface="メイリオ" panose="020B0604030504040204" pitchFamily="50" charset="-128"/>
              </a:rPr>
              <a:t>クレジットカードの仕組み</a:t>
            </a:r>
          </a:p>
        </p:txBody>
      </p:sp>
      <p:sp>
        <p:nvSpPr>
          <p:cNvPr id="12" name="正方形/長方形 11"/>
          <p:cNvSpPr/>
          <p:nvPr/>
        </p:nvSpPr>
        <p:spPr>
          <a:xfrm>
            <a:off x="510070" y="1744534"/>
            <a:ext cx="8662957" cy="873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2000" b="1" dirty="0">
                <a:solidFill>
                  <a:schemeClr val="tx1"/>
                </a:solidFill>
                <a:latin typeface="メイリオ" panose="020B0604030504040204" pitchFamily="50" charset="-128"/>
                <a:ea typeface="メイリオ" panose="020B0604030504040204" pitchFamily="50" charset="-128"/>
              </a:rPr>
              <a:t>　　　　　　　　　　　　　　　　　　　　「一定額または一定率」に</a:t>
            </a:r>
            <a:endParaRPr lang="en-US" altLang="ja-JP" sz="2000" b="1" dirty="0">
              <a:solidFill>
                <a:schemeClr val="tx1"/>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2000" b="1" dirty="0">
                <a:solidFill>
                  <a:schemeClr val="tx1"/>
                </a:solidFill>
                <a:latin typeface="メイリオ" panose="020B0604030504040204" pitchFamily="50" charset="-128"/>
                <a:ea typeface="メイリオ" panose="020B0604030504040204" pitchFamily="50" charset="-128"/>
              </a:rPr>
              <a:t>決めて、残高がなくなるまで支払う方法。</a:t>
            </a:r>
            <a:endParaRPr kumimoji="1" lang="ja-JP" altLang="en-US" sz="2000" dirty="0">
              <a:solidFill>
                <a:schemeClr val="tx1"/>
              </a:solidFill>
            </a:endParaRPr>
          </a:p>
        </p:txBody>
      </p:sp>
      <p:sp>
        <p:nvSpPr>
          <p:cNvPr id="13" name="正方形/長方形 12"/>
          <p:cNvSpPr/>
          <p:nvPr/>
        </p:nvSpPr>
        <p:spPr>
          <a:xfrm>
            <a:off x="495556" y="2241039"/>
            <a:ext cx="8662957" cy="773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2000" b="1" dirty="0">
                <a:solidFill>
                  <a:schemeClr val="tx1"/>
                </a:solidFill>
                <a:latin typeface="メイリオ" panose="020B0604030504040204" pitchFamily="50" charset="-128"/>
                <a:ea typeface="メイリオ" panose="020B0604030504040204" pitchFamily="50" charset="-128"/>
              </a:rPr>
              <a:t>　　　　　　　　　　　　　　　　　　　借入れ金利に当たる手数料が</a:t>
            </a:r>
            <a:endParaRPr lang="en-US" altLang="ja-JP" sz="2000" b="1" dirty="0">
              <a:solidFill>
                <a:schemeClr val="tx1"/>
              </a:solidFill>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2000" b="1" dirty="0">
                <a:solidFill>
                  <a:schemeClr val="tx1"/>
                </a:solidFill>
                <a:latin typeface="メイリオ" panose="020B0604030504040204" pitchFamily="50" charset="-128"/>
                <a:ea typeface="メイリオ" panose="020B0604030504040204" pitchFamily="50" charset="-128"/>
              </a:rPr>
              <a:t>かかる。</a:t>
            </a:r>
            <a:endParaRPr lang="en-US" altLang="ja-JP" sz="2000" b="1" dirty="0">
              <a:solidFill>
                <a:schemeClr val="tx1"/>
              </a:solidFill>
              <a:latin typeface="メイリオ" panose="020B0604030504040204" pitchFamily="50" charset="-128"/>
              <a:ea typeface="メイリオ" panose="020B0604030504040204" pitchFamily="50" charset="-128"/>
            </a:endParaRPr>
          </a:p>
          <a:p>
            <a:endParaRPr kumimoji="1" lang="ja-JP" altLang="en-US" dirty="0"/>
          </a:p>
        </p:txBody>
      </p:sp>
    </p:spTree>
    <p:extLst>
      <p:ext uri="{BB962C8B-B14F-4D97-AF65-F5344CB8AC3E}">
        <p14:creationId xmlns:p14="http://schemas.microsoft.com/office/powerpoint/2010/main" val="239005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00" fill="hold"/>
                                        <p:tgtEl>
                                          <p:spTgt spid="12"/>
                                        </p:tgtEl>
                                        <p:attrNameLst>
                                          <p:attrName>style.color</p:attrName>
                                        </p:attrNameLst>
                                      </p:cBhvr>
                                      <p:to>
                                        <a:srgbClr val="C55A11"/>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100" fill="hold"/>
                                        <p:tgtEl>
                                          <p:spTgt spid="13"/>
                                        </p:tgtEl>
                                        <p:attrNameLst>
                                          <p:attrName>style.color</p:attrName>
                                        </p:attrNameLst>
                                      </p:cBhvr>
                                      <p:to>
                                        <a:srgbClr val="C55A1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C:\Users\fujiwara\Desktop\JPG0415\JPG0415\331-0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40000"/>
                    </a14:imgEffect>
                  </a14:imgLayer>
                </a14:imgProps>
              </a:ext>
              <a:ext uri="{28A0092B-C50C-407E-A947-70E740481C1C}">
                <a14:useLocalDpi xmlns:a14="http://schemas.microsoft.com/office/drawing/2010/main" val="0"/>
              </a:ext>
            </a:extLst>
          </a:blip>
          <a:srcRect t="21839" b="13"/>
          <a:stretch/>
        </p:blipFill>
        <p:spPr bwMode="auto">
          <a:xfrm>
            <a:off x="144257" y="2328853"/>
            <a:ext cx="6761443" cy="42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角丸四角形 3"/>
          <p:cNvSpPr/>
          <p:nvPr/>
        </p:nvSpPr>
        <p:spPr>
          <a:xfrm>
            <a:off x="264512" y="1603588"/>
            <a:ext cx="1800000" cy="614363"/>
          </a:xfrm>
          <a:prstGeom prst="roundRect">
            <a:avLst/>
          </a:prstGeom>
          <a:solidFill>
            <a:srgbClr val="93CDF5"/>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月の利用代金</a:t>
            </a:r>
            <a:endParaRPr lang="en-US" altLang="ja-JP" sz="1200"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３万円</a:t>
            </a:r>
          </a:p>
        </p:txBody>
      </p:sp>
      <p:sp>
        <p:nvSpPr>
          <p:cNvPr id="5" name="角丸四角形 4"/>
          <p:cNvSpPr/>
          <p:nvPr/>
        </p:nvSpPr>
        <p:spPr>
          <a:xfrm>
            <a:off x="2441056" y="1615142"/>
            <a:ext cx="1800000" cy="614363"/>
          </a:xfrm>
          <a:prstGeom prst="roundRect">
            <a:avLst/>
          </a:prstGeom>
          <a:pattFill prst="wdUpDiag">
            <a:fgClr>
              <a:schemeClr val="accent3">
                <a:lumMod val="60000"/>
                <a:lumOff val="40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月の利用代金</a:t>
            </a:r>
            <a:endParaRPr lang="en-US" altLang="ja-JP" sz="1200"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a:t>
            </a: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万円</a:t>
            </a:r>
          </a:p>
        </p:txBody>
      </p:sp>
      <p:sp>
        <p:nvSpPr>
          <p:cNvPr id="6" name="角丸四角形 5"/>
          <p:cNvSpPr/>
          <p:nvPr/>
        </p:nvSpPr>
        <p:spPr>
          <a:xfrm>
            <a:off x="4641554" y="1603588"/>
            <a:ext cx="1800000" cy="614363"/>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月の利用代金</a:t>
            </a:r>
            <a:endParaRPr lang="en-US" altLang="ja-JP" sz="1200"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９万円</a:t>
            </a:r>
          </a:p>
        </p:txBody>
      </p:sp>
      <p:sp>
        <p:nvSpPr>
          <p:cNvPr id="7" name="テキスト ボックス 6"/>
          <p:cNvSpPr txBox="1"/>
          <p:nvPr/>
        </p:nvSpPr>
        <p:spPr>
          <a:xfrm>
            <a:off x="-15397" y="1025223"/>
            <a:ext cx="9842759" cy="369332"/>
          </a:xfrm>
          <a:prstGeom prst="rect">
            <a:avLst/>
          </a:prstGeom>
          <a:noFill/>
        </p:spPr>
        <p:txBody>
          <a:bodyPr wrap="none" rtlCol="0">
            <a:spAutoFit/>
          </a:bodyPr>
          <a:lstStyle/>
          <a:p>
            <a:r>
              <a:rPr lang="ja-JP" altLang="en-US"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例：</a:t>
            </a:r>
            <a:r>
              <a:rPr lang="en-US" altLang="ja-JP"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ヶ月にわたって、クレジットカードで買い物をした場合</a:t>
            </a:r>
            <a:r>
              <a:rPr lang="ja-JP" altLang="en-US" sz="16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u="sng"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支払日は翌月</a:t>
            </a:r>
            <a:r>
              <a:rPr lang="ja-JP" altLang="en-US" sz="16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u="sng"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手数料は省く</a:t>
            </a:r>
            <a:r>
              <a:rPr lang="ja-JP" altLang="en-US" sz="16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8" name="角丸四角形 7"/>
          <p:cNvSpPr/>
          <p:nvPr/>
        </p:nvSpPr>
        <p:spPr>
          <a:xfrm>
            <a:off x="924152" y="3890644"/>
            <a:ext cx="831055" cy="283981"/>
          </a:xfrm>
          <a:prstGeom prst="roundRect">
            <a:avLst/>
          </a:prstGeom>
          <a:solidFill>
            <a:srgbClr val="93CDF5"/>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1812429" y="3888353"/>
            <a:ext cx="831055" cy="283981"/>
          </a:xfrm>
          <a:prstGeom prst="roundRect">
            <a:avLst/>
          </a:prstGeom>
          <a:solidFill>
            <a:srgbClr val="93CDF5"/>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角丸四角形 9"/>
          <p:cNvSpPr/>
          <p:nvPr/>
        </p:nvSpPr>
        <p:spPr>
          <a:xfrm>
            <a:off x="1820589" y="3622970"/>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1820589" y="3359813"/>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a:xfrm>
            <a:off x="2714634" y="3626145"/>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 12"/>
          <p:cNvSpPr/>
          <p:nvPr/>
        </p:nvSpPr>
        <p:spPr>
          <a:xfrm>
            <a:off x="2714634" y="3362988"/>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 13"/>
          <p:cNvSpPr/>
          <p:nvPr/>
        </p:nvSpPr>
        <p:spPr>
          <a:xfrm>
            <a:off x="3603634" y="3905361"/>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 14"/>
          <p:cNvSpPr/>
          <p:nvPr/>
        </p:nvSpPr>
        <p:spPr>
          <a:xfrm>
            <a:off x="3603634" y="3642204"/>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 15"/>
          <p:cNvSpPr/>
          <p:nvPr/>
        </p:nvSpPr>
        <p:spPr>
          <a:xfrm>
            <a:off x="2718958" y="3892662"/>
            <a:ext cx="831055" cy="283981"/>
          </a:xfrm>
          <a:prstGeom prst="roundRect">
            <a:avLst/>
          </a:prstGeom>
          <a:solidFill>
            <a:srgbClr val="93CDF5"/>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a:xfrm>
            <a:off x="2719396" y="3072108"/>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2714348" y="2787423"/>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 18"/>
          <p:cNvSpPr/>
          <p:nvPr/>
        </p:nvSpPr>
        <p:spPr>
          <a:xfrm>
            <a:off x="2709872" y="2502992"/>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角丸四角形 19"/>
          <p:cNvSpPr/>
          <p:nvPr/>
        </p:nvSpPr>
        <p:spPr>
          <a:xfrm>
            <a:off x="3595832" y="3356794"/>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a:xfrm>
            <a:off x="3590784" y="3072109"/>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角丸四角形 21"/>
          <p:cNvSpPr/>
          <p:nvPr/>
        </p:nvSpPr>
        <p:spPr>
          <a:xfrm>
            <a:off x="3586308" y="2787678"/>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角丸四角形 22"/>
          <p:cNvSpPr/>
          <p:nvPr/>
        </p:nvSpPr>
        <p:spPr>
          <a:xfrm>
            <a:off x="4518210" y="3892829"/>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角丸四角形 23"/>
          <p:cNvSpPr/>
          <p:nvPr/>
        </p:nvSpPr>
        <p:spPr>
          <a:xfrm>
            <a:off x="4513162" y="3608144"/>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角丸四角形 24"/>
          <p:cNvSpPr/>
          <p:nvPr/>
        </p:nvSpPr>
        <p:spPr>
          <a:xfrm>
            <a:off x="4508686" y="3323713"/>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角丸四角形 25"/>
          <p:cNvSpPr/>
          <p:nvPr/>
        </p:nvSpPr>
        <p:spPr>
          <a:xfrm>
            <a:off x="930945" y="5728969"/>
            <a:ext cx="831055" cy="283981"/>
          </a:xfrm>
          <a:prstGeom prst="roundRect">
            <a:avLst/>
          </a:prstGeom>
          <a:solidFill>
            <a:srgbClr val="93CDF5"/>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角丸四角形 26"/>
          <p:cNvSpPr/>
          <p:nvPr/>
        </p:nvSpPr>
        <p:spPr>
          <a:xfrm>
            <a:off x="930945" y="6012950"/>
            <a:ext cx="831055" cy="283981"/>
          </a:xfrm>
          <a:prstGeom prst="roundRect">
            <a:avLst/>
          </a:prstGeom>
          <a:solidFill>
            <a:srgbClr val="93CDF5"/>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角丸四角形 27"/>
          <p:cNvSpPr/>
          <p:nvPr/>
        </p:nvSpPr>
        <p:spPr>
          <a:xfrm>
            <a:off x="1812428" y="5739378"/>
            <a:ext cx="831055" cy="283981"/>
          </a:xfrm>
          <a:prstGeom prst="roundRect">
            <a:avLst/>
          </a:prstGeom>
          <a:solidFill>
            <a:srgbClr val="93CDF5"/>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角丸四角形 28"/>
          <p:cNvSpPr/>
          <p:nvPr/>
        </p:nvSpPr>
        <p:spPr>
          <a:xfrm>
            <a:off x="1826939" y="6036058"/>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角丸四角形 29"/>
          <p:cNvSpPr/>
          <p:nvPr/>
        </p:nvSpPr>
        <p:spPr>
          <a:xfrm>
            <a:off x="2720768" y="6019999"/>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角丸四角形 30"/>
          <p:cNvSpPr/>
          <p:nvPr/>
        </p:nvSpPr>
        <p:spPr>
          <a:xfrm>
            <a:off x="2720768" y="5756842"/>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角丸四角形 31"/>
          <p:cNvSpPr/>
          <p:nvPr/>
        </p:nvSpPr>
        <p:spPr>
          <a:xfrm>
            <a:off x="3603634" y="6017708"/>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角丸四角形 32"/>
          <p:cNvSpPr/>
          <p:nvPr/>
        </p:nvSpPr>
        <p:spPr>
          <a:xfrm>
            <a:off x="3603634" y="5754551"/>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角丸四角形 33"/>
          <p:cNvSpPr/>
          <p:nvPr/>
        </p:nvSpPr>
        <p:spPr>
          <a:xfrm>
            <a:off x="4507099" y="6042252"/>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角丸四角形 34"/>
          <p:cNvSpPr/>
          <p:nvPr/>
        </p:nvSpPr>
        <p:spPr>
          <a:xfrm>
            <a:off x="4511861" y="5751372"/>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角丸四角形 35"/>
          <p:cNvSpPr/>
          <p:nvPr/>
        </p:nvSpPr>
        <p:spPr>
          <a:xfrm>
            <a:off x="5400860" y="6001277"/>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角丸四角形 36"/>
          <p:cNvSpPr/>
          <p:nvPr/>
        </p:nvSpPr>
        <p:spPr>
          <a:xfrm>
            <a:off x="5395812" y="5716592"/>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右矢印 37"/>
          <p:cNvSpPr/>
          <p:nvPr/>
        </p:nvSpPr>
        <p:spPr>
          <a:xfrm>
            <a:off x="2117735" y="1729793"/>
            <a:ext cx="294746" cy="421482"/>
          </a:xfrm>
          <a:prstGeom prst="rightArrow">
            <a:avLst/>
          </a:prstGeom>
          <a:solidFill>
            <a:srgbClr val="93C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右矢印 38"/>
          <p:cNvSpPr/>
          <p:nvPr/>
        </p:nvSpPr>
        <p:spPr>
          <a:xfrm>
            <a:off x="4298333" y="1729793"/>
            <a:ext cx="294746" cy="421482"/>
          </a:xfrm>
          <a:prstGeom prst="rightArrow">
            <a:avLst/>
          </a:prstGeom>
          <a:solidFill>
            <a:srgbClr val="93C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テキスト ボックス 39"/>
          <p:cNvSpPr txBox="1"/>
          <p:nvPr/>
        </p:nvSpPr>
        <p:spPr>
          <a:xfrm>
            <a:off x="5341104" y="4203203"/>
            <a:ext cx="1100450" cy="246221"/>
          </a:xfrm>
          <a:prstGeom prst="rect">
            <a:avLst/>
          </a:prstGeom>
          <a:solidFill>
            <a:schemeClr val="bg1"/>
          </a:solidFill>
        </p:spPr>
        <p:txBody>
          <a:bodyPr wrap="square" rtlCol="0">
            <a:spAutoFit/>
          </a:bodyPr>
          <a:lstStyle/>
          <a:p>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テキスト ボックス 40"/>
          <p:cNvSpPr txBox="1"/>
          <p:nvPr/>
        </p:nvSpPr>
        <p:spPr>
          <a:xfrm>
            <a:off x="931071" y="4747349"/>
            <a:ext cx="2266882" cy="338554"/>
          </a:xfrm>
          <a:prstGeom prst="rect">
            <a:avLst/>
          </a:prstGeom>
          <a:solidFill>
            <a:schemeClr val="bg1">
              <a:lumMod val="75000"/>
            </a:schemeClr>
          </a:solid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毎月の支払い額２万円</a:t>
            </a:r>
          </a:p>
        </p:txBody>
      </p:sp>
      <p:sp>
        <p:nvSpPr>
          <p:cNvPr id="42" name="テキスト ボックス 41"/>
          <p:cNvSpPr txBox="1"/>
          <p:nvPr/>
        </p:nvSpPr>
        <p:spPr>
          <a:xfrm>
            <a:off x="760910" y="4182522"/>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3</a:t>
            </a:r>
            <a:r>
              <a:rPr lang="ja-JP" altLang="en-US" sz="1600" b="1" dirty="0">
                <a:latin typeface="メイリオ" panose="020B0604030504040204" pitchFamily="50" charset="-128"/>
                <a:ea typeface="メイリオ" panose="020B0604030504040204" pitchFamily="50" charset="-128"/>
              </a:rPr>
              <a:t>月）</a:t>
            </a:r>
          </a:p>
        </p:txBody>
      </p:sp>
      <p:sp>
        <p:nvSpPr>
          <p:cNvPr id="43" name="正方形/長方形 42"/>
          <p:cNvSpPr/>
          <p:nvPr/>
        </p:nvSpPr>
        <p:spPr>
          <a:xfrm>
            <a:off x="817834" y="4465576"/>
            <a:ext cx="521845" cy="167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4" name="正方形/長方形 43"/>
          <p:cNvSpPr/>
          <p:nvPr/>
        </p:nvSpPr>
        <p:spPr>
          <a:xfrm>
            <a:off x="937609" y="6357558"/>
            <a:ext cx="858410" cy="208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 name="テキスト ボックス 44"/>
          <p:cNvSpPr txBox="1"/>
          <p:nvPr/>
        </p:nvSpPr>
        <p:spPr>
          <a:xfrm>
            <a:off x="1689187" y="4193281"/>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4</a:t>
            </a:r>
            <a:r>
              <a:rPr lang="ja-JP" altLang="en-US" sz="1600" b="1" dirty="0">
                <a:latin typeface="メイリオ" panose="020B0604030504040204" pitchFamily="50" charset="-128"/>
                <a:ea typeface="メイリオ" panose="020B0604030504040204" pitchFamily="50" charset="-128"/>
              </a:rPr>
              <a:t>月）</a:t>
            </a:r>
          </a:p>
        </p:txBody>
      </p:sp>
      <p:sp>
        <p:nvSpPr>
          <p:cNvPr id="46" name="テキスト ボックス 45"/>
          <p:cNvSpPr txBox="1"/>
          <p:nvPr/>
        </p:nvSpPr>
        <p:spPr>
          <a:xfrm>
            <a:off x="2598566" y="4187327"/>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5</a:t>
            </a:r>
            <a:r>
              <a:rPr lang="ja-JP" altLang="en-US" sz="1600" b="1" dirty="0">
                <a:latin typeface="メイリオ" panose="020B0604030504040204" pitchFamily="50" charset="-128"/>
                <a:ea typeface="メイリオ" panose="020B0604030504040204" pitchFamily="50" charset="-128"/>
              </a:rPr>
              <a:t>月）</a:t>
            </a:r>
          </a:p>
        </p:txBody>
      </p:sp>
      <p:sp>
        <p:nvSpPr>
          <p:cNvPr id="47" name="テキスト ボックス 46"/>
          <p:cNvSpPr txBox="1"/>
          <p:nvPr/>
        </p:nvSpPr>
        <p:spPr>
          <a:xfrm>
            <a:off x="3473229" y="4182209"/>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6</a:t>
            </a:r>
            <a:r>
              <a:rPr lang="ja-JP" altLang="en-US" sz="1600" b="1" dirty="0">
                <a:latin typeface="メイリオ" panose="020B0604030504040204" pitchFamily="50" charset="-128"/>
                <a:ea typeface="メイリオ" panose="020B0604030504040204" pitchFamily="50" charset="-128"/>
              </a:rPr>
              <a:t>月）</a:t>
            </a:r>
          </a:p>
        </p:txBody>
      </p:sp>
      <p:sp>
        <p:nvSpPr>
          <p:cNvPr id="48" name="テキスト ボックス 47"/>
          <p:cNvSpPr txBox="1"/>
          <p:nvPr/>
        </p:nvSpPr>
        <p:spPr>
          <a:xfrm>
            <a:off x="4406659" y="4193281"/>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7</a:t>
            </a:r>
            <a:r>
              <a:rPr lang="ja-JP" altLang="en-US" sz="1600" b="1" dirty="0">
                <a:latin typeface="メイリオ" panose="020B0604030504040204" pitchFamily="50" charset="-128"/>
                <a:ea typeface="メイリオ" panose="020B0604030504040204" pitchFamily="50" charset="-128"/>
              </a:rPr>
              <a:t>月）</a:t>
            </a:r>
          </a:p>
        </p:txBody>
      </p:sp>
      <p:sp>
        <p:nvSpPr>
          <p:cNvPr id="49" name="テキスト ボックス 48"/>
          <p:cNvSpPr txBox="1"/>
          <p:nvPr/>
        </p:nvSpPr>
        <p:spPr>
          <a:xfrm>
            <a:off x="785206" y="6305753"/>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3</a:t>
            </a:r>
            <a:r>
              <a:rPr lang="ja-JP" altLang="en-US" sz="1600" b="1" dirty="0">
                <a:latin typeface="メイリオ" panose="020B0604030504040204" pitchFamily="50" charset="-128"/>
                <a:ea typeface="メイリオ" panose="020B0604030504040204" pitchFamily="50" charset="-128"/>
              </a:rPr>
              <a:t>月）</a:t>
            </a:r>
          </a:p>
        </p:txBody>
      </p:sp>
      <p:sp>
        <p:nvSpPr>
          <p:cNvPr id="50" name="テキスト ボックス 49"/>
          <p:cNvSpPr txBox="1"/>
          <p:nvPr/>
        </p:nvSpPr>
        <p:spPr>
          <a:xfrm>
            <a:off x="1713483" y="6316512"/>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4</a:t>
            </a:r>
            <a:r>
              <a:rPr lang="ja-JP" altLang="en-US" sz="1600" b="1" dirty="0">
                <a:latin typeface="メイリオ" panose="020B0604030504040204" pitchFamily="50" charset="-128"/>
                <a:ea typeface="メイリオ" panose="020B0604030504040204" pitchFamily="50" charset="-128"/>
              </a:rPr>
              <a:t>月）</a:t>
            </a:r>
          </a:p>
        </p:txBody>
      </p:sp>
      <p:sp>
        <p:nvSpPr>
          <p:cNvPr id="51" name="テキスト ボックス 50"/>
          <p:cNvSpPr txBox="1"/>
          <p:nvPr/>
        </p:nvSpPr>
        <p:spPr>
          <a:xfrm>
            <a:off x="2622862" y="6310558"/>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5</a:t>
            </a:r>
            <a:r>
              <a:rPr lang="ja-JP" altLang="en-US" sz="1600" b="1" dirty="0">
                <a:latin typeface="メイリオ" panose="020B0604030504040204" pitchFamily="50" charset="-128"/>
                <a:ea typeface="メイリオ" panose="020B0604030504040204" pitchFamily="50" charset="-128"/>
              </a:rPr>
              <a:t>月）</a:t>
            </a:r>
          </a:p>
        </p:txBody>
      </p:sp>
      <p:sp>
        <p:nvSpPr>
          <p:cNvPr id="52" name="テキスト ボックス 51"/>
          <p:cNvSpPr txBox="1"/>
          <p:nvPr/>
        </p:nvSpPr>
        <p:spPr>
          <a:xfrm>
            <a:off x="3497525" y="6305440"/>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6</a:t>
            </a:r>
            <a:r>
              <a:rPr lang="ja-JP" altLang="en-US" sz="1600" b="1" dirty="0">
                <a:latin typeface="メイリオ" panose="020B0604030504040204" pitchFamily="50" charset="-128"/>
                <a:ea typeface="メイリオ" panose="020B0604030504040204" pitchFamily="50" charset="-128"/>
              </a:rPr>
              <a:t>月）</a:t>
            </a:r>
          </a:p>
        </p:txBody>
      </p:sp>
      <p:sp>
        <p:nvSpPr>
          <p:cNvPr id="53" name="テキスト ボックス 52"/>
          <p:cNvSpPr txBox="1"/>
          <p:nvPr/>
        </p:nvSpPr>
        <p:spPr>
          <a:xfrm>
            <a:off x="4430955" y="6316512"/>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7</a:t>
            </a:r>
            <a:r>
              <a:rPr lang="ja-JP" altLang="en-US" sz="1600" b="1" dirty="0">
                <a:latin typeface="メイリオ" panose="020B0604030504040204" pitchFamily="50" charset="-128"/>
                <a:ea typeface="メイリオ" panose="020B0604030504040204" pitchFamily="50" charset="-128"/>
              </a:rPr>
              <a:t>月）</a:t>
            </a:r>
          </a:p>
        </p:txBody>
      </p:sp>
      <p:sp>
        <p:nvSpPr>
          <p:cNvPr id="54" name="テキスト ボックス 53"/>
          <p:cNvSpPr txBox="1"/>
          <p:nvPr/>
        </p:nvSpPr>
        <p:spPr>
          <a:xfrm>
            <a:off x="5292726" y="6294336"/>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8</a:t>
            </a:r>
            <a:r>
              <a:rPr lang="ja-JP" altLang="en-US" sz="1600" b="1" dirty="0">
                <a:latin typeface="メイリオ" panose="020B0604030504040204" pitchFamily="50" charset="-128"/>
                <a:ea typeface="メイリオ" panose="020B0604030504040204" pitchFamily="50" charset="-128"/>
              </a:rPr>
              <a:t>月）</a:t>
            </a:r>
          </a:p>
        </p:txBody>
      </p:sp>
      <p:sp>
        <p:nvSpPr>
          <p:cNvPr id="55" name="タイトル 7"/>
          <p:cNvSpPr txBox="1">
            <a:spLocks/>
          </p:cNvSpPr>
          <p:nvPr/>
        </p:nvSpPr>
        <p:spPr>
          <a:xfrm>
            <a:off x="142676" y="209666"/>
            <a:ext cx="7744810" cy="61784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メイリオ" panose="020B0604030504040204" pitchFamily="50" charset="-128"/>
                <a:ea typeface="メイリオ" panose="020B0604030504040204" pitchFamily="50" charset="-128"/>
              </a:rPr>
              <a:t>クレジットカードの仕組み</a:t>
            </a:r>
          </a:p>
        </p:txBody>
      </p:sp>
      <p:sp>
        <p:nvSpPr>
          <p:cNvPr id="56" name="コンテンツ プレースホルダー 3"/>
          <p:cNvSpPr txBox="1">
            <a:spLocks/>
          </p:cNvSpPr>
          <p:nvPr/>
        </p:nvSpPr>
        <p:spPr>
          <a:xfrm>
            <a:off x="6924420" y="1538068"/>
            <a:ext cx="2559097" cy="131349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①左記の例で、リボルビング払いの支払いが終わるのは何月ですか？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正方形/長方形 56"/>
          <p:cNvSpPr/>
          <p:nvPr/>
        </p:nvSpPr>
        <p:spPr>
          <a:xfrm>
            <a:off x="6939484" y="3029156"/>
            <a:ext cx="2585925" cy="3477875"/>
          </a:xfrm>
          <a:prstGeom prst="rect">
            <a:avLst/>
          </a:prstGeom>
        </p:spPr>
        <p:txBody>
          <a:bodyPr wrap="squar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②実際には、手数料を含めた金額を返済していく必要があります。</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３回分割払いとリボルビング払いでは、支払う手数料の合計金額が多いのはどちらだと思いますか？（手数料の％は同じと仮定します。）</a:t>
            </a:r>
          </a:p>
        </p:txBody>
      </p:sp>
    </p:spTree>
    <p:extLst>
      <p:ext uri="{BB962C8B-B14F-4D97-AF65-F5344CB8AC3E}">
        <p14:creationId xmlns:p14="http://schemas.microsoft.com/office/powerpoint/2010/main" val="256514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510" y="1516624"/>
            <a:ext cx="1123906" cy="2169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7" y="1421794"/>
            <a:ext cx="8148509" cy="2264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2210" y="1516624"/>
            <a:ext cx="1123906" cy="2169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2510" y="1516624"/>
            <a:ext cx="1123906" cy="2169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3974517" y="1382129"/>
            <a:ext cx="4679153" cy="914400"/>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５回目（７月）支払後の残額：８万円</a:t>
            </a:r>
            <a:endPar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⇒毎月２万円ずつ支払うと</a:t>
            </a:r>
            <a:r>
              <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207191" y="966803"/>
            <a:ext cx="1723549"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①の回答：</a:t>
            </a:r>
          </a:p>
        </p:txBody>
      </p:sp>
      <p:sp>
        <p:nvSpPr>
          <p:cNvPr id="8" name="テキスト ボックス 7"/>
          <p:cNvSpPr txBox="1"/>
          <p:nvPr/>
        </p:nvSpPr>
        <p:spPr>
          <a:xfrm>
            <a:off x="1774033" y="973152"/>
            <a:ext cx="1270470" cy="461665"/>
          </a:xfrm>
          <a:prstGeom prst="rect">
            <a:avLst/>
          </a:prstGeom>
          <a:noFill/>
        </p:spPr>
        <p:txBody>
          <a:bodyPr wrap="square" rtlCol="0">
            <a:spAutoFit/>
          </a:bodyPr>
          <a:lstStyle/>
          <a:p>
            <a:r>
              <a:rPr lang="en-US" altLang="ja-JP" sz="2400" b="1" u="sng"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2400" b="1" u="sng"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月</a:t>
            </a:r>
          </a:p>
        </p:txBody>
      </p:sp>
      <p:sp>
        <p:nvSpPr>
          <p:cNvPr id="9" name="テキスト ボックス 8"/>
          <p:cNvSpPr txBox="1"/>
          <p:nvPr/>
        </p:nvSpPr>
        <p:spPr>
          <a:xfrm>
            <a:off x="207191" y="3846884"/>
            <a:ext cx="1723549"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②の回答：</a:t>
            </a:r>
          </a:p>
        </p:txBody>
      </p:sp>
      <p:sp>
        <p:nvSpPr>
          <p:cNvPr id="10" name="テキスト ボックス 9"/>
          <p:cNvSpPr txBox="1"/>
          <p:nvPr/>
        </p:nvSpPr>
        <p:spPr>
          <a:xfrm>
            <a:off x="1719166" y="3845337"/>
            <a:ext cx="7054618" cy="461665"/>
          </a:xfrm>
          <a:prstGeom prst="rect">
            <a:avLst/>
          </a:prstGeom>
          <a:noFill/>
        </p:spPr>
        <p:txBody>
          <a:bodyPr wrap="square" rtlCol="0">
            <a:spAutoFit/>
          </a:bodyPr>
          <a:lstStyle/>
          <a:p>
            <a:r>
              <a:rPr lang="ja-JP" altLang="en-US" sz="2400" b="1" u="sng"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リボルビング払いの方が多い</a:t>
            </a:r>
          </a:p>
        </p:txBody>
      </p:sp>
      <p:sp>
        <p:nvSpPr>
          <p:cNvPr id="11" name="テキスト ボックス 10"/>
          <p:cNvSpPr txBox="1"/>
          <p:nvPr/>
        </p:nvSpPr>
        <p:spPr>
          <a:xfrm>
            <a:off x="1135607" y="4312115"/>
            <a:ext cx="8648521" cy="1451679"/>
          </a:xfrm>
          <a:prstGeom prst="rect">
            <a:avLst/>
          </a:prstGeom>
          <a:noFill/>
        </p:spPr>
        <p:txBody>
          <a:bodyPr wrap="non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本事例ではリボルビング払いの方が分割払いよりも残高の減りが遅い分、</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借入れ金利に当たる手数料が加算されていく。</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分割払いの回数などによっては、リボルビング払いの方が少なくなる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こともありえる。</a:t>
            </a:r>
          </a:p>
        </p:txBody>
      </p:sp>
      <p:sp>
        <p:nvSpPr>
          <p:cNvPr id="12" name="角丸四角形 11"/>
          <p:cNvSpPr/>
          <p:nvPr/>
        </p:nvSpPr>
        <p:spPr>
          <a:xfrm>
            <a:off x="935948" y="2786405"/>
            <a:ext cx="831055" cy="283981"/>
          </a:xfrm>
          <a:prstGeom prst="roundRect">
            <a:avLst/>
          </a:prstGeom>
          <a:solidFill>
            <a:srgbClr val="93CDF5"/>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 12"/>
          <p:cNvSpPr/>
          <p:nvPr/>
        </p:nvSpPr>
        <p:spPr>
          <a:xfrm>
            <a:off x="935948" y="3070386"/>
            <a:ext cx="831055" cy="283981"/>
          </a:xfrm>
          <a:prstGeom prst="roundRect">
            <a:avLst/>
          </a:prstGeom>
          <a:solidFill>
            <a:srgbClr val="93CDF5"/>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 13"/>
          <p:cNvSpPr/>
          <p:nvPr/>
        </p:nvSpPr>
        <p:spPr>
          <a:xfrm>
            <a:off x="1846006" y="2806339"/>
            <a:ext cx="831055" cy="283981"/>
          </a:xfrm>
          <a:prstGeom prst="roundRect">
            <a:avLst/>
          </a:prstGeom>
          <a:solidFill>
            <a:srgbClr val="93CDF5"/>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n w="3175">
                <a:no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 14"/>
          <p:cNvSpPr/>
          <p:nvPr/>
        </p:nvSpPr>
        <p:spPr>
          <a:xfrm>
            <a:off x="1860517" y="3103019"/>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 15"/>
          <p:cNvSpPr/>
          <p:nvPr/>
        </p:nvSpPr>
        <p:spPr>
          <a:xfrm>
            <a:off x="2792446" y="3096485"/>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a:xfrm>
            <a:off x="2792446" y="2833328"/>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3722937" y="3094194"/>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 18"/>
          <p:cNvSpPr/>
          <p:nvPr/>
        </p:nvSpPr>
        <p:spPr>
          <a:xfrm>
            <a:off x="3722937" y="2831037"/>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角丸四角形 19"/>
          <p:cNvSpPr/>
          <p:nvPr/>
        </p:nvSpPr>
        <p:spPr>
          <a:xfrm>
            <a:off x="4654977" y="3099688"/>
            <a:ext cx="822895" cy="253632"/>
          </a:xfrm>
          <a:prstGeom prst="roundRect">
            <a:avLst/>
          </a:prstGeom>
          <a:pattFill prst="wdUpDiag">
            <a:fgClr>
              <a:schemeClr val="accent3">
                <a:lumMod val="75000"/>
              </a:schemeClr>
            </a:fgClr>
            <a:bgClr>
              <a:schemeClr val="accent3">
                <a:lumMod val="20000"/>
                <a:lumOff val="80000"/>
              </a:schemeClr>
            </a:bgClr>
          </a:patt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a:xfrm>
            <a:off x="4659739" y="2808808"/>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角丸四角形 21"/>
          <p:cNvSpPr/>
          <p:nvPr/>
        </p:nvSpPr>
        <p:spPr>
          <a:xfrm>
            <a:off x="5596363" y="3077763"/>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角丸四角形 22"/>
          <p:cNvSpPr/>
          <p:nvPr/>
        </p:nvSpPr>
        <p:spPr>
          <a:xfrm>
            <a:off x="5591315" y="2793078"/>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角丸四角形 23"/>
          <p:cNvSpPr/>
          <p:nvPr/>
        </p:nvSpPr>
        <p:spPr>
          <a:xfrm>
            <a:off x="6495458" y="3077763"/>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角丸四角形 24"/>
          <p:cNvSpPr/>
          <p:nvPr/>
        </p:nvSpPr>
        <p:spPr>
          <a:xfrm>
            <a:off x="6490410" y="2793078"/>
            <a:ext cx="82289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角丸四角形 25"/>
          <p:cNvSpPr/>
          <p:nvPr/>
        </p:nvSpPr>
        <p:spPr>
          <a:xfrm>
            <a:off x="7404922" y="3086959"/>
            <a:ext cx="85721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角丸四角形 26"/>
          <p:cNvSpPr/>
          <p:nvPr/>
        </p:nvSpPr>
        <p:spPr>
          <a:xfrm>
            <a:off x="7399874" y="2802274"/>
            <a:ext cx="857215"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角丸四角形 27"/>
          <p:cNvSpPr/>
          <p:nvPr/>
        </p:nvSpPr>
        <p:spPr>
          <a:xfrm>
            <a:off x="8352022" y="3096484"/>
            <a:ext cx="979472"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角丸四角形 28"/>
          <p:cNvSpPr/>
          <p:nvPr/>
        </p:nvSpPr>
        <p:spPr>
          <a:xfrm>
            <a:off x="8339390" y="2811799"/>
            <a:ext cx="979472" cy="284686"/>
          </a:xfrm>
          <a:prstGeom prst="roundRect">
            <a:avLst/>
          </a:prstGeom>
          <a:pattFill prst="lgGrid">
            <a:fgClr>
              <a:srgbClr val="FFCCCC"/>
            </a:fgClr>
            <a:bgClr>
              <a:schemeClr val="bg1">
                <a:lumMod val="95000"/>
              </a:schemeClr>
            </a:bgClr>
          </a:patt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角丸四角形 29"/>
          <p:cNvSpPr/>
          <p:nvPr/>
        </p:nvSpPr>
        <p:spPr>
          <a:xfrm>
            <a:off x="6459070" y="3431846"/>
            <a:ext cx="877463" cy="2051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solidFill>
                  <a:schemeClr val="tx1"/>
                </a:solidFill>
                <a:latin typeface="メイリオ" panose="020B0604030504040204" pitchFamily="50" charset="-128"/>
                <a:ea typeface="メイリオ" panose="020B0604030504040204" pitchFamily="50" charset="-128"/>
              </a:rPr>
              <a:t>7</a:t>
            </a:r>
            <a:r>
              <a:rPr lang="ja-JP" altLang="en-US" sz="800" dirty="0">
                <a:solidFill>
                  <a:schemeClr val="tx1"/>
                </a:solidFill>
                <a:latin typeface="メイリオ" panose="020B0604030504040204" pitchFamily="50" charset="-128"/>
                <a:ea typeface="メイリオ" panose="020B0604030504040204" pitchFamily="50" charset="-128"/>
              </a:rPr>
              <a:t>回目（</a:t>
            </a:r>
            <a:r>
              <a:rPr lang="en-US" altLang="ja-JP" sz="800" dirty="0">
                <a:solidFill>
                  <a:schemeClr val="tx1"/>
                </a:solidFill>
                <a:latin typeface="メイリオ" panose="020B0604030504040204" pitchFamily="50" charset="-128"/>
                <a:ea typeface="メイリオ" panose="020B0604030504040204" pitchFamily="50" charset="-128"/>
              </a:rPr>
              <a:t>9</a:t>
            </a:r>
            <a:r>
              <a:rPr lang="ja-JP" altLang="en-US" sz="800" dirty="0">
                <a:solidFill>
                  <a:schemeClr val="tx1"/>
                </a:solidFill>
                <a:latin typeface="メイリオ" panose="020B0604030504040204" pitchFamily="50" charset="-128"/>
                <a:ea typeface="メイリオ" panose="020B0604030504040204" pitchFamily="50" charset="-128"/>
              </a:rPr>
              <a:t>月）</a:t>
            </a:r>
            <a:endParaRPr lang="ja-JP" altLang="en-US" sz="900" dirty="0">
              <a:solidFill>
                <a:schemeClr val="tx1"/>
              </a:solidFill>
              <a:latin typeface="メイリオ" panose="020B0604030504040204" pitchFamily="50" charset="-128"/>
              <a:ea typeface="メイリオ" panose="020B0604030504040204" pitchFamily="50" charset="-128"/>
            </a:endParaRPr>
          </a:p>
        </p:txBody>
      </p:sp>
      <p:sp>
        <p:nvSpPr>
          <p:cNvPr id="31" name="角丸四角形 30"/>
          <p:cNvSpPr/>
          <p:nvPr/>
        </p:nvSpPr>
        <p:spPr>
          <a:xfrm>
            <a:off x="7392563" y="3431846"/>
            <a:ext cx="945094" cy="2051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solidFill>
                  <a:schemeClr val="tx1"/>
                </a:solidFill>
                <a:latin typeface="メイリオ" panose="020B0604030504040204" pitchFamily="50" charset="-128"/>
                <a:ea typeface="メイリオ" panose="020B0604030504040204" pitchFamily="50" charset="-128"/>
              </a:rPr>
              <a:t>8</a:t>
            </a:r>
            <a:r>
              <a:rPr lang="ja-JP" altLang="en-US" sz="800" dirty="0">
                <a:solidFill>
                  <a:schemeClr val="tx1"/>
                </a:solidFill>
                <a:latin typeface="メイリオ" panose="020B0604030504040204" pitchFamily="50" charset="-128"/>
                <a:ea typeface="メイリオ" panose="020B0604030504040204" pitchFamily="50" charset="-128"/>
              </a:rPr>
              <a:t>回目（</a:t>
            </a:r>
            <a:r>
              <a:rPr lang="en-US" altLang="ja-JP" sz="800" dirty="0">
                <a:solidFill>
                  <a:schemeClr val="tx1"/>
                </a:solidFill>
                <a:latin typeface="メイリオ" panose="020B0604030504040204" pitchFamily="50" charset="-128"/>
                <a:ea typeface="メイリオ" panose="020B0604030504040204" pitchFamily="50" charset="-128"/>
              </a:rPr>
              <a:t>10</a:t>
            </a:r>
            <a:r>
              <a:rPr lang="ja-JP" altLang="en-US" sz="800" dirty="0">
                <a:solidFill>
                  <a:schemeClr val="tx1"/>
                </a:solidFill>
                <a:latin typeface="メイリオ" panose="020B0604030504040204" pitchFamily="50" charset="-128"/>
                <a:ea typeface="メイリオ" panose="020B0604030504040204" pitchFamily="50" charset="-128"/>
              </a:rPr>
              <a:t>月）</a:t>
            </a:r>
            <a:endParaRPr lang="ja-JP" altLang="en-US" sz="900" dirty="0">
              <a:solidFill>
                <a:schemeClr val="tx1"/>
              </a:solidFill>
              <a:latin typeface="メイリオ" panose="020B0604030504040204" pitchFamily="50" charset="-128"/>
              <a:ea typeface="メイリオ" panose="020B0604030504040204" pitchFamily="50" charset="-128"/>
            </a:endParaRPr>
          </a:p>
        </p:txBody>
      </p:sp>
      <p:sp>
        <p:nvSpPr>
          <p:cNvPr id="32" name="角丸四角形 31"/>
          <p:cNvSpPr/>
          <p:nvPr/>
        </p:nvSpPr>
        <p:spPr>
          <a:xfrm>
            <a:off x="8384858" y="3431846"/>
            <a:ext cx="945094" cy="2051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b="1" dirty="0">
                <a:solidFill>
                  <a:srgbClr val="FF0000"/>
                </a:solidFill>
                <a:latin typeface="メイリオ" panose="020B0604030504040204" pitchFamily="50" charset="-128"/>
                <a:ea typeface="メイリオ" panose="020B0604030504040204" pitchFamily="50" charset="-128"/>
              </a:rPr>
              <a:t>9</a:t>
            </a:r>
            <a:r>
              <a:rPr lang="ja-JP" altLang="en-US" sz="800" b="1" dirty="0">
                <a:solidFill>
                  <a:srgbClr val="FF0000"/>
                </a:solidFill>
                <a:latin typeface="メイリオ" panose="020B0604030504040204" pitchFamily="50" charset="-128"/>
                <a:ea typeface="メイリオ" panose="020B0604030504040204" pitchFamily="50" charset="-128"/>
              </a:rPr>
              <a:t>回目（</a:t>
            </a:r>
            <a:r>
              <a:rPr lang="en-US" altLang="ja-JP" sz="800" b="1" dirty="0">
                <a:solidFill>
                  <a:srgbClr val="FF0000"/>
                </a:solidFill>
                <a:latin typeface="メイリオ" panose="020B0604030504040204" pitchFamily="50" charset="-128"/>
                <a:ea typeface="メイリオ" panose="020B0604030504040204" pitchFamily="50" charset="-128"/>
              </a:rPr>
              <a:t>11</a:t>
            </a:r>
            <a:r>
              <a:rPr lang="ja-JP" altLang="en-US" sz="800" b="1" dirty="0">
                <a:solidFill>
                  <a:srgbClr val="FF0000"/>
                </a:solidFill>
                <a:latin typeface="メイリオ" panose="020B0604030504040204" pitchFamily="50" charset="-128"/>
                <a:ea typeface="メイリオ" panose="020B0604030504040204" pitchFamily="50" charset="-128"/>
              </a:rPr>
              <a:t>月）</a:t>
            </a:r>
            <a:endParaRPr lang="ja-JP" altLang="en-US" sz="900" b="1" dirty="0">
              <a:solidFill>
                <a:srgbClr val="FF0000"/>
              </a:solidFill>
              <a:latin typeface="メイリオ" panose="020B0604030504040204" pitchFamily="50" charset="-128"/>
              <a:ea typeface="メイリオ" panose="020B0604030504040204" pitchFamily="50" charset="-128"/>
            </a:endParaRPr>
          </a:p>
        </p:txBody>
      </p:sp>
      <p:sp>
        <p:nvSpPr>
          <p:cNvPr id="33" name="テキスト ボックス 32"/>
          <p:cNvSpPr txBox="1"/>
          <p:nvPr/>
        </p:nvSpPr>
        <p:spPr>
          <a:xfrm>
            <a:off x="956297" y="1801224"/>
            <a:ext cx="2529314" cy="369332"/>
          </a:xfrm>
          <a:prstGeom prst="rect">
            <a:avLst/>
          </a:prstGeom>
          <a:solidFill>
            <a:schemeClr val="bg1">
              <a:lumMod val="75000"/>
            </a:schemeClr>
          </a:solid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毎月の支払い額２万円</a:t>
            </a:r>
          </a:p>
        </p:txBody>
      </p:sp>
      <p:sp>
        <p:nvSpPr>
          <p:cNvPr id="34" name="テキスト ボックス 33"/>
          <p:cNvSpPr txBox="1"/>
          <p:nvPr/>
        </p:nvSpPr>
        <p:spPr>
          <a:xfrm>
            <a:off x="845756" y="3385793"/>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3</a:t>
            </a:r>
            <a:r>
              <a:rPr lang="ja-JP" altLang="en-US" sz="1600" b="1" dirty="0">
                <a:latin typeface="メイリオ" panose="020B0604030504040204" pitchFamily="50" charset="-128"/>
                <a:ea typeface="メイリオ" panose="020B0604030504040204" pitchFamily="50" charset="-128"/>
              </a:rPr>
              <a:t>月）</a:t>
            </a:r>
          </a:p>
        </p:txBody>
      </p:sp>
      <p:sp>
        <p:nvSpPr>
          <p:cNvPr id="35" name="テキスト ボックス 34"/>
          <p:cNvSpPr txBox="1"/>
          <p:nvPr/>
        </p:nvSpPr>
        <p:spPr>
          <a:xfrm>
            <a:off x="1774033" y="3396552"/>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4</a:t>
            </a:r>
            <a:r>
              <a:rPr lang="ja-JP" altLang="en-US" sz="1600" b="1" dirty="0">
                <a:latin typeface="メイリオ" panose="020B0604030504040204" pitchFamily="50" charset="-128"/>
                <a:ea typeface="メイリオ" panose="020B0604030504040204" pitchFamily="50" charset="-128"/>
              </a:rPr>
              <a:t>月）</a:t>
            </a:r>
          </a:p>
        </p:txBody>
      </p:sp>
      <p:sp>
        <p:nvSpPr>
          <p:cNvPr id="36" name="テキスト ボックス 35"/>
          <p:cNvSpPr txBox="1"/>
          <p:nvPr/>
        </p:nvSpPr>
        <p:spPr>
          <a:xfrm>
            <a:off x="2683412" y="3390598"/>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5</a:t>
            </a:r>
            <a:r>
              <a:rPr lang="ja-JP" altLang="en-US" sz="1600" b="1" dirty="0">
                <a:latin typeface="メイリオ" panose="020B0604030504040204" pitchFamily="50" charset="-128"/>
                <a:ea typeface="メイリオ" panose="020B0604030504040204" pitchFamily="50" charset="-128"/>
              </a:rPr>
              <a:t>月）</a:t>
            </a:r>
          </a:p>
        </p:txBody>
      </p:sp>
      <p:sp>
        <p:nvSpPr>
          <p:cNvPr id="37" name="テキスト ボックス 36"/>
          <p:cNvSpPr txBox="1"/>
          <p:nvPr/>
        </p:nvSpPr>
        <p:spPr>
          <a:xfrm>
            <a:off x="3558075" y="3385480"/>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6</a:t>
            </a:r>
            <a:r>
              <a:rPr lang="ja-JP" altLang="en-US" sz="1600" b="1" dirty="0">
                <a:latin typeface="メイリオ" panose="020B0604030504040204" pitchFamily="50" charset="-128"/>
                <a:ea typeface="メイリオ" panose="020B0604030504040204" pitchFamily="50" charset="-128"/>
              </a:rPr>
              <a:t>月）</a:t>
            </a:r>
          </a:p>
        </p:txBody>
      </p:sp>
      <p:sp>
        <p:nvSpPr>
          <p:cNvPr id="38" name="テキスト ボックス 37"/>
          <p:cNvSpPr txBox="1"/>
          <p:nvPr/>
        </p:nvSpPr>
        <p:spPr>
          <a:xfrm>
            <a:off x="4491505" y="3396552"/>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7</a:t>
            </a:r>
            <a:r>
              <a:rPr lang="ja-JP" altLang="en-US" sz="1600" b="1" dirty="0">
                <a:latin typeface="メイリオ" panose="020B0604030504040204" pitchFamily="50" charset="-128"/>
                <a:ea typeface="メイリオ" panose="020B0604030504040204" pitchFamily="50" charset="-128"/>
              </a:rPr>
              <a:t>月）</a:t>
            </a:r>
          </a:p>
        </p:txBody>
      </p:sp>
      <p:sp>
        <p:nvSpPr>
          <p:cNvPr id="39" name="テキスト ボックス 38"/>
          <p:cNvSpPr txBox="1"/>
          <p:nvPr/>
        </p:nvSpPr>
        <p:spPr>
          <a:xfrm>
            <a:off x="5432028" y="3390598"/>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8</a:t>
            </a:r>
            <a:r>
              <a:rPr lang="ja-JP" altLang="en-US" sz="1600" b="1" dirty="0">
                <a:latin typeface="メイリオ" panose="020B0604030504040204" pitchFamily="50" charset="-128"/>
                <a:ea typeface="メイリオ" panose="020B0604030504040204" pitchFamily="50" charset="-128"/>
              </a:rPr>
              <a:t>月）</a:t>
            </a:r>
          </a:p>
        </p:txBody>
      </p:sp>
      <p:sp>
        <p:nvSpPr>
          <p:cNvPr id="40" name="テキスト ボックス 39"/>
          <p:cNvSpPr txBox="1"/>
          <p:nvPr/>
        </p:nvSpPr>
        <p:spPr>
          <a:xfrm>
            <a:off x="6353268" y="3402140"/>
            <a:ext cx="1020685"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9</a:t>
            </a:r>
            <a:r>
              <a:rPr lang="ja-JP" altLang="en-US" sz="1600" b="1" dirty="0">
                <a:latin typeface="メイリオ" panose="020B0604030504040204" pitchFamily="50" charset="-128"/>
                <a:ea typeface="メイリオ" panose="020B0604030504040204" pitchFamily="50" charset="-128"/>
              </a:rPr>
              <a:t>月）</a:t>
            </a:r>
          </a:p>
        </p:txBody>
      </p:sp>
      <p:sp>
        <p:nvSpPr>
          <p:cNvPr id="41" name="テキスト ボックス 40"/>
          <p:cNvSpPr txBox="1"/>
          <p:nvPr/>
        </p:nvSpPr>
        <p:spPr>
          <a:xfrm>
            <a:off x="7251196" y="3381170"/>
            <a:ext cx="1171662" cy="338554"/>
          </a:xfrm>
          <a:prstGeom prst="rect">
            <a:avLst/>
          </a:prstGeom>
          <a:solidFill>
            <a:schemeClr val="bg1"/>
          </a:solid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10</a:t>
            </a:r>
            <a:r>
              <a:rPr lang="ja-JP" altLang="en-US" sz="1600" b="1" dirty="0">
                <a:latin typeface="メイリオ" panose="020B0604030504040204" pitchFamily="50" charset="-128"/>
                <a:ea typeface="メイリオ" panose="020B0604030504040204" pitchFamily="50" charset="-128"/>
              </a:rPr>
              <a:t>月）</a:t>
            </a:r>
          </a:p>
        </p:txBody>
      </p:sp>
      <p:sp>
        <p:nvSpPr>
          <p:cNvPr id="42" name="テキスト ボックス 41"/>
          <p:cNvSpPr txBox="1"/>
          <p:nvPr/>
        </p:nvSpPr>
        <p:spPr>
          <a:xfrm>
            <a:off x="8206105" y="3390598"/>
            <a:ext cx="1171662" cy="338554"/>
          </a:xfrm>
          <a:prstGeom prst="rect">
            <a:avLst/>
          </a:prstGeom>
          <a:solidFill>
            <a:schemeClr val="bg1"/>
          </a:solidFill>
        </p:spPr>
        <p:txBody>
          <a:bodyPr wrap="square" rtlCol="0">
            <a:spAutoFit/>
          </a:bodyPr>
          <a:lstStyle/>
          <a:p>
            <a:pPr algn="ctr"/>
            <a:r>
              <a:rPr lang="ja-JP" altLang="en-US" sz="1600" b="1" dirty="0">
                <a:solidFill>
                  <a:srgbClr val="FF0000"/>
                </a:solidFill>
                <a:latin typeface="メイリオ" panose="020B0604030504040204" pitchFamily="50" charset="-128"/>
                <a:ea typeface="メイリオ" panose="020B0604030504040204" pitchFamily="50" charset="-128"/>
              </a:rPr>
              <a:t> （</a:t>
            </a:r>
            <a:r>
              <a:rPr lang="en-US" altLang="ja-JP" sz="1600" b="1" dirty="0">
                <a:solidFill>
                  <a:srgbClr val="FF0000"/>
                </a:solidFill>
                <a:latin typeface="メイリオ" panose="020B0604030504040204" pitchFamily="50" charset="-128"/>
                <a:ea typeface="メイリオ" panose="020B0604030504040204" pitchFamily="50" charset="-128"/>
              </a:rPr>
              <a:t>11</a:t>
            </a:r>
            <a:r>
              <a:rPr lang="ja-JP" altLang="en-US" sz="1600" b="1" dirty="0">
                <a:solidFill>
                  <a:srgbClr val="FF0000"/>
                </a:solidFill>
                <a:latin typeface="メイリオ" panose="020B0604030504040204" pitchFamily="50" charset="-128"/>
                <a:ea typeface="メイリオ" panose="020B0604030504040204" pitchFamily="50" charset="-128"/>
              </a:rPr>
              <a:t>月）</a:t>
            </a:r>
          </a:p>
        </p:txBody>
      </p:sp>
      <p:sp>
        <p:nvSpPr>
          <p:cNvPr id="43" name="テキスト ボックス 42"/>
          <p:cNvSpPr txBox="1"/>
          <p:nvPr/>
        </p:nvSpPr>
        <p:spPr>
          <a:xfrm>
            <a:off x="459578" y="5683410"/>
            <a:ext cx="9084538" cy="1015663"/>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毎月一定額を返済する方式としては、「元金返済額」が一定の「元金</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定額方式」と「元金返済額＋利息支払額」が一定の「元利定額方式」</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がある。</a:t>
            </a:r>
          </a:p>
        </p:txBody>
      </p:sp>
      <p:sp>
        <p:nvSpPr>
          <p:cNvPr id="44" name="タイトル 7"/>
          <p:cNvSpPr txBox="1">
            <a:spLocks/>
          </p:cNvSpPr>
          <p:nvPr/>
        </p:nvSpPr>
        <p:spPr>
          <a:xfrm>
            <a:off x="160332" y="206963"/>
            <a:ext cx="7744810" cy="61784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メイリオ" panose="020B0604030504040204" pitchFamily="50" charset="-128"/>
                <a:ea typeface="メイリオ" panose="020B0604030504040204" pitchFamily="50" charset="-128"/>
              </a:rPr>
              <a:t>クレジットカードの仕組み</a:t>
            </a:r>
          </a:p>
        </p:txBody>
      </p:sp>
    </p:spTree>
    <p:extLst>
      <p:ext uri="{BB962C8B-B14F-4D97-AF65-F5344CB8AC3E}">
        <p14:creationId xmlns:p14="http://schemas.microsoft.com/office/powerpoint/2010/main" val="221955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0" grpId="0"/>
      <p:bldP spid="11" grpId="0"/>
      <p:bldP spid="24" grpId="0" animBg="1"/>
      <p:bldP spid="25" grpId="0" animBg="1"/>
      <p:bldP spid="26" grpId="0" animBg="1"/>
      <p:bldP spid="27" grpId="0" animBg="1"/>
      <p:bldP spid="28" grpId="0" animBg="1"/>
      <p:bldP spid="29" grpId="0" animBg="1"/>
      <p:bldP spid="30" grpId="0" animBg="1"/>
      <p:bldP spid="31" grpId="0" animBg="1"/>
      <p:bldP spid="32" grpId="0" animBg="1"/>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txBox="1">
            <a:spLocks/>
          </p:cNvSpPr>
          <p:nvPr/>
        </p:nvSpPr>
        <p:spPr>
          <a:xfrm>
            <a:off x="8621" y="914124"/>
            <a:ext cx="9440180" cy="48625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b="1" dirty="0">
                <a:solidFill>
                  <a:srgbClr val="0000B4"/>
                </a:solidFill>
                <a:latin typeface="メイリオ" panose="020B0604030504040204" pitchFamily="50" charset="-128"/>
                <a:ea typeface="メイリオ" panose="020B0604030504040204" pitchFamily="50" charset="-128"/>
              </a:rPr>
              <a:t>（参考）リボルビング払いの手数料（計算方法）について</a:t>
            </a:r>
            <a:endParaRPr lang="en-US" altLang="ja-JP" b="1" dirty="0">
              <a:solidFill>
                <a:srgbClr val="0000B4"/>
              </a:solidFill>
              <a:latin typeface="メイリオ" panose="020B0604030504040204" pitchFamily="50" charset="-128"/>
              <a:ea typeface="メイリオ" panose="020B0604030504040204" pitchFamily="50" charset="-128"/>
            </a:endParaRPr>
          </a:p>
        </p:txBody>
      </p:sp>
      <p:sp>
        <p:nvSpPr>
          <p:cNvPr id="3" name="角丸四角形 2"/>
          <p:cNvSpPr/>
          <p:nvPr/>
        </p:nvSpPr>
        <p:spPr>
          <a:xfrm>
            <a:off x="268886" y="1387770"/>
            <a:ext cx="8984879" cy="122872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初回：初回の利用残高</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手数料率</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契約締結日から初回支払日までの期間</a:t>
            </a:r>
          </a:p>
          <a:p>
            <a:pPr>
              <a:spcBef>
                <a:spcPts val="1200"/>
              </a:spcBef>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翌月以降：翌月の利用残高</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手数料率</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前回支払日から翌月以降支払日まで　　　</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spcBef>
                <a:spcPts val="1200"/>
              </a:spcBef>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の期間</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276676" y="6288777"/>
            <a:ext cx="8590643" cy="338554"/>
          </a:xfrm>
          <a:prstGeom prst="rect">
            <a:avLst/>
          </a:prstGeom>
          <a:noFill/>
        </p:spPr>
        <p:txBody>
          <a:bodyPr wrap="square" rtlCol="0">
            <a:spAutoFit/>
          </a:bodyPr>
          <a:lstStyle/>
          <a:p>
            <a:r>
              <a:rPr lang="en-US" altLang="ja-JP" sz="16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初月のカード利用日は月初、締日は月末、支払日は翌月初として計算。</a:t>
            </a:r>
          </a:p>
        </p:txBody>
      </p:sp>
      <p:sp>
        <p:nvSpPr>
          <p:cNvPr id="8" name="タイトル 7"/>
          <p:cNvSpPr txBox="1">
            <a:spLocks/>
          </p:cNvSpPr>
          <p:nvPr/>
        </p:nvSpPr>
        <p:spPr>
          <a:xfrm>
            <a:off x="237928" y="207866"/>
            <a:ext cx="7744810" cy="61784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メイリオ" panose="020B0604030504040204" pitchFamily="50" charset="-128"/>
                <a:ea typeface="メイリオ" panose="020B0604030504040204" pitchFamily="50" charset="-128"/>
              </a:rPr>
              <a:t>クレジットカードの仕組み</a:t>
            </a:r>
          </a:p>
        </p:txBody>
      </p:sp>
      <p:sp>
        <p:nvSpPr>
          <p:cNvPr id="9" name="テキスト ボックス 8"/>
          <p:cNvSpPr txBox="1"/>
          <p:nvPr/>
        </p:nvSpPr>
        <p:spPr>
          <a:xfrm>
            <a:off x="268886" y="2703501"/>
            <a:ext cx="8984879" cy="6463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○先ほどの例で、手数料を実質年率</a:t>
            </a:r>
            <a:r>
              <a:rPr lang="en-US" altLang="ja-JP" dirty="0">
                <a:latin typeface="メイリオ" panose="020B0604030504040204" pitchFamily="50" charset="-128"/>
                <a:ea typeface="メイリオ" panose="020B0604030504040204" pitchFamily="50" charset="-128"/>
              </a:rPr>
              <a:t>15</a:t>
            </a:r>
            <a:r>
              <a:rPr lang="ja-JP" altLang="en-US" dirty="0">
                <a:latin typeface="メイリオ" panose="020B0604030504040204" pitchFamily="50" charset="-128"/>
                <a:ea typeface="メイリオ" panose="020B0604030504040204" pitchFamily="50" charset="-128"/>
              </a:rPr>
              <a:t>％で計算すると</a:t>
            </a:r>
            <a:r>
              <a:rPr lang="en-US" altLang="ja-JP" dirty="0">
                <a:latin typeface="メイリオ" panose="020B0604030504040204" pitchFamily="50" charset="-128"/>
                <a:ea typeface="メイリオ" panose="020B0604030504040204" pitchFamily="50" charset="-128"/>
              </a:rPr>
              <a:t>…</a:t>
            </a:r>
          </a:p>
          <a:p>
            <a:pPr defTabSz="914331">
              <a:defRPr/>
            </a:pPr>
            <a:r>
              <a:rPr lang="ja-JP" altLang="en-US" dirty="0">
                <a:latin typeface="メイリオ" panose="020B0604030504040204" pitchFamily="50" charset="-128"/>
                <a:ea typeface="メイリオ" panose="020B0604030504040204" pitchFamily="50" charset="-128"/>
              </a:rPr>
              <a:t>　</a:t>
            </a:r>
          </a:p>
        </p:txBody>
      </p:sp>
      <p:graphicFrame>
        <p:nvGraphicFramePr>
          <p:cNvPr id="10" name="表 9"/>
          <p:cNvGraphicFramePr>
            <a:graphicFrameLocks noGrp="1"/>
          </p:cNvGraphicFramePr>
          <p:nvPr>
            <p:extLst>
              <p:ext uri="{D42A27DB-BD31-4B8C-83A1-F6EECF244321}">
                <p14:modId xmlns:p14="http://schemas.microsoft.com/office/powerpoint/2010/main" val="2279538564"/>
              </p:ext>
            </p:extLst>
          </p:nvPr>
        </p:nvGraphicFramePr>
        <p:xfrm>
          <a:off x="268886" y="3122755"/>
          <a:ext cx="9081591" cy="2987147"/>
        </p:xfrm>
        <a:graphic>
          <a:graphicData uri="http://schemas.openxmlformats.org/drawingml/2006/table">
            <a:tbl>
              <a:tblPr firstRow="1" bandRow="1">
                <a:tableStyleId>{5940675A-B579-460E-94D1-54222C63F5DA}</a:tableStyleId>
              </a:tblPr>
              <a:tblGrid>
                <a:gridCol w="2902017">
                  <a:extLst>
                    <a:ext uri="{9D8B030D-6E8A-4147-A177-3AD203B41FA5}">
                      <a16:colId xmlns:a16="http://schemas.microsoft.com/office/drawing/2014/main" val="1959555024"/>
                    </a:ext>
                  </a:extLst>
                </a:gridCol>
                <a:gridCol w="6179574">
                  <a:extLst>
                    <a:ext uri="{9D8B030D-6E8A-4147-A177-3AD203B41FA5}">
                      <a16:colId xmlns:a16="http://schemas.microsoft.com/office/drawing/2014/main" val="1433097736"/>
                    </a:ext>
                  </a:extLst>
                </a:gridCol>
              </a:tblGrid>
              <a:tr h="1554587">
                <a:tc>
                  <a:txBody>
                    <a:bodyPr/>
                    <a:lstStyle/>
                    <a:p>
                      <a:pPr algn="ctr"/>
                      <a:r>
                        <a:rPr kumimoji="1" lang="ja-JP" altLang="en-US" sz="2400" b="1" dirty="0">
                          <a:latin typeface="メイリオ" panose="020B0604030504040204" pitchFamily="50" charset="-128"/>
                          <a:ea typeface="メイリオ" panose="020B0604030504040204" pitchFamily="50" charset="-128"/>
                        </a:rPr>
                        <a:t>リボルビング払い</a:t>
                      </a:r>
                      <a:endParaRPr kumimoji="1" lang="en-US" altLang="ja-JP" sz="2400" b="1" dirty="0">
                        <a:latin typeface="メイリオ" panose="020B0604030504040204" pitchFamily="50" charset="-128"/>
                        <a:ea typeface="メイリオ" panose="020B0604030504040204" pitchFamily="50" charset="-128"/>
                      </a:endParaRPr>
                    </a:p>
                    <a:p>
                      <a:pPr algn="ctr"/>
                      <a:r>
                        <a:rPr kumimoji="1" lang="ja-JP" altLang="en-US" sz="2400" b="1" dirty="0">
                          <a:solidFill>
                            <a:schemeClr val="tx1"/>
                          </a:solidFill>
                          <a:latin typeface="メイリオ" panose="020B0604030504040204" pitchFamily="50" charset="-128"/>
                          <a:ea typeface="メイリオ" panose="020B0604030504040204" pitchFamily="50" charset="-128"/>
                        </a:rPr>
                        <a:t>　</a:t>
                      </a:r>
                      <a:r>
                        <a:rPr kumimoji="1" lang="ja-JP" altLang="en-US" sz="2400" b="1" baseline="0" dirty="0">
                          <a:solidFill>
                            <a:schemeClr val="tx1"/>
                          </a:solidFill>
                          <a:latin typeface="メイリオ" panose="020B0604030504040204" pitchFamily="50" charset="-128"/>
                          <a:ea typeface="メイリオ" panose="020B0604030504040204" pitchFamily="50" charset="-128"/>
                        </a:rPr>
                        <a:t>  </a:t>
                      </a:r>
                      <a:r>
                        <a:rPr kumimoji="1" lang="ja-JP" altLang="en-US" sz="2400" b="1" dirty="0">
                          <a:solidFill>
                            <a:schemeClr val="tx1"/>
                          </a:solidFill>
                          <a:latin typeface="メイリオ" panose="020B0604030504040204" pitchFamily="50" charset="-128"/>
                          <a:ea typeface="メイリオ" panose="020B0604030504040204" pitchFamily="50" charset="-128"/>
                        </a:rPr>
                        <a:t>手数料総額</a:t>
                      </a:r>
                      <a:r>
                        <a:rPr kumimoji="1" lang="ja-JP" altLang="en-US" sz="1400" b="0" dirty="0">
                          <a:solidFill>
                            <a:schemeClr val="tx1"/>
                          </a:solidFill>
                          <a:latin typeface="メイリオ" panose="020B0604030504040204" pitchFamily="50" charset="-128"/>
                          <a:ea typeface="メイリオ" panose="020B0604030504040204" pitchFamily="50" charset="-128"/>
                        </a:rPr>
                        <a:t>（</a:t>
                      </a:r>
                      <a:r>
                        <a:rPr kumimoji="1" lang="en-US" altLang="ja-JP" sz="1400" b="0" dirty="0">
                          <a:solidFill>
                            <a:schemeClr val="tx1"/>
                          </a:solidFill>
                          <a:latin typeface="メイリオ" panose="020B0604030504040204" pitchFamily="50" charset="-128"/>
                          <a:ea typeface="メイリオ" panose="020B0604030504040204" pitchFamily="50" charset="-128"/>
                        </a:rPr>
                        <a:t>※</a:t>
                      </a:r>
                      <a:r>
                        <a:rPr kumimoji="1" lang="ja-JP" altLang="en-US" sz="1400" b="0" dirty="0">
                          <a:solidFill>
                            <a:schemeClr val="tx1"/>
                          </a:solidFill>
                          <a:latin typeface="メイリオ" panose="020B0604030504040204" pitchFamily="50" charset="-128"/>
                          <a:ea typeface="メイリオ" panose="020B0604030504040204" pitchFamily="50" charset="-128"/>
                        </a:rPr>
                        <a:t>）</a:t>
                      </a:r>
                      <a:endParaRPr kumimoji="1" lang="en-US" altLang="ja-JP" sz="1400" b="0" dirty="0">
                        <a:solidFill>
                          <a:schemeClr val="tx1"/>
                        </a:solidFill>
                        <a:latin typeface="メイリオ" panose="020B0604030504040204" pitchFamily="50" charset="-128"/>
                        <a:ea typeface="メイリオ" panose="020B0604030504040204" pitchFamily="50" charset="-128"/>
                      </a:endParaRPr>
                    </a:p>
                    <a:p>
                      <a:pPr algn="ctr"/>
                      <a:r>
                        <a:rPr kumimoji="1" lang="en-US" altLang="ja-JP" sz="2400" b="1" dirty="0">
                          <a:solidFill>
                            <a:srgbClr val="FF0000"/>
                          </a:solidFill>
                          <a:latin typeface="メイリオ" panose="020B0604030504040204" pitchFamily="50" charset="-128"/>
                          <a:ea typeface="メイリオ" panose="020B0604030504040204" pitchFamily="50" charset="-128"/>
                        </a:rPr>
                        <a:t>8,260</a:t>
                      </a:r>
                      <a:r>
                        <a:rPr kumimoji="1" lang="ja-JP" altLang="en-US" sz="2400" b="1" dirty="0">
                          <a:solidFill>
                            <a:srgbClr val="FF0000"/>
                          </a:solidFill>
                          <a:latin typeface="メイリオ" panose="020B0604030504040204" pitchFamily="50" charset="-128"/>
                          <a:ea typeface="メイリオ" panose="020B0604030504040204" pitchFamily="50" charset="-128"/>
                        </a:rPr>
                        <a:t>円</a:t>
                      </a:r>
                      <a:endParaRPr kumimoji="1" lang="en-US" altLang="ja-JP" sz="2400" b="1" dirty="0">
                        <a:solidFill>
                          <a:srgbClr val="FF0000"/>
                        </a:solidFill>
                        <a:latin typeface="メイリオ" panose="020B0604030504040204" pitchFamily="50" charset="-128"/>
                        <a:ea typeface="メイリオ" panose="020B0604030504040204" pitchFamily="50" charset="-128"/>
                      </a:endParaRPr>
                    </a:p>
                  </a:txBody>
                  <a:tcPr anchor="ctr"/>
                </a:tc>
                <a:tc>
                  <a:txBody>
                    <a:bodyPr/>
                    <a:lstStyle/>
                    <a:p>
                      <a:pPr defTabSz="914331">
                        <a:defRPr/>
                      </a:pPr>
                      <a:r>
                        <a:rPr lang="ja-JP" altLang="en-US" sz="1800" dirty="0">
                          <a:latin typeface="メイリオ" panose="020B0604030504040204" pitchFamily="50" charset="-128"/>
                          <a:ea typeface="メイリオ" panose="020B0604030504040204" pitchFamily="50" charset="-128"/>
                        </a:rPr>
                        <a:t>［３月支払い分］  </a:t>
                      </a:r>
                      <a:r>
                        <a:rPr lang="en-US" altLang="ja-JP" sz="1800" dirty="0">
                          <a:latin typeface="メイリオ" panose="020B0604030504040204" pitchFamily="50" charset="-128"/>
                          <a:ea typeface="メイリオ" panose="020B0604030504040204" pitchFamily="50" charset="-128"/>
                        </a:rPr>
                        <a:t>3</a:t>
                      </a:r>
                      <a:r>
                        <a:rPr lang="ja-JP" altLang="en-US" sz="1800" dirty="0">
                          <a:latin typeface="メイリオ" panose="020B0604030504040204" pitchFamily="50" charset="-128"/>
                          <a:ea typeface="メイリオ" panose="020B0604030504040204" pitchFamily="50" charset="-128"/>
                        </a:rPr>
                        <a:t>万円</a:t>
                      </a:r>
                      <a:r>
                        <a:rPr lang="en-US" altLang="ja-JP" sz="1800" dirty="0">
                          <a:latin typeface="メイリオ" panose="020B0604030504040204" pitchFamily="50" charset="-128"/>
                          <a:ea typeface="メイリオ" panose="020B0604030504040204" pitchFamily="50" charset="-128"/>
                        </a:rPr>
                        <a:t>×15</a:t>
                      </a:r>
                      <a:r>
                        <a:rPr lang="ja-JP" altLang="en-US" sz="1800" dirty="0">
                          <a:latin typeface="メイリオ" panose="020B0604030504040204" pitchFamily="50" charset="-128"/>
                          <a:ea typeface="メイリオ" panose="020B0604030504040204" pitchFamily="50" charset="-128"/>
                        </a:rPr>
                        <a:t>％</a:t>
                      </a:r>
                      <a:r>
                        <a:rPr lang="en-US" altLang="ja-JP" sz="1800" dirty="0">
                          <a:latin typeface="メイリオ" panose="020B0604030504040204" pitchFamily="50" charset="-128"/>
                          <a:ea typeface="メイリオ" panose="020B0604030504040204" pitchFamily="50" charset="-128"/>
                        </a:rPr>
                        <a:t>×28</a:t>
                      </a:r>
                      <a:r>
                        <a:rPr lang="ja-JP" altLang="en-US" sz="1800" dirty="0">
                          <a:latin typeface="メイリオ" panose="020B0604030504040204" pitchFamily="50" charset="-128"/>
                          <a:ea typeface="メイリオ" panose="020B0604030504040204" pitchFamily="50" charset="-128"/>
                        </a:rPr>
                        <a:t>日</a:t>
                      </a:r>
                      <a:r>
                        <a:rPr lang="en-US" altLang="ja-JP" sz="1800" dirty="0">
                          <a:latin typeface="メイリオ" panose="020B0604030504040204" pitchFamily="50" charset="-128"/>
                          <a:ea typeface="メイリオ" panose="020B0604030504040204" pitchFamily="50" charset="-128"/>
                        </a:rPr>
                        <a:t>÷365</a:t>
                      </a:r>
                      <a:r>
                        <a:rPr lang="ja-JP" altLang="en-US" sz="1800" dirty="0">
                          <a:latin typeface="メイリオ" panose="020B0604030504040204" pitchFamily="50" charset="-128"/>
                          <a:ea typeface="メイリオ" panose="020B0604030504040204" pitchFamily="50" charset="-128"/>
                        </a:rPr>
                        <a:t>日＝</a:t>
                      </a:r>
                      <a:r>
                        <a:rPr lang="en-US" altLang="ja-JP" sz="1800" dirty="0">
                          <a:latin typeface="メイリオ" panose="020B0604030504040204" pitchFamily="50" charset="-128"/>
                          <a:ea typeface="メイリオ" panose="020B0604030504040204" pitchFamily="50" charset="-128"/>
                        </a:rPr>
                        <a:t>346</a:t>
                      </a:r>
                      <a:r>
                        <a:rPr lang="ja-JP" altLang="en-US" sz="1800" dirty="0">
                          <a:latin typeface="メイリオ" panose="020B0604030504040204" pitchFamily="50" charset="-128"/>
                          <a:ea typeface="メイリオ" panose="020B0604030504040204" pitchFamily="50" charset="-128"/>
                        </a:rPr>
                        <a:t>円</a:t>
                      </a:r>
                      <a:endParaRPr lang="en-US" altLang="ja-JP" sz="1800" dirty="0">
                        <a:latin typeface="メイリオ" panose="020B0604030504040204" pitchFamily="50" charset="-128"/>
                        <a:ea typeface="メイリオ" panose="020B0604030504040204" pitchFamily="50" charset="-128"/>
                      </a:endParaRPr>
                    </a:p>
                    <a:p>
                      <a:pPr defTabSz="914331">
                        <a:defRPr/>
                      </a:pPr>
                      <a:r>
                        <a:rPr lang="ja-JP" altLang="en-US" sz="1800" dirty="0">
                          <a:latin typeface="メイリオ" panose="020B0604030504040204" pitchFamily="50" charset="-128"/>
                          <a:ea typeface="メイリオ" panose="020B0604030504040204" pitchFamily="50" charset="-128"/>
                        </a:rPr>
                        <a:t>［４月    </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　  ］  </a:t>
                      </a:r>
                      <a:r>
                        <a:rPr lang="en-US" altLang="ja-JP" sz="1800" dirty="0">
                          <a:latin typeface="メイリオ" panose="020B0604030504040204" pitchFamily="50" charset="-128"/>
                          <a:ea typeface="メイリオ" panose="020B0604030504040204" pitchFamily="50" charset="-128"/>
                        </a:rPr>
                        <a:t>7</a:t>
                      </a:r>
                      <a:r>
                        <a:rPr lang="ja-JP" altLang="en-US" sz="1800" dirty="0">
                          <a:latin typeface="メイリオ" panose="020B0604030504040204" pitchFamily="50" charset="-128"/>
                          <a:ea typeface="メイリオ" panose="020B0604030504040204" pitchFamily="50" charset="-128"/>
                        </a:rPr>
                        <a:t>万円</a:t>
                      </a:r>
                      <a:r>
                        <a:rPr lang="en-US" altLang="ja-JP" sz="1800" dirty="0">
                          <a:latin typeface="メイリオ" panose="020B0604030504040204" pitchFamily="50" charset="-128"/>
                          <a:ea typeface="メイリオ" panose="020B0604030504040204" pitchFamily="50" charset="-128"/>
                        </a:rPr>
                        <a:t>×15</a:t>
                      </a:r>
                      <a:r>
                        <a:rPr lang="ja-JP" altLang="en-US" sz="1800" dirty="0">
                          <a:latin typeface="メイリオ" panose="020B0604030504040204" pitchFamily="50" charset="-128"/>
                          <a:ea typeface="メイリオ" panose="020B0604030504040204" pitchFamily="50" charset="-128"/>
                        </a:rPr>
                        <a:t>％</a:t>
                      </a:r>
                      <a:r>
                        <a:rPr lang="en-US" altLang="ja-JP" sz="1800" dirty="0">
                          <a:latin typeface="メイリオ" panose="020B0604030504040204" pitchFamily="50" charset="-128"/>
                          <a:ea typeface="メイリオ" panose="020B0604030504040204" pitchFamily="50" charset="-128"/>
                        </a:rPr>
                        <a:t>×31</a:t>
                      </a:r>
                      <a:r>
                        <a:rPr lang="ja-JP" altLang="en-US" sz="1800" dirty="0">
                          <a:latin typeface="メイリオ" panose="020B0604030504040204" pitchFamily="50" charset="-128"/>
                          <a:ea typeface="メイリオ" panose="020B0604030504040204" pitchFamily="50" charset="-128"/>
                        </a:rPr>
                        <a:t>日</a:t>
                      </a:r>
                      <a:r>
                        <a:rPr lang="en-US" altLang="ja-JP" sz="1800" dirty="0">
                          <a:latin typeface="メイリオ" panose="020B0604030504040204" pitchFamily="50" charset="-128"/>
                          <a:ea typeface="メイリオ" panose="020B0604030504040204" pitchFamily="50" charset="-128"/>
                        </a:rPr>
                        <a:t>÷365</a:t>
                      </a:r>
                      <a:r>
                        <a:rPr lang="ja-JP" altLang="en-US" sz="1800" dirty="0">
                          <a:latin typeface="メイリオ" panose="020B0604030504040204" pitchFamily="50" charset="-128"/>
                          <a:ea typeface="メイリオ" panose="020B0604030504040204" pitchFamily="50" charset="-128"/>
                        </a:rPr>
                        <a:t>日＝</a:t>
                      </a:r>
                      <a:r>
                        <a:rPr lang="en-US" altLang="ja-JP" sz="1800" dirty="0">
                          <a:latin typeface="メイリオ" panose="020B0604030504040204" pitchFamily="50" charset="-128"/>
                          <a:ea typeface="メイリオ" panose="020B0604030504040204" pitchFamily="50" charset="-128"/>
                        </a:rPr>
                        <a:t>892</a:t>
                      </a:r>
                      <a:r>
                        <a:rPr lang="ja-JP" altLang="en-US" sz="1800" dirty="0">
                          <a:latin typeface="メイリオ" panose="020B0604030504040204" pitchFamily="50" charset="-128"/>
                          <a:ea typeface="メイリオ" panose="020B0604030504040204" pitchFamily="50" charset="-128"/>
                        </a:rPr>
                        <a:t>円</a:t>
                      </a:r>
                      <a:endParaRPr lang="en-US" altLang="ja-JP" sz="1800" dirty="0">
                        <a:latin typeface="メイリオ" panose="020B0604030504040204" pitchFamily="50" charset="-128"/>
                        <a:ea typeface="メイリオ" panose="020B0604030504040204" pitchFamily="50" charset="-128"/>
                      </a:endParaRPr>
                    </a:p>
                    <a:p>
                      <a:pPr defTabSz="914331">
                        <a:defRPr/>
                      </a:pPr>
                      <a:r>
                        <a:rPr lang="ja-JP" altLang="en-US" sz="1800" dirty="0">
                          <a:latin typeface="メイリオ" panose="020B0604030504040204" pitchFamily="50" charset="-128"/>
                          <a:ea typeface="メイリオ" panose="020B0604030504040204" pitchFamily="50" charset="-128"/>
                        </a:rPr>
                        <a:t>［５月    </a:t>
                      </a:r>
                      <a:r>
                        <a:rPr lang="en-US" altLang="ja-JP" sz="1800" dirty="0">
                          <a:latin typeface="メイリオ" panose="020B0604030504040204" pitchFamily="50" charset="-128"/>
                          <a:ea typeface="メイリオ" panose="020B0604030504040204" pitchFamily="50" charset="-128"/>
                        </a:rPr>
                        <a:t>〃     </a:t>
                      </a:r>
                      <a:r>
                        <a:rPr lang="ja-JP" altLang="en-US" sz="1800" dirty="0">
                          <a:latin typeface="メイリオ" panose="020B0604030504040204" pitchFamily="50" charset="-128"/>
                          <a:ea typeface="メイリオ" panose="020B0604030504040204" pitchFamily="50" charset="-128"/>
                        </a:rPr>
                        <a:t>］</a:t>
                      </a:r>
                      <a:r>
                        <a:rPr lang="en-US" altLang="ja-JP" sz="1800" dirty="0">
                          <a:latin typeface="メイリオ" panose="020B0604030504040204" pitchFamily="50" charset="-128"/>
                          <a:ea typeface="メイリオ" panose="020B0604030504040204" pitchFamily="50" charset="-128"/>
                        </a:rPr>
                        <a:t>14</a:t>
                      </a:r>
                      <a:r>
                        <a:rPr lang="ja-JP" altLang="en-US" sz="1800" dirty="0">
                          <a:latin typeface="メイリオ" panose="020B0604030504040204" pitchFamily="50" charset="-128"/>
                          <a:ea typeface="メイリオ" panose="020B0604030504040204" pitchFamily="50" charset="-128"/>
                        </a:rPr>
                        <a:t>万円</a:t>
                      </a:r>
                      <a:r>
                        <a:rPr lang="en-US" altLang="ja-JP" sz="1800" dirty="0">
                          <a:latin typeface="メイリオ" panose="020B0604030504040204" pitchFamily="50" charset="-128"/>
                          <a:ea typeface="メイリオ" panose="020B0604030504040204" pitchFamily="50" charset="-128"/>
                        </a:rPr>
                        <a:t>×15</a:t>
                      </a:r>
                      <a:r>
                        <a:rPr lang="ja-JP" altLang="en-US" sz="1800" dirty="0">
                          <a:latin typeface="メイリオ" panose="020B0604030504040204" pitchFamily="50" charset="-128"/>
                          <a:ea typeface="メイリオ" panose="020B0604030504040204" pitchFamily="50" charset="-128"/>
                        </a:rPr>
                        <a:t>％</a:t>
                      </a:r>
                      <a:r>
                        <a:rPr lang="en-US" altLang="ja-JP" sz="1800" dirty="0">
                          <a:latin typeface="メイリオ" panose="020B0604030504040204" pitchFamily="50" charset="-128"/>
                          <a:ea typeface="メイリオ" panose="020B0604030504040204" pitchFamily="50" charset="-128"/>
                        </a:rPr>
                        <a:t>×30</a:t>
                      </a:r>
                      <a:r>
                        <a:rPr lang="ja-JP" altLang="en-US" sz="1800" dirty="0">
                          <a:latin typeface="メイリオ" panose="020B0604030504040204" pitchFamily="50" charset="-128"/>
                          <a:ea typeface="メイリオ" panose="020B0604030504040204" pitchFamily="50" charset="-128"/>
                        </a:rPr>
                        <a:t>日</a:t>
                      </a:r>
                      <a:r>
                        <a:rPr lang="en-US" altLang="ja-JP" sz="1800" dirty="0">
                          <a:latin typeface="メイリオ" panose="020B0604030504040204" pitchFamily="50" charset="-128"/>
                          <a:ea typeface="メイリオ" panose="020B0604030504040204" pitchFamily="50" charset="-128"/>
                        </a:rPr>
                        <a:t>÷365</a:t>
                      </a:r>
                      <a:r>
                        <a:rPr lang="ja-JP" altLang="en-US" sz="1800" dirty="0">
                          <a:latin typeface="メイリオ" panose="020B0604030504040204" pitchFamily="50" charset="-128"/>
                          <a:ea typeface="メイリオ" panose="020B0604030504040204" pitchFamily="50" charset="-128"/>
                        </a:rPr>
                        <a:t>日＝</a:t>
                      </a:r>
                      <a:r>
                        <a:rPr lang="en-US" altLang="ja-JP" sz="1800" dirty="0">
                          <a:latin typeface="メイリオ" panose="020B0604030504040204" pitchFamily="50" charset="-128"/>
                          <a:ea typeface="メイリオ" panose="020B0604030504040204" pitchFamily="50" charset="-128"/>
                        </a:rPr>
                        <a:t>1,726</a:t>
                      </a:r>
                      <a:r>
                        <a:rPr lang="ja-JP" altLang="en-US" sz="1800" dirty="0">
                          <a:latin typeface="メイリオ" panose="020B0604030504040204" pitchFamily="50" charset="-128"/>
                          <a:ea typeface="メイリオ" panose="020B0604030504040204" pitchFamily="50" charset="-128"/>
                        </a:rPr>
                        <a:t>円</a:t>
                      </a:r>
                      <a:r>
                        <a:rPr lang="ja-JP" altLang="en-US" dirty="0">
                          <a:latin typeface="メイリオ" panose="020B0604030504040204" pitchFamily="50" charset="-128"/>
                          <a:ea typeface="メイリオ" panose="020B0604030504040204" pitchFamily="50" charset="-128"/>
                        </a:rPr>
                        <a:t>［６月    </a:t>
                      </a: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12</a:t>
                      </a:r>
                      <a:r>
                        <a:rPr lang="ja-JP" altLang="en-US" dirty="0">
                          <a:latin typeface="メイリオ" panose="020B0604030504040204" pitchFamily="50" charset="-128"/>
                          <a:ea typeface="メイリオ" panose="020B0604030504040204" pitchFamily="50" charset="-128"/>
                        </a:rPr>
                        <a:t>万円</a:t>
                      </a:r>
                      <a:r>
                        <a:rPr lang="en-US" altLang="ja-JP" dirty="0">
                          <a:latin typeface="メイリオ" panose="020B0604030504040204" pitchFamily="50" charset="-128"/>
                          <a:ea typeface="メイリオ" panose="020B0604030504040204" pitchFamily="50" charset="-128"/>
                        </a:rPr>
                        <a:t>×15</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×31</a:t>
                      </a:r>
                      <a:r>
                        <a:rPr lang="ja-JP" altLang="en-US" dirty="0">
                          <a:latin typeface="メイリオ" panose="020B0604030504040204" pitchFamily="50" charset="-128"/>
                          <a:ea typeface="メイリオ" panose="020B0604030504040204" pitchFamily="50" charset="-128"/>
                        </a:rPr>
                        <a:t>日</a:t>
                      </a:r>
                      <a:r>
                        <a:rPr lang="en-US" altLang="ja-JP" dirty="0">
                          <a:latin typeface="メイリオ" panose="020B0604030504040204" pitchFamily="50" charset="-128"/>
                          <a:ea typeface="メイリオ" panose="020B0604030504040204" pitchFamily="50" charset="-128"/>
                        </a:rPr>
                        <a:t>÷365</a:t>
                      </a:r>
                      <a:r>
                        <a:rPr lang="ja-JP" altLang="en-US" dirty="0">
                          <a:latin typeface="メイリオ" panose="020B0604030504040204" pitchFamily="50" charset="-128"/>
                          <a:ea typeface="メイリオ" panose="020B0604030504040204" pitchFamily="50" charset="-128"/>
                        </a:rPr>
                        <a:t>日＝</a:t>
                      </a:r>
                      <a:r>
                        <a:rPr lang="en-US" altLang="ja-JP" dirty="0">
                          <a:latin typeface="メイリオ" panose="020B0604030504040204" pitchFamily="50" charset="-128"/>
                          <a:ea typeface="メイリオ" panose="020B0604030504040204" pitchFamily="50" charset="-128"/>
                        </a:rPr>
                        <a:t>1,529</a:t>
                      </a:r>
                      <a:r>
                        <a:rPr lang="ja-JP" altLang="en-US" dirty="0">
                          <a:latin typeface="メイリオ" panose="020B0604030504040204" pitchFamily="50" charset="-128"/>
                          <a:ea typeface="メイリオ" panose="020B0604030504040204" pitchFamily="50" charset="-128"/>
                        </a:rPr>
                        <a:t>円</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70467434"/>
                  </a:ext>
                </a:extLst>
              </a:tr>
              <a:tr h="1293571">
                <a:tc>
                  <a:txBody>
                    <a:bodyPr/>
                    <a:lstStyle/>
                    <a:p>
                      <a:pPr algn="l"/>
                      <a:r>
                        <a:rPr kumimoji="1" lang="ja-JP" altLang="en-US" sz="2300" b="1" dirty="0">
                          <a:solidFill>
                            <a:schemeClr val="tx1"/>
                          </a:solidFill>
                          <a:latin typeface="メイリオ" panose="020B0604030504040204" pitchFamily="50" charset="-128"/>
                          <a:ea typeface="メイリオ" panose="020B0604030504040204" pitchFamily="50" charset="-128"/>
                        </a:rPr>
                        <a:t>（参考）</a:t>
                      </a:r>
                      <a:endParaRPr kumimoji="1" lang="en-US" altLang="ja-JP" sz="23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2300" b="1">
                          <a:solidFill>
                            <a:schemeClr val="tx1"/>
                          </a:solidFill>
                          <a:latin typeface="メイリオ" panose="020B0604030504040204" pitchFamily="50" charset="-128"/>
                          <a:ea typeface="メイリオ" panose="020B0604030504040204" pitchFamily="50" charset="-128"/>
                        </a:rPr>
                        <a:t>３回払い手数料</a:t>
                      </a:r>
                      <a:r>
                        <a:rPr kumimoji="1" lang="ja-JP" altLang="en-US" sz="2300" b="1" dirty="0">
                          <a:solidFill>
                            <a:schemeClr val="tx1"/>
                          </a:solidFill>
                          <a:latin typeface="メイリオ" panose="020B0604030504040204" pitchFamily="50" charset="-128"/>
                          <a:ea typeface="メイリオ" panose="020B0604030504040204" pitchFamily="50" charset="-128"/>
                        </a:rPr>
                        <a:t>総額</a:t>
                      </a:r>
                      <a:endParaRPr kumimoji="1" lang="en-US" altLang="ja-JP" sz="2300" b="1" dirty="0">
                        <a:solidFill>
                          <a:schemeClr val="tx1"/>
                        </a:solidFill>
                        <a:latin typeface="メイリオ" panose="020B0604030504040204" pitchFamily="50" charset="-128"/>
                        <a:ea typeface="メイリオ" panose="020B0604030504040204" pitchFamily="50" charset="-128"/>
                      </a:endParaRPr>
                    </a:p>
                    <a:p>
                      <a:pPr algn="ctr"/>
                      <a:r>
                        <a:rPr kumimoji="1" lang="en-US" altLang="ja-JP" sz="2300" b="1" dirty="0">
                          <a:solidFill>
                            <a:schemeClr val="tx1"/>
                          </a:solidFill>
                          <a:latin typeface="メイリオ" panose="020B0604030504040204" pitchFamily="50" charset="-128"/>
                          <a:ea typeface="メイリオ" panose="020B0604030504040204" pitchFamily="50" charset="-128"/>
                        </a:rPr>
                        <a:t>4,518</a:t>
                      </a:r>
                      <a:r>
                        <a:rPr kumimoji="1" lang="ja-JP" altLang="en-US" sz="2300" b="1" dirty="0">
                          <a:solidFill>
                            <a:schemeClr val="tx1"/>
                          </a:solidFill>
                          <a:latin typeface="メイリオ" panose="020B0604030504040204" pitchFamily="50" charset="-128"/>
                          <a:ea typeface="メイリオ" panose="020B0604030504040204" pitchFamily="50" charset="-128"/>
                        </a:rPr>
                        <a:t>円</a:t>
                      </a:r>
                      <a:endParaRPr kumimoji="1" lang="en-US" altLang="ja-JP" sz="2300" b="1" dirty="0">
                        <a:solidFill>
                          <a:schemeClr val="tx1"/>
                        </a:solidFill>
                        <a:latin typeface="メイリオ" panose="020B0604030504040204" pitchFamily="50" charset="-128"/>
                        <a:ea typeface="メイリオ" panose="020B0604030504040204" pitchFamily="50" charset="-128"/>
                      </a:endParaRPr>
                    </a:p>
                  </a:txBody>
                  <a:tcPr anchor="ctr">
                    <a:solidFill>
                      <a:schemeClr val="accent5">
                        <a:lumMod val="40000"/>
                        <a:lumOff val="60000"/>
                      </a:schemeClr>
                    </a:solidFill>
                  </a:tcPr>
                </a:tc>
                <a:tc>
                  <a:txBody>
                    <a:bodyPr/>
                    <a:lstStyle/>
                    <a:p>
                      <a:pPr defTabSz="914331">
                        <a:defRPr/>
                      </a:pPr>
                      <a:r>
                        <a:rPr kumimoji="1" lang="en-US" altLang="ja-JP" sz="1800" dirty="0">
                          <a:latin typeface="メイリオ" panose="020B0604030504040204" pitchFamily="50" charset="-128"/>
                          <a:ea typeface="メイリオ" panose="020B0604030504040204" pitchFamily="50" charset="-128"/>
                        </a:rPr>
                        <a:t>3</a:t>
                      </a:r>
                      <a:r>
                        <a:rPr kumimoji="1" lang="ja-JP" altLang="en-US" sz="1800" dirty="0">
                          <a:latin typeface="メイリオ" panose="020B0604030504040204" pitchFamily="50" charset="-128"/>
                          <a:ea typeface="メイリオ" panose="020B0604030504040204" pitchFamily="50" charset="-128"/>
                        </a:rPr>
                        <a:t>万円の</a:t>
                      </a:r>
                      <a:r>
                        <a:rPr kumimoji="1" lang="en-US" altLang="ja-JP" sz="1800" dirty="0">
                          <a:latin typeface="メイリオ" panose="020B0604030504040204" pitchFamily="50" charset="-128"/>
                          <a:ea typeface="メイリオ" panose="020B0604030504040204" pitchFamily="50" charset="-128"/>
                        </a:rPr>
                        <a:t>3</a:t>
                      </a:r>
                      <a:r>
                        <a:rPr kumimoji="1" lang="ja-JP" altLang="en-US" sz="1800" dirty="0">
                          <a:latin typeface="メイリオ" panose="020B0604030504040204" pitchFamily="50" charset="-128"/>
                          <a:ea typeface="メイリオ" panose="020B0604030504040204" pitchFamily="50" charset="-128"/>
                        </a:rPr>
                        <a:t>回払い手数料合計：</a:t>
                      </a:r>
                      <a:r>
                        <a:rPr kumimoji="1" lang="en-US" altLang="ja-JP" sz="1800" dirty="0">
                          <a:latin typeface="メイリオ" panose="020B0604030504040204" pitchFamily="50" charset="-128"/>
                          <a:ea typeface="メイリオ" panose="020B0604030504040204" pitchFamily="50" charset="-128"/>
                        </a:rPr>
                        <a:t>753</a:t>
                      </a:r>
                      <a:r>
                        <a:rPr kumimoji="1" lang="ja-JP" altLang="en-US" sz="1800" dirty="0">
                          <a:latin typeface="メイリオ" panose="020B0604030504040204" pitchFamily="50" charset="-128"/>
                          <a:ea typeface="メイリオ" panose="020B0604030504040204" pitchFamily="50" charset="-128"/>
                        </a:rPr>
                        <a:t>円</a:t>
                      </a:r>
                      <a:endParaRPr kumimoji="1" lang="en-US" altLang="ja-JP" sz="1800" dirty="0">
                        <a:latin typeface="メイリオ" panose="020B0604030504040204" pitchFamily="50" charset="-128"/>
                        <a:ea typeface="メイリオ" panose="020B0604030504040204" pitchFamily="50" charset="-128"/>
                      </a:endParaRPr>
                    </a:p>
                    <a:p>
                      <a:pPr defTabSz="914331">
                        <a:defRPr/>
                      </a:pPr>
                      <a:r>
                        <a:rPr kumimoji="1" lang="en-US" altLang="ja-JP" sz="1800" dirty="0">
                          <a:latin typeface="メイリオ" panose="020B0604030504040204" pitchFamily="50" charset="-128"/>
                          <a:ea typeface="メイリオ" panose="020B0604030504040204" pitchFamily="50" charset="-128"/>
                        </a:rPr>
                        <a:t>6</a:t>
                      </a:r>
                      <a:r>
                        <a:rPr kumimoji="1" lang="ja-JP" altLang="en-US" sz="1800" dirty="0">
                          <a:latin typeface="メイリオ" panose="020B0604030504040204" pitchFamily="50" charset="-128"/>
                          <a:ea typeface="メイリオ" panose="020B0604030504040204" pitchFamily="50" charset="-128"/>
                        </a:rPr>
                        <a:t>万円の</a:t>
                      </a:r>
                      <a:r>
                        <a:rPr kumimoji="1" lang="en-US" altLang="ja-JP" sz="1800" dirty="0">
                          <a:latin typeface="メイリオ" panose="020B0604030504040204" pitchFamily="50" charset="-128"/>
                          <a:ea typeface="メイリオ" panose="020B0604030504040204" pitchFamily="50" charset="-128"/>
                        </a:rPr>
                        <a:t>3</a:t>
                      </a:r>
                      <a:r>
                        <a:rPr kumimoji="1" lang="ja-JP" altLang="en-US" sz="1800" dirty="0">
                          <a:latin typeface="メイリオ" panose="020B0604030504040204" pitchFamily="50" charset="-128"/>
                          <a:ea typeface="メイリオ" panose="020B0604030504040204" pitchFamily="50" charset="-128"/>
                        </a:rPr>
                        <a:t>回払い手数料合計：</a:t>
                      </a:r>
                      <a:r>
                        <a:rPr kumimoji="1" lang="en-US" altLang="ja-JP" sz="1800" dirty="0">
                          <a:latin typeface="メイリオ" panose="020B0604030504040204" pitchFamily="50" charset="-128"/>
                          <a:ea typeface="メイリオ" panose="020B0604030504040204" pitchFamily="50" charset="-128"/>
                        </a:rPr>
                        <a:t>1,506</a:t>
                      </a:r>
                      <a:r>
                        <a:rPr kumimoji="1" lang="ja-JP" altLang="en-US" sz="1800" dirty="0">
                          <a:latin typeface="メイリオ" panose="020B0604030504040204" pitchFamily="50" charset="-128"/>
                          <a:ea typeface="メイリオ" panose="020B0604030504040204" pitchFamily="50" charset="-128"/>
                        </a:rPr>
                        <a:t>円</a:t>
                      </a:r>
                      <a:endParaRPr kumimoji="1" lang="en-US" altLang="ja-JP" sz="1800" dirty="0">
                        <a:latin typeface="メイリオ" panose="020B0604030504040204" pitchFamily="50" charset="-128"/>
                        <a:ea typeface="メイリオ" panose="020B0604030504040204" pitchFamily="50" charset="-128"/>
                      </a:endParaRPr>
                    </a:p>
                    <a:p>
                      <a:pPr defTabSz="914331">
                        <a:defRPr/>
                      </a:pPr>
                      <a:r>
                        <a:rPr kumimoji="1" lang="en-US" altLang="ja-JP" sz="1800" dirty="0">
                          <a:latin typeface="メイリオ" panose="020B0604030504040204" pitchFamily="50" charset="-128"/>
                          <a:ea typeface="メイリオ" panose="020B0604030504040204" pitchFamily="50" charset="-128"/>
                        </a:rPr>
                        <a:t>9</a:t>
                      </a:r>
                      <a:r>
                        <a:rPr kumimoji="1" lang="ja-JP" altLang="en-US" sz="1800" dirty="0">
                          <a:latin typeface="メイリオ" panose="020B0604030504040204" pitchFamily="50" charset="-128"/>
                          <a:ea typeface="メイリオ" panose="020B0604030504040204" pitchFamily="50" charset="-128"/>
                        </a:rPr>
                        <a:t>万円の</a:t>
                      </a:r>
                      <a:r>
                        <a:rPr kumimoji="1" lang="en-US" altLang="ja-JP" sz="1800" dirty="0">
                          <a:latin typeface="メイリオ" panose="020B0604030504040204" pitchFamily="50" charset="-128"/>
                          <a:ea typeface="メイリオ" panose="020B0604030504040204" pitchFamily="50" charset="-128"/>
                        </a:rPr>
                        <a:t>3</a:t>
                      </a:r>
                      <a:r>
                        <a:rPr kumimoji="1" lang="ja-JP" altLang="en-US" sz="1800" dirty="0">
                          <a:latin typeface="メイリオ" panose="020B0604030504040204" pitchFamily="50" charset="-128"/>
                          <a:ea typeface="メイリオ" panose="020B0604030504040204" pitchFamily="50" charset="-128"/>
                        </a:rPr>
                        <a:t>回払い手数料合計：</a:t>
                      </a:r>
                      <a:r>
                        <a:rPr kumimoji="1" lang="en-US" altLang="ja-JP" sz="1800" dirty="0">
                          <a:latin typeface="メイリオ" panose="020B0604030504040204" pitchFamily="50" charset="-128"/>
                          <a:ea typeface="メイリオ" panose="020B0604030504040204" pitchFamily="50" charset="-128"/>
                        </a:rPr>
                        <a:t>2,259</a:t>
                      </a:r>
                      <a:r>
                        <a:rPr kumimoji="1" lang="ja-JP" altLang="en-US" sz="1800" dirty="0">
                          <a:latin typeface="メイリオ" panose="020B0604030504040204" pitchFamily="50" charset="-128"/>
                          <a:ea typeface="メイリオ" panose="020B0604030504040204" pitchFamily="50" charset="-128"/>
                        </a:rPr>
                        <a:t>円</a:t>
                      </a:r>
                      <a:endParaRPr kumimoji="1" lang="en-US" altLang="ja-JP" sz="1800" dirty="0">
                        <a:latin typeface="メイリオ" panose="020B0604030504040204" pitchFamily="50" charset="-128"/>
                        <a:ea typeface="メイリオ" panose="020B0604030504040204" pitchFamily="50" charset="-128"/>
                      </a:endParaRPr>
                    </a:p>
                    <a:p>
                      <a:pPr defTabSz="914331">
                        <a:defRPr/>
                      </a:pPr>
                      <a:r>
                        <a:rPr kumimoji="1" lang="ja-JP" altLang="en-US" sz="1600" dirty="0">
                          <a:latin typeface="メイリオ" panose="020B0604030504040204" pitchFamily="50" charset="-128"/>
                          <a:ea typeface="メイリオ" panose="020B0604030504040204" pitchFamily="50" charset="-128"/>
                        </a:rPr>
                        <a:t>（日本クレジット協会 手数料計算シミュレーションによって試算</a:t>
                      </a:r>
                      <a:r>
                        <a:rPr kumimoji="1" lang="en-US" altLang="ja-JP" sz="1500" dirty="0">
                          <a:latin typeface="メイリオ" panose="020B0604030504040204" pitchFamily="50" charset="-128"/>
                          <a:ea typeface="メイリオ" panose="020B0604030504040204" pitchFamily="50" charset="-128"/>
                          <a:hlinkClick r:id="rId2"/>
                        </a:rPr>
                        <a:t>https://www.j-credit.or.jp/customer/basis/commission.html</a:t>
                      </a:r>
                      <a:r>
                        <a:rPr kumimoji="1" lang="ja-JP" altLang="en-US" sz="1500" baseline="0" dirty="0">
                          <a:latin typeface="メイリオ" panose="020B0604030504040204" pitchFamily="50" charset="-128"/>
                          <a:ea typeface="メイリオ" panose="020B0604030504040204" pitchFamily="50" charset="-128"/>
                        </a:rPr>
                        <a:t> </a:t>
                      </a:r>
                      <a:r>
                        <a:rPr kumimoji="1" lang="ja-JP" altLang="en-US" sz="1800" baseline="0" dirty="0">
                          <a:latin typeface="メイリオ" panose="020B0604030504040204" pitchFamily="50" charset="-128"/>
                          <a:ea typeface="メイリオ" panose="020B0604030504040204" pitchFamily="50" charset="-128"/>
                        </a:rPr>
                        <a:t>）</a:t>
                      </a:r>
                      <a:endParaRPr kumimoji="1" lang="en-US" altLang="ja-JP" sz="2400" dirty="0">
                        <a:latin typeface="メイリオ" panose="020B0604030504040204" pitchFamily="50" charset="-128"/>
                        <a:ea typeface="メイリオ" panose="020B0604030504040204" pitchFamily="50" charset="-128"/>
                      </a:endParaRPr>
                    </a:p>
                  </a:txBody>
                  <a:tcPr anchor="ctr">
                    <a:solidFill>
                      <a:schemeClr val="accent5">
                        <a:lumMod val="40000"/>
                        <a:lumOff val="60000"/>
                      </a:schemeClr>
                    </a:solidFill>
                  </a:tcPr>
                </a:tc>
                <a:extLst>
                  <a:ext uri="{0D108BD9-81ED-4DB2-BD59-A6C34878D82A}">
                    <a16:rowId xmlns:a16="http://schemas.microsoft.com/office/drawing/2014/main" val="886751325"/>
                  </a:ext>
                </a:extLst>
              </a:tr>
            </a:tbl>
          </a:graphicData>
        </a:graphic>
      </p:graphicFrame>
      <p:sp>
        <p:nvSpPr>
          <p:cNvPr id="11" name="テキスト ボックス 10"/>
          <p:cNvSpPr txBox="1"/>
          <p:nvPr/>
        </p:nvSpPr>
        <p:spPr>
          <a:xfrm>
            <a:off x="4110333" y="4200526"/>
            <a:ext cx="461665" cy="598372"/>
          </a:xfrm>
          <a:prstGeom prst="rect">
            <a:avLst/>
          </a:prstGeom>
          <a:noFill/>
        </p:spPr>
        <p:txBody>
          <a:bodyPr vert="eaVert" wrap="square" rtlCol="0">
            <a:spAutoFit/>
          </a:bodyPr>
          <a:lstStyle/>
          <a:p>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9886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959" y="4154060"/>
            <a:ext cx="2288294" cy="2177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3697" y="3996714"/>
            <a:ext cx="2047875"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1067" y="4070000"/>
            <a:ext cx="2624306" cy="2261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タイトル 1"/>
          <p:cNvSpPr>
            <a:spLocks noGrp="1"/>
          </p:cNvSpPr>
          <p:nvPr>
            <p:ph type="title" idx="4294967295"/>
          </p:nvPr>
        </p:nvSpPr>
        <p:spPr>
          <a:xfrm>
            <a:off x="439486" y="1421977"/>
            <a:ext cx="7947025" cy="552450"/>
          </a:xfrm>
          <a:prstGeom prst="rect">
            <a:avLst/>
          </a:prstGeom>
        </p:spPr>
        <p:txBody>
          <a:bodyPr/>
          <a:lstStyle/>
          <a:p>
            <a:r>
              <a:rPr lang="ja-JP" altLang="en-US" sz="32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クレジットカードのメリット</a:t>
            </a:r>
          </a:p>
        </p:txBody>
      </p:sp>
      <p:sp>
        <p:nvSpPr>
          <p:cNvPr id="6" name="コンテンツ プレースホルダー 3"/>
          <p:cNvSpPr txBox="1">
            <a:spLocks/>
          </p:cNvSpPr>
          <p:nvPr/>
        </p:nvSpPr>
        <p:spPr>
          <a:xfrm>
            <a:off x="439486" y="2063439"/>
            <a:ext cx="8398689" cy="944506"/>
          </a:xfrm>
          <a:prstGeom prst="rect">
            <a:avLst/>
          </a:prstGeom>
        </p:spPr>
        <p:txBody>
          <a:bodyPr>
            <a:noAutofit/>
          </a:bodyPr>
          <a:lstStyle>
            <a:lvl1pPr marL="228600" indent="-228600" algn="l" defTabSz="914400" rtl="0" eaLnBrk="1" latinLnBrk="0" hangingPunct="1">
              <a:lnSpc>
                <a:spcPct val="90000"/>
              </a:lnSpc>
              <a:spcBef>
                <a:spcPts val="1000"/>
              </a:spcBef>
              <a:buFontTx/>
              <a:buBlip>
                <a:blip r:embed="rId5"/>
              </a:buBlip>
              <a:defRPr kumimoji="1" sz="2400" b="1" kern="1200">
                <a:solidFill>
                  <a:schemeClr val="tx1"/>
                </a:solidFill>
                <a:latin typeface="+mn-ea"/>
                <a:ea typeface="+mn-ea"/>
                <a:cs typeface="Meiryo UI" panose="020B0604030504040204" pitchFamily="50" charset="-128"/>
              </a:defRPr>
            </a:lvl1pPr>
            <a:lvl2pPr marL="685800" indent="-228600" algn="l" defTabSz="914400" rtl="0" eaLnBrk="1" latinLnBrk="0" hangingPunct="1">
              <a:lnSpc>
                <a:spcPct val="90000"/>
              </a:lnSpc>
              <a:spcBef>
                <a:spcPts val="500"/>
              </a:spcBef>
              <a:buFontTx/>
              <a:buBlip>
                <a:blip r:embed="rId6"/>
              </a:buBlip>
              <a:defRPr kumimoji="1" sz="2000" b="1" kern="1200">
                <a:solidFill>
                  <a:schemeClr val="tx1"/>
                </a:solidFill>
                <a:latin typeface="+mn-ea"/>
                <a:ea typeface="+mn-ea"/>
                <a:cs typeface="Meiryo UI" panose="020B0604030504040204" pitchFamily="50" charset="-128"/>
              </a:defRPr>
            </a:lvl2pPr>
            <a:lvl3pPr marL="1143000" indent="-228600" algn="l" defTabSz="914400" rtl="0" eaLnBrk="1" latinLnBrk="0" hangingPunct="1">
              <a:lnSpc>
                <a:spcPct val="90000"/>
              </a:lnSpc>
              <a:spcBef>
                <a:spcPts val="500"/>
              </a:spcBef>
              <a:buFontTx/>
              <a:buBlip>
                <a:blip r:embed="rId7"/>
              </a:buBlip>
              <a:defRPr kumimoji="1" sz="1800" b="1" kern="1200">
                <a:solidFill>
                  <a:schemeClr val="tx1"/>
                </a:solidFill>
                <a:latin typeface="+mn-ea"/>
                <a:ea typeface="+mn-ea"/>
                <a:cs typeface="Meiryo UI" panose="020B0604030504040204" pitchFamily="50" charset="-128"/>
              </a:defRPr>
            </a:lvl3pPr>
            <a:lvl4pPr marL="1600200" indent="-228600" algn="l" defTabSz="914400" rtl="0" eaLnBrk="1" latinLnBrk="0" hangingPunct="1">
              <a:lnSpc>
                <a:spcPct val="90000"/>
              </a:lnSpc>
              <a:spcBef>
                <a:spcPts val="500"/>
              </a:spcBef>
              <a:buFontTx/>
              <a:buBlip>
                <a:blip r:embed="rId8"/>
              </a:buBlip>
              <a:defRPr kumimoji="1" sz="1600" b="1" kern="1200">
                <a:solidFill>
                  <a:schemeClr val="tx1"/>
                </a:solidFill>
                <a:latin typeface="+mn-ea"/>
                <a:ea typeface="+mn-ea"/>
                <a:cs typeface="Meiryo UI" panose="020B0604030504040204" pitchFamily="50" charset="-128"/>
              </a:defRPr>
            </a:lvl4pPr>
            <a:lvl5pPr marL="2057400" indent="-228600" algn="l" defTabSz="914400" rtl="0" eaLnBrk="1" latinLnBrk="0" hangingPunct="1">
              <a:lnSpc>
                <a:spcPct val="90000"/>
              </a:lnSpc>
              <a:spcBef>
                <a:spcPts val="500"/>
              </a:spcBef>
              <a:buFontTx/>
              <a:buBlip>
                <a:blip r:embed="rId9"/>
              </a:buBlip>
              <a:defRPr kumimoji="1" sz="1600" b="1" kern="1200">
                <a:solidFill>
                  <a:schemeClr val="tx1"/>
                </a:solidFill>
                <a:latin typeface="+mn-ea"/>
                <a:ea typeface="+mn-ea"/>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00000"/>
              </a:lnSpc>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－現金をたくさん持ち歩かなくてもよい。</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00000"/>
              </a:lnSpc>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コンテンツ プレースホルダー 3"/>
          <p:cNvSpPr txBox="1">
            <a:spLocks/>
          </p:cNvSpPr>
          <p:nvPr/>
        </p:nvSpPr>
        <p:spPr>
          <a:xfrm>
            <a:off x="439486" y="3404905"/>
            <a:ext cx="8171115" cy="542627"/>
          </a:xfrm>
          <a:prstGeom prst="rect">
            <a:avLst/>
          </a:prstGeom>
        </p:spPr>
        <p:txBody>
          <a:bodyPr>
            <a:noAutofit/>
          </a:bodyPr>
          <a:lstStyle>
            <a:lvl1pPr marL="228600" indent="-228600" algn="l" defTabSz="914400" rtl="0" eaLnBrk="1" latinLnBrk="0" hangingPunct="1">
              <a:lnSpc>
                <a:spcPct val="90000"/>
              </a:lnSpc>
              <a:spcBef>
                <a:spcPts val="1000"/>
              </a:spcBef>
              <a:buFontTx/>
              <a:buBlip>
                <a:blip r:embed="rId5"/>
              </a:buBlip>
              <a:defRPr kumimoji="1" sz="2400" b="1" kern="1200">
                <a:solidFill>
                  <a:schemeClr val="tx1"/>
                </a:solidFill>
                <a:latin typeface="+mn-ea"/>
                <a:ea typeface="+mn-ea"/>
                <a:cs typeface="Meiryo UI" panose="020B0604030504040204" pitchFamily="50" charset="-128"/>
              </a:defRPr>
            </a:lvl1pPr>
            <a:lvl2pPr marL="685800" indent="-228600" algn="l" defTabSz="914400" rtl="0" eaLnBrk="1" latinLnBrk="0" hangingPunct="1">
              <a:lnSpc>
                <a:spcPct val="90000"/>
              </a:lnSpc>
              <a:spcBef>
                <a:spcPts val="500"/>
              </a:spcBef>
              <a:buFontTx/>
              <a:buBlip>
                <a:blip r:embed="rId6"/>
              </a:buBlip>
              <a:defRPr kumimoji="1" sz="2000" b="1" kern="1200">
                <a:solidFill>
                  <a:schemeClr val="tx1"/>
                </a:solidFill>
                <a:latin typeface="+mn-ea"/>
                <a:ea typeface="+mn-ea"/>
                <a:cs typeface="Meiryo UI" panose="020B0604030504040204" pitchFamily="50" charset="-128"/>
              </a:defRPr>
            </a:lvl2pPr>
            <a:lvl3pPr marL="1143000" indent="-228600" algn="l" defTabSz="914400" rtl="0" eaLnBrk="1" latinLnBrk="0" hangingPunct="1">
              <a:lnSpc>
                <a:spcPct val="90000"/>
              </a:lnSpc>
              <a:spcBef>
                <a:spcPts val="500"/>
              </a:spcBef>
              <a:buFontTx/>
              <a:buBlip>
                <a:blip r:embed="rId7"/>
              </a:buBlip>
              <a:defRPr kumimoji="1" sz="1800" b="1" kern="1200">
                <a:solidFill>
                  <a:schemeClr val="tx1"/>
                </a:solidFill>
                <a:latin typeface="+mn-ea"/>
                <a:ea typeface="+mn-ea"/>
                <a:cs typeface="Meiryo UI" panose="020B0604030504040204" pitchFamily="50" charset="-128"/>
              </a:defRPr>
            </a:lvl3pPr>
            <a:lvl4pPr marL="1600200" indent="-228600" algn="l" defTabSz="914400" rtl="0" eaLnBrk="1" latinLnBrk="0" hangingPunct="1">
              <a:lnSpc>
                <a:spcPct val="90000"/>
              </a:lnSpc>
              <a:spcBef>
                <a:spcPts val="500"/>
              </a:spcBef>
              <a:buFontTx/>
              <a:buBlip>
                <a:blip r:embed="rId8"/>
              </a:buBlip>
              <a:defRPr kumimoji="1" sz="1600" b="1" kern="1200">
                <a:solidFill>
                  <a:schemeClr val="tx1"/>
                </a:solidFill>
                <a:latin typeface="+mn-ea"/>
                <a:ea typeface="+mn-ea"/>
                <a:cs typeface="Meiryo UI" panose="020B0604030504040204" pitchFamily="50" charset="-128"/>
              </a:defRPr>
            </a:lvl4pPr>
            <a:lvl5pPr marL="2057400" indent="-228600" algn="l" defTabSz="914400" rtl="0" eaLnBrk="1" latinLnBrk="0" hangingPunct="1">
              <a:lnSpc>
                <a:spcPct val="90000"/>
              </a:lnSpc>
              <a:spcBef>
                <a:spcPts val="500"/>
              </a:spcBef>
              <a:buFontTx/>
              <a:buBlip>
                <a:blip r:embed="rId9"/>
              </a:buBlip>
              <a:defRPr kumimoji="1" sz="1600" b="1" kern="1200">
                <a:solidFill>
                  <a:schemeClr val="tx1"/>
                </a:solidFill>
                <a:latin typeface="+mn-ea"/>
                <a:ea typeface="+mn-ea"/>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－分割払いを選べば、一度に払う負担を軽くできる。</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7"/>
          <p:cNvSpPr/>
          <p:nvPr/>
        </p:nvSpPr>
        <p:spPr>
          <a:xfrm>
            <a:off x="247835" y="960964"/>
            <a:ext cx="8984151" cy="5436050"/>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タイトル 7"/>
          <p:cNvSpPr txBox="1">
            <a:spLocks/>
          </p:cNvSpPr>
          <p:nvPr/>
        </p:nvSpPr>
        <p:spPr>
          <a:xfrm>
            <a:off x="247835" y="216218"/>
            <a:ext cx="7744810" cy="61784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メイリオ" panose="020B0604030504040204" pitchFamily="50" charset="-128"/>
                <a:ea typeface="メイリオ" panose="020B0604030504040204" pitchFamily="50" charset="-128"/>
              </a:rPr>
              <a:t>利用上の留意点等</a:t>
            </a:r>
          </a:p>
        </p:txBody>
      </p:sp>
      <p:sp>
        <p:nvSpPr>
          <p:cNvPr id="10" name="正方形/長方形 9"/>
          <p:cNvSpPr/>
          <p:nvPr/>
        </p:nvSpPr>
        <p:spPr>
          <a:xfrm>
            <a:off x="668777" y="1992872"/>
            <a:ext cx="6458857" cy="592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代金を後払いにして商品等の購入ができる。</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721238" y="2987311"/>
            <a:ext cx="7835184" cy="59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キャッシュレスなので通販などでの支払いがカンタン。</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2608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00" fill="hold"/>
                                        <p:tgtEl>
                                          <p:spTgt spid="10"/>
                                        </p:tgtEl>
                                        <p:attrNameLst>
                                          <p:attrName>style.color</p:attrName>
                                        </p:attrNameLst>
                                      </p:cBhvr>
                                      <p:to>
                                        <a:srgbClr val="C55A11"/>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100" fill="hold"/>
                                        <p:tgtEl>
                                          <p:spTgt spid="11"/>
                                        </p:tgtEl>
                                        <p:attrNameLst>
                                          <p:attrName>style.color</p:attrName>
                                        </p:attrNameLst>
                                      </p:cBhvr>
                                      <p:to>
                                        <a:srgbClr val="C55A1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181305" y="1139661"/>
            <a:ext cx="7947025" cy="552450"/>
          </a:xfrm>
          <a:prstGeom prst="rect">
            <a:avLst/>
          </a:prstGeom>
        </p:spPr>
        <p:txBody>
          <a:bodyPr/>
          <a:lstStyle/>
          <a:p>
            <a:r>
              <a:rPr lang="ja-JP" altLang="en-US" sz="3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クレジットカードの注意点</a:t>
            </a:r>
          </a:p>
        </p:txBody>
      </p:sp>
      <p:sp>
        <p:nvSpPr>
          <p:cNvPr id="3" name="コンテンツ プレースホルダー 3"/>
          <p:cNvSpPr txBox="1">
            <a:spLocks/>
          </p:cNvSpPr>
          <p:nvPr/>
        </p:nvSpPr>
        <p:spPr>
          <a:xfrm>
            <a:off x="383411" y="1502484"/>
            <a:ext cx="6316609" cy="472253"/>
          </a:xfrm>
          <a:prstGeom prst="rect">
            <a:avLst/>
          </a:prstGeom>
        </p:spPr>
        <p:txBody>
          <a:bodyPr>
            <a:noAutofit/>
          </a:bodyPr>
          <a:lstStyle>
            <a:lvl1pPr marL="228600" indent="-228600" algn="l" defTabSz="914400" rtl="0" eaLnBrk="1" latinLnBrk="0" hangingPunct="1">
              <a:lnSpc>
                <a:spcPct val="90000"/>
              </a:lnSpc>
              <a:spcBef>
                <a:spcPts val="1000"/>
              </a:spcBef>
              <a:buFontTx/>
              <a:buBlip>
                <a:blip r:embed="rId2"/>
              </a:buBlip>
              <a:defRPr kumimoji="1" sz="2400" b="1" kern="1200">
                <a:solidFill>
                  <a:schemeClr val="tx1"/>
                </a:solidFill>
                <a:latin typeface="+mn-ea"/>
                <a:ea typeface="+mn-ea"/>
                <a:cs typeface="Meiryo UI" panose="020B0604030504040204" pitchFamily="50" charset="-128"/>
              </a:defRPr>
            </a:lvl1pPr>
            <a:lvl2pPr marL="685800" indent="-228600" algn="l" defTabSz="914400" rtl="0" eaLnBrk="1" latinLnBrk="0" hangingPunct="1">
              <a:lnSpc>
                <a:spcPct val="90000"/>
              </a:lnSpc>
              <a:spcBef>
                <a:spcPts val="500"/>
              </a:spcBef>
              <a:buFontTx/>
              <a:buBlip>
                <a:blip r:embed="rId3"/>
              </a:buBlip>
              <a:defRPr kumimoji="1" sz="2000" b="1" kern="1200">
                <a:solidFill>
                  <a:schemeClr val="tx1"/>
                </a:solidFill>
                <a:latin typeface="+mn-ea"/>
                <a:ea typeface="+mn-ea"/>
                <a:cs typeface="Meiryo UI" panose="020B0604030504040204" pitchFamily="50" charset="-128"/>
              </a:defRPr>
            </a:lvl2pPr>
            <a:lvl3pPr marL="1143000" indent="-228600" algn="l" defTabSz="914400" rtl="0" eaLnBrk="1" latinLnBrk="0" hangingPunct="1">
              <a:lnSpc>
                <a:spcPct val="90000"/>
              </a:lnSpc>
              <a:spcBef>
                <a:spcPts val="500"/>
              </a:spcBef>
              <a:buFontTx/>
              <a:buBlip>
                <a:blip r:embed="rId4"/>
              </a:buBlip>
              <a:defRPr kumimoji="1" sz="1800" b="1" kern="1200">
                <a:solidFill>
                  <a:schemeClr val="tx1"/>
                </a:solidFill>
                <a:latin typeface="+mn-ea"/>
                <a:ea typeface="+mn-ea"/>
                <a:cs typeface="Meiryo UI" panose="020B0604030504040204" pitchFamily="50" charset="-128"/>
              </a:defRPr>
            </a:lvl3pPr>
            <a:lvl4pPr marL="1600200" indent="-228600" algn="l" defTabSz="914400" rtl="0" eaLnBrk="1" latinLnBrk="0" hangingPunct="1">
              <a:lnSpc>
                <a:spcPct val="90000"/>
              </a:lnSpc>
              <a:spcBef>
                <a:spcPts val="500"/>
              </a:spcBef>
              <a:buFontTx/>
              <a:buBlip>
                <a:blip r:embed="rId5"/>
              </a:buBlip>
              <a:defRPr kumimoji="1" sz="1600" b="1" kern="1200">
                <a:solidFill>
                  <a:schemeClr val="tx1"/>
                </a:solidFill>
                <a:latin typeface="+mn-ea"/>
                <a:ea typeface="+mn-ea"/>
                <a:cs typeface="Meiryo UI" panose="020B0604030504040204" pitchFamily="50" charset="-128"/>
              </a:defRPr>
            </a:lvl4pPr>
            <a:lvl5pPr marL="2057400" indent="-228600" algn="l" defTabSz="914400" rtl="0" eaLnBrk="1" latinLnBrk="0" hangingPunct="1">
              <a:lnSpc>
                <a:spcPct val="90000"/>
              </a:lnSpc>
              <a:spcBef>
                <a:spcPts val="500"/>
              </a:spcBef>
              <a:buFontTx/>
              <a:buBlip>
                <a:blip r:embed="rId6"/>
              </a:buBlip>
              <a:defRPr kumimoji="1" sz="1600" b="1" kern="1200">
                <a:solidFill>
                  <a:schemeClr val="tx1"/>
                </a:solidFill>
                <a:latin typeface="+mn-ea"/>
                <a:ea typeface="+mn-ea"/>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　　　　　心配がある。</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コンテンツ プレースホルダー 3"/>
          <p:cNvSpPr txBox="1">
            <a:spLocks/>
          </p:cNvSpPr>
          <p:nvPr/>
        </p:nvSpPr>
        <p:spPr>
          <a:xfrm>
            <a:off x="380456" y="2740784"/>
            <a:ext cx="8976205" cy="472903"/>
          </a:xfrm>
          <a:prstGeom prst="rect">
            <a:avLst/>
          </a:prstGeom>
        </p:spPr>
        <p:txBody>
          <a:bodyPr>
            <a:noAutofit/>
          </a:bodyPr>
          <a:lstStyle>
            <a:lvl1pPr marL="228600" indent="-228600" algn="l" defTabSz="914400" rtl="0" eaLnBrk="1" latinLnBrk="0" hangingPunct="1">
              <a:lnSpc>
                <a:spcPct val="90000"/>
              </a:lnSpc>
              <a:spcBef>
                <a:spcPts val="1000"/>
              </a:spcBef>
              <a:buFontTx/>
              <a:buBlip>
                <a:blip r:embed="rId2"/>
              </a:buBlip>
              <a:defRPr kumimoji="1" sz="2400" b="1" kern="1200">
                <a:solidFill>
                  <a:schemeClr val="tx1"/>
                </a:solidFill>
                <a:latin typeface="+mn-ea"/>
                <a:ea typeface="+mn-ea"/>
                <a:cs typeface="Meiryo UI" panose="020B0604030504040204" pitchFamily="50" charset="-128"/>
              </a:defRPr>
            </a:lvl1pPr>
            <a:lvl2pPr marL="685800" indent="-228600" algn="l" defTabSz="914400" rtl="0" eaLnBrk="1" latinLnBrk="0" hangingPunct="1">
              <a:lnSpc>
                <a:spcPct val="90000"/>
              </a:lnSpc>
              <a:spcBef>
                <a:spcPts val="500"/>
              </a:spcBef>
              <a:buFontTx/>
              <a:buBlip>
                <a:blip r:embed="rId3"/>
              </a:buBlip>
              <a:defRPr kumimoji="1" sz="2000" b="1" kern="1200">
                <a:solidFill>
                  <a:schemeClr val="tx1"/>
                </a:solidFill>
                <a:latin typeface="+mn-ea"/>
                <a:ea typeface="+mn-ea"/>
                <a:cs typeface="Meiryo UI" panose="020B0604030504040204" pitchFamily="50" charset="-128"/>
              </a:defRPr>
            </a:lvl2pPr>
            <a:lvl3pPr marL="1143000" indent="-228600" algn="l" defTabSz="914400" rtl="0" eaLnBrk="1" latinLnBrk="0" hangingPunct="1">
              <a:lnSpc>
                <a:spcPct val="90000"/>
              </a:lnSpc>
              <a:spcBef>
                <a:spcPts val="500"/>
              </a:spcBef>
              <a:buFontTx/>
              <a:buBlip>
                <a:blip r:embed="rId4"/>
              </a:buBlip>
              <a:defRPr kumimoji="1" sz="1800" b="1" kern="1200">
                <a:solidFill>
                  <a:schemeClr val="tx1"/>
                </a:solidFill>
                <a:latin typeface="+mn-ea"/>
                <a:ea typeface="+mn-ea"/>
                <a:cs typeface="Meiryo UI" panose="020B0604030504040204" pitchFamily="50" charset="-128"/>
              </a:defRPr>
            </a:lvl3pPr>
            <a:lvl4pPr marL="1600200" indent="-228600" algn="l" defTabSz="914400" rtl="0" eaLnBrk="1" latinLnBrk="0" hangingPunct="1">
              <a:lnSpc>
                <a:spcPct val="90000"/>
              </a:lnSpc>
              <a:spcBef>
                <a:spcPts val="500"/>
              </a:spcBef>
              <a:buFontTx/>
              <a:buBlip>
                <a:blip r:embed="rId5"/>
              </a:buBlip>
              <a:defRPr kumimoji="1" sz="1600" b="1" kern="1200">
                <a:solidFill>
                  <a:schemeClr val="tx1"/>
                </a:solidFill>
                <a:latin typeface="+mn-ea"/>
                <a:ea typeface="+mn-ea"/>
                <a:cs typeface="Meiryo UI" panose="020B0604030504040204" pitchFamily="50" charset="-128"/>
              </a:defRPr>
            </a:lvl4pPr>
            <a:lvl5pPr marL="2057400" indent="-228600" algn="l" defTabSz="914400" rtl="0" eaLnBrk="1" latinLnBrk="0" hangingPunct="1">
              <a:lnSpc>
                <a:spcPct val="90000"/>
              </a:lnSpc>
              <a:spcBef>
                <a:spcPts val="500"/>
              </a:spcBef>
              <a:buFontTx/>
              <a:buBlip>
                <a:blip r:embed="rId6"/>
              </a:buBlip>
              <a:defRPr kumimoji="1" sz="1600" b="1" kern="1200">
                <a:solidFill>
                  <a:schemeClr val="tx1"/>
                </a:solidFill>
                <a:latin typeface="+mn-ea"/>
                <a:ea typeface="+mn-ea"/>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－カードの紛失・盗難などで、</a:t>
            </a:r>
            <a:r>
              <a:rPr lang="ja-JP" altLang="en-US"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が</a:t>
            </a:r>
            <a:r>
              <a:rPr lang="en-US" altLang="ja-JP" b="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　ある。</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00000"/>
              </a:lnSpc>
              <a:spcBef>
                <a:spcPts val="0"/>
              </a:spcBef>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－支払い遅延は、あなたの　　　　　　　する。</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00000"/>
              </a:lnSpc>
              <a:spcBef>
                <a:spcPts val="0"/>
              </a:spcBef>
              <a:buNone/>
            </a:pP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コンテンツ プレースホルダー 3"/>
          <p:cNvSpPr txBox="1">
            <a:spLocks/>
          </p:cNvSpPr>
          <p:nvPr/>
        </p:nvSpPr>
        <p:spPr>
          <a:xfrm>
            <a:off x="383411" y="2046354"/>
            <a:ext cx="9417363" cy="472253"/>
          </a:xfrm>
          <a:prstGeom prst="rect">
            <a:avLst/>
          </a:prstGeom>
        </p:spPr>
        <p:txBody>
          <a:bodyPr>
            <a:noAutofit/>
          </a:bodyPr>
          <a:lstStyle>
            <a:lvl1pPr marL="228600" indent="-228600" algn="l" defTabSz="914400" rtl="0" eaLnBrk="1" latinLnBrk="0" hangingPunct="1">
              <a:lnSpc>
                <a:spcPct val="90000"/>
              </a:lnSpc>
              <a:spcBef>
                <a:spcPts val="1000"/>
              </a:spcBef>
              <a:buFontTx/>
              <a:buBlip>
                <a:blip r:embed="rId2"/>
              </a:buBlip>
              <a:defRPr kumimoji="1" sz="2400" b="1" kern="1200">
                <a:solidFill>
                  <a:schemeClr val="tx1"/>
                </a:solidFill>
                <a:latin typeface="+mn-ea"/>
                <a:ea typeface="+mn-ea"/>
                <a:cs typeface="Meiryo UI" panose="020B0604030504040204" pitchFamily="50" charset="-128"/>
              </a:defRPr>
            </a:lvl1pPr>
            <a:lvl2pPr marL="685800" indent="-228600" algn="l" defTabSz="914400" rtl="0" eaLnBrk="1" latinLnBrk="0" hangingPunct="1">
              <a:lnSpc>
                <a:spcPct val="90000"/>
              </a:lnSpc>
              <a:spcBef>
                <a:spcPts val="500"/>
              </a:spcBef>
              <a:buFontTx/>
              <a:buBlip>
                <a:blip r:embed="rId3"/>
              </a:buBlip>
              <a:defRPr kumimoji="1" sz="2000" b="1" kern="1200">
                <a:solidFill>
                  <a:schemeClr val="tx1"/>
                </a:solidFill>
                <a:latin typeface="+mn-ea"/>
                <a:ea typeface="+mn-ea"/>
                <a:cs typeface="Meiryo UI" panose="020B0604030504040204" pitchFamily="50" charset="-128"/>
              </a:defRPr>
            </a:lvl2pPr>
            <a:lvl3pPr marL="1143000" indent="-228600" algn="l" defTabSz="914400" rtl="0" eaLnBrk="1" latinLnBrk="0" hangingPunct="1">
              <a:lnSpc>
                <a:spcPct val="90000"/>
              </a:lnSpc>
              <a:spcBef>
                <a:spcPts val="500"/>
              </a:spcBef>
              <a:buFontTx/>
              <a:buBlip>
                <a:blip r:embed="rId4"/>
              </a:buBlip>
              <a:defRPr kumimoji="1" sz="1800" b="1" kern="1200">
                <a:solidFill>
                  <a:schemeClr val="tx1"/>
                </a:solidFill>
                <a:latin typeface="+mn-ea"/>
                <a:ea typeface="+mn-ea"/>
                <a:cs typeface="Meiryo UI" panose="020B0604030504040204" pitchFamily="50" charset="-128"/>
              </a:defRPr>
            </a:lvl3pPr>
            <a:lvl4pPr marL="1600200" indent="-228600" algn="l" defTabSz="914400" rtl="0" eaLnBrk="1" latinLnBrk="0" hangingPunct="1">
              <a:lnSpc>
                <a:spcPct val="90000"/>
              </a:lnSpc>
              <a:spcBef>
                <a:spcPts val="500"/>
              </a:spcBef>
              <a:buFontTx/>
              <a:buBlip>
                <a:blip r:embed="rId5"/>
              </a:buBlip>
              <a:defRPr kumimoji="1" sz="1600" b="1" kern="1200">
                <a:solidFill>
                  <a:schemeClr val="tx1"/>
                </a:solidFill>
                <a:latin typeface="+mn-ea"/>
                <a:ea typeface="+mn-ea"/>
                <a:cs typeface="Meiryo UI" panose="020B0604030504040204" pitchFamily="50" charset="-128"/>
              </a:defRPr>
            </a:lvl4pPr>
            <a:lvl5pPr marL="2057400" indent="-228600" algn="l" defTabSz="914400" rtl="0" eaLnBrk="1" latinLnBrk="0" hangingPunct="1">
              <a:lnSpc>
                <a:spcPct val="90000"/>
              </a:lnSpc>
              <a:spcBef>
                <a:spcPts val="500"/>
              </a:spcBef>
              <a:buFontTx/>
              <a:buBlip>
                <a:blip r:embed="rId6"/>
              </a:buBlip>
              <a:defRPr kumimoji="1" sz="1600" b="1" kern="1200">
                <a:solidFill>
                  <a:schemeClr val="tx1"/>
                </a:solidFill>
                <a:latin typeface="+mn-ea"/>
                <a:ea typeface="+mn-ea"/>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－分割払い・リボ払いは、</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00000"/>
              </a:lnSpc>
              <a:spcBef>
                <a:spcPts val="0"/>
              </a:spcBef>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　　　　がかかる。</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5"/>
          <p:cNvSpPr/>
          <p:nvPr/>
        </p:nvSpPr>
        <p:spPr>
          <a:xfrm>
            <a:off x="87279" y="990211"/>
            <a:ext cx="9352547" cy="295713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 6"/>
          <p:cNvSpPr/>
          <p:nvPr/>
        </p:nvSpPr>
        <p:spPr>
          <a:xfrm>
            <a:off x="179326" y="4143972"/>
            <a:ext cx="9260500" cy="214783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以下のようなことにも注意して、上手に利用しましょう。</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u="sng" dirty="0">
                <a:latin typeface="メイリオ" panose="020B0604030504040204" pitchFamily="50" charset="-128"/>
                <a:ea typeface="メイリオ" panose="020B0604030504040204" pitchFamily="50" charset="-128"/>
                <a:cs typeface="メイリオ" panose="020B0604030504040204" pitchFamily="50" charset="-128"/>
              </a:rPr>
              <a:t>ニーズ（必要なもの）とウォンツ（ほしいもの）を意識して、　</a:t>
            </a:r>
            <a:endParaRPr lang="en-US" altLang="ja-JP" sz="24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u="sng" dirty="0">
                <a:latin typeface="メイリオ" panose="020B0604030504040204" pitchFamily="50" charset="-128"/>
                <a:ea typeface="メイリオ" panose="020B0604030504040204" pitchFamily="50" charset="-128"/>
                <a:cs typeface="メイリオ" panose="020B0604030504040204" pitchFamily="50" charset="-128"/>
              </a:rPr>
              <a:t>必要なときに利用する。</a:t>
            </a:r>
            <a:endParaRPr lang="en-US" altLang="ja-JP" sz="24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u="sng" dirty="0">
                <a:latin typeface="メイリオ" panose="020B0604030504040204" pitchFamily="50" charset="-128"/>
                <a:ea typeface="メイリオ" panose="020B0604030504040204" pitchFamily="50" charset="-128"/>
                <a:cs typeface="メイリオ" panose="020B0604030504040204" pitchFamily="50" charset="-128"/>
              </a:rPr>
              <a:t>手数料、支払期間、支払方法等、しっかりと比較検討する。</a:t>
            </a:r>
            <a:endParaRPr lang="en-US" altLang="ja-JP" sz="24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u="sng" dirty="0">
                <a:latin typeface="メイリオ" panose="020B0604030504040204" pitchFamily="50" charset="-128"/>
                <a:ea typeface="メイリオ" panose="020B0604030504040204" pitchFamily="50" charset="-128"/>
                <a:cs typeface="メイリオ" panose="020B0604030504040204" pitchFamily="50" charset="-128"/>
              </a:rPr>
              <a:t>しっかりとした支払計画を立てて管理する。</a:t>
            </a:r>
            <a:endParaRPr lang="en-US" altLang="ja-JP" sz="24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 name="グループ化 7"/>
          <p:cNvGrpSpPr/>
          <p:nvPr/>
        </p:nvGrpSpPr>
        <p:grpSpPr>
          <a:xfrm>
            <a:off x="7426205" y="1013435"/>
            <a:ext cx="1900777" cy="1512654"/>
            <a:chOff x="7531431" y="1086001"/>
            <a:chExt cx="1900777" cy="1512654"/>
          </a:xfrm>
        </p:grpSpPr>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31431" y="1086001"/>
              <a:ext cx="1321170" cy="1512654"/>
            </a:xfrm>
            <a:prstGeom prst="rect">
              <a:avLst/>
            </a:prstGeom>
          </p:spPr>
        </p:pic>
        <p:pic>
          <p:nvPicPr>
            <p:cNvPr id="10" name="図 9"/>
            <p:cNvPicPr>
              <a:picLocks noChangeAspect="1"/>
            </p:cNvPicPr>
            <p:nvPr/>
          </p:nvPicPr>
          <p:blipFill>
            <a:blip r:embed="rId8"/>
            <a:stretch>
              <a:fillRect/>
            </a:stretch>
          </p:blipFill>
          <p:spPr>
            <a:xfrm>
              <a:off x="8570397" y="1594924"/>
              <a:ext cx="861811" cy="968851"/>
            </a:xfrm>
            <a:prstGeom prst="rect">
              <a:avLst/>
            </a:prstGeom>
          </p:spPr>
        </p:pic>
      </p:grpSp>
      <p:sp>
        <p:nvSpPr>
          <p:cNvPr id="11" name="フローチャート: 結合子 10"/>
          <p:cNvSpPr/>
          <p:nvPr/>
        </p:nvSpPr>
        <p:spPr>
          <a:xfrm>
            <a:off x="8489278" y="1522359"/>
            <a:ext cx="105708" cy="96967"/>
          </a:xfrm>
          <a:prstGeom prst="flowChartConnector">
            <a:avLst/>
          </a:prstGeom>
          <a:solidFill>
            <a:schemeClr val="bg1"/>
          </a:solidFill>
          <a:ln w="19050">
            <a:solidFill>
              <a:srgbClr val="ABB5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フローチャート: 結合子 11"/>
          <p:cNvSpPr/>
          <p:nvPr/>
        </p:nvSpPr>
        <p:spPr>
          <a:xfrm flipH="1" flipV="1">
            <a:off x="8489278" y="1697898"/>
            <a:ext cx="52853" cy="45719"/>
          </a:xfrm>
          <a:prstGeom prst="flowChartConnector">
            <a:avLst/>
          </a:prstGeom>
          <a:solidFill>
            <a:schemeClr val="bg1"/>
          </a:solidFill>
          <a:ln w="19050">
            <a:solidFill>
              <a:srgbClr val="ABB5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3" name="図 12"/>
          <p:cNvPicPr>
            <a:picLocks noChangeAspect="1"/>
          </p:cNvPicPr>
          <p:nvPr/>
        </p:nvPicPr>
        <p:blipFill>
          <a:blip r:embed="rId9"/>
          <a:stretch>
            <a:fillRect/>
          </a:stretch>
        </p:blipFill>
        <p:spPr>
          <a:xfrm>
            <a:off x="7661291" y="2855310"/>
            <a:ext cx="1494874" cy="1005435"/>
          </a:xfrm>
          <a:prstGeom prst="rect">
            <a:avLst/>
          </a:prstGeom>
        </p:spPr>
      </p:pic>
      <p:sp>
        <p:nvSpPr>
          <p:cNvPr id="14" name="テキスト ボックス 13"/>
          <p:cNvSpPr txBox="1"/>
          <p:nvPr/>
        </p:nvSpPr>
        <p:spPr>
          <a:xfrm>
            <a:off x="7533605" y="2586241"/>
            <a:ext cx="1622560" cy="307777"/>
          </a:xfrm>
          <a:prstGeom prst="rect">
            <a:avLst/>
          </a:prstGeom>
          <a:noFill/>
        </p:spPr>
        <p:txBody>
          <a:bodyPr wrap="none" rtlCol="0">
            <a:spAutoFit/>
          </a:bodyPr>
          <a:lstStyle/>
          <a:p>
            <a:r>
              <a:rPr lang="ja-JP" altLang="en-US" sz="1400" b="1" dirty="0">
                <a:solidFill>
                  <a:srgbClr val="B275AD"/>
                </a:solidFill>
                <a:latin typeface="+mj-lt"/>
              </a:rPr>
              <a:t>カードの紛失・盗難</a:t>
            </a:r>
          </a:p>
        </p:txBody>
      </p:sp>
      <p:sp>
        <p:nvSpPr>
          <p:cNvPr id="15" name="タイトル 7"/>
          <p:cNvSpPr txBox="1">
            <a:spLocks/>
          </p:cNvSpPr>
          <p:nvPr/>
        </p:nvSpPr>
        <p:spPr>
          <a:xfrm>
            <a:off x="179326" y="193590"/>
            <a:ext cx="7744810" cy="61784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メイリオ" panose="020B0604030504040204" pitchFamily="50" charset="-128"/>
                <a:ea typeface="メイリオ" panose="020B0604030504040204" pitchFamily="50" charset="-128"/>
              </a:rPr>
              <a:t>利用上の留意点等</a:t>
            </a:r>
          </a:p>
        </p:txBody>
      </p:sp>
      <p:sp>
        <p:nvSpPr>
          <p:cNvPr id="16" name="正方形/長方形 15"/>
          <p:cNvSpPr/>
          <p:nvPr/>
        </p:nvSpPr>
        <p:spPr>
          <a:xfrm>
            <a:off x="580572" y="1580790"/>
            <a:ext cx="1944914" cy="567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使い過ぎる</a:t>
            </a:r>
            <a:endParaRPr kumimoji="1" lang="ja-JP" altLang="en-US" sz="2400" dirty="0">
              <a:solidFill>
                <a:schemeClr val="tx1"/>
              </a:solidFill>
            </a:endParaRPr>
          </a:p>
        </p:txBody>
      </p:sp>
      <p:sp>
        <p:nvSpPr>
          <p:cNvPr id="17" name="正方形/長方形 16"/>
          <p:cNvSpPr/>
          <p:nvPr/>
        </p:nvSpPr>
        <p:spPr>
          <a:xfrm>
            <a:off x="665776" y="2161966"/>
            <a:ext cx="6749834" cy="942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借入れ金利に当たる</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手数料</a:t>
            </a:r>
            <a:endParaRPr lang="ja-JP" altLang="en-US" sz="2400" dirty="0">
              <a:solidFill>
                <a:schemeClr val="tx1"/>
              </a:solidFill>
            </a:endParaRPr>
          </a:p>
          <a:p>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2400" dirty="0"/>
          </a:p>
        </p:txBody>
      </p:sp>
      <p:sp>
        <p:nvSpPr>
          <p:cNvPr id="18" name="正方形/長方形 17"/>
          <p:cNvSpPr/>
          <p:nvPr/>
        </p:nvSpPr>
        <p:spPr>
          <a:xfrm>
            <a:off x="4560241" y="2625779"/>
            <a:ext cx="2423885" cy="706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悪用される危険</a:t>
            </a:r>
            <a:endParaRPr kumimoji="1" lang="ja-JP" altLang="en-US" sz="2400" dirty="0">
              <a:solidFill>
                <a:schemeClr val="tx1"/>
              </a:solidFill>
            </a:endParaRPr>
          </a:p>
        </p:txBody>
      </p:sp>
      <p:sp>
        <p:nvSpPr>
          <p:cNvPr id="19" name="正方形/長方形 18"/>
          <p:cNvSpPr/>
          <p:nvPr/>
        </p:nvSpPr>
        <p:spPr>
          <a:xfrm>
            <a:off x="3829348" y="3308504"/>
            <a:ext cx="2641600" cy="7547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「信用」に影響</a:t>
            </a:r>
            <a:endParaRPr kumimoji="1" lang="ja-JP" altLang="en-US" sz="2400" dirty="0">
              <a:solidFill>
                <a:schemeClr val="tx1"/>
              </a:solidFill>
            </a:endParaRPr>
          </a:p>
        </p:txBody>
      </p:sp>
    </p:spTree>
    <p:extLst>
      <p:ext uri="{BB962C8B-B14F-4D97-AF65-F5344CB8AC3E}">
        <p14:creationId xmlns:p14="http://schemas.microsoft.com/office/powerpoint/2010/main" val="135165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00" fill="hold"/>
                                        <p:tgtEl>
                                          <p:spTgt spid="16"/>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100" fill="hold"/>
                                        <p:tgtEl>
                                          <p:spTgt spid="17"/>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0" nodeType="clickEffect">
                                  <p:stCondLst>
                                    <p:cond delay="0"/>
                                  </p:stCondLst>
                                  <p:childTnLst>
                                    <p:animClr clrSpc="rgb" dir="cw">
                                      <p:cBhvr override="childStyle">
                                        <p:cTn id="14" dur="100" fill="hold"/>
                                        <p:tgtEl>
                                          <p:spTgt spid="18"/>
                                        </p:tgtEl>
                                        <p:attrNameLst>
                                          <p:attrName>style.color</p:attrName>
                                        </p:attrNameLst>
                                      </p:cBhvr>
                                      <p:to>
                                        <a:srgbClr val="FF0000"/>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grpId="0" nodeType="clickEffect">
                                  <p:stCondLst>
                                    <p:cond delay="0"/>
                                  </p:stCondLst>
                                  <p:childTnLst>
                                    <p:animClr clrSpc="rgb" dir="cw">
                                      <p:cBhvr override="childStyle">
                                        <p:cTn id="18" dur="100" fill="hold"/>
                                        <p:tgtEl>
                                          <p:spTgt spid="19"/>
                                        </p:tgtEl>
                                        <p:attrNameLst>
                                          <p:attrName>style.color</p:attrName>
                                        </p:attrNameLst>
                                      </p:cBhvr>
                                      <p:to>
                                        <a:srgbClr val="FF0000"/>
                                      </p:to>
                                    </p:animClr>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a:spLocks noChangeArrowheads="1"/>
          </p:cNvSpPr>
          <p:nvPr/>
        </p:nvSpPr>
        <p:spPr bwMode="auto">
          <a:xfrm>
            <a:off x="1391097" y="2519647"/>
            <a:ext cx="6553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9pPr>
          </a:lstStyle>
          <a:p>
            <a:pPr algn="ctr" eaLnBrk="1" hangingPunct="1">
              <a:spcBef>
                <a:spcPct val="0"/>
              </a:spcBef>
              <a:buFontTx/>
              <a:buNone/>
            </a:pPr>
            <a:r>
              <a:rPr lang="ja-JP" altLang="en-US" sz="5400" b="1" dirty="0">
                <a:solidFill>
                  <a:schemeClr val="tx1">
                    <a:lumMod val="75000"/>
                    <a:lumOff val="25000"/>
                  </a:schemeClr>
                </a:solidFill>
              </a:rPr>
              <a:t>クレジットカード</a:t>
            </a:r>
          </a:p>
        </p:txBody>
      </p:sp>
      <p:sp>
        <p:nvSpPr>
          <p:cNvPr id="6" name="テキスト ボックス 5"/>
          <p:cNvSpPr txBox="1">
            <a:spLocks noChangeArrowheads="1"/>
          </p:cNvSpPr>
          <p:nvPr/>
        </p:nvSpPr>
        <p:spPr bwMode="auto">
          <a:xfrm>
            <a:off x="1391097" y="4430508"/>
            <a:ext cx="6553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9pPr>
          </a:lstStyle>
          <a:p>
            <a:pPr algn="ctr" eaLnBrk="1" hangingPunct="1">
              <a:spcBef>
                <a:spcPct val="0"/>
              </a:spcBef>
              <a:buFontTx/>
              <a:buNone/>
            </a:pPr>
            <a:r>
              <a:rPr lang="ja-JP" altLang="en-US" sz="4800" b="1" dirty="0">
                <a:solidFill>
                  <a:schemeClr val="tx1">
                    <a:lumMod val="75000"/>
                    <a:lumOff val="25000"/>
                  </a:schemeClr>
                </a:solidFill>
              </a:rPr>
              <a:t>全国銀行協会</a:t>
            </a:r>
          </a:p>
        </p:txBody>
      </p:sp>
    </p:spTree>
    <p:extLst>
      <p:ext uri="{BB962C8B-B14F-4D97-AF65-F5344CB8AC3E}">
        <p14:creationId xmlns:p14="http://schemas.microsoft.com/office/powerpoint/2010/main" val="1923099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4"/>
          <p:cNvSpPr txBox="1">
            <a:spLocks noChangeArrowheads="1"/>
          </p:cNvSpPr>
          <p:nvPr/>
        </p:nvSpPr>
        <p:spPr bwMode="auto">
          <a:xfrm>
            <a:off x="1033297" y="823929"/>
            <a:ext cx="30443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9pPr>
          </a:lstStyle>
          <a:p>
            <a:pPr eaLnBrk="1" hangingPunct="1">
              <a:spcBef>
                <a:spcPct val="0"/>
              </a:spcBef>
              <a:buFontTx/>
              <a:buNone/>
            </a:pPr>
            <a:r>
              <a:rPr lang="ja-JP" altLang="en-US" sz="2000" dirty="0"/>
              <a:t>クレジットカードの</a:t>
            </a:r>
            <a:endParaRPr lang="en-US" altLang="ja-JP" sz="2000" dirty="0"/>
          </a:p>
          <a:p>
            <a:pPr eaLnBrk="1" hangingPunct="1">
              <a:spcBef>
                <a:spcPct val="0"/>
              </a:spcBef>
              <a:buFontTx/>
              <a:buNone/>
            </a:pPr>
            <a:r>
              <a:rPr lang="ja-JP" altLang="en-US" sz="2000" dirty="0"/>
              <a:t>一人当たり契約数</a:t>
            </a:r>
            <a:r>
              <a:rPr lang="ja-JP" altLang="en-US" sz="2000" baseline="30000" dirty="0"/>
              <a:t>（注）</a:t>
            </a:r>
          </a:p>
        </p:txBody>
      </p:sp>
      <p:sp>
        <p:nvSpPr>
          <p:cNvPr id="17" name="タイトル 7"/>
          <p:cNvSpPr>
            <a:spLocks noGrp="1"/>
          </p:cNvSpPr>
          <p:nvPr>
            <p:ph type="title"/>
          </p:nvPr>
        </p:nvSpPr>
        <p:spPr>
          <a:xfrm>
            <a:off x="205286" y="246403"/>
            <a:ext cx="7744810" cy="617849"/>
          </a:xfrm>
        </p:spPr>
        <p:txBody>
          <a:bodyPr>
            <a:normAutofit/>
          </a:bodyPr>
          <a:lstStyle/>
          <a:p>
            <a:pPr algn="l"/>
            <a:r>
              <a:rPr lang="ja-JP" altLang="en-US" sz="2800" b="0" dirty="0">
                <a:latin typeface="メイリオ" panose="020B0604030504040204" pitchFamily="50" charset="-128"/>
                <a:ea typeface="メイリオ" panose="020B0604030504040204" pitchFamily="50" charset="-128"/>
              </a:rPr>
              <a:t>若者に身近なクレジットカード</a:t>
            </a:r>
          </a:p>
        </p:txBody>
      </p:sp>
      <p:sp>
        <p:nvSpPr>
          <p:cNvPr id="18" name="テキスト ボックス 4"/>
          <p:cNvSpPr txBox="1">
            <a:spLocks noChangeArrowheads="1"/>
          </p:cNvSpPr>
          <p:nvPr/>
        </p:nvSpPr>
        <p:spPr bwMode="auto">
          <a:xfrm>
            <a:off x="4905702" y="864253"/>
            <a:ext cx="4495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9pPr>
          </a:lstStyle>
          <a:p>
            <a:pPr eaLnBrk="1" hangingPunct="1">
              <a:spcBef>
                <a:spcPct val="0"/>
              </a:spcBef>
              <a:buFontTx/>
              <a:buNone/>
            </a:pPr>
            <a:r>
              <a:rPr lang="ja-JP" altLang="en-US" sz="2000" dirty="0"/>
              <a:t>若者のクレジットカード契約件数</a:t>
            </a:r>
          </a:p>
        </p:txBody>
      </p:sp>
      <p:graphicFrame>
        <p:nvGraphicFramePr>
          <p:cNvPr id="21" name="表 20"/>
          <p:cNvGraphicFramePr>
            <a:graphicFrameLocks noGrp="1"/>
          </p:cNvGraphicFramePr>
          <p:nvPr>
            <p:extLst>
              <p:ext uri="{D42A27DB-BD31-4B8C-83A1-F6EECF244321}">
                <p14:modId xmlns:p14="http://schemas.microsoft.com/office/powerpoint/2010/main" val="1049371422"/>
              </p:ext>
            </p:extLst>
          </p:nvPr>
        </p:nvGraphicFramePr>
        <p:xfrm>
          <a:off x="305485" y="1531816"/>
          <a:ext cx="3602777" cy="3479814"/>
        </p:xfrm>
        <a:graphic>
          <a:graphicData uri="http://schemas.openxmlformats.org/drawingml/2006/table">
            <a:tbl>
              <a:tblPr/>
              <a:tblGrid>
                <a:gridCol w="1888608">
                  <a:extLst>
                    <a:ext uri="{9D8B030D-6E8A-4147-A177-3AD203B41FA5}">
                      <a16:colId xmlns:a16="http://schemas.microsoft.com/office/drawing/2014/main" val="20000"/>
                    </a:ext>
                  </a:extLst>
                </a:gridCol>
                <a:gridCol w="1714169">
                  <a:extLst>
                    <a:ext uri="{9D8B030D-6E8A-4147-A177-3AD203B41FA5}">
                      <a16:colId xmlns:a16="http://schemas.microsoft.com/office/drawing/2014/main" val="20001"/>
                    </a:ext>
                  </a:extLst>
                </a:gridCol>
              </a:tblGrid>
              <a:tr h="336539">
                <a:tc>
                  <a:txBody>
                    <a:bodyPr/>
                    <a:lstStyle/>
                    <a:p>
                      <a:pPr algn="l"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8457" marR="8457" marT="84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800" b="1" i="0" u="none" strike="noStrike" dirty="0">
                          <a:solidFill>
                            <a:srgbClr val="000000"/>
                          </a:solidFill>
                          <a:effectLst/>
                          <a:latin typeface="メイリオ" panose="020B0604030504040204" pitchFamily="50" charset="-128"/>
                          <a:ea typeface="メイリオ" panose="020B0604030504040204" pitchFamily="50" charset="-128"/>
                        </a:rPr>
                        <a:t>1</a:t>
                      </a:r>
                      <a:r>
                        <a:rPr lang="ja-JP" altLang="en-US" sz="1800" b="1" i="0" u="none" strike="noStrike" dirty="0">
                          <a:solidFill>
                            <a:srgbClr val="000000"/>
                          </a:solidFill>
                          <a:effectLst/>
                          <a:latin typeface="メイリオ" panose="020B0604030504040204" pitchFamily="50" charset="-128"/>
                          <a:ea typeface="メイリオ" panose="020B0604030504040204" pitchFamily="50" charset="-128"/>
                        </a:rPr>
                        <a:t>人当たり</a:t>
                      </a:r>
                    </a:p>
                  </a:txBody>
                  <a:tcPr marL="8457" marR="8457" marT="84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336539">
                <a:tc>
                  <a:txBody>
                    <a:bodyPr/>
                    <a:lstStyle/>
                    <a:p>
                      <a:pPr algn="l"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8457" marR="8457" marT="84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800" b="1" i="0" u="none" strike="noStrike" dirty="0">
                          <a:effectLst/>
                          <a:latin typeface="メイリオ" panose="020B0604030504040204" pitchFamily="50" charset="-128"/>
                          <a:ea typeface="メイリオ" panose="020B0604030504040204" pitchFamily="50" charset="-128"/>
                        </a:rPr>
                        <a:t>契約数 （件）</a:t>
                      </a:r>
                    </a:p>
                  </a:txBody>
                  <a:tcPr marL="8457" marR="8457" marT="84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398033">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22</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歳以下</a:t>
                      </a:r>
                      <a:endParaRPr lang="ja-JP" alt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8457" marR="8457" marT="84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US" altLang="ja-JP" sz="1800" b="1" i="0" u="none" strike="noStrike" dirty="0">
                        <a:solidFill>
                          <a:srgbClr val="FF0000"/>
                        </a:solidFill>
                        <a:effectLst/>
                        <a:latin typeface="メイリオ" panose="020B0604030504040204" pitchFamily="50" charset="-128"/>
                        <a:ea typeface="メイリオ" panose="020B0604030504040204" pitchFamily="50" charset="-128"/>
                      </a:endParaRPr>
                    </a:p>
                  </a:txBody>
                  <a:tcPr marL="8457" marR="8457" marT="84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398033">
                <a:tc>
                  <a:txBody>
                    <a:bodyPr/>
                    <a:lstStyle/>
                    <a:p>
                      <a:pPr algn="ctr" fontAlgn="ct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23</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歳～</a:t>
                      </a: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30</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歳</a:t>
                      </a:r>
                    </a:p>
                  </a:txBody>
                  <a:tcPr marL="8457" marR="8457" marT="84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1800" b="1" i="0" u="none" strike="noStrike" dirty="0">
                          <a:solidFill>
                            <a:srgbClr val="000000"/>
                          </a:solidFill>
                          <a:effectLst/>
                          <a:latin typeface="メイリオ" panose="020B0604030504040204" pitchFamily="50" charset="-128"/>
                          <a:ea typeface="メイリオ" panose="020B0604030504040204" pitchFamily="50" charset="-128"/>
                        </a:rPr>
                        <a:t>2.5</a:t>
                      </a:r>
                    </a:p>
                  </a:txBody>
                  <a:tcPr marL="8457" marR="8457" marT="84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3"/>
                  </a:ext>
                </a:extLst>
              </a:tr>
              <a:tr h="418538">
                <a:tc>
                  <a:txBody>
                    <a:bodyPr/>
                    <a:lstStyle/>
                    <a:p>
                      <a:pPr algn="ctr" fontAlgn="ct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31</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歳～</a:t>
                      </a: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40</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歳</a:t>
                      </a:r>
                    </a:p>
                  </a:txBody>
                  <a:tcPr marL="8457" marR="8457" marT="84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2.9</a:t>
                      </a:r>
                    </a:p>
                  </a:txBody>
                  <a:tcPr marL="8457" marR="8457" marT="84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8033">
                <a:tc>
                  <a:txBody>
                    <a:bodyPr/>
                    <a:lstStyle/>
                    <a:p>
                      <a:pPr algn="ctr" fontAlgn="ct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41</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歳～</a:t>
                      </a: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50</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歳</a:t>
                      </a:r>
                    </a:p>
                  </a:txBody>
                  <a:tcPr marL="8457" marR="8457" marT="84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3.1</a:t>
                      </a:r>
                    </a:p>
                  </a:txBody>
                  <a:tcPr marL="8457" marR="8457" marT="84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8033">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51</a:t>
                      </a: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歳～</a:t>
                      </a: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60</a:t>
                      </a: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歳</a:t>
                      </a:r>
                    </a:p>
                  </a:txBody>
                  <a:tcPr marL="8457" marR="8457" marT="84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3.6</a:t>
                      </a:r>
                    </a:p>
                  </a:txBody>
                  <a:tcPr marL="8457" marR="8457" marT="84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8033">
                <a:tc>
                  <a:txBody>
                    <a:bodyPr/>
                    <a:lstStyle/>
                    <a:p>
                      <a:pPr algn="ctr" fontAlgn="ct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61</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歳以上</a:t>
                      </a:r>
                    </a:p>
                  </a:txBody>
                  <a:tcPr marL="8457" marR="8457" marT="84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2.2</a:t>
                      </a:r>
                    </a:p>
                  </a:txBody>
                  <a:tcPr marL="8457" marR="8457" marT="84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98033">
                <a:tc>
                  <a:txBody>
                    <a:bodyPr/>
                    <a:lstStyle/>
                    <a:p>
                      <a:pPr algn="ctr"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平均</a:t>
                      </a:r>
                    </a:p>
                  </a:txBody>
                  <a:tcPr marL="8457" marR="8457" marT="84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2.6</a:t>
                      </a:r>
                    </a:p>
                  </a:txBody>
                  <a:tcPr marL="8457" marR="8457" marT="84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9" name="テキスト ボックス 18"/>
          <p:cNvSpPr txBox="1">
            <a:spLocks noChangeArrowheads="1"/>
          </p:cNvSpPr>
          <p:nvPr/>
        </p:nvSpPr>
        <p:spPr bwMode="auto">
          <a:xfrm>
            <a:off x="-73700" y="6150116"/>
            <a:ext cx="6088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9pPr>
          </a:lstStyle>
          <a:p>
            <a:pPr>
              <a:spcBef>
                <a:spcPct val="0"/>
              </a:spcBef>
              <a:buNone/>
            </a:pPr>
            <a:r>
              <a:rPr lang="ja-JP" altLang="en-US" sz="1400" dirty="0"/>
              <a:t>（出所）日本クレジット協会「日本のクレジット統計（</a:t>
            </a:r>
            <a:r>
              <a:rPr lang="en-US" altLang="ja-JP" sz="1400" dirty="0"/>
              <a:t>2022</a:t>
            </a:r>
            <a:r>
              <a:rPr lang="ja-JP" altLang="en-US" sz="1400" dirty="0"/>
              <a:t>年</a:t>
            </a:r>
            <a:r>
              <a:rPr lang="en-US" altLang="ja-JP" sz="1400" dirty="0"/>
              <a:t>12</a:t>
            </a:r>
            <a:r>
              <a:rPr lang="ja-JP" altLang="en-US" sz="1400" dirty="0"/>
              <a:t>月末）」</a:t>
            </a:r>
            <a:endParaRPr lang="en-US" altLang="ja-JP" sz="1400" dirty="0"/>
          </a:p>
          <a:p>
            <a:pPr>
              <a:spcBef>
                <a:spcPct val="0"/>
              </a:spcBef>
              <a:buNone/>
            </a:pPr>
            <a:r>
              <a:rPr lang="ja-JP" altLang="en-US" sz="1400" dirty="0"/>
              <a:t>　　　　</a:t>
            </a:r>
            <a:r>
              <a:rPr lang="zh-TW" altLang="en-US" sz="1400" dirty="0"/>
              <a:t>総務省</a:t>
            </a:r>
            <a:r>
              <a:rPr lang="ja-JP" altLang="en-US" sz="1400" dirty="0"/>
              <a:t>「</a:t>
            </a:r>
            <a:r>
              <a:rPr lang="zh-TW" altLang="en-US" sz="1400" dirty="0"/>
              <a:t>人口推計（</a:t>
            </a:r>
            <a:r>
              <a:rPr lang="en-US" altLang="zh-TW" sz="1400" dirty="0"/>
              <a:t>2022</a:t>
            </a:r>
            <a:r>
              <a:rPr lang="zh-TW" altLang="en-US" sz="1400" dirty="0"/>
              <a:t>年</a:t>
            </a:r>
            <a:r>
              <a:rPr lang="en-US" altLang="ja-JP" sz="1400" dirty="0"/>
              <a:t>10</a:t>
            </a:r>
            <a:r>
              <a:rPr lang="ja-JP" altLang="en-US" sz="1400" dirty="0"/>
              <a:t>月</a:t>
            </a:r>
            <a:r>
              <a:rPr lang="zh-TW" altLang="en-US" sz="1400" dirty="0"/>
              <a:t>）</a:t>
            </a:r>
            <a:r>
              <a:rPr lang="ja-JP" altLang="en-US" sz="1400" dirty="0"/>
              <a:t>」</a:t>
            </a:r>
          </a:p>
        </p:txBody>
      </p:sp>
      <p:sp>
        <p:nvSpPr>
          <p:cNvPr id="9" name="正方形/長方形 8"/>
          <p:cNvSpPr/>
          <p:nvPr/>
        </p:nvSpPr>
        <p:spPr>
          <a:xfrm>
            <a:off x="2650674" y="2255010"/>
            <a:ext cx="783770" cy="391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chemeClr val="tx1"/>
                </a:solidFill>
                <a:latin typeface="メイリオ" panose="020B0604030504040204" pitchFamily="50" charset="-128"/>
                <a:ea typeface="メイリオ" panose="020B0604030504040204" pitchFamily="50" charset="-128"/>
              </a:rPr>
              <a:t>0.9</a:t>
            </a:r>
            <a:endParaRPr kumimoji="1" lang="ja-JP" altLang="en-US" sz="2000" b="1" dirty="0">
              <a:solidFill>
                <a:schemeClr val="tx1"/>
              </a:solidFill>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92713" y="5488980"/>
            <a:ext cx="5260257" cy="584775"/>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rPr>
              <a:t>（注）一人当たり契約数</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＝クレジットカード契約数</a:t>
            </a:r>
            <a:r>
              <a:rPr lang="en-US" altLang="ja-JP" sz="1600" dirty="0">
                <a:latin typeface="メイリオ" panose="020B0604030504040204" pitchFamily="50" charset="-128"/>
                <a:ea typeface="メイリオ" panose="020B0604030504040204" pitchFamily="50" charset="-128"/>
              </a:rPr>
              <a:t>÷18</a:t>
            </a:r>
            <a:r>
              <a:rPr lang="ja-JP" altLang="en-US" sz="1600" dirty="0">
                <a:latin typeface="メイリオ" panose="020B0604030504040204" pitchFamily="50" charset="-128"/>
                <a:ea typeface="メイリオ" panose="020B0604030504040204" pitchFamily="50" charset="-128"/>
              </a:rPr>
              <a:t>歳以上人口</a:t>
            </a:r>
          </a:p>
        </p:txBody>
      </p:sp>
      <p:graphicFrame>
        <p:nvGraphicFramePr>
          <p:cNvPr id="2" name="グラフ 1">
            <a:extLst>
              <a:ext uri="{FF2B5EF4-FFF2-40B4-BE49-F238E27FC236}">
                <a16:creationId xmlns:a16="http://schemas.microsoft.com/office/drawing/2014/main" id="{CF361213-331D-410B-8FEA-2B4C2791F514}"/>
              </a:ext>
            </a:extLst>
          </p:cNvPr>
          <p:cNvGraphicFramePr>
            <a:graphicFrameLocks/>
          </p:cNvGraphicFramePr>
          <p:nvPr>
            <p:extLst>
              <p:ext uri="{D42A27DB-BD31-4B8C-83A1-F6EECF244321}">
                <p14:modId xmlns:p14="http://schemas.microsoft.com/office/powerpoint/2010/main" val="673544588"/>
              </p:ext>
            </p:extLst>
          </p:nvPr>
        </p:nvGraphicFramePr>
        <p:xfrm>
          <a:off x="4553528" y="1340724"/>
          <a:ext cx="4012479" cy="45483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375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00" fill="hold"/>
                                        <p:tgtEl>
                                          <p:spTgt spid="9"/>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3"/>
          <p:cNvSpPr txBox="1">
            <a:spLocks/>
          </p:cNvSpPr>
          <p:nvPr/>
        </p:nvSpPr>
        <p:spPr bwMode="auto">
          <a:xfrm>
            <a:off x="390755" y="941154"/>
            <a:ext cx="9555163"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kumimoji="1">
                <a:solidFill>
                  <a:schemeClr val="tx1"/>
                </a:solidFill>
                <a:latin typeface="ＭＳ Ｐゴシック" panose="020B0600070205080204" pitchFamily="50" charset="-128"/>
                <a:ea typeface="ＭＳ Ｐゴシック" panose="020B0600070205080204" pitchFamily="50" charset="-128"/>
              </a:defRPr>
            </a:lvl1pPr>
            <a:lvl2pPr marL="685800" indent="-228600">
              <a:defRPr kumimoji="1">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ＭＳ Ｐゴシック" panose="020B0600070205080204" pitchFamily="50" charset="-128"/>
                <a:ea typeface="ＭＳ Ｐゴシック" panose="020B0600070205080204" pitchFamily="50" charset="-128"/>
              </a:defRPr>
            </a:lvl9pPr>
          </a:lstStyle>
          <a:p>
            <a:pPr marL="0" indent="0">
              <a:lnSpc>
                <a:spcPct val="90000"/>
              </a:lnSpc>
              <a:spcBef>
                <a:spcPct val="0"/>
              </a:spcBef>
            </a:pPr>
            <a:r>
              <a:rPr lang="ja-JP" altLang="en-US" sz="2800" dirty="0">
                <a:solidFill>
                  <a:srgbClr val="000096"/>
                </a:solidFill>
                <a:ea typeface="メイリオ" panose="020B0604030504040204" pitchFamily="50" charset="-128"/>
              </a:rPr>
              <a:t> </a:t>
            </a:r>
            <a:r>
              <a:rPr lang="ja-JP" altLang="en-US" sz="2800" b="1"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クレジットカードの利用場面</a:t>
            </a:r>
          </a:p>
        </p:txBody>
      </p:sp>
      <p:sp>
        <p:nvSpPr>
          <p:cNvPr id="3" name="円形吹き出し 2"/>
          <p:cNvSpPr/>
          <p:nvPr/>
        </p:nvSpPr>
        <p:spPr>
          <a:xfrm>
            <a:off x="390755" y="1478523"/>
            <a:ext cx="2947987" cy="1055430"/>
          </a:xfrm>
          <a:prstGeom prst="wedgeEllipseCallout">
            <a:avLst>
              <a:gd name="adj1" fmla="val -12110"/>
              <a:gd name="adj2" fmla="val 11123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メイリオ" panose="020B0604030504040204" pitchFamily="50" charset="-128"/>
                <a:ea typeface="メイリオ" panose="020B0604030504040204" pitchFamily="50" charset="-128"/>
              </a:rPr>
              <a:t>オンラインショッピング</a:t>
            </a:r>
          </a:p>
        </p:txBody>
      </p:sp>
      <p:sp>
        <p:nvSpPr>
          <p:cNvPr id="4" name="円形吹き出し 3"/>
          <p:cNvSpPr/>
          <p:nvPr/>
        </p:nvSpPr>
        <p:spPr>
          <a:xfrm>
            <a:off x="3726046" y="1527083"/>
            <a:ext cx="2947987" cy="1055430"/>
          </a:xfrm>
          <a:prstGeom prst="wedgeEllipseCallout">
            <a:avLst>
              <a:gd name="adj1" fmla="val -46520"/>
              <a:gd name="adj2" fmla="val 7603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メイリオ" panose="020B0604030504040204" pitchFamily="50" charset="-128"/>
                <a:ea typeface="メイリオ" panose="020B0604030504040204" pitchFamily="50" charset="-128"/>
              </a:rPr>
              <a:t>公共料金の</a:t>
            </a:r>
            <a:endParaRPr lang="en-US" altLang="ja-JP" sz="2400" b="1" dirty="0">
              <a:latin typeface="メイリオ" panose="020B0604030504040204" pitchFamily="50" charset="-128"/>
              <a:ea typeface="メイリオ" panose="020B0604030504040204" pitchFamily="50" charset="-128"/>
            </a:endParaRPr>
          </a:p>
          <a:p>
            <a:pPr algn="ctr"/>
            <a:r>
              <a:rPr lang="ja-JP" altLang="en-US" sz="2400" b="1" dirty="0">
                <a:latin typeface="メイリオ" panose="020B0604030504040204" pitchFamily="50" charset="-128"/>
                <a:ea typeface="メイリオ" panose="020B0604030504040204" pitchFamily="50" charset="-128"/>
              </a:rPr>
              <a:t>支払い</a:t>
            </a:r>
          </a:p>
        </p:txBody>
      </p:sp>
      <p:sp>
        <p:nvSpPr>
          <p:cNvPr id="5" name="円形吹き出し 4"/>
          <p:cNvSpPr/>
          <p:nvPr/>
        </p:nvSpPr>
        <p:spPr>
          <a:xfrm>
            <a:off x="6028495" y="5256543"/>
            <a:ext cx="2851956" cy="1055430"/>
          </a:xfrm>
          <a:prstGeom prst="wedgeEllipseCallout">
            <a:avLst>
              <a:gd name="adj1" fmla="val -46498"/>
              <a:gd name="adj2" fmla="val -101299"/>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メイリオ" panose="020B0604030504040204" pitchFamily="50" charset="-128"/>
                <a:ea typeface="メイリオ" panose="020B0604030504040204" pitchFamily="50" charset="-128"/>
              </a:rPr>
              <a:t>海外での</a:t>
            </a:r>
            <a:endParaRPr lang="en-US" altLang="ja-JP" sz="2400" b="1" dirty="0">
              <a:latin typeface="メイリオ" panose="020B0604030504040204" pitchFamily="50" charset="-128"/>
              <a:ea typeface="メイリオ" panose="020B0604030504040204" pitchFamily="50" charset="-128"/>
            </a:endParaRPr>
          </a:p>
          <a:p>
            <a:pPr algn="ctr"/>
            <a:r>
              <a:rPr lang="ja-JP" altLang="en-US" sz="2400" b="1" dirty="0">
                <a:latin typeface="メイリオ" panose="020B0604030504040204" pitchFamily="50" charset="-128"/>
                <a:ea typeface="メイリオ" panose="020B0604030504040204" pitchFamily="50" charset="-128"/>
              </a:rPr>
              <a:t>ショッピング</a:t>
            </a:r>
          </a:p>
        </p:txBody>
      </p:sp>
      <p:sp>
        <p:nvSpPr>
          <p:cNvPr id="6" name="円形吹き出し 5"/>
          <p:cNvSpPr/>
          <p:nvPr/>
        </p:nvSpPr>
        <p:spPr>
          <a:xfrm>
            <a:off x="1635694" y="5163200"/>
            <a:ext cx="3358875" cy="1055430"/>
          </a:xfrm>
          <a:prstGeom prst="wedgeEllipseCallout">
            <a:avLst>
              <a:gd name="adj1" fmla="val 13053"/>
              <a:gd name="adj2" fmla="val -101299"/>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メイリオ" panose="020B0604030504040204" pitchFamily="50" charset="-128"/>
                <a:ea typeface="メイリオ" panose="020B0604030504040204" pitchFamily="50" charset="-128"/>
              </a:rPr>
              <a:t>国民年金保険料の納付</a:t>
            </a:r>
          </a:p>
        </p:txBody>
      </p:sp>
      <p:grpSp>
        <p:nvGrpSpPr>
          <p:cNvPr id="7" name="グループ化 6"/>
          <p:cNvGrpSpPr/>
          <p:nvPr/>
        </p:nvGrpSpPr>
        <p:grpSpPr>
          <a:xfrm>
            <a:off x="1323875" y="2646790"/>
            <a:ext cx="7864891" cy="2108325"/>
            <a:chOff x="1283957" y="2588731"/>
            <a:chExt cx="7864891" cy="2108325"/>
          </a:xfrm>
        </p:grpSpPr>
        <p:grpSp>
          <p:nvGrpSpPr>
            <p:cNvPr id="8" name="グループ化 7"/>
            <p:cNvGrpSpPr/>
            <p:nvPr/>
          </p:nvGrpSpPr>
          <p:grpSpPr>
            <a:xfrm>
              <a:off x="1283957" y="2588731"/>
              <a:ext cx="5485096" cy="2052664"/>
              <a:chOff x="1022067" y="2711157"/>
              <a:chExt cx="5485096" cy="2052664"/>
            </a:xfrm>
          </p:grpSpPr>
          <p:grpSp>
            <p:nvGrpSpPr>
              <p:cNvPr id="11" name="グループ化 3"/>
              <p:cNvGrpSpPr>
                <a:grpSpLocks/>
              </p:cNvGrpSpPr>
              <p:nvPr/>
            </p:nvGrpSpPr>
            <p:grpSpPr bwMode="auto">
              <a:xfrm>
                <a:off x="1022067" y="2711157"/>
                <a:ext cx="5485096" cy="2052664"/>
                <a:chOff x="921789" y="2657397"/>
                <a:chExt cx="5485177" cy="1944484"/>
              </a:xfrm>
            </p:grpSpPr>
            <p:sp>
              <p:nvSpPr>
                <p:cNvPr id="13" name="右矢印 12"/>
                <p:cNvSpPr/>
                <p:nvPr/>
              </p:nvSpPr>
              <p:spPr>
                <a:xfrm>
                  <a:off x="3390671" y="4233575"/>
                  <a:ext cx="3016295" cy="27305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直方体 13"/>
                <p:cNvSpPr/>
                <p:nvPr/>
              </p:nvSpPr>
              <p:spPr>
                <a:xfrm>
                  <a:off x="4390810" y="3852569"/>
                  <a:ext cx="1028715" cy="749312"/>
                </a:xfrm>
                <a:prstGeom prst="cub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mj-ea"/>
                      <a:ea typeface="+mj-ea"/>
                    </a:rPr>
                    <a:t>商品</a:t>
                  </a:r>
                </a:p>
              </p:txBody>
            </p:sp>
            <p:pic>
              <p:nvPicPr>
                <p:cNvPr id="15" name="Picture 6" descr="C:\Users\fujiwara\Desktop\JPG0316\P20_図4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6676" y="3517523"/>
                  <a:ext cx="1011846" cy="101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右矢印 15"/>
                <p:cNvSpPr/>
                <p:nvPr/>
              </p:nvSpPr>
              <p:spPr>
                <a:xfrm rot="10800000">
                  <a:off x="3323995" y="3182634"/>
                  <a:ext cx="3016295" cy="27305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789" y="3662549"/>
                  <a:ext cx="1206719" cy="938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4565" y="2657397"/>
                  <a:ext cx="887886" cy="1046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2" name="図 11"/>
              <p:cNvPicPr>
                <a:picLocks noChangeAspect="1"/>
              </p:cNvPicPr>
              <p:nvPr/>
            </p:nvPicPr>
            <p:blipFill>
              <a:blip r:embed="rId5"/>
              <a:stretch>
                <a:fillRect/>
              </a:stretch>
            </p:blipFill>
            <p:spPr>
              <a:xfrm>
                <a:off x="4402048" y="2897595"/>
                <a:ext cx="1185595" cy="739703"/>
              </a:xfrm>
              <a:prstGeom prst="rect">
                <a:avLst/>
              </a:prstGeom>
              <a:effectLst>
                <a:outerShdw blurRad="50800" dist="38100" dir="2700000" algn="tl" rotWithShape="0">
                  <a:prstClr val="black">
                    <a:alpha val="40000"/>
                  </a:prstClr>
                </a:outerShdw>
              </a:effectLst>
            </p:spPr>
          </p:pic>
        </p:grpSp>
        <p:pic>
          <p:nvPicPr>
            <p:cNvPr id="9" name="図 6"/>
            <p:cNvPicPr>
              <a:picLocks noChangeAspect="1"/>
            </p:cNvPicPr>
            <p:nvPr/>
          </p:nvPicPr>
          <p:blipFill>
            <a:blip r:embed="rId6">
              <a:extLst>
                <a:ext uri="{28A0092B-C50C-407E-A947-70E740481C1C}">
                  <a14:useLocalDpi xmlns:a14="http://schemas.microsoft.com/office/drawing/2010/main" val="0"/>
                </a:ext>
              </a:extLst>
            </a:blip>
            <a:srcRect l="12675" r="7806" b="5006"/>
            <a:stretch>
              <a:fillRect/>
            </a:stretch>
          </p:blipFill>
          <p:spPr bwMode="auto">
            <a:xfrm>
              <a:off x="7961950" y="2768655"/>
              <a:ext cx="1186898" cy="189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7"/>
            <p:cNvPicPr>
              <a:picLocks noChangeAspect="1"/>
            </p:cNvPicPr>
            <p:nvPr/>
          </p:nvPicPr>
          <p:blipFill>
            <a:blip r:embed="rId7">
              <a:extLst>
                <a:ext uri="{28A0092B-C50C-407E-A947-70E740481C1C}">
                  <a14:useLocalDpi xmlns:a14="http://schemas.microsoft.com/office/drawing/2010/main" val="0"/>
                </a:ext>
              </a:extLst>
            </a:blip>
            <a:srcRect l="14719" r="21776"/>
            <a:stretch>
              <a:fillRect/>
            </a:stretch>
          </p:blipFill>
          <p:spPr bwMode="auto">
            <a:xfrm>
              <a:off x="6974524" y="2694316"/>
              <a:ext cx="880064" cy="200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タイトル 7"/>
          <p:cNvSpPr>
            <a:spLocks noGrp="1"/>
          </p:cNvSpPr>
          <p:nvPr>
            <p:ph type="title"/>
          </p:nvPr>
        </p:nvSpPr>
        <p:spPr>
          <a:xfrm>
            <a:off x="293006" y="203427"/>
            <a:ext cx="7744810" cy="617849"/>
          </a:xfrm>
        </p:spPr>
        <p:txBody>
          <a:bodyPr>
            <a:normAutofit/>
          </a:bodyPr>
          <a:lstStyle/>
          <a:p>
            <a:pPr algn="l"/>
            <a:r>
              <a:rPr lang="ja-JP" altLang="en-US" sz="2800" b="0" dirty="0">
                <a:latin typeface="メイリオ" panose="020B0604030504040204" pitchFamily="50" charset="-128"/>
                <a:ea typeface="メイリオ" panose="020B0604030504040204" pitchFamily="50" charset="-128"/>
              </a:rPr>
              <a:t>若者に身近なクレジットカード</a:t>
            </a:r>
          </a:p>
        </p:txBody>
      </p:sp>
    </p:spTree>
    <p:extLst>
      <p:ext uri="{BB962C8B-B14F-4D97-AF65-F5344CB8AC3E}">
        <p14:creationId xmlns:p14="http://schemas.microsoft.com/office/powerpoint/2010/main" val="100256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235317F-B1A4-40C9-9ED5-DACA548511C7}"/>
              </a:ext>
            </a:extLst>
          </p:cNvPr>
          <p:cNvPicPr>
            <a:picLocks noChangeAspect="1"/>
          </p:cNvPicPr>
          <p:nvPr/>
        </p:nvPicPr>
        <p:blipFill>
          <a:blip r:embed="rId2"/>
          <a:stretch>
            <a:fillRect/>
          </a:stretch>
        </p:blipFill>
        <p:spPr>
          <a:xfrm>
            <a:off x="1828874" y="2652283"/>
            <a:ext cx="2362867" cy="1476000"/>
          </a:xfrm>
          <a:prstGeom prst="rect">
            <a:avLst/>
          </a:prstGeom>
          <a:effectLst>
            <a:outerShdw blurRad="50800" dist="38100" dir="2700000" algn="tl" rotWithShape="0">
              <a:prstClr val="black">
                <a:alpha val="40000"/>
              </a:prstClr>
            </a:outerShdw>
          </a:effectLst>
        </p:spPr>
      </p:pic>
      <p:pic>
        <p:nvPicPr>
          <p:cNvPr id="4" name="図 3">
            <a:extLst>
              <a:ext uri="{FF2B5EF4-FFF2-40B4-BE49-F238E27FC236}">
                <a16:creationId xmlns:a16="http://schemas.microsoft.com/office/drawing/2014/main" id="{0CECDD99-6F55-4739-B35D-D815052FE500}"/>
              </a:ext>
            </a:extLst>
          </p:cNvPr>
          <p:cNvPicPr>
            <a:picLocks noChangeAspect="1"/>
          </p:cNvPicPr>
          <p:nvPr/>
        </p:nvPicPr>
        <p:blipFill>
          <a:blip r:embed="rId3"/>
          <a:stretch>
            <a:fillRect/>
          </a:stretch>
        </p:blipFill>
        <p:spPr>
          <a:xfrm>
            <a:off x="5080974" y="2646485"/>
            <a:ext cx="2370928" cy="1477596"/>
          </a:xfrm>
          <a:prstGeom prst="rect">
            <a:avLst/>
          </a:prstGeom>
          <a:effectLst>
            <a:outerShdw blurRad="50800" dist="38100" dir="2700000" algn="tl" rotWithShape="0">
              <a:prstClr val="black">
                <a:alpha val="40000"/>
              </a:prstClr>
            </a:outerShdw>
          </a:effectLst>
        </p:spPr>
      </p:pic>
      <p:sp>
        <p:nvSpPr>
          <p:cNvPr id="5" name="テキスト ボックス 4">
            <a:extLst>
              <a:ext uri="{FF2B5EF4-FFF2-40B4-BE49-F238E27FC236}">
                <a16:creationId xmlns:a16="http://schemas.microsoft.com/office/drawing/2014/main" id="{F142B074-6D53-4B4A-9650-C552578F1E1D}"/>
              </a:ext>
            </a:extLst>
          </p:cNvPr>
          <p:cNvSpPr txBox="1"/>
          <p:nvPr/>
        </p:nvSpPr>
        <p:spPr>
          <a:xfrm>
            <a:off x="59123" y="2613170"/>
            <a:ext cx="1390180" cy="369332"/>
          </a:xfrm>
          <a:prstGeom prst="rect">
            <a:avLst/>
          </a:prstGeom>
          <a:noFill/>
        </p:spPr>
        <p:txBody>
          <a:bodyPr wrap="square" rtlCol="0">
            <a:spAutoFit/>
          </a:bodyPr>
          <a:lstStyle/>
          <a:p>
            <a:r>
              <a:rPr lang="en-US" altLang="ja-JP" b="1" dirty="0">
                <a:latin typeface="メイリオ" panose="020B0604030504040204" pitchFamily="50" charset="-128"/>
                <a:ea typeface="メイリオ" panose="020B0604030504040204" pitchFamily="50" charset="-128"/>
              </a:rPr>
              <a:t>IC</a:t>
            </a:r>
            <a:r>
              <a:rPr lang="ja-JP" altLang="en-US" b="1" dirty="0">
                <a:latin typeface="メイリオ" panose="020B0604030504040204" pitchFamily="50" charset="-128"/>
                <a:ea typeface="メイリオ" panose="020B0604030504040204" pitchFamily="50" charset="-128"/>
              </a:rPr>
              <a:t>チップ</a:t>
            </a:r>
          </a:p>
        </p:txBody>
      </p:sp>
      <p:sp>
        <p:nvSpPr>
          <p:cNvPr id="6" name="テキスト ボックス 5">
            <a:extLst>
              <a:ext uri="{FF2B5EF4-FFF2-40B4-BE49-F238E27FC236}">
                <a16:creationId xmlns:a16="http://schemas.microsoft.com/office/drawing/2014/main" id="{20FC8D8F-1290-4D76-A8F2-4DF028416D51}"/>
              </a:ext>
            </a:extLst>
          </p:cNvPr>
          <p:cNvSpPr txBox="1"/>
          <p:nvPr/>
        </p:nvSpPr>
        <p:spPr>
          <a:xfrm>
            <a:off x="27795" y="3739802"/>
            <a:ext cx="1938624"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カード有効期限</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月</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年（下</a:t>
            </a:r>
            <a:r>
              <a:rPr lang="en-US" altLang="ja-JP" sz="1600" b="1" dirty="0">
                <a:latin typeface="メイリオ" panose="020B0604030504040204" pitchFamily="50" charset="-128"/>
                <a:ea typeface="メイリオ" panose="020B0604030504040204" pitchFamily="50" charset="-128"/>
              </a:rPr>
              <a:t>2</a:t>
            </a:r>
            <a:r>
              <a:rPr lang="ja-JP" altLang="en-US" sz="1600" b="1" dirty="0">
                <a:latin typeface="メイリオ" panose="020B0604030504040204" pitchFamily="50" charset="-128"/>
                <a:ea typeface="メイリオ" panose="020B0604030504040204" pitchFamily="50" charset="-128"/>
              </a:rPr>
              <a:t>ケタ）</a:t>
            </a:r>
          </a:p>
        </p:txBody>
      </p:sp>
      <p:sp>
        <p:nvSpPr>
          <p:cNvPr id="7" name="テキスト ボックス 6">
            <a:extLst>
              <a:ext uri="{FF2B5EF4-FFF2-40B4-BE49-F238E27FC236}">
                <a16:creationId xmlns:a16="http://schemas.microsoft.com/office/drawing/2014/main" id="{F8B44064-6EAC-4841-8735-581D8818237E}"/>
              </a:ext>
            </a:extLst>
          </p:cNvPr>
          <p:cNvSpPr txBox="1"/>
          <p:nvPr/>
        </p:nvSpPr>
        <p:spPr>
          <a:xfrm>
            <a:off x="1074671" y="4477064"/>
            <a:ext cx="1822907"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カード会員の氏名</a:t>
            </a:r>
          </a:p>
        </p:txBody>
      </p:sp>
      <p:sp>
        <p:nvSpPr>
          <p:cNvPr id="8" name="テキスト ボックス 7">
            <a:extLst>
              <a:ext uri="{FF2B5EF4-FFF2-40B4-BE49-F238E27FC236}">
                <a16:creationId xmlns:a16="http://schemas.microsoft.com/office/drawing/2014/main" id="{CC80156B-C629-46DE-8CBE-2EF68F7A7CBB}"/>
              </a:ext>
            </a:extLst>
          </p:cNvPr>
          <p:cNvSpPr txBox="1"/>
          <p:nvPr/>
        </p:nvSpPr>
        <p:spPr>
          <a:xfrm>
            <a:off x="1960161" y="4906688"/>
            <a:ext cx="1633308"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ブランドマーク</a:t>
            </a:r>
          </a:p>
        </p:txBody>
      </p:sp>
      <p:sp>
        <p:nvSpPr>
          <p:cNvPr id="9" name="テキスト ボックス 8">
            <a:extLst>
              <a:ext uri="{FF2B5EF4-FFF2-40B4-BE49-F238E27FC236}">
                <a16:creationId xmlns:a16="http://schemas.microsoft.com/office/drawing/2014/main" id="{506E7FAC-8839-43C4-BEEB-B3ECD858ABAF}"/>
              </a:ext>
            </a:extLst>
          </p:cNvPr>
          <p:cNvSpPr txBox="1"/>
          <p:nvPr/>
        </p:nvSpPr>
        <p:spPr>
          <a:xfrm>
            <a:off x="2445336" y="1980056"/>
            <a:ext cx="1728074" cy="584775"/>
          </a:xfrm>
          <a:prstGeom prst="rect">
            <a:avLst/>
          </a:prstGeom>
          <a:noFill/>
        </p:spPr>
        <p:txBody>
          <a:bodyPr wrap="square" rtlCol="0">
            <a:spAutoFit/>
          </a:bodyPr>
          <a:lstStyle/>
          <a:p>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カード番号</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（多くは</a:t>
            </a:r>
            <a:r>
              <a:rPr lang="en-US" altLang="ja-JP" sz="1600" b="1" dirty="0">
                <a:latin typeface="メイリオ" panose="020B0604030504040204" pitchFamily="50" charset="-128"/>
                <a:ea typeface="メイリオ" panose="020B0604030504040204" pitchFamily="50" charset="-128"/>
              </a:rPr>
              <a:t>16</a:t>
            </a:r>
            <a:r>
              <a:rPr lang="ja-JP" altLang="en-US" sz="1600" b="1" dirty="0">
                <a:latin typeface="メイリオ" panose="020B0604030504040204" pitchFamily="50" charset="-128"/>
                <a:ea typeface="メイリオ" panose="020B0604030504040204" pitchFamily="50" charset="-128"/>
              </a:rPr>
              <a:t>桁）</a:t>
            </a:r>
          </a:p>
        </p:txBody>
      </p:sp>
      <p:sp>
        <p:nvSpPr>
          <p:cNvPr id="10" name="テキスト ボックス 9">
            <a:extLst>
              <a:ext uri="{FF2B5EF4-FFF2-40B4-BE49-F238E27FC236}">
                <a16:creationId xmlns:a16="http://schemas.microsoft.com/office/drawing/2014/main" id="{F1B187A9-6599-49D5-AC8F-D07CD1943C8B}"/>
              </a:ext>
            </a:extLst>
          </p:cNvPr>
          <p:cNvSpPr txBox="1"/>
          <p:nvPr/>
        </p:nvSpPr>
        <p:spPr>
          <a:xfrm>
            <a:off x="5870416" y="4332723"/>
            <a:ext cx="1478117"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カード会社の</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連絡先</a:t>
            </a:r>
          </a:p>
        </p:txBody>
      </p:sp>
      <p:sp>
        <p:nvSpPr>
          <p:cNvPr id="11" name="テキスト ボックス 10">
            <a:extLst>
              <a:ext uri="{FF2B5EF4-FFF2-40B4-BE49-F238E27FC236}">
                <a16:creationId xmlns:a16="http://schemas.microsoft.com/office/drawing/2014/main" id="{4ECB60D3-6389-4F35-B176-CB48F646E477}"/>
              </a:ext>
            </a:extLst>
          </p:cNvPr>
          <p:cNvSpPr txBox="1"/>
          <p:nvPr/>
        </p:nvSpPr>
        <p:spPr>
          <a:xfrm>
            <a:off x="4618390" y="4350625"/>
            <a:ext cx="1024187"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注意事項</a:t>
            </a:r>
          </a:p>
        </p:txBody>
      </p:sp>
      <p:sp>
        <p:nvSpPr>
          <p:cNvPr id="12" name="テキスト ボックス 11">
            <a:extLst>
              <a:ext uri="{FF2B5EF4-FFF2-40B4-BE49-F238E27FC236}">
                <a16:creationId xmlns:a16="http://schemas.microsoft.com/office/drawing/2014/main" id="{4E637790-2907-4A57-860C-B87B1A1A0807}"/>
              </a:ext>
            </a:extLst>
          </p:cNvPr>
          <p:cNvSpPr txBox="1"/>
          <p:nvPr/>
        </p:nvSpPr>
        <p:spPr>
          <a:xfrm>
            <a:off x="7756609" y="2869239"/>
            <a:ext cx="1524649"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セキュリティコード</a:t>
            </a:r>
          </a:p>
        </p:txBody>
      </p:sp>
      <p:sp>
        <p:nvSpPr>
          <p:cNvPr id="13" name="テキスト ボックス 12">
            <a:extLst>
              <a:ext uri="{FF2B5EF4-FFF2-40B4-BE49-F238E27FC236}">
                <a16:creationId xmlns:a16="http://schemas.microsoft.com/office/drawing/2014/main" id="{4280BEE2-A9ED-45C9-AB4D-5F2E4604FB03}"/>
              </a:ext>
            </a:extLst>
          </p:cNvPr>
          <p:cNvSpPr txBox="1"/>
          <p:nvPr/>
        </p:nvSpPr>
        <p:spPr>
          <a:xfrm>
            <a:off x="6166032" y="2163680"/>
            <a:ext cx="1728206"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磁気ストライプ</a:t>
            </a:r>
          </a:p>
        </p:txBody>
      </p:sp>
      <p:sp>
        <p:nvSpPr>
          <p:cNvPr id="14" name="テキスト ボックス 13">
            <a:extLst>
              <a:ext uri="{FF2B5EF4-FFF2-40B4-BE49-F238E27FC236}">
                <a16:creationId xmlns:a16="http://schemas.microsoft.com/office/drawing/2014/main" id="{26FB84ED-5849-4BC5-8EBE-0FDB38353DA9}"/>
              </a:ext>
            </a:extLst>
          </p:cNvPr>
          <p:cNvSpPr txBox="1"/>
          <p:nvPr/>
        </p:nvSpPr>
        <p:spPr>
          <a:xfrm>
            <a:off x="5034433" y="2163680"/>
            <a:ext cx="922490"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署名欄</a:t>
            </a:r>
          </a:p>
        </p:txBody>
      </p:sp>
      <p:cxnSp>
        <p:nvCxnSpPr>
          <p:cNvPr id="15" name="直線コネクタ 14">
            <a:extLst>
              <a:ext uri="{FF2B5EF4-FFF2-40B4-BE49-F238E27FC236}">
                <a16:creationId xmlns:a16="http://schemas.microsoft.com/office/drawing/2014/main" id="{2F4FC20D-2A10-486D-8F30-E0EDF0329859}"/>
              </a:ext>
            </a:extLst>
          </p:cNvPr>
          <p:cNvCxnSpPr>
            <a:stCxn id="14" idx="2"/>
          </p:cNvCxnSpPr>
          <p:nvPr/>
        </p:nvCxnSpPr>
        <p:spPr>
          <a:xfrm>
            <a:off x="5495678" y="2502234"/>
            <a:ext cx="50958" cy="725222"/>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直線コネクタ 15">
            <a:extLst>
              <a:ext uri="{FF2B5EF4-FFF2-40B4-BE49-F238E27FC236}">
                <a16:creationId xmlns:a16="http://schemas.microsoft.com/office/drawing/2014/main" id="{F13B2FE9-4127-48EB-B74F-4BDA45B0C710}"/>
              </a:ext>
            </a:extLst>
          </p:cNvPr>
          <p:cNvCxnSpPr>
            <a:cxnSpLocks/>
            <a:stCxn id="13" idx="2"/>
          </p:cNvCxnSpPr>
          <p:nvPr/>
        </p:nvCxnSpPr>
        <p:spPr>
          <a:xfrm>
            <a:off x="7030135" y="2502234"/>
            <a:ext cx="0" cy="365222"/>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楕円 25">
            <a:extLst>
              <a:ext uri="{FF2B5EF4-FFF2-40B4-BE49-F238E27FC236}">
                <a16:creationId xmlns:a16="http://schemas.microsoft.com/office/drawing/2014/main" id="{8FF4D6B5-06EB-4F79-96E8-8FBF11F20634}"/>
              </a:ext>
            </a:extLst>
          </p:cNvPr>
          <p:cNvSpPr/>
          <p:nvPr/>
        </p:nvSpPr>
        <p:spPr>
          <a:xfrm>
            <a:off x="6786142" y="3025439"/>
            <a:ext cx="325128" cy="212651"/>
          </a:xfrm>
          <a:prstGeom prst="ellipse">
            <a:avLst/>
          </a:prstGeom>
          <a:noFill/>
          <a:ln w="2540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cxnSp>
        <p:nvCxnSpPr>
          <p:cNvPr id="18" name="直線コネクタ 17">
            <a:extLst>
              <a:ext uri="{FF2B5EF4-FFF2-40B4-BE49-F238E27FC236}">
                <a16:creationId xmlns:a16="http://schemas.microsoft.com/office/drawing/2014/main" id="{42EDE57E-C101-40E1-B917-531E724A74DA}"/>
              </a:ext>
            </a:extLst>
          </p:cNvPr>
          <p:cNvCxnSpPr>
            <a:cxnSpLocks/>
            <a:stCxn id="12" idx="1"/>
            <a:endCxn id="17" idx="6"/>
          </p:cNvCxnSpPr>
          <p:nvPr/>
        </p:nvCxnSpPr>
        <p:spPr>
          <a:xfrm flipH="1" flipV="1">
            <a:off x="7111270" y="3131765"/>
            <a:ext cx="645339" cy="29862"/>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直線コネクタ 18">
            <a:extLst>
              <a:ext uri="{FF2B5EF4-FFF2-40B4-BE49-F238E27FC236}">
                <a16:creationId xmlns:a16="http://schemas.microsoft.com/office/drawing/2014/main" id="{CAD0429F-6DB7-4B35-837B-DE4777DCA5D3}"/>
              </a:ext>
            </a:extLst>
          </p:cNvPr>
          <p:cNvCxnSpPr>
            <a:cxnSpLocks/>
          </p:cNvCxnSpPr>
          <p:nvPr/>
        </p:nvCxnSpPr>
        <p:spPr>
          <a:xfrm flipV="1">
            <a:off x="5034432" y="3775049"/>
            <a:ext cx="224038" cy="524062"/>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直線コネクタ 19">
            <a:extLst>
              <a:ext uri="{FF2B5EF4-FFF2-40B4-BE49-F238E27FC236}">
                <a16:creationId xmlns:a16="http://schemas.microsoft.com/office/drawing/2014/main" id="{59ECB8F8-1B6E-4569-A41B-50CF577FC0B3}"/>
              </a:ext>
            </a:extLst>
          </p:cNvPr>
          <p:cNvCxnSpPr>
            <a:cxnSpLocks/>
          </p:cNvCxnSpPr>
          <p:nvPr/>
        </p:nvCxnSpPr>
        <p:spPr>
          <a:xfrm>
            <a:off x="6679057" y="4046450"/>
            <a:ext cx="0" cy="252660"/>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直線コネクタ 20">
            <a:extLst>
              <a:ext uri="{FF2B5EF4-FFF2-40B4-BE49-F238E27FC236}">
                <a16:creationId xmlns:a16="http://schemas.microsoft.com/office/drawing/2014/main" id="{B254714E-3FA7-4567-9684-0B0CA8AC5CA3}"/>
              </a:ext>
            </a:extLst>
          </p:cNvPr>
          <p:cNvCxnSpPr>
            <a:cxnSpLocks/>
          </p:cNvCxnSpPr>
          <p:nvPr/>
        </p:nvCxnSpPr>
        <p:spPr>
          <a:xfrm flipH="1">
            <a:off x="3243004" y="3741615"/>
            <a:ext cx="604849" cy="1074003"/>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直線コネクタ 21">
            <a:extLst>
              <a:ext uri="{FF2B5EF4-FFF2-40B4-BE49-F238E27FC236}">
                <a16:creationId xmlns:a16="http://schemas.microsoft.com/office/drawing/2014/main" id="{207285AB-B61D-42D5-BA84-8A24ADB7CAC9}"/>
              </a:ext>
            </a:extLst>
          </p:cNvPr>
          <p:cNvCxnSpPr>
            <a:cxnSpLocks/>
          </p:cNvCxnSpPr>
          <p:nvPr/>
        </p:nvCxnSpPr>
        <p:spPr>
          <a:xfrm>
            <a:off x="2505694" y="3954421"/>
            <a:ext cx="0" cy="505578"/>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直線コネクタ 22">
            <a:extLst>
              <a:ext uri="{FF2B5EF4-FFF2-40B4-BE49-F238E27FC236}">
                <a16:creationId xmlns:a16="http://schemas.microsoft.com/office/drawing/2014/main" id="{10245D91-8E3B-410C-8658-0D714C143724}"/>
              </a:ext>
            </a:extLst>
          </p:cNvPr>
          <p:cNvCxnSpPr>
            <a:cxnSpLocks/>
          </p:cNvCxnSpPr>
          <p:nvPr/>
        </p:nvCxnSpPr>
        <p:spPr>
          <a:xfrm flipH="1" flipV="1">
            <a:off x="1565495" y="2988413"/>
            <a:ext cx="489931" cy="1"/>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直線コネクタ 23">
            <a:extLst>
              <a:ext uri="{FF2B5EF4-FFF2-40B4-BE49-F238E27FC236}">
                <a16:creationId xmlns:a16="http://schemas.microsoft.com/office/drawing/2014/main" id="{71C6D9C9-84A8-4B21-B5DA-0701BA23E35C}"/>
              </a:ext>
            </a:extLst>
          </p:cNvPr>
          <p:cNvCxnSpPr>
            <a:cxnSpLocks/>
          </p:cNvCxnSpPr>
          <p:nvPr/>
        </p:nvCxnSpPr>
        <p:spPr>
          <a:xfrm flipH="1">
            <a:off x="1565495" y="3662680"/>
            <a:ext cx="391268" cy="249391"/>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a:xfrm>
            <a:off x="7154004" y="3411118"/>
            <a:ext cx="235128" cy="226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テキスト ボックス 33">
            <a:extLst>
              <a:ext uri="{FF2B5EF4-FFF2-40B4-BE49-F238E27FC236}">
                <a16:creationId xmlns:a16="http://schemas.microsoft.com/office/drawing/2014/main" id="{F1B187A9-6599-49D5-AC8F-D07CD1943C8B}"/>
              </a:ext>
            </a:extLst>
          </p:cNvPr>
          <p:cNvSpPr txBox="1"/>
          <p:nvPr/>
        </p:nvSpPr>
        <p:spPr>
          <a:xfrm>
            <a:off x="7451902" y="4461297"/>
            <a:ext cx="2006341" cy="830997"/>
          </a:xfrm>
          <a:prstGeom prst="rect">
            <a:avLst/>
          </a:prstGeom>
          <a:noFill/>
        </p:spPr>
        <p:txBody>
          <a:bodyPr wrap="square" rtlCol="0">
            <a:spAutoFit/>
          </a:bodyPr>
          <a:lstStyle/>
          <a:p>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rPr>
              <a:t>ATM</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に</a:t>
            </a:r>
            <a:r>
              <a:rPr lang="ja-JP" altLang="en-US" sz="1600" b="1" dirty="0">
                <a:latin typeface="メイリオ" panose="020B0604030504040204" pitchFamily="50" charset="-128"/>
                <a:ea typeface="メイリオ" panose="020B0604030504040204" pitchFamily="50" charset="-128"/>
              </a:rPr>
              <a:t>おける</a:t>
            </a:r>
            <a:endParaRPr lang="en-US" altLang="ja-JP" sz="1600" b="1" dirty="0">
              <a:latin typeface="メイリオ" panose="020B0604030504040204" pitchFamily="50" charset="-128"/>
              <a:ea typeface="メイリオ" panose="020B0604030504040204" pitchFamily="50" charset="-128"/>
            </a:endParaRPr>
          </a:p>
          <a:p>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アクセプタンスマーク</a:t>
            </a:r>
          </a:p>
        </p:txBody>
      </p:sp>
      <p:cxnSp>
        <p:nvCxnSpPr>
          <p:cNvPr id="35" name="直線コネクタ 34">
            <a:extLst>
              <a:ext uri="{FF2B5EF4-FFF2-40B4-BE49-F238E27FC236}">
                <a16:creationId xmlns:a16="http://schemas.microsoft.com/office/drawing/2014/main" id="{59ECB8F8-1B6E-4569-A41B-50CF577FC0B3}"/>
              </a:ext>
            </a:extLst>
          </p:cNvPr>
          <p:cNvCxnSpPr>
            <a:cxnSpLocks/>
            <a:stCxn id="33" idx="2"/>
          </p:cNvCxnSpPr>
          <p:nvPr/>
        </p:nvCxnSpPr>
        <p:spPr>
          <a:xfrm>
            <a:off x="7271568" y="3637215"/>
            <a:ext cx="444039" cy="839849"/>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6" name="タイトル 1"/>
          <p:cNvSpPr>
            <a:spLocks noGrp="1"/>
          </p:cNvSpPr>
          <p:nvPr>
            <p:ph type="title" idx="4294967295"/>
          </p:nvPr>
        </p:nvSpPr>
        <p:spPr>
          <a:xfrm>
            <a:off x="218228" y="798575"/>
            <a:ext cx="7947025" cy="552450"/>
          </a:xfrm>
          <a:prstGeom prst="rect">
            <a:avLst/>
          </a:prstGeom>
        </p:spPr>
        <p:txBody>
          <a:bodyPr>
            <a:normAutofit/>
          </a:bodyPr>
          <a:lstStyle/>
          <a:p>
            <a:r>
              <a:rPr lang="ja-JP" altLang="en-US" sz="28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b="1"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クレジットカードの一般的な仕様</a:t>
            </a:r>
          </a:p>
        </p:txBody>
      </p:sp>
      <p:cxnSp>
        <p:nvCxnSpPr>
          <p:cNvPr id="43" name="直線コネクタ 42"/>
          <p:cNvCxnSpPr/>
          <p:nvPr/>
        </p:nvCxnSpPr>
        <p:spPr>
          <a:xfrm>
            <a:off x="4528257" y="1806714"/>
            <a:ext cx="0" cy="4664489"/>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1298578" y="1383788"/>
            <a:ext cx="1415772" cy="461665"/>
          </a:xfrm>
          <a:prstGeom prst="rect">
            <a:avLst/>
          </a:prstGeom>
          <a:noFill/>
        </p:spPr>
        <p:txBody>
          <a:bodyPr wrap="none" rtlCol="0">
            <a:spAutoFit/>
          </a:bodyPr>
          <a:lstStyle/>
          <a:p>
            <a:r>
              <a:rPr lang="ja-JP" altLang="en-US" sz="2400" dirty="0">
                <a:latin typeface="メイリオ" panose="020B0604030504040204" pitchFamily="50" charset="-128"/>
                <a:ea typeface="メイリオ" panose="020B0604030504040204" pitchFamily="50" charset="-128"/>
              </a:rPr>
              <a:t>［表面］</a:t>
            </a:r>
          </a:p>
        </p:txBody>
      </p:sp>
      <p:sp>
        <p:nvSpPr>
          <p:cNvPr id="45" name="テキスト ボックス 44"/>
          <p:cNvSpPr txBox="1"/>
          <p:nvPr/>
        </p:nvSpPr>
        <p:spPr>
          <a:xfrm>
            <a:off x="4592453" y="1390165"/>
            <a:ext cx="1415772" cy="461665"/>
          </a:xfrm>
          <a:prstGeom prst="rect">
            <a:avLst/>
          </a:prstGeom>
          <a:noFill/>
        </p:spPr>
        <p:txBody>
          <a:bodyPr wrap="none" rtlCol="0">
            <a:spAutoFit/>
          </a:bodyPr>
          <a:lstStyle/>
          <a:p>
            <a:r>
              <a:rPr lang="ja-JP" altLang="en-US" sz="2400" dirty="0">
                <a:latin typeface="メイリオ" panose="020B0604030504040204" pitchFamily="50" charset="-128"/>
                <a:ea typeface="メイリオ" panose="020B0604030504040204" pitchFamily="50" charset="-128"/>
              </a:rPr>
              <a:t>［裏面］</a:t>
            </a:r>
          </a:p>
        </p:txBody>
      </p:sp>
      <p:sp>
        <p:nvSpPr>
          <p:cNvPr id="46" name="タイトル 7"/>
          <p:cNvSpPr txBox="1">
            <a:spLocks/>
          </p:cNvSpPr>
          <p:nvPr/>
        </p:nvSpPr>
        <p:spPr>
          <a:xfrm>
            <a:off x="149428" y="216319"/>
            <a:ext cx="7744810" cy="61784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メイリオ" panose="020B0604030504040204" pitchFamily="50" charset="-128"/>
                <a:ea typeface="メイリオ" panose="020B0604030504040204" pitchFamily="50" charset="-128"/>
              </a:rPr>
              <a:t>クレジットカードの仕組み</a:t>
            </a:r>
          </a:p>
        </p:txBody>
      </p:sp>
      <p:sp>
        <p:nvSpPr>
          <p:cNvPr id="47" name="テキスト ボックス 46"/>
          <p:cNvSpPr txBox="1"/>
          <p:nvPr/>
        </p:nvSpPr>
        <p:spPr>
          <a:xfrm>
            <a:off x="2077602" y="5172566"/>
            <a:ext cx="2679223" cy="1754326"/>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VISA</a:t>
            </a:r>
          </a:p>
          <a:p>
            <a:r>
              <a:rPr lang="ja-JP" altLang="en-US" dirty="0">
                <a:latin typeface="メイリオ" panose="020B0604030504040204" pitchFamily="50" charset="-128"/>
                <a:ea typeface="メイリオ" panose="020B0604030504040204" pitchFamily="50" charset="-128"/>
              </a:rPr>
              <a:t>・</a:t>
            </a:r>
            <a:r>
              <a:rPr lang="en-US" altLang="ja-JP" dirty="0" err="1">
                <a:latin typeface="メイリオ" panose="020B0604030504040204" pitchFamily="50" charset="-128"/>
                <a:ea typeface="メイリオ" panose="020B0604030504040204" pitchFamily="50" charset="-128"/>
              </a:rPr>
              <a:t>Mastercard</a:t>
            </a:r>
            <a:endParaRPr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JCB</a:t>
            </a:r>
          </a:p>
          <a:p>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American Express</a:t>
            </a:r>
          </a:p>
          <a:p>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Diners Club</a:t>
            </a:r>
          </a:p>
          <a:p>
            <a:endParaRPr kumimoji="1" lang="ja-JP" altLang="en-US" dirty="0">
              <a:latin typeface="メイリオ" panose="020B0604030504040204" pitchFamily="50" charset="-128"/>
              <a:ea typeface="メイリオ" panose="020B0604030504040204" pitchFamily="50" charset="-128"/>
            </a:endParaRPr>
          </a:p>
        </p:txBody>
      </p:sp>
      <p:sp>
        <p:nvSpPr>
          <p:cNvPr id="50" name="テキスト ボックス 49"/>
          <p:cNvSpPr txBox="1"/>
          <p:nvPr/>
        </p:nvSpPr>
        <p:spPr>
          <a:xfrm>
            <a:off x="7493587" y="5261953"/>
            <a:ext cx="1261793" cy="6463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Cirrus</a:t>
            </a:r>
          </a:p>
          <a:p>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PLUS</a:t>
            </a:r>
          </a:p>
        </p:txBody>
      </p:sp>
      <p:sp>
        <p:nvSpPr>
          <p:cNvPr id="37" name="テキスト ボックス 36">
            <a:extLst>
              <a:ext uri="{FF2B5EF4-FFF2-40B4-BE49-F238E27FC236}">
                <a16:creationId xmlns:a16="http://schemas.microsoft.com/office/drawing/2014/main" id="{506E7FAC-8839-43C4-BEEB-B3ECD858ABAF}"/>
              </a:ext>
            </a:extLst>
          </p:cNvPr>
          <p:cNvSpPr txBox="1"/>
          <p:nvPr/>
        </p:nvSpPr>
        <p:spPr>
          <a:xfrm>
            <a:off x="2451581" y="1972701"/>
            <a:ext cx="1733263" cy="584775"/>
          </a:xfrm>
          <a:prstGeom prst="rect">
            <a:avLst/>
          </a:prstGeom>
          <a:solidFill>
            <a:schemeClr val="bg1"/>
          </a:solidFill>
        </p:spPr>
        <p:txBody>
          <a:bodyPr wrap="square" rtlCol="0">
            <a:spAutoFit/>
          </a:bodyPr>
          <a:lstStyle/>
          <a:p>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カード番号</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（多くは</a:t>
            </a:r>
            <a:r>
              <a:rPr lang="en-US" altLang="ja-JP" sz="1600" b="1" dirty="0">
                <a:latin typeface="メイリオ" panose="020B0604030504040204" pitchFamily="50" charset="-128"/>
                <a:ea typeface="メイリオ" panose="020B0604030504040204" pitchFamily="50" charset="-128"/>
              </a:rPr>
              <a:t>16</a:t>
            </a:r>
            <a:r>
              <a:rPr lang="ja-JP" altLang="en-US" sz="1600" b="1" dirty="0">
                <a:latin typeface="メイリオ" panose="020B0604030504040204" pitchFamily="50" charset="-128"/>
                <a:ea typeface="メイリオ" panose="020B0604030504040204" pitchFamily="50" charset="-128"/>
              </a:rPr>
              <a:t>桁）</a:t>
            </a:r>
          </a:p>
        </p:txBody>
      </p:sp>
      <p:sp>
        <p:nvSpPr>
          <p:cNvPr id="38" name="テキスト ボックス 37">
            <a:extLst>
              <a:ext uri="{FF2B5EF4-FFF2-40B4-BE49-F238E27FC236}">
                <a16:creationId xmlns:a16="http://schemas.microsoft.com/office/drawing/2014/main" id="{F142B074-6D53-4B4A-9650-C552578F1E1D}"/>
              </a:ext>
            </a:extLst>
          </p:cNvPr>
          <p:cNvSpPr txBox="1"/>
          <p:nvPr/>
        </p:nvSpPr>
        <p:spPr>
          <a:xfrm>
            <a:off x="59123" y="2613085"/>
            <a:ext cx="1390180" cy="369332"/>
          </a:xfrm>
          <a:prstGeom prst="rect">
            <a:avLst/>
          </a:prstGeom>
          <a:solidFill>
            <a:schemeClr val="bg1"/>
          </a:solidFill>
        </p:spPr>
        <p:txBody>
          <a:bodyPr wrap="square" rtlCol="0">
            <a:spAutoFit/>
          </a:bodyPr>
          <a:lstStyle/>
          <a:p>
            <a:r>
              <a:rPr lang="en-US" altLang="ja-JP" b="1" dirty="0">
                <a:latin typeface="メイリオ" panose="020B0604030504040204" pitchFamily="50" charset="-128"/>
                <a:ea typeface="メイリオ" panose="020B0604030504040204" pitchFamily="50" charset="-128"/>
              </a:rPr>
              <a:t>IC</a:t>
            </a:r>
            <a:r>
              <a:rPr lang="ja-JP" altLang="en-US" b="1" dirty="0">
                <a:latin typeface="メイリオ" panose="020B0604030504040204" pitchFamily="50" charset="-128"/>
                <a:ea typeface="メイリオ" panose="020B0604030504040204" pitchFamily="50" charset="-128"/>
              </a:rPr>
              <a:t>チップ</a:t>
            </a:r>
          </a:p>
        </p:txBody>
      </p:sp>
      <p:sp>
        <p:nvSpPr>
          <p:cNvPr id="3" name="テキスト ボックス 2">
            <a:extLst>
              <a:ext uri="{FF2B5EF4-FFF2-40B4-BE49-F238E27FC236}">
                <a16:creationId xmlns:a16="http://schemas.microsoft.com/office/drawing/2014/main" id="{B9436691-39BA-4905-9655-8A2E10B4BF2E}"/>
              </a:ext>
            </a:extLst>
          </p:cNvPr>
          <p:cNvSpPr txBox="1"/>
          <p:nvPr/>
        </p:nvSpPr>
        <p:spPr>
          <a:xfrm>
            <a:off x="40845" y="2865356"/>
            <a:ext cx="1564708" cy="523220"/>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暗証番号などの秘匿情報を格納</a:t>
            </a:r>
          </a:p>
        </p:txBody>
      </p:sp>
      <p:cxnSp>
        <p:nvCxnSpPr>
          <p:cNvPr id="25" name="直線コネクタ 24">
            <a:extLst>
              <a:ext uri="{FF2B5EF4-FFF2-40B4-BE49-F238E27FC236}">
                <a16:creationId xmlns:a16="http://schemas.microsoft.com/office/drawing/2014/main" id="{1317D180-BB4D-4966-A76B-534F9CA63D1D}"/>
              </a:ext>
            </a:extLst>
          </p:cNvPr>
          <p:cNvCxnSpPr/>
          <p:nvPr/>
        </p:nvCxnSpPr>
        <p:spPr>
          <a:xfrm flipH="1">
            <a:off x="3117625" y="2500736"/>
            <a:ext cx="0" cy="828000"/>
          </a:xfrm>
          <a:prstGeom prst="line">
            <a:avLst/>
          </a:prstGeom>
          <a:ln w="25400" cap="rnd">
            <a:solidFill>
              <a:schemeClr val="tx1">
                <a:lumMod val="85000"/>
                <a:lumOff val="1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533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00" fill="hold"/>
                                        <p:tgtEl>
                                          <p:spTgt spid="9"/>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mph" presetSubtype="2" fill="hold" grpId="0" nodeType="clickEffect">
                                  <p:stCondLst>
                                    <p:cond delay="0"/>
                                  </p:stCondLst>
                                  <p:childTnLst>
                                    <p:animClr clrSpc="rgb" dir="cw">
                                      <p:cBhvr override="childStyle">
                                        <p:cTn id="15" dur="100" fill="hold"/>
                                        <p:tgtEl>
                                          <p:spTgt spid="5"/>
                                        </p:tgtEl>
                                        <p:attrNameLst>
                                          <p:attrName>style.color</p:attrName>
                                        </p:attrNameLst>
                                      </p:cBhvr>
                                      <p:to>
                                        <a:srgbClr val="FF0000"/>
                                      </p:to>
                                    </p:animClr>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87084" y="1076140"/>
            <a:ext cx="8905875" cy="1041400"/>
          </a:xfrm>
          <a:prstGeom prst="rect">
            <a:avLst/>
          </a:prstGeom>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12800" indent="-812800">
              <a:buFont typeface="Arial" panose="020B0604020202020204" pitchFamily="34" charset="0"/>
              <a:buNone/>
              <a:defRPr/>
            </a:pPr>
            <a:r>
              <a:rPr lang="ja-JP" altLang="en-US" dirty="0">
                <a:latin typeface="メイリオ" panose="020B0604030504040204" pitchFamily="50" charset="-128"/>
                <a:ea typeface="メイリオ" panose="020B0604030504040204" pitchFamily="50" charset="-128"/>
              </a:rPr>
              <a:t>　</a:t>
            </a:r>
            <a:r>
              <a:rPr lang="ja-JP" altLang="en-US" b="1" dirty="0">
                <a:solidFill>
                  <a:srgbClr val="FF0000"/>
                </a:solidFill>
                <a:latin typeface="メイリオ" panose="020B0604030504040204" pitchFamily="50" charset="-128"/>
                <a:ea typeface="メイリオ" panose="020B0604030504040204" pitchFamily="50" charset="-128"/>
              </a:rPr>
              <a:t>Ｑ．</a:t>
            </a:r>
            <a:r>
              <a:rPr lang="ja-JP" altLang="en-US" dirty="0">
                <a:latin typeface="メイリオ" panose="020B0604030504040204" pitchFamily="50" charset="-128"/>
                <a:ea typeface="メイリオ" panose="020B0604030504040204" pitchFamily="50" charset="-128"/>
              </a:rPr>
              <a:t>クレジットカードとデビットカードの違いは、どこにあるでしょうか？</a:t>
            </a:r>
          </a:p>
        </p:txBody>
      </p:sp>
      <p:sp>
        <p:nvSpPr>
          <p:cNvPr id="3" name="Rectangle 2"/>
          <p:cNvSpPr txBox="1">
            <a:spLocks noChangeArrowheads="1"/>
          </p:cNvSpPr>
          <p:nvPr/>
        </p:nvSpPr>
        <p:spPr>
          <a:xfrm>
            <a:off x="74839" y="1922239"/>
            <a:ext cx="8905875" cy="104140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Tx/>
              <a:buBlip>
                <a:blip r:embed="rId3"/>
              </a:buBlip>
              <a:defRPr kumimoji="1" sz="2400" b="1" kern="1200">
                <a:solidFill>
                  <a:schemeClr val="tx1"/>
                </a:solidFill>
                <a:latin typeface="+mn-ea"/>
                <a:ea typeface="+mn-ea"/>
                <a:cs typeface="Meiryo UI" panose="020B0604030504040204" pitchFamily="50" charset="-128"/>
              </a:defRPr>
            </a:lvl1pPr>
            <a:lvl2pPr marL="685800" indent="-228600" algn="l" defTabSz="914400" rtl="0" eaLnBrk="1" latinLnBrk="0" hangingPunct="1">
              <a:lnSpc>
                <a:spcPct val="90000"/>
              </a:lnSpc>
              <a:spcBef>
                <a:spcPts val="500"/>
              </a:spcBef>
              <a:buFontTx/>
              <a:buBlip>
                <a:blip r:embed="rId4"/>
              </a:buBlip>
              <a:defRPr kumimoji="1" sz="2000" b="1" kern="1200">
                <a:solidFill>
                  <a:schemeClr val="tx1"/>
                </a:solidFill>
                <a:latin typeface="+mn-ea"/>
                <a:ea typeface="+mn-ea"/>
                <a:cs typeface="Meiryo UI" panose="020B0604030504040204" pitchFamily="50" charset="-128"/>
              </a:defRPr>
            </a:lvl2pPr>
            <a:lvl3pPr marL="1143000" indent="-228600" algn="l" defTabSz="914400" rtl="0" eaLnBrk="1" latinLnBrk="0" hangingPunct="1">
              <a:lnSpc>
                <a:spcPct val="90000"/>
              </a:lnSpc>
              <a:spcBef>
                <a:spcPts val="500"/>
              </a:spcBef>
              <a:buFontTx/>
              <a:buBlip>
                <a:blip r:embed="rId5"/>
              </a:buBlip>
              <a:defRPr kumimoji="1" sz="1800" b="1" kern="1200">
                <a:solidFill>
                  <a:schemeClr val="tx1"/>
                </a:solidFill>
                <a:latin typeface="+mn-ea"/>
                <a:ea typeface="+mn-ea"/>
                <a:cs typeface="Meiryo UI" panose="020B0604030504040204" pitchFamily="50" charset="-128"/>
              </a:defRPr>
            </a:lvl3pPr>
            <a:lvl4pPr marL="1600200" indent="-228600" algn="l" defTabSz="914400" rtl="0" eaLnBrk="1" latinLnBrk="0" hangingPunct="1">
              <a:lnSpc>
                <a:spcPct val="90000"/>
              </a:lnSpc>
              <a:spcBef>
                <a:spcPts val="500"/>
              </a:spcBef>
              <a:buFontTx/>
              <a:buBlip>
                <a:blip r:embed="rId6"/>
              </a:buBlip>
              <a:defRPr kumimoji="1" sz="1600" b="1" kern="1200">
                <a:solidFill>
                  <a:schemeClr val="tx1"/>
                </a:solidFill>
                <a:latin typeface="+mn-ea"/>
                <a:ea typeface="+mn-ea"/>
                <a:cs typeface="Meiryo UI" panose="020B0604030504040204" pitchFamily="50" charset="-128"/>
              </a:defRPr>
            </a:lvl4pPr>
            <a:lvl5pPr marL="2057400" indent="-228600" algn="l" defTabSz="914400" rtl="0" eaLnBrk="1" latinLnBrk="0" hangingPunct="1">
              <a:lnSpc>
                <a:spcPct val="90000"/>
              </a:lnSpc>
              <a:spcBef>
                <a:spcPts val="500"/>
              </a:spcBef>
              <a:buFontTx/>
              <a:buBlip>
                <a:blip r:embed="rId7"/>
              </a:buBlip>
              <a:defRPr kumimoji="1" sz="1600" b="1" kern="1200">
                <a:solidFill>
                  <a:schemeClr val="tx1"/>
                </a:solidFill>
                <a:latin typeface="+mn-ea"/>
                <a:ea typeface="+mn-ea"/>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12800" indent="-812800">
              <a:buNone/>
              <a:defRPr/>
            </a:pPr>
            <a:r>
              <a:rPr lang="ja-JP" altLang="en-US" sz="2800" dirty="0">
                <a:latin typeface="メイリオ" panose="020B0604030504040204" pitchFamily="50" charset="-128"/>
                <a:ea typeface="メイリオ" panose="020B0604030504040204" pitchFamily="50" charset="-128"/>
              </a:rPr>
              <a:t>  </a:t>
            </a:r>
            <a:r>
              <a:rPr lang="en-US" altLang="ja-JP" sz="2800" dirty="0">
                <a:latin typeface="メイリオ" panose="020B0604030504040204" pitchFamily="50" charset="-128"/>
                <a:ea typeface="メイリオ" panose="020B0604030504040204" pitchFamily="50" charset="-128"/>
              </a:rPr>
              <a:t>A</a:t>
            </a:r>
            <a:r>
              <a:rPr lang="ja-JP" altLang="en-US" sz="2800" dirty="0">
                <a:latin typeface="メイリオ" panose="020B0604030504040204" pitchFamily="50" charset="-128"/>
                <a:ea typeface="メイリオ" panose="020B0604030504040204" pitchFamily="50" charset="-128"/>
              </a:rPr>
              <a:t>．</a:t>
            </a:r>
            <a:endParaRPr lang="ja-JP" altLang="en-US" sz="2800" b="0" dirty="0">
              <a:latin typeface="メイリオ" panose="020B0604030504040204" pitchFamily="50" charset="-128"/>
              <a:ea typeface="メイリオ"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755923219"/>
              </p:ext>
            </p:extLst>
          </p:nvPr>
        </p:nvGraphicFramePr>
        <p:xfrm>
          <a:off x="128587" y="2522087"/>
          <a:ext cx="9034465" cy="3767398"/>
        </p:xfrm>
        <a:graphic>
          <a:graphicData uri="http://schemas.openxmlformats.org/drawingml/2006/table">
            <a:tbl>
              <a:tblPr firstRow="1" bandRow="1">
                <a:tableStyleId>{5940675A-B579-460E-94D1-54222C63F5DA}</a:tableStyleId>
              </a:tblPr>
              <a:tblGrid>
                <a:gridCol w="2628208">
                  <a:extLst>
                    <a:ext uri="{9D8B030D-6E8A-4147-A177-3AD203B41FA5}">
                      <a16:colId xmlns:a16="http://schemas.microsoft.com/office/drawing/2014/main" val="1959555024"/>
                    </a:ext>
                  </a:extLst>
                </a:gridCol>
                <a:gridCol w="3258243">
                  <a:extLst>
                    <a:ext uri="{9D8B030D-6E8A-4147-A177-3AD203B41FA5}">
                      <a16:colId xmlns:a16="http://schemas.microsoft.com/office/drawing/2014/main" val="1433097736"/>
                    </a:ext>
                  </a:extLst>
                </a:gridCol>
                <a:gridCol w="3148014">
                  <a:extLst>
                    <a:ext uri="{9D8B030D-6E8A-4147-A177-3AD203B41FA5}">
                      <a16:colId xmlns:a16="http://schemas.microsoft.com/office/drawing/2014/main" val="528307444"/>
                    </a:ext>
                  </a:extLst>
                </a:gridCol>
              </a:tblGrid>
              <a:tr h="321126">
                <a:tc>
                  <a:txBody>
                    <a:bodyPr/>
                    <a:lstStyle/>
                    <a:p>
                      <a:endParaRPr kumimoji="1" lang="ja-JP" altLang="en-US" sz="240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2400" dirty="0">
                          <a:latin typeface="メイリオ" panose="020B0604030504040204" pitchFamily="50" charset="-128"/>
                          <a:ea typeface="メイリオ" panose="020B0604030504040204" pitchFamily="50" charset="-128"/>
                        </a:rPr>
                        <a:t>メリット</a:t>
                      </a:r>
                    </a:p>
                  </a:txBody>
                  <a:tcPr anchor="ctr"/>
                </a:tc>
                <a:tc>
                  <a:txBody>
                    <a:bodyPr/>
                    <a:lstStyle/>
                    <a:p>
                      <a:pPr algn="ctr"/>
                      <a:r>
                        <a:rPr kumimoji="1" lang="ja-JP" altLang="en-US" sz="2400" dirty="0">
                          <a:latin typeface="メイリオ" panose="020B0604030504040204" pitchFamily="50" charset="-128"/>
                          <a:ea typeface="メイリオ" panose="020B0604030504040204" pitchFamily="50" charset="-128"/>
                        </a:rPr>
                        <a:t>デメリット</a:t>
                      </a:r>
                    </a:p>
                  </a:txBody>
                  <a:tcPr anchor="ctr"/>
                </a:tc>
                <a:extLst>
                  <a:ext uri="{0D108BD9-81ED-4DB2-BD59-A6C34878D82A}">
                    <a16:rowId xmlns:a16="http://schemas.microsoft.com/office/drawing/2014/main" val="3385460482"/>
                  </a:ext>
                </a:extLst>
              </a:tr>
              <a:tr h="1592211">
                <a:tc>
                  <a:txBody>
                    <a:bodyPr/>
                    <a:lstStyle/>
                    <a:p>
                      <a:pPr algn="ctr"/>
                      <a:r>
                        <a:rPr kumimoji="1" lang="ja-JP" altLang="en-US" sz="2400" b="1" dirty="0">
                          <a:latin typeface="メイリオ" panose="020B0604030504040204" pitchFamily="50" charset="-128"/>
                          <a:ea typeface="メイリオ" panose="020B0604030504040204" pitchFamily="50" charset="-128"/>
                        </a:rPr>
                        <a:t>クレジットカード</a:t>
                      </a:r>
                      <a:endParaRPr kumimoji="1" lang="en-US" altLang="ja-JP" sz="2400" b="1" dirty="0">
                        <a:latin typeface="メイリオ" panose="020B0604030504040204" pitchFamily="50" charset="-128"/>
                        <a:ea typeface="メイリオ" panose="020B0604030504040204" pitchFamily="50" charset="-128"/>
                      </a:endParaRPr>
                    </a:p>
                    <a:p>
                      <a:pPr algn="ctr"/>
                      <a:r>
                        <a:rPr kumimoji="1" lang="ja-JP" altLang="en-US" sz="2400" b="1" dirty="0">
                          <a:solidFill>
                            <a:srgbClr val="FF0000"/>
                          </a:solidFill>
                          <a:latin typeface="メイリオ" panose="020B0604030504040204" pitchFamily="50" charset="-128"/>
                          <a:ea typeface="メイリオ" panose="020B0604030504040204" pitchFamily="50" charset="-128"/>
                        </a:rPr>
                        <a:t>（後払い）</a:t>
                      </a:r>
                    </a:p>
                  </a:txBody>
                  <a:tcPr anchor="ctr"/>
                </a:tc>
                <a:tc>
                  <a:txBody>
                    <a:bodyPr/>
                    <a:lstStyle/>
                    <a:p>
                      <a:pPr marL="92075" indent="-92075"/>
                      <a:endParaRPr kumimoji="1" lang="en-US" altLang="ja-JP" sz="2400" dirty="0">
                        <a:latin typeface="メイリオ" panose="020B0604030504040204" pitchFamily="50" charset="-128"/>
                        <a:ea typeface="メイリオ" panose="020B0604030504040204" pitchFamily="50" charset="-128"/>
                      </a:endParaRPr>
                    </a:p>
                  </a:txBody>
                  <a:tcPr anchor="ctr"/>
                </a:tc>
                <a:tc>
                  <a:txBody>
                    <a:bodyPr/>
                    <a:lstStyle/>
                    <a:p>
                      <a:pPr marL="92075" indent="-92075"/>
                      <a:r>
                        <a:rPr kumimoji="1" lang="ja-JP" altLang="en-US" sz="2400" baseline="0" dirty="0">
                          <a:latin typeface="メイリオ" panose="020B0604030504040204" pitchFamily="50" charset="-128"/>
                          <a:ea typeface="メイリオ" panose="020B0604030504040204" pitchFamily="50" charset="-128"/>
                        </a:rPr>
                        <a:t> </a:t>
                      </a:r>
                      <a:endParaRPr kumimoji="1" lang="ja-JP" altLang="en-US" sz="24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70467434"/>
                  </a:ext>
                </a:extLst>
              </a:tr>
              <a:tr h="1717987">
                <a:tc>
                  <a:txBody>
                    <a:bodyPr/>
                    <a:lstStyle/>
                    <a:p>
                      <a:pPr algn="ctr"/>
                      <a:r>
                        <a:rPr kumimoji="1" lang="ja-JP" altLang="en-US" sz="2400" b="1" dirty="0">
                          <a:latin typeface="メイリオ" panose="020B0604030504040204" pitchFamily="50" charset="-128"/>
                          <a:ea typeface="メイリオ" panose="020B0604030504040204" pitchFamily="50" charset="-128"/>
                        </a:rPr>
                        <a:t>デビットカード</a:t>
                      </a:r>
                      <a:endParaRPr kumimoji="1" lang="en-US" altLang="ja-JP" sz="2400" b="1" dirty="0">
                        <a:latin typeface="メイリオ" panose="020B0604030504040204" pitchFamily="50" charset="-128"/>
                        <a:ea typeface="メイリオ" panose="020B0604030504040204" pitchFamily="50" charset="-128"/>
                      </a:endParaRPr>
                    </a:p>
                    <a:p>
                      <a:pPr algn="ctr"/>
                      <a:r>
                        <a:rPr kumimoji="1" lang="ja-JP" altLang="en-US" sz="2400" b="1" dirty="0">
                          <a:solidFill>
                            <a:srgbClr val="FF0000"/>
                          </a:solidFill>
                          <a:latin typeface="メイリオ" panose="020B0604030504040204" pitchFamily="50" charset="-128"/>
                          <a:ea typeface="メイリオ" panose="020B0604030504040204" pitchFamily="50" charset="-128"/>
                        </a:rPr>
                        <a:t>（即時払い）</a:t>
                      </a:r>
                    </a:p>
                  </a:txBody>
                  <a:tcPr anchor="ctr">
                    <a:solidFill>
                      <a:schemeClr val="accent5">
                        <a:lumMod val="40000"/>
                        <a:lumOff val="60000"/>
                      </a:schemeClr>
                    </a:solidFill>
                  </a:tcPr>
                </a:tc>
                <a:tc>
                  <a:txBody>
                    <a:bodyPr/>
                    <a:lstStyle/>
                    <a:p>
                      <a:pPr marL="92075" indent="-92075"/>
                      <a:r>
                        <a:rPr kumimoji="1" lang="ja-JP" altLang="en-US" sz="2400" baseline="0" dirty="0">
                          <a:latin typeface="メイリオ" panose="020B0604030504040204" pitchFamily="50" charset="-128"/>
                          <a:ea typeface="メイリオ" panose="020B0604030504040204" pitchFamily="50" charset="-128"/>
                        </a:rPr>
                        <a:t> </a:t>
                      </a:r>
                      <a:endParaRPr kumimoji="1" lang="ja-JP" altLang="en-US" sz="2400" dirty="0">
                        <a:latin typeface="メイリオ" panose="020B0604030504040204" pitchFamily="50" charset="-128"/>
                        <a:ea typeface="メイリオ" panose="020B0604030504040204" pitchFamily="50" charset="-128"/>
                      </a:endParaRPr>
                    </a:p>
                  </a:txBody>
                  <a:tcPr anchor="ctr">
                    <a:solidFill>
                      <a:schemeClr val="accent5">
                        <a:lumMod val="40000"/>
                        <a:lumOff val="60000"/>
                      </a:schemeClr>
                    </a:solidFill>
                  </a:tcPr>
                </a:tc>
                <a:tc>
                  <a:txBody>
                    <a:bodyPr/>
                    <a:lstStyle/>
                    <a:p>
                      <a:pPr marL="92075" indent="-92075"/>
                      <a:r>
                        <a:rPr kumimoji="1" lang="ja-JP" altLang="en-US" sz="2400" baseline="0" dirty="0">
                          <a:latin typeface="メイリオ" panose="020B0604030504040204" pitchFamily="50" charset="-128"/>
                          <a:ea typeface="メイリオ" panose="020B0604030504040204" pitchFamily="50" charset="-128"/>
                        </a:rPr>
                        <a:t> </a:t>
                      </a:r>
                      <a:endParaRPr kumimoji="1" lang="en-US" altLang="ja-JP" sz="2400" dirty="0">
                        <a:latin typeface="メイリオ" panose="020B0604030504040204" pitchFamily="50" charset="-128"/>
                        <a:ea typeface="メイリオ" panose="020B0604030504040204" pitchFamily="50" charset="-128"/>
                      </a:endParaRPr>
                    </a:p>
                  </a:txBody>
                  <a:tcPr anchor="ctr">
                    <a:solidFill>
                      <a:schemeClr val="accent5">
                        <a:lumMod val="40000"/>
                        <a:lumOff val="60000"/>
                      </a:schemeClr>
                    </a:solidFill>
                  </a:tcPr>
                </a:tc>
                <a:extLst>
                  <a:ext uri="{0D108BD9-81ED-4DB2-BD59-A6C34878D82A}">
                    <a16:rowId xmlns:a16="http://schemas.microsoft.com/office/drawing/2014/main" val="886751325"/>
                  </a:ext>
                </a:extLst>
              </a:tr>
            </a:tbl>
          </a:graphicData>
        </a:graphic>
      </p:graphicFrame>
      <p:sp>
        <p:nvSpPr>
          <p:cNvPr id="5" name="タイトル 7"/>
          <p:cNvSpPr txBox="1">
            <a:spLocks/>
          </p:cNvSpPr>
          <p:nvPr/>
        </p:nvSpPr>
        <p:spPr>
          <a:xfrm>
            <a:off x="128587" y="256017"/>
            <a:ext cx="7744810" cy="61784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メイリオ" panose="020B0604030504040204" pitchFamily="50" charset="-128"/>
                <a:ea typeface="メイリオ" panose="020B0604030504040204" pitchFamily="50" charset="-128"/>
              </a:rPr>
              <a:t>クレジットカードの仕組み</a:t>
            </a:r>
          </a:p>
        </p:txBody>
      </p:sp>
      <p:sp>
        <p:nvSpPr>
          <p:cNvPr id="6" name="正方形/長方形 5"/>
          <p:cNvSpPr/>
          <p:nvPr/>
        </p:nvSpPr>
        <p:spPr>
          <a:xfrm>
            <a:off x="6029212" y="4563385"/>
            <a:ext cx="3004457" cy="1741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メイリオ" panose="020B0604030504040204" pitchFamily="50" charset="-128"/>
                <a:ea typeface="メイリオ" panose="020B0604030504040204" pitchFamily="50" charset="-128"/>
              </a:rPr>
              <a:t>ショッピング時に銀行口座に所要額の預金を確保しておく必要がある。</a:t>
            </a:r>
            <a:endParaRPr lang="en-US" altLang="ja-JP" sz="2400"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p:cNvSpPr/>
          <p:nvPr/>
        </p:nvSpPr>
        <p:spPr>
          <a:xfrm>
            <a:off x="6044520" y="2934833"/>
            <a:ext cx="3004457" cy="1741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メイリオ" panose="020B0604030504040204" pitchFamily="50" charset="-128"/>
                <a:ea typeface="メイリオ" panose="020B0604030504040204" pitchFamily="50" charset="-128"/>
              </a:rPr>
              <a:t>直ぐに現金・銀行預金が減らないので、使い過ぎるおそれがある。</a:t>
            </a:r>
          </a:p>
        </p:txBody>
      </p:sp>
      <p:sp>
        <p:nvSpPr>
          <p:cNvPr id="9" name="正方形/長方形 8"/>
          <p:cNvSpPr/>
          <p:nvPr/>
        </p:nvSpPr>
        <p:spPr>
          <a:xfrm>
            <a:off x="2786062" y="4577898"/>
            <a:ext cx="3159580" cy="1741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indent="-92075"/>
            <a:r>
              <a:rPr lang="ja-JP" altLang="en-US" sz="2400" dirty="0">
                <a:solidFill>
                  <a:schemeClr val="tx1"/>
                </a:solidFill>
                <a:latin typeface="メイリオ" panose="020B0604030504040204" pitchFamily="50" charset="-128"/>
                <a:ea typeface="メイリオ" panose="020B0604030504040204" pitchFamily="50" charset="-128"/>
              </a:rPr>
              <a:t> 利用の都度、銀行口座から引き落とされるので使い過ぎを防ぐことができる。</a:t>
            </a:r>
          </a:p>
        </p:txBody>
      </p:sp>
      <p:sp>
        <p:nvSpPr>
          <p:cNvPr id="10" name="正方形/長方形 9"/>
          <p:cNvSpPr/>
          <p:nvPr/>
        </p:nvSpPr>
        <p:spPr>
          <a:xfrm flipH="1">
            <a:off x="2786062" y="3075269"/>
            <a:ext cx="3205958" cy="14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350" dirty="0">
                <a:solidFill>
                  <a:schemeClr val="tx1"/>
                </a:solidFill>
                <a:latin typeface="メイリオ" panose="020B0604030504040204" pitchFamily="50" charset="-128"/>
                <a:ea typeface="メイリオ" panose="020B0604030504040204" pitchFamily="50" charset="-128"/>
              </a:rPr>
              <a:t>ショッピング時に財布や銀行口座に所要額のお金がなくてもショッピングできる</a:t>
            </a:r>
            <a:r>
              <a:rPr lang="ja-JP" altLang="en-US" sz="2400" dirty="0">
                <a:solidFill>
                  <a:schemeClr val="tx1"/>
                </a:solidFill>
                <a:latin typeface="メイリオ" panose="020B0604030504040204" pitchFamily="50" charset="-128"/>
                <a:ea typeface="メイリオ" panose="020B0604030504040204" pitchFamily="50" charset="-128"/>
              </a:rPr>
              <a:t>。</a:t>
            </a:r>
            <a:endParaRPr lang="en-US" altLang="ja-JP" sz="2400"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2783115" y="3085989"/>
            <a:ext cx="3193142" cy="1438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350" dirty="0">
                <a:solidFill>
                  <a:schemeClr val="tx1"/>
                </a:solidFill>
                <a:latin typeface="メイリオ" panose="020B0604030504040204" pitchFamily="50" charset="-128"/>
                <a:ea typeface="メイリオ" panose="020B0604030504040204" pitchFamily="50" charset="-128"/>
              </a:rPr>
              <a:t>ショッピング時に財布や銀行口座に所要額のお金がなくてもショッピングできる。</a:t>
            </a:r>
            <a:endParaRPr lang="en-US" altLang="ja-JP" sz="2350" dirty="0">
              <a:solidFill>
                <a:schemeClr val="tx1"/>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6045540" y="3075269"/>
            <a:ext cx="2935174" cy="1447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メイリオ" panose="020B0604030504040204" pitchFamily="50" charset="-128"/>
                <a:ea typeface="メイリオ" panose="020B0604030504040204" pitchFamily="50" charset="-128"/>
              </a:rPr>
              <a:t>直ぐに現金・銀行預金が減らないので、使い過ぎるおそれがある。</a:t>
            </a:r>
          </a:p>
        </p:txBody>
      </p:sp>
      <p:sp>
        <p:nvSpPr>
          <p:cNvPr id="13" name="正方形/長方形 12"/>
          <p:cNvSpPr/>
          <p:nvPr/>
        </p:nvSpPr>
        <p:spPr>
          <a:xfrm>
            <a:off x="2790657" y="4762793"/>
            <a:ext cx="3072496" cy="137699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indent="-92075"/>
            <a:r>
              <a:rPr lang="ja-JP" altLang="en-US" sz="2400" dirty="0">
                <a:solidFill>
                  <a:schemeClr val="tx1"/>
                </a:solidFill>
                <a:latin typeface="メイリオ" panose="020B0604030504040204" pitchFamily="50" charset="-128"/>
                <a:ea typeface="メイリオ" panose="020B0604030504040204" pitchFamily="50" charset="-128"/>
              </a:rPr>
              <a:t> 利用の都度、銀行口座から引き落とされるので使い過ぎを防ぐことができる。</a:t>
            </a:r>
          </a:p>
        </p:txBody>
      </p:sp>
      <p:sp>
        <p:nvSpPr>
          <p:cNvPr id="14" name="正方形/長方形 13"/>
          <p:cNvSpPr/>
          <p:nvPr/>
        </p:nvSpPr>
        <p:spPr>
          <a:xfrm>
            <a:off x="6027170" y="4709206"/>
            <a:ext cx="2946516" cy="143145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メイリオ" panose="020B0604030504040204" pitchFamily="50" charset="-128"/>
                <a:ea typeface="メイリオ" panose="020B0604030504040204" pitchFamily="50" charset="-128"/>
              </a:rPr>
              <a:t>ショッピング時に銀行口座に所要額の預金を確保しておく必要がある。</a:t>
            </a:r>
            <a:endParaRPr lang="en-US" altLang="ja-JP" sz="24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2645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grpId="1" nodeType="clickEffect">
                                  <p:stCondLst>
                                    <p:cond delay="0"/>
                                  </p:stCondLst>
                                  <p:childTnLst>
                                    <p:animClr clrSpc="rgb" dir="cw">
                                      <p:cBhvr override="childStyle">
                                        <p:cTn id="26" dur="100" fill="hold"/>
                                        <p:tgtEl>
                                          <p:spTgt spid="10"/>
                                        </p:tgtEl>
                                        <p:attrNameLst>
                                          <p:attrName>style.color</p:attrName>
                                        </p:attrNameLst>
                                      </p:cBhvr>
                                      <p:to>
                                        <a:srgbClr val="C55A11"/>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mph" presetSubtype="2" fill="hold" grpId="1" nodeType="clickEffect">
                                  <p:stCondLst>
                                    <p:cond delay="0"/>
                                  </p:stCondLst>
                                  <p:childTnLst>
                                    <p:animClr clrSpc="rgb" dir="cw">
                                      <p:cBhvr override="childStyle">
                                        <p:cTn id="35" dur="100" fill="hold"/>
                                        <p:tgtEl>
                                          <p:spTgt spid="7"/>
                                        </p:tgtEl>
                                        <p:attrNameLst>
                                          <p:attrName>style.color</p:attrName>
                                        </p:attrNameLst>
                                      </p:cBhvr>
                                      <p:to>
                                        <a:srgbClr val="C55A11"/>
                                      </p:to>
                                    </p:animClr>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mph" presetSubtype="2" fill="hold" grpId="1" nodeType="clickEffect">
                                  <p:stCondLst>
                                    <p:cond delay="0"/>
                                  </p:stCondLst>
                                  <p:childTnLst>
                                    <p:animClr clrSpc="rgb" dir="cw">
                                      <p:cBhvr override="childStyle">
                                        <p:cTn id="44" dur="100" fill="hold"/>
                                        <p:tgtEl>
                                          <p:spTgt spid="9"/>
                                        </p:tgtEl>
                                        <p:attrNameLst>
                                          <p:attrName>style.color</p:attrName>
                                        </p:attrNameLst>
                                      </p:cBhvr>
                                      <p:to>
                                        <a:srgbClr val="C55A11"/>
                                      </p:to>
                                    </p:animClr>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mph" presetSubtype="2" fill="hold" grpId="1" nodeType="clickEffect">
                                  <p:stCondLst>
                                    <p:cond delay="0"/>
                                  </p:stCondLst>
                                  <p:childTnLst>
                                    <p:animClr clrSpc="rgb" dir="cw">
                                      <p:cBhvr override="childStyle">
                                        <p:cTn id="53" dur="100" fill="hold"/>
                                        <p:tgtEl>
                                          <p:spTgt spid="6"/>
                                        </p:tgtEl>
                                        <p:attrNameLst>
                                          <p:attrName>style.color</p:attrName>
                                        </p:attrNameLst>
                                      </p:cBhvr>
                                      <p:to>
                                        <a:srgbClr val="C55A11"/>
                                      </p:to>
                                    </p:animClr>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7" grpId="0"/>
      <p:bldP spid="7" grpId="1"/>
      <p:bldP spid="9" grpId="0"/>
      <p:bldP spid="9" grpId="1"/>
      <p:bldP spid="10" grpId="0"/>
      <p:bldP spid="10" grpId="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925189" y="2168310"/>
            <a:ext cx="4362450" cy="4029075"/>
          </a:xfrm>
          <a:prstGeom prst="rect">
            <a:avLst/>
          </a:prstGeom>
        </p:spPr>
      </p:pic>
      <p:sp>
        <p:nvSpPr>
          <p:cNvPr id="3" name="タイトル 1"/>
          <p:cNvSpPr>
            <a:spLocks noGrp="1"/>
          </p:cNvSpPr>
          <p:nvPr>
            <p:ph type="title" idx="4294967295"/>
          </p:nvPr>
        </p:nvSpPr>
        <p:spPr>
          <a:xfrm>
            <a:off x="85338" y="1047339"/>
            <a:ext cx="7948613" cy="552450"/>
          </a:xfrm>
          <a:prstGeom prst="rect">
            <a:avLst/>
          </a:prstGeom>
        </p:spPr>
        <p:txBody>
          <a:bodyPr/>
          <a:lstStyle/>
          <a:p>
            <a:r>
              <a:rPr lang="ja-JP" altLang="en-US" sz="28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b="1"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クレジットカードは三者間契約</a:t>
            </a:r>
          </a:p>
        </p:txBody>
      </p:sp>
      <p:sp>
        <p:nvSpPr>
          <p:cNvPr id="4" name="角丸四角形吹き出し 3"/>
          <p:cNvSpPr/>
          <p:nvPr/>
        </p:nvSpPr>
        <p:spPr>
          <a:xfrm>
            <a:off x="7349833" y="1879490"/>
            <a:ext cx="1368236" cy="577641"/>
          </a:xfrm>
          <a:prstGeom prst="wedgeRoundRectCallout">
            <a:avLst>
              <a:gd name="adj1" fmla="val -52962"/>
              <a:gd name="adj2" fmla="val 88854"/>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売買契約</a:t>
            </a:r>
          </a:p>
        </p:txBody>
      </p:sp>
      <p:sp>
        <p:nvSpPr>
          <p:cNvPr id="5" name="角丸四角形吹き出し 4"/>
          <p:cNvSpPr/>
          <p:nvPr/>
        </p:nvSpPr>
        <p:spPr>
          <a:xfrm>
            <a:off x="7879038" y="5153089"/>
            <a:ext cx="1678062" cy="577641"/>
          </a:xfrm>
          <a:prstGeom prst="wedgeRoundRectCallout">
            <a:avLst>
              <a:gd name="adj1" fmla="val -51678"/>
              <a:gd name="adj2" fmla="val -87276"/>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加盟店契約</a:t>
            </a:r>
          </a:p>
        </p:txBody>
      </p:sp>
      <p:sp>
        <p:nvSpPr>
          <p:cNvPr id="6" name="角丸四角形吹き出し 5"/>
          <p:cNvSpPr/>
          <p:nvPr/>
        </p:nvSpPr>
        <p:spPr>
          <a:xfrm>
            <a:off x="3774242" y="4890433"/>
            <a:ext cx="2076476" cy="929507"/>
          </a:xfrm>
          <a:prstGeom prst="wedgeRoundRectCallout">
            <a:avLst>
              <a:gd name="adj1" fmla="val 52424"/>
              <a:gd name="adj2" fmla="val -85188"/>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立替払契約</a:t>
            </a:r>
            <a:endParaRPr lang="en-US" altLang="ja-JP"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カード会員契約</a:t>
            </a:r>
          </a:p>
        </p:txBody>
      </p:sp>
      <p:sp>
        <p:nvSpPr>
          <p:cNvPr id="7" name="コンテンツ プレースホルダー 3"/>
          <p:cNvSpPr txBox="1">
            <a:spLocks/>
          </p:cNvSpPr>
          <p:nvPr/>
        </p:nvSpPr>
        <p:spPr>
          <a:xfrm>
            <a:off x="20414" y="1825837"/>
            <a:ext cx="4792066" cy="2491470"/>
          </a:xfrm>
          <a:prstGeom prst="rect">
            <a:avLst/>
          </a:prstGeom>
        </p:spPr>
        <p:txBody>
          <a:bodyPr>
            <a:noAutofit/>
          </a:bodyPr>
          <a:lstStyle>
            <a:lvl1pPr marL="228600" indent="-228600" algn="l" defTabSz="914400" rtl="0" eaLnBrk="1" latinLnBrk="0" hangingPunct="1">
              <a:lnSpc>
                <a:spcPct val="90000"/>
              </a:lnSpc>
              <a:spcBef>
                <a:spcPts val="1000"/>
              </a:spcBef>
              <a:buFontTx/>
              <a:buBlip>
                <a:blip r:embed="rId3"/>
              </a:buBlip>
              <a:defRPr kumimoji="1" sz="2400" b="1" kern="1200">
                <a:solidFill>
                  <a:schemeClr val="tx1"/>
                </a:solidFill>
                <a:latin typeface="+mn-ea"/>
                <a:ea typeface="+mn-ea"/>
                <a:cs typeface="Meiryo UI" panose="020B0604030504040204" pitchFamily="50" charset="-128"/>
              </a:defRPr>
            </a:lvl1pPr>
            <a:lvl2pPr marL="685800" indent="-228600" algn="l" defTabSz="914400" rtl="0" eaLnBrk="1" latinLnBrk="0" hangingPunct="1">
              <a:lnSpc>
                <a:spcPct val="90000"/>
              </a:lnSpc>
              <a:spcBef>
                <a:spcPts val="500"/>
              </a:spcBef>
              <a:buFontTx/>
              <a:buBlip>
                <a:blip r:embed="rId4"/>
              </a:buBlip>
              <a:defRPr kumimoji="1" sz="2000" b="1" kern="1200">
                <a:solidFill>
                  <a:schemeClr val="tx1"/>
                </a:solidFill>
                <a:latin typeface="+mn-ea"/>
                <a:ea typeface="+mn-ea"/>
                <a:cs typeface="Meiryo UI" panose="020B0604030504040204" pitchFamily="50" charset="-128"/>
              </a:defRPr>
            </a:lvl2pPr>
            <a:lvl3pPr marL="1143000" indent="-228600" algn="l" defTabSz="914400" rtl="0" eaLnBrk="1" latinLnBrk="0" hangingPunct="1">
              <a:lnSpc>
                <a:spcPct val="90000"/>
              </a:lnSpc>
              <a:spcBef>
                <a:spcPts val="500"/>
              </a:spcBef>
              <a:buFontTx/>
              <a:buBlip>
                <a:blip r:embed="rId5"/>
              </a:buBlip>
              <a:defRPr kumimoji="1" sz="1800" b="1" kern="1200">
                <a:solidFill>
                  <a:schemeClr val="tx1"/>
                </a:solidFill>
                <a:latin typeface="+mn-ea"/>
                <a:ea typeface="+mn-ea"/>
                <a:cs typeface="Meiryo UI" panose="020B0604030504040204" pitchFamily="50" charset="-128"/>
              </a:defRPr>
            </a:lvl3pPr>
            <a:lvl4pPr marL="1600200" indent="-228600" algn="l" defTabSz="914400" rtl="0" eaLnBrk="1" latinLnBrk="0" hangingPunct="1">
              <a:lnSpc>
                <a:spcPct val="90000"/>
              </a:lnSpc>
              <a:spcBef>
                <a:spcPts val="500"/>
              </a:spcBef>
              <a:buFontTx/>
              <a:buBlip>
                <a:blip r:embed="rId6"/>
              </a:buBlip>
              <a:defRPr kumimoji="1" sz="1600" b="1" kern="1200">
                <a:solidFill>
                  <a:schemeClr val="tx1"/>
                </a:solidFill>
                <a:latin typeface="+mn-ea"/>
                <a:ea typeface="+mn-ea"/>
                <a:cs typeface="Meiryo UI" panose="020B0604030504040204" pitchFamily="50" charset="-128"/>
              </a:defRPr>
            </a:lvl4pPr>
            <a:lvl5pPr marL="2057400" indent="-228600" algn="l" defTabSz="914400" rtl="0" eaLnBrk="1" latinLnBrk="0" hangingPunct="1">
              <a:lnSpc>
                <a:spcPct val="90000"/>
              </a:lnSpc>
              <a:spcBef>
                <a:spcPts val="500"/>
              </a:spcBef>
              <a:buFontTx/>
              <a:buBlip>
                <a:blip r:embed="rId7"/>
              </a:buBlip>
              <a:defRPr kumimoji="1" sz="1600" b="1" kern="1200">
                <a:solidFill>
                  <a:schemeClr val="tx1"/>
                </a:solidFill>
                <a:latin typeface="+mn-ea"/>
                <a:ea typeface="+mn-ea"/>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・クレジットカードは、</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　利用者、加盟店、クレジット　</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　カード会社の三者による契約。</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spcBef>
                <a:spcPts val="600"/>
              </a:spcBef>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・ショッピング（買い物）のほか</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　キャッシング（現金の借入れ）　　　</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　に使える。</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0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0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0" dirty="0">
                <a:latin typeface="メイリオ" panose="020B0604030504040204" pitchFamily="50" charset="-128"/>
                <a:ea typeface="メイリオ" panose="020B0604030504040204" pitchFamily="50" charset="-128"/>
                <a:cs typeface="メイリオ" panose="020B0604030504040204" pitchFamily="50" charset="-128"/>
              </a:rPr>
              <a:t>ショッピングは</a:t>
            </a:r>
            <a:r>
              <a:rPr lang="ja-JP" altLang="en-US" sz="20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割賦販売法</a:t>
            </a:r>
            <a:endParaRPr lang="en-US" altLang="ja-JP" sz="20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0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0" dirty="0">
                <a:latin typeface="メイリオ" panose="020B0604030504040204" pitchFamily="50" charset="-128"/>
                <a:ea typeface="メイリオ" panose="020B0604030504040204" pitchFamily="50" charset="-128"/>
                <a:cs typeface="メイリオ" panose="020B0604030504040204" pitchFamily="50" charset="-128"/>
              </a:rPr>
              <a:t>キャッシングは</a:t>
            </a:r>
            <a:r>
              <a:rPr lang="ja-JP" altLang="en-US" sz="20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rPr>
              <a:t>貸金業法</a:t>
            </a:r>
            <a:endParaRPr lang="en-US" altLang="ja-JP" sz="2000" dirty="0">
              <a:solidFill>
                <a:srgbClr val="0000C8"/>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 name="グループ化 7"/>
          <p:cNvGrpSpPr/>
          <p:nvPr/>
        </p:nvGrpSpPr>
        <p:grpSpPr>
          <a:xfrm>
            <a:off x="5393193" y="2847384"/>
            <a:ext cx="1008513" cy="844013"/>
            <a:chOff x="4342455" y="5079488"/>
            <a:chExt cx="1071726" cy="886855"/>
          </a:xfrm>
        </p:grpSpPr>
        <p:pic>
          <p:nvPicPr>
            <p:cNvPr id="9" name="図 8"/>
            <p:cNvPicPr>
              <a:picLocks noChangeAspect="1"/>
            </p:cNvPicPr>
            <p:nvPr/>
          </p:nvPicPr>
          <p:blipFill rotWithShape="1">
            <a:blip r:embed="rId8" cstate="print">
              <a:extLst>
                <a:ext uri="{28A0092B-C50C-407E-A947-70E740481C1C}">
                  <a14:useLocalDpi xmlns:a14="http://schemas.microsoft.com/office/drawing/2010/main" val="0"/>
                </a:ext>
              </a:extLst>
            </a:blip>
            <a:srcRect l="1" t="1" r="-500" b="43513"/>
            <a:stretch/>
          </p:blipFill>
          <p:spPr>
            <a:xfrm>
              <a:off x="4342455" y="5079488"/>
              <a:ext cx="550117" cy="886855"/>
            </a:xfrm>
            <a:prstGeom prst="rect">
              <a:avLst/>
            </a:prstGeom>
          </p:spPr>
        </p:pic>
        <p:pic>
          <p:nvPicPr>
            <p:cNvPr id="10" name="図 9"/>
            <p:cNvPicPr>
              <a:picLocks noChangeAspect="1"/>
            </p:cNvPicPr>
            <p:nvPr/>
          </p:nvPicPr>
          <p:blipFill rotWithShape="1">
            <a:blip r:embed="rId9" cstate="print">
              <a:extLst>
                <a:ext uri="{28A0092B-C50C-407E-A947-70E740481C1C}">
                  <a14:useLocalDpi xmlns:a14="http://schemas.microsoft.com/office/drawing/2010/main" val="0"/>
                </a:ext>
              </a:extLst>
            </a:blip>
            <a:srcRect l="1" r="-2001" b="41462"/>
            <a:stretch/>
          </p:blipFill>
          <p:spPr>
            <a:xfrm>
              <a:off x="4763881" y="5101537"/>
              <a:ext cx="650300" cy="859351"/>
            </a:xfrm>
            <a:prstGeom prst="rect">
              <a:avLst/>
            </a:prstGeom>
          </p:spPr>
        </p:pic>
      </p:grpSp>
      <p:sp>
        <p:nvSpPr>
          <p:cNvPr id="11" name="タイトル 7"/>
          <p:cNvSpPr txBox="1">
            <a:spLocks/>
          </p:cNvSpPr>
          <p:nvPr/>
        </p:nvSpPr>
        <p:spPr>
          <a:xfrm>
            <a:off x="187239" y="271759"/>
            <a:ext cx="7744810" cy="61784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メイリオ" panose="020B0604030504040204" pitchFamily="50" charset="-128"/>
                <a:ea typeface="メイリオ" panose="020B0604030504040204" pitchFamily="50" charset="-128"/>
              </a:rPr>
              <a:t>クレジットカードの仕組み</a:t>
            </a:r>
          </a:p>
        </p:txBody>
      </p:sp>
    </p:spTree>
    <p:extLst>
      <p:ext uri="{BB962C8B-B14F-4D97-AF65-F5344CB8AC3E}">
        <p14:creationId xmlns:p14="http://schemas.microsoft.com/office/powerpoint/2010/main" val="48447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fade">
                                      <p:cBhvr>
                                        <p:cTn id="25" dur="500"/>
                                        <p:tgtEl>
                                          <p:spTgt spid="7">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500"/>
                                        <p:tgtEl>
                                          <p:spTgt spid="7">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Effect transition="in" filter="fade">
                                      <p:cBhvr>
                                        <p:cTn id="31" dur="500"/>
                                        <p:tgtEl>
                                          <p:spTgt spid="7">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
                                            <p:txEl>
                                              <p:pRg st="9" end="9"/>
                                            </p:txEl>
                                          </p:spTgt>
                                        </p:tgtEl>
                                        <p:attrNameLst>
                                          <p:attrName>style.visibility</p:attrName>
                                        </p:attrNameLst>
                                      </p:cBhvr>
                                      <p:to>
                                        <p:strVal val="visible"/>
                                      </p:to>
                                    </p:set>
                                    <p:animEffect transition="in" filter="fade">
                                      <p:cBhvr>
                                        <p:cTn id="34"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183" y="3888817"/>
            <a:ext cx="9158287" cy="2644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1683" y="1408589"/>
            <a:ext cx="9348787" cy="2446824"/>
          </a:xfrm>
          <a:prstGeom prst="rect">
            <a:avLst/>
          </a:prstGeom>
          <a:noFill/>
        </p:spPr>
        <p:txBody>
          <a:bodyPr>
            <a:spAutoFit/>
          </a:bodyPr>
          <a:lstStyle/>
          <a:p>
            <a:pPr>
              <a:spcAft>
                <a:spcPts val="600"/>
              </a:spcAft>
              <a:defRPr/>
            </a:pPr>
            <a:r>
              <a:rPr lang="ja-JP" altLang="en-US" sz="2800" b="1" dirty="0">
                <a:solidFill>
                  <a:srgbClr val="FF0000"/>
                </a:solidFill>
                <a:latin typeface="メイリオ" panose="020B0604030504040204" pitchFamily="50" charset="-128"/>
                <a:ea typeface="メイリオ" panose="020B0604030504040204" pitchFamily="50" charset="-128"/>
              </a:rPr>
              <a:t>①一括払い</a:t>
            </a:r>
            <a:endParaRPr lang="en-US" altLang="ja-JP" sz="2800" b="1" dirty="0">
              <a:solidFill>
                <a:srgbClr val="FF0000"/>
              </a:solidFill>
              <a:latin typeface="メイリオ" panose="020B0604030504040204" pitchFamily="50" charset="-128"/>
              <a:ea typeface="メイリオ" panose="020B0604030504040204" pitchFamily="50" charset="-128"/>
            </a:endParaRPr>
          </a:p>
          <a:p>
            <a:pPr marL="271462">
              <a:defRPr/>
            </a:pPr>
            <a:r>
              <a:rPr lang="ja-JP" altLang="en-US" sz="2400" dirty="0">
                <a:solidFill>
                  <a:prstClr val="black"/>
                </a:solidFill>
                <a:latin typeface="メイリオ" panose="020B0604030504040204" pitchFamily="50" charset="-128"/>
                <a:ea typeface="メイリオ" panose="020B0604030504040204" pitchFamily="50" charset="-128"/>
              </a:rPr>
              <a:t>・利用代金を、翌月（または翌々月）に　　　　　　。</a:t>
            </a:r>
            <a:endParaRPr lang="en-US" altLang="ja-JP" sz="2400" dirty="0">
              <a:solidFill>
                <a:prstClr val="black"/>
              </a:solidFill>
              <a:latin typeface="メイリオ" panose="020B0604030504040204" pitchFamily="50" charset="-128"/>
              <a:ea typeface="メイリオ" panose="020B0604030504040204" pitchFamily="50" charset="-128"/>
            </a:endParaRPr>
          </a:p>
          <a:p>
            <a:pPr marL="271462">
              <a:defRPr/>
            </a:pPr>
            <a:r>
              <a:rPr lang="ja-JP" altLang="en-US" sz="2400" dirty="0">
                <a:solidFill>
                  <a:prstClr val="black"/>
                </a:solidFill>
                <a:latin typeface="メイリオ" panose="020B0604030504040204" pitchFamily="50" charset="-128"/>
                <a:ea typeface="メイリオ" panose="020B0604030504040204" pitchFamily="50" charset="-128"/>
              </a:rPr>
              <a:t>　一般的に　　　　　　　　　</a:t>
            </a:r>
            <a:r>
              <a:rPr lang="ja-JP" altLang="en-US" sz="2400" b="1" dirty="0">
                <a:solidFill>
                  <a:prstClr val="black"/>
                </a:solidFill>
                <a:latin typeface="メイリオ" panose="020B0604030504040204" pitchFamily="50" charset="-128"/>
                <a:ea typeface="メイリオ" panose="020B0604030504040204" pitchFamily="50" charset="-128"/>
              </a:rPr>
              <a:t>。</a:t>
            </a:r>
            <a:endParaRPr lang="en-US" altLang="ja-JP" sz="2400" b="1" dirty="0">
              <a:solidFill>
                <a:prstClr val="black"/>
              </a:solidFill>
              <a:latin typeface="メイリオ" panose="020B0604030504040204" pitchFamily="50" charset="-128"/>
              <a:ea typeface="メイリオ" panose="020B0604030504040204" pitchFamily="50" charset="-128"/>
            </a:endParaRPr>
          </a:p>
          <a:p>
            <a:pPr marL="271462">
              <a:defRPr/>
            </a:pPr>
            <a:r>
              <a:rPr lang="ja-JP" altLang="en-US" sz="2400" dirty="0">
                <a:solidFill>
                  <a:prstClr val="black"/>
                </a:solidFill>
                <a:latin typeface="メイリオ" panose="020B0604030504040204" pitchFamily="50" charset="-128"/>
                <a:ea typeface="メイリオ" panose="020B0604030504040204" pitchFamily="50" charset="-128"/>
              </a:rPr>
              <a:t>・また、次のボーナス月に利用代金を一括で支払う「ボーナス</a:t>
            </a:r>
            <a:endParaRPr lang="en-US" altLang="ja-JP" sz="2400" dirty="0">
              <a:solidFill>
                <a:prstClr val="black"/>
              </a:solidFill>
              <a:latin typeface="メイリオ" panose="020B0604030504040204" pitchFamily="50" charset="-128"/>
              <a:ea typeface="メイリオ" panose="020B0604030504040204" pitchFamily="50" charset="-128"/>
            </a:endParaRPr>
          </a:p>
          <a:p>
            <a:pPr marL="271462">
              <a:defRPr/>
            </a:pPr>
            <a:r>
              <a:rPr lang="ja-JP" altLang="en-US" sz="2400" dirty="0">
                <a:solidFill>
                  <a:prstClr val="black"/>
                </a:solidFill>
                <a:latin typeface="メイリオ" panose="020B0604030504040204" pitchFamily="50" charset="-128"/>
                <a:ea typeface="メイリオ" panose="020B0604030504040204" pitchFamily="50" charset="-128"/>
              </a:rPr>
              <a:t>　一括払い」という方法もあり、この方法でも一般的に手数料は</a:t>
            </a:r>
            <a:endParaRPr lang="en-US" altLang="ja-JP" sz="2400" dirty="0">
              <a:solidFill>
                <a:prstClr val="black"/>
              </a:solidFill>
              <a:latin typeface="メイリオ" panose="020B0604030504040204" pitchFamily="50" charset="-128"/>
              <a:ea typeface="メイリオ" panose="020B0604030504040204" pitchFamily="50" charset="-128"/>
            </a:endParaRPr>
          </a:p>
          <a:p>
            <a:pPr marL="271462">
              <a:defRPr/>
            </a:pPr>
            <a:r>
              <a:rPr lang="ja-JP" altLang="en-US" sz="2400" dirty="0">
                <a:solidFill>
                  <a:prstClr val="black"/>
                </a:solidFill>
                <a:latin typeface="メイリオ" panose="020B0604030504040204" pitchFamily="50" charset="-128"/>
                <a:ea typeface="メイリオ" panose="020B0604030504040204" pitchFamily="50" charset="-128"/>
              </a:rPr>
              <a:t>　かからない。</a:t>
            </a:r>
          </a:p>
        </p:txBody>
      </p:sp>
      <p:sp>
        <p:nvSpPr>
          <p:cNvPr id="4" name="タイトル 2"/>
          <p:cNvSpPr>
            <a:spLocks noGrp="1"/>
          </p:cNvSpPr>
          <p:nvPr>
            <p:ph type="title" idx="4294967295"/>
          </p:nvPr>
        </p:nvSpPr>
        <p:spPr>
          <a:xfrm>
            <a:off x="69739" y="827117"/>
            <a:ext cx="9174163" cy="552450"/>
          </a:xfrm>
          <a:prstGeom prst="rect">
            <a:avLst/>
          </a:prstGeom>
        </p:spPr>
        <p:txBody>
          <a:bodyPr>
            <a:normAutofit/>
          </a:bodyPr>
          <a:lstStyle/>
          <a:p>
            <a:pPr eaLnBrk="1" fontAlgn="auto" hangingPunct="1">
              <a:spcAft>
                <a:spcPts val="0"/>
              </a:spcAft>
              <a:defRPr/>
            </a:pPr>
            <a:r>
              <a:rPr lang="ja-JP" altLang="en-US" sz="2800" dirty="0">
                <a:solidFill>
                  <a:srgbClr val="0000C8"/>
                </a:solidFill>
                <a:latin typeface="メイリオ" panose="020B0604030504040204" pitchFamily="50" charset="-128"/>
                <a:ea typeface="メイリオ" panose="020B0604030504040204" pitchFamily="50" charset="-128"/>
              </a:rPr>
              <a:t> </a:t>
            </a:r>
            <a:r>
              <a:rPr lang="ja-JP" altLang="en-US" sz="2800" b="1" dirty="0">
                <a:solidFill>
                  <a:srgbClr val="0000C8"/>
                </a:solidFill>
                <a:latin typeface="メイリオ" panose="020B0604030504040204" pitchFamily="50" charset="-128"/>
                <a:ea typeface="メイリオ" panose="020B0604030504040204" pitchFamily="50" charset="-128"/>
              </a:rPr>
              <a:t>クレジットカードによる支払い方法（その１）</a:t>
            </a:r>
          </a:p>
        </p:txBody>
      </p:sp>
      <p:sp>
        <p:nvSpPr>
          <p:cNvPr id="5" name="タイトル 7"/>
          <p:cNvSpPr txBox="1">
            <a:spLocks/>
          </p:cNvSpPr>
          <p:nvPr/>
        </p:nvSpPr>
        <p:spPr>
          <a:xfrm>
            <a:off x="121933" y="229366"/>
            <a:ext cx="7744810" cy="61784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メイリオ" panose="020B0604030504040204" pitchFamily="50" charset="-128"/>
                <a:ea typeface="メイリオ" panose="020B0604030504040204" pitchFamily="50" charset="-128"/>
              </a:rPr>
              <a:t>クレジットカードの仕組み</a:t>
            </a:r>
          </a:p>
        </p:txBody>
      </p:sp>
      <p:sp>
        <p:nvSpPr>
          <p:cNvPr id="6" name="正方形/長方形 5"/>
          <p:cNvSpPr/>
          <p:nvPr/>
        </p:nvSpPr>
        <p:spPr>
          <a:xfrm>
            <a:off x="5675087" y="1814286"/>
            <a:ext cx="2191656" cy="6386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メイリオ" panose="020B0604030504040204" pitchFamily="50" charset="-128"/>
                <a:ea typeface="メイリオ" panose="020B0604030504040204" pitchFamily="50" charset="-128"/>
              </a:rPr>
              <a:t>一括で支払う</a:t>
            </a:r>
            <a:endParaRPr kumimoji="1" lang="ja-JP" altLang="en-US" sz="2400" dirty="0">
              <a:solidFill>
                <a:schemeClr val="tx1"/>
              </a:solidFill>
            </a:endParaRPr>
          </a:p>
        </p:txBody>
      </p:sp>
      <p:sp>
        <p:nvSpPr>
          <p:cNvPr id="7" name="正方形/長方形 6"/>
          <p:cNvSpPr/>
          <p:nvPr/>
        </p:nvSpPr>
        <p:spPr>
          <a:xfrm>
            <a:off x="1611087" y="2133600"/>
            <a:ext cx="3280228" cy="7547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メイリオ" panose="020B0604030504040204" pitchFamily="50" charset="-128"/>
                <a:ea typeface="メイリオ" panose="020B0604030504040204" pitchFamily="50" charset="-128"/>
              </a:rPr>
              <a:t>手数料はかからない</a:t>
            </a:r>
            <a:endParaRPr kumimoji="1" lang="ja-JP" altLang="en-US" sz="2400" dirty="0">
              <a:solidFill>
                <a:schemeClr val="tx1"/>
              </a:solidFill>
            </a:endParaRPr>
          </a:p>
        </p:txBody>
      </p:sp>
    </p:spTree>
    <p:extLst>
      <p:ext uri="{BB962C8B-B14F-4D97-AF65-F5344CB8AC3E}">
        <p14:creationId xmlns:p14="http://schemas.microsoft.com/office/powerpoint/2010/main" val="231707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00" fill="hold"/>
                                        <p:tgtEl>
                                          <p:spTgt spid="6"/>
                                        </p:tgtEl>
                                        <p:attrNameLst>
                                          <p:attrName>style.color</p:attrName>
                                        </p:attrNameLst>
                                      </p:cBhvr>
                                      <p:to>
                                        <a:srgbClr val="C55A11"/>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100" fill="hold"/>
                                        <p:tgtEl>
                                          <p:spTgt spid="7"/>
                                        </p:tgtEl>
                                        <p:attrNameLst>
                                          <p:attrName>style.color</p:attrName>
                                        </p:attrNameLst>
                                      </p:cBhvr>
                                      <p:to>
                                        <a:srgbClr val="C55A1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514" y="1359582"/>
            <a:ext cx="9289143" cy="2139047"/>
          </a:xfrm>
          <a:prstGeom prst="rect">
            <a:avLst/>
          </a:prstGeom>
          <a:noFill/>
        </p:spPr>
        <p:txBody>
          <a:bodyPr wrap="square">
            <a:spAutoFit/>
          </a:bodyPr>
          <a:lstStyle/>
          <a:p>
            <a:pPr>
              <a:spcAft>
                <a:spcPts val="600"/>
              </a:spcAft>
              <a:defRPr/>
            </a:pPr>
            <a:r>
              <a:rPr lang="ja-JP" altLang="en-US" sz="2800" b="1" dirty="0">
                <a:solidFill>
                  <a:srgbClr val="FF0000"/>
                </a:solidFill>
                <a:latin typeface="メイリオ" panose="020B0604030504040204" pitchFamily="50" charset="-128"/>
                <a:ea typeface="メイリオ" panose="020B0604030504040204" pitchFamily="50" charset="-128"/>
              </a:rPr>
              <a:t>②分割払い</a:t>
            </a:r>
            <a:endParaRPr lang="en-US" altLang="ja-JP" sz="2800" b="1" dirty="0">
              <a:solidFill>
                <a:srgbClr val="FF0000"/>
              </a:solidFill>
              <a:latin typeface="メイリオ" panose="020B0604030504040204" pitchFamily="50" charset="-128"/>
              <a:ea typeface="メイリオ" panose="020B0604030504040204" pitchFamily="50" charset="-128"/>
            </a:endParaRPr>
          </a:p>
          <a:p>
            <a:pPr marL="271462">
              <a:defRPr/>
            </a:pPr>
            <a:r>
              <a:rPr lang="ja-JP" altLang="en-US" sz="2000" dirty="0">
                <a:solidFill>
                  <a:prstClr val="black"/>
                </a:solidFill>
                <a:latin typeface="メイリオ" panose="020B0604030504040204" pitchFamily="50" charset="-128"/>
                <a:ea typeface="メイリオ" panose="020B0604030504040204" pitchFamily="50" charset="-128"/>
              </a:rPr>
              <a:t>・利用代金を</a:t>
            </a:r>
            <a:r>
              <a:rPr lang="en-US" altLang="ja-JP" sz="2000" dirty="0">
                <a:solidFill>
                  <a:prstClr val="black"/>
                </a:solidFill>
                <a:latin typeface="メイリオ" panose="020B0604030504040204" pitchFamily="50" charset="-128"/>
                <a:ea typeface="メイリオ" panose="020B0604030504040204" pitchFamily="50" charset="-128"/>
              </a:rPr>
              <a:t>3</a:t>
            </a:r>
            <a:r>
              <a:rPr lang="ja-JP" altLang="en-US" sz="2000" dirty="0">
                <a:solidFill>
                  <a:prstClr val="black"/>
                </a:solidFill>
                <a:latin typeface="メイリオ" panose="020B0604030504040204" pitchFamily="50" charset="-128"/>
                <a:ea typeface="メイリオ" panose="020B0604030504040204" pitchFamily="50" charset="-128"/>
              </a:rPr>
              <a:t>回、</a:t>
            </a:r>
            <a:r>
              <a:rPr lang="en-US" altLang="ja-JP" sz="2000" dirty="0">
                <a:solidFill>
                  <a:prstClr val="black"/>
                </a:solidFill>
                <a:latin typeface="メイリオ" panose="020B0604030504040204" pitchFamily="50" charset="-128"/>
                <a:ea typeface="メイリオ" panose="020B0604030504040204" pitchFamily="50" charset="-128"/>
              </a:rPr>
              <a:t>5</a:t>
            </a:r>
            <a:r>
              <a:rPr lang="ja-JP" altLang="en-US" sz="2000" dirty="0">
                <a:solidFill>
                  <a:prstClr val="black"/>
                </a:solidFill>
                <a:latin typeface="メイリオ" panose="020B0604030504040204" pitchFamily="50" charset="-128"/>
                <a:ea typeface="メイリオ" panose="020B0604030504040204" pitchFamily="50" charset="-128"/>
              </a:rPr>
              <a:t>回、</a:t>
            </a:r>
            <a:r>
              <a:rPr lang="en-US" altLang="ja-JP" sz="2000" dirty="0">
                <a:solidFill>
                  <a:prstClr val="black"/>
                </a:solidFill>
                <a:latin typeface="メイリオ" panose="020B0604030504040204" pitchFamily="50" charset="-128"/>
                <a:ea typeface="メイリオ" panose="020B0604030504040204" pitchFamily="50" charset="-128"/>
              </a:rPr>
              <a:t>10</a:t>
            </a:r>
            <a:r>
              <a:rPr lang="ja-JP" altLang="en-US" sz="2000" dirty="0">
                <a:solidFill>
                  <a:prstClr val="black"/>
                </a:solidFill>
                <a:latin typeface="メイリオ" panose="020B0604030504040204" pitchFamily="50" charset="-128"/>
                <a:ea typeface="メイリオ" panose="020B0604030504040204" pitchFamily="50" charset="-128"/>
              </a:rPr>
              <a:t>回など　　　　　　　　　　　　　　　。借入れ　　</a:t>
            </a:r>
            <a:endParaRPr lang="en-US" altLang="ja-JP" sz="2000" dirty="0">
              <a:solidFill>
                <a:prstClr val="black"/>
              </a:solidFill>
              <a:latin typeface="メイリオ" panose="020B0604030504040204" pitchFamily="50" charset="-128"/>
              <a:ea typeface="メイリオ" panose="020B0604030504040204" pitchFamily="50" charset="-128"/>
            </a:endParaRPr>
          </a:p>
          <a:p>
            <a:pPr marL="271462">
              <a:defRPr/>
            </a:pPr>
            <a:r>
              <a:rPr lang="ja-JP" altLang="en-US" sz="2000" dirty="0">
                <a:solidFill>
                  <a:prstClr val="black"/>
                </a:solidFill>
                <a:latin typeface="メイリオ" panose="020B0604030504040204" pitchFamily="50" charset="-128"/>
                <a:ea typeface="メイリオ" panose="020B0604030504040204" pitchFamily="50" charset="-128"/>
              </a:rPr>
              <a:t>　金利に当たる手数料がかかる（ただし、</a:t>
            </a:r>
            <a:r>
              <a:rPr lang="en-US" altLang="ja-JP" sz="2000" dirty="0">
                <a:solidFill>
                  <a:prstClr val="black"/>
                </a:solidFill>
                <a:latin typeface="メイリオ" panose="020B0604030504040204" pitchFamily="50" charset="-128"/>
                <a:ea typeface="メイリオ" panose="020B0604030504040204" pitchFamily="50" charset="-128"/>
              </a:rPr>
              <a:t>2</a:t>
            </a:r>
            <a:r>
              <a:rPr lang="ja-JP" altLang="en-US" sz="2000" dirty="0">
                <a:solidFill>
                  <a:prstClr val="black"/>
                </a:solidFill>
                <a:latin typeface="メイリオ" panose="020B0604030504040204" pitchFamily="50" charset="-128"/>
                <a:ea typeface="メイリオ" panose="020B0604030504040204" pitchFamily="50" charset="-128"/>
              </a:rPr>
              <a:t>回払いまでは手数料がかからない</a:t>
            </a:r>
            <a:endParaRPr lang="en-US" altLang="ja-JP" sz="2000" dirty="0">
              <a:solidFill>
                <a:prstClr val="black"/>
              </a:solidFill>
              <a:latin typeface="メイリオ" panose="020B0604030504040204" pitchFamily="50" charset="-128"/>
              <a:ea typeface="メイリオ" panose="020B0604030504040204" pitchFamily="50" charset="-128"/>
            </a:endParaRPr>
          </a:p>
          <a:p>
            <a:pPr marL="271462">
              <a:defRPr/>
            </a:pPr>
            <a:r>
              <a:rPr lang="ja-JP" altLang="en-US" sz="2000" dirty="0">
                <a:solidFill>
                  <a:prstClr val="black"/>
                </a:solidFill>
                <a:latin typeface="メイリオ" panose="020B0604030504040204" pitchFamily="50" charset="-128"/>
                <a:ea typeface="メイリオ" panose="020B0604030504040204" pitchFamily="50" charset="-128"/>
              </a:rPr>
              <a:t>　のが一般的） 。</a:t>
            </a:r>
            <a:endParaRPr lang="en-US" altLang="ja-JP" sz="2000" dirty="0">
              <a:solidFill>
                <a:prstClr val="black"/>
              </a:solidFill>
              <a:latin typeface="メイリオ" panose="020B0604030504040204" pitchFamily="50" charset="-128"/>
              <a:ea typeface="メイリオ" panose="020B0604030504040204" pitchFamily="50" charset="-128"/>
            </a:endParaRPr>
          </a:p>
          <a:p>
            <a:pPr marL="271462">
              <a:defRPr/>
            </a:pPr>
            <a:r>
              <a:rPr lang="ja-JP" altLang="en-US" sz="2000" b="1" dirty="0">
                <a:solidFill>
                  <a:prstClr val="black"/>
                </a:solidFill>
                <a:latin typeface="メイリオ" panose="020B0604030504040204" pitchFamily="50" charset="-128"/>
                <a:ea typeface="メイリオ" panose="020B0604030504040204" pitchFamily="50" charset="-128"/>
              </a:rPr>
              <a:t>・</a:t>
            </a:r>
            <a:endParaRPr lang="en-US" altLang="ja-JP" sz="2000" b="1" dirty="0">
              <a:solidFill>
                <a:schemeClr val="accent2"/>
              </a:solidFill>
              <a:latin typeface="メイリオ" panose="020B0604030504040204" pitchFamily="50" charset="-128"/>
              <a:ea typeface="メイリオ" panose="020B0604030504040204" pitchFamily="50" charset="-128"/>
            </a:endParaRPr>
          </a:p>
          <a:p>
            <a:pPr marL="271462">
              <a:defRPr/>
            </a:pPr>
            <a:r>
              <a:rPr lang="ja-JP" altLang="en-US" sz="2000" b="1" dirty="0">
                <a:solidFill>
                  <a:prstClr val="black"/>
                </a:solidFill>
                <a:latin typeface="メイリオ" panose="020B0604030504040204" pitchFamily="50" charset="-128"/>
                <a:ea typeface="メイリオ" panose="020B0604030504040204" pitchFamily="50" charset="-128"/>
              </a:rPr>
              <a:t>　</a:t>
            </a:r>
            <a:r>
              <a:rPr lang="ja-JP" altLang="en-US" sz="1600" dirty="0">
                <a:solidFill>
                  <a:prstClr val="black"/>
                </a:solidFill>
                <a:latin typeface="メイリオ" panose="020B0604030504040204" pitchFamily="50" charset="-128"/>
                <a:ea typeface="メイリオ" panose="020B0604030504040204" pitchFamily="50" charset="-128"/>
              </a:rPr>
              <a:t> </a:t>
            </a:r>
            <a:r>
              <a:rPr lang="ja-JP" altLang="en-US" sz="2000" dirty="0">
                <a:solidFill>
                  <a:prstClr val="black"/>
                </a:solidFill>
                <a:latin typeface="メイリオ" panose="020B0604030504040204" pitchFamily="50" charset="-128"/>
                <a:ea typeface="メイリオ" panose="020B0604030504040204" pitchFamily="50" charset="-128"/>
              </a:rPr>
              <a:t>（手数料が最高で年利</a:t>
            </a:r>
            <a:r>
              <a:rPr lang="en-US" altLang="ja-JP" sz="2000" dirty="0">
                <a:solidFill>
                  <a:prstClr val="black"/>
                </a:solidFill>
                <a:latin typeface="メイリオ" panose="020B0604030504040204" pitchFamily="50" charset="-128"/>
                <a:ea typeface="メイリオ" panose="020B0604030504040204" pitchFamily="50" charset="-128"/>
              </a:rPr>
              <a:t>15</a:t>
            </a:r>
            <a:r>
              <a:rPr lang="ja-JP" altLang="en-US" sz="2000" dirty="0">
                <a:solidFill>
                  <a:prstClr val="black"/>
                </a:solidFill>
                <a:latin typeface="メイリオ" panose="020B0604030504040204" pitchFamily="50" charset="-128"/>
                <a:ea typeface="メイリオ" panose="020B0604030504040204" pitchFamily="50" charset="-128"/>
              </a:rPr>
              <a:t>％程度に相当する事例もある）</a:t>
            </a:r>
            <a:r>
              <a:rPr lang="ja-JP" altLang="en-US" sz="2000" b="1" dirty="0">
                <a:solidFill>
                  <a:prstClr val="black"/>
                </a:solidFill>
                <a:latin typeface="メイリオ" panose="020B0604030504040204" pitchFamily="50" charset="-128"/>
                <a:ea typeface="メイリオ" panose="020B0604030504040204" pitchFamily="50" charset="-128"/>
              </a:rPr>
              <a:t>。</a:t>
            </a:r>
            <a:endParaRPr lang="en-US" altLang="ja-JP" sz="2000" dirty="0">
              <a:solidFill>
                <a:prstClr val="black"/>
              </a:solidFill>
              <a:latin typeface="メイリオ" panose="020B0604030504040204" pitchFamily="50" charset="-128"/>
              <a:ea typeface="メイリオ" panose="020B0604030504040204" pitchFamily="50" charset="-128"/>
            </a:endParaRPr>
          </a:p>
        </p:txBody>
      </p:sp>
      <p:pic>
        <p:nvPicPr>
          <p:cNvPr id="3" name="図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3696" y="3625737"/>
            <a:ext cx="5845175" cy="29702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タイトル 2"/>
          <p:cNvSpPr>
            <a:spLocks noGrp="1"/>
          </p:cNvSpPr>
          <p:nvPr>
            <p:ph type="title" idx="4294967295"/>
          </p:nvPr>
        </p:nvSpPr>
        <p:spPr>
          <a:xfrm>
            <a:off x="67130" y="809031"/>
            <a:ext cx="9283701" cy="565065"/>
          </a:xfrm>
          <a:prstGeom prst="rect">
            <a:avLst/>
          </a:prstGeom>
        </p:spPr>
        <p:txBody>
          <a:bodyPr>
            <a:normAutofit/>
          </a:bodyPr>
          <a:lstStyle/>
          <a:p>
            <a:pPr eaLnBrk="1" fontAlgn="auto" hangingPunct="1">
              <a:spcAft>
                <a:spcPts val="0"/>
              </a:spcAft>
              <a:defRPr/>
            </a:pPr>
            <a:r>
              <a:rPr lang="ja-JP" altLang="en-US" sz="2800" dirty="0">
                <a:solidFill>
                  <a:srgbClr val="0000C8"/>
                </a:solidFill>
                <a:latin typeface="メイリオ" panose="020B0604030504040204" pitchFamily="50" charset="-128"/>
                <a:ea typeface="メイリオ" panose="020B0604030504040204" pitchFamily="50" charset="-128"/>
              </a:rPr>
              <a:t> </a:t>
            </a:r>
            <a:r>
              <a:rPr lang="ja-JP" altLang="en-US" sz="2800" b="1" dirty="0">
                <a:solidFill>
                  <a:srgbClr val="0000C8"/>
                </a:solidFill>
                <a:latin typeface="メイリオ" panose="020B0604030504040204" pitchFamily="50" charset="-128"/>
                <a:ea typeface="メイリオ" panose="020B0604030504040204" pitchFamily="50" charset="-128"/>
              </a:rPr>
              <a:t>クレジットカードによる支払い方法（その２）</a:t>
            </a:r>
          </a:p>
        </p:txBody>
      </p:sp>
      <p:sp>
        <p:nvSpPr>
          <p:cNvPr id="5" name="円形吹き出し 4"/>
          <p:cNvSpPr/>
          <p:nvPr/>
        </p:nvSpPr>
        <p:spPr>
          <a:xfrm>
            <a:off x="7124927" y="3508280"/>
            <a:ext cx="1752601" cy="663575"/>
          </a:xfrm>
          <a:prstGeom prst="wedgeEllipseCallout">
            <a:avLst>
              <a:gd name="adj1" fmla="val -71508"/>
              <a:gd name="adj2" fmla="val 55032"/>
            </a:avLst>
          </a:prstGeom>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prstClr val="white"/>
                </a:solidFill>
                <a:latin typeface="メイリオ" panose="020B0604030504040204" pitchFamily="50" charset="-128"/>
                <a:ea typeface="メイリオ" panose="020B0604030504040204" pitchFamily="50" charset="-128"/>
              </a:rPr>
              <a:t>＋手数料</a:t>
            </a:r>
          </a:p>
        </p:txBody>
      </p:sp>
      <p:sp>
        <p:nvSpPr>
          <p:cNvPr id="6" name="円形吹き出し 5"/>
          <p:cNvSpPr/>
          <p:nvPr/>
        </p:nvSpPr>
        <p:spPr>
          <a:xfrm>
            <a:off x="7124928" y="4379690"/>
            <a:ext cx="1752600" cy="663575"/>
          </a:xfrm>
          <a:prstGeom prst="wedgeEllipseCallout">
            <a:avLst>
              <a:gd name="adj1" fmla="val -71508"/>
              <a:gd name="adj2" fmla="val 55032"/>
            </a:avLst>
          </a:prstGeom>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prstClr val="white"/>
                </a:solidFill>
                <a:latin typeface="メイリオ" panose="020B0604030504040204" pitchFamily="50" charset="-128"/>
                <a:ea typeface="メイリオ" panose="020B0604030504040204" pitchFamily="50" charset="-128"/>
              </a:rPr>
              <a:t>＋手数料</a:t>
            </a:r>
          </a:p>
        </p:txBody>
      </p:sp>
      <p:sp>
        <p:nvSpPr>
          <p:cNvPr id="7" name="円形吹き出し 6"/>
          <p:cNvSpPr/>
          <p:nvPr/>
        </p:nvSpPr>
        <p:spPr>
          <a:xfrm>
            <a:off x="7124927" y="5251100"/>
            <a:ext cx="1752600" cy="663575"/>
          </a:xfrm>
          <a:prstGeom prst="wedgeEllipseCallout">
            <a:avLst>
              <a:gd name="adj1" fmla="val -71508"/>
              <a:gd name="adj2" fmla="val 55032"/>
            </a:avLst>
          </a:prstGeom>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prstClr val="white"/>
                </a:solidFill>
                <a:latin typeface="メイリオ" panose="020B0604030504040204" pitchFamily="50" charset="-128"/>
                <a:ea typeface="メイリオ" panose="020B0604030504040204" pitchFamily="50" charset="-128"/>
              </a:rPr>
              <a:t>＋手数料</a:t>
            </a:r>
          </a:p>
        </p:txBody>
      </p:sp>
      <p:sp>
        <p:nvSpPr>
          <p:cNvPr id="8" name="タイトル 7"/>
          <p:cNvSpPr txBox="1">
            <a:spLocks/>
          </p:cNvSpPr>
          <p:nvPr/>
        </p:nvSpPr>
        <p:spPr>
          <a:xfrm>
            <a:off x="123878" y="205155"/>
            <a:ext cx="7744810" cy="61784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メイリオ" panose="020B0604030504040204" pitchFamily="50" charset="-128"/>
                <a:ea typeface="メイリオ" panose="020B0604030504040204" pitchFamily="50" charset="-128"/>
              </a:rPr>
              <a:t>クレジットカードの仕組み</a:t>
            </a:r>
          </a:p>
        </p:txBody>
      </p:sp>
      <p:sp>
        <p:nvSpPr>
          <p:cNvPr id="9" name="正方形/長方形 8"/>
          <p:cNvSpPr/>
          <p:nvPr/>
        </p:nvSpPr>
        <p:spPr>
          <a:xfrm>
            <a:off x="4165602" y="1742947"/>
            <a:ext cx="4107542" cy="594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メイリオ" panose="020B0604030504040204" pitchFamily="50" charset="-128"/>
                <a:ea typeface="メイリオ" panose="020B0604030504040204" pitchFamily="50" charset="-128"/>
              </a:rPr>
              <a:t>指定する回数に分けて支払う方法</a:t>
            </a:r>
            <a:endParaRPr kumimoji="1" lang="ja-JP" altLang="en-US" sz="2000" dirty="0">
              <a:solidFill>
                <a:schemeClr val="tx1"/>
              </a:solidFill>
            </a:endParaRPr>
          </a:p>
        </p:txBody>
      </p:sp>
      <p:sp>
        <p:nvSpPr>
          <p:cNvPr id="10" name="正方形/長方形 9"/>
          <p:cNvSpPr/>
          <p:nvPr/>
        </p:nvSpPr>
        <p:spPr>
          <a:xfrm>
            <a:off x="392906" y="2792722"/>
            <a:ext cx="8748259" cy="3833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メイリオ" panose="020B0604030504040204" pitchFamily="50" charset="-128"/>
                <a:ea typeface="メイリオ" panose="020B0604030504040204" pitchFamily="50" charset="-128"/>
              </a:rPr>
              <a:t>分割回数が多いほど、</a:t>
            </a:r>
            <a:r>
              <a:rPr lang="en-US" altLang="ja-JP" sz="2000" b="1" dirty="0">
                <a:solidFill>
                  <a:schemeClr val="tx1"/>
                </a:solidFill>
                <a:latin typeface="メイリオ" panose="020B0604030504040204" pitchFamily="50" charset="-128"/>
                <a:ea typeface="メイリオ" panose="020B0604030504040204" pitchFamily="50" charset="-128"/>
              </a:rPr>
              <a:t>1</a:t>
            </a:r>
            <a:r>
              <a:rPr lang="ja-JP" altLang="en-US" sz="2000" b="1" dirty="0">
                <a:solidFill>
                  <a:schemeClr val="tx1"/>
                </a:solidFill>
                <a:latin typeface="メイリオ" panose="020B0604030504040204" pitchFamily="50" charset="-128"/>
                <a:ea typeface="メイリオ" panose="020B0604030504040204" pitchFamily="50" charset="-128"/>
              </a:rPr>
              <a:t>回に支払う金額は減らせるが、手数料が高くなる</a:t>
            </a:r>
            <a:endParaRPr lang="en-US" altLang="ja-JP" sz="2000"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9009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00" fill="hold"/>
                                        <p:tgtEl>
                                          <p:spTgt spid="9"/>
                                        </p:tgtEl>
                                        <p:attrNameLst>
                                          <p:attrName>style.color</p:attrName>
                                        </p:attrNameLst>
                                      </p:cBhvr>
                                      <p:to>
                                        <a:srgbClr val="C55A11"/>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100" fill="hold"/>
                                        <p:tgtEl>
                                          <p:spTgt spid="10"/>
                                        </p:tgtEl>
                                        <p:attrNameLst>
                                          <p:attrName>style.color</p:attrName>
                                        </p:attrNameLst>
                                      </p:cBhvr>
                                      <p:to>
                                        <a:srgbClr val="C55A1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16D366F717ABE4BB331B6E1BEAFF525" ma:contentTypeVersion="12" ma:contentTypeDescription="新しいドキュメントを作成します。" ma:contentTypeScope="" ma:versionID="2ffd8be8ed1ebbd66b54fed383370b4e">
  <xsd:schema xmlns:xsd="http://www.w3.org/2001/XMLSchema" xmlns:xs="http://www.w3.org/2001/XMLSchema" xmlns:p="http://schemas.microsoft.com/office/2006/metadata/properties" xmlns:ns2="3fae6192-6fa0-4129-ba0e-59a9d4621257" xmlns:ns3="14845a59-19c0-419e-937b-3e0304f241ff" targetNamespace="http://schemas.microsoft.com/office/2006/metadata/properties" ma:root="true" ma:fieldsID="2a7bdebdb69e6b1be9c83a931016e115" ns2:_="" ns3:_="">
    <xsd:import namespace="3fae6192-6fa0-4129-ba0e-59a9d4621257"/>
    <xsd:import namespace="14845a59-19c0-419e-937b-3e0304f241f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ae6192-6fa0-4129-ba0e-59a9d46212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c00dd7a2-34d6-4a01-ba1d-b393478267d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4845a59-19c0-419e-937b-3e0304f241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f6cf48f-3e9c-4c58-8f96-0aed38d0883c}" ma:internalName="TaxCatchAll" ma:showField="CatchAllData" ma:web="14845a59-19c0-419e-937b-3e0304f241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fae6192-6fa0-4129-ba0e-59a9d4621257">
      <Terms xmlns="http://schemas.microsoft.com/office/infopath/2007/PartnerControls"/>
    </lcf76f155ced4ddcb4097134ff3c332f>
    <TaxCatchAll xmlns="14845a59-19c0-419e-937b-3e0304f241f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0F7A92-922B-4418-A698-AD08839567DF}"/>
</file>

<file path=customXml/itemProps2.xml><?xml version="1.0" encoding="utf-8"?>
<ds:datastoreItem xmlns:ds="http://schemas.openxmlformats.org/officeDocument/2006/customXml" ds:itemID="{FBEDEDEB-B421-4811-8625-08B9836CCA39}">
  <ds:schemaRefs>
    <ds:schemaRef ds:uri="http://schemas.openxmlformats.org/package/2006/metadata/core-properties"/>
    <ds:schemaRef ds:uri="404f3f38-d086-41c4-9360-69785fbbe904"/>
    <ds:schemaRef ds:uri="http://purl.org/dc/elements/1.1/"/>
    <ds:schemaRef ds:uri="http://schemas.microsoft.com/office/2006/documentManagement/types"/>
    <ds:schemaRef ds:uri="http://schemas.microsoft.com/office/2006/metadata/properties"/>
    <ds:schemaRef ds:uri="http://purl.org/dc/terms/"/>
    <ds:schemaRef ds:uri="http://purl.org/dc/dcmitype/"/>
    <ds:schemaRef ds:uri="http://schemas.microsoft.com/office/infopath/2007/PartnerControls"/>
    <ds:schemaRef ds:uri="245eb7dc-8688-4606-8f95-de4fcf3c902e"/>
    <ds:schemaRef ds:uri="http://www.w3.org/XML/1998/namespace"/>
  </ds:schemaRefs>
</ds:datastoreItem>
</file>

<file path=customXml/itemProps3.xml><?xml version="1.0" encoding="utf-8"?>
<ds:datastoreItem xmlns:ds="http://schemas.openxmlformats.org/officeDocument/2006/customXml" ds:itemID="{A43C5EA2-3BFE-4F72-B451-ACBECEA251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1713</Words>
  <Application>Microsoft Office PowerPoint</Application>
  <PresentationFormat>ワイド画面</PresentationFormat>
  <Paragraphs>243</Paragraphs>
  <Slides>15</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15</vt:i4>
      </vt:variant>
    </vt:vector>
  </HeadingPairs>
  <TitlesOfParts>
    <vt:vector size="23" baseType="lpstr">
      <vt:lpstr>Meiryo UI</vt:lpstr>
      <vt:lpstr>ＭＳ Ｐゴシック</vt:lpstr>
      <vt:lpstr>メイリオ</vt:lpstr>
      <vt:lpstr>Arial</vt:lpstr>
      <vt:lpstr>Calibri</vt:lpstr>
      <vt:lpstr>Calibri Light</vt:lpstr>
      <vt:lpstr>デザインの設定</vt:lpstr>
      <vt:lpstr>Office テーマ</vt:lpstr>
      <vt:lpstr>PowerPoint プレゼンテーション</vt:lpstr>
      <vt:lpstr>PowerPoint プレゼンテーション</vt:lpstr>
      <vt:lpstr>若者に身近なクレジットカード</vt:lpstr>
      <vt:lpstr>若者に身近なクレジットカード</vt:lpstr>
      <vt:lpstr> クレジットカードの一般的な仕様</vt:lpstr>
      <vt:lpstr>PowerPoint プレゼンテーション</vt:lpstr>
      <vt:lpstr> クレジットカードは三者間契約</vt:lpstr>
      <vt:lpstr> クレジットカードによる支払い方法（その１）</vt:lpstr>
      <vt:lpstr> クレジットカードによる支払い方法（その２）</vt:lpstr>
      <vt:lpstr> クレジットカードによる支払い方法（その３）</vt:lpstr>
      <vt:lpstr>PowerPoint プレゼンテーション</vt:lpstr>
      <vt:lpstr>PowerPoint プレゼンテーション</vt:lpstr>
      <vt:lpstr>PowerPoint プレゼンテーション</vt:lpstr>
      <vt:lpstr>クレジットカードのメリット</vt:lpstr>
      <vt:lpstr>クレジットカードの注意点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講義スライド</dc:title>
  <dc:creator/>
  <cp:lastModifiedBy/>
  <cp:revision>1</cp:revision>
  <dcterms:created xsi:type="dcterms:W3CDTF">2017-05-02T08:30:21Z</dcterms:created>
  <dcterms:modified xsi:type="dcterms:W3CDTF">2023-09-22T00:00:29Z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0x010100016D366F717ABE4BB331B6E1BEAFF525</vt:lpwstr>
  </property>
  <property fmtid="{D5CDD505-2E9C-101B-9397-08002B2CF9AE}" pid="3" name="Order">
    <vt:r8>596600</vt:r8>
  </property>
  <property fmtid="{D5CDD505-2E9C-101B-9397-08002B2CF9AE}" pid="4" name="MediaServiceImageTags">
    <vt:lpwstr/>
  </property>
</Properties>
</file>