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8" r:id="rId1"/>
  </p:sldMasterIdLst>
  <p:notesMasterIdLst>
    <p:notesMasterId r:id="rId13"/>
  </p:notesMasterIdLst>
  <p:handoutMasterIdLst>
    <p:handoutMasterId r:id="rId14"/>
  </p:handoutMasterIdLst>
  <p:sldIdLst>
    <p:sldId id="1104" r:id="rId2"/>
    <p:sldId id="1103" r:id="rId3"/>
    <p:sldId id="1102" r:id="rId4"/>
    <p:sldId id="1092" r:id="rId5"/>
    <p:sldId id="1093" r:id="rId6"/>
    <p:sldId id="1099" r:id="rId7"/>
    <p:sldId id="1094" r:id="rId8"/>
    <p:sldId id="1095" r:id="rId9"/>
    <p:sldId id="1097" r:id="rId10"/>
    <p:sldId id="1106" r:id="rId11"/>
    <p:sldId id="1098" r:id="rId12"/>
  </p:sldIdLst>
  <p:sldSz cx="12192000" cy="6858000"/>
  <p:notesSz cx="6807200" cy="9939338"/>
  <p:defaultTextStyle>
    <a:defPPr>
      <a:defRPr lang="en-US"/>
    </a:defPPr>
    <a:lvl1pPr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FF"/>
    <a:srgbClr val="FECCE3"/>
    <a:srgbClr val="6699FF"/>
    <a:srgbClr val="0000FF"/>
    <a:srgbClr val="00FFFF"/>
    <a:srgbClr val="99CCFF"/>
    <a:srgbClr val="CC66FF"/>
    <a:srgbClr val="333399"/>
    <a:srgbClr val="8B8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76" autoAdjust="0"/>
    <p:restoredTop sz="94333" autoAdjust="0"/>
  </p:normalViewPr>
  <p:slideViewPr>
    <p:cSldViewPr snapToGrid="0">
      <p:cViewPr varScale="1">
        <p:scale>
          <a:sx n="70" d="100"/>
          <a:sy n="70" d="100"/>
        </p:scale>
        <p:origin x="96" y="3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04"/>
    </p:cViewPr>
  </p:sorterViewPr>
  <p:notesViewPr>
    <p:cSldViewPr snapToGrid="0">
      <p:cViewPr varScale="1">
        <p:scale>
          <a:sx n="54" d="100"/>
          <a:sy n="54" d="100"/>
        </p:scale>
        <p:origin x="-1698" y="-78"/>
      </p:cViewPr>
      <p:guideLst>
        <p:guide orient="horz" pos="3130"/>
        <p:guide pos="2145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　節子" userId="1f07b106-4366-44ab-90d6-fad0e342c064" providerId="ADAL" clId="{1C16BEAA-5320-4A36-B8D4-865F27E1D889}"/>
    <pc:docChg chg="modSld">
      <pc:chgData name="西村　節子" userId="1f07b106-4366-44ab-90d6-fad0e342c064" providerId="ADAL" clId="{1C16BEAA-5320-4A36-B8D4-865F27E1D889}" dt="2025-01-16T04:29:11.745" v="8" actId="20577"/>
      <pc:docMkLst>
        <pc:docMk/>
      </pc:docMkLst>
      <pc:sldChg chg="modSp mod">
        <pc:chgData name="西村　節子" userId="1f07b106-4366-44ab-90d6-fad0e342c064" providerId="ADAL" clId="{1C16BEAA-5320-4A36-B8D4-865F27E1D889}" dt="2025-01-16T04:29:11.745" v="8" actId="20577"/>
        <pc:sldMkLst>
          <pc:docMk/>
          <pc:sldMk cId="4007102162" sldId="1093"/>
        </pc:sldMkLst>
        <pc:spChg chg="mod">
          <ac:chgData name="西村　節子" userId="1f07b106-4366-44ab-90d6-fad0e342c064" providerId="ADAL" clId="{1C16BEAA-5320-4A36-B8D4-865F27E1D889}" dt="2025-01-16T04:29:11.745" v="8" actId="20577"/>
          <ac:spMkLst>
            <pc:docMk/>
            <pc:sldMk cId="4007102162" sldId="1093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7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7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E493067-D2C9-4066-B606-EA7CA3A1B1F1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4058396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9699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7313" y="744538"/>
            <a:ext cx="66325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6" y="4720987"/>
            <a:ext cx="4991091" cy="447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362507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7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8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9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7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B690759-A892-4183-BAFA-C65763666524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35979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1C735-BBD8-4BB6-BD99-6C6DF3A901C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8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41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082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84E4-909C-4DA2-B466-18C94D348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84E4-909C-4DA2-B466-18C94D348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7553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5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2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8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7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01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1EF3B-8582-4A02-A82B-11DAB0CE9406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199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949F2-7E26-4CAF-9DAF-C53D5EBD114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06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D5C01-C317-42F0-8838-81FAD2E0ABD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75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96B0B-2409-4EB1-B3E6-C8D7C6278DB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78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FD83E-7E28-4829-9B08-D51B2498489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138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68E1B-C62F-44BA-BE96-B3D3A04D6E8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91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967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5E394-83B2-4F98-A54A-36ACC218778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055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185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736" r:id="rId12"/>
    <p:sldLayoutId id="2147483738" r:id="rId13"/>
    <p:sldLayoutId id="2147483971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543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55448" y="676950"/>
            <a:ext cx="9015984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バランスシートの概念図　～</a:t>
            </a: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資産・負債の洗い出し～</a:t>
            </a:r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67665" y="5619132"/>
            <a:ext cx="6189823" cy="6931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2068" y="36630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バランスシートで資産と負債を確認してみましょう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088" y="1191462"/>
            <a:ext cx="8728760" cy="544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5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800318" y="1675638"/>
            <a:ext cx="8083296" cy="370103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－最も大切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な資産－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b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それはあなたの</a:t>
            </a:r>
            <a:r>
              <a:rPr lang="ja-JP" altLang="en-US" sz="3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人的資産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（知識・スキル・キャリア・健康など）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です</a:t>
            </a:r>
            <a:b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常に学ぶことを心がけ、また心身の</a:t>
            </a:r>
            <a:b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健康にも留意した人生を送ってください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50758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"/>
          <p:cNvSpPr txBox="1">
            <a:spLocks noChangeArrowheads="1"/>
          </p:cNvSpPr>
          <p:nvPr/>
        </p:nvSpPr>
        <p:spPr bwMode="auto">
          <a:xfrm>
            <a:off x="1636794" y="2164261"/>
            <a:ext cx="655320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ja-JP" altLang="en-US" sz="120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550399" y="2789787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endParaRPr lang="en-US" altLang="ja-JP" sz="600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4206" y="2164261"/>
            <a:ext cx="9110472" cy="2049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家計管理</a:t>
            </a:r>
            <a:r>
              <a:rPr lang="ja-JP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（その</a:t>
            </a:r>
            <a:r>
              <a:rPr lang="en-US" altLang="ja-JP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3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～夢の実現に向けお金の管理方法を学ぼう～</a:t>
            </a:r>
            <a:endParaRPr lang="en-US" altLang="ja-JP" sz="3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 flipH="1">
            <a:off x="2528214" y="5088836"/>
            <a:ext cx="4062456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</a:t>
            </a:r>
            <a:r>
              <a:rPr lang="en-US" altLang="ja-JP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FP</a:t>
            </a:r>
            <a:r>
              <a:rPr lang="ja-JP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協会</a:t>
            </a:r>
            <a:endParaRPr lang="en-US" altLang="ja-JP" sz="48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372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22671" y="1150374"/>
            <a:ext cx="7816645" cy="261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家計の収支を改善する方法：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① 収入を確保し、増やす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② 支出を減らす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③ 貯蓄や運用を行って、お金を貯め、増やす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2671" y="3200400"/>
            <a:ext cx="7108723" cy="5400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71599" y="4467200"/>
            <a:ext cx="4498258" cy="55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家計管理上、重要なポイント</a:t>
            </a:r>
            <a:endParaRPr kumimoji="1" lang="ja-JP" altLang="en-US" sz="2800" b="1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rot="5400000">
            <a:off x="1803288" y="5363067"/>
            <a:ext cx="431997" cy="18288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 rot="5400000">
            <a:off x="1803288" y="6077210"/>
            <a:ext cx="431997" cy="18288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31921" y="5135063"/>
            <a:ext cx="4498258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「天引き貯蓄」</a:t>
            </a:r>
            <a:endParaRPr kumimoji="1" lang="ja-JP" altLang="en-US" sz="2800" b="1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31921" y="5818535"/>
            <a:ext cx="4498258" cy="55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「緊急資金」の確保</a:t>
            </a:r>
            <a:endParaRPr kumimoji="1" lang="ja-JP" altLang="en-US" sz="2800" b="1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3347885" y="3932230"/>
            <a:ext cx="339214" cy="46272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61544" y="53643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貯蓄の習慣を身に付けましょう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009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/>
          <p:cNvSpPr txBox="1">
            <a:spLocks/>
          </p:cNvSpPr>
          <p:nvPr/>
        </p:nvSpPr>
        <p:spPr bwMode="auto">
          <a:xfrm>
            <a:off x="688166" y="2006880"/>
            <a:ext cx="8311896" cy="79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endParaRPr lang="en-US" altLang="ja-JP" sz="17600" b="1" u="sng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1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手取り収入の一定額を定期的に積み立てる</a:t>
            </a:r>
            <a:endParaRPr lang="en-US" altLang="ja-JP" sz="9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　先に貯蓄し、残ったお金で生活することを習慣化</a:t>
            </a:r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サブタイトル 2"/>
          <p:cNvSpPr txBox="1">
            <a:spLocks/>
          </p:cNvSpPr>
          <p:nvPr/>
        </p:nvSpPr>
        <p:spPr bwMode="auto">
          <a:xfrm>
            <a:off x="577596" y="1021747"/>
            <a:ext cx="8311896" cy="798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天引き貯蓄</a:t>
            </a:r>
            <a:r>
              <a:rPr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61544" y="53643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貯蓄の習慣を身に付けましょう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rot="5400000">
            <a:off x="860866" y="2506372"/>
            <a:ext cx="505095" cy="25254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額縁 4"/>
          <p:cNvSpPr/>
          <p:nvPr/>
        </p:nvSpPr>
        <p:spPr>
          <a:xfrm>
            <a:off x="987138" y="3562228"/>
            <a:ext cx="7138830" cy="984069"/>
          </a:xfrm>
          <a:prstGeom prst="beve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00012" algn="ctr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4000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収入 － 貯蓄 ＝ 支出可能額</a:t>
            </a:r>
            <a:endParaRPr lang="en-US" altLang="ja-JP" sz="4000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ホームベース 5"/>
          <p:cNvSpPr/>
          <p:nvPr/>
        </p:nvSpPr>
        <p:spPr>
          <a:xfrm>
            <a:off x="454153" y="5376674"/>
            <a:ext cx="8779923" cy="896111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>
                <a:solidFill>
                  <a:schemeClr val="tx1"/>
                </a:solidFill>
              </a:rPr>
              <a:t>　 </a:t>
            </a:r>
            <a:r>
              <a:rPr lang="ja-JP" altLang="en-US" sz="2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無理のない額で天引き貯蓄を継続することが大切です</a:t>
            </a:r>
            <a:endParaRPr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20" y="5047489"/>
            <a:ext cx="1115568" cy="122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45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52983" y="700894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目標額積立シミュレーション（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知るぽるとアーカイブ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4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28" y="1284094"/>
            <a:ext cx="7379991" cy="426148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373" y="5730439"/>
            <a:ext cx="896112" cy="88981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953" y="5545580"/>
            <a:ext cx="6382512" cy="708916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941833" y="6254496"/>
            <a:ext cx="619963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https://www.shiruporuto.jp/public/check/funds/sikin/menu/r_mokutumi.html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61544" y="53643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貯蓄の習慣を身に付けましょう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5304" y="3097162"/>
            <a:ext cx="914400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100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04969" y="3529781"/>
            <a:ext cx="914400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04969" y="3907956"/>
            <a:ext cx="914400" cy="394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0.1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2993922" y="4365522"/>
            <a:ext cx="1140543" cy="575187"/>
          </a:xfrm>
          <a:prstGeom prst="rect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10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61544" y="53643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貯蓄の習慣を身に付けましょう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5" y="914400"/>
            <a:ext cx="6345936" cy="538495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323693" y="3095860"/>
            <a:ext cx="1140543" cy="337152"/>
          </a:xfrm>
          <a:prstGeom prst="rect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01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755092" y="5233241"/>
            <a:ext cx="8311896" cy="1352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7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日常的な支払いや緊急時に備えた資金として</a:t>
            </a:r>
            <a:endParaRPr lang="en-US" altLang="ja-JP" sz="7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7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7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カ月～</a:t>
            </a:r>
            <a:r>
              <a:rPr lang="en-US" altLang="ja-JP" sz="7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年分</a:t>
            </a:r>
            <a:r>
              <a:rPr lang="ja-JP" altLang="en-US" sz="7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の生活費を確保することが大切です。</a:t>
            </a:r>
            <a:endParaRPr lang="en-US" altLang="ja-JP" sz="7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726" y="1735999"/>
            <a:ext cx="1714500" cy="17145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109" y="3167876"/>
            <a:ext cx="1714500" cy="17145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592" y="3124314"/>
            <a:ext cx="1653540" cy="165354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78795" y="3452404"/>
            <a:ext cx="1768295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＜ケガ＞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35215" y="4703583"/>
            <a:ext cx="1768295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＜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病気</a:t>
            </a:r>
            <a:r>
              <a:rPr lang="ja-JP" altLang="en-US" sz="1400" b="1" dirty="0"/>
              <a:t>＞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69916" y="3421160"/>
            <a:ext cx="1768295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＜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失業</a:t>
            </a:r>
            <a:r>
              <a:rPr lang="ja-JP" altLang="en-US" sz="1400" b="1" dirty="0"/>
              <a:t>＞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65109" y="4777854"/>
            <a:ext cx="1768295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＜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災害</a:t>
            </a:r>
            <a:r>
              <a:rPr lang="ja-JP" altLang="en-US" sz="1400" b="1" dirty="0"/>
              <a:t>＞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65" y="2083263"/>
            <a:ext cx="1354385" cy="1354385"/>
          </a:xfrm>
          <a:prstGeom prst="rect">
            <a:avLst/>
          </a:prstGeom>
        </p:spPr>
      </p:pic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61544" y="53643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貯蓄の習慣を身に付けましょう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 bwMode="auto">
          <a:xfrm>
            <a:off x="577596" y="1021747"/>
            <a:ext cx="8311896" cy="798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4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4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0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緊急資金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の確保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88" y="4474983"/>
            <a:ext cx="1004439" cy="95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4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89" y="4421589"/>
            <a:ext cx="1470368" cy="1997462"/>
          </a:xfrm>
          <a:prstGeom prst="rect">
            <a:avLst/>
          </a:prstGeom>
        </p:spPr>
      </p:pic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82068" y="36630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バランスシートで資産と負債を確認してみましょう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 txBox="1">
            <a:spLocks/>
          </p:cNvSpPr>
          <p:nvPr/>
        </p:nvSpPr>
        <p:spPr bwMode="auto">
          <a:xfrm>
            <a:off x="202640" y="965244"/>
            <a:ext cx="3708980" cy="95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3600" b="1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　資産</a:t>
            </a:r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7364" y="1779613"/>
            <a:ext cx="331317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実物資産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43580" y="1779613"/>
            <a:ext cx="365694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金融資産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52" y="2251934"/>
            <a:ext cx="1166805" cy="122299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439" y="2351058"/>
            <a:ext cx="1241541" cy="112913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80" y="2415902"/>
            <a:ext cx="1054964" cy="105496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288663" y="3452213"/>
            <a:ext cx="1768295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＜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住宅、自動車</a:t>
            </a:r>
            <a:r>
              <a:rPr lang="ja-JP" altLang="en-US" sz="1400" b="1" dirty="0"/>
              <a:t>＞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274582" y="3436406"/>
            <a:ext cx="2217275" cy="35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b="1" dirty="0"/>
              <a:t>＜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預貯金、株式、保険等</a:t>
            </a:r>
            <a:r>
              <a:rPr lang="ja-JP" altLang="en-US" sz="1400" b="1" dirty="0"/>
              <a:t>＞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202640" y="3814103"/>
            <a:ext cx="2907792" cy="110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負債</a:t>
            </a:r>
            <a:endParaRPr lang="en-US" altLang="ja-JP" sz="3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786" y="4839389"/>
            <a:ext cx="1174035" cy="117403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221" y="4805601"/>
            <a:ext cx="1260187" cy="1260187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4630082" y="4367097"/>
            <a:ext cx="4494701" cy="197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＜世帯の資産・負債名義＞</a:t>
            </a:r>
            <a:endParaRPr lang="en-US" altLang="ja-JP" sz="2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共働き世帯の資産・負債の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名義分担等について、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家族間での</a:t>
            </a:r>
            <a:r>
              <a:rPr lang="ja-JP" altLang="en-US" sz="28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意識の共有化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が重要です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09" y="2501490"/>
            <a:ext cx="1268548" cy="97580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051" y="2341163"/>
            <a:ext cx="1334828" cy="1095243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1008291" y="6146422"/>
            <a:ext cx="2634054" cy="3508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b="1" dirty="0"/>
              <a:t>＜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奨学金、住宅・自動車ローン</a:t>
            </a:r>
            <a:r>
              <a:rPr lang="ja-JP" altLang="en-US" sz="1400" b="1" dirty="0"/>
              <a:t>＞</a:t>
            </a:r>
          </a:p>
        </p:txBody>
      </p:sp>
    </p:spTree>
    <p:extLst>
      <p:ext uri="{BB962C8B-B14F-4D97-AF65-F5344CB8AC3E}">
        <p14:creationId xmlns:p14="http://schemas.microsoft.com/office/powerpoint/2010/main" val="39828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5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-960990" y="765856"/>
            <a:ext cx="5904846" cy="532372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ja-JP" altLang="en-US" sz="3200" dirty="0">
                <a:latin typeface="+mj-ea"/>
              </a:rPr>
              <a:t>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住宅購入のバランスシート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5424" y="1431076"/>
            <a:ext cx="809686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住宅購入時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4,000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万円の住宅を、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3,000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万円の住宅ローンを組んで購入）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574855"/>
              </p:ext>
            </p:extLst>
          </p:nvPr>
        </p:nvGraphicFramePr>
        <p:xfrm>
          <a:off x="1895856" y="1972969"/>
          <a:ext cx="7096432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108">
                  <a:extLst>
                    <a:ext uri="{9D8B030D-6E8A-4147-A177-3AD203B41FA5}">
                      <a16:colId xmlns:a16="http://schemas.microsoft.com/office/drawing/2014/main" val="1995883868"/>
                    </a:ext>
                  </a:extLst>
                </a:gridCol>
                <a:gridCol w="1774108">
                  <a:extLst>
                    <a:ext uri="{9D8B030D-6E8A-4147-A177-3AD203B41FA5}">
                      <a16:colId xmlns:a16="http://schemas.microsoft.com/office/drawing/2014/main" val="1365162254"/>
                    </a:ext>
                  </a:extLst>
                </a:gridCol>
                <a:gridCol w="1774108">
                  <a:extLst>
                    <a:ext uri="{9D8B030D-6E8A-4147-A177-3AD203B41FA5}">
                      <a16:colId xmlns:a16="http://schemas.microsoft.com/office/drawing/2014/main" val="4128187042"/>
                    </a:ext>
                  </a:extLst>
                </a:gridCol>
                <a:gridCol w="1774108">
                  <a:extLst>
                    <a:ext uri="{9D8B030D-6E8A-4147-A177-3AD203B41FA5}">
                      <a16:colId xmlns:a16="http://schemas.microsoft.com/office/drawing/2014/main" val="402704051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資産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437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4,000</a:t>
                      </a:r>
                      <a:r>
                        <a:rPr kumimoji="1" lang="ja-JP" altLang="en-US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住宅ローン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kumimoji="1" lang="ja-JP" altLang="en-US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4182528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944834"/>
              </p:ext>
            </p:extLst>
          </p:nvPr>
        </p:nvGraphicFramePr>
        <p:xfrm>
          <a:off x="1895856" y="4678226"/>
          <a:ext cx="7096432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108">
                  <a:extLst>
                    <a:ext uri="{9D8B030D-6E8A-4147-A177-3AD203B41FA5}">
                      <a16:colId xmlns:a16="http://schemas.microsoft.com/office/drawing/2014/main" val="1995883868"/>
                    </a:ext>
                  </a:extLst>
                </a:gridCol>
                <a:gridCol w="1774108">
                  <a:extLst>
                    <a:ext uri="{9D8B030D-6E8A-4147-A177-3AD203B41FA5}">
                      <a16:colId xmlns:a16="http://schemas.microsoft.com/office/drawing/2014/main" val="1365162254"/>
                    </a:ext>
                  </a:extLst>
                </a:gridCol>
                <a:gridCol w="1774108">
                  <a:extLst>
                    <a:ext uri="{9D8B030D-6E8A-4147-A177-3AD203B41FA5}">
                      <a16:colId xmlns:a16="http://schemas.microsoft.com/office/drawing/2014/main" val="4128187042"/>
                    </a:ext>
                  </a:extLst>
                </a:gridCol>
                <a:gridCol w="1774108">
                  <a:extLst>
                    <a:ext uri="{9D8B030D-6E8A-4147-A177-3AD203B41FA5}">
                      <a16:colId xmlns:a16="http://schemas.microsoft.com/office/drawing/2014/main" val="402704051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資産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437346"/>
                  </a:ext>
                </a:extLst>
              </a:tr>
              <a:tr h="7068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住宅（時価）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3,500</a:t>
                      </a:r>
                      <a:r>
                        <a:rPr kumimoji="1" lang="ja-JP" altLang="en-US" sz="20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万円？</a:t>
                      </a:r>
                      <a:endParaRPr kumimoji="1" lang="en-US" altLang="ja-JP" sz="20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</a:t>
                      </a:r>
                      <a:r>
                        <a:rPr kumimoji="1" lang="ja-JP" altLang="en-US" sz="2000" b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万円？</a:t>
                      </a:r>
                      <a:endParaRPr kumimoji="1" lang="en-US" altLang="ja-JP" sz="20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住宅ローン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2,000</a:t>
                      </a:r>
                      <a:r>
                        <a:rPr kumimoji="1" lang="ja-JP" altLang="en-US" sz="20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4182528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95424" y="3810296"/>
            <a:ext cx="8096864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5225" indent="-1165225"/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年後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（住宅ローンの残高は一定割合で減っていくが、住宅の価格がどうなっていくかは分からない）</a:t>
            </a:r>
          </a:p>
        </p:txBody>
      </p:sp>
      <p:sp>
        <p:nvSpPr>
          <p:cNvPr id="7" name="下矢印 6"/>
          <p:cNvSpPr/>
          <p:nvPr/>
        </p:nvSpPr>
        <p:spPr>
          <a:xfrm>
            <a:off x="5128211" y="3126658"/>
            <a:ext cx="605914" cy="746802"/>
          </a:xfrm>
          <a:prstGeom prst="downArrow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67025" y="6026970"/>
            <a:ext cx="693174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住宅の価格が大きく下がり、住宅ローンの残高を下回る可能性もある。</a:t>
            </a:r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410" y="2864513"/>
            <a:ext cx="705882" cy="70588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270" y="2864514"/>
            <a:ext cx="747751" cy="747751"/>
          </a:xfrm>
          <a:prstGeom prst="rect">
            <a:avLst/>
          </a:prstGeom>
        </p:spPr>
      </p:pic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82068" y="36630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バランスシートで資産と負債を確認してみましょう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672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ae6192-6fa0-4129-ba0e-59a9d4621257">
      <Terms xmlns="http://schemas.microsoft.com/office/infopath/2007/PartnerControls"/>
    </lcf76f155ced4ddcb4097134ff3c332f>
    <TaxCatchAll xmlns="14845a59-19c0-419e-937b-3e0304f241ff" xsi:nil="true"/>
  </documentManagement>
</p:properties>
</file>

<file path=customXml/itemProps1.xml><?xml version="1.0" encoding="utf-8"?>
<ds:datastoreItem xmlns:ds="http://schemas.openxmlformats.org/officeDocument/2006/customXml" ds:itemID="{2709529E-4FC5-46C9-8B72-943029E692A3}"/>
</file>

<file path=customXml/itemProps2.xml><?xml version="1.0" encoding="utf-8"?>
<ds:datastoreItem xmlns:ds="http://schemas.openxmlformats.org/officeDocument/2006/customXml" ds:itemID="{737FE5C4-4894-479F-B7DC-A96FAD9F74CD}"/>
</file>

<file path=customXml/itemProps3.xml><?xml version="1.0" encoding="utf-8"?>
<ds:datastoreItem xmlns:ds="http://schemas.openxmlformats.org/officeDocument/2006/customXml" ds:itemID="{C0039570-F7D5-4B1D-8AF4-B5E940068BF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20740</TotalTime>
  <Words>501</Words>
  <Application>Microsoft Office PowerPoint</Application>
  <PresentationFormat>ワイド画面</PresentationFormat>
  <Paragraphs>70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1" baseType="lpstr">
      <vt:lpstr>HGP創英角ｺﾞｼｯｸUB</vt:lpstr>
      <vt:lpstr>HG創英角ﾎﾟｯﾌﾟ体</vt:lpstr>
      <vt:lpstr>Meiryo UI</vt:lpstr>
      <vt:lpstr>ＭＳ Ｐゴシック</vt:lpstr>
      <vt:lpstr>メイリオ</vt:lpstr>
      <vt:lpstr>Arial</vt:lpstr>
      <vt:lpstr>Calibri</vt:lpstr>
      <vt:lpstr>Tahoma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日本銀行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Japan</dc:title>
  <dc:creator>boj</dc:creator>
  <cp:lastModifiedBy>西村　節子</cp:lastModifiedBy>
  <cp:revision>1359</cp:revision>
  <cp:lastPrinted>2021-08-02T06:14:50Z</cp:lastPrinted>
  <dcterms:created xsi:type="dcterms:W3CDTF">2002-10-08T16:15:58Z</dcterms:created>
  <dcterms:modified xsi:type="dcterms:W3CDTF">2025-01-16T04:29:16Z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2025-01-16T04:29:16Z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0e2ef841-9ec1-4857-a923-d51674b7d8dd</vt:lpwstr>
  </property>
  <property fmtid="{D5CDD505-2E9C-101B-9397-08002B2CF9AE}" pid="7" name="MSIP_Label_defa4170-0d19-0005-0004-bc88714345d2_ActionId">
    <vt:lpwstr>c68a7567-f130-4b0c-ab11-eeb14ca49123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0x010100016D366F717ABE4BB331B6E1BEAFF525</vt:lpwstr>
  </property>
  <property fmtid="{D5CDD505-2E9C-101B-9397-08002B2CF9AE}" pid="10" name="MediaServiceImageTags">
    <vt:lpwstr/>
  </property>
</Properties>
</file>