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8" r:id="rId1"/>
  </p:sldMasterIdLst>
  <p:notesMasterIdLst>
    <p:notesMasterId r:id="rId10"/>
  </p:notesMasterIdLst>
  <p:handoutMasterIdLst>
    <p:handoutMasterId r:id="rId11"/>
  </p:handoutMasterIdLst>
  <p:sldIdLst>
    <p:sldId id="1104" r:id="rId2"/>
    <p:sldId id="1103" r:id="rId3"/>
    <p:sldId id="1101" r:id="rId4"/>
    <p:sldId id="1088" r:id="rId5"/>
    <p:sldId id="1105" r:id="rId6"/>
    <p:sldId id="1090" r:id="rId7"/>
    <p:sldId id="1091" r:id="rId8"/>
    <p:sldId id="1100" r:id="rId9"/>
  </p:sldIdLst>
  <p:sldSz cx="12192000" cy="6858000"/>
  <p:notesSz cx="6807200" cy="9939338"/>
  <p:defaultTextStyle>
    <a:defPPr>
      <a:defRPr lang="en-US"/>
    </a:defPPr>
    <a:lvl1pPr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lnSpc>
        <a:spcPct val="120000"/>
      </a:lnSpc>
      <a:spcBef>
        <a:spcPct val="20000"/>
      </a:spcBef>
      <a:spcAft>
        <a:spcPct val="2000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4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FF"/>
    <a:srgbClr val="FECCE3"/>
    <a:srgbClr val="6699FF"/>
    <a:srgbClr val="0000FF"/>
    <a:srgbClr val="00FFFF"/>
    <a:srgbClr val="99CCFF"/>
    <a:srgbClr val="CC66FF"/>
    <a:srgbClr val="333399"/>
    <a:srgbClr val="8B8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78" autoAdjust="0"/>
    <p:restoredTop sz="94366" autoAdjust="0"/>
  </p:normalViewPr>
  <p:slideViewPr>
    <p:cSldViewPr snapToGrid="0">
      <p:cViewPr varScale="1">
        <p:scale>
          <a:sx n="62" d="100"/>
          <a:sy n="62" d="100"/>
        </p:scale>
        <p:origin x="90" y="246"/>
      </p:cViewPr>
      <p:guideLst>
        <p:guide orient="horz" pos="2160"/>
        <p:guide pos="5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04"/>
    </p:cViewPr>
  </p:sorterViewPr>
  <p:notesViewPr>
    <p:cSldViewPr snapToGrid="0">
      <p:cViewPr varScale="1">
        <p:scale>
          <a:sx n="54" d="100"/>
          <a:sy n="54" d="100"/>
        </p:scale>
        <p:origin x="-1698" y="-78"/>
      </p:cViewPr>
      <p:guideLst>
        <p:guide orient="horz" pos="3130"/>
        <p:guide pos="2145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7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7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E493067-D2C9-4066-B606-EA7CA3A1B1F1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4058396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04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29699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7313" y="744538"/>
            <a:ext cx="66325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506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6" y="4720987"/>
            <a:ext cx="4991091" cy="447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362507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7" y="2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8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362509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7" y="9441973"/>
            <a:ext cx="2950375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Aft>
                <a:spcPct val="0"/>
              </a:spcAft>
              <a:buFontTx/>
              <a:buChar char="•"/>
              <a:defRPr kumimoji="0" sz="100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B690759-A892-4183-BAFA-C65763666524}" type="slidenum">
              <a:rPr lang="ja-JP" altLang="en-US"/>
              <a:pPr>
                <a:defRPr/>
              </a:pPr>
              <a:t>‹#›</a:t>
            </a:fld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35979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1C735-BBD8-4BB6-BD99-6C6DF3A901C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8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41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082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C84E4-909C-4DA2-B466-18C94D348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553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プレースホルダー 8">
            <a:extLst>
              <a:ext uri="{FF2B5EF4-FFF2-40B4-BE49-F238E27FC236}">
                <a16:creationId xmlns="" xmlns:a16="http://schemas.microsoft.com/office/drawing/2014/main" id="{C6882FDE-CCE8-0B49-B5F5-6F018155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059" y="222115"/>
            <a:ext cx="10515600" cy="3205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1200" b="1" i="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pic>
        <p:nvPicPr>
          <p:cNvPr id="3" name="図 2">
            <a:extLst>
              <a:ext uri="{FF2B5EF4-FFF2-40B4-BE49-F238E27FC236}">
                <a16:creationId xmlns="" xmlns:a16="http://schemas.microsoft.com/office/drawing/2014/main" id="{88F8A56B-68CC-D149-9810-70924DF5A0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21418"/>
            <a:ext cx="9382916" cy="38009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=""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435" y="185340"/>
            <a:ext cx="2277668" cy="54302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4297"/>
            <a:ext cx="12192000" cy="44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01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1EF3B-8582-4A02-A82B-11DAB0CE9406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99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949F2-7E26-4CAF-9DAF-C53D5EBD114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06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AD5C01-C317-42F0-8838-81FAD2E0ABD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75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96B0B-2409-4EB1-B3E6-C8D7C6278DB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78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FD83E-7E28-4829-9B08-D51B2498489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138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68E1B-C62F-44BA-BE96-B3D3A04D6E8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91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967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5E394-83B2-4F98-A54A-36ACC218778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055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A7B333-7B72-4671-A0BD-A5384259E65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185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736" r:id="rId12"/>
    <p:sldLayoutId id="2147483738" r:id="rId13"/>
    <p:sldLayoutId id="2147483971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C20821F2-81FA-EC4A-B4DE-D11768CC99B8}"/>
              </a:ext>
            </a:extLst>
          </p:cNvPr>
          <p:cNvSpPr txBox="1"/>
          <p:nvPr/>
        </p:nvSpPr>
        <p:spPr>
          <a:xfrm>
            <a:off x="3278205" y="3931275"/>
            <a:ext cx="5635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人生を豊かにするお金の知恵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="" xmlns:a16="http://schemas.microsoft.com/office/drawing/2014/main" id="{0EBFB57E-C888-B541-A609-FEEC8A9122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174" y="1746050"/>
            <a:ext cx="5277347" cy="125817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0294D416-768E-2A47-9D7D-3FB4B8E396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3460518"/>
            <a:ext cx="5892800" cy="3048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="" xmlns:a16="http://schemas.microsoft.com/office/drawing/2014/main" id="{3FE9DE84-645A-9C4C-BDE6-F9B432187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4743562"/>
            <a:ext cx="5892800" cy="29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00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4"/>
          <p:cNvSpPr txBox="1">
            <a:spLocks noChangeArrowheads="1"/>
          </p:cNvSpPr>
          <p:nvPr/>
        </p:nvSpPr>
        <p:spPr bwMode="auto">
          <a:xfrm>
            <a:off x="1636794" y="2164261"/>
            <a:ext cx="6553200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ja-JP" altLang="en-US" sz="120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" name="テキスト ボックス 3"/>
          <p:cNvSpPr txBox="1">
            <a:spLocks noChangeArrowheads="1"/>
          </p:cNvSpPr>
          <p:nvPr/>
        </p:nvSpPr>
        <p:spPr bwMode="auto">
          <a:xfrm>
            <a:off x="550399" y="2789787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endParaRPr lang="en-US" altLang="ja-JP" sz="600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122189" y="2164261"/>
            <a:ext cx="9110472" cy="2074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家計管理</a:t>
            </a:r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（その</a:t>
            </a:r>
            <a:r>
              <a:rPr lang="en-US" altLang="ja-JP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3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～夢の実現に向けお金の管理方法を学ぼう～</a:t>
            </a:r>
            <a:endParaRPr lang="en-US" altLang="ja-JP" sz="28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40487" y="5169910"/>
            <a:ext cx="3473877" cy="151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</a:t>
            </a:r>
            <a:r>
              <a:rPr lang="en-US" altLang="ja-JP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FP</a:t>
            </a:r>
            <a:r>
              <a:rPr lang="ja-JP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協会</a:t>
            </a:r>
            <a:endParaRPr lang="en-US" altLang="ja-JP" sz="48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716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814" y="91436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50000"/>
              </a:spcBef>
              <a:buNone/>
              <a:defRPr/>
            </a:pPr>
            <a:r>
              <a:rPr lang="ja-JP" altLang="en-US" sz="2800">
                <a:latin typeface="Meiryo UI" panose="020B0604030504040204" pitchFamily="50" charset="-128"/>
                <a:ea typeface="Meiryo UI" panose="020B0604030504040204" pitchFamily="50" charset="-128"/>
              </a:rPr>
              <a:t>　この講義のポイント</a:t>
            </a:r>
            <a:r>
              <a:rPr lang="en-US" altLang="ja-JP" sz="280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 bwMode="auto">
          <a:xfrm>
            <a:off x="895782" y="1316736"/>
            <a:ext cx="8257032" cy="4963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収入と支出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把握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貯蓄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の習慣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資産と負債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3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06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27426" y="31932"/>
            <a:ext cx="9506712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収支管理はなぜ必要なの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でしょうか？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 bwMode="auto">
          <a:xfrm>
            <a:off x="1021080" y="1268414"/>
            <a:ext cx="8095488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生活の</a:t>
            </a:r>
            <a:r>
              <a:rPr lang="ja-JP" altLang="en-US" sz="44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経済的基盤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の確保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収入を把握し、支出を管理する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収支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の改善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支出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を減らす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、②収入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を増やす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、③貯蓄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や運用を行う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4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家計簿アプリ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等の活用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ムダ使いを防ぎ、お金の流れを把握する</a:t>
            </a:r>
            <a:endParaRPr lang="en-US" altLang="ja-JP" sz="2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rot="5400000">
            <a:off x="1378127" y="2495012"/>
            <a:ext cx="505095" cy="25254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rot="5400000">
            <a:off x="1378126" y="4018730"/>
            <a:ext cx="505095" cy="25254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二等辺三角形 5"/>
          <p:cNvSpPr/>
          <p:nvPr/>
        </p:nvSpPr>
        <p:spPr>
          <a:xfrm rot="5400000">
            <a:off x="1378126" y="5394968"/>
            <a:ext cx="505095" cy="25254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700" y="4620450"/>
            <a:ext cx="1153341" cy="115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6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357416" y="939480"/>
            <a:ext cx="8346295" cy="85039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給与明細から</a:t>
            </a:r>
            <a:r>
              <a:rPr lang="ja-JP" altLang="en-US" sz="4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「</a:t>
            </a:r>
            <a:r>
              <a:rPr lang="ja-JP" altLang="en-US" sz="4000" b="1" u="sng" kern="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手取り収入</a:t>
            </a:r>
            <a:r>
              <a:rPr lang="ja-JP" altLang="en-US" sz="4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」</a:t>
            </a:r>
            <a:r>
              <a:rPr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（可処分所得）を把握し、</a:t>
            </a:r>
            <a:endParaRPr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その範囲内で生活するのが基本</a:t>
            </a:r>
          </a:p>
        </p:txBody>
      </p:sp>
      <p:sp>
        <p:nvSpPr>
          <p:cNvPr id="3" name="タイトル 1"/>
          <p:cNvSpPr txBox="1">
            <a:spLocks/>
          </p:cNvSpPr>
          <p:nvPr/>
        </p:nvSpPr>
        <p:spPr>
          <a:xfrm>
            <a:off x="527070" y="5481358"/>
            <a:ext cx="8089881" cy="11206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/>
          <a:lstStyle/>
          <a:p>
            <a:pPr marL="0" lvl="1" algn="ctr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総支給額 </a:t>
            </a: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–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（社会保険料</a:t>
            </a: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+ 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税金） </a:t>
            </a: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=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</a:t>
            </a:r>
            <a:r>
              <a:rPr lang="ja-JP" altLang="en-US" sz="2400" b="1" u="sng" kern="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手取り収入</a:t>
            </a:r>
            <a:endParaRPr lang="en-US" altLang="ja-JP" sz="2400" b="1" u="sng" kern="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lvl="1" algn="ctr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218,000 – (31,278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 </a:t>
            </a:r>
            <a:r>
              <a:rPr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+ 12,200)  </a:t>
            </a:r>
            <a:r>
              <a:rPr lang="en-US" altLang="ja-JP" sz="20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=</a:t>
            </a:r>
            <a:r>
              <a:rPr lang="en-US" altLang="ja-JP" sz="3600" b="1" u="sng" kern="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174,522</a:t>
            </a:r>
            <a:r>
              <a:rPr lang="ja-JP" altLang="en-US" sz="3600" b="1" u="sng" kern="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円</a:t>
            </a:r>
            <a:endParaRPr lang="en-US" altLang="ja-JP" sz="36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28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28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28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0" lvl="1" algn="just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defRPr/>
            </a:pPr>
            <a:endParaRPr lang="en-US" altLang="ja-JP" sz="28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marL="457200" indent="-457200" algn="just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endParaRPr lang="ja-JP" altLang="en-US" sz="2800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49619"/>
              </p:ext>
            </p:extLst>
          </p:nvPr>
        </p:nvGraphicFramePr>
        <p:xfrm>
          <a:off x="527070" y="2281777"/>
          <a:ext cx="8089880" cy="3098547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7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3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37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37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037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312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</a:t>
                      </a:r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0"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lvl="0" indent="0"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時間外手当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通勤手当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支給額計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7239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0" algn="ctr"/>
                      <a:r>
                        <a:rPr kumimoji="1" lang="en-US" altLang="ja-JP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200,000</a:t>
                      </a:r>
                      <a:endParaRPr kumimoji="1" lang="ja-JP" altLang="en-US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7313" lvl="0" indent="0" algn="ctr"/>
                      <a:r>
                        <a:rPr kumimoji="1" lang="en-US" altLang="ja-JP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8,000</a:t>
                      </a:r>
                      <a:endParaRPr kumimoji="1" lang="ja-JP" altLang="en-US" sz="2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10,000</a:t>
                      </a:r>
                      <a:endParaRPr kumimoji="1" lang="ja-JP" altLang="en-US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218,000</a:t>
                      </a:r>
                      <a:endParaRPr kumimoji="1" lang="ja-JP" altLang="en-US" sz="20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8281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控除</a:t>
                      </a:r>
                      <a:endParaRPr kumimoji="1" lang="ja-JP" altLang="en-US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雇用保険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健康保険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厚生年金保険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社会保険料計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867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vert="eaVert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1,090</a:t>
                      </a:r>
                      <a:endParaRPr kumimoji="1" lang="ja-JP" altLang="en-US" sz="2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10,967</a:t>
                      </a:r>
                      <a:endParaRPr kumimoji="1" lang="ja-JP" altLang="en-US" sz="2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19,221</a:t>
                      </a:r>
                      <a:endParaRPr kumimoji="1" lang="ja-JP" altLang="en-US" sz="2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31,278</a:t>
                      </a:r>
                      <a:endParaRPr kumimoji="1" lang="ja-JP" altLang="en-US" sz="2000" b="1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312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vert="eaVert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所得税</a:t>
                      </a:r>
                      <a:endParaRPr kumimoji="1" lang="en-US" altLang="ja-JP" sz="2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住民税</a:t>
                      </a:r>
                      <a:endParaRPr kumimoji="1" lang="en-US" altLang="ja-JP" sz="2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介護保険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税額計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81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7,200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cap="none" spc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kumimoji="1" lang="en-US" altLang="ja-JP" sz="2000" b="0" cap="none" spc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12,200</a:t>
                      </a:r>
                      <a:endParaRPr kumimoji="1" lang="ja-JP" altLang="en-US" sz="20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7342632" y="1890906"/>
            <a:ext cx="1360751" cy="32764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b="1" kern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（単位</a:t>
            </a:r>
            <a:r>
              <a: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：</a:t>
            </a:r>
            <a:r>
              <a:rPr lang="ja-JP" altLang="en-US" sz="1400" b="1" kern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円）</a:t>
            </a:r>
            <a:endParaRPr lang="ja-JP" altLang="en-US" sz="1400" b="1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48693" y="1963238"/>
            <a:ext cx="1885023" cy="31853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6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（給与明細の例）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25552" y="103356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支給額と手取り収入の違いを知っておきましょう</a:t>
            </a:r>
            <a:endParaRPr lang="en-US" altLang="ja-JP" sz="2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6713669" y="2281778"/>
          <a:ext cx="1907176" cy="3098546"/>
        </p:xfrm>
        <a:graphic>
          <a:graphicData uri="http://schemas.openxmlformats.org/drawingml/2006/table">
            <a:tbl>
              <a:tblPr/>
              <a:tblGrid>
                <a:gridCol w="1907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09854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76200" cmpd="sng">
                      <a:solidFill>
                        <a:srgbClr val="C00000"/>
                      </a:solidFill>
                      <a:prstDash val="solid"/>
                    </a:lnL>
                    <a:lnR w="76200" cmpd="sng">
                      <a:solidFill>
                        <a:srgbClr val="C00000"/>
                      </a:solidFill>
                      <a:prstDash val="solid"/>
                    </a:lnR>
                    <a:lnT w="76200" cmpd="sng">
                      <a:solidFill>
                        <a:srgbClr val="C00000"/>
                      </a:solidFill>
                      <a:prstDash val="solid"/>
                    </a:lnT>
                    <a:lnB w="76200" cmpd="sng">
                      <a:solidFill>
                        <a:srgbClr val="C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楕円 8"/>
          <p:cNvSpPr/>
          <p:nvPr/>
        </p:nvSpPr>
        <p:spPr>
          <a:xfrm>
            <a:off x="448694" y="2418735"/>
            <a:ext cx="564158" cy="840659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448694" y="3890075"/>
            <a:ext cx="564158" cy="929898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85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9" grpId="0" animBg="1"/>
      <p:bldP spid="9" grpId="1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72280" y="26983"/>
            <a:ext cx="9144000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/>
            <a:r>
              <a:rPr lang="ja-JP" altLang="en-US" sz="3200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平均的な生活費はどの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くらいでしょうか？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3200" dirty="0"/>
              <a:t>　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88211"/>
              </p:ext>
            </p:extLst>
          </p:nvPr>
        </p:nvGraphicFramePr>
        <p:xfrm>
          <a:off x="396494" y="996696"/>
          <a:ext cx="8220456" cy="2495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04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961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4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生活費</a:t>
                      </a:r>
                      <a:r>
                        <a:rPr lang="ja-JP" altLang="en-US" sz="28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の主な項目</a:t>
                      </a:r>
                      <a:endParaRPr lang="en-US" altLang="ja-JP" sz="2800" b="1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998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食費、住居費、光熱水道費、車両費、</a:t>
                      </a:r>
                      <a:endParaRPr lang="en-US" altLang="ja-JP" sz="2800" b="1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通信費、教養娯楽費</a:t>
                      </a:r>
                      <a:r>
                        <a:rPr lang="ja-JP" altLang="en-US" sz="20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など</a:t>
                      </a:r>
                      <a:endParaRPr lang="en-US" altLang="ja-JP" sz="2000" b="1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341899"/>
              </p:ext>
            </p:extLst>
          </p:nvPr>
        </p:nvGraphicFramePr>
        <p:xfrm>
          <a:off x="396494" y="3694177"/>
          <a:ext cx="8220456" cy="249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04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64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4000" b="1" dirty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世帯構成別生活費</a:t>
                      </a:r>
                      <a:endParaRPr lang="en-US" altLang="ja-JP" sz="1800" b="1" dirty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31904">
                <a:tc>
                  <a:txBody>
                    <a:bodyPr/>
                    <a:lstStyle/>
                    <a:p>
                      <a:pPr marL="0" algn="l" defTabSz="6858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2DA2BF"/>
                        </a:buClr>
                        <a:defRPr/>
                      </a:pPr>
                      <a:r>
                        <a:rPr lang="ja-JP" altLang="en-US" sz="36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単身</a:t>
                      </a:r>
                      <a:r>
                        <a:rPr lang="ja-JP" altLang="en-US" sz="28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世帯</a:t>
                      </a:r>
                      <a:r>
                        <a:rPr lang="ja-JP" altLang="en-US" sz="24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24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lang="ja-JP" altLang="en-US" sz="24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歳未満）</a:t>
                      </a:r>
                      <a:r>
                        <a:rPr lang="ja-JP" altLang="en-US" sz="28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ja-JP" altLang="en-US" sz="4000" b="1" u="sng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4000" b="1" u="sng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lang="ja-JP" altLang="en-US" sz="4000" b="1" u="sng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ja-JP" sz="4000" b="1" u="sng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algn="l" defTabSz="68580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2DA2BF"/>
                        </a:buClr>
                        <a:defRPr/>
                      </a:pPr>
                      <a:r>
                        <a:rPr lang="en-US" altLang="ja-JP" sz="36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36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lang="ja-JP" altLang="en-US" sz="2800" b="1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以上世帯：</a:t>
                      </a:r>
                      <a:r>
                        <a:rPr lang="ja-JP" altLang="en-US" sz="4000" b="1" u="sng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4000" b="1" u="sng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lang="ja-JP" altLang="en-US" sz="4000" b="1" u="sng">
                          <a:solidFill>
                            <a:srgbClr val="C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</a:t>
                      </a:r>
                      <a:endParaRPr lang="en-US" altLang="ja-JP" sz="4000" b="1" u="sng">
                        <a:solidFill>
                          <a:srgbClr val="C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544" y="2185417"/>
            <a:ext cx="1697634" cy="138988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545" y="1007176"/>
            <a:ext cx="1732353" cy="1178241"/>
          </a:xfrm>
          <a:prstGeom prst="rect">
            <a:avLst/>
          </a:prstGeom>
        </p:spPr>
      </p:pic>
      <p:sp>
        <p:nvSpPr>
          <p:cNvPr id="7" name="タイトル 1"/>
          <p:cNvSpPr txBox="1">
            <a:spLocks/>
          </p:cNvSpPr>
          <p:nvPr/>
        </p:nvSpPr>
        <p:spPr>
          <a:xfrm>
            <a:off x="396495" y="6309361"/>
            <a:ext cx="8580120" cy="33832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(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出所）総務省「</a:t>
            </a:r>
            <a:r>
              <a:rPr lang="en-US" altLang="ja-JP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2019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年家計調査</a:t>
            </a:r>
            <a:r>
              <a:rPr lang="en-US" altLang="ja-JP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[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家計収支編</a:t>
            </a:r>
            <a:r>
              <a:rPr lang="en-US" altLang="ja-JP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]</a:t>
            </a:r>
            <a:r>
              <a:rPr lang="ja-JP" altLang="en-US" sz="1400" kern="0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」</a:t>
            </a:r>
            <a:endParaRPr lang="ja-JP" altLang="en-US" sz="1400" u="sng" kern="0" dirty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129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0688" y="73860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dirty="0"/>
              <a:t>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支出を管理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ポイント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何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でしょうか？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 bwMode="auto">
          <a:xfrm>
            <a:off x="298704" y="1033273"/>
            <a:ext cx="8229600" cy="2554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100012" defTabSz="685800">
              <a:lnSpc>
                <a:spcPct val="110000"/>
              </a:lnSpc>
              <a:spcBef>
                <a:spcPts val="75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0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ニーズ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40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ウォンツ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を区別する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必要なもの・こと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Needs</a:t>
            </a:r>
            <a:r>
              <a:rPr lang="ja-JP" altLang="en-US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：ニーズ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　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欲しいもの・やりたいこと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Wants</a:t>
            </a:r>
            <a:r>
              <a:rPr lang="ja-JP" altLang="en-US" sz="2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：ウォンツ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二等辺三角形 3"/>
          <p:cNvSpPr/>
          <p:nvPr/>
        </p:nvSpPr>
        <p:spPr>
          <a:xfrm rot="5400000">
            <a:off x="500710" y="2391705"/>
            <a:ext cx="431997" cy="18288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212" y="1990432"/>
            <a:ext cx="1515823" cy="145752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408825" y="3379677"/>
            <a:ext cx="1506583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/>
              <a:t>＜</a:t>
            </a:r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ウォンツ</a:t>
            </a:r>
            <a:r>
              <a:rPr lang="ja-JP" altLang="en-US" sz="1600"/>
              <a:t>＞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357487" y="3890404"/>
            <a:ext cx="8229600" cy="256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4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4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4000" b="1" u="sng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固定費</a:t>
            </a: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を圧縮</a:t>
            </a:r>
            <a:r>
              <a:rPr lang="ja-JP" altLang="en-US" sz="28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endParaRPr lang="en-US" altLang="ja-JP" sz="28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en-US" altLang="ja-JP" sz="28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固定費：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住居費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通信費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保険料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駐車場代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0012" defTabSz="6858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rgbClr val="2DA2BF"/>
              </a:buClr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変動費：食費、被服費、交際費、娯楽費 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408" y="1990433"/>
            <a:ext cx="1123080" cy="132250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980657" y="3379677"/>
            <a:ext cx="1506583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/>
              <a:t>＜</a:t>
            </a:r>
            <a:r>
              <a:rPr lang="ja-JP" altLang="en-US" sz="1600" b="1">
                <a:latin typeface="Meiryo UI" panose="020B0604030504040204" pitchFamily="50" charset="-128"/>
                <a:ea typeface="Meiryo UI" panose="020B0604030504040204" pitchFamily="50" charset="-128"/>
              </a:rPr>
              <a:t>ニーズ</a:t>
            </a:r>
            <a:r>
              <a:rPr lang="ja-JP" altLang="en-US" sz="1600" b="1"/>
              <a:t>＞</a:t>
            </a:r>
          </a:p>
        </p:txBody>
      </p:sp>
      <p:sp>
        <p:nvSpPr>
          <p:cNvPr id="10" name="二等辺三角形 9"/>
          <p:cNvSpPr/>
          <p:nvPr/>
        </p:nvSpPr>
        <p:spPr>
          <a:xfrm rot="5400000">
            <a:off x="500710" y="3046380"/>
            <a:ext cx="431997" cy="182886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雲形吹き出し 10"/>
          <p:cNvSpPr/>
          <p:nvPr/>
        </p:nvSpPr>
        <p:spPr>
          <a:xfrm>
            <a:off x="4742689" y="4080311"/>
            <a:ext cx="3958860" cy="840993"/>
          </a:xfrm>
          <a:prstGeom prst="cloudCallout">
            <a:avLst>
              <a:gd name="adj1" fmla="val -20466"/>
              <a:gd name="adj2" fmla="val 5938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787148" y="4395019"/>
            <a:ext cx="374968" cy="265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33683" y="4214299"/>
            <a:ext cx="356786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「</a:t>
            </a:r>
            <a:r>
              <a:rPr kumimoji="1" lang="ja-JP" altLang="en-US" sz="2400" b="1" dirty="0" smtClean="0">
                <a:solidFill>
                  <a:srgbClr val="C00000"/>
                </a:solidFill>
              </a:rPr>
              <a:t>サブスク</a:t>
            </a:r>
            <a:r>
              <a:rPr kumimoji="1" lang="ja-JP" altLang="en-US" sz="2400" dirty="0" smtClean="0"/>
              <a:t>」代も固定費！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6103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0688" y="73860"/>
            <a:ext cx="9144000" cy="583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自己投資について考えましょう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二等辺三角形 9"/>
          <p:cNvSpPr/>
          <p:nvPr/>
        </p:nvSpPr>
        <p:spPr>
          <a:xfrm rot="5400000">
            <a:off x="4790250" y="2900355"/>
            <a:ext cx="1000684" cy="30196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05" y="2284390"/>
            <a:ext cx="1667528" cy="1667528"/>
          </a:xfrm>
          <a:prstGeom prst="rect">
            <a:avLst/>
          </a:prstGeom>
        </p:spPr>
      </p:pic>
      <p:sp>
        <p:nvSpPr>
          <p:cNvPr id="13" name="タイトル 1"/>
          <p:cNvSpPr txBox="1">
            <a:spLocks/>
          </p:cNvSpPr>
          <p:nvPr/>
        </p:nvSpPr>
        <p:spPr>
          <a:xfrm>
            <a:off x="-1004806" y="824828"/>
            <a:ext cx="5904846" cy="1291794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ja-JP" altLang="en-US" sz="3200" dirty="0">
                <a:latin typeface="+mj-ea"/>
              </a:rPr>
              <a:t>　</a:t>
            </a:r>
            <a:r>
              <a:rPr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自己投資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とは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820" y="1171732"/>
            <a:ext cx="2650721" cy="2650721"/>
          </a:xfrm>
          <a:prstGeom prst="rect">
            <a:avLst/>
          </a:prstGeom>
        </p:spPr>
      </p:pic>
      <p:sp>
        <p:nvSpPr>
          <p:cNvPr id="15" name="ホームベース 14"/>
          <p:cNvSpPr/>
          <p:nvPr/>
        </p:nvSpPr>
        <p:spPr>
          <a:xfrm>
            <a:off x="234214" y="5268334"/>
            <a:ext cx="8382736" cy="896111"/>
          </a:xfrm>
          <a:prstGeom prst="homePlat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b="1" dirty="0">
                <a:solidFill>
                  <a:schemeClr val="tx1"/>
                </a:solidFill>
              </a:rPr>
              <a:t>　 </a:t>
            </a:r>
            <a:r>
              <a:rPr lang="ja-JP" altLang="en-US" sz="2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自己投資は将来の「収入」の増加が期待できます</a:t>
            </a:r>
            <a:endParaRPr lang="ja-JP" altLang="en-US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688" y="4785151"/>
            <a:ext cx="1115568" cy="1225296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1830921" y="4097646"/>
            <a:ext cx="1506583" cy="358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/>
              <a:t>＜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学費</a:t>
            </a:r>
            <a:r>
              <a:rPr lang="ja-JP" altLang="en-US" sz="1600" b="1" dirty="0"/>
              <a:t>＞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35345" y="4082963"/>
            <a:ext cx="1865971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/>
              <a:t>＜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将来への投資</a:t>
            </a:r>
            <a:r>
              <a:rPr lang="ja-JP" altLang="en-US" sz="1600" b="1" dirty="0"/>
              <a:t>＞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180" y="2237418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9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16D366F717ABE4BB331B6E1BEAFF525" ma:contentTypeVersion="12" ma:contentTypeDescription="新しいドキュメントを作成します。" ma:contentTypeScope="" ma:versionID="2ffd8be8ed1ebbd66b54fed383370b4e">
  <xsd:schema xmlns:xsd="http://www.w3.org/2001/XMLSchema" xmlns:xs="http://www.w3.org/2001/XMLSchema" xmlns:p="http://schemas.microsoft.com/office/2006/metadata/properties" xmlns:ns2="3fae6192-6fa0-4129-ba0e-59a9d4621257" xmlns:ns3="14845a59-19c0-419e-937b-3e0304f241ff" targetNamespace="http://schemas.microsoft.com/office/2006/metadata/properties" ma:root="true" ma:fieldsID="2a7bdebdb69e6b1be9c83a931016e115" ns2:_="" ns3:_="">
    <xsd:import namespace="3fae6192-6fa0-4129-ba0e-59a9d4621257"/>
    <xsd:import namespace="14845a59-19c0-419e-937b-3e0304f241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e6192-6fa0-4129-ba0e-59a9d46212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c00dd7a2-34d6-4a01-ba1d-b39347826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845a59-19c0-419e-937b-3e0304f241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f6cf48f-3e9c-4c58-8f96-0aed38d0883c}" ma:internalName="TaxCatchAll" ma:showField="CatchAllData" ma:web="14845a59-19c0-419e-937b-3e0304f241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845a59-19c0-419e-937b-3e0304f241ff" xsi:nil="true"/>
    <lcf76f155ced4ddcb4097134ff3c332f xmlns="3fae6192-6fa0-4129-ba0e-59a9d462125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15BCE0C-DBBF-40ED-B9B9-773F4CA4928A}"/>
</file>

<file path=customXml/itemProps2.xml><?xml version="1.0" encoding="utf-8"?>
<ds:datastoreItem xmlns:ds="http://schemas.openxmlformats.org/officeDocument/2006/customXml" ds:itemID="{8CE5375B-2E24-474B-8BE2-92DF157B9A76}"/>
</file>

<file path=customXml/itemProps3.xml><?xml version="1.0" encoding="utf-8"?>
<ds:datastoreItem xmlns:ds="http://schemas.openxmlformats.org/officeDocument/2006/customXml" ds:itemID="{728C77A8-2AD8-418F-9055-D08C019DEDC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20790</TotalTime>
  <Words>208</Words>
  <Application>Microsoft Office PowerPoint</Application>
  <PresentationFormat>ワイド画面</PresentationFormat>
  <Paragraphs>79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20" baseType="lpstr">
      <vt:lpstr>HGP創英角ｺﾞｼｯｸUB</vt:lpstr>
      <vt:lpstr>HG創英角ﾎﾟｯﾌﾟ体</vt:lpstr>
      <vt:lpstr>Meiryo UI</vt:lpstr>
      <vt:lpstr>ＭＳ Ｐゴシック</vt:lpstr>
      <vt:lpstr>ＭＳ Ｐ明朝</vt:lpstr>
      <vt:lpstr>メイリオ</vt:lpstr>
      <vt:lpstr>Arial</vt:lpstr>
      <vt:lpstr>Calibri</vt:lpstr>
      <vt:lpstr>Tahoma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日本銀行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of Japan</dc:title>
  <dc:creator>boj</dc:creator>
  <cp:lastModifiedBy>大山 剛史</cp:lastModifiedBy>
  <cp:revision>1370</cp:revision>
  <cp:lastPrinted>2021-10-13T05:03:18Z</cp:lastPrinted>
  <dcterms:created xsi:type="dcterms:W3CDTF">2002-10-08T16:15:58Z</dcterms:created>
  <dcterms:modified xsi:type="dcterms:W3CDTF">2021-10-13T05:25:10Z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0x010100016D366F717ABE4BB331B6E1BEAFF525</vt:lpwstr>
  </property>
</Properties>
</file>