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8" r:id="rId1"/>
  </p:sldMasterIdLst>
  <p:notesMasterIdLst>
    <p:notesMasterId r:id="rId21"/>
  </p:notesMasterIdLst>
  <p:handoutMasterIdLst>
    <p:handoutMasterId r:id="rId22"/>
  </p:handoutMasterIdLst>
  <p:sldIdLst>
    <p:sldId id="1102" r:id="rId2"/>
    <p:sldId id="1126" r:id="rId3"/>
    <p:sldId id="1124" r:id="rId4"/>
    <p:sldId id="1125" r:id="rId5"/>
    <p:sldId id="1121" r:id="rId6"/>
    <p:sldId id="1108" r:id="rId7"/>
    <p:sldId id="1122" r:id="rId8"/>
    <p:sldId id="1119" r:id="rId9"/>
    <p:sldId id="1118" r:id="rId10"/>
    <p:sldId id="1117" r:id="rId11"/>
    <p:sldId id="1115" r:id="rId12"/>
    <p:sldId id="1123" r:id="rId13"/>
    <p:sldId id="1114" r:id="rId14"/>
    <p:sldId id="1112" r:id="rId15"/>
    <p:sldId id="1111" r:id="rId16"/>
    <p:sldId id="1110" r:id="rId17"/>
    <p:sldId id="1109" r:id="rId18"/>
    <p:sldId id="1107" r:id="rId19"/>
    <p:sldId id="1120" r:id="rId20"/>
  </p:sldIdLst>
  <p:sldSz cx="12192000" cy="6858000"/>
  <p:notesSz cx="6807200" cy="9939338"/>
  <p:defaultTex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既定のセクション" id="{B42FD843-595D-4245-8B5C-BDFF64764424}">
          <p14:sldIdLst>
            <p14:sldId id="1102"/>
            <p14:sldId id="1126"/>
            <p14:sldId id="1124"/>
            <p14:sldId id="1125"/>
            <p14:sldId id="1121"/>
            <p14:sldId id="1108"/>
            <p14:sldId id="1122"/>
            <p14:sldId id="1119"/>
            <p14:sldId id="1118"/>
            <p14:sldId id="1117"/>
            <p14:sldId id="1115"/>
            <p14:sldId id="1123"/>
            <p14:sldId id="1114"/>
            <p14:sldId id="1112"/>
            <p14:sldId id="1111"/>
            <p14:sldId id="1110"/>
            <p14:sldId id="1109"/>
            <p14:sldId id="1107"/>
            <p14:sldId id="1120"/>
          </p14:sldIdLst>
        </p14:section>
        <p14:section name="タイトルなしのセクション" id="{BB430C07-1F9E-4576-B2C1-BB1518EA219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CE3"/>
    <a:srgbClr val="00CCFF"/>
    <a:srgbClr val="6699FF"/>
    <a:srgbClr val="0000FF"/>
    <a:srgbClr val="00FFFF"/>
    <a:srgbClr val="FF3300"/>
    <a:srgbClr val="99CCFF"/>
    <a:srgbClr val="CC66FF"/>
    <a:srgbClr val="333399"/>
    <a:srgbClr val="8B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4333" autoAdjust="0"/>
  </p:normalViewPr>
  <p:slideViewPr>
    <p:cSldViewPr snapToGrid="0">
      <p:cViewPr varScale="1">
        <p:scale>
          <a:sx n="76" d="100"/>
          <a:sy n="76" d="100"/>
        </p:scale>
        <p:origin x="120" y="27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804"/>
    </p:cViewPr>
  </p:sorterViewPr>
  <p:notesViewPr>
    <p:cSldViewPr snapToGrid="0">
      <p:cViewPr varScale="1">
        <p:scale>
          <a:sx n="54" d="100"/>
          <a:sy n="54" d="100"/>
        </p:scale>
        <p:origin x="-1698" y="-78"/>
      </p:cViewPr>
      <p:guideLst>
        <p:guide orient="horz" pos="3130"/>
        <p:guide pos="2145"/>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 Id="rId30"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西村　節子" userId="1f07b106-4366-44ab-90d6-fad0e342c064" providerId="ADAL" clId="{153A83DA-5DFA-40FF-B451-6718B1D92F74}"/>
    <pc:docChg chg="custSel modSld">
      <pc:chgData name="西村　節子" userId="1f07b106-4366-44ab-90d6-fad0e342c064" providerId="ADAL" clId="{153A83DA-5DFA-40FF-B451-6718B1D92F74}" dt="2025-01-16T04:28:13.423" v="14" actId="14100"/>
      <pc:docMkLst>
        <pc:docMk/>
      </pc:docMkLst>
      <pc:sldChg chg="delSp modSp mod delAnim">
        <pc:chgData name="西村　節子" userId="1f07b106-4366-44ab-90d6-fad0e342c064" providerId="ADAL" clId="{153A83DA-5DFA-40FF-B451-6718B1D92F74}" dt="2025-01-16T04:28:13.423" v="14" actId="14100"/>
        <pc:sldMkLst>
          <pc:docMk/>
          <pc:sldMk cId="3164918530" sldId="1110"/>
        </pc:sldMkLst>
        <pc:spChg chg="del">
          <ac:chgData name="西村　節子" userId="1f07b106-4366-44ab-90d6-fad0e342c064" providerId="ADAL" clId="{153A83DA-5DFA-40FF-B451-6718B1D92F74}" dt="2025-01-16T04:27:48.529" v="1" actId="478"/>
          <ac:spMkLst>
            <pc:docMk/>
            <pc:sldMk cId="3164918530" sldId="1110"/>
            <ac:spMk id="6" creationId="{00000000-0000-0000-0000-000000000000}"/>
          </ac:spMkLst>
        </pc:spChg>
        <pc:spChg chg="mod">
          <ac:chgData name="西村　節子" userId="1f07b106-4366-44ab-90d6-fad0e342c064" providerId="ADAL" clId="{153A83DA-5DFA-40FF-B451-6718B1D92F74}" dt="2025-01-16T04:28:13.423" v="14" actId="14100"/>
          <ac:spMkLst>
            <pc:docMk/>
            <pc:sldMk cId="3164918530" sldId="1110"/>
            <ac:spMk id="9" creationId="{00000000-0000-0000-0000-000000000000}"/>
          </ac:spMkLst>
        </pc:spChg>
        <pc:picChg chg="del">
          <ac:chgData name="西村　節子" userId="1f07b106-4366-44ab-90d6-fad0e342c064" providerId="ADAL" clId="{153A83DA-5DFA-40FF-B451-6718B1D92F74}" dt="2025-01-16T04:27:43.987" v="0" actId="478"/>
          <ac:picMkLst>
            <pc:docMk/>
            <pc:sldMk cId="3164918530" sldId="1110"/>
            <ac:picMk id="4" creationId="{00000000-0000-0000-0000-000000000000}"/>
          </ac:picMkLst>
        </pc:picChg>
        <pc:picChg chg="mod">
          <ac:chgData name="西村　節子" userId="1f07b106-4366-44ab-90d6-fad0e342c064" providerId="ADAL" clId="{153A83DA-5DFA-40FF-B451-6718B1D92F74}" dt="2025-01-16T04:27:51.984" v="2" actId="1076"/>
          <ac:picMkLst>
            <pc:docMk/>
            <pc:sldMk cId="3164918530" sldId="1110"/>
            <ac:picMk id="7" creationId="{00000000-0000-0000-0000-000000000000}"/>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miki.shibata\Desktop\&#12464;&#12521;&#12501;&#3520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hedgehog\common\&#32207;&#21512;&#25945;&#32946;&#37096;\&#12497;&#12540;&#12477;&#12490;&#12523;F&#25945;&#32946;&#35506;\&#12304;5&#12305;&#20182;&#22243;&#20307;&#36899;&#25658;\&#12304;4&#12305;&#37329;&#34701;&#32076;&#28168;&#25945;&#32946;&#25512;&#36914;&#20250;&#35696;\2023&#24180;&#24230;\e&#12521;&#12540;&#12491;&#12531;&#12464;&#35611;&#24231;\&#12304;3&#12305;&#12473;&#12521;&#12452;&#12489;&#65288;&#26356;&#26032;&#65289;\&#12304;&#37329;&#24195;&#22996;&#25552;&#20379;&#12305;&#21454;&#20837;&#25903;&#20986;&#12487;&#12540;&#12479;202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oleObject" Target="file:///\\hedgehog\common\&#32207;&#21512;&#25945;&#32946;&#37096;\&#12497;&#12540;&#12477;&#12490;&#12523;F&#25945;&#32946;&#35506;\&#12304;5&#12305;&#20182;&#22243;&#20307;&#36899;&#25658;\&#12304;4&#12305;&#37329;&#34701;&#32076;&#28168;&#25945;&#32946;&#25512;&#36914;&#20250;&#35696;\2023&#24180;&#24230;\e&#12521;&#12540;&#12491;&#12531;&#12464;&#35611;&#24231;\&#12304;3&#12305;&#12473;&#12521;&#12452;&#12489;&#65288;&#26356;&#26032;&#65289;\&#12304;&#37329;&#24195;&#22996;&#25552;&#20379;&#12305;&#21454;&#20837;&#25903;&#20986;&#12487;&#12540;&#12479;20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673813862362823E-2"/>
          <c:y val="3.7681765601615548E-2"/>
          <c:w val="0.88038439313579075"/>
          <c:h val="0.85452451752465464"/>
        </c:manualLayout>
      </c:layout>
      <c:lineChart>
        <c:grouping val="standard"/>
        <c:varyColors val="0"/>
        <c:ser>
          <c:idx val="0"/>
          <c:order val="0"/>
          <c:tx>
            <c:strRef>
              <c:f>高齢化!$B$2</c:f>
              <c:strCache>
                <c:ptCount val="1"/>
                <c:pt idx="0">
                  <c:v>男</c:v>
                </c:pt>
              </c:strCache>
            </c:strRef>
          </c:tx>
          <c:spPr>
            <a:ln w="50800" cap="rnd">
              <a:solidFill>
                <a:srgbClr val="13A3E3"/>
              </a:solidFill>
              <a:round/>
            </a:ln>
            <a:effectLst/>
          </c:spPr>
          <c:marker>
            <c:symbol val="circle"/>
            <c:size val="10"/>
            <c:spPr>
              <a:solidFill>
                <a:srgbClr val="13A3E3"/>
              </a:solidFill>
              <a:ln w="9525">
                <a:solidFill>
                  <a:srgbClr val="13A3E3"/>
                </a:solidFill>
              </a:ln>
              <a:effectLst/>
            </c:spPr>
          </c:marker>
          <c:dPt>
            <c:idx val="7"/>
            <c:marker>
              <c:symbol val="circle"/>
              <c:size val="10"/>
              <c:spPr>
                <a:solidFill>
                  <a:srgbClr val="13A3E3"/>
                </a:solidFill>
                <a:ln w="9525">
                  <a:solidFill>
                    <a:srgbClr val="13A3E3"/>
                  </a:solidFill>
                </a:ln>
                <a:effectLst/>
              </c:spPr>
            </c:marker>
            <c:bubble3D val="0"/>
            <c:extLst>
              <c:ext xmlns:c16="http://schemas.microsoft.com/office/drawing/2014/chart" uri="{C3380CC4-5D6E-409C-BE32-E72D297353CC}">
                <c16:uniqueId val="{00000000-6B55-4D2C-8A80-F1C890326F89}"/>
              </c:ext>
            </c:extLst>
          </c:dPt>
          <c:dPt>
            <c:idx val="8"/>
            <c:marker>
              <c:symbol val="circle"/>
              <c:size val="10"/>
              <c:spPr>
                <a:solidFill>
                  <a:srgbClr val="13A3E3"/>
                </a:solidFill>
                <a:ln w="9525">
                  <a:solidFill>
                    <a:srgbClr val="13A3E3"/>
                  </a:solidFill>
                </a:ln>
                <a:effectLst/>
              </c:spPr>
            </c:marker>
            <c:bubble3D val="0"/>
            <c:extLst>
              <c:ext xmlns:c16="http://schemas.microsoft.com/office/drawing/2014/chart" uri="{C3380CC4-5D6E-409C-BE32-E72D297353CC}">
                <c16:uniqueId val="{00000001-6B55-4D2C-8A80-F1C890326F89}"/>
              </c:ext>
            </c:extLst>
          </c:dPt>
          <c:dPt>
            <c:idx val="9"/>
            <c:marker>
              <c:symbol val="circle"/>
              <c:size val="10"/>
              <c:spPr>
                <a:solidFill>
                  <a:srgbClr val="13A3E3"/>
                </a:solidFill>
                <a:ln w="9525">
                  <a:solidFill>
                    <a:srgbClr val="13A3E3"/>
                  </a:solidFill>
                </a:ln>
                <a:effectLst/>
              </c:spPr>
            </c:marker>
            <c:bubble3D val="0"/>
            <c:extLst>
              <c:ext xmlns:c16="http://schemas.microsoft.com/office/drawing/2014/chart" uri="{C3380CC4-5D6E-409C-BE32-E72D297353CC}">
                <c16:uniqueId val="{00000002-6B55-4D2C-8A80-F1C890326F89}"/>
              </c:ext>
            </c:extLst>
          </c:dPt>
          <c:dPt>
            <c:idx val="10"/>
            <c:marker>
              <c:symbol val="circle"/>
              <c:size val="10"/>
              <c:spPr>
                <a:solidFill>
                  <a:srgbClr val="13A3E3"/>
                </a:solidFill>
                <a:ln w="9525">
                  <a:solidFill>
                    <a:srgbClr val="13A3E3"/>
                  </a:solidFill>
                </a:ln>
                <a:effectLst/>
              </c:spPr>
            </c:marker>
            <c:bubble3D val="0"/>
            <c:extLst>
              <c:ext xmlns:c16="http://schemas.microsoft.com/office/drawing/2014/chart" uri="{C3380CC4-5D6E-409C-BE32-E72D297353CC}">
                <c16:uniqueId val="{00000003-6B55-4D2C-8A80-F1C890326F89}"/>
              </c:ext>
            </c:extLst>
          </c:dPt>
          <c:dPt>
            <c:idx val="11"/>
            <c:marker>
              <c:symbol val="circle"/>
              <c:size val="10"/>
              <c:spPr>
                <a:solidFill>
                  <a:srgbClr val="13A3E3"/>
                </a:solidFill>
                <a:ln w="9525">
                  <a:solidFill>
                    <a:srgbClr val="13A3E3"/>
                  </a:solidFill>
                </a:ln>
                <a:effectLst/>
              </c:spPr>
            </c:marker>
            <c:bubble3D val="0"/>
            <c:extLst>
              <c:ext xmlns:c16="http://schemas.microsoft.com/office/drawing/2014/chart" uri="{C3380CC4-5D6E-409C-BE32-E72D297353CC}">
                <c16:uniqueId val="{00000004-6B55-4D2C-8A80-F1C890326F89}"/>
              </c:ext>
            </c:extLst>
          </c:dPt>
          <c:cat>
            <c:numRef>
              <c:f>高齢化!$A$3:$A$14</c:f>
              <c:numCache>
                <c:formatCode>General</c:formatCode>
                <c:ptCount val="12"/>
                <c:pt idx="0">
                  <c:v>1950</c:v>
                </c:pt>
                <c:pt idx="1">
                  <c:v>1960</c:v>
                </c:pt>
                <c:pt idx="2">
                  <c:v>1970</c:v>
                </c:pt>
                <c:pt idx="3">
                  <c:v>1980</c:v>
                </c:pt>
                <c:pt idx="4">
                  <c:v>1990</c:v>
                </c:pt>
                <c:pt idx="5">
                  <c:v>2000</c:v>
                </c:pt>
                <c:pt idx="6">
                  <c:v>2010</c:v>
                </c:pt>
                <c:pt idx="7">
                  <c:v>2020</c:v>
                </c:pt>
                <c:pt idx="8">
                  <c:v>2030</c:v>
                </c:pt>
                <c:pt idx="9">
                  <c:v>2040</c:v>
                </c:pt>
                <c:pt idx="10">
                  <c:v>2050</c:v>
                </c:pt>
                <c:pt idx="11">
                  <c:v>2060</c:v>
                </c:pt>
              </c:numCache>
            </c:numRef>
          </c:cat>
          <c:val>
            <c:numRef>
              <c:f>高齢化!$B$3:$B$14</c:f>
              <c:numCache>
                <c:formatCode>0.00</c:formatCode>
                <c:ptCount val="12"/>
                <c:pt idx="0">
                  <c:v>58</c:v>
                </c:pt>
                <c:pt idx="1">
                  <c:v>65.319999999999993</c:v>
                </c:pt>
                <c:pt idx="2">
                  <c:v>69.319999999999993</c:v>
                </c:pt>
                <c:pt idx="3">
                  <c:v>73.349999999999994</c:v>
                </c:pt>
                <c:pt idx="4">
                  <c:v>75.92</c:v>
                </c:pt>
                <c:pt idx="5">
                  <c:v>77.72</c:v>
                </c:pt>
                <c:pt idx="6">
                  <c:v>79.55</c:v>
                </c:pt>
                <c:pt idx="7">
                  <c:v>81.34</c:v>
                </c:pt>
                <c:pt idx="8">
                  <c:v>82.39</c:v>
                </c:pt>
                <c:pt idx="9">
                  <c:v>83.27</c:v>
                </c:pt>
                <c:pt idx="10">
                  <c:v>84.02</c:v>
                </c:pt>
                <c:pt idx="11">
                  <c:v>84.66</c:v>
                </c:pt>
              </c:numCache>
            </c:numRef>
          </c:val>
          <c:smooth val="0"/>
          <c:extLst>
            <c:ext xmlns:c16="http://schemas.microsoft.com/office/drawing/2014/chart" uri="{C3380CC4-5D6E-409C-BE32-E72D297353CC}">
              <c16:uniqueId val="{00000005-6B55-4D2C-8A80-F1C890326F89}"/>
            </c:ext>
          </c:extLst>
        </c:ser>
        <c:ser>
          <c:idx val="1"/>
          <c:order val="1"/>
          <c:tx>
            <c:strRef>
              <c:f>高齢化!$C$2</c:f>
              <c:strCache>
                <c:ptCount val="1"/>
                <c:pt idx="0">
                  <c:v>女</c:v>
                </c:pt>
              </c:strCache>
            </c:strRef>
          </c:tx>
          <c:spPr>
            <a:ln w="50800" cap="rnd">
              <a:solidFill>
                <a:schemeClr val="accent6"/>
              </a:solidFill>
              <a:round/>
            </a:ln>
            <a:effectLst/>
          </c:spPr>
          <c:marker>
            <c:symbol val="circle"/>
            <c:size val="10"/>
            <c:spPr>
              <a:solidFill>
                <a:schemeClr val="accent6"/>
              </a:solidFill>
              <a:ln w="9525">
                <a:solidFill>
                  <a:schemeClr val="accent6"/>
                </a:solidFill>
              </a:ln>
              <a:effectLst/>
            </c:spPr>
          </c:marker>
          <c:dPt>
            <c:idx val="7"/>
            <c:marker>
              <c:symbol val="circle"/>
              <c:size val="10"/>
              <c:spPr>
                <a:solidFill>
                  <a:schemeClr val="accent6"/>
                </a:solidFill>
                <a:ln w="9525">
                  <a:solidFill>
                    <a:schemeClr val="accent6"/>
                  </a:solidFill>
                </a:ln>
                <a:effectLst/>
              </c:spPr>
            </c:marker>
            <c:bubble3D val="0"/>
            <c:extLst>
              <c:ext xmlns:c16="http://schemas.microsoft.com/office/drawing/2014/chart" uri="{C3380CC4-5D6E-409C-BE32-E72D297353CC}">
                <c16:uniqueId val="{00000006-6B55-4D2C-8A80-F1C890326F89}"/>
              </c:ext>
            </c:extLst>
          </c:dPt>
          <c:dPt>
            <c:idx val="8"/>
            <c:marker>
              <c:symbol val="circle"/>
              <c:size val="10"/>
              <c:spPr>
                <a:solidFill>
                  <a:schemeClr val="accent6"/>
                </a:solidFill>
                <a:ln w="9525">
                  <a:solidFill>
                    <a:schemeClr val="accent6"/>
                  </a:solidFill>
                </a:ln>
                <a:effectLst/>
              </c:spPr>
            </c:marker>
            <c:bubble3D val="0"/>
            <c:extLst>
              <c:ext xmlns:c16="http://schemas.microsoft.com/office/drawing/2014/chart" uri="{C3380CC4-5D6E-409C-BE32-E72D297353CC}">
                <c16:uniqueId val="{00000007-6B55-4D2C-8A80-F1C890326F89}"/>
              </c:ext>
            </c:extLst>
          </c:dPt>
          <c:dPt>
            <c:idx val="9"/>
            <c:marker>
              <c:symbol val="circle"/>
              <c:size val="10"/>
              <c:spPr>
                <a:solidFill>
                  <a:schemeClr val="accent6"/>
                </a:solidFill>
                <a:ln w="9525">
                  <a:solidFill>
                    <a:schemeClr val="accent6"/>
                  </a:solidFill>
                </a:ln>
                <a:effectLst/>
              </c:spPr>
            </c:marker>
            <c:bubble3D val="0"/>
            <c:extLst>
              <c:ext xmlns:c16="http://schemas.microsoft.com/office/drawing/2014/chart" uri="{C3380CC4-5D6E-409C-BE32-E72D297353CC}">
                <c16:uniqueId val="{00000008-6B55-4D2C-8A80-F1C890326F89}"/>
              </c:ext>
            </c:extLst>
          </c:dPt>
          <c:dPt>
            <c:idx val="10"/>
            <c:marker>
              <c:symbol val="circle"/>
              <c:size val="10"/>
              <c:spPr>
                <a:solidFill>
                  <a:schemeClr val="accent6"/>
                </a:solidFill>
                <a:ln w="9525">
                  <a:solidFill>
                    <a:schemeClr val="accent6"/>
                  </a:solidFill>
                </a:ln>
                <a:effectLst/>
              </c:spPr>
            </c:marker>
            <c:bubble3D val="0"/>
            <c:extLst>
              <c:ext xmlns:c16="http://schemas.microsoft.com/office/drawing/2014/chart" uri="{C3380CC4-5D6E-409C-BE32-E72D297353CC}">
                <c16:uniqueId val="{00000009-6B55-4D2C-8A80-F1C890326F89}"/>
              </c:ext>
            </c:extLst>
          </c:dPt>
          <c:dPt>
            <c:idx val="11"/>
            <c:marker>
              <c:symbol val="circle"/>
              <c:size val="10"/>
              <c:spPr>
                <a:solidFill>
                  <a:schemeClr val="accent6"/>
                </a:solidFill>
                <a:ln w="9525">
                  <a:solidFill>
                    <a:schemeClr val="accent6"/>
                  </a:solidFill>
                </a:ln>
                <a:effectLst/>
              </c:spPr>
            </c:marker>
            <c:bubble3D val="0"/>
            <c:extLst>
              <c:ext xmlns:c16="http://schemas.microsoft.com/office/drawing/2014/chart" uri="{C3380CC4-5D6E-409C-BE32-E72D297353CC}">
                <c16:uniqueId val="{0000000A-6B55-4D2C-8A80-F1C890326F89}"/>
              </c:ext>
            </c:extLst>
          </c:dPt>
          <c:cat>
            <c:numRef>
              <c:f>高齢化!$A$3:$A$14</c:f>
              <c:numCache>
                <c:formatCode>General</c:formatCode>
                <c:ptCount val="12"/>
                <c:pt idx="0">
                  <c:v>1950</c:v>
                </c:pt>
                <c:pt idx="1">
                  <c:v>1960</c:v>
                </c:pt>
                <c:pt idx="2">
                  <c:v>1970</c:v>
                </c:pt>
                <c:pt idx="3">
                  <c:v>1980</c:v>
                </c:pt>
                <c:pt idx="4">
                  <c:v>1990</c:v>
                </c:pt>
                <c:pt idx="5">
                  <c:v>2000</c:v>
                </c:pt>
                <c:pt idx="6">
                  <c:v>2010</c:v>
                </c:pt>
                <c:pt idx="7">
                  <c:v>2020</c:v>
                </c:pt>
                <c:pt idx="8">
                  <c:v>2030</c:v>
                </c:pt>
                <c:pt idx="9">
                  <c:v>2040</c:v>
                </c:pt>
                <c:pt idx="10">
                  <c:v>2050</c:v>
                </c:pt>
                <c:pt idx="11">
                  <c:v>2060</c:v>
                </c:pt>
              </c:numCache>
            </c:numRef>
          </c:cat>
          <c:val>
            <c:numRef>
              <c:f>高齢化!$C$3:$C$14</c:f>
              <c:numCache>
                <c:formatCode>0.00</c:formatCode>
                <c:ptCount val="12"/>
                <c:pt idx="0">
                  <c:v>61.5</c:v>
                </c:pt>
                <c:pt idx="1">
                  <c:v>70.19</c:v>
                </c:pt>
                <c:pt idx="2">
                  <c:v>74.66</c:v>
                </c:pt>
                <c:pt idx="3">
                  <c:v>78.760000000000005</c:v>
                </c:pt>
                <c:pt idx="4">
                  <c:v>81.900000000000006</c:v>
                </c:pt>
                <c:pt idx="5">
                  <c:v>84.6</c:v>
                </c:pt>
                <c:pt idx="6">
                  <c:v>86.3</c:v>
                </c:pt>
                <c:pt idx="7">
                  <c:v>87.64</c:v>
                </c:pt>
                <c:pt idx="8">
                  <c:v>88.72</c:v>
                </c:pt>
                <c:pt idx="9">
                  <c:v>89.63</c:v>
                </c:pt>
                <c:pt idx="10">
                  <c:v>90.4</c:v>
                </c:pt>
                <c:pt idx="11">
                  <c:v>91.06</c:v>
                </c:pt>
              </c:numCache>
            </c:numRef>
          </c:val>
          <c:smooth val="0"/>
          <c:extLst>
            <c:ext xmlns:c16="http://schemas.microsoft.com/office/drawing/2014/chart" uri="{C3380CC4-5D6E-409C-BE32-E72D297353CC}">
              <c16:uniqueId val="{0000000B-6B55-4D2C-8A80-F1C890326F89}"/>
            </c:ext>
          </c:extLst>
        </c:ser>
        <c:dLbls>
          <c:showLegendKey val="0"/>
          <c:showVal val="0"/>
          <c:showCatName val="0"/>
          <c:showSerName val="0"/>
          <c:showPercent val="0"/>
          <c:showBubbleSize val="0"/>
        </c:dLbls>
        <c:marker val="1"/>
        <c:smooth val="0"/>
        <c:axId val="-332240464"/>
        <c:axId val="-332255152"/>
      </c:lineChart>
      <c:catAx>
        <c:axId val="-3322404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32255152"/>
        <c:crosses val="autoZero"/>
        <c:auto val="1"/>
        <c:lblAlgn val="ctr"/>
        <c:lblOffset val="100"/>
        <c:noMultiLvlLbl val="0"/>
      </c:catAx>
      <c:valAx>
        <c:axId val="-332255152"/>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32240464"/>
        <c:crosses val="autoZero"/>
        <c:crossBetween val="midCat"/>
        <c:majorUnit val="10"/>
      </c:valAx>
      <c:spPr>
        <a:noFill/>
        <a:ln>
          <a:noFill/>
        </a:ln>
        <a:effectLst/>
      </c:spPr>
    </c:plotArea>
    <c:legend>
      <c:legendPos val="b"/>
      <c:layout>
        <c:manualLayout>
          <c:xMode val="edge"/>
          <c:yMode val="edge"/>
          <c:x val="0.67652524640713607"/>
          <c:y val="0.64885548234172352"/>
          <c:w val="0.2491379574056739"/>
          <c:h val="0.2483001514360999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840608091008787E-2"/>
          <c:y val="4.816992334753966E-2"/>
          <c:w val="0.91922681539807527"/>
          <c:h val="0.7029397007792062"/>
        </c:manualLayout>
      </c:layout>
      <c:barChart>
        <c:barDir val="col"/>
        <c:grouping val="clustered"/>
        <c:varyColors val="0"/>
        <c:ser>
          <c:idx val="0"/>
          <c:order val="0"/>
          <c:tx>
            <c:strRef>
              <c:f>'【収入データ②】可処分所得（2022）'!$K$5</c:f>
              <c:strCache>
                <c:ptCount val="1"/>
                <c:pt idx="0">
                  <c:v>世帯割合</c:v>
                </c:pt>
              </c:strCache>
            </c:strRef>
          </c:tx>
          <c:spPr>
            <a:solidFill>
              <a:schemeClr val="bg1">
                <a:lumMod val="85000"/>
              </a:schemeClr>
            </a:solidFill>
            <a:ln>
              <a:noFill/>
            </a:ln>
            <a:effectLst>
              <a:outerShdw blurRad="50800" dist="38100" dir="2700000" algn="tl" rotWithShape="0">
                <a:prstClr val="black">
                  <a:alpha val="40000"/>
                </a:prstClr>
              </a:outerShdw>
            </a:effectLst>
          </c:spPr>
          <c:invertIfNegative val="0"/>
          <c:dPt>
            <c:idx val="0"/>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A-702B-47BA-98B4-F0F5792C16EF}"/>
              </c:ext>
            </c:extLst>
          </c:dPt>
          <c:dPt>
            <c:idx val="1"/>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02B-47BA-98B4-F0F5792C16EF}"/>
              </c:ext>
            </c:extLst>
          </c:dPt>
          <c:dPt>
            <c:idx val="2"/>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D023-489F-991F-C58666A01B25}"/>
              </c:ext>
            </c:extLst>
          </c:dPt>
          <c:dPt>
            <c:idx val="3"/>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2-D023-489F-991F-C58666A01B25}"/>
              </c:ext>
            </c:extLst>
          </c:dPt>
          <c:dPt>
            <c:idx val="4"/>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D023-489F-991F-C58666A01B25}"/>
              </c:ext>
            </c:extLst>
          </c:dPt>
          <c:dPt>
            <c:idx val="5"/>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4-D023-489F-991F-C58666A01B25}"/>
              </c:ext>
            </c:extLst>
          </c:dPt>
          <c:dPt>
            <c:idx val="6"/>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D023-489F-991F-C58666A01B25}"/>
              </c:ext>
            </c:extLst>
          </c:dPt>
          <c:dPt>
            <c:idx val="7"/>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C-702B-47BA-98B4-F0F5792C16EF}"/>
              </c:ext>
            </c:extLst>
          </c:dPt>
          <c:dPt>
            <c:idx val="8"/>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02B-47BA-98B4-F0F5792C16EF}"/>
              </c:ext>
            </c:extLst>
          </c:dPt>
          <c:dPt>
            <c:idx val="9"/>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E-702B-47BA-98B4-F0F5792C16EF}"/>
              </c:ext>
            </c:extLst>
          </c:dPt>
          <c:dPt>
            <c:idx val="10"/>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F-702B-47BA-98B4-F0F5792C16EF}"/>
              </c:ext>
            </c:extLst>
          </c:dPt>
          <c:dPt>
            <c:idx val="11"/>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0-702B-47BA-98B4-F0F5792C16EF}"/>
              </c:ext>
            </c:extLst>
          </c:dPt>
          <c:dPt>
            <c:idx val="12"/>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1-702B-47BA-98B4-F0F5792C16EF}"/>
              </c:ext>
            </c:extLst>
          </c:dPt>
          <c:dPt>
            <c:idx val="13"/>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2-702B-47BA-98B4-F0F5792C16EF}"/>
              </c:ext>
            </c:extLst>
          </c:dPt>
          <c:dPt>
            <c:idx val="14"/>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3-702B-47BA-98B4-F0F5792C16EF}"/>
              </c:ext>
            </c:extLst>
          </c:dPt>
          <c:dPt>
            <c:idx val="15"/>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4-702B-47BA-98B4-F0F5792C16EF}"/>
              </c:ext>
            </c:extLst>
          </c:dPt>
          <c:dPt>
            <c:idx val="16"/>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5-702B-47BA-98B4-F0F5792C16EF}"/>
              </c:ext>
            </c:extLst>
          </c:dPt>
          <c:dPt>
            <c:idx val="17"/>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6-702B-47BA-98B4-F0F5792C16EF}"/>
              </c:ext>
            </c:extLst>
          </c:dPt>
          <c:dPt>
            <c:idx val="18"/>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7-702B-47BA-98B4-F0F5792C16EF}"/>
              </c:ext>
            </c:extLst>
          </c:dPt>
          <c:dPt>
            <c:idx val="19"/>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8-702B-47BA-98B4-F0F5792C16EF}"/>
              </c:ext>
            </c:extLst>
          </c:dPt>
          <c:dPt>
            <c:idx val="20"/>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9-702B-47BA-98B4-F0F5792C16EF}"/>
              </c:ext>
            </c:extLst>
          </c:dPt>
          <c:dPt>
            <c:idx val="21"/>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A-702B-47BA-98B4-F0F5792C16EF}"/>
              </c:ext>
            </c:extLst>
          </c:dPt>
          <c:dPt>
            <c:idx val="22"/>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B-702B-47BA-98B4-F0F5792C16EF}"/>
              </c:ext>
            </c:extLst>
          </c:dPt>
          <c:dPt>
            <c:idx val="23"/>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C-702B-47BA-98B4-F0F5792C16EF}"/>
              </c:ext>
            </c:extLst>
          </c:dPt>
          <c:dPt>
            <c:idx val="24"/>
            <c:invertIfNegative val="0"/>
            <c:bubble3D val="0"/>
            <c:spPr>
              <a:solidFill>
                <a:schemeClr val="bg1">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D-702B-47BA-98B4-F0F5792C16EF}"/>
              </c:ext>
            </c:extLst>
          </c:dPt>
          <c:cat>
            <c:strRef>
              <c:f>'【収入データ②】可処分所得（2022）'!$J$6:$J$30</c:f>
              <c:strCache>
                <c:ptCount val="25"/>
                <c:pt idx="0">
                  <c:v>50万円未満</c:v>
                </c:pt>
                <c:pt idx="1">
                  <c:v>50～100</c:v>
                </c:pt>
                <c:pt idx="2">
                  <c:v>100～150</c:v>
                </c:pt>
                <c:pt idx="3">
                  <c:v>150～200</c:v>
                </c:pt>
                <c:pt idx="4">
                  <c:v>200～250</c:v>
                </c:pt>
                <c:pt idx="5">
                  <c:v>250～300</c:v>
                </c:pt>
                <c:pt idx="6">
                  <c:v>300～350</c:v>
                </c:pt>
                <c:pt idx="7">
                  <c:v>350～400</c:v>
                </c:pt>
                <c:pt idx="8">
                  <c:v>400～450</c:v>
                </c:pt>
                <c:pt idx="9">
                  <c:v>450～500</c:v>
                </c:pt>
                <c:pt idx="10">
                  <c:v>500～550</c:v>
                </c:pt>
                <c:pt idx="11">
                  <c:v>550～600</c:v>
                </c:pt>
                <c:pt idx="12">
                  <c:v>600～650</c:v>
                </c:pt>
                <c:pt idx="13">
                  <c:v>650～700</c:v>
                </c:pt>
                <c:pt idx="14">
                  <c:v>700～750</c:v>
                </c:pt>
                <c:pt idx="15">
                  <c:v>750～800</c:v>
                </c:pt>
                <c:pt idx="16">
                  <c:v>800～850</c:v>
                </c:pt>
                <c:pt idx="17">
                  <c:v>850～900</c:v>
                </c:pt>
                <c:pt idx="18">
                  <c:v>900～950</c:v>
                </c:pt>
                <c:pt idx="19">
                  <c:v>950～1000</c:v>
                </c:pt>
                <c:pt idx="20">
                  <c:v>1000～1100</c:v>
                </c:pt>
                <c:pt idx="21">
                  <c:v>1100～1200</c:v>
                </c:pt>
                <c:pt idx="22">
                  <c:v>1200～1500</c:v>
                </c:pt>
                <c:pt idx="23">
                  <c:v>1500～2000</c:v>
                </c:pt>
                <c:pt idx="24">
                  <c:v>2000万円以上</c:v>
                </c:pt>
              </c:strCache>
            </c:strRef>
          </c:cat>
          <c:val>
            <c:numRef>
              <c:f>'【収入データ②】可処分所得（2022）'!$K$6:$K$30</c:f>
              <c:numCache>
                <c:formatCode>General</c:formatCode>
                <c:ptCount val="25"/>
                <c:pt idx="0">
                  <c:v>1.3133208255159476</c:v>
                </c:pt>
                <c:pt idx="1">
                  <c:v>6.593406593406594</c:v>
                </c:pt>
                <c:pt idx="2">
                  <c:v>8.3623693379790947</c:v>
                </c:pt>
                <c:pt idx="3">
                  <c:v>8.4963816671133738</c:v>
                </c:pt>
                <c:pt idx="4">
                  <c:v>8.3891718038059508</c:v>
                </c:pt>
                <c:pt idx="5">
                  <c:v>9.5148753685339056</c:v>
                </c:pt>
                <c:pt idx="6">
                  <c:v>8.0943446797105327</c:v>
                </c:pt>
                <c:pt idx="7">
                  <c:v>6.5666041275797378</c:v>
                </c:pt>
                <c:pt idx="8">
                  <c:v>5.0120611096220857</c:v>
                </c:pt>
                <c:pt idx="9">
                  <c:v>5.3872956311980706</c:v>
                </c:pt>
                <c:pt idx="10">
                  <c:v>4.4492093272581084</c:v>
                </c:pt>
                <c:pt idx="11">
                  <c:v>4.2347896006432597</c:v>
                </c:pt>
                <c:pt idx="12">
                  <c:v>3.5647279549718571</c:v>
                </c:pt>
                <c:pt idx="13">
                  <c:v>3.3771106941838651</c:v>
                </c:pt>
                <c:pt idx="14">
                  <c:v>2.5998391852050386</c:v>
                </c:pt>
                <c:pt idx="15">
                  <c:v>1.9833824711873493</c:v>
                </c:pt>
                <c:pt idx="16">
                  <c:v>2.1173948003216299</c:v>
                </c:pt>
                <c:pt idx="17">
                  <c:v>1.3937282229965158</c:v>
                </c:pt>
                <c:pt idx="18">
                  <c:v>1.6617528812650766</c:v>
                </c:pt>
                <c:pt idx="19">
                  <c:v>1.0452961672473868</c:v>
                </c:pt>
                <c:pt idx="20">
                  <c:v>1.7421602787456445</c:v>
                </c:pt>
                <c:pt idx="21">
                  <c:v>1.3401232913428036</c:v>
                </c:pt>
                <c:pt idx="22">
                  <c:v>1.5009380863039399</c:v>
                </c:pt>
                <c:pt idx="23">
                  <c:v>0.64325917984454573</c:v>
                </c:pt>
                <c:pt idx="24">
                  <c:v>0.61645671401768964</c:v>
                </c:pt>
              </c:numCache>
            </c:numRef>
          </c:val>
          <c:extLst>
            <c:ext xmlns:c16="http://schemas.microsoft.com/office/drawing/2014/chart" uri="{C3380CC4-5D6E-409C-BE32-E72D297353CC}">
              <c16:uniqueId val="{00000000-D023-489F-991F-C58666A01B25}"/>
            </c:ext>
          </c:extLst>
        </c:ser>
        <c:dLbls>
          <c:showLegendKey val="0"/>
          <c:showVal val="0"/>
          <c:showCatName val="0"/>
          <c:showSerName val="0"/>
          <c:showPercent val="0"/>
          <c:showBubbleSize val="0"/>
        </c:dLbls>
        <c:gapWidth val="30"/>
        <c:axId val="337413392"/>
        <c:axId val="337414048"/>
      </c:barChart>
      <c:catAx>
        <c:axId val="33741339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1800000" spcFirstLastPara="1" vertOverflow="ellipsis" wrap="square" anchor="ctr" anchorCtr="1"/>
          <a:lstStyle/>
          <a:p>
            <a:pPr>
              <a:defRPr sz="1400" b="1"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337414048"/>
        <c:crosses val="autoZero"/>
        <c:auto val="1"/>
        <c:lblAlgn val="ctr"/>
        <c:lblOffset val="100"/>
        <c:noMultiLvlLbl val="0"/>
      </c:catAx>
      <c:valAx>
        <c:axId val="337414048"/>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33741339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717629046369197E-2"/>
          <c:y val="6.5476190476190479E-2"/>
          <c:w val="0.9067268153980752"/>
          <c:h val="0.71084317585301837"/>
        </c:manualLayout>
      </c:layout>
      <c:barChart>
        <c:barDir val="col"/>
        <c:grouping val="clustered"/>
        <c:varyColors val="0"/>
        <c:ser>
          <c:idx val="0"/>
          <c:order val="0"/>
          <c:tx>
            <c:strRef>
              <c:f>'【支出データ②】家計支出 (2022)'!$L$5</c:f>
              <c:strCache>
                <c:ptCount val="1"/>
                <c:pt idx="0">
                  <c:v>世帯割合</c:v>
                </c:pt>
              </c:strCache>
            </c:strRef>
          </c:tx>
          <c:spPr>
            <a:solidFill>
              <a:schemeClr val="bg1">
                <a:lumMod val="75000"/>
              </a:schemeClr>
            </a:solidFill>
            <a:ln>
              <a:noFill/>
            </a:ln>
            <a:effectLst>
              <a:outerShdw blurRad="50800" dist="38100" dir="2700000" algn="tl" rotWithShape="0">
                <a:prstClr val="black">
                  <a:alpha val="40000"/>
                </a:prstClr>
              </a:outerShdw>
            </a:effectLst>
          </c:spPr>
          <c:invertIfNegative val="0"/>
          <c:dPt>
            <c:idx val="2"/>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A925-491A-91CD-51DBC6404FC7}"/>
              </c:ext>
            </c:extLst>
          </c:dPt>
          <c:dPt>
            <c:idx val="3"/>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2-A925-491A-91CD-51DBC6404FC7}"/>
              </c:ext>
            </c:extLst>
          </c:dPt>
          <c:dPt>
            <c:idx val="4"/>
            <c:invertIfNegative val="0"/>
            <c:bubble3D val="0"/>
            <c:spPr>
              <a:solidFill>
                <a:srgbClr val="C00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A925-491A-91CD-51DBC6404FC7}"/>
              </c:ext>
            </c:extLst>
          </c:dPt>
          <c:cat>
            <c:strRef>
              <c:f>'【支出データ②】家計支出 (2022)'!$K$6:$K$18</c:f>
              <c:strCache>
                <c:ptCount val="13"/>
                <c:pt idx="0">
                  <c:v>60万円未満</c:v>
                </c:pt>
                <c:pt idx="1">
                  <c:v>60～120</c:v>
                </c:pt>
                <c:pt idx="2">
                  <c:v>120～180</c:v>
                </c:pt>
                <c:pt idx="3">
                  <c:v>180～240</c:v>
                </c:pt>
                <c:pt idx="4">
                  <c:v>240～300</c:v>
                </c:pt>
                <c:pt idx="5">
                  <c:v>300～360</c:v>
                </c:pt>
                <c:pt idx="6">
                  <c:v>360～420</c:v>
                </c:pt>
                <c:pt idx="7">
                  <c:v>420～480</c:v>
                </c:pt>
                <c:pt idx="8">
                  <c:v>480～540</c:v>
                </c:pt>
                <c:pt idx="9">
                  <c:v>540～600</c:v>
                </c:pt>
                <c:pt idx="10">
                  <c:v>600～660</c:v>
                </c:pt>
                <c:pt idx="11">
                  <c:v>660～720</c:v>
                </c:pt>
                <c:pt idx="12">
                  <c:v>720万円以上</c:v>
                </c:pt>
              </c:strCache>
            </c:strRef>
          </c:cat>
          <c:val>
            <c:numRef>
              <c:f>'【支出データ②】家計支出 (2022)'!$L$6:$L$18</c:f>
              <c:numCache>
                <c:formatCode>General</c:formatCode>
                <c:ptCount val="13"/>
                <c:pt idx="0">
                  <c:v>1.1311682169320512</c:v>
                </c:pt>
                <c:pt idx="1">
                  <c:v>7.7546113826265177</c:v>
                </c:pt>
                <c:pt idx="2">
                  <c:v>15.296389720952231</c:v>
                </c:pt>
                <c:pt idx="3">
                  <c:v>17.911477218981556</c:v>
                </c:pt>
                <c:pt idx="4">
                  <c:v>20.447737663566134</c:v>
                </c:pt>
                <c:pt idx="5">
                  <c:v>14.017420778811287</c:v>
                </c:pt>
                <c:pt idx="6">
                  <c:v>9.7982027431814593</c:v>
                </c:pt>
                <c:pt idx="7">
                  <c:v>4.2251300646381837</c:v>
                </c:pt>
                <c:pt idx="8">
                  <c:v>3.3166482736875293</c:v>
                </c:pt>
                <c:pt idx="9">
                  <c:v>1.5016553681223395</c:v>
                </c:pt>
                <c:pt idx="10">
                  <c:v>1.7617846444899892</c:v>
                </c:pt>
                <c:pt idx="11">
                  <c:v>0.46705029166009776</c:v>
                </c:pt>
                <c:pt idx="12">
                  <c:v>2.3707236323506229</c:v>
                </c:pt>
              </c:numCache>
            </c:numRef>
          </c:val>
          <c:extLst>
            <c:ext xmlns:c16="http://schemas.microsoft.com/office/drawing/2014/chart" uri="{C3380CC4-5D6E-409C-BE32-E72D297353CC}">
              <c16:uniqueId val="{00000000-A925-491A-91CD-51DBC6404FC7}"/>
            </c:ext>
          </c:extLst>
        </c:ser>
        <c:dLbls>
          <c:showLegendKey val="0"/>
          <c:showVal val="0"/>
          <c:showCatName val="0"/>
          <c:showSerName val="0"/>
          <c:showPercent val="0"/>
          <c:showBubbleSize val="0"/>
        </c:dLbls>
        <c:gapWidth val="40"/>
        <c:axId val="337413392"/>
        <c:axId val="337414048"/>
      </c:barChart>
      <c:catAx>
        <c:axId val="33741339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2100000" spcFirstLastPara="1" vertOverflow="ellipsis" vert="horz" wrap="square" anchor="ctr" anchorCtr="1"/>
          <a:lstStyle/>
          <a:p>
            <a:pPr>
              <a:defRPr sz="1400" b="1"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337414048"/>
        <c:crosses val="autoZero"/>
        <c:auto val="1"/>
        <c:lblAlgn val="ctr"/>
        <c:lblOffset val="100"/>
        <c:noMultiLvlLbl val="0"/>
      </c:catAx>
      <c:valAx>
        <c:axId val="337414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337413392"/>
        <c:crosses val="autoZero"/>
        <c:crossBetween val="between"/>
      </c:valAx>
    </c:plotArea>
    <c:plotVisOnly val="1"/>
    <c:dispBlanksAs val="gap"/>
    <c:showDLblsOverMax val="0"/>
  </c:chart>
  <c:spPr>
    <a:ln>
      <a:noFill/>
    </a:ln>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0.06222</cdr:x>
      <cdr:y>0.14438</cdr:y>
    </cdr:from>
    <cdr:to>
      <cdr:x>0.2611</cdr:x>
      <cdr:y>0.43799</cdr:y>
    </cdr:to>
    <cdr:sp macro="" textlink="">
      <cdr:nvSpPr>
        <cdr:cNvPr id="2" name="角丸四角形吹き出し 1"/>
        <cdr:cNvSpPr/>
      </cdr:nvSpPr>
      <cdr:spPr>
        <a:xfrm xmlns:a="http://schemas.openxmlformats.org/drawingml/2006/main">
          <a:off x="406792" y="516667"/>
          <a:ext cx="1300269" cy="1050639"/>
        </a:xfrm>
        <a:prstGeom xmlns:a="http://schemas.openxmlformats.org/drawingml/2006/main" prst="wedgeRoundRectCallout">
          <a:avLst>
            <a:gd name="adj1" fmla="val -45647"/>
            <a:gd name="adj2" fmla="val 105197"/>
            <a:gd name="adj3" fmla="val 16667"/>
          </a:avLst>
        </a:prstGeom>
        <a:solidFill xmlns:a="http://schemas.openxmlformats.org/drawingml/2006/main">
          <a:schemeClr val="bg1"/>
        </a:solidFill>
        <a:ln xmlns:a="http://schemas.openxmlformats.org/drawingml/2006/main">
          <a:solidFill>
            <a:schemeClr val="accent6"/>
          </a:solidFill>
        </a:l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Overflow="clip" anchor="ctr" anchorCtr="0"/>
        <a:lstStyle xmlns:a="http://schemas.openxmlformats.org/drawingml/2006/main"/>
        <a:p xmlns:a="http://schemas.openxmlformats.org/drawingml/2006/main">
          <a:pPr algn="ctr"/>
          <a:r>
            <a:rPr lang="ja-JP" altLang="en-US" sz="1800" b="1" dirty="0">
              <a:solidFill>
                <a:schemeClr val="accent6"/>
              </a:solidFill>
              <a:latin typeface="Meiryo UI" panose="020B0604030504040204" pitchFamily="50" charset="-128"/>
              <a:ea typeface="Meiryo UI" panose="020B0604030504040204" pitchFamily="50" charset="-128"/>
            </a:rPr>
            <a:t>女性の</a:t>
          </a:r>
          <a:endParaRPr lang="en-US" altLang="ja-JP" sz="1800" b="1" dirty="0">
            <a:solidFill>
              <a:schemeClr val="accent6"/>
            </a:solidFill>
            <a:latin typeface="Meiryo UI" panose="020B0604030504040204" pitchFamily="50" charset="-128"/>
            <a:ea typeface="Meiryo UI" panose="020B0604030504040204" pitchFamily="50" charset="-128"/>
          </a:endParaRPr>
        </a:p>
        <a:p xmlns:a="http://schemas.openxmlformats.org/drawingml/2006/main">
          <a:pPr algn="ctr"/>
          <a:r>
            <a:rPr lang="ja-JP" altLang="en-US" sz="1800" b="1" dirty="0">
              <a:solidFill>
                <a:schemeClr val="accent6"/>
              </a:solidFill>
              <a:latin typeface="Meiryo UI" panose="020B0604030504040204" pitchFamily="50" charset="-128"/>
              <a:ea typeface="Meiryo UI" panose="020B0604030504040204" pitchFamily="50" charset="-128"/>
            </a:rPr>
            <a:t>平均寿命</a:t>
          </a:r>
          <a:endParaRPr lang="en-US" altLang="ja-JP" sz="1800" b="1" dirty="0">
            <a:solidFill>
              <a:schemeClr val="accent6"/>
            </a:solidFill>
            <a:latin typeface="Meiryo UI" panose="020B0604030504040204" pitchFamily="50" charset="-128"/>
            <a:ea typeface="Meiryo UI" panose="020B0604030504040204" pitchFamily="50" charset="-128"/>
          </a:endParaRPr>
        </a:p>
        <a:p xmlns:a="http://schemas.openxmlformats.org/drawingml/2006/main">
          <a:pPr algn="ctr"/>
          <a:r>
            <a:rPr lang="en-US" altLang="ja-JP" sz="1800" b="1" dirty="0">
              <a:solidFill>
                <a:schemeClr val="accent6"/>
              </a:solidFill>
              <a:latin typeface="Meiryo UI" panose="020B0604030504040204" pitchFamily="50" charset="-128"/>
              <a:ea typeface="Meiryo UI" panose="020B0604030504040204" pitchFamily="50" charset="-128"/>
            </a:rPr>
            <a:t>61.5</a:t>
          </a:r>
          <a:r>
            <a:rPr lang="ja-JP" altLang="en-US" sz="1800" b="1" dirty="0">
              <a:solidFill>
                <a:schemeClr val="accent6"/>
              </a:solidFill>
              <a:latin typeface="Meiryo UI" panose="020B0604030504040204" pitchFamily="50" charset="-128"/>
              <a:ea typeface="Meiryo UI" panose="020B0604030504040204" pitchFamily="50" charset="-128"/>
            </a:rPr>
            <a:t>歳</a:t>
          </a:r>
          <a:endParaRPr lang="ja-JP" sz="1800" b="1" dirty="0">
            <a:solidFill>
              <a:schemeClr val="accent6"/>
            </a:solidFill>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0.19344</cdr:x>
      <cdr:y>0.61177</cdr:y>
    </cdr:from>
    <cdr:to>
      <cdr:x>0.39025</cdr:x>
      <cdr:y>0.89268</cdr:y>
    </cdr:to>
    <cdr:sp macro="" textlink="">
      <cdr:nvSpPr>
        <cdr:cNvPr id="4" name="角丸四角形吹き出し 3"/>
        <cdr:cNvSpPr/>
      </cdr:nvSpPr>
      <cdr:spPr>
        <a:xfrm xmlns:a="http://schemas.openxmlformats.org/drawingml/2006/main">
          <a:off x="1264708" y="2189167"/>
          <a:ext cx="1286736" cy="1005197"/>
        </a:xfrm>
        <a:prstGeom xmlns:a="http://schemas.openxmlformats.org/drawingml/2006/main" prst="wedgeRoundRectCallout">
          <a:avLst>
            <a:gd name="adj1" fmla="val -98455"/>
            <a:gd name="adj2" fmla="val 2227"/>
            <a:gd name="adj3" fmla="val 16667"/>
          </a:avLst>
        </a:prstGeom>
        <a:solidFill xmlns:a="http://schemas.openxmlformats.org/drawingml/2006/main">
          <a:schemeClr val="bg1"/>
        </a:solidFill>
        <a:ln xmlns:a="http://schemas.openxmlformats.org/drawingml/2006/main">
          <a:solidFill>
            <a:srgbClr val="13A3E3"/>
          </a:solidFill>
        </a:l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anchor="ctr" anchorCtr="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ja-JP" altLang="en-US" sz="1800" b="1" dirty="0">
              <a:solidFill>
                <a:srgbClr val="13A3E3"/>
              </a:solidFill>
              <a:latin typeface="Meiryo UI" panose="020B0604030504040204" pitchFamily="50" charset="-128"/>
              <a:ea typeface="Meiryo UI" panose="020B0604030504040204" pitchFamily="50" charset="-128"/>
            </a:rPr>
            <a:t>男性の</a:t>
          </a:r>
          <a:endParaRPr lang="en-US" altLang="ja-JP" sz="1800" b="1" dirty="0">
            <a:solidFill>
              <a:srgbClr val="13A3E3"/>
            </a:solidFill>
            <a:latin typeface="Meiryo UI" panose="020B0604030504040204" pitchFamily="50" charset="-128"/>
            <a:ea typeface="Meiryo UI" panose="020B0604030504040204" pitchFamily="50" charset="-128"/>
          </a:endParaRPr>
        </a:p>
        <a:p xmlns:a="http://schemas.openxmlformats.org/drawingml/2006/main">
          <a:pPr algn="ctr"/>
          <a:r>
            <a:rPr lang="ja-JP" altLang="en-US" sz="1800" b="1" dirty="0">
              <a:solidFill>
                <a:srgbClr val="13A3E3"/>
              </a:solidFill>
              <a:latin typeface="Meiryo UI" panose="020B0604030504040204" pitchFamily="50" charset="-128"/>
              <a:ea typeface="Meiryo UI" panose="020B0604030504040204" pitchFamily="50" charset="-128"/>
            </a:rPr>
            <a:t>平均寿命</a:t>
          </a:r>
          <a:endParaRPr lang="en-US" altLang="ja-JP" sz="1800" b="1" dirty="0">
            <a:solidFill>
              <a:srgbClr val="13A3E3"/>
            </a:solidFill>
            <a:latin typeface="Meiryo UI" panose="020B0604030504040204" pitchFamily="50" charset="-128"/>
            <a:ea typeface="Meiryo UI" panose="020B0604030504040204" pitchFamily="50" charset="-128"/>
          </a:endParaRPr>
        </a:p>
        <a:p xmlns:a="http://schemas.openxmlformats.org/drawingml/2006/main">
          <a:pPr algn="ctr"/>
          <a:r>
            <a:rPr lang="en-US" altLang="ja-JP" sz="1800" b="1" dirty="0">
              <a:solidFill>
                <a:srgbClr val="13A3E3"/>
              </a:solidFill>
              <a:latin typeface="Meiryo UI" panose="020B0604030504040204" pitchFamily="50" charset="-128"/>
              <a:ea typeface="Meiryo UI" panose="020B0604030504040204" pitchFamily="50" charset="-128"/>
            </a:rPr>
            <a:t>58.0</a:t>
          </a:r>
          <a:r>
            <a:rPr lang="ja-JP" altLang="en-US" sz="1800" b="1" dirty="0">
              <a:solidFill>
                <a:srgbClr val="13A3E3"/>
              </a:solidFill>
              <a:latin typeface="Meiryo UI" panose="020B0604030504040204" pitchFamily="50" charset="-128"/>
              <a:ea typeface="Meiryo UI" panose="020B0604030504040204" pitchFamily="50" charset="-128"/>
            </a:rPr>
            <a:t>歳</a:t>
          </a:r>
          <a:endParaRPr lang="ja-JP" sz="1800" b="1" dirty="0">
            <a:solidFill>
              <a:srgbClr val="13A3E3"/>
            </a:solidFill>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0.47022</cdr:x>
      <cdr:y>0.04936</cdr:y>
    </cdr:from>
    <cdr:to>
      <cdr:x>0.58781</cdr:x>
      <cdr:y>0.13495</cdr:y>
    </cdr:to>
    <cdr:sp macro="" textlink="">
      <cdr:nvSpPr>
        <cdr:cNvPr id="6" name="テキスト ボックス 5"/>
        <cdr:cNvSpPr txBox="1"/>
      </cdr:nvSpPr>
      <cdr:spPr>
        <a:xfrm xmlns:a="http://schemas.openxmlformats.org/drawingml/2006/main">
          <a:off x="3074280" y="176630"/>
          <a:ext cx="768798" cy="3062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実績値</a:t>
          </a:r>
        </a:p>
      </cdr:txBody>
    </cdr:sp>
  </cdr:relSizeAnchor>
  <cdr:relSizeAnchor xmlns:cdr="http://schemas.openxmlformats.org/drawingml/2006/chartDrawing">
    <cdr:from>
      <cdr:x>0.48701</cdr:x>
      <cdr:y>0.61569</cdr:y>
    </cdr:from>
    <cdr:to>
      <cdr:x>0.60663</cdr:x>
      <cdr:y>0.6931</cdr:y>
    </cdr:to>
    <cdr:sp macro="" textlink="">
      <cdr:nvSpPr>
        <cdr:cNvPr id="7" name="テキスト ボックス 1"/>
        <cdr:cNvSpPr txBox="1"/>
      </cdr:nvSpPr>
      <cdr:spPr>
        <a:xfrm xmlns:a="http://schemas.openxmlformats.org/drawingml/2006/main">
          <a:off x="3184040" y="2203190"/>
          <a:ext cx="782089" cy="2769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b="1" dirty="0">
              <a:solidFill>
                <a:schemeClr val="tx1">
                  <a:lumMod val="75000"/>
                  <a:lumOff val="25000"/>
                </a:schemeClr>
              </a:solidFill>
            </a:rPr>
            <a:t>2019</a:t>
          </a:r>
          <a:r>
            <a:rPr kumimoji="1" lang="ja-JP" altLang="en-US" sz="1400" b="1" dirty="0">
              <a:solidFill>
                <a:schemeClr val="tx1">
                  <a:lumMod val="75000"/>
                  <a:lumOff val="25000"/>
                </a:schemeClr>
              </a:solidFill>
            </a:rPr>
            <a:t>年</a:t>
          </a:r>
          <a:endParaRPr kumimoji="1" lang="ja-JP" altLang="en-US" b="1" dirty="0">
            <a:solidFill>
              <a:schemeClr val="tx1">
                <a:lumMod val="75000"/>
                <a:lumOff val="2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0.01475</cdr:x>
      <cdr:y>0.01322</cdr:y>
    </cdr:from>
    <cdr:to>
      <cdr:x>0.14749</cdr:x>
      <cdr:y>0.06082</cdr:y>
    </cdr:to>
    <cdr:sp macro="" textlink="">
      <cdr:nvSpPr>
        <cdr:cNvPr id="2" name="テキスト ボックス 1"/>
        <cdr:cNvSpPr txBox="1"/>
      </cdr:nvSpPr>
      <cdr:spPr>
        <a:xfrm xmlns:a="http://schemas.openxmlformats.org/drawingml/2006/main">
          <a:off x="67235" y="56029"/>
          <a:ext cx="605118" cy="2017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4" y="2"/>
            <a:ext cx="2950375" cy="497366"/>
          </a:xfrm>
          <a:prstGeom prst="rect">
            <a:avLst/>
          </a:prstGeom>
          <a:noFill/>
          <a:ln w="9525">
            <a:noFill/>
            <a:miter lim="800000"/>
            <a:headEnd/>
            <a:tailEnd/>
          </a:ln>
          <a:effectLst/>
        </p:spPr>
        <p:txBody>
          <a:bodyPr vert="horz" wrap="square" lIns="92222" tIns="46112" rIns="92222" bIns="46112" numCol="1" anchor="t" anchorCtr="0" compatLnSpc="1">
            <a:prstTxWarp prst="textNoShape">
              <a:avLst/>
            </a:prstTxWarp>
          </a:bodyPr>
          <a:lstStyle>
            <a:lvl1pPr eaLnBrk="0" hangingPunct="0">
              <a:lnSpc>
                <a:spcPct val="100000"/>
              </a:lnSpc>
              <a:spcAft>
                <a:spcPct val="0"/>
              </a:spcAft>
              <a:defRPr kumimoji="0" sz="1000">
                <a:latin typeface="Tahoma" pitchFamily="34" charset="0"/>
                <a:ea typeface="ＭＳ Ｐゴシック" pitchFamily="50" charset="-128"/>
              </a:defRPr>
            </a:lvl1pPr>
          </a:lstStyle>
          <a:p>
            <a:pPr>
              <a:defRPr/>
            </a:pPr>
            <a:endParaRPr lang="ja-JP" altLang="en-US" dirty="0"/>
          </a:p>
        </p:txBody>
      </p:sp>
      <p:sp>
        <p:nvSpPr>
          <p:cNvPr id="372739" name="Rectangle 3"/>
          <p:cNvSpPr>
            <a:spLocks noGrp="1" noChangeArrowheads="1"/>
          </p:cNvSpPr>
          <p:nvPr>
            <p:ph type="dt" sz="quarter" idx="1"/>
          </p:nvPr>
        </p:nvSpPr>
        <p:spPr bwMode="auto">
          <a:xfrm>
            <a:off x="3856828" y="2"/>
            <a:ext cx="2950375" cy="497366"/>
          </a:xfrm>
          <a:prstGeom prst="rect">
            <a:avLst/>
          </a:prstGeom>
          <a:noFill/>
          <a:ln w="9525">
            <a:noFill/>
            <a:miter lim="800000"/>
            <a:headEnd/>
            <a:tailEnd/>
          </a:ln>
          <a:effectLst/>
        </p:spPr>
        <p:txBody>
          <a:bodyPr vert="horz" wrap="square" lIns="92222" tIns="46112" rIns="92222" bIns="46112" numCol="1" anchor="t" anchorCtr="0" compatLnSpc="1">
            <a:prstTxWarp prst="textNoShape">
              <a:avLst/>
            </a:prstTxWarp>
          </a:bodyPr>
          <a:lstStyle>
            <a:lvl1pPr algn="r" eaLnBrk="0" hangingPunct="0">
              <a:lnSpc>
                <a:spcPct val="100000"/>
              </a:lnSpc>
              <a:spcAft>
                <a:spcPct val="0"/>
              </a:spcAft>
              <a:defRPr kumimoji="0" sz="1000">
                <a:latin typeface="Tahoma" pitchFamily="34" charset="0"/>
                <a:ea typeface="ＭＳ Ｐゴシック" pitchFamily="50" charset="-128"/>
              </a:defRPr>
            </a:lvl1pPr>
          </a:lstStyle>
          <a:p>
            <a:pPr>
              <a:defRPr/>
            </a:pPr>
            <a:endParaRPr lang="ja-JP" altLang="ja-JP"/>
          </a:p>
        </p:txBody>
      </p:sp>
      <p:sp>
        <p:nvSpPr>
          <p:cNvPr id="372740" name="Rectangle 4"/>
          <p:cNvSpPr>
            <a:spLocks noGrp="1" noChangeArrowheads="1"/>
          </p:cNvSpPr>
          <p:nvPr>
            <p:ph type="ftr" sz="quarter" idx="2"/>
          </p:nvPr>
        </p:nvSpPr>
        <p:spPr bwMode="auto">
          <a:xfrm>
            <a:off x="4" y="9441973"/>
            <a:ext cx="2950375" cy="497366"/>
          </a:xfrm>
          <a:prstGeom prst="rect">
            <a:avLst/>
          </a:prstGeom>
          <a:noFill/>
          <a:ln w="9525">
            <a:noFill/>
            <a:miter lim="800000"/>
            <a:headEnd/>
            <a:tailEnd/>
          </a:ln>
          <a:effectLst/>
        </p:spPr>
        <p:txBody>
          <a:bodyPr vert="horz" wrap="square" lIns="92222" tIns="46112" rIns="92222" bIns="46112" numCol="1" anchor="b" anchorCtr="0" compatLnSpc="1">
            <a:prstTxWarp prst="textNoShape">
              <a:avLst/>
            </a:prstTxWarp>
          </a:bodyPr>
          <a:lstStyle>
            <a:lvl1pPr eaLnBrk="0" hangingPunct="0">
              <a:lnSpc>
                <a:spcPct val="100000"/>
              </a:lnSpc>
              <a:spcAft>
                <a:spcPct val="0"/>
              </a:spcAft>
              <a:defRPr kumimoji="0" sz="1000">
                <a:latin typeface="Tahoma" pitchFamily="34" charset="0"/>
                <a:ea typeface="ＭＳ Ｐゴシック" pitchFamily="50" charset="-128"/>
              </a:defRPr>
            </a:lvl1pPr>
          </a:lstStyle>
          <a:p>
            <a:pPr>
              <a:defRPr/>
            </a:pPr>
            <a:endParaRPr lang="en-US" altLang="ja-JP"/>
          </a:p>
        </p:txBody>
      </p:sp>
      <p:sp>
        <p:nvSpPr>
          <p:cNvPr id="372741" name="Rectangle 5"/>
          <p:cNvSpPr>
            <a:spLocks noGrp="1" noChangeArrowheads="1"/>
          </p:cNvSpPr>
          <p:nvPr>
            <p:ph type="sldNum" sz="quarter" idx="3"/>
          </p:nvPr>
        </p:nvSpPr>
        <p:spPr bwMode="auto">
          <a:xfrm>
            <a:off x="3856828" y="9441973"/>
            <a:ext cx="2950375" cy="497366"/>
          </a:xfrm>
          <a:prstGeom prst="rect">
            <a:avLst/>
          </a:prstGeom>
          <a:noFill/>
          <a:ln w="9525">
            <a:noFill/>
            <a:miter lim="800000"/>
            <a:headEnd/>
            <a:tailEnd/>
          </a:ln>
          <a:effectLst/>
        </p:spPr>
        <p:txBody>
          <a:bodyPr vert="horz" wrap="square" lIns="92222" tIns="46112" rIns="92222" bIns="46112" numCol="1" anchor="b" anchorCtr="0" compatLnSpc="1">
            <a:prstTxWarp prst="textNoShape">
              <a:avLst/>
            </a:prstTxWarp>
          </a:bodyPr>
          <a:lstStyle>
            <a:lvl1pPr algn="r" eaLnBrk="0" hangingPunct="0">
              <a:lnSpc>
                <a:spcPct val="100000"/>
              </a:lnSpc>
              <a:spcAft>
                <a:spcPct val="0"/>
              </a:spcAft>
              <a:defRPr kumimoji="0" sz="1000">
                <a:latin typeface="Tahoma" pitchFamily="34" charset="0"/>
                <a:ea typeface="ＭＳ Ｐゴシック" pitchFamily="50" charset="-128"/>
              </a:defRPr>
            </a:lvl1pPr>
          </a:lstStyle>
          <a:p>
            <a:pPr>
              <a:defRPr/>
            </a:pPr>
            <a:fld id="{3E493067-D2C9-4066-B606-EA7CA3A1B1F1}" type="slidenum">
              <a:rPr lang="ja-JP" altLang="en-US"/>
              <a:pPr>
                <a:defRPr/>
              </a:pPr>
              <a:t>‹#›</a:t>
            </a:fld>
            <a:endParaRPr lang="ja-JP" altLang="ja-JP"/>
          </a:p>
        </p:txBody>
      </p:sp>
    </p:spTree>
    <p:extLst>
      <p:ext uri="{BB962C8B-B14F-4D97-AF65-F5344CB8AC3E}">
        <p14:creationId xmlns:p14="http://schemas.microsoft.com/office/powerpoint/2010/main" val="374058396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4" y="2"/>
            <a:ext cx="2950375" cy="497366"/>
          </a:xfrm>
          <a:prstGeom prst="rect">
            <a:avLst/>
          </a:prstGeom>
          <a:noFill/>
          <a:ln w="9525">
            <a:noFill/>
            <a:miter lim="800000"/>
            <a:headEnd/>
            <a:tailEnd/>
          </a:ln>
          <a:effectLst/>
        </p:spPr>
        <p:txBody>
          <a:bodyPr vert="horz" wrap="square" lIns="92222" tIns="46112" rIns="92222" bIns="46112" numCol="1" anchor="t" anchorCtr="0" compatLnSpc="1">
            <a:prstTxWarp prst="textNoShape">
              <a:avLst/>
            </a:prstTxWarp>
          </a:bodyPr>
          <a:lstStyle>
            <a:lvl1pP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endParaRPr lang="ja-JP" altLang="ja-JP" dirty="0"/>
          </a:p>
        </p:txBody>
      </p:sp>
      <p:sp>
        <p:nvSpPr>
          <p:cNvPr id="29699" name="Rectangle 9"/>
          <p:cNvSpPr>
            <a:spLocks noGrp="1" noRot="1" noChangeAspect="1" noChangeArrowheads="1"/>
          </p:cNvSpPr>
          <p:nvPr>
            <p:ph type="sldImg" idx="2"/>
          </p:nvPr>
        </p:nvSpPr>
        <p:spPr bwMode="auto">
          <a:xfrm>
            <a:off x="87313" y="744538"/>
            <a:ext cx="6632575" cy="3730625"/>
          </a:xfrm>
          <a:prstGeom prst="rect">
            <a:avLst/>
          </a:prstGeom>
          <a:noFill/>
          <a:ln w="9525">
            <a:solidFill>
              <a:srgbClr val="000000"/>
            </a:solidFill>
            <a:miter lim="800000"/>
            <a:headEnd/>
            <a:tailEnd/>
          </a:ln>
        </p:spPr>
      </p:sp>
      <p:sp>
        <p:nvSpPr>
          <p:cNvPr id="362506" name="Rectangle 10"/>
          <p:cNvSpPr>
            <a:spLocks noGrp="1" noChangeArrowheads="1"/>
          </p:cNvSpPr>
          <p:nvPr>
            <p:ph type="body" sz="quarter" idx="3"/>
          </p:nvPr>
        </p:nvSpPr>
        <p:spPr bwMode="auto">
          <a:xfrm>
            <a:off x="908057" y="4720988"/>
            <a:ext cx="4991091" cy="4473101"/>
          </a:xfrm>
          <a:prstGeom prst="rect">
            <a:avLst/>
          </a:prstGeom>
          <a:noFill/>
          <a:ln w="9525">
            <a:noFill/>
            <a:miter lim="800000"/>
            <a:headEnd/>
            <a:tailEnd/>
          </a:ln>
          <a:effectLst/>
        </p:spPr>
        <p:txBody>
          <a:bodyPr vert="horz" wrap="square" lIns="92222" tIns="46112" rIns="92222" bIns="46112" numCol="1" anchor="t" anchorCtr="0" compatLnSpc="1">
            <a:prstTxWarp prst="textNoShape">
              <a:avLst/>
            </a:prstTxWarp>
          </a:bodyPr>
          <a:lstStyle/>
          <a:p>
            <a:pPr lvl="0"/>
            <a:r>
              <a:rPr lang="ja-JP" altLang="en-US" noProof="0"/>
              <a:t>マスター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362507" name="Rectangle 11"/>
          <p:cNvSpPr>
            <a:spLocks noGrp="1" noChangeArrowheads="1"/>
          </p:cNvSpPr>
          <p:nvPr>
            <p:ph type="dt" idx="1"/>
          </p:nvPr>
        </p:nvSpPr>
        <p:spPr bwMode="auto">
          <a:xfrm>
            <a:off x="3856828" y="2"/>
            <a:ext cx="2950375" cy="497366"/>
          </a:xfrm>
          <a:prstGeom prst="rect">
            <a:avLst/>
          </a:prstGeom>
          <a:noFill/>
          <a:ln w="9525">
            <a:noFill/>
            <a:miter lim="800000"/>
            <a:headEnd/>
            <a:tailEnd/>
          </a:ln>
          <a:effectLst/>
        </p:spPr>
        <p:txBody>
          <a:bodyPr vert="horz" wrap="square" lIns="92222" tIns="46112" rIns="92222" bIns="46112" numCol="1" anchor="t" anchorCtr="0" compatLnSpc="1">
            <a:prstTxWarp prst="textNoShape">
              <a:avLst/>
            </a:prstTxWarp>
          </a:bodyPr>
          <a:lstStyle>
            <a:lvl1pPr algn="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endParaRPr lang="ja-JP" altLang="ja-JP"/>
          </a:p>
        </p:txBody>
      </p:sp>
      <p:sp>
        <p:nvSpPr>
          <p:cNvPr id="362508" name="Rectangle 12"/>
          <p:cNvSpPr>
            <a:spLocks noGrp="1" noChangeArrowheads="1"/>
          </p:cNvSpPr>
          <p:nvPr>
            <p:ph type="ftr" sz="quarter" idx="4"/>
          </p:nvPr>
        </p:nvSpPr>
        <p:spPr bwMode="auto">
          <a:xfrm>
            <a:off x="4" y="9441973"/>
            <a:ext cx="2950375" cy="497366"/>
          </a:xfrm>
          <a:prstGeom prst="rect">
            <a:avLst/>
          </a:prstGeom>
          <a:noFill/>
          <a:ln w="9525">
            <a:noFill/>
            <a:miter lim="800000"/>
            <a:headEnd/>
            <a:tailEnd/>
          </a:ln>
          <a:effectLst/>
        </p:spPr>
        <p:txBody>
          <a:bodyPr vert="horz" wrap="square" lIns="92222" tIns="46112" rIns="92222" bIns="46112" numCol="1" anchor="b" anchorCtr="0" compatLnSpc="1">
            <a:prstTxWarp prst="textNoShape">
              <a:avLst/>
            </a:prstTxWarp>
          </a:bodyPr>
          <a:lstStyle>
            <a:lvl1pP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endParaRPr lang="ja-JP" altLang="ja-JP"/>
          </a:p>
        </p:txBody>
      </p:sp>
      <p:sp>
        <p:nvSpPr>
          <p:cNvPr id="362509" name="Rectangle 13"/>
          <p:cNvSpPr>
            <a:spLocks noGrp="1" noChangeArrowheads="1"/>
          </p:cNvSpPr>
          <p:nvPr>
            <p:ph type="sldNum" sz="quarter" idx="5"/>
          </p:nvPr>
        </p:nvSpPr>
        <p:spPr bwMode="auto">
          <a:xfrm>
            <a:off x="3856828" y="9441973"/>
            <a:ext cx="2950375" cy="497366"/>
          </a:xfrm>
          <a:prstGeom prst="rect">
            <a:avLst/>
          </a:prstGeom>
          <a:noFill/>
          <a:ln w="9525">
            <a:noFill/>
            <a:miter lim="800000"/>
            <a:headEnd/>
            <a:tailEnd/>
          </a:ln>
          <a:effectLst/>
        </p:spPr>
        <p:txBody>
          <a:bodyPr vert="horz" wrap="square" lIns="92222" tIns="46112" rIns="92222" bIns="46112" numCol="1" anchor="b" anchorCtr="0" compatLnSpc="1">
            <a:prstTxWarp prst="textNoShape">
              <a:avLst/>
            </a:prstTxWarp>
          </a:bodyPr>
          <a:lstStyle>
            <a:lvl1pPr algn="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fld id="{0B690759-A892-4183-BAFA-C65763666524}" type="slidenum">
              <a:rPr lang="ja-JP" altLang="en-US"/>
              <a:pPr>
                <a:defRPr/>
              </a:pPr>
              <a:t>‹#›</a:t>
            </a:fld>
            <a:endParaRPr lang="ja-JP" altLang="ja-JP"/>
          </a:p>
        </p:txBody>
      </p:sp>
    </p:spTree>
    <p:extLst>
      <p:ext uri="{BB962C8B-B14F-4D97-AF65-F5344CB8AC3E}">
        <p14:creationId xmlns:p14="http://schemas.microsoft.com/office/powerpoint/2010/main" val="2835979646"/>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a:t>
            </a:r>
          </a:p>
        </p:txBody>
      </p:sp>
      <p:sp>
        <p:nvSpPr>
          <p:cNvPr id="4" name="ヘッダー プレースホルダー 3"/>
          <p:cNvSpPr>
            <a:spLocks noGrp="1"/>
          </p:cNvSpPr>
          <p:nvPr>
            <p:ph type="hdr" sz="quarter" idx="10"/>
          </p:nvPr>
        </p:nvSpPr>
        <p:spPr/>
        <p:txBody>
          <a:bodyPr/>
          <a:lstStyle/>
          <a:p>
            <a:pPr>
              <a:defRPr/>
            </a:pPr>
            <a:endParaRPr lang="ja-JP" altLang="ja-JP" dirty="0"/>
          </a:p>
        </p:txBody>
      </p:sp>
      <p:sp>
        <p:nvSpPr>
          <p:cNvPr id="5" name="スライド番号プレースホルダー 4"/>
          <p:cNvSpPr>
            <a:spLocks noGrp="1"/>
          </p:cNvSpPr>
          <p:nvPr>
            <p:ph type="sldNum" sz="quarter" idx="11"/>
          </p:nvPr>
        </p:nvSpPr>
        <p:spPr/>
        <p:txBody>
          <a:bodyPr/>
          <a:lstStyle/>
          <a:p>
            <a:pPr>
              <a:defRPr/>
            </a:pPr>
            <a:fld id="{0B690759-A892-4183-BAFA-C65763666524}" type="slidenum">
              <a:rPr lang="ja-JP" altLang="en-US" smtClean="0"/>
              <a:pPr>
                <a:defRPr/>
              </a:pPr>
              <a:t>8</a:t>
            </a:fld>
            <a:endParaRPr lang="ja-JP" altLang="ja-JP"/>
          </a:p>
        </p:txBody>
      </p:sp>
    </p:spTree>
    <p:extLst>
      <p:ext uri="{BB962C8B-B14F-4D97-AF65-F5344CB8AC3E}">
        <p14:creationId xmlns:p14="http://schemas.microsoft.com/office/powerpoint/2010/main" val="2929754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修正</a:t>
            </a:r>
          </a:p>
        </p:txBody>
      </p:sp>
      <p:sp>
        <p:nvSpPr>
          <p:cNvPr id="4" name="ヘッダー プレースホルダー 3"/>
          <p:cNvSpPr>
            <a:spLocks noGrp="1"/>
          </p:cNvSpPr>
          <p:nvPr>
            <p:ph type="hdr" sz="quarter" idx="10"/>
          </p:nvPr>
        </p:nvSpPr>
        <p:spPr/>
        <p:txBody>
          <a:bodyPr/>
          <a:lstStyle/>
          <a:p>
            <a:pPr>
              <a:defRPr/>
            </a:pPr>
            <a:endParaRPr lang="ja-JP" altLang="ja-JP" dirty="0"/>
          </a:p>
        </p:txBody>
      </p:sp>
      <p:sp>
        <p:nvSpPr>
          <p:cNvPr id="5" name="スライド番号プレースホルダー 4"/>
          <p:cNvSpPr>
            <a:spLocks noGrp="1"/>
          </p:cNvSpPr>
          <p:nvPr>
            <p:ph type="sldNum" sz="quarter" idx="11"/>
          </p:nvPr>
        </p:nvSpPr>
        <p:spPr/>
        <p:txBody>
          <a:bodyPr/>
          <a:lstStyle/>
          <a:p>
            <a:pPr>
              <a:defRPr/>
            </a:pPr>
            <a:fld id="{0B690759-A892-4183-BAFA-C65763666524}" type="slidenum">
              <a:rPr lang="ja-JP" altLang="en-US" smtClean="0"/>
              <a:pPr>
                <a:defRPr/>
              </a:pPr>
              <a:t>9</a:t>
            </a:fld>
            <a:endParaRPr lang="ja-JP" altLang="ja-JP"/>
          </a:p>
        </p:txBody>
      </p:sp>
    </p:spTree>
    <p:extLst>
      <p:ext uri="{BB962C8B-B14F-4D97-AF65-F5344CB8AC3E}">
        <p14:creationId xmlns:p14="http://schemas.microsoft.com/office/powerpoint/2010/main" val="2426886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1B1C735-BBD8-4BB6-BD99-6C6DF3A901C5}" type="slidenum">
              <a:rPr lang="ja-JP" altLang="en-US" smtClean="0"/>
              <a:pPr>
                <a:defRPr/>
              </a:pPr>
              <a:t>‹#›</a:t>
            </a:fld>
            <a:endParaRPr lang="en-US" altLang="ja-JP"/>
          </a:p>
        </p:txBody>
      </p:sp>
    </p:spTree>
    <p:extLst>
      <p:ext uri="{BB962C8B-B14F-4D97-AF65-F5344CB8AC3E}">
        <p14:creationId xmlns:p14="http://schemas.microsoft.com/office/powerpoint/2010/main" val="52082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63A7B333-7B72-4671-A0BD-A5384259E659}" type="slidenum">
              <a:rPr lang="ja-JP" altLang="en-US" smtClean="0"/>
              <a:pPr>
                <a:defRPr/>
              </a:pPr>
              <a:t>‹#›</a:t>
            </a:fld>
            <a:endParaRPr lang="en-US" altLang="ja-JP"/>
          </a:p>
        </p:txBody>
      </p:sp>
    </p:spTree>
    <p:extLst>
      <p:ext uri="{BB962C8B-B14F-4D97-AF65-F5344CB8AC3E}">
        <p14:creationId xmlns:p14="http://schemas.microsoft.com/office/powerpoint/2010/main" val="386415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63A7B333-7B72-4671-A0BD-A5384259E659}" type="slidenum">
              <a:rPr lang="ja-JP" altLang="en-US" smtClean="0"/>
              <a:pPr>
                <a:defRPr/>
              </a:pPr>
              <a:t>‹#›</a:t>
            </a:fld>
            <a:endParaRPr lang="en-US" altLang="ja-JP"/>
          </a:p>
        </p:txBody>
      </p:sp>
    </p:spTree>
    <p:extLst>
      <p:ext uri="{BB962C8B-B14F-4D97-AF65-F5344CB8AC3E}">
        <p14:creationId xmlns:p14="http://schemas.microsoft.com/office/powerpoint/2010/main" val="3168082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7030A0"/>
                </a:solidFill>
              </a:defRPr>
            </a:lvl1pPr>
          </a:lstStyle>
          <a:p>
            <a:r>
              <a:rPr lang="ja-JP" altLang="en-US" dirty="0"/>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71AC84E4-909C-4DA2-B466-18C94D348C91}"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7030A0"/>
                </a:solidFill>
              </a:defRPr>
            </a:lvl1pPr>
          </a:lstStyle>
          <a:p>
            <a:r>
              <a:rPr lang="ja-JP" altLang="en-US" dirty="0"/>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71AC84E4-909C-4DA2-B466-18C94D348C91}" type="slidenum">
              <a:rPr lang="en-US" altLang="ja-JP"/>
              <a:pPr>
                <a:defRPr/>
              </a:pPr>
              <a:t>‹#›</a:t>
            </a:fld>
            <a:endParaRPr lang="en-US" altLang="ja-JP" dirty="0"/>
          </a:p>
        </p:txBody>
      </p:sp>
    </p:spTree>
    <p:extLst>
      <p:ext uri="{BB962C8B-B14F-4D97-AF65-F5344CB8AC3E}">
        <p14:creationId xmlns:p14="http://schemas.microsoft.com/office/powerpoint/2010/main" val="2617553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6" name="タイトル プレースホルダー 8">
            <a:extLst>
              <a:ext uri="{FF2B5EF4-FFF2-40B4-BE49-F238E27FC236}">
                <a16:creationId xmlns:a16="http://schemas.microsoft.com/office/drawing/2014/main" id="{C6882FDE-CCE8-0B49-B5F5-6F0181551DA0}"/>
              </a:ext>
            </a:extLst>
          </p:cNvPr>
          <p:cNvSpPr>
            <a:spLocks noGrp="1"/>
          </p:cNvSpPr>
          <p:nvPr>
            <p:ph type="title"/>
          </p:nvPr>
        </p:nvSpPr>
        <p:spPr>
          <a:xfrm>
            <a:off x="177059" y="222113"/>
            <a:ext cx="10515600" cy="320511"/>
          </a:xfrm>
          <a:prstGeom prst="rect">
            <a:avLst/>
          </a:prstGeom>
        </p:spPr>
        <p:txBody>
          <a:bodyPr vert="horz" lIns="91440" tIns="45720" rIns="91440" bIns="45720" rtlCol="0" anchor="t">
            <a:normAutofit/>
          </a:bodyPr>
          <a:lstStyle>
            <a:lvl1pPr>
              <a:defRPr sz="1600" b="1" i="0">
                <a:latin typeface="Meiryo UI" panose="020B0604030504040204" pitchFamily="34" charset="-128"/>
                <a:ea typeface="Meiryo UI" panose="020B0604030504040204" pitchFamily="34" charset="-128"/>
              </a:defRPr>
            </a:lvl1pPr>
          </a:lstStyle>
          <a:p>
            <a:r>
              <a:rPr kumimoji="1" lang="ja-JP" altLang="en-US"/>
              <a:t>マスター タイトルの書式設定</a:t>
            </a:r>
          </a:p>
        </p:txBody>
      </p:sp>
      <p:pic>
        <p:nvPicPr>
          <p:cNvPr id="3" name="図 2">
            <a:extLst>
              <a:ext uri="{FF2B5EF4-FFF2-40B4-BE49-F238E27FC236}">
                <a16:creationId xmlns:a16="http://schemas.microsoft.com/office/drawing/2014/main" id="{88F8A56B-68CC-D149-9810-70924DF5A0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 y="421416"/>
            <a:ext cx="9382916" cy="380095"/>
          </a:xfrm>
          <a:prstGeom prst="rect">
            <a:avLst/>
          </a:prstGeom>
        </p:spPr>
      </p:pic>
      <p:pic>
        <p:nvPicPr>
          <p:cNvPr id="7" name="図 6">
            <a:extLst>
              <a:ext uri="{FF2B5EF4-FFF2-40B4-BE49-F238E27FC236}">
                <a16:creationId xmlns:a16="http://schemas.microsoft.com/office/drawing/2014/main" id="{0EBFB57E-C888-B541-A609-FEEC8A91223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64435" y="185340"/>
            <a:ext cx="2277668" cy="543020"/>
          </a:xfrm>
          <a:prstGeom prst="rect">
            <a:avLst/>
          </a:prstGeom>
        </p:spPr>
      </p:pic>
      <p:pic>
        <p:nvPicPr>
          <p:cNvPr id="2" name="図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534295"/>
            <a:ext cx="12192000" cy="445007"/>
          </a:xfrm>
          <a:prstGeom prst="rect">
            <a:avLst/>
          </a:prstGeom>
        </p:spPr>
      </p:pic>
    </p:spTree>
    <p:extLst>
      <p:ext uri="{BB962C8B-B14F-4D97-AF65-F5344CB8AC3E}">
        <p14:creationId xmlns:p14="http://schemas.microsoft.com/office/powerpoint/2010/main" val="370772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721EF3B-8582-4A02-A82B-11DAB0CE9406}" type="slidenum">
              <a:rPr lang="ja-JP" altLang="en-US" smtClean="0"/>
              <a:pPr>
                <a:defRPr/>
              </a:pPr>
              <a:t>‹#›</a:t>
            </a:fld>
            <a:endParaRPr lang="en-US" altLang="ja-JP"/>
          </a:p>
        </p:txBody>
      </p:sp>
    </p:spTree>
    <p:extLst>
      <p:ext uri="{BB962C8B-B14F-4D97-AF65-F5344CB8AC3E}">
        <p14:creationId xmlns:p14="http://schemas.microsoft.com/office/powerpoint/2010/main" val="389199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52949F2-7E26-4CAF-9DAF-C53D5EBD1145}" type="slidenum">
              <a:rPr lang="ja-JP" altLang="en-US" smtClean="0"/>
              <a:pPr>
                <a:defRPr/>
              </a:pPr>
              <a:t>‹#›</a:t>
            </a:fld>
            <a:endParaRPr lang="en-US" altLang="ja-JP"/>
          </a:p>
        </p:txBody>
      </p:sp>
    </p:spTree>
    <p:extLst>
      <p:ext uri="{BB962C8B-B14F-4D97-AF65-F5344CB8AC3E}">
        <p14:creationId xmlns:p14="http://schemas.microsoft.com/office/powerpoint/2010/main" val="86206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CCAD5C01-C317-42F0-8838-81FAD2E0ABD9}" type="slidenum">
              <a:rPr lang="ja-JP" altLang="en-US" smtClean="0"/>
              <a:pPr>
                <a:defRPr/>
              </a:pPr>
              <a:t>‹#›</a:t>
            </a:fld>
            <a:endParaRPr lang="en-US" altLang="ja-JP"/>
          </a:p>
        </p:txBody>
      </p:sp>
    </p:spTree>
    <p:extLst>
      <p:ext uri="{BB962C8B-B14F-4D97-AF65-F5344CB8AC3E}">
        <p14:creationId xmlns:p14="http://schemas.microsoft.com/office/powerpoint/2010/main" val="12775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60896B0B-2409-4EB1-B3E6-C8D7C6278DB5}" type="slidenum">
              <a:rPr lang="ja-JP" altLang="en-US" smtClean="0"/>
              <a:pPr>
                <a:defRPr/>
              </a:pPr>
              <a:t>‹#›</a:t>
            </a:fld>
            <a:endParaRPr lang="en-US" altLang="ja-JP"/>
          </a:p>
        </p:txBody>
      </p:sp>
    </p:spTree>
    <p:extLst>
      <p:ext uri="{BB962C8B-B14F-4D97-AF65-F5344CB8AC3E}">
        <p14:creationId xmlns:p14="http://schemas.microsoft.com/office/powerpoint/2010/main" val="28078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C44FD83E-7E28-4829-9B08-D51B24984895}" type="slidenum">
              <a:rPr lang="ja-JP" altLang="en-US" smtClean="0"/>
              <a:pPr>
                <a:defRPr/>
              </a:pPr>
              <a:t>‹#›</a:t>
            </a:fld>
            <a:endParaRPr lang="en-US" altLang="ja-JP"/>
          </a:p>
        </p:txBody>
      </p:sp>
    </p:spTree>
    <p:extLst>
      <p:ext uri="{BB962C8B-B14F-4D97-AF65-F5344CB8AC3E}">
        <p14:creationId xmlns:p14="http://schemas.microsoft.com/office/powerpoint/2010/main" val="288138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AD68E1B-C62F-44BA-BE96-B3D3A04D6E8E}" type="slidenum">
              <a:rPr lang="ja-JP" altLang="en-US" smtClean="0"/>
              <a:pPr>
                <a:defRPr/>
              </a:pPr>
              <a:t>‹#›</a:t>
            </a:fld>
            <a:endParaRPr lang="en-US" altLang="ja-JP"/>
          </a:p>
        </p:txBody>
      </p:sp>
    </p:spTree>
    <p:extLst>
      <p:ext uri="{BB962C8B-B14F-4D97-AF65-F5344CB8AC3E}">
        <p14:creationId xmlns:p14="http://schemas.microsoft.com/office/powerpoint/2010/main" val="3925915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3A7B333-7B72-4671-A0BD-A5384259E659}" type="slidenum">
              <a:rPr lang="ja-JP" altLang="en-US" smtClean="0"/>
              <a:pPr>
                <a:defRPr/>
              </a:pPr>
              <a:t>‹#›</a:t>
            </a:fld>
            <a:endParaRPr lang="en-US" altLang="ja-JP"/>
          </a:p>
        </p:txBody>
      </p:sp>
    </p:spTree>
    <p:extLst>
      <p:ext uri="{BB962C8B-B14F-4D97-AF65-F5344CB8AC3E}">
        <p14:creationId xmlns:p14="http://schemas.microsoft.com/office/powerpoint/2010/main" val="341967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3025E394-83B2-4F98-A54A-36ACC2187789}" type="slidenum">
              <a:rPr lang="ja-JP" altLang="en-US" smtClean="0"/>
              <a:pPr>
                <a:defRPr/>
              </a:pPr>
              <a:t>‹#›</a:t>
            </a:fld>
            <a:endParaRPr lang="en-US" altLang="ja-JP"/>
          </a:p>
        </p:txBody>
      </p:sp>
    </p:spTree>
    <p:extLst>
      <p:ext uri="{BB962C8B-B14F-4D97-AF65-F5344CB8AC3E}">
        <p14:creationId xmlns:p14="http://schemas.microsoft.com/office/powerpoint/2010/main" val="264055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A7B333-7B72-4671-A0BD-A5384259E659}" type="slidenum">
              <a:rPr lang="ja-JP" altLang="en-US" smtClean="0"/>
              <a:pPr>
                <a:defRPr/>
              </a:pPr>
              <a:t>‹#›</a:t>
            </a:fld>
            <a:endParaRPr lang="en-US" altLang="ja-JP"/>
          </a:p>
        </p:txBody>
      </p:sp>
    </p:spTree>
    <p:extLst>
      <p:ext uri="{BB962C8B-B14F-4D97-AF65-F5344CB8AC3E}">
        <p14:creationId xmlns:p14="http://schemas.microsoft.com/office/powerpoint/2010/main" val="711859988"/>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736" r:id="rId12"/>
    <p:sldLayoutId id="2147483738" r:id="rId13"/>
    <p:sldLayoutId id="2147483971" r:id="rId14"/>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C20821F2-81FA-EC4A-B4DE-D11768CC99B8}"/>
              </a:ext>
            </a:extLst>
          </p:cNvPr>
          <p:cNvSpPr txBox="1"/>
          <p:nvPr/>
        </p:nvSpPr>
        <p:spPr>
          <a:xfrm>
            <a:off x="3278205" y="3931275"/>
            <a:ext cx="5635591" cy="646331"/>
          </a:xfrm>
          <a:prstGeom prst="rect">
            <a:avLst/>
          </a:prstGeom>
          <a:noFill/>
        </p:spPr>
        <p:txBody>
          <a:bodyPr wrap="square" rtlCol="0">
            <a:spAutoFit/>
          </a:bodyPr>
          <a:lstStyle/>
          <a:p>
            <a:pPr algn="ctr"/>
            <a:r>
              <a:rPr lang="ja-JP" altLang="en-US" sz="3600" b="1" dirty="0">
                <a:solidFill>
                  <a:schemeClr val="tx1">
                    <a:lumMod val="75000"/>
                    <a:lumOff val="25000"/>
                  </a:schemeClr>
                </a:solidFill>
                <a:latin typeface="Meiryo UI" panose="020B0604030504040204" pitchFamily="34" charset="-128"/>
                <a:ea typeface="Meiryo UI" panose="020B0604030504040204" pitchFamily="34" charset="-128"/>
              </a:rPr>
              <a:t>人生を豊かにするお金の知恵</a:t>
            </a:r>
          </a:p>
        </p:txBody>
      </p:sp>
      <p:pic>
        <p:nvPicPr>
          <p:cNvPr id="12" name="図 11">
            <a:extLst>
              <a:ext uri="{FF2B5EF4-FFF2-40B4-BE49-F238E27FC236}">
                <a16:creationId xmlns:a16="http://schemas.microsoft.com/office/drawing/2014/main" id="{0EBFB57E-C888-B541-A609-FEEC8A9122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1174" y="1746050"/>
            <a:ext cx="5277347" cy="1258176"/>
          </a:xfrm>
          <a:prstGeom prst="rect">
            <a:avLst/>
          </a:prstGeom>
        </p:spPr>
      </p:pic>
      <p:pic>
        <p:nvPicPr>
          <p:cNvPr id="14" name="図 13">
            <a:extLst>
              <a:ext uri="{FF2B5EF4-FFF2-40B4-BE49-F238E27FC236}">
                <a16:creationId xmlns:a16="http://schemas.microsoft.com/office/drawing/2014/main" id="{0294D416-768E-2A47-9D7D-3FB4B8E396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9600" y="3460518"/>
            <a:ext cx="5892800" cy="304800"/>
          </a:xfrm>
          <a:prstGeom prst="rect">
            <a:avLst/>
          </a:prstGeom>
        </p:spPr>
      </p:pic>
      <p:pic>
        <p:nvPicPr>
          <p:cNvPr id="15" name="図 14">
            <a:extLst>
              <a:ext uri="{FF2B5EF4-FFF2-40B4-BE49-F238E27FC236}">
                <a16:creationId xmlns:a16="http://schemas.microsoft.com/office/drawing/2014/main" id="{3FE9DE84-645A-9C4C-BDE6-F9B43218779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9600" y="4743562"/>
            <a:ext cx="5892800" cy="292100"/>
          </a:xfrm>
          <a:prstGeom prst="rect">
            <a:avLst/>
          </a:prstGeom>
        </p:spPr>
      </p:pic>
    </p:spTree>
    <p:extLst>
      <p:ext uri="{BB962C8B-B14F-4D97-AF65-F5344CB8AC3E}">
        <p14:creationId xmlns:p14="http://schemas.microsoft.com/office/powerpoint/2010/main" val="1634207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
        <p:nvSpPr>
          <p:cNvPr id="3" name="サブタイトル 2"/>
          <p:cNvSpPr txBox="1">
            <a:spLocks/>
          </p:cNvSpPr>
          <p:nvPr/>
        </p:nvSpPr>
        <p:spPr bwMode="auto">
          <a:xfrm>
            <a:off x="1174787" y="1233579"/>
            <a:ext cx="8434251"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marL="100012" defTabSz="685800">
              <a:lnSpc>
                <a:spcPct val="110000"/>
              </a:lnSpc>
              <a:spcBef>
                <a:spcPts val="750"/>
              </a:spcBef>
              <a:spcAft>
                <a:spcPts val="1200"/>
              </a:spcAft>
              <a:buClr>
                <a:srgbClr val="2DA2BF"/>
              </a:buClr>
              <a:defRPr/>
            </a:pPr>
            <a:r>
              <a:rPr lang="en-US" altLang="ja-JP" sz="3600" b="1" dirty="0">
                <a:latin typeface="Meiryo UI" panose="020B0604030504040204" pitchFamily="50" charset="-128"/>
                <a:ea typeface="Meiryo UI" panose="020B0604030504040204" pitchFamily="50" charset="-128"/>
              </a:rPr>
              <a:t>1.</a:t>
            </a:r>
            <a:r>
              <a:rPr lang="ja-JP" altLang="en-US" sz="2800" b="1" dirty="0">
                <a:latin typeface="Meiryo UI" panose="020B0604030504040204" pitchFamily="50" charset="-128"/>
                <a:ea typeface="Meiryo UI" panose="020B0604030504040204" pitchFamily="50" charset="-128"/>
              </a:rPr>
              <a:t>　</a:t>
            </a:r>
            <a:r>
              <a:rPr lang="ja-JP" altLang="en-US" sz="3600" b="1" dirty="0">
                <a:latin typeface="Meiryo UI" panose="020B0604030504040204" pitchFamily="50" charset="-128"/>
                <a:ea typeface="Meiryo UI" panose="020B0604030504040204" pitchFamily="50" charset="-128"/>
              </a:rPr>
              <a:t>将来設計の第一歩</a:t>
            </a:r>
            <a:endParaRPr lang="en-US" altLang="ja-JP" sz="3600" b="1" dirty="0">
              <a:latin typeface="Meiryo UI" panose="020B0604030504040204" pitchFamily="50" charset="-128"/>
              <a:ea typeface="Meiryo UI" panose="020B0604030504040204" pitchFamily="50" charset="-128"/>
            </a:endParaRPr>
          </a:p>
          <a:p>
            <a:pPr marL="100012" defTabSz="685800">
              <a:lnSpc>
                <a:spcPct val="110000"/>
              </a:lnSpc>
              <a:spcBef>
                <a:spcPts val="0"/>
              </a:spcBef>
              <a:spcAft>
                <a:spcPts val="1200"/>
              </a:spcAft>
              <a:buClr>
                <a:srgbClr val="2DA2BF"/>
              </a:buClr>
              <a:defRPr/>
            </a:pPr>
            <a:r>
              <a:rPr lang="ja-JP" altLang="en-US" sz="2800" b="1"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ライフプランに影響を与える働き方の選択</a:t>
            </a:r>
            <a:endParaRPr lang="en-US" altLang="ja-JP" sz="2000" b="1" dirty="0">
              <a:latin typeface="Meiryo UI" panose="020B0604030504040204" pitchFamily="50" charset="-128"/>
              <a:ea typeface="Meiryo UI" panose="020B0604030504040204" pitchFamily="50" charset="-128"/>
            </a:endParaRPr>
          </a:p>
          <a:p>
            <a:pPr marL="100012" defTabSz="685800">
              <a:lnSpc>
                <a:spcPct val="110000"/>
              </a:lnSpc>
              <a:spcBef>
                <a:spcPts val="2400"/>
              </a:spcBef>
              <a:spcAft>
                <a:spcPts val="1200"/>
              </a:spcAft>
              <a:buClr>
                <a:srgbClr val="2DA2BF"/>
              </a:buClr>
              <a:defRPr/>
            </a:pPr>
            <a:r>
              <a:rPr lang="en-US" altLang="ja-JP" sz="3600" b="1" dirty="0">
                <a:solidFill>
                  <a:prstClr val="black"/>
                </a:solidFill>
                <a:latin typeface="Meiryo UI" panose="020B0604030504040204" pitchFamily="50" charset="-128"/>
                <a:ea typeface="Meiryo UI" panose="020B0604030504040204" pitchFamily="50" charset="-128"/>
              </a:rPr>
              <a:t>2.</a:t>
            </a:r>
            <a:r>
              <a:rPr lang="ja-JP" altLang="en-US" sz="2800" b="1" dirty="0">
                <a:solidFill>
                  <a:prstClr val="black"/>
                </a:solidFill>
                <a:latin typeface="Meiryo UI" panose="020B0604030504040204" pitchFamily="50" charset="-128"/>
                <a:ea typeface="Meiryo UI" panose="020B0604030504040204" pitchFamily="50" charset="-128"/>
              </a:rPr>
              <a:t>　</a:t>
            </a:r>
            <a:r>
              <a:rPr lang="ja-JP" altLang="en-US" sz="3600" b="1" dirty="0">
                <a:solidFill>
                  <a:prstClr val="black"/>
                </a:solidFill>
                <a:latin typeface="Meiryo UI" panose="020B0604030504040204" pitchFamily="50" charset="-128"/>
                <a:ea typeface="Meiryo UI" panose="020B0604030504040204" pitchFamily="50" charset="-128"/>
              </a:rPr>
              <a:t>人生の</a:t>
            </a:r>
            <a:r>
              <a:rPr lang="en-US" altLang="ja-JP" sz="3600" b="1" u="sng" dirty="0">
                <a:solidFill>
                  <a:srgbClr val="C00000"/>
                </a:solidFill>
                <a:latin typeface="Meiryo UI" panose="020B0604030504040204" pitchFamily="50" charset="-128"/>
                <a:ea typeface="Meiryo UI" panose="020B0604030504040204" pitchFamily="50" charset="-128"/>
              </a:rPr>
              <a:t>3</a:t>
            </a:r>
            <a:r>
              <a:rPr lang="ja-JP" altLang="en-US" sz="3600" b="1" u="sng" dirty="0">
                <a:solidFill>
                  <a:srgbClr val="C00000"/>
                </a:solidFill>
                <a:latin typeface="Meiryo UI" panose="020B0604030504040204" pitchFamily="50" charset="-128"/>
                <a:ea typeface="Meiryo UI" panose="020B0604030504040204" pitchFamily="50" charset="-128"/>
              </a:rPr>
              <a:t>大資金</a:t>
            </a:r>
            <a:r>
              <a:rPr lang="ja-JP" altLang="en-US" sz="3600" b="1" dirty="0">
                <a:solidFill>
                  <a:prstClr val="black"/>
                </a:solidFill>
                <a:latin typeface="Meiryo UI" panose="020B0604030504040204" pitchFamily="50" charset="-128"/>
                <a:ea typeface="Meiryo UI" panose="020B0604030504040204" pitchFamily="50" charset="-128"/>
              </a:rPr>
              <a:t>とは？</a:t>
            </a:r>
            <a:endParaRPr lang="en-US" altLang="ja-JP" sz="3600" b="1" dirty="0">
              <a:solidFill>
                <a:prstClr val="black"/>
              </a:solidFill>
              <a:latin typeface="Meiryo UI" panose="020B0604030504040204" pitchFamily="50" charset="-128"/>
              <a:ea typeface="Meiryo UI" panose="020B0604030504040204" pitchFamily="50" charset="-128"/>
            </a:endParaRPr>
          </a:p>
          <a:p>
            <a:pPr marL="100012" defTabSz="685800">
              <a:lnSpc>
                <a:spcPct val="110000"/>
              </a:lnSpc>
              <a:spcBef>
                <a:spcPts val="0"/>
              </a:spcBef>
              <a:spcAft>
                <a:spcPts val="1200"/>
              </a:spcAft>
              <a:buClr>
                <a:srgbClr val="2DA2BF"/>
              </a:buClr>
              <a:defRPr/>
            </a:pPr>
            <a:r>
              <a:rPr lang="ja-JP" altLang="en-US" sz="2800" b="1" dirty="0">
                <a:solidFill>
                  <a:prstClr val="black"/>
                </a:solidFill>
                <a:latin typeface="Meiryo UI" panose="020B0604030504040204" pitchFamily="50" charset="-128"/>
                <a:ea typeface="Meiryo UI" panose="020B0604030504040204" pitchFamily="50" charset="-128"/>
              </a:rPr>
              <a:t>　　　</a:t>
            </a:r>
            <a:r>
              <a:rPr lang="ja-JP" altLang="en-US" sz="2000" b="1" dirty="0">
                <a:solidFill>
                  <a:prstClr val="black"/>
                </a:solidFill>
                <a:latin typeface="Meiryo UI" panose="020B0604030504040204" pitchFamily="50" charset="-128"/>
                <a:ea typeface="Meiryo UI" panose="020B0604030504040204" pitchFamily="50" charset="-128"/>
              </a:rPr>
              <a:t>それぞれいくら位のお金がかかるのか考えてみましょう</a:t>
            </a:r>
            <a:endParaRPr lang="en-US" altLang="ja-JP" sz="2000" b="1" dirty="0">
              <a:solidFill>
                <a:prstClr val="black"/>
              </a:solidFill>
              <a:latin typeface="Meiryo UI" panose="020B0604030504040204" pitchFamily="50" charset="-128"/>
              <a:ea typeface="Meiryo UI" panose="020B0604030504040204" pitchFamily="50" charset="-128"/>
            </a:endParaRPr>
          </a:p>
          <a:p>
            <a:pPr marL="100012" defTabSz="685800">
              <a:lnSpc>
                <a:spcPct val="110000"/>
              </a:lnSpc>
              <a:spcBef>
                <a:spcPts val="2400"/>
              </a:spcBef>
              <a:spcAft>
                <a:spcPts val="1200"/>
              </a:spcAft>
              <a:buClr>
                <a:srgbClr val="2DA2BF"/>
              </a:buClr>
              <a:defRPr/>
            </a:pPr>
            <a:r>
              <a:rPr lang="en-US" altLang="ja-JP" sz="3600" b="1" dirty="0">
                <a:solidFill>
                  <a:prstClr val="black"/>
                </a:solidFill>
                <a:latin typeface="Meiryo UI" panose="020B0604030504040204" pitchFamily="50" charset="-128"/>
                <a:ea typeface="Meiryo UI" panose="020B0604030504040204" pitchFamily="50" charset="-128"/>
              </a:rPr>
              <a:t>3.</a:t>
            </a:r>
            <a:r>
              <a:rPr lang="ja-JP" altLang="en-US" sz="2800" b="1" dirty="0">
                <a:solidFill>
                  <a:prstClr val="black"/>
                </a:solidFill>
                <a:latin typeface="Meiryo UI" panose="020B0604030504040204" pitchFamily="50" charset="-128"/>
                <a:ea typeface="Meiryo UI" panose="020B0604030504040204" pitchFamily="50" charset="-128"/>
              </a:rPr>
              <a:t>　</a:t>
            </a:r>
            <a:r>
              <a:rPr lang="ja-JP" altLang="en-US" sz="3600" b="1" u="sng" dirty="0">
                <a:solidFill>
                  <a:srgbClr val="C00000"/>
                </a:solidFill>
                <a:latin typeface="Meiryo UI" panose="020B0604030504040204" pitchFamily="50" charset="-128"/>
                <a:ea typeface="Meiryo UI" panose="020B0604030504040204" pitchFamily="50" charset="-128"/>
              </a:rPr>
              <a:t>ライフプラン</a:t>
            </a:r>
            <a:r>
              <a:rPr lang="ja-JP" altLang="en-US" sz="3600" b="1" dirty="0">
                <a:solidFill>
                  <a:prstClr val="black"/>
                </a:solidFill>
                <a:latin typeface="Meiryo UI" panose="020B0604030504040204" pitchFamily="50" charset="-128"/>
                <a:ea typeface="Meiryo UI" panose="020B0604030504040204" pitchFamily="50" charset="-128"/>
              </a:rPr>
              <a:t>の作成・見直し</a:t>
            </a:r>
            <a:endParaRPr lang="en-US" altLang="ja-JP" sz="3600" b="1" dirty="0">
              <a:solidFill>
                <a:prstClr val="black"/>
              </a:solidFill>
              <a:latin typeface="Meiryo UI" panose="020B0604030504040204" pitchFamily="50" charset="-128"/>
              <a:ea typeface="Meiryo UI" panose="020B0604030504040204" pitchFamily="50" charset="-128"/>
            </a:endParaRPr>
          </a:p>
          <a:p>
            <a:pPr marL="100012" defTabSz="685800">
              <a:lnSpc>
                <a:spcPct val="110000"/>
              </a:lnSpc>
              <a:spcBef>
                <a:spcPts val="0"/>
              </a:spcBef>
              <a:spcAft>
                <a:spcPts val="1200"/>
              </a:spcAft>
              <a:buClr>
                <a:srgbClr val="2DA2BF"/>
              </a:buClr>
              <a:defRPr/>
            </a:pPr>
            <a:r>
              <a:rPr lang="ja-JP" altLang="en-US" sz="2800" b="1" dirty="0">
                <a:solidFill>
                  <a:prstClr val="black"/>
                </a:solidFill>
                <a:latin typeface="Meiryo UI" panose="020B0604030504040204" pitchFamily="50" charset="-128"/>
                <a:ea typeface="Meiryo UI" panose="020B0604030504040204" pitchFamily="50" charset="-128"/>
              </a:rPr>
              <a:t>　　　</a:t>
            </a:r>
            <a:r>
              <a:rPr lang="ja-JP" altLang="en-US" sz="2000" b="1" dirty="0">
                <a:solidFill>
                  <a:prstClr val="black"/>
                </a:solidFill>
                <a:latin typeface="Meiryo UI" panose="020B0604030504040204" pitchFamily="50" charset="-128"/>
                <a:ea typeface="Meiryo UI" panose="020B0604030504040204" pitchFamily="50" charset="-128"/>
              </a:rPr>
              <a:t>相談先やシミュレーションサイト</a:t>
            </a:r>
            <a:endParaRPr lang="en-US" altLang="ja-JP" sz="2000" b="1" dirty="0">
              <a:solidFill>
                <a:prstClr val="black"/>
              </a:solidFill>
              <a:latin typeface="Meiryo UI" panose="020B0604030504040204" pitchFamily="50" charset="-128"/>
              <a:ea typeface="Meiryo UI" panose="020B0604030504040204" pitchFamily="50" charset="-128"/>
            </a:endParaRPr>
          </a:p>
        </p:txBody>
      </p:sp>
      <p:sp>
        <p:nvSpPr>
          <p:cNvPr id="4" name="二等辺三角形 3"/>
          <p:cNvSpPr/>
          <p:nvPr/>
        </p:nvSpPr>
        <p:spPr>
          <a:xfrm rot="5400000">
            <a:off x="1451280" y="2255672"/>
            <a:ext cx="505095" cy="252548"/>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p:cNvSpPr/>
          <p:nvPr/>
        </p:nvSpPr>
        <p:spPr>
          <a:xfrm rot="5400000">
            <a:off x="1451283" y="3929990"/>
            <a:ext cx="505095" cy="252548"/>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二等辺三角形 5"/>
          <p:cNvSpPr/>
          <p:nvPr/>
        </p:nvSpPr>
        <p:spPr>
          <a:xfrm rot="5400000">
            <a:off x="1451279" y="5609286"/>
            <a:ext cx="505095" cy="252548"/>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3375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13278" y="671060"/>
            <a:ext cx="8055429" cy="793344"/>
          </a:xfrm>
          <a:prstGeom prst="rect">
            <a:avLst/>
          </a:prstGeom>
        </p:spPr>
        <p:txBody>
          <a:bodyPr rtlCol="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defRPr/>
            </a:pPr>
            <a:r>
              <a:rPr lang="ja-JP" altLang="en-US" sz="3200" dirty="0">
                <a:latin typeface="+mj-ea"/>
              </a:rPr>
              <a:t>　</a:t>
            </a:r>
            <a:r>
              <a:rPr lang="ja-JP" altLang="en-US" sz="2800" b="1" dirty="0">
                <a:latin typeface="Meiryo UI" panose="020B0604030504040204" pitchFamily="50" charset="-128"/>
                <a:ea typeface="Meiryo UI" panose="020B0604030504040204" pitchFamily="50" charset="-128"/>
              </a:rPr>
              <a:t>多様化する働き方</a:t>
            </a:r>
            <a:r>
              <a:rPr lang="ja-JP" altLang="en-US" sz="2000" dirty="0">
                <a:latin typeface="HG創英角ﾎﾟｯﾌﾟ体" panose="040B0A09000000000000" pitchFamily="49" charset="-128"/>
                <a:ea typeface="HG創英角ﾎﾟｯﾌﾟ体" panose="040B0A09000000000000" pitchFamily="49" charset="-128"/>
              </a:rPr>
              <a:t>　　</a:t>
            </a:r>
          </a:p>
        </p:txBody>
      </p:sp>
      <p:graphicFrame>
        <p:nvGraphicFramePr>
          <p:cNvPr id="3" name="表 2"/>
          <p:cNvGraphicFramePr>
            <a:graphicFrameLocks noGrp="1"/>
          </p:cNvGraphicFramePr>
          <p:nvPr>
            <p:extLst>
              <p:ext uri="{D42A27DB-BD31-4B8C-83A1-F6EECF244321}">
                <p14:modId xmlns:p14="http://schemas.microsoft.com/office/powerpoint/2010/main" val="2775003488"/>
              </p:ext>
            </p:extLst>
          </p:nvPr>
        </p:nvGraphicFramePr>
        <p:xfrm>
          <a:off x="297534" y="1318200"/>
          <a:ext cx="8666442" cy="3224296"/>
        </p:xfrm>
        <a:graphic>
          <a:graphicData uri="http://schemas.openxmlformats.org/drawingml/2006/table">
            <a:tbl>
              <a:tblPr>
                <a:tableStyleId>{69CF1AB2-1976-4502-BF36-3FF5EA218861}</a:tableStyleId>
              </a:tblPr>
              <a:tblGrid>
                <a:gridCol w="1887793">
                  <a:extLst>
                    <a:ext uri="{9D8B030D-6E8A-4147-A177-3AD203B41FA5}">
                      <a16:colId xmlns:a16="http://schemas.microsoft.com/office/drawing/2014/main" val="20001"/>
                    </a:ext>
                  </a:extLst>
                </a:gridCol>
                <a:gridCol w="6778649">
                  <a:extLst>
                    <a:ext uri="{9D8B030D-6E8A-4147-A177-3AD203B41FA5}">
                      <a16:colId xmlns:a16="http://schemas.microsoft.com/office/drawing/2014/main" val="20003"/>
                    </a:ext>
                  </a:extLst>
                </a:gridCol>
              </a:tblGrid>
              <a:tr h="479703">
                <a:tc>
                  <a:txBody>
                    <a:bodyPr/>
                    <a:lstStyle/>
                    <a:p>
                      <a:pPr algn="ctr">
                        <a:spcAft>
                          <a:spcPts val="0"/>
                        </a:spcAft>
                        <a:tabLst>
                          <a:tab pos="2814320" algn="ctr"/>
                        </a:tabLst>
                      </a:pPr>
                      <a:r>
                        <a:rPr lang="ja-JP" altLang="en-US" sz="1800" b="1" kern="100" dirty="0">
                          <a:latin typeface="Meiryo UI" panose="020B0604030504040204" pitchFamily="50" charset="-128"/>
                          <a:ea typeface="Meiryo UI" panose="020B0604030504040204" pitchFamily="50" charset="-128"/>
                          <a:cs typeface="+mn-cs"/>
                        </a:rPr>
                        <a:t>雇用形態</a:t>
                      </a:r>
                      <a:endParaRPr lang="ja-JP" sz="1800" b="1" kern="100" dirty="0">
                        <a:latin typeface="Meiryo UI" panose="020B0604030504040204" pitchFamily="50" charset="-128"/>
                        <a:ea typeface="Meiryo UI" panose="020B0604030504040204" pitchFamily="50" charset="-128"/>
                        <a:cs typeface="Times New Roman"/>
                      </a:endParaRPr>
                    </a:p>
                  </a:txBody>
                  <a:tcPr marL="62752" marR="62752" marT="0" marB="0" anchor="ctr">
                    <a:solidFill>
                      <a:srgbClr val="FFFF99"/>
                    </a:solidFill>
                  </a:tcPr>
                </a:tc>
                <a:tc>
                  <a:txBody>
                    <a:bodyPr/>
                    <a:lstStyle/>
                    <a:p>
                      <a:pPr algn="ctr">
                        <a:spcAft>
                          <a:spcPts val="0"/>
                        </a:spcAft>
                        <a:tabLst>
                          <a:tab pos="2814320" algn="ctr"/>
                        </a:tabLst>
                      </a:pPr>
                      <a:r>
                        <a:rPr lang="ja-JP" altLang="en-US" sz="1800" b="1" kern="100" dirty="0">
                          <a:latin typeface="Meiryo UI" panose="020B0604030504040204" pitchFamily="50" charset="-128"/>
                          <a:ea typeface="Meiryo UI" panose="020B0604030504040204" pitchFamily="50" charset="-128"/>
                          <a:cs typeface="Times New Roman"/>
                        </a:rPr>
                        <a:t>主な特徴</a:t>
                      </a:r>
                      <a:endParaRPr lang="ja-JP" sz="1800" b="1" kern="100" dirty="0">
                        <a:latin typeface="Meiryo UI" panose="020B0604030504040204" pitchFamily="50" charset="-128"/>
                        <a:ea typeface="Meiryo UI" panose="020B0604030504040204" pitchFamily="50" charset="-128"/>
                        <a:cs typeface="Times New Roman"/>
                      </a:endParaRPr>
                    </a:p>
                  </a:txBody>
                  <a:tcPr marL="62752" marR="62752" marT="0" marB="0" anchor="ctr">
                    <a:solidFill>
                      <a:srgbClr val="FFFF99"/>
                    </a:solidFill>
                  </a:tcPr>
                </a:tc>
                <a:extLst>
                  <a:ext uri="{0D108BD9-81ED-4DB2-BD59-A6C34878D82A}">
                    <a16:rowId xmlns:a16="http://schemas.microsoft.com/office/drawing/2014/main" val="10000"/>
                  </a:ext>
                </a:extLst>
              </a:tr>
              <a:tr h="1094123">
                <a:tc>
                  <a:txBody>
                    <a:bodyPr/>
                    <a:lstStyle/>
                    <a:p>
                      <a:pPr algn="ctr">
                        <a:spcAft>
                          <a:spcPts val="0"/>
                        </a:spcAft>
                        <a:tabLst>
                          <a:tab pos="2814320" algn="ctr"/>
                        </a:tabLst>
                      </a:pPr>
                      <a:r>
                        <a:rPr lang="ja-JP" sz="2000" b="1" kern="100" dirty="0">
                          <a:solidFill>
                            <a:schemeClr val="tx1"/>
                          </a:solidFill>
                          <a:latin typeface="Meiryo UI" panose="020B0604030504040204" pitchFamily="50" charset="-128"/>
                          <a:ea typeface="Meiryo UI" panose="020B0604030504040204" pitchFamily="50" charset="-128"/>
                        </a:rPr>
                        <a:t>正社員</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tc>
                  <a:txBody>
                    <a:bodyPr/>
                    <a:lstStyle/>
                    <a:p>
                      <a:pPr algn="just">
                        <a:spcAft>
                          <a:spcPts val="0"/>
                        </a:spcAft>
                        <a:tabLst>
                          <a:tab pos="2814320" algn="ctr"/>
                        </a:tabLst>
                      </a:pPr>
                      <a:r>
                        <a:rPr lang="ja-JP" altLang="en-US" sz="1800" b="1" kern="100" dirty="0">
                          <a:solidFill>
                            <a:srgbClr val="FF0000"/>
                          </a:solidFill>
                          <a:latin typeface="Meiryo UI" panose="020B0604030504040204" pitchFamily="50" charset="-128"/>
                          <a:ea typeface="Meiryo UI" panose="020B0604030504040204" pitchFamily="50" charset="-128"/>
                          <a:cs typeface="+mn-cs"/>
                        </a:rPr>
                        <a:t>雇用期間の定めがない</a:t>
                      </a:r>
                      <a:r>
                        <a:rPr lang="ja-JP" altLang="en-US" sz="1800" b="1" kern="100" dirty="0">
                          <a:solidFill>
                            <a:schemeClr val="tx1"/>
                          </a:solidFill>
                          <a:latin typeface="Meiryo UI" panose="020B0604030504040204" pitchFamily="50" charset="-128"/>
                          <a:ea typeface="Meiryo UI" panose="020B0604030504040204" pitchFamily="50" charset="-128"/>
                          <a:cs typeface="+mn-cs"/>
                        </a:rPr>
                        <a:t>。</a:t>
                      </a:r>
                      <a:r>
                        <a:rPr lang="ja-JP" altLang="en-US" sz="1800" b="1" kern="100" dirty="0">
                          <a:solidFill>
                            <a:srgbClr val="FF0000"/>
                          </a:solidFill>
                          <a:latin typeface="Meiryo UI" panose="020B0604030504040204" pitchFamily="50" charset="-128"/>
                          <a:ea typeface="Meiryo UI" panose="020B0604030504040204" pitchFamily="50" charset="-128"/>
                          <a:cs typeface="+mn-cs"/>
                        </a:rPr>
                        <a:t>フルタイム勤務</a:t>
                      </a:r>
                      <a:r>
                        <a:rPr lang="ja-JP" altLang="en-US" sz="1800" b="1" kern="100" dirty="0">
                          <a:solidFill>
                            <a:schemeClr val="tx1"/>
                          </a:solidFill>
                          <a:latin typeface="Meiryo UI" panose="020B0604030504040204" pitchFamily="50" charset="-128"/>
                          <a:ea typeface="Meiryo UI" panose="020B0604030504040204" pitchFamily="50" charset="-128"/>
                          <a:cs typeface="+mn-cs"/>
                        </a:rPr>
                        <a:t>（短時間勤務制度を導入している会社もある）。一般的に、</a:t>
                      </a:r>
                      <a:r>
                        <a:rPr lang="ja-JP" altLang="en-US" sz="1800" b="1" kern="100" dirty="0">
                          <a:solidFill>
                            <a:srgbClr val="FF0000"/>
                          </a:solidFill>
                          <a:latin typeface="Meiryo UI" panose="020B0604030504040204" pitchFamily="50" charset="-128"/>
                          <a:ea typeface="Meiryo UI" panose="020B0604030504040204" pitchFamily="50" charset="-128"/>
                          <a:cs typeface="+mn-cs"/>
                        </a:rPr>
                        <a:t>賞与や退職金制度</a:t>
                      </a:r>
                      <a:r>
                        <a:rPr lang="ja-JP" altLang="en-US" sz="1800" b="1" kern="100" dirty="0">
                          <a:solidFill>
                            <a:schemeClr val="tx1"/>
                          </a:solidFill>
                          <a:latin typeface="Meiryo UI" panose="020B0604030504040204" pitchFamily="50" charset="-128"/>
                          <a:ea typeface="Meiryo UI" panose="020B0604030504040204" pitchFamily="50" charset="-128"/>
                          <a:cs typeface="+mn-cs"/>
                        </a:rPr>
                        <a:t>があり、また、有給休暇以外の休暇制度を設ける会社が多い。</a:t>
                      </a:r>
                      <a:endParaRPr lang="ja-JP" altLang="ja-JP" sz="18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extLst>
                  <a:ext uri="{0D108BD9-81ED-4DB2-BD59-A6C34878D82A}">
                    <a16:rowId xmlns:a16="http://schemas.microsoft.com/office/drawing/2014/main" val="10001"/>
                  </a:ext>
                </a:extLst>
              </a:tr>
              <a:tr h="485506">
                <a:tc>
                  <a:txBody>
                    <a:bodyPr/>
                    <a:lstStyle/>
                    <a:p>
                      <a:pPr algn="ctr">
                        <a:spcAft>
                          <a:spcPts val="0"/>
                        </a:spcAft>
                        <a:tabLst>
                          <a:tab pos="2814320" algn="ctr"/>
                        </a:tabLst>
                      </a:pPr>
                      <a:r>
                        <a:rPr lang="ja-JP" sz="2000" b="1" kern="100" dirty="0">
                          <a:solidFill>
                            <a:schemeClr val="tx1"/>
                          </a:solidFill>
                          <a:latin typeface="Meiryo UI" panose="020B0604030504040204" pitchFamily="50" charset="-128"/>
                          <a:ea typeface="Meiryo UI" panose="020B0604030504040204" pitchFamily="50" charset="-128"/>
                        </a:rPr>
                        <a:t>契約社員</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tc>
                  <a:txBody>
                    <a:bodyPr/>
                    <a:lstStyle/>
                    <a:p>
                      <a:pPr algn="just">
                        <a:spcAft>
                          <a:spcPts val="0"/>
                        </a:spcAft>
                        <a:tabLst>
                          <a:tab pos="2814320" algn="ctr"/>
                        </a:tabLst>
                      </a:pPr>
                      <a:r>
                        <a:rPr lang="ja-JP" altLang="en-US" sz="2000" b="1" kern="100" dirty="0">
                          <a:solidFill>
                            <a:srgbClr val="FF0000"/>
                          </a:solidFill>
                          <a:latin typeface="Meiryo UI" panose="020B0604030504040204" pitchFamily="50" charset="-128"/>
                          <a:ea typeface="Meiryo UI" panose="020B0604030504040204" pitchFamily="50" charset="-128"/>
                          <a:cs typeface="+mn-cs"/>
                        </a:rPr>
                        <a:t>雇用期限あり</a:t>
                      </a:r>
                      <a:r>
                        <a:rPr lang="ja-JP" altLang="en-US" sz="2000" b="1" kern="100" dirty="0">
                          <a:solidFill>
                            <a:srgbClr val="0000FF"/>
                          </a:solidFill>
                          <a:latin typeface="Meiryo UI" panose="020B0604030504040204" pitchFamily="50" charset="-128"/>
                          <a:ea typeface="Meiryo UI" panose="020B0604030504040204" pitchFamily="50" charset="-128"/>
                          <a:cs typeface="+mn-cs"/>
                        </a:rPr>
                        <a:t>（注）</a:t>
                      </a:r>
                      <a:r>
                        <a:rPr lang="ja-JP" altLang="en-US" sz="2000" b="1" kern="100" dirty="0">
                          <a:solidFill>
                            <a:schemeClr val="tx1"/>
                          </a:solidFill>
                          <a:latin typeface="Meiryo UI" panose="020B0604030504040204" pitchFamily="50" charset="-128"/>
                          <a:ea typeface="Meiryo UI" panose="020B0604030504040204" pitchFamily="50" charset="-128"/>
                          <a:cs typeface="+mn-cs"/>
                        </a:rPr>
                        <a:t>。</a:t>
                      </a:r>
                      <a:r>
                        <a:rPr lang="ja-JP" altLang="en-US" sz="2000" b="1" kern="100" dirty="0">
                          <a:solidFill>
                            <a:srgbClr val="FF0000"/>
                          </a:solidFill>
                          <a:latin typeface="Meiryo UI" panose="020B0604030504040204" pitchFamily="50" charset="-128"/>
                          <a:ea typeface="Meiryo UI" panose="020B0604030504040204" pitchFamily="50" charset="-128"/>
                          <a:cs typeface="+mn-cs"/>
                        </a:rPr>
                        <a:t>会社と直接雇用契約</a:t>
                      </a:r>
                      <a:r>
                        <a:rPr lang="ja-JP" altLang="en-US" sz="2000" b="1" kern="100" dirty="0">
                          <a:solidFill>
                            <a:schemeClr val="tx1"/>
                          </a:solidFill>
                          <a:latin typeface="Meiryo UI" panose="020B0604030504040204" pitchFamily="50" charset="-128"/>
                          <a:ea typeface="Meiryo UI" panose="020B0604030504040204" pitchFamily="50" charset="-128"/>
                          <a:cs typeface="+mn-cs"/>
                        </a:rPr>
                        <a:t>を結ぶ。</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extLst>
                  <a:ext uri="{0D108BD9-81ED-4DB2-BD59-A6C34878D82A}">
                    <a16:rowId xmlns:a16="http://schemas.microsoft.com/office/drawing/2014/main" val="10002"/>
                  </a:ext>
                </a:extLst>
              </a:tr>
              <a:tr h="485506">
                <a:tc>
                  <a:txBody>
                    <a:bodyPr/>
                    <a:lstStyle/>
                    <a:p>
                      <a:pPr algn="ctr">
                        <a:spcAft>
                          <a:spcPts val="0"/>
                        </a:spcAft>
                        <a:tabLst>
                          <a:tab pos="2814320" algn="ctr"/>
                        </a:tabLst>
                      </a:pPr>
                      <a:r>
                        <a:rPr lang="ja-JP" sz="2000" b="1" kern="100" dirty="0">
                          <a:solidFill>
                            <a:schemeClr val="tx1"/>
                          </a:solidFill>
                          <a:latin typeface="Meiryo UI" panose="020B0604030504040204" pitchFamily="50" charset="-128"/>
                          <a:ea typeface="Meiryo UI" panose="020B0604030504040204" pitchFamily="50" charset="-128"/>
                        </a:rPr>
                        <a:t>派遣社員</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tc>
                  <a:txBody>
                    <a:bodyPr/>
                    <a:lstStyle/>
                    <a:p>
                      <a:pPr algn="just">
                        <a:spcAft>
                          <a:spcPts val="0"/>
                        </a:spcAft>
                        <a:tabLst>
                          <a:tab pos="2814320" algn="ctr"/>
                        </a:tabLst>
                      </a:pPr>
                      <a:r>
                        <a:rPr lang="ja-JP" altLang="en-US" sz="2000" b="1" kern="100" dirty="0">
                          <a:solidFill>
                            <a:srgbClr val="FF0000"/>
                          </a:solidFill>
                          <a:latin typeface="Meiryo UI" panose="020B0604030504040204" pitchFamily="50" charset="-128"/>
                          <a:ea typeface="Meiryo UI" panose="020B0604030504040204" pitchFamily="50" charset="-128"/>
                          <a:cs typeface="Times New Roman"/>
                        </a:rPr>
                        <a:t>雇用期限あり</a:t>
                      </a: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a:t>
                      </a:r>
                      <a:r>
                        <a:rPr lang="ja-JP" altLang="en-US" sz="2000" b="1" kern="100" dirty="0">
                          <a:solidFill>
                            <a:srgbClr val="FF0000"/>
                          </a:solidFill>
                          <a:latin typeface="Meiryo UI" panose="020B0604030504040204" pitchFamily="50" charset="-128"/>
                          <a:ea typeface="Meiryo UI" panose="020B0604030504040204" pitchFamily="50" charset="-128"/>
                          <a:cs typeface="Times New Roman"/>
                        </a:rPr>
                        <a:t>派遣会社から派遣</a:t>
                      </a: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されて働く。</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extLst>
                  <a:ext uri="{0D108BD9-81ED-4DB2-BD59-A6C34878D82A}">
                    <a16:rowId xmlns:a16="http://schemas.microsoft.com/office/drawing/2014/main" val="1363932929"/>
                  </a:ext>
                </a:extLst>
              </a:tr>
              <a:tr h="679458">
                <a:tc>
                  <a:txBody>
                    <a:bodyPr/>
                    <a:lstStyle/>
                    <a:p>
                      <a:pPr algn="ctr">
                        <a:spcAft>
                          <a:spcPts val="0"/>
                        </a:spcAft>
                        <a:tabLst>
                          <a:tab pos="2814320" algn="ctr"/>
                        </a:tabLst>
                      </a:pPr>
                      <a:r>
                        <a:rPr lang="ja-JP" sz="2000" b="1" kern="100" dirty="0">
                          <a:solidFill>
                            <a:schemeClr val="tx1"/>
                          </a:solidFill>
                          <a:latin typeface="Meiryo UI" panose="020B0604030504040204" pitchFamily="50" charset="-128"/>
                          <a:ea typeface="Meiryo UI" panose="020B0604030504040204" pitchFamily="50" charset="-128"/>
                        </a:rPr>
                        <a:t>パート</a:t>
                      </a:r>
                      <a:r>
                        <a:rPr lang="ja-JP" altLang="en-US" sz="2000" b="1" kern="100" dirty="0">
                          <a:solidFill>
                            <a:schemeClr val="tx1"/>
                          </a:solidFill>
                          <a:latin typeface="Meiryo UI" panose="020B0604030504040204" pitchFamily="50" charset="-128"/>
                          <a:ea typeface="Meiryo UI" panose="020B0604030504040204" pitchFamily="50" charset="-128"/>
                        </a:rPr>
                        <a:t>タイマー／</a:t>
                      </a:r>
                      <a:endParaRPr lang="ja-JP" sz="2000" b="1" kern="100" dirty="0">
                        <a:solidFill>
                          <a:schemeClr val="tx1"/>
                        </a:solidFill>
                        <a:latin typeface="Meiryo UI" panose="020B0604030504040204" pitchFamily="50" charset="-128"/>
                        <a:ea typeface="Meiryo UI" panose="020B0604030504040204" pitchFamily="50" charset="-128"/>
                      </a:endParaRPr>
                    </a:p>
                    <a:p>
                      <a:pPr algn="ctr">
                        <a:spcAft>
                          <a:spcPts val="0"/>
                        </a:spcAft>
                        <a:tabLst>
                          <a:tab pos="2814320" algn="ctr"/>
                        </a:tabLst>
                      </a:pPr>
                      <a:r>
                        <a:rPr lang="ja-JP" sz="2000" b="1" kern="100" dirty="0">
                          <a:solidFill>
                            <a:schemeClr val="tx1"/>
                          </a:solidFill>
                          <a:latin typeface="Meiryo UI" panose="020B0604030504040204" pitchFamily="50" charset="-128"/>
                          <a:ea typeface="Meiryo UI" panose="020B0604030504040204" pitchFamily="50" charset="-128"/>
                        </a:rPr>
                        <a:t>アルバイト</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tc>
                  <a:txBody>
                    <a:bodyPr/>
                    <a:lstStyle/>
                    <a:p>
                      <a:pPr algn="just">
                        <a:spcAft>
                          <a:spcPts val="0"/>
                        </a:spcAft>
                        <a:tabLst>
                          <a:tab pos="2814320" algn="ctr"/>
                        </a:tabLst>
                      </a:pPr>
                      <a:r>
                        <a:rPr lang="ja-JP" altLang="en-US" sz="2000" b="1" kern="100" dirty="0">
                          <a:solidFill>
                            <a:srgbClr val="FF0000"/>
                          </a:solidFill>
                          <a:latin typeface="Meiryo UI" panose="020B0604030504040204" pitchFamily="50" charset="-128"/>
                          <a:ea typeface="Meiryo UI" panose="020B0604030504040204" pitchFamily="50" charset="-128"/>
                        </a:rPr>
                        <a:t>勤務日数・時間が正社員より短い</a:t>
                      </a:r>
                      <a:r>
                        <a:rPr lang="ja-JP" altLang="en-US" sz="2000" b="1" kern="100" dirty="0">
                          <a:solidFill>
                            <a:schemeClr val="tx1"/>
                          </a:solidFill>
                          <a:latin typeface="Meiryo UI" panose="020B0604030504040204" pitchFamily="50" charset="-128"/>
                          <a:ea typeface="Meiryo UI" panose="020B0604030504040204" pitchFamily="50" charset="-128"/>
                        </a:rPr>
                        <a:t>。</a:t>
                      </a:r>
                      <a:endParaRPr lang="ja-JP" sz="2000" b="1" kern="100" dirty="0">
                        <a:solidFill>
                          <a:schemeClr val="tx1"/>
                        </a:solidFill>
                        <a:latin typeface="Meiryo UI" panose="020B0604030504040204" pitchFamily="50" charset="-128"/>
                        <a:ea typeface="Meiryo UI" panose="020B0604030504040204" pitchFamily="50" charset="-128"/>
                        <a:cs typeface="Times New Roman"/>
                      </a:endParaRPr>
                    </a:p>
                  </a:txBody>
                  <a:tcPr marL="62752" marR="62752" marT="0" marB="0" anchor="ctr">
                    <a:solidFill>
                      <a:srgbClr val="F3FAFF"/>
                    </a:solidFill>
                  </a:tcPr>
                </a:tc>
                <a:extLst>
                  <a:ext uri="{0D108BD9-81ED-4DB2-BD59-A6C34878D82A}">
                    <a16:rowId xmlns:a16="http://schemas.microsoft.com/office/drawing/2014/main" val="10004"/>
                  </a:ext>
                </a:extLst>
              </a:tr>
            </a:tbl>
          </a:graphicData>
        </a:graphic>
      </p:graphicFrame>
      <p:sp>
        <p:nvSpPr>
          <p:cNvPr id="4" name="ホームベース 3"/>
          <p:cNvSpPr/>
          <p:nvPr/>
        </p:nvSpPr>
        <p:spPr>
          <a:xfrm>
            <a:off x="313278" y="5238273"/>
            <a:ext cx="5618141" cy="1449533"/>
          </a:xfrm>
          <a:prstGeom prst="homePlate">
            <a:avLst/>
          </a:prstGeom>
          <a:solidFill>
            <a:schemeClr val="bg1">
              <a:lumMod val="9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spcBef>
                <a:spcPts val="0"/>
              </a:spcBef>
              <a:defRPr/>
            </a:pPr>
            <a:r>
              <a:rPr lang="ja-JP" altLang="en-US" sz="2000" b="1" dirty="0">
                <a:latin typeface="Meiryo UI" panose="020B0604030504040204" pitchFamily="50" charset="-128"/>
                <a:ea typeface="Meiryo UI" panose="020B0604030504040204" pitchFamily="50" charset="-128"/>
              </a:rPr>
              <a:t>①長時間労働の是正</a:t>
            </a:r>
            <a:endParaRPr lang="en-US" altLang="ja-JP" sz="2000" b="1" dirty="0">
              <a:latin typeface="Meiryo UI" panose="020B0604030504040204" pitchFamily="50" charset="-128"/>
              <a:ea typeface="Meiryo UI" panose="020B0604030504040204" pitchFamily="50" charset="-128"/>
            </a:endParaRPr>
          </a:p>
          <a:p>
            <a:pPr>
              <a:spcBef>
                <a:spcPts val="0"/>
              </a:spcBef>
              <a:defRPr/>
            </a:pPr>
            <a:r>
              <a:rPr lang="ja-JP" altLang="en-US" sz="2000" b="1" dirty="0">
                <a:latin typeface="Meiryo UI" panose="020B0604030504040204" pitchFamily="50" charset="-128"/>
                <a:ea typeface="Meiryo UI" panose="020B0604030504040204" pitchFamily="50" charset="-128"/>
              </a:rPr>
              <a:t>②多様で柔軟な働き方の実現</a:t>
            </a:r>
            <a:endParaRPr lang="en-US" altLang="ja-JP" sz="2000" b="1" dirty="0">
              <a:latin typeface="Meiryo UI" panose="020B0604030504040204" pitchFamily="50" charset="-128"/>
              <a:ea typeface="Meiryo UI" panose="020B0604030504040204" pitchFamily="50" charset="-128"/>
            </a:endParaRPr>
          </a:p>
          <a:p>
            <a:pPr>
              <a:spcBef>
                <a:spcPts val="0"/>
              </a:spcBef>
              <a:defRPr/>
            </a:pPr>
            <a:r>
              <a:rPr lang="ja-JP" altLang="en-US" sz="2000" b="1" dirty="0">
                <a:latin typeface="Meiryo UI" panose="020B0604030504040204" pitchFamily="50" charset="-128"/>
                <a:ea typeface="Meiryo UI" panose="020B0604030504040204" pitchFamily="50" charset="-128"/>
              </a:rPr>
              <a:t>③雇用形態にかかわらない公正な処遇の確保</a:t>
            </a:r>
          </a:p>
        </p:txBody>
      </p:sp>
      <p:sp>
        <p:nvSpPr>
          <p:cNvPr id="5" name="横巻き 4"/>
          <p:cNvSpPr/>
          <p:nvPr/>
        </p:nvSpPr>
        <p:spPr>
          <a:xfrm>
            <a:off x="313278" y="4563042"/>
            <a:ext cx="3612359" cy="814930"/>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607250" y="4702742"/>
            <a:ext cx="3318386" cy="535531"/>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政府の「働き方改革」</a:t>
            </a:r>
          </a:p>
        </p:txBody>
      </p:sp>
      <p:sp>
        <p:nvSpPr>
          <p:cNvPr id="7" name="雲形吹き出し 6"/>
          <p:cNvSpPr/>
          <p:nvPr/>
        </p:nvSpPr>
        <p:spPr>
          <a:xfrm>
            <a:off x="5167059" y="4737337"/>
            <a:ext cx="3814222" cy="1946694"/>
          </a:xfrm>
          <a:prstGeom prst="cloudCallout">
            <a:avLst>
              <a:gd name="adj1" fmla="val -49095"/>
              <a:gd name="adj2" fmla="val -5436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501897" y="5078027"/>
            <a:ext cx="3144546" cy="1089529"/>
          </a:xfrm>
          <a:prstGeom prst="rect">
            <a:avLst/>
          </a:prstGeom>
          <a:noFill/>
        </p:spPr>
        <p:txBody>
          <a:bodyPr wrap="square" rtlCol="0">
            <a:spAutoFit/>
          </a:bodyPr>
          <a:lstStyle/>
          <a:p>
            <a:r>
              <a:rPr kumimoji="1" lang="ja-JP" altLang="en-US" b="1" dirty="0">
                <a:solidFill>
                  <a:srgbClr val="0000FF"/>
                </a:solidFill>
                <a:latin typeface="Meiryo UI" panose="020B0604030504040204" pitchFamily="50" charset="-128"/>
                <a:ea typeface="Meiryo UI" panose="020B0604030504040204" pitchFamily="50" charset="-128"/>
              </a:rPr>
              <a:t>（注）</a:t>
            </a:r>
            <a:r>
              <a:rPr kumimoji="1" lang="ja-JP" altLang="en-US" b="1" dirty="0">
                <a:latin typeface="Meiryo UI" panose="020B0604030504040204" pitchFamily="50" charset="-128"/>
                <a:ea typeface="Meiryo UI" panose="020B0604030504040204" pitchFamily="50" charset="-128"/>
              </a:rPr>
              <a:t>雇用期間が通算５年を超えて雇用者本人が希望すれば無期雇用契約に変更可能。</a:t>
            </a:r>
          </a:p>
        </p:txBody>
      </p:sp>
      <p:sp>
        <p:nvSpPr>
          <p:cNvPr id="10"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97534" y="1769806"/>
            <a:ext cx="8666442" cy="1106129"/>
          </a:xfrm>
          <a:prstGeom prst="rect">
            <a:avLst/>
          </a:prstGeom>
          <a:noFill/>
          <a:ln w="38100">
            <a:solidFill>
              <a:srgbClr val="C00000"/>
            </a:solidFill>
          </a:ln>
        </p:spPr>
        <p:txBody>
          <a:bodyPr wrap="square" rtlCol="0">
            <a:spAutoFit/>
          </a:bodyPr>
          <a:lstStyle/>
          <a:p>
            <a:endParaRPr kumimoji="1" lang="ja-JP" altLang="en-US" dirty="0"/>
          </a:p>
        </p:txBody>
      </p:sp>
      <p:sp>
        <p:nvSpPr>
          <p:cNvPr id="11" name="テキスト ボックス 10"/>
          <p:cNvSpPr txBox="1"/>
          <p:nvPr/>
        </p:nvSpPr>
        <p:spPr>
          <a:xfrm>
            <a:off x="287702" y="2866103"/>
            <a:ext cx="8676000" cy="972000"/>
          </a:xfrm>
          <a:prstGeom prst="rect">
            <a:avLst/>
          </a:prstGeom>
          <a:noFill/>
          <a:ln w="38100">
            <a:solidFill>
              <a:srgbClr val="C00000"/>
            </a:solidFill>
          </a:ln>
        </p:spPr>
        <p:txBody>
          <a:bodyPr wrap="square" rtlCol="0">
            <a:spAutoFit/>
          </a:bodyPr>
          <a:lstStyle/>
          <a:p>
            <a:endParaRPr kumimoji="1" lang="ja-JP" altLang="en-US" dirty="0"/>
          </a:p>
        </p:txBody>
      </p:sp>
      <p:sp>
        <p:nvSpPr>
          <p:cNvPr id="12" name="テキスト ボックス 11"/>
          <p:cNvSpPr txBox="1"/>
          <p:nvPr/>
        </p:nvSpPr>
        <p:spPr>
          <a:xfrm>
            <a:off x="294491" y="3828734"/>
            <a:ext cx="8666442" cy="720000"/>
          </a:xfrm>
          <a:prstGeom prst="rect">
            <a:avLst/>
          </a:prstGeom>
          <a:noFill/>
          <a:ln w="38100">
            <a:solidFill>
              <a:srgbClr val="C00000"/>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339952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1"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 presetClass="exit" presetSubtype="0" fill="hold" grpId="1" nodeType="with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par>
                                <p:cTn id="33" presetID="1" presetClass="exit"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9" grpId="0" animBg="1"/>
      <p:bldP spid="9" grpId="1" animBg="1"/>
      <p:bldP spid="11" grpId="0" animBg="1"/>
      <p:bldP spid="11" grpId="1" animBg="1"/>
      <p:bldP spid="12" grpId="0" animBg="1"/>
      <p:bldP spid="1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7987" y="812369"/>
            <a:ext cx="3746090" cy="616964"/>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人生の３大資金</a:t>
            </a:r>
          </a:p>
        </p:txBody>
      </p:sp>
      <p:sp>
        <p:nvSpPr>
          <p:cNvPr id="4" name="テキスト ボックス 3"/>
          <p:cNvSpPr txBox="1"/>
          <p:nvPr/>
        </p:nvSpPr>
        <p:spPr>
          <a:xfrm>
            <a:off x="117987" y="1445308"/>
            <a:ext cx="8922774" cy="3998018"/>
          </a:xfrm>
          <a:prstGeom prst="rect">
            <a:avLst/>
          </a:prstGeom>
          <a:noFill/>
        </p:spPr>
        <p:txBody>
          <a:bodyPr wrap="square" rtlCol="0">
            <a:spAutoFit/>
          </a:bodyPr>
          <a:lstStyle/>
          <a:p>
            <a:r>
              <a:rPr kumimoji="1" lang="ja-JP" altLang="en-US" sz="3200" dirty="0">
                <a:latin typeface="Meiryo UI" panose="020B0604030504040204" pitchFamily="50" charset="-128"/>
                <a:ea typeface="Meiryo UI" panose="020B0604030504040204" pitchFamily="50" charset="-128"/>
              </a:rPr>
              <a:t>＝人生において特に大きな金額の支出が発生するもの</a:t>
            </a:r>
            <a:endParaRPr kumimoji="1" lang="en-US" altLang="ja-JP" sz="3200" dirty="0">
              <a:latin typeface="Meiryo UI" panose="020B0604030504040204" pitchFamily="50" charset="-128"/>
              <a:ea typeface="Meiryo UI" panose="020B0604030504040204" pitchFamily="50" charset="-128"/>
            </a:endParaRPr>
          </a:p>
          <a:p>
            <a:pPr marL="2506663">
              <a:spcBef>
                <a:spcPts val="3000"/>
              </a:spcBef>
            </a:pPr>
            <a:r>
              <a:rPr lang="ja-JP" altLang="en-US" sz="3600" b="1" dirty="0">
                <a:solidFill>
                  <a:schemeClr val="accent6">
                    <a:lumMod val="75000"/>
                  </a:schemeClr>
                </a:solidFill>
                <a:latin typeface="Meiryo UI" panose="020B0604030504040204" pitchFamily="50" charset="-128"/>
                <a:ea typeface="Meiryo UI" panose="020B0604030504040204" pitchFamily="50" charset="-128"/>
              </a:rPr>
              <a:t>①　住宅資金</a:t>
            </a:r>
            <a:endParaRPr lang="en-US" altLang="ja-JP" sz="3600" b="1" dirty="0">
              <a:solidFill>
                <a:schemeClr val="accent6">
                  <a:lumMod val="75000"/>
                </a:schemeClr>
              </a:solidFill>
              <a:latin typeface="Meiryo UI" panose="020B0604030504040204" pitchFamily="50" charset="-128"/>
              <a:ea typeface="Meiryo UI" panose="020B0604030504040204" pitchFamily="50" charset="-128"/>
            </a:endParaRPr>
          </a:p>
          <a:p>
            <a:pPr marL="2506663">
              <a:spcBef>
                <a:spcPts val="2400"/>
              </a:spcBef>
            </a:pPr>
            <a:r>
              <a:rPr kumimoji="1" lang="ja-JP" altLang="en-US" sz="3600" b="1" dirty="0">
                <a:solidFill>
                  <a:schemeClr val="accent6">
                    <a:lumMod val="75000"/>
                  </a:schemeClr>
                </a:solidFill>
                <a:latin typeface="Meiryo UI" panose="020B0604030504040204" pitchFamily="50" charset="-128"/>
                <a:ea typeface="Meiryo UI" panose="020B0604030504040204" pitchFamily="50" charset="-128"/>
              </a:rPr>
              <a:t>②　教育資金</a:t>
            </a:r>
            <a:endParaRPr kumimoji="1" lang="en-US" altLang="ja-JP" sz="3600" b="1" dirty="0">
              <a:solidFill>
                <a:schemeClr val="accent6">
                  <a:lumMod val="75000"/>
                </a:schemeClr>
              </a:solidFill>
              <a:latin typeface="Meiryo UI" panose="020B0604030504040204" pitchFamily="50" charset="-128"/>
              <a:ea typeface="Meiryo UI" panose="020B0604030504040204" pitchFamily="50" charset="-128"/>
            </a:endParaRPr>
          </a:p>
          <a:p>
            <a:pPr marL="2506663">
              <a:spcBef>
                <a:spcPts val="2400"/>
              </a:spcBef>
            </a:pPr>
            <a:r>
              <a:rPr lang="ja-JP" altLang="en-US" sz="3600" b="1" dirty="0">
                <a:solidFill>
                  <a:schemeClr val="accent6">
                    <a:lumMod val="75000"/>
                  </a:schemeClr>
                </a:solidFill>
                <a:latin typeface="Meiryo UI" panose="020B0604030504040204" pitchFamily="50" charset="-128"/>
                <a:ea typeface="Meiryo UI" panose="020B0604030504040204" pitchFamily="50" charset="-128"/>
              </a:rPr>
              <a:t>③　老後資金</a:t>
            </a:r>
            <a:endParaRPr kumimoji="1" lang="ja-JP" altLang="en-US" sz="3600" b="1" dirty="0">
              <a:solidFill>
                <a:schemeClr val="accent6">
                  <a:lumMod val="75000"/>
                </a:schemeClr>
              </a:solidFill>
              <a:latin typeface="Meiryo UI" panose="020B0604030504040204" pitchFamily="50" charset="-128"/>
              <a:ea typeface="Meiryo UI" panose="020B0604030504040204" pitchFamily="50" charset="-128"/>
            </a:endParaRPr>
          </a:p>
        </p:txBody>
      </p:sp>
      <p:sp>
        <p:nvSpPr>
          <p:cNvPr id="6"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830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9"/>
          <p:cNvSpPr>
            <a:spLocks noChangeArrowheads="1"/>
          </p:cNvSpPr>
          <p:nvPr/>
        </p:nvSpPr>
        <p:spPr bwMode="auto">
          <a:xfrm>
            <a:off x="1088040" y="3612169"/>
            <a:ext cx="8175266"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ja-JP" altLang="en-US" sz="3200" b="1" dirty="0">
                <a:latin typeface="Meiryo UI" panose="020B0604030504040204" pitchFamily="50" charset="-128"/>
                <a:ea typeface="Meiryo UI" panose="020B0604030504040204" pitchFamily="50" charset="-128"/>
              </a:rPr>
              <a:t>マイホーム</a:t>
            </a:r>
            <a:r>
              <a:rPr lang="ja-JP" altLang="en-US" sz="2400" b="1" dirty="0">
                <a:latin typeface="Meiryo UI" panose="020B0604030504040204" pitchFamily="50" charset="-128"/>
                <a:ea typeface="Meiryo UI" panose="020B0604030504040204" pitchFamily="50" charset="-128"/>
              </a:rPr>
              <a:t>を購入する場合</a:t>
            </a:r>
            <a:endParaRPr lang="ja-JP" altLang="en-US" b="1" dirty="0">
              <a:latin typeface="Meiryo UI" panose="020B0604030504040204" pitchFamily="50" charset="-128"/>
              <a:ea typeface="Meiryo UI" panose="020B0604030504040204" pitchFamily="50" charset="-128"/>
            </a:endParaRPr>
          </a:p>
        </p:txBody>
      </p:sp>
      <p:sp>
        <p:nvSpPr>
          <p:cNvPr id="3" name="正方形/長方形 10"/>
          <p:cNvSpPr>
            <a:spLocks noChangeArrowheads="1"/>
          </p:cNvSpPr>
          <p:nvPr/>
        </p:nvSpPr>
        <p:spPr bwMode="auto">
          <a:xfrm>
            <a:off x="1030224" y="1443280"/>
            <a:ext cx="3940175"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ja-JP" altLang="en-US" sz="3200" b="1" dirty="0">
                <a:latin typeface="Meiryo UI" panose="020B0604030504040204" pitchFamily="50" charset="-128"/>
                <a:ea typeface="Meiryo UI" panose="020B0604030504040204" pitchFamily="50" charset="-128"/>
              </a:rPr>
              <a:t>賃貸住宅</a:t>
            </a:r>
            <a:r>
              <a:rPr lang="ja-JP" altLang="en-US" sz="2400" b="1" dirty="0">
                <a:latin typeface="Meiryo UI" panose="020B0604030504040204" pitchFamily="50" charset="-128"/>
                <a:ea typeface="Meiryo UI" panose="020B0604030504040204" pitchFamily="50" charset="-128"/>
              </a:rPr>
              <a:t>に住む場合</a:t>
            </a:r>
          </a:p>
        </p:txBody>
      </p:sp>
      <p:sp>
        <p:nvSpPr>
          <p:cNvPr id="4" name="正方形/長方形 3"/>
          <p:cNvSpPr/>
          <p:nvPr/>
        </p:nvSpPr>
        <p:spPr>
          <a:xfrm>
            <a:off x="1786780" y="2103101"/>
            <a:ext cx="7165415" cy="1398888"/>
          </a:xfrm>
          <a:prstGeom prst="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buFont typeface="Wingdings 3" panose="05040102010807070707" pitchFamily="18" charset="2"/>
              <a:buNone/>
              <a:defRPr/>
            </a:pPr>
            <a:r>
              <a:rPr lang="ja-JP" altLang="en-US" sz="2400" dirty="0"/>
              <a:t>　</a:t>
            </a:r>
            <a:r>
              <a:rPr lang="ja-JP" altLang="en-US" sz="2400" b="1" dirty="0">
                <a:latin typeface="Meiryo UI" panose="020B0604030504040204" pitchFamily="50" charset="-128"/>
                <a:ea typeface="Meiryo UI" panose="020B0604030504040204" pitchFamily="50" charset="-128"/>
              </a:rPr>
              <a:t>家賃相場（東京郊外）　　</a:t>
            </a:r>
            <a:r>
              <a:rPr lang="en-US" altLang="ja-JP" sz="2400" b="1" dirty="0">
                <a:latin typeface="Meiryo UI" panose="020B0604030504040204" pitchFamily="50" charset="-128"/>
                <a:ea typeface="Meiryo UI" panose="020B0604030504040204" pitchFamily="50" charset="-128"/>
              </a:rPr>
              <a:t>3DK/3LDK</a:t>
            </a:r>
            <a:r>
              <a:rPr lang="ja-JP" altLang="en-US" sz="2400" b="1" dirty="0">
                <a:latin typeface="Meiryo UI" panose="020B0604030504040204" pitchFamily="50" charset="-128"/>
                <a:ea typeface="Meiryo UI" panose="020B0604030504040204" pitchFamily="50" charset="-128"/>
              </a:rPr>
              <a:t>　マンション</a:t>
            </a:r>
            <a:endParaRPr lang="en-US" altLang="ja-JP" sz="2400" b="1" dirty="0">
              <a:latin typeface="Meiryo UI" panose="020B0604030504040204" pitchFamily="50" charset="-128"/>
              <a:ea typeface="Meiryo UI" panose="020B0604030504040204" pitchFamily="50" charset="-128"/>
            </a:endParaRPr>
          </a:p>
          <a:p>
            <a:pPr>
              <a:spcBef>
                <a:spcPts val="1200"/>
              </a:spcBef>
              <a:defRPr/>
            </a:pPr>
            <a:r>
              <a:rPr lang="ja-JP" altLang="en-US" sz="2400" b="1" dirty="0">
                <a:latin typeface="Meiryo UI" panose="020B0604030504040204" pitchFamily="50" charset="-128"/>
                <a:ea typeface="Meiryo UI" panose="020B0604030504040204" pitchFamily="50" charset="-128"/>
              </a:rPr>
              <a:t>　　　　　　月額　</a:t>
            </a:r>
            <a:r>
              <a:rPr lang="ja-JP" altLang="en-US" sz="3600" b="1" u="sng" dirty="0">
                <a:solidFill>
                  <a:srgbClr val="C00000"/>
                </a:solidFill>
                <a:latin typeface="Meiryo UI" panose="020B0604030504040204" pitchFamily="50" charset="-128"/>
                <a:ea typeface="Meiryo UI" panose="020B0604030504040204" pitchFamily="50" charset="-128"/>
              </a:rPr>
              <a:t>約</a:t>
            </a:r>
            <a:r>
              <a:rPr lang="en-US" altLang="ja-JP" sz="3600" b="1" u="sng" dirty="0">
                <a:solidFill>
                  <a:srgbClr val="C00000"/>
                </a:solidFill>
                <a:latin typeface="Meiryo UI" panose="020B0604030504040204" pitchFamily="50" charset="-128"/>
                <a:ea typeface="Meiryo UI" panose="020B0604030504040204" pitchFamily="50" charset="-128"/>
              </a:rPr>
              <a:t>10</a:t>
            </a:r>
            <a:r>
              <a:rPr lang="ja-JP" altLang="en-US" sz="3600" b="1" u="sng">
                <a:solidFill>
                  <a:srgbClr val="C00000"/>
                </a:solidFill>
                <a:latin typeface="Meiryo UI" panose="020B0604030504040204" pitchFamily="50" charset="-128"/>
                <a:ea typeface="Meiryo UI" panose="020B0604030504040204" pitchFamily="50" charset="-128"/>
              </a:rPr>
              <a:t>万～</a:t>
            </a:r>
            <a:r>
              <a:rPr lang="en-US" altLang="ja-JP" sz="3600" b="1" u="sng">
                <a:solidFill>
                  <a:srgbClr val="C00000"/>
                </a:solidFill>
                <a:latin typeface="Meiryo UI" panose="020B0604030504040204" pitchFamily="50" charset="-128"/>
                <a:ea typeface="Meiryo UI" panose="020B0604030504040204" pitchFamily="50" charset="-128"/>
              </a:rPr>
              <a:t>20</a:t>
            </a:r>
            <a:r>
              <a:rPr lang="ja-JP" altLang="en-US" sz="3600" b="1" u="sng">
                <a:solidFill>
                  <a:srgbClr val="C00000"/>
                </a:solidFill>
                <a:latin typeface="Meiryo UI" panose="020B0604030504040204" pitchFamily="50" charset="-128"/>
                <a:ea typeface="Meiryo UI" panose="020B0604030504040204" pitchFamily="50" charset="-128"/>
              </a:rPr>
              <a:t>万円</a:t>
            </a:r>
            <a:endParaRPr lang="en-US" altLang="ja-JP" sz="3600" b="1" u="sng" dirty="0">
              <a:solidFill>
                <a:srgbClr val="C00000"/>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702064927"/>
              </p:ext>
            </p:extLst>
          </p:nvPr>
        </p:nvGraphicFramePr>
        <p:xfrm>
          <a:off x="1786778" y="4236647"/>
          <a:ext cx="7165417" cy="1973893"/>
        </p:xfrm>
        <a:graphic>
          <a:graphicData uri="http://schemas.openxmlformats.org/drawingml/2006/table">
            <a:tbl>
              <a:tblPr firstRow="1" bandRow="1">
                <a:tableStyleId>{5C22544A-7EE6-4342-B048-85BDC9FD1C3A}</a:tableStyleId>
              </a:tblPr>
              <a:tblGrid>
                <a:gridCol w="1890982">
                  <a:extLst>
                    <a:ext uri="{9D8B030D-6E8A-4147-A177-3AD203B41FA5}">
                      <a16:colId xmlns:a16="http://schemas.microsoft.com/office/drawing/2014/main" val="20000"/>
                    </a:ext>
                  </a:extLst>
                </a:gridCol>
                <a:gridCol w="2675300">
                  <a:extLst>
                    <a:ext uri="{9D8B030D-6E8A-4147-A177-3AD203B41FA5}">
                      <a16:colId xmlns:a16="http://schemas.microsoft.com/office/drawing/2014/main" val="20001"/>
                    </a:ext>
                  </a:extLst>
                </a:gridCol>
                <a:gridCol w="2599135">
                  <a:extLst>
                    <a:ext uri="{9D8B030D-6E8A-4147-A177-3AD203B41FA5}">
                      <a16:colId xmlns:a16="http://schemas.microsoft.com/office/drawing/2014/main" val="20002"/>
                    </a:ext>
                  </a:extLst>
                </a:gridCol>
              </a:tblGrid>
              <a:tr h="546731">
                <a:tc>
                  <a:txBody>
                    <a:bodyPr/>
                    <a:lstStyle/>
                    <a:p>
                      <a:endParaRPr kumimoji="1" lang="ja-JP" altLang="en-US" sz="28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800" b="1" dirty="0">
                          <a:latin typeface="Meiryo UI" panose="020B0604030504040204" pitchFamily="50" charset="-128"/>
                          <a:ea typeface="Meiryo UI" panose="020B0604030504040204" pitchFamily="50" charset="-128"/>
                        </a:rPr>
                        <a:t>全国</a:t>
                      </a:r>
                    </a:p>
                  </a:txBody>
                  <a:tcPr/>
                </a:tc>
                <a:tc>
                  <a:txBody>
                    <a:bodyPr/>
                    <a:lstStyle/>
                    <a:p>
                      <a:pPr algn="ctr"/>
                      <a:r>
                        <a:rPr kumimoji="1" lang="ja-JP" altLang="en-US" sz="2800" b="1" dirty="0">
                          <a:latin typeface="Meiryo UI" panose="020B0604030504040204" pitchFamily="50" charset="-128"/>
                          <a:ea typeface="Meiryo UI" panose="020B0604030504040204" pitchFamily="50" charset="-128"/>
                        </a:rPr>
                        <a:t>首都圏</a:t>
                      </a:r>
                    </a:p>
                  </a:txBody>
                  <a:tcPr/>
                </a:tc>
                <a:extLst>
                  <a:ext uri="{0D108BD9-81ED-4DB2-BD59-A6C34878D82A}">
                    <a16:rowId xmlns:a16="http://schemas.microsoft.com/office/drawing/2014/main" val="10000"/>
                  </a:ext>
                </a:extLst>
              </a:tr>
              <a:tr h="713581">
                <a:tc>
                  <a:txBody>
                    <a:bodyPr/>
                    <a:lstStyle/>
                    <a:p>
                      <a:pPr algn="ctr"/>
                      <a:r>
                        <a:rPr kumimoji="1" lang="ja-JP" altLang="en-US" sz="2800" b="1" dirty="0">
                          <a:latin typeface="Meiryo UI" panose="020B0604030504040204" pitchFamily="50" charset="-128"/>
                          <a:ea typeface="Meiryo UI" panose="020B0604030504040204" pitchFamily="50" charset="-128"/>
                        </a:rPr>
                        <a:t>建売住宅</a:t>
                      </a:r>
                      <a:endParaRPr kumimoji="1" lang="en-US" altLang="ja-JP" sz="28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800" b="1" dirty="0">
                          <a:latin typeface="Meiryo UI" panose="020B0604030504040204" pitchFamily="50" charset="-128"/>
                          <a:ea typeface="Meiryo UI" panose="020B0604030504040204" pitchFamily="50" charset="-128"/>
                        </a:rPr>
                        <a:t>約</a:t>
                      </a:r>
                      <a:r>
                        <a:rPr kumimoji="1" lang="en-US" altLang="ja-JP" sz="2800" b="1" dirty="0">
                          <a:latin typeface="Meiryo UI" panose="020B0604030504040204" pitchFamily="50" charset="-128"/>
                          <a:ea typeface="Meiryo UI" panose="020B0604030504040204" pitchFamily="50" charset="-128"/>
                        </a:rPr>
                        <a:t>3,500</a:t>
                      </a:r>
                      <a:r>
                        <a:rPr kumimoji="1" lang="ja-JP" altLang="en-US" sz="2800" b="1" dirty="0">
                          <a:latin typeface="Meiryo UI" panose="020B0604030504040204" pitchFamily="50" charset="-128"/>
                          <a:ea typeface="Meiryo UI" panose="020B0604030504040204" pitchFamily="50" charset="-128"/>
                        </a:rPr>
                        <a:t>万円</a:t>
                      </a:r>
                    </a:p>
                  </a:txBody>
                  <a:tcPr/>
                </a:tc>
                <a:tc>
                  <a:txBody>
                    <a:bodyPr/>
                    <a:lstStyle/>
                    <a:p>
                      <a:pPr algn="ctr"/>
                      <a:r>
                        <a:rPr kumimoji="1" lang="ja-JP" altLang="en-US" sz="2800" b="1" dirty="0">
                          <a:latin typeface="Meiryo UI" panose="020B0604030504040204" pitchFamily="50" charset="-128"/>
                          <a:ea typeface="Meiryo UI" panose="020B0604030504040204" pitchFamily="50" charset="-128"/>
                        </a:rPr>
                        <a:t>約</a:t>
                      </a:r>
                      <a:r>
                        <a:rPr kumimoji="1" lang="en-US" altLang="ja-JP" sz="2800" b="1" dirty="0">
                          <a:latin typeface="Meiryo UI" panose="020B0604030504040204" pitchFamily="50" charset="-128"/>
                          <a:ea typeface="Meiryo UI" panose="020B0604030504040204" pitchFamily="50" charset="-128"/>
                        </a:rPr>
                        <a:t>3,900</a:t>
                      </a:r>
                      <a:r>
                        <a:rPr kumimoji="1" lang="ja-JP" altLang="en-US" sz="2800" b="1" dirty="0">
                          <a:latin typeface="Meiryo UI" panose="020B0604030504040204" pitchFamily="50" charset="-128"/>
                          <a:ea typeface="Meiryo UI" panose="020B0604030504040204" pitchFamily="50" charset="-128"/>
                        </a:rPr>
                        <a:t>万円</a:t>
                      </a:r>
                    </a:p>
                  </a:txBody>
                  <a:tcPr/>
                </a:tc>
                <a:extLst>
                  <a:ext uri="{0D108BD9-81ED-4DB2-BD59-A6C34878D82A}">
                    <a16:rowId xmlns:a16="http://schemas.microsoft.com/office/drawing/2014/main" val="10001"/>
                  </a:ext>
                </a:extLst>
              </a:tr>
              <a:tr h="713581">
                <a:tc>
                  <a:txBody>
                    <a:bodyPr/>
                    <a:lstStyle/>
                    <a:p>
                      <a:pPr algn="ctr"/>
                      <a:r>
                        <a:rPr kumimoji="1" lang="ja-JP" altLang="en-US" sz="2800" b="1" dirty="0">
                          <a:latin typeface="Meiryo UI" panose="020B0604030504040204" pitchFamily="50" charset="-128"/>
                          <a:ea typeface="Meiryo UI" panose="020B0604030504040204" pitchFamily="50" charset="-128"/>
                        </a:rPr>
                        <a:t>マンション</a:t>
                      </a:r>
                      <a:endParaRPr kumimoji="1" lang="en-US" altLang="ja-JP" sz="28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800" b="1" dirty="0">
                          <a:latin typeface="Meiryo UI" panose="020B0604030504040204" pitchFamily="50" charset="-128"/>
                          <a:ea typeface="Meiryo UI" panose="020B0604030504040204" pitchFamily="50" charset="-128"/>
                        </a:rPr>
                        <a:t>約</a:t>
                      </a:r>
                      <a:r>
                        <a:rPr kumimoji="1" lang="en-US" altLang="ja-JP" sz="2800" b="1" dirty="0">
                          <a:latin typeface="Meiryo UI" panose="020B0604030504040204" pitchFamily="50" charset="-128"/>
                          <a:ea typeface="Meiryo UI" panose="020B0604030504040204" pitchFamily="50" charset="-128"/>
                        </a:rPr>
                        <a:t>4,500</a:t>
                      </a:r>
                      <a:r>
                        <a:rPr kumimoji="1" lang="ja-JP" altLang="en-US" sz="2800" b="1" dirty="0">
                          <a:latin typeface="Meiryo UI" panose="020B0604030504040204" pitchFamily="50" charset="-128"/>
                          <a:ea typeface="Meiryo UI" panose="020B0604030504040204" pitchFamily="50" charset="-128"/>
                        </a:rPr>
                        <a:t>万円</a:t>
                      </a:r>
                    </a:p>
                  </a:txBody>
                  <a:tcPr/>
                </a:tc>
                <a:tc>
                  <a:txBody>
                    <a:bodyPr/>
                    <a:lstStyle/>
                    <a:p>
                      <a:pPr algn="ctr"/>
                      <a:r>
                        <a:rPr kumimoji="1" lang="ja-JP" altLang="en-US" sz="2800" b="1" dirty="0">
                          <a:latin typeface="Meiryo UI" panose="020B0604030504040204" pitchFamily="50" charset="-128"/>
                          <a:ea typeface="Meiryo UI" panose="020B0604030504040204" pitchFamily="50" charset="-128"/>
                        </a:rPr>
                        <a:t>約</a:t>
                      </a:r>
                      <a:r>
                        <a:rPr kumimoji="1" lang="en-US" altLang="ja-JP" sz="2800" b="1" dirty="0">
                          <a:latin typeface="Meiryo UI" panose="020B0604030504040204" pitchFamily="50" charset="-128"/>
                          <a:ea typeface="Meiryo UI" panose="020B0604030504040204" pitchFamily="50" charset="-128"/>
                        </a:rPr>
                        <a:t>5,000</a:t>
                      </a:r>
                      <a:r>
                        <a:rPr kumimoji="1" lang="ja-JP" altLang="en-US" sz="2800" b="1" dirty="0">
                          <a:latin typeface="Meiryo UI" panose="020B0604030504040204" pitchFamily="50" charset="-128"/>
                          <a:ea typeface="Meiryo UI" panose="020B0604030504040204" pitchFamily="50" charset="-128"/>
                        </a:rPr>
                        <a:t>万円</a:t>
                      </a:r>
                    </a:p>
                  </a:txBody>
                  <a:tcPr/>
                </a:tc>
                <a:extLst>
                  <a:ext uri="{0D108BD9-81ED-4DB2-BD59-A6C34878D82A}">
                    <a16:rowId xmlns:a16="http://schemas.microsoft.com/office/drawing/2014/main" val="10002"/>
                  </a:ext>
                </a:extLst>
              </a:tr>
            </a:tbl>
          </a:graphicData>
        </a:graphic>
      </p:graphicFrame>
      <p:sp>
        <p:nvSpPr>
          <p:cNvPr id="6" name="タイトル 1"/>
          <p:cNvSpPr txBox="1">
            <a:spLocks/>
          </p:cNvSpPr>
          <p:nvPr/>
        </p:nvSpPr>
        <p:spPr>
          <a:xfrm>
            <a:off x="0" y="779950"/>
            <a:ext cx="5147188" cy="620575"/>
          </a:xfrm>
          <a:prstGeom prst="rect">
            <a:avLst/>
          </a:prstGeom>
          <a:ln>
            <a:noFill/>
          </a:ln>
        </p:spPr>
        <p:txBody>
          <a:bodyPr rtlCol="0">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defRPr/>
            </a:pPr>
            <a:r>
              <a:rPr lang="ja-JP" altLang="en-US" sz="3200" b="1" dirty="0">
                <a:latin typeface="Meiryo UI" panose="020B0604030504040204" pitchFamily="50" charset="-128"/>
                <a:ea typeface="Meiryo UI" panose="020B0604030504040204" pitchFamily="50" charset="-128"/>
              </a:rPr>
              <a:t>人生の</a:t>
            </a:r>
            <a:r>
              <a:rPr lang="en-US" altLang="ja-JP" sz="3200" b="1" dirty="0">
                <a:latin typeface="Meiryo UI" panose="020B0604030504040204" pitchFamily="50" charset="-128"/>
                <a:ea typeface="Meiryo UI" panose="020B0604030504040204" pitchFamily="50" charset="-128"/>
              </a:rPr>
              <a:t>3</a:t>
            </a:r>
            <a:r>
              <a:rPr lang="ja-JP" altLang="en-US" sz="3200" b="1" dirty="0">
                <a:latin typeface="Meiryo UI" panose="020B0604030504040204" pitchFamily="50" charset="-128"/>
                <a:ea typeface="Meiryo UI" panose="020B0604030504040204" pitchFamily="50" charset="-128"/>
              </a:rPr>
              <a:t>大資金：</a:t>
            </a:r>
            <a:r>
              <a:rPr lang="ja-JP" altLang="en-US" sz="3200" b="1" dirty="0">
                <a:solidFill>
                  <a:schemeClr val="accent6">
                    <a:lumMod val="75000"/>
                  </a:schemeClr>
                </a:solidFill>
                <a:latin typeface="Meiryo UI" panose="020B0604030504040204" pitchFamily="50" charset="-128"/>
                <a:ea typeface="Meiryo UI" panose="020B0604030504040204" pitchFamily="50" charset="-128"/>
              </a:rPr>
              <a:t>住宅資金</a:t>
            </a:r>
            <a:r>
              <a:rPr lang="ja-JP" altLang="en-US" sz="3600" b="1" dirty="0">
                <a:latin typeface="Meiryo UI" panose="020B0604030504040204" pitchFamily="50" charset="-128"/>
                <a:ea typeface="Meiryo UI" panose="020B0604030504040204" pitchFamily="50" charset="-128"/>
              </a:rPr>
              <a:t>　</a:t>
            </a:r>
            <a:r>
              <a:rPr lang="ja-JP" altLang="en-US" sz="3200" b="1" dirty="0">
                <a:latin typeface="Meiryo UI" panose="020B0604030504040204" pitchFamily="50" charset="-128"/>
                <a:ea typeface="Meiryo UI" panose="020B0604030504040204" pitchFamily="50" charset="-128"/>
              </a:rPr>
              <a:t>　</a:t>
            </a:r>
            <a:r>
              <a:rPr lang="ja-JP" altLang="en-US" sz="2000" dirty="0">
                <a:latin typeface="HG創英角ﾎﾟｯﾌﾟ体" panose="040B0A09000000000000" pitchFamily="49" charset="-128"/>
                <a:ea typeface="HG創英角ﾎﾟｯﾌﾟ体" panose="040B0A09000000000000" pitchFamily="49" charset="-128"/>
              </a:rPr>
              <a:t>　</a:t>
            </a:r>
          </a:p>
        </p:txBody>
      </p:sp>
      <p:sp>
        <p:nvSpPr>
          <p:cNvPr id="7" name="テキスト ボックス 10"/>
          <p:cNvSpPr txBox="1">
            <a:spLocks noChangeArrowheads="1"/>
          </p:cNvSpPr>
          <p:nvPr/>
        </p:nvSpPr>
        <p:spPr bwMode="auto">
          <a:xfrm>
            <a:off x="1905701" y="6293367"/>
            <a:ext cx="5299076"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1400" dirty="0">
                <a:latin typeface="Meiryo UI" panose="020B0604030504040204" pitchFamily="50" charset="-128"/>
                <a:ea typeface="Meiryo UI" panose="020B0604030504040204" pitchFamily="50" charset="-128"/>
              </a:rPr>
              <a:t>（出所）住宅金融支援機構「</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年度フラット</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利用者調査」</a:t>
            </a:r>
          </a:p>
        </p:txBody>
      </p:sp>
      <p:sp>
        <p:nvSpPr>
          <p:cNvPr id="9"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
        <p:nvSpPr>
          <p:cNvPr id="11" name="正方形/長方形 10"/>
          <p:cNvSpPr>
            <a:spLocks noChangeArrowheads="1"/>
          </p:cNvSpPr>
          <p:nvPr/>
        </p:nvSpPr>
        <p:spPr bwMode="auto">
          <a:xfrm>
            <a:off x="1030222" y="1441353"/>
            <a:ext cx="3940175"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ja-JP" altLang="en-US" sz="3200" b="1" dirty="0">
                <a:latin typeface="Meiryo UI" panose="020B0604030504040204" pitchFamily="50" charset="-128"/>
                <a:ea typeface="Meiryo UI" panose="020B0604030504040204" pitchFamily="50" charset="-128"/>
              </a:rPr>
              <a:t>賃貸住宅</a:t>
            </a:r>
            <a:r>
              <a:rPr lang="ja-JP" altLang="en-US" sz="2400" b="1" dirty="0">
                <a:latin typeface="Meiryo UI" panose="020B0604030504040204" pitchFamily="50" charset="-128"/>
                <a:ea typeface="Meiryo UI" panose="020B0604030504040204" pitchFamily="50" charset="-128"/>
              </a:rPr>
              <a:t>に住む場合</a:t>
            </a:r>
          </a:p>
        </p:txBody>
      </p:sp>
      <p:sp>
        <p:nvSpPr>
          <p:cNvPr id="12" name="正方形/長方形 11"/>
          <p:cNvSpPr/>
          <p:nvPr/>
        </p:nvSpPr>
        <p:spPr>
          <a:xfrm>
            <a:off x="1786778" y="2103101"/>
            <a:ext cx="7165415" cy="1398888"/>
          </a:xfrm>
          <a:prstGeom prst="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buFont typeface="Wingdings 3" panose="05040102010807070707" pitchFamily="18" charset="2"/>
              <a:buNone/>
              <a:defRPr/>
            </a:pPr>
            <a:r>
              <a:rPr lang="ja-JP" altLang="en-US" sz="2400" dirty="0"/>
              <a:t>　</a:t>
            </a:r>
            <a:r>
              <a:rPr lang="ja-JP" altLang="en-US" sz="2400" b="1" dirty="0">
                <a:latin typeface="Meiryo UI" panose="020B0604030504040204" pitchFamily="50" charset="-128"/>
                <a:ea typeface="Meiryo UI" panose="020B0604030504040204" pitchFamily="50" charset="-128"/>
              </a:rPr>
              <a:t>家賃相場（東京郊外）　　</a:t>
            </a:r>
            <a:r>
              <a:rPr lang="en-US" altLang="ja-JP" sz="2400" b="1" dirty="0">
                <a:latin typeface="Meiryo UI" panose="020B0604030504040204" pitchFamily="50" charset="-128"/>
                <a:ea typeface="Meiryo UI" panose="020B0604030504040204" pitchFamily="50" charset="-128"/>
              </a:rPr>
              <a:t>3DK/3LDK</a:t>
            </a:r>
            <a:r>
              <a:rPr lang="ja-JP" altLang="en-US" sz="2400" b="1" dirty="0">
                <a:latin typeface="Meiryo UI" panose="020B0604030504040204" pitchFamily="50" charset="-128"/>
                <a:ea typeface="Meiryo UI" panose="020B0604030504040204" pitchFamily="50" charset="-128"/>
              </a:rPr>
              <a:t>　マンション</a:t>
            </a:r>
            <a:endParaRPr lang="en-US" altLang="ja-JP" sz="2400" b="1" dirty="0">
              <a:latin typeface="Meiryo UI" panose="020B0604030504040204" pitchFamily="50" charset="-128"/>
              <a:ea typeface="Meiryo UI" panose="020B0604030504040204" pitchFamily="50" charset="-128"/>
            </a:endParaRPr>
          </a:p>
          <a:p>
            <a:pPr>
              <a:spcBef>
                <a:spcPts val="1200"/>
              </a:spcBef>
              <a:defRPr/>
            </a:pPr>
            <a:r>
              <a:rPr lang="ja-JP" altLang="en-US" sz="2400" b="1" dirty="0">
                <a:latin typeface="Meiryo UI" panose="020B0604030504040204" pitchFamily="50" charset="-128"/>
                <a:ea typeface="Meiryo UI" panose="020B0604030504040204" pitchFamily="50" charset="-128"/>
              </a:rPr>
              <a:t>　　　　　　月額　</a:t>
            </a:r>
            <a:r>
              <a:rPr lang="ja-JP" altLang="en-US" sz="3600" b="1" u="sng" dirty="0">
                <a:solidFill>
                  <a:srgbClr val="C00000"/>
                </a:solidFill>
                <a:latin typeface="Meiryo UI" panose="020B0604030504040204" pitchFamily="50" charset="-128"/>
                <a:ea typeface="Meiryo UI" panose="020B0604030504040204" pitchFamily="50" charset="-128"/>
              </a:rPr>
              <a:t>約</a:t>
            </a:r>
            <a:r>
              <a:rPr lang="en-US" altLang="ja-JP" sz="3600" b="1" u="sng" dirty="0">
                <a:solidFill>
                  <a:srgbClr val="C00000"/>
                </a:solidFill>
                <a:latin typeface="Meiryo UI" panose="020B0604030504040204" pitchFamily="50" charset="-128"/>
                <a:ea typeface="Meiryo UI" panose="020B0604030504040204" pitchFamily="50" charset="-128"/>
              </a:rPr>
              <a:t>10</a:t>
            </a:r>
            <a:r>
              <a:rPr lang="ja-JP" altLang="en-US" sz="3600" b="1" u="sng">
                <a:solidFill>
                  <a:srgbClr val="C00000"/>
                </a:solidFill>
                <a:latin typeface="Meiryo UI" panose="020B0604030504040204" pitchFamily="50" charset="-128"/>
                <a:ea typeface="Meiryo UI" panose="020B0604030504040204" pitchFamily="50" charset="-128"/>
              </a:rPr>
              <a:t>万～</a:t>
            </a:r>
            <a:r>
              <a:rPr lang="en-US" altLang="ja-JP" sz="3600" b="1" u="sng">
                <a:solidFill>
                  <a:srgbClr val="C00000"/>
                </a:solidFill>
                <a:latin typeface="Meiryo UI" panose="020B0604030504040204" pitchFamily="50" charset="-128"/>
                <a:ea typeface="Meiryo UI" panose="020B0604030504040204" pitchFamily="50" charset="-128"/>
              </a:rPr>
              <a:t>20</a:t>
            </a:r>
            <a:r>
              <a:rPr lang="ja-JP" altLang="en-US" sz="3600" b="1" u="sng">
                <a:solidFill>
                  <a:srgbClr val="C00000"/>
                </a:solidFill>
                <a:latin typeface="Meiryo UI" panose="020B0604030504040204" pitchFamily="50" charset="-128"/>
                <a:ea typeface="Meiryo UI" panose="020B0604030504040204" pitchFamily="50" charset="-128"/>
              </a:rPr>
              <a:t>万円</a:t>
            </a:r>
            <a:endParaRPr lang="en-US" altLang="ja-JP" sz="3600" b="1" u="sng" dirty="0">
              <a:solidFill>
                <a:srgbClr val="C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611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11" grpId="0"/>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44107034"/>
              </p:ext>
            </p:extLst>
          </p:nvPr>
        </p:nvGraphicFramePr>
        <p:xfrm>
          <a:off x="704043" y="1483836"/>
          <a:ext cx="8083295" cy="3524125"/>
        </p:xfrm>
        <a:graphic>
          <a:graphicData uri="http://schemas.openxmlformats.org/drawingml/2006/table">
            <a:tbl>
              <a:tblPr firstRow="1" bandRow="1">
                <a:tableStyleId>{5C22544A-7EE6-4342-B048-85BDC9FD1C3A}</a:tableStyleId>
              </a:tblPr>
              <a:tblGrid>
                <a:gridCol w="1581912">
                  <a:extLst>
                    <a:ext uri="{9D8B030D-6E8A-4147-A177-3AD203B41FA5}">
                      <a16:colId xmlns:a16="http://schemas.microsoft.com/office/drawing/2014/main" val="20000"/>
                    </a:ext>
                  </a:extLst>
                </a:gridCol>
                <a:gridCol w="3182112">
                  <a:extLst>
                    <a:ext uri="{9D8B030D-6E8A-4147-A177-3AD203B41FA5}">
                      <a16:colId xmlns:a16="http://schemas.microsoft.com/office/drawing/2014/main" val="20001"/>
                    </a:ext>
                  </a:extLst>
                </a:gridCol>
                <a:gridCol w="3319271">
                  <a:extLst>
                    <a:ext uri="{9D8B030D-6E8A-4147-A177-3AD203B41FA5}">
                      <a16:colId xmlns:a16="http://schemas.microsoft.com/office/drawing/2014/main" val="20002"/>
                    </a:ext>
                  </a:extLst>
                </a:gridCol>
              </a:tblGrid>
              <a:tr h="595875">
                <a:tc>
                  <a:txBody>
                    <a:bodyPr/>
                    <a:lstStyle/>
                    <a:p>
                      <a:r>
                        <a:rPr kumimoji="1" lang="ja-JP" altLang="en-US" sz="2800" b="1" dirty="0">
                          <a:latin typeface="Meiryo UI" panose="020B0604030504040204" pitchFamily="50" charset="-128"/>
                          <a:ea typeface="Meiryo UI" panose="020B0604030504040204" pitchFamily="50" charset="-128"/>
                        </a:rPr>
                        <a:t>　 　　</a:t>
                      </a:r>
                    </a:p>
                  </a:txBody>
                  <a:tcPr marT="45726" marB="45726" anchor="ctr"/>
                </a:tc>
                <a:tc>
                  <a:txBody>
                    <a:bodyPr/>
                    <a:lstStyle/>
                    <a:p>
                      <a:pPr algn="ctr"/>
                      <a:r>
                        <a:rPr kumimoji="1" lang="ja-JP" altLang="en-US" sz="2800" b="1" dirty="0">
                          <a:latin typeface="Meiryo UI" panose="020B0604030504040204" pitchFamily="50" charset="-128"/>
                          <a:ea typeface="Meiryo UI" panose="020B0604030504040204" pitchFamily="50" charset="-128"/>
                        </a:rPr>
                        <a:t>公立</a:t>
                      </a:r>
                    </a:p>
                  </a:txBody>
                  <a:tcPr marT="45726" marB="45726" anchor="ctr"/>
                </a:tc>
                <a:tc>
                  <a:txBody>
                    <a:bodyPr/>
                    <a:lstStyle/>
                    <a:p>
                      <a:pPr algn="ctr"/>
                      <a:r>
                        <a:rPr kumimoji="1" lang="ja-JP" altLang="en-US" sz="2800" b="1" dirty="0">
                          <a:latin typeface="Meiryo UI" panose="020B0604030504040204" pitchFamily="50" charset="-128"/>
                          <a:ea typeface="Meiryo UI" panose="020B0604030504040204" pitchFamily="50" charset="-128"/>
                        </a:rPr>
                        <a:t>私立</a:t>
                      </a:r>
                    </a:p>
                  </a:txBody>
                  <a:tcPr marT="45726" marB="45726" anchor="ctr"/>
                </a:tc>
                <a:extLst>
                  <a:ext uri="{0D108BD9-81ED-4DB2-BD59-A6C34878D82A}">
                    <a16:rowId xmlns:a16="http://schemas.microsoft.com/office/drawing/2014/main" val="10000"/>
                  </a:ext>
                </a:extLst>
              </a:tr>
              <a:tr h="512621">
                <a:tc>
                  <a:txBody>
                    <a:bodyPr/>
                    <a:lstStyle/>
                    <a:p>
                      <a:pPr algn="ctr"/>
                      <a:r>
                        <a:rPr kumimoji="1" lang="ja-JP" altLang="en-US" sz="2000" b="1" dirty="0">
                          <a:latin typeface="Meiryo UI" panose="020B0604030504040204" pitchFamily="50" charset="-128"/>
                          <a:ea typeface="Meiryo UI" panose="020B0604030504040204" pitchFamily="50" charset="-128"/>
                        </a:rPr>
                        <a:t>幼稚園</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17</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31</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extLst>
                  <a:ext uri="{0D108BD9-81ED-4DB2-BD59-A6C34878D82A}">
                    <a16:rowId xmlns:a16="http://schemas.microsoft.com/office/drawing/2014/main" val="10001"/>
                  </a:ext>
                </a:extLst>
              </a:tr>
              <a:tr h="512621">
                <a:tc>
                  <a:txBody>
                    <a:bodyPr/>
                    <a:lstStyle/>
                    <a:p>
                      <a:pPr algn="ctr"/>
                      <a:r>
                        <a:rPr kumimoji="1" lang="ja-JP" altLang="en-US" sz="2000" b="1" dirty="0">
                          <a:latin typeface="Meiryo UI" panose="020B0604030504040204" pitchFamily="50" charset="-128"/>
                          <a:ea typeface="Meiryo UI" panose="020B0604030504040204" pitchFamily="50" charset="-128"/>
                        </a:rPr>
                        <a:t>小学校</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35</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167</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extLst>
                  <a:ext uri="{0D108BD9-81ED-4DB2-BD59-A6C34878D82A}">
                    <a16:rowId xmlns:a16="http://schemas.microsoft.com/office/drawing/2014/main" val="10002"/>
                  </a:ext>
                </a:extLst>
              </a:tr>
              <a:tr h="512621">
                <a:tc>
                  <a:txBody>
                    <a:bodyPr/>
                    <a:lstStyle/>
                    <a:p>
                      <a:pPr algn="ctr"/>
                      <a:r>
                        <a:rPr kumimoji="1" lang="ja-JP" altLang="en-US" sz="2000" b="1" dirty="0">
                          <a:latin typeface="Meiryo UI" panose="020B0604030504040204" pitchFamily="50" charset="-128"/>
                          <a:ea typeface="Meiryo UI" panose="020B0604030504040204" pitchFamily="50" charset="-128"/>
                        </a:rPr>
                        <a:t>中学</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54</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144</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extLst>
                  <a:ext uri="{0D108BD9-81ED-4DB2-BD59-A6C34878D82A}">
                    <a16:rowId xmlns:a16="http://schemas.microsoft.com/office/drawing/2014/main" val="10003"/>
                  </a:ext>
                </a:extLst>
              </a:tr>
              <a:tr h="495213">
                <a:tc>
                  <a:txBody>
                    <a:bodyPr/>
                    <a:lstStyle/>
                    <a:p>
                      <a:pPr algn="ctr"/>
                      <a:r>
                        <a:rPr kumimoji="1" lang="ja-JP" altLang="en-US" sz="2000" b="1" dirty="0">
                          <a:latin typeface="Meiryo UI" panose="020B0604030504040204" pitchFamily="50" charset="-128"/>
                          <a:ea typeface="Meiryo UI" panose="020B0604030504040204" pitchFamily="50" charset="-128"/>
                        </a:rPr>
                        <a:t>高校</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51</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tc>
                  <a:txBody>
                    <a:bodyP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約</a:t>
                      </a:r>
                      <a:r>
                        <a:rPr kumimoji="1" lang="en-US" altLang="ja-JP" sz="2400" b="1" dirty="0">
                          <a:solidFill>
                            <a:schemeClr val="tx1"/>
                          </a:solidFill>
                          <a:latin typeface="Meiryo UI" panose="020B0604030504040204" pitchFamily="50" charset="-128"/>
                          <a:ea typeface="Meiryo UI" panose="020B0604030504040204" pitchFamily="50" charset="-128"/>
                        </a:rPr>
                        <a:t>105</a:t>
                      </a:r>
                      <a:r>
                        <a:rPr kumimoji="1" lang="ja-JP" altLang="en-US" sz="2400" b="1" dirty="0">
                          <a:solidFill>
                            <a:schemeClr val="tx1"/>
                          </a:solidFill>
                          <a:latin typeface="Meiryo UI" panose="020B0604030504040204" pitchFamily="50" charset="-128"/>
                          <a:ea typeface="Meiryo UI" panose="020B0604030504040204" pitchFamily="50" charset="-128"/>
                        </a:rPr>
                        <a:t>万円</a:t>
                      </a:r>
                    </a:p>
                  </a:txBody>
                  <a:tcPr marT="45726" marB="45726" anchor="ctr"/>
                </a:tc>
                <a:extLst>
                  <a:ext uri="{0D108BD9-81ED-4DB2-BD59-A6C34878D82A}">
                    <a16:rowId xmlns:a16="http://schemas.microsoft.com/office/drawing/2014/main" val="10004"/>
                  </a:ext>
                </a:extLst>
              </a:tr>
              <a:tr h="895174">
                <a:tc>
                  <a:txBody>
                    <a:bodyPr/>
                    <a:lstStyle/>
                    <a:p>
                      <a:pPr algn="ctr"/>
                      <a:r>
                        <a:rPr kumimoji="1" lang="ja-JP" altLang="en-US" sz="2000" b="1" dirty="0">
                          <a:latin typeface="Meiryo UI" panose="020B0604030504040204" pitchFamily="50" charset="-128"/>
                          <a:ea typeface="Meiryo UI" panose="020B0604030504040204" pitchFamily="50" charset="-128"/>
                        </a:rPr>
                        <a:t>大学</a:t>
                      </a:r>
                    </a:p>
                  </a:txBody>
                  <a:tcPr marT="45726" marB="45726" anchor="ctr"/>
                </a:tc>
                <a:tc>
                  <a:txBody>
                    <a:bodyPr/>
                    <a:lstStyle/>
                    <a:p>
                      <a:r>
                        <a:rPr kumimoji="1" lang="ja-JP" altLang="en-US" sz="2000" b="1" dirty="0">
                          <a:latin typeface="Meiryo UI" panose="020B0604030504040204" pitchFamily="50" charset="-128"/>
                          <a:ea typeface="Meiryo UI" panose="020B0604030504040204" pitchFamily="50" charset="-128"/>
                        </a:rPr>
                        <a:t>　初年度　　</a:t>
                      </a:r>
                      <a:r>
                        <a:rPr kumimoji="1" lang="ja-JP" altLang="en-US" sz="2000" b="1" baseline="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約</a:t>
                      </a:r>
                      <a:r>
                        <a:rPr kumimoji="1" lang="en-US" altLang="ja-JP" sz="2000" b="1" dirty="0">
                          <a:latin typeface="Meiryo UI" panose="020B0604030504040204" pitchFamily="50" charset="-128"/>
                          <a:ea typeface="Meiryo UI" panose="020B0604030504040204" pitchFamily="50" charset="-128"/>
                        </a:rPr>
                        <a:t>82</a:t>
                      </a:r>
                      <a:r>
                        <a:rPr kumimoji="1" lang="ja-JP" altLang="en-US" sz="2000" b="1" dirty="0">
                          <a:latin typeface="Meiryo UI" panose="020B0604030504040204" pitchFamily="50" charset="-128"/>
                          <a:ea typeface="Meiryo UI" panose="020B0604030504040204" pitchFamily="50" charset="-128"/>
                        </a:rPr>
                        <a:t>万円</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a:t>
                      </a:r>
                      <a:r>
                        <a:rPr kumimoji="1" lang="en-US" altLang="ja-JP" sz="2000" b="1" dirty="0">
                          <a:latin typeface="Meiryo UI" panose="020B0604030504040204" pitchFamily="50" charset="-128"/>
                          <a:ea typeface="Meiryo UI" panose="020B0604030504040204" pitchFamily="50" charset="-128"/>
                        </a:rPr>
                        <a:t>2</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a:latin typeface="Meiryo UI" panose="020B0604030504040204" pitchFamily="50" charset="-128"/>
                          <a:ea typeface="Meiryo UI" panose="020B0604030504040204" pitchFamily="50" charset="-128"/>
                        </a:rPr>
                        <a:t>4</a:t>
                      </a:r>
                      <a:r>
                        <a:rPr kumimoji="1" lang="ja-JP" altLang="en-US" sz="2000" b="1" dirty="0">
                          <a:latin typeface="Meiryo UI" panose="020B0604030504040204" pitchFamily="50" charset="-128"/>
                          <a:ea typeface="Meiryo UI" panose="020B0604030504040204" pitchFamily="50" charset="-128"/>
                        </a:rPr>
                        <a:t>年度　約</a:t>
                      </a:r>
                      <a:r>
                        <a:rPr kumimoji="1" lang="en-US" altLang="ja-JP" sz="2000" b="1" dirty="0">
                          <a:latin typeface="Meiryo UI" panose="020B0604030504040204" pitchFamily="50" charset="-128"/>
                          <a:ea typeface="Meiryo UI" panose="020B0604030504040204" pitchFamily="50" charset="-128"/>
                        </a:rPr>
                        <a:t>54</a:t>
                      </a:r>
                      <a:r>
                        <a:rPr kumimoji="1" lang="ja-JP" altLang="en-US" sz="2000" b="1" dirty="0">
                          <a:latin typeface="Meiryo UI" panose="020B0604030504040204" pitchFamily="50" charset="-128"/>
                          <a:ea typeface="Meiryo UI" panose="020B0604030504040204" pitchFamily="50" charset="-128"/>
                        </a:rPr>
                        <a:t>万円</a:t>
                      </a:r>
                    </a:p>
                  </a:txBody>
                  <a:tcPr marT="45726" marB="45726" anchor="ctr"/>
                </a:tc>
                <a:tc>
                  <a:txBody>
                    <a:bodyPr/>
                    <a:lstStyle/>
                    <a:p>
                      <a:r>
                        <a:rPr kumimoji="1" lang="ja-JP" altLang="en-US" sz="2000" b="1" dirty="0">
                          <a:latin typeface="Meiryo UI" panose="020B0604030504040204" pitchFamily="50" charset="-128"/>
                          <a:ea typeface="Meiryo UI" panose="020B0604030504040204" pitchFamily="50" charset="-128"/>
                        </a:rPr>
                        <a:t>　初年度　  約</a:t>
                      </a:r>
                      <a:r>
                        <a:rPr kumimoji="1" lang="en-US" altLang="ja-JP" sz="2000" b="1" dirty="0">
                          <a:latin typeface="Meiryo UI" panose="020B0604030504040204" pitchFamily="50" charset="-128"/>
                          <a:ea typeface="Meiryo UI" panose="020B0604030504040204" pitchFamily="50" charset="-128"/>
                        </a:rPr>
                        <a:t>136</a:t>
                      </a:r>
                      <a:r>
                        <a:rPr kumimoji="1" lang="ja-JP" altLang="en-US" sz="2000" b="1" dirty="0">
                          <a:latin typeface="Meiryo UI" panose="020B0604030504040204" pitchFamily="50" charset="-128"/>
                          <a:ea typeface="Meiryo UI" panose="020B0604030504040204" pitchFamily="50" charset="-128"/>
                        </a:rPr>
                        <a:t>万円</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a:t>
                      </a:r>
                      <a:r>
                        <a:rPr kumimoji="1" lang="en-US" altLang="ja-JP" sz="2000" b="1" dirty="0">
                          <a:latin typeface="Meiryo UI" panose="020B0604030504040204" pitchFamily="50" charset="-128"/>
                          <a:ea typeface="Meiryo UI" panose="020B0604030504040204" pitchFamily="50" charset="-128"/>
                        </a:rPr>
                        <a:t>2</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a:latin typeface="Meiryo UI" panose="020B0604030504040204" pitchFamily="50" charset="-128"/>
                          <a:ea typeface="Meiryo UI" panose="020B0604030504040204" pitchFamily="50" charset="-128"/>
                        </a:rPr>
                        <a:t>4</a:t>
                      </a:r>
                      <a:r>
                        <a:rPr kumimoji="1" lang="ja-JP" altLang="en-US" sz="2000" b="1" dirty="0">
                          <a:latin typeface="Meiryo UI" panose="020B0604030504040204" pitchFamily="50" charset="-128"/>
                          <a:ea typeface="Meiryo UI" panose="020B0604030504040204" pitchFamily="50" charset="-128"/>
                        </a:rPr>
                        <a:t>年度　約</a:t>
                      </a:r>
                      <a:r>
                        <a:rPr kumimoji="1" lang="en-US" altLang="ja-JP" sz="2000" b="1" dirty="0">
                          <a:latin typeface="Meiryo UI" panose="020B0604030504040204" pitchFamily="50" charset="-128"/>
                          <a:ea typeface="Meiryo UI" panose="020B0604030504040204" pitchFamily="50" charset="-128"/>
                        </a:rPr>
                        <a:t>111</a:t>
                      </a:r>
                      <a:r>
                        <a:rPr kumimoji="1" lang="ja-JP" altLang="en-US" sz="2000" b="1" dirty="0">
                          <a:latin typeface="Meiryo UI" panose="020B0604030504040204" pitchFamily="50" charset="-128"/>
                          <a:ea typeface="Meiryo UI" panose="020B0604030504040204" pitchFamily="50" charset="-128"/>
                        </a:rPr>
                        <a:t>万円</a:t>
                      </a:r>
                    </a:p>
                  </a:txBody>
                  <a:tcPr marT="45726" marB="45726" anchor="ctr"/>
                </a:tc>
                <a:extLst>
                  <a:ext uri="{0D108BD9-81ED-4DB2-BD59-A6C34878D82A}">
                    <a16:rowId xmlns:a16="http://schemas.microsoft.com/office/drawing/2014/main" val="10005"/>
                  </a:ext>
                </a:extLst>
              </a:tr>
            </a:tbl>
          </a:graphicData>
        </a:graphic>
      </p:graphicFrame>
      <p:sp>
        <p:nvSpPr>
          <p:cNvPr id="3" name="正方形/長方形 2"/>
          <p:cNvSpPr/>
          <p:nvPr/>
        </p:nvSpPr>
        <p:spPr>
          <a:xfrm>
            <a:off x="6749269" y="1059104"/>
            <a:ext cx="2079613" cy="424732"/>
          </a:xfrm>
          <a:prstGeom prst="rect">
            <a:avLst/>
          </a:prstGeom>
        </p:spPr>
        <p:txBody>
          <a:bodyPr wrap="square">
            <a:spAutoFit/>
          </a:bodyPr>
          <a:lstStyle/>
          <a:p>
            <a:pPr algn="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（年額）</a:t>
            </a:r>
            <a:endParaRPr lang="ja-JP" altLang="en-US" dirty="0"/>
          </a:p>
        </p:txBody>
      </p:sp>
      <p:sp>
        <p:nvSpPr>
          <p:cNvPr id="5" name="ホームベース 4"/>
          <p:cNvSpPr/>
          <p:nvPr/>
        </p:nvSpPr>
        <p:spPr>
          <a:xfrm>
            <a:off x="290599" y="6021168"/>
            <a:ext cx="8910182" cy="604689"/>
          </a:xfrm>
          <a:prstGeom prst="homePlate">
            <a:avLst/>
          </a:prstGeom>
          <a:solidFill>
            <a:schemeClr val="bg1">
              <a:lumMod val="9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2000" b="1" dirty="0">
                <a:latin typeface="Meiryo UI" panose="020B0604030504040204" pitchFamily="50" charset="-128"/>
                <a:ea typeface="Meiryo UI" panose="020B0604030504040204" pitchFamily="50" charset="-128"/>
              </a:rPr>
              <a:t>全て公立の場合</a:t>
            </a:r>
            <a:r>
              <a:rPr lang="en-US" altLang="ja-JP" sz="2800" b="1" u="sng" dirty="0">
                <a:solidFill>
                  <a:srgbClr val="C00000"/>
                </a:solidFill>
                <a:latin typeface="Meiryo UI" panose="020B0604030504040204" pitchFamily="50" charset="-128"/>
                <a:ea typeface="Meiryo UI" panose="020B0604030504040204" pitchFamily="50" charset="-128"/>
              </a:rPr>
              <a:t>800</a:t>
            </a:r>
            <a:r>
              <a:rPr lang="ja-JP" altLang="en-US" sz="2800" b="1" u="sng" dirty="0">
                <a:solidFill>
                  <a:srgbClr val="C00000"/>
                </a:solidFill>
                <a:latin typeface="Meiryo UI" panose="020B0604030504040204" pitchFamily="50" charset="-128"/>
                <a:ea typeface="Meiryo UI" panose="020B0604030504040204" pitchFamily="50" charset="-128"/>
              </a:rPr>
              <a:t>万円</a:t>
            </a:r>
            <a:r>
              <a:rPr lang="ja-JP" altLang="en-US" sz="2000" b="1" dirty="0">
                <a:latin typeface="Meiryo UI" panose="020B0604030504040204" pitchFamily="50" charset="-128"/>
                <a:ea typeface="Meiryo UI" panose="020B0604030504040204" pitchFamily="50" charset="-128"/>
              </a:rPr>
              <a:t>、全て私立の場合</a:t>
            </a:r>
            <a:r>
              <a:rPr lang="en-US" altLang="ja-JP" sz="2800" b="1" u="sng" dirty="0">
                <a:solidFill>
                  <a:srgbClr val="C00000"/>
                </a:solidFill>
                <a:latin typeface="Meiryo UI" panose="020B0604030504040204" pitchFamily="50" charset="-128"/>
                <a:ea typeface="Meiryo UI" panose="020B0604030504040204" pitchFamily="50" charset="-128"/>
              </a:rPr>
              <a:t>2,000</a:t>
            </a:r>
            <a:r>
              <a:rPr lang="ja-JP" altLang="en-US" sz="2800" b="1" u="sng" dirty="0">
                <a:solidFill>
                  <a:srgbClr val="C00000"/>
                </a:solidFill>
                <a:latin typeface="Meiryo UI" panose="020B0604030504040204" pitchFamily="50" charset="-128"/>
                <a:ea typeface="Meiryo UI" panose="020B0604030504040204" pitchFamily="50" charset="-128"/>
              </a:rPr>
              <a:t>万円</a:t>
            </a:r>
            <a:r>
              <a:rPr lang="ja-JP" altLang="en-US" sz="2000" b="1" dirty="0">
                <a:latin typeface="Meiryo UI" panose="020B0604030504040204" pitchFamily="50" charset="-128"/>
                <a:ea typeface="Meiryo UI" panose="020B0604030504040204" pitchFamily="50" charset="-128"/>
              </a:rPr>
              <a:t>以上が必要です</a:t>
            </a:r>
          </a:p>
        </p:txBody>
      </p:sp>
      <p:sp>
        <p:nvSpPr>
          <p:cNvPr id="6" name="テキスト ボックス 5"/>
          <p:cNvSpPr txBox="1">
            <a:spLocks noChangeArrowheads="1"/>
          </p:cNvSpPr>
          <p:nvPr/>
        </p:nvSpPr>
        <p:spPr bwMode="auto">
          <a:xfrm>
            <a:off x="704042" y="5007961"/>
            <a:ext cx="8910181" cy="135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a:latin typeface="Meiryo UI" panose="020B0604030504040204" pitchFamily="50" charset="-128"/>
                <a:ea typeface="Meiryo UI" panose="020B0604030504040204" pitchFamily="50" charset="-128"/>
              </a:rPr>
              <a:t>（出所）幼稚園～高校：文部科学省「子供の学習費調査」（令和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a:t>
            </a:r>
            <a:r>
              <a:rPr lang="ja-JP" altLang="en-US" sz="1400" b="1" dirty="0">
                <a:solidFill>
                  <a:srgbClr val="FF0000"/>
                </a:solidFill>
                <a:latin typeface="Meiryo UI" panose="020B0604030504040204" pitchFamily="50" charset="-128"/>
                <a:ea typeface="Meiryo UI" panose="020B0604030504040204" pitchFamily="50" charset="-128"/>
              </a:rPr>
              <a:t>──</a:t>
            </a:r>
            <a:r>
              <a:rPr lang="ja-JP" altLang="en-US" sz="1400" b="1" u="sng" dirty="0">
                <a:solidFill>
                  <a:srgbClr val="FF0000"/>
                </a:solidFill>
                <a:latin typeface="Meiryo UI" panose="020B0604030504040204" pitchFamily="50" charset="-128"/>
                <a:ea typeface="Meiryo UI" panose="020B0604030504040204" pitchFamily="50" charset="-128"/>
              </a:rPr>
              <a:t>学校教育費・学校給食費等含む</a:t>
            </a:r>
            <a:endParaRPr lang="en-US" altLang="ja-JP" sz="1400" b="1" u="sng" dirty="0">
              <a:solidFill>
                <a:srgbClr val="FF0000"/>
              </a:solidFill>
              <a:latin typeface="Meiryo UI" panose="020B0604030504040204" pitchFamily="50" charset="-128"/>
              <a:ea typeface="Meiryo UI" panose="020B0604030504040204" pitchFamily="50" charset="-128"/>
            </a:endParaRPr>
          </a:p>
          <a:p>
            <a:pPr eaLnBrk="1" hangingPunct="1"/>
            <a:r>
              <a:rPr lang="ja-JP" altLang="en-US" sz="1400" dirty="0">
                <a:latin typeface="Meiryo UI" panose="020B0604030504040204" pitchFamily="50" charset="-128"/>
                <a:ea typeface="Meiryo UI" panose="020B0604030504040204" pitchFamily="50" charset="-128"/>
              </a:rPr>
              <a:t>　　　　大学（公立）：文部科学省「国立大学の授業料その他の費用に関する省令」</a:t>
            </a:r>
            <a:endParaRPr lang="en-US" altLang="ja-JP" sz="1400" dirty="0">
              <a:latin typeface="Meiryo UI" panose="020B0604030504040204" pitchFamily="50" charset="-128"/>
              <a:ea typeface="Meiryo UI" panose="020B0604030504040204" pitchFamily="50" charset="-128"/>
            </a:endParaRPr>
          </a:p>
          <a:p>
            <a:pPr eaLnBrk="1" hangingPunct="1"/>
            <a:r>
              <a:rPr lang="ja-JP" altLang="en-US" sz="1400" dirty="0">
                <a:latin typeface="Meiryo UI" panose="020B0604030504040204" pitchFamily="50" charset="-128"/>
                <a:ea typeface="Meiryo UI" panose="020B0604030504040204" pitchFamily="50" charset="-128"/>
              </a:rPr>
              <a:t>　　　　大学（私立）：文部科学省「私立大学等の入学者に係る学生納付金等調査結果について」（令和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a:t>
            </a:r>
          </a:p>
          <a:p>
            <a:pPr eaLnBrk="1" hangingPunct="1"/>
            <a:endParaRPr lang="ja-JP" altLang="en-US" sz="1400" dirty="0">
              <a:latin typeface="Meiryo UI" panose="020B0604030504040204" pitchFamily="50" charset="-128"/>
              <a:ea typeface="Meiryo UI" panose="020B0604030504040204" pitchFamily="50" charset="-128"/>
            </a:endParaRPr>
          </a:p>
        </p:txBody>
      </p:sp>
      <p:sp>
        <p:nvSpPr>
          <p:cNvPr id="9" name="タイトル 1"/>
          <p:cNvSpPr txBox="1">
            <a:spLocks/>
          </p:cNvSpPr>
          <p:nvPr/>
        </p:nvSpPr>
        <p:spPr>
          <a:xfrm>
            <a:off x="0" y="779950"/>
            <a:ext cx="5147188" cy="620575"/>
          </a:xfrm>
          <a:prstGeom prst="rect">
            <a:avLst/>
          </a:prstGeom>
          <a:ln>
            <a:noFill/>
          </a:ln>
        </p:spPr>
        <p:txBody>
          <a:bodyPr rtlCol="0">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defRPr/>
            </a:pPr>
            <a:r>
              <a:rPr lang="ja-JP" altLang="en-US" sz="3200" b="1" dirty="0">
                <a:latin typeface="Meiryo UI" panose="020B0604030504040204" pitchFamily="50" charset="-128"/>
                <a:ea typeface="Meiryo UI" panose="020B0604030504040204" pitchFamily="50" charset="-128"/>
              </a:rPr>
              <a:t>人生の</a:t>
            </a:r>
            <a:r>
              <a:rPr lang="en-US" altLang="ja-JP" sz="3200" b="1" dirty="0">
                <a:latin typeface="Meiryo UI" panose="020B0604030504040204" pitchFamily="50" charset="-128"/>
                <a:ea typeface="Meiryo UI" panose="020B0604030504040204" pitchFamily="50" charset="-128"/>
              </a:rPr>
              <a:t>3</a:t>
            </a:r>
            <a:r>
              <a:rPr lang="ja-JP" altLang="en-US" sz="3200" b="1" dirty="0">
                <a:latin typeface="Meiryo UI" panose="020B0604030504040204" pitchFamily="50" charset="-128"/>
                <a:ea typeface="Meiryo UI" panose="020B0604030504040204" pitchFamily="50" charset="-128"/>
              </a:rPr>
              <a:t>大資金：</a:t>
            </a:r>
            <a:r>
              <a:rPr lang="ja-JP" altLang="en-US" sz="3200" b="1" dirty="0">
                <a:solidFill>
                  <a:schemeClr val="accent6">
                    <a:lumMod val="75000"/>
                  </a:schemeClr>
                </a:solidFill>
                <a:latin typeface="Meiryo UI" panose="020B0604030504040204" pitchFamily="50" charset="-128"/>
                <a:ea typeface="Meiryo UI" panose="020B0604030504040204" pitchFamily="50" charset="-128"/>
              </a:rPr>
              <a:t>教育資金</a:t>
            </a:r>
            <a:r>
              <a:rPr lang="ja-JP" altLang="en-US" sz="3600" b="1" dirty="0">
                <a:latin typeface="Meiryo UI" panose="020B0604030504040204" pitchFamily="50" charset="-128"/>
                <a:ea typeface="Meiryo UI" panose="020B0604030504040204" pitchFamily="50" charset="-128"/>
              </a:rPr>
              <a:t>　</a:t>
            </a:r>
            <a:r>
              <a:rPr lang="ja-JP" altLang="en-US" sz="3200" b="1" dirty="0">
                <a:latin typeface="Meiryo UI" panose="020B0604030504040204" pitchFamily="50" charset="-128"/>
                <a:ea typeface="Meiryo UI" panose="020B0604030504040204" pitchFamily="50" charset="-128"/>
              </a:rPr>
              <a:t>　</a:t>
            </a:r>
            <a:r>
              <a:rPr lang="ja-JP" altLang="en-US" sz="2000" dirty="0">
                <a:latin typeface="HG創英角ﾎﾟｯﾌﾟ体" panose="040B0A09000000000000" pitchFamily="49" charset="-128"/>
                <a:ea typeface="HG創英角ﾎﾟｯﾌﾟ体" panose="040B0A09000000000000" pitchFamily="49" charset="-128"/>
              </a:rPr>
              <a:t>　</a:t>
            </a:r>
          </a:p>
        </p:txBody>
      </p:sp>
      <p:sp>
        <p:nvSpPr>
          <p:cNvPr id="11"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890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2505" y="2012686"/>
            <a:ext cx="4837470" cy="461665"/>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（例）夫婦同い年で</a:t>
            </a:r>
            <a:r>
              <a:rPr lang="en-US" altLang="ja-JP" sz="2000" dirty="0">
                <a:latin typeface="Meiryo UI" panose="020B0604030504040204" pitchFamily="50" charset="-128"/>
                <a:ea typeface="Meiryo UI" panose="020B0604030504040204" pitchFamily="50" charset="-128"/>
              </a:rPr>
              <a:t>90</a:t>
            </a:r>
            <a:r>
              <a:rPr lang="ja-JP" altLang="en-US" sz="2000" dirty="0">
                <a:latin typeface="Meiryo UI" panose="020B0604030504040204" pitchFamily="50" charset="-128"/>
                <a:ea typeface="Meiryo UI" panose="020B0604030504040204" pitchFamily="50" charset="-128"/>
              </a:rPr>
              <a:t>歳まで生きる場合</a:t>
            </a:r>
            <a:endParaRPr lang="en-US" altLang="ja-JP" sz="20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901928481"/>
              </p:ext>
            </p:extLst>
          </p:nvPr>
        </p:nvGraphicFramePr>
        <p:xfrm>
          <a:off x="997179" y="2453534"/>
          <a:ext cx="3347883" cy="1288629"/>
        </p:xfrm>
        <a:graphic>
          <a:graphicData uri="http://schemas.openxmlformats.org/drawingml/2006/table">
            <a:tbl>
              <a:tblPr firstRow="1" bandRow="1">
                <a:tableStyleId>{5C22544A-7EE6-4342-B048-85BDC9FD1C3A}</a:tableStyleId>
              </a:tblPr>
              <a:tblGrid>
                <a:gridCol w="3347883">
                  <a:extLst>
                    <a:ext uri="{9D8B030D-6E8A-4147-A177-3AD203B41FA5}">
                      <a16:colId xmlns:a16="http://schemas.microsoft.com/office/drawing/2014/main" val="695488954"/>
                    </a:ext>
                  </a:extLst>
                </a:gridCol>
              </a:tblGrid>
              <a:tr h="496149">
                <a:tc>
                  <a:txBody>
                    <a:bodyPr/>
                    <a:lstStyle/>
                    <a:p>
                      <a:pPr algn="ctr"/>
                      <a:r>
                        <a:rPr kumimoji="1" lang="ja-JP" altLang="en-US" sz="2000" b="0" dirty="0">
                          <a:latin typeface="Meiryo UI" panose="020B0604030504040204" pitchFamily="50" charset="-128"/>
                          <a:ea typeface="Meiryo UI" panose="020B0604030504040204" pitchFamily="50" charset="-128"/>
                        </a:rPr>
                        <a:t>生活費</a:t>
                      </a:r>
                    </a:p>
                  </a:txBody>
                  <a:tcPr anchor="ctr">
                    <a:solidFill>
                      <a:schemeClr val="accent6">
                        <a:lumMod val="75000"/>
                      </a:schemeClr>
                    </a:solidFill>
                  </a:tcPr>
                </a:tc>
                <a:extLst>
                  <a:ext uri="{0D108BD9-81ED-4DB2-BD59-A6C34878D82A}">
                    <a16:rowId xmlns:a16="http://schemas.microsoft.com/office/drawing/2014/main" val="3534841103"/>
                  </a:ext>
                </a:extLst>
              </a:tr>
              <a:tr h="360163">
                <a:tc>
                  <a:txBody>
                    <a:bodyPr/>
                    <a:lstStyle/>
                    <a:p>
                      <a:pPr algn="ctr"/>
                      <a:r>
                        <a:rPr kumimoji="1" lang="ja-JP" altLang="en-US" sz="2000" b="1"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医療費</a:t>
                      </a:r>
                    </a:p>
                  </a:txBody>
                  <a:tcPr anchor="ctr">
                    <a:solidFill>
                      <a:schemeClr val="accent6">
                        <a:lumMod val="40000"/>
                        <a:lumOff val="60000"/>
                      </a:schemeClr>
                    </a:solidFill>
                  </a:tcPr>
                </a:tc>
                <a:extLst>
                  <a:ext uri="{0D108BD9-81ED-4DB2-BD59-A6C34878D82A}">
                    <a16:rowId xmlns:a16="http://schemas.microsoft.com/office/drawing/2014/main" val="2833135081"/>
                  </a:ext>
                </a:extLst>
              </a:tr>
              <a:tr h="360163">
                <a:tc>
                  <a:txBody>
                    <a:bodyPr/>
                    <a:lstStyle/>
                    <a:p>
                      <a:pPr algn="ctr"/>
                      <a:r>
                        <a:rPr kumimoji="1" lang="ja-JP" altLang="en-US" sz="2000" b="1" dirty="0">
                          <a:latin typeface="Meiryo UI" panose="020B0604030504040204" pitchFamily="50" charset="-128"/>
                          <a:ea typeface="Meiryo UI" panose="020B0604030504040204" pitchFamily="50" charset="-128"/>
                        </a:rPr>
                        <a:t>＋</a:t>
                      </a:r>
                      <a:r>
                        <a:rPr kumimoji="1" lang="ja-JP" altLang="en-US" sz="2000">
                          <a:latin typeface="Meiryo UI" panose="020B0604030504040204" pitchFamily="50" charset="-128"/>
                          <a:ea typeface="Meiryo UI" panose="020B0604030504040204" pitchFamily="50" charset="-128"/>
                        </a:rPr>
                        <a:t>　娯楽費</a:t>
                      </a:r>
                      <a:endParaRPr kumimoji="1" lang="ja-JP" altLang="en-US" sz="20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2773689023"/>
                  </a:ext>
                </a:extLst>
              </a:tr>
            </a:tbl>
          </a:graphicData>
        </a:graphic>
      </p:graphicFrame>
      <p:sp>
        <p:nvSpPr>
          <p:cNvPr id="5" name="テキスト ボックス 4"/>
          <p:cNvSpPr txBox="1"/>
          <p:nvPr/>
        </p:nvSpPr>
        <p:spPr>
          <a:xfrm>
            <a:off x="4448299" y="2727724"/>
            <a:ext cx="825911" cy="757130"/>
          </a:xfrm>
          <a:prstGeom prst="rect">
            <a:avLst/>
          </a:prstGeom>
          <a:noFill/>
        </p:spPr>
        <p:txBody>
          <a:bodyPr wrap="square" rtlCol="0">
            <a:spAutoFit/>
          </a:bodyPr>
          <a:lstStyle/>
          <a:p>
            <a:pPr algn="ctr"/>
            <a:r>
              <a:rPr lang="en-US" altLang="ja-JP" sz="3600" b="1" dirty="0">
                <a:solidFill>
                  <a:schemeClr val="accent6">
                    <a:lumMod val="75000"/>
                  </a:schemeClr>
                </a:solidFill>
                <a:latin typeface="Meiryo UI" panose="020B0604030504040204" pitchFamily="50" charset="-128"/>
                <a:ea typeface="Meiryo UI" panose="020B0604030504040204" pitchFamily="50" charset="-128"/>
              </a:rPr>
              <a:t>×</a:t>
            </a:r>
            <a:endParaRPr lang="ja-JP" altLang="en-US" sz="3600" b="1" dirty="0">
              <a:solidFill>
                <a:schemeClr val="accent6">
                  <a:lumMod val="75000"/>
                </a:schemeClr>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79650085"/>
              </p:ext>
            </p:extLst>
          </p:nvPr>
        </p:nvGraphicFramePr>
        <p:xfrm>
          <a:off x="5328208" y="2602784"/>
          <a:ext cx="2762944" cy="914400"/>
        </p:xfrm>
        <a:graphic>
          <a:graphicData uri="http://schemas.openxmlformats.org/drawingml/2006/table">
            <a:tbl>
              <a:tblPr firstRow="1" bandRow="1">
                <a:tableStyleId>{5C22544A-7EE6-4342-B048-85BDC9FD1C3A}</a:tableStyleId>
              </a:tblPr>
              <a:tblGrid>
                <a:gridCol w="1627318">
                  <a:extLst>
                    <a:ext uri="{9D8B030D-6E8A-4147-A177-3AD203B41FA5}">
                      <a16:colId xmlns:a16="http://schemas.microsoft.com/office/drawing/2014/main" val="2985456028"/>
                    </a:ext>
                  </a:extLst>
                </a:gridCol>
                <a:gridCol w="1135626">
                  <a:extLst>
                    <a:ext uri="{9D8B030D-6E8A-4147-A177-3AD203B41FA5}">
                      <a16:colId xmlns:a16="http://schemas.microsoft.com/office/drawing/2014/main" val="4045176242"/>
                    </a:ext>
                  </a:extLst>
                </a:gridCol>
              </a:tblGrid>
              <a:tr h="439792">
                <a:tc>
                  <a:txBody>
                    <a:bodyPr/>
                    <a:lstStyle/>
                    <a:p>
                      <a:pPr algn="ctr"/>
                      <a:r>
                        <a:rPr kumimoji="1" lang="en-US" altLang="ja-JP" sz="2000" b="0" dirty="0">
                          <a:latin typeface="Meiryo UI" panose="020B0604030504040204" pitchFamily="50" charset="-128"/>
                          <a:ea typeface="Meiryo UI" panose="020B0604030504040204" pitchFamily="50" charset="-128"/>
                        </a:rPr>
                        <a:t>65</a:t>
                      </a:r>
                      <a:r>
                        <a:rPr kumimoji="1" lang="ja-JP" altLang="en-US" sz="2000" b="0" dirty="0">
                          <a:latin typeface="Meiryo UI" panose="020B0604030504040204" pitchFamily="50" charset="-128"/>
                          <a:ea typeface="Meiryo UI" panose="020B0604030504040204" pitchFamily="50" charset="-128"/>
                        </a:rPr>
                        <a:t>歳で引退</a:t>
                      </a:r>
                    </a:p>
                  </a:txBody>
                  <a:tcPr anchor="ctr">
                    <a:solidFill>
                      <a:schemeClr val="accent6">
                        <a:lumMod val="75000"/>
                      </a:schemeClr>
                    </a:solidFill>
                  </a:tcPr>
                </a:tc>
                <a:tc>
                  <a:txBody>
                    <a:bodyPr/>
                    <a:lstStyle/>
                    <a:p>
                      <a:pPr algn="ctr"/>
                      <a:r>
                        <a:rPr kumimoji="1" lang="en-US" altLang="ja-JP" sz="2400" b="1" dirty="0">
                          <a:latin typeface="Meiryo UI" panose="020B0604030504040204" pitchFamily="50" charset="-128"/>
                          <a:ea typeface="Meiryo UI" panose="020B0604030504040204" pitchFamily="50" charset="-128"/>
                        </a:rPr>
                        <a:t>25</a:t>
                      </a:r>
                      <a:r>
                        <a:rPr kumimoji="1" lang="ja-JP" altLang="en-US" sz="2000" b="0" dirty="0">
                          <a:latin typeface="Meiryo UI" panose="020B0604030504040204" pitchFamily="50" charset="-128"/>
                          <a:ea typeface="Meiryo UI" panose="020B0604030504040204" pitchFamily="50" charset="-128"/>
                        </a:rPr>
                        <a:t>年</a:t>
                      </a:r>
                    </a:p>
                  </a:txBody>
                  <a:tcPr anchor="ctr">
                    <a:solidFill>
                      <a:schemeClr val="accent6">
                        <a:lumMod val="75000"/>
                      </a:schemeClr>
                    </a:solidFill>
                  </a:tcPr>
                </a:tc>
                <a:extLst>
                  <a:ext uri="{0D108BD9-81ED-4DB2-BD59-A6C34878D82A}">
                    <a16:rowId xmlns:a16="http://schemas.microsoft.com/office/drawing/2014/main" val="2382331921"/>
                  </a:ext>
                </a:extLst>
              </a:tr>
              <a:tr h="439792">
                <a:tc>
                  <a:txBody>
                    <a:bodyPr/>
                    <a:lstStyle/>
                    <a:p>
                      <a:pPr algn="ctr"/>
                      <a:r>
                        <a:rPr kumimoji="1" lang="en-US" altLang="ja-JP" sz="2000" dirty="0">
                          <a:latin typeface="Meiryo UI" panose="020B0604030504040204" pitchFamily="50" charset="-128"/>
                          <a:ea typeface="Meiryo UI" panose="020B0604030504040204" pitchFamily="50" charset="-128"/>
                        </a:rPr>
                        <a:t>70</a:t>
                      </a:r>
                      <a:r>
                        <a:rPr kumimoji="1" lang="ja-JP" altLang="en-US" sz="2000" dirty="0">
                          <a:latin typeface="Meiryo UI" panose="020B0604030504040204" pitchFamily="50" charset="-128"/>
                          <a:ea typeface="Meiryo UI" panose="020B0604030504040204" pitchFamily="50" charset="-128"/>
                        </a:rPr>
                        <a:t>歳で引退</a:t>
                      </a:r>
                    </a:p>
                  </a:txBody>
                  <a:tcPr anchor="ctr">
                    <a:solidFill>
                      <a:schemeClr val="accent6">
                        <a:lumMod val="60000"/>
                        <a:lumOff val="40000"/>
                      </a:schemeClr>
                    </a:solidFill>
                  </a:tcPr>
                </a:tc>
                <a:tc>
                  <a:txBody>
                    <a:bodyPr/>
                    <a:lstStyle/>
                    <a:p>
                      <a:pPr algn="ctr"/>
                      <a:r>
                        <a:rPr kumimoji="1" lang="en-US" altLang="ja-JP" sz="2400" b="1" dirty="0">
                          <a:latin typeface="Meiryo UI" panose="020B0604030504040204" pitchFamily="50" charset="-128"/>
                          <a:ea typeface="Meiryo UI" panose="020B0604030504040204" pitchFamily="50" charset="-128"/>
                        </a:rPr>
                        <a:t>20</a:t>
                      </a:r>
                      <a:r>
                        <a:rPr kumimoji="1" lang="ja-JP" altLang="en-US" sz="2000" dirty="0">
                          <a:latin typeface="Meiryo UI" panose="020B0604030504040204" pitchFamily="50" charset="-128"/>
                          <a:ea typeface="Meiryo UI" panose="020B0604030504040204" pitchFamily="50" charset="-128"/>
                        </a:rPr>
                        <a:t>年</a:t>
                      </a:r>
                    </a:p>
                  </a:txBody>
                  <a:tcPr anchor="ctr">
                    <a:solidFill>
                      <a:schemeClr val="accent6">
                        <a:lumMod val="60000"/>
                        <a:lumOff val="40000"/>
                      </a:schemeClr>
                    </a:solidFill>
                  </a:tcPr>
                </a:tc>
                <a:extLst>
                  <a:ext uri="{0D108BD9-81ED-4DB2-BD59-A6C34878D82A}">
                    <a16:rowId xmlns:a16="http://schemas.microsoft.com/office/drawing/2014/main" val="857617168"/>
                  </a:ext>
                </a:extLst>
              </a:tr>
            </a:tbl>
          </a:graphicData>
        </a:graphic>
      </p:graphicFrame>
      <p:sp>
        <p:nvSpPr>
          <p:cNvPr id="7" name="正方形/長方形 6"/>
          <p:cNvSpPr/>
          <p:nvPr/>
        </p:nvSpPr>
        <p:spPr>
          <a:xfrm>
            <a:off x="422001" y="1782688"/>
            <a:ext cx="8507438" cy="2065010"/>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13730" y="1470237"/>
            <a:ext cx="840658" cy="540000"/>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r>
              <a:rPr lang="ja-JP" altLang="en-US" sz="2400" b="1" dirty="0">
                <a:solidFill>
                  <a:schemeClr val="accent6">
                    <a:lumMod val="75000"/>
                  </a:schemeClr>
                </a:solidFill>
                <a:latin typeface="Meiryo UI" panose="020B0604030504040204" pitchFamily="50" charset="-128"/>
                <a:ea typeface="Meiryo UI" panose="020B0604030504040204" pitchFamily="50" charset="-128"/>
              </a:rPr>
              <a:t>支出</a:t>
            </a:r>
          </a:p>
        </p:txBody>
      </p:sp>
      <p:sp>
        <p:nvSpPr>
          <p:cNvPr id="9" name="テキスト ボックス 8"/>
          <p:cNvSpPr txBox="1"/>
          <p:nvPr/>
        </p:nvSpPr>
        <p:spPr>
          <a:xfrm>
            <a:off x="422001" y="5213876"/>
            <a:ext cx="8507438" cy="1179810"/>
          </a:xfrm>
          <a:prstGeom prst="rect">
            <a:avLst/>
          </a:prstGeom>
          <a:noFill/>
          <a:ln w="57150">
            <a:solidFill>
              <a:srgbClr val="0000FF"/>
            </a:solidFill>
          </a:ln>
        </p:spPr>
        <p:txBody>
          <a:bodyPr wrap="square" rtlCol="0">
            <a:spAutoFit/>
          </a:bodyPr>
          <a:lstStyle/>
          <a:p>
            <a:endParaRPr kumimoji="1" lang="en-US" altLang="ja-JP" dirty="0"/>
          </a:p>
          <a:p>
            <a:pPr algn="ctr">
              <a:spcBef>
                <a:spcPts val="0"/>
              </a:spcBef>
              <a:spcAft>
                <a:spcPts val="0"/>
              </a:spcAft>
            </a:pPr>
            <a:r>
              <a:rPr lang="ja-JP" altLang="en-US" sz="2400" b="1" dirty="0">
                <a:solidFill>
                  <a:srgbClr val="0000FF"/>
                </a:solidFill>
                <a:latin typeface="Meiryo UI" panose="020B0604030504040204" pitchFamily="50" charset="-128"/>
                <a:ea typeface="Meiryo UI" panose="020B0604030504040204" pitchFamily="50" charset="-128"/>
              </a:rPr>
              <a:t>年金（公的年金、企業年金等）、退職一時金など</a:t>
            </a:r>
            <a:endParaRPr lang="en-US" altLang="ja-JP" sz="2400" b="1" dirty="0">
              <a:solidFill>
                <a:srgbClr val="0000FF"/>
              </a:solidFill>
              <a:latin typeface="Meiryo UI" panose="020B0604030504040204" pitchFamily="50" charset="-128"/>
              <a:ea typeface="Meiryo UI" panose="020B0604030504040204" pitchFamily="50" charset="-128"/>
            </a:endParaRPr>
          </a:p>
          <a:p>
            <a:pPr>
              <a:lnSpc>
                <a:spcPts val="2000"/>
              </a:lnSpc>
              <a:spcBef>
                <a:spcPts val="0"/>
              </a:spcBef>
              <a:spcAft>
                <a:spcPts val="0"/>
              </a:spcAft>
            </a:pPr>
            <a:endParaRPr lang="ja-JP" altLang="en-US" sz="24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613730" y="4970989"/>
            <a:ext cx="840658" cy="540000"/>
          </a:xfrm>
          <a:prstGeom prst="rect">
            <a:avLst/>
          </a:prstGeom>
          <a:solidFill>
            <a:schemeClr val="accent5">
              <a:lumMod val="40000"/>
              <a:lumOff val="60000"/>
            </a:schemeClr>
          </a:solidFill>
          <a:ln w="28575">
            <a:solidFill>
              <a:srgbClr val="0000FF"/>
            </a:solidFill>
          </a:ln>
        </p:spPr>
        <p:txBody>
          <a:bodyPr wrap="square" rtlCol="0">
            <a:spAutoFit/>
          </a:bodyPr>
          <a:lstStyle/>
          <a:p>
            <a:r>
              <a:rPr lang="ja-JP" altLang="en-US" sz="2400" b="1" dirty="0">
                <a:solidFill>
                  <a:srgbClr val="0000FF"/>
                </a:solidFill>
                <a:latin typeface="Meiryo UI" panose="020B0604030504040204" pitchFamily="50" charset="-128"/>
                <a:ea typeface="Meiryo UI" panose="020B0604030504040204" pitchFamily="50" charset="-128"/>
              </a:rPr>
              <a:t>収入</a:t>
            </a:r>
          </a:p>
        </p:txBody>
      </p:sp>
      <p:sp>
        <p:nvSpPr>
          <p:cNvPr id="11" name="上下矢印 10"/>
          <p:cNvSpPr/>
          <p:nvPr/>
        </p:nvSpPr>
        <p:spPr>
          <a:xfrm>
            <a:off x="647032" y="3917854"/>
            <a:ext cx="444831" cy="968232"/>
          </a:xfrm>
          <a:prstGeom prst="up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p:cNvSpPr txBox="1"/>
          <p:nvPr/>
        </p:nvSpPr>
        <p:spPr>
          <a:xfrm>
            <a:off x="1262664" y="4079640"/>
            <a:ext cx="840658" cy="540000"/>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r>
              <a:rPr lang="ja-JP" altLang="en-US" sz="2400" b="1" dirty="0">
                <a:solidFill>
                  <a:schemeClr val="accent6">
                    <a:lumMod val="75000"/>
                  </a:schemeClr>
                </a:solidFill>
                <a:latin typeface="Meiryo UI" panose="020B0604030504040204" pitchFamily="50" charset="-128"/>
                <a:ea typeface="Meiryo UI" panose="020B0604030504040204" pitchFamily="50" charset="-128"/>
              </a:rPr>
              <a:t>支出</a:t>
            </a:r>
          </a:p>
        </p:txBody>
      </p:sp>
      <p:sp>
        <p:nvSpPr>
          <p:cNvPr id="13" name="テキスト ボックス 12"/>
          <p:cNvSpPr txBox="1"/>
          <p:nvPr/>
        </p:nvSpPr>
        <p:spPr>
          <a:xfrm>
            <a:off x="2619516" y="4079641"/>
            <a:ext cx="840658" cy="540000"/>
          </a:xfrm>
          <a:prstGeom prst="rect">
            <a:avLst/>
          </a:prstGeom>
          <a:solidFill>
            <a:schemeClr val="accent5">
              <a:lumMod val="40000"/>
              <a:lumOff val="60000"/>
            </a:schemeClr>
          </a:solidFill>
          <a:ln w="28575">
            <a:solidFill>
              <a:srgbClr val="0000FF"/>
            </a:solidFill>
          </a:ln>
        </p:spPr>
        <p:txBody>
          <a:bodyPr wrap="square" rtlCol="0">
            <a:spAutoFit/>
          </a:bodyPr>
          <a:lstStyle/>
          <a:p>
            <a:r>
              <a:rPr lang="ja-JP" altLang="en-US" sz="2400" b="1" dirty="0">
                <a:solidFill>
                  <a:srgbClr val="0000FF"/>
                </a:solidFill>
                <a:latin typeface="Meiryo UI" panose="020B0604030504040204" pitchFamily="50" charset="-128"/>
                <a:ea typeface="Meiryo UI" panose="020B0604030504040204" pitchFamily="50" charset="-128"/>
              </a:rPr>
              <a:t>収入</a:t>
            </a:r>
          </a:p>
        </p:txBody>
      </p:sp>
      <p:sp>
        <p:nvSpPr>
          <p:cNvPr id="14" name="テキスト ボックス 13"/>
          <p:cNvSpPr txBox="1"/>
          <p:nvPr/>
        </p:nvSpPr>
        <p:spPr>
          <a:xfrm>
            <a:off x="2103322" y="3962098"/>
            <a:ext cx="715297" cy="757130"/>
          </a:xfrm>
          <a:prstGeom prst="rect">
            <a:avLst/>
          </a:prstGeom>
          <a:noFill/>
        </p:spPr>
        <p:txBody>
          <a:bodyPr wrap="square" rtlCol="0">
            <a:spAutoFit/>
          </a:bodyPr>
          <a:lstStyle/>
          <a:p>
            <a:r>
              <a:rPr lang="ja-JP" altLang="en-US" sz="3600" b="1" dirty="0">
                <a:latin typeface="Meiryo UI" panose="020B0604030504040204" pitchFamily="50" charset="-128"/>
                <a:ea typeface="Meiryo UI" panose="020B0604030504040204" pitchFamily="50" charset="-128"/>
              </a:rPr>
              <a:t>＞</a:t>
            </a:r>
          </a:p>
        </p:txBody>
      </p:sp>
      <p:sp>
        <p:nvSpPr>
          <p:cNvPr id="15" name="テキスト ボックス 14"/>
          <p:cNvSpPr txBox="1"/>
          <p:nvPr/>
        </p:nvSpPr>
        <p:spPr>
          <a:xfrm>
            <a:off x="3543670" y="4089041"/>
            <a:ext cx="5523266" cy="978729"/>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となることが予想される場合、引退する年齢を遅らせたり、引退前に資産形成が必要</a:t>
            </a:r>
          </a:p>
        </p:txBody>
      </p:sp>
      <p:sp>
        <p:nvSpPr>
          <p:cNvPr id="16" name="テキスト ボックス 15"/>
          <p:cNvSpPr txBox="1"/>
          <p:nvPr/>
        </p:nvSpPr>
        <p:spPr>
          <a:xfrm>
            <a:off x="3543670" y="3260920"/>
            <a:ext cx="691978" cy="4247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など</a:t>
            </a:r>
          </a:p>
        </p:txBody>
      </p:sp>
      <p:sp>
        <p:nvSpPr>
          <p:cNvPr id="17" name="タイトル 1"/>
          <p:cNvSpPr txBox="1">
            <a:spLocks/>
          </p:cNvSpPr>
          <p:nvPr/>
        </p:nvSpPr>
        <p:spPr>
          <a:xfrm>
            <a:off x="0" y="779950"/>
            <a:ext cx="5147188" cy="620575"/>
          </a:xfrm>
          <a:prstGeom prst="rect">
            <a:avLst/>
          </a:prstGeom>
          <a:ln>
            <a:noFill/>
          </a:ln>
        </p:spPr>
        <p:txBody>
          <a:bodyPr rtlCol="0">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defRPr/>
            </a:pPr>
            <a:r>
              <a:rPr lang="ja-JP" altLang="en-US" sz="3200" b="1" dirty="0">
                <a:latin typeface="Meiryo UI" panose="020B0604030504040204" pitchFamily="50" charset="-128"/>
                <a:ea typeface="Meiryo UI" panose="020B0604030504040204" pitchFamily="50" charset="-128"/>
              </a:rPr>
              <a:t>人生の</a:t>
            </a:r>
            <a:r>
              <a:rPr lang="en-US" altLang="ja-JP" sz="3200" b="1" dirty="0">
                <a:latin typeface="Meiryo UI" panose="020B0604030504040204" pitchFamily="50" charset="-128"/>
                <a:ea typeface="Meiryo UI" panose="020B0604030504040204" pitchFamily="50" charset="-128"/>
              </a:rPr>
              <a:t>3</a:t>
            </a:r>
            <a:r>
              <a:rPr lang="ja-JP" altLang="en-US" sz="3200" b="1" dirty="0">
                <a:latin typeface="Meiryo UI" panose="020B0604030504040204" pitchFamily="50" charset="-128"/>
                <a:ea typeface="Meiryo UI" panose="020B0604030504040204" pitchFamily="50" charset="-128"/>
              </a:rPr>
              <a:t>大資金：</a:t>
            </a:r>
            <a:r>
              <a:rPr lang="ja-JP" altLang="en-US" sz="3200" b="1" dirty="0">
                <a:solidFill>
                  <a:schemeClr val="accent6">
                    <a:lumMod val="75000"/>
                  </a:schemeClr>
                </a:solidFill>
                <a:latin typeface="Meiryo UI" panose="020B0604030504040204" pitchFamily="50" charset="-128"/>
                <a:ea typeface="Meiryo UI" panose="020B0604030504040204" pitchFamily="50" charset="-128"/>
              </a:rPr>
              <a:t>老後資金</a:t>
            </a:r>
            <a:r>
              <a:rPr lang="ja-JP" altLang="en-US" sz="3600" b="1" dirty="0">
                <a:latin typeface="Meiryo UI" panose="020B0604030504040204" pitchFamily="50" charset="-128"/>
                <a:ea typeface="Meiryo UI" panose="020B0604030504040204" pitchFamily="50" charset="-128"/>
              </a:rPr>
              <a:t>　</a:t>
            </a:r>
            <a:r>
              <a:rPr lang="ja-JP" altLang="en-US" sz="3200" b="1" dirty="0">
                <a:latin typeface="Meiryo UI" panose="020B0604030504040204" pitchFamily="50" charset="-128"/>
                <a:ea typeface="Meiryo UI" panose="020B0604030504040204" pitchFamily="50" charset="-128"/>
              </a:rPr>
              <a:t>　</a:t>
            </a:r>
            <a:r>
              <a:rPr lang="ja-JP" altLang="en-US" sz="2000" dirty="0">
                <a:latin typeface="HG創英角ﾎﾟｯﾌﾟ体" panose="040B0A09000000000000" pitchFamily="49" charset="-128"/>
                <a:ea typeface="HG創英角ﾎﾟｯﾌﾟ体" panose="040B0A09000000000000" pitchFamily="49" charset="-128"/>
              </a:rPr>
              <a:t>　</a:t>
            </a:r>
          </a:p>
        </p:txBody>
      </p:sp>
      <p:sp>
        <p:nvSpPr>
          <p:cNvPr id="19"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657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animBg="1"/>
      <p:bldP spid="8" grpId="0" animBg="1"/>
      <p:bldP spid="9" grpId="0" animBg="1"/>
      <p:bldP spid="10" grpId="0" animBg="1"/>
      <p:bldP spid="11" grpId="0" animBg="1"/>
      <p:bldP spid="12" grpId="0" animBg="1"/>
      <p:bldP spid="13" grpId="0" animBg="1"/>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824728" y="859536"/>
            <a:ext cx="3124201" cy="2092881"/>
          </a:xfrm>
          <a:prstGeom prst="rect">
            <a:avLst/>
          </a:prstGeom>
          <a:solidFill>
            <a:schemeClr val="bg1">
              <a:lumMod val="95000"/>
            </a:schemeClr>
          </a:solidFill>
        </p:spPr>
        <p:txBody>
          <a:bodyPr wrap="square" rtlCol="0">
            <a:spAutoFit/>
          </a:bodyPr>
          <a:lstStyle/>
          <a:p>
            <a:pPr>
              <a:lnSpc>
                <a:spcPct val="100000"/>
              </a:lnSpc>
            </a:pPr>
            <a:r>
              <a:rPr lang="ja-JP" altLang="en-US" sz="3200" b="1" u="sng" dirty="0">
                <a:solidFill>
                  <a:srgbClr val="C00000"/>
                </a:solidFill>
                <a:latin typeface="Meiryo UI" panose="020B0604030504040204" pitchFamily="50" charset="-128"/>
                <a:ea typeface="Meiryo UI" panose="020B0604030504040204" pitchFamily="50" charset="-128"/>
              </a:rPr>
              <a:t>専門的知識</a:t>
            </a:r>
            <a:r>
              <a:rPr lang="ja-JP" altLang="en-US" sz="3200" b="1" dirty="0">
                <a:latin typeface="Meiryo UI" panose="020B0604030504040204" pitchFamily="50" charset="-128"/>
                <a:ea typeface="Meiryo UI" panose="020B0604030504040204" pitchFamily="50" charset="-128"/>
              </a:rPr>
              <a:t>・</a:t>
            </a:r>
            <a:endParaRPr lang="en-US" altLang="ja-JP" sz="3200" b="1" dirty="0">
              <a:latin typeface="Meiryo UI" panose="020B0604030504040204" pitchFamily="50" charset="-128"/>
              <a:ea typeface="Meiryo UI" panose="020B0604030504040204" pitchFamily="50" charset="-128"/>
            </a:endParaRPr>
          </a:p>
          <a:p>
            <a:pPr>
              <a:lnSpc>
                <a:spcPct val="100000"/>
              </a:lnSpc>
            </a:pPr>
            <a:r>
              <a:rPr lang="ja-JP" altLang="en-US" sz="3200" b="1" u="sng" dirty="0">
                <a:solidFill>
                  <a:srgbClr val="C00000"/>
                </a:solidFill>
                <a:latin typeface="Meiryo UI" panose="020B0604030504040204" pitchFamily="50" charset="-128"/>
                <a:ea typeface="Meiryo UI" panose="020B0604030504040204" pitchFamily="50" charset="-128"/>
              </a:rPr>
              <a:t>ノウハウ</a:t>
            </a:r>
            <a:endParaRPr lang="en-US" altLang="ja-JP" sz="3200" b="1" u="sng" dirty="0">
              <a:solidFill>
                <a:srgbClr val="C00000"/>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お金の節約や貯蓄・運用のコツ、年金や税制の内容など</a:t>
            </a:r>
            <a:endParaRPr lang="en-US" altLang="ja-JP" b="1" dirty="0">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032" y="3159517"/>
            <a:ext cx="2012607" cy="1944530"/>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6716" y="3065268"/>
            <a:ext cx="2753595" cy="2079912"/>
          </a:xfrm>
          <a:prstGeom prst="rect">
            <a:avLst/>
          </a:prstGeom>
        </p:spPr>
      </p:pic>
      <p:sp>
        <p:nvSpPr>
          <p:cNvPr id="9" name="テキスト ボックス 8"/>
          <p:cNvSpPr txBox="1"/>
          <p:nvPr/>
        </p:nvSpPr>
        <p:spPr>
          <a:xfrm>
            <a:off x="1224833" y="5218955"/>
            <a:ext cx="2420068" cy="1017523"/>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日本</a:t>
            </a:r>
            <a:r>
              <a:rPr lang="en-US" altLang="ja-JP" sz="1100" b="1" dirty="0">
                <a:latin typeface="Meiryo UI" panose="020B0604030504040204" pitchFamily="50" charset="-128"/>
                <a:ea typeface="Meiryo UI" panose="020B0604030504040204" pitchFamily="50" charset="-128"/>
              </a:rPr>
              <a:t>FP</a:t>
            </a:r>
            <a:r>
              <a:rPr lang="ja-JP" altLang="en-US" sz="1100" b="1" dirty="0">
                <a:latin typeface="Meiryo UI" panose="020B0604030504040204" pitchFamily="50" charset="-128"/>
                <a:ea typeface="Meiryo UI" panose="020B0604030504040204" pitchFamily="50" charset="-128"/>
              </a:rPr>
              <a:t>協会</a:t>
            </a:r>
            <a:r>
              <a:rPr lang="en-US" altLang="ja-JP" sz="1100" b="1" dirty="0">
                <a:latin typeface="Meiryo UI" panose="020B0604030504040204" pitchFamily="50" charset="-128"/>
                <a:ea typeface="Meiryo UI" panose="020B0604030504040204" pitchFamily="50" charset="-128"/>
              </a:rPr>
              <a:t>HP</a:t>
            </a:r>
            <a:r>
              <a:rPr lang="ja-JP" altLang="en-US" sz="1100" b="1" dirty="0">
                <a:latin typeface="Meiryo UI" panose="020B0604030504040204" pitchFamily="50" charset="-128"/>
                <a:ea typeface="Meiryo UI" panose="020B0604030504040204" pitchFamily="50" charset="-128"/>
              </a:rPr>
              <a:t>　「ライフプラン診断」</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https://www.jafp.or.jp/know/lifeplan/simulation/</a:t>
            </a:r>
          </a:p>
          <a:p>
            <a:endParaRPr lang="ja-JP" altLang="en-US" sz="11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937491" y="5031229"/>
            <a:ext cx="3011438" cy="769441"/>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日本</a:t>
            </a:r>
            <a:r>
              <a:rPr lang="en-US" altLang="ja-JP" sz="1100" b="1" dirty="0">
                <a:latin typeface="Meiryo UI" panose="020B0604030504040204" pitchFamily="50" charset="-128"/>
                <a:ea typeface="Meiryo UI" panose="020B0604030504040204" pitchFamily="50" charset="-128"/>
              </a:rPr>
              <a:t>FP</a:t>
            </a:r>
            <a:r>
              <a:rPr lang="ja-JP" altLang="en-US" sz="1100" b="1" dirty="0">
                <a:latin typeface="Meiryo UI" panose="020B0604030504040204" pitchFamily="50" charset="-128"/>
                <a:ea typeface="Meiryo UI" panose="020B0604030504040204" pitchFamily="50" charset="-128"/>
              </a:rPr>
              <a:t>協会</a:t>
            </a:r>
            <a:r>
              <a:rPr lang="en-US" altLang="ja-JP" sz="1100" b="1" dirty="0">
                <a:latin typeface="Meiryo UI" panose="020B0604030504040204" pitchFamily="50" charset="-128"/>
                <a:ea typeface="Meiryo UI" panose="020B0604030504040204" pitchFamily="50" charset="-128"/>
              </a:rPr>
              <a:t>HP</a:t>
            </a:r>
            <a:r>
              <a:rPr lang="ja-JP" altLang="en-US" sz="1100" b="1" dirty="0">
                <a:latin typeface="Meiryo UI" panose="020B0604030504040204" pitchFamily="50" charset="-128"/>
                <a:ea typeface="Meiryo UI" panose="020B0604030504040204" pitchFamily="50" charset="-128"/>
              </a:rPr>
              <a:t>　「便利ツールで家計を</a:t>
            </a:r>
            <a:r>
              <a:rPr lang="ja-JP" altLang="en-US" sz="1100" b="1">
                <a:latin typeface="Meiryo UI" panose="020B0604030504040204" pitchFamily="50" charset="-128"/>
                <a:ea typeface="Meiryo UI" panose="020B0604030504040204" pitchFamily="50" charset="-128"/>
              </a:rPr>
              <a:t>チェック」</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https://www.jafp.or.jp/know/fp/sheet/</a:t>
            </a:r>
            <a:endParaRPr lang="ja-JP" altLang="en-US" sz="1100" b="1" dirty="0">
              <a:latin typeface="Meiryo UI" panose="020B0604030504040204" pitchFamily="50" charset="-128"/>
              <a:ea typeface="Meiryo UI" panose="020B0604030504040204" pitchFamily="50" charset="-128"/>
            </a:endParaRPr>
          </a:p>
        </p:txBody>
      </p:sp>
      <p:sp>
        <p:nvSpPr>
          <p:cNvPr id="11" name="二等辺三角形 10"/>
          <p:cNvSpPr/>
          <p:nvPr/>
        </p:nvSpPr>
        <p:spPr>
          <a:xfrm rot="5400000">
            <a:off x="4396413" y="1692633"/>
            <a:ext cx="1393607" cy="513806"/>
          </a:xfrm>
          <a:prstGeom prst="triangl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ホームベース 12"/>
          <p:cNvSpPr/>
          <p:nvPr/>
        </p:nvSpPr>
        <p:spPr>
          <a:xfrm>
            <a:off x="161544" y="6094463"/>
            <a:ext cx="8595360" cy="507505"/>
          </a:xfrm>
          <a:prstGeom prst="homePlate">
            <a:avLst/>
          </a:prstGeom>
          <a:solidFill>
            <a:schemeClr val="bg1">
              <a:lumMod val="9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2000" b="1" dirty="0">
                <a:latin typeface="Meiryo UI" panose="020B0604030504040204" pitchFamily="50" charset="-128"/>
                <a:ea typeface="Meiryo UI" panose="020B0604030504040204" pitchFamily="50" charset="-128"/>
              </a:rPr>
              <a:t>まずはご自身でライフプランを作成し、定期的に見直すことをお勧めします</a:t>
            </a:r>
          </a:p>
        </p:txBody>
      </p:sp>
      <p:sp>
        <p:nvSpPr>
          <p:cNvPr id="15"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530351" y="1356272"/>
            <a:ext cx="4178809" cy="1163395"/>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ファイナンシャル・プランナー</a:t>
            </a:r>
            <a:endParaRPr lang="en-US" altLang="ja-JP" sz="20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相談内容によっては他の専門家（弁護士・税理士・社会保険労務士など）も活用</a:t>
            </a:r>
          </a:p>
        </p:txBody>
      </p:sp>
      <p:sp>
        <p:nvSpPr>
          <p:cNvPr id="20" name="正方形/長方形 19"/>
          <p:cNvSpPr/>
          <p:nvPr/>
        </p:nvSpPr>
        <p:spPr>
          <a:xfrm>
            <a:off x="347472" y="2646337"/>
            <a:ext cx="7486343" cy="464743"/>
          </a:xfrm>
          <a:prstGeom prst="rect">
            <a:avLst/>
          </a:prstGeom>
        </p:spPr>
        <p:txBody>
          <a:bodyPr wrap="square">
            <a:spAutoFit/>
          </a:bodyPr>
          <a:lstStyle/>
          <a:p>
            <a:pPr marL="355600" lvl="0" indent="-255588" defTabSz="685800">
              <a:lnSpc>
                <a:spcPct val="110000"/>
              </a:lnSpc>
              <a:spcBef>
                <a:spcPts val="750"/>
              </a:spcBef>
              <a:spcAft>
                <a:spcPts val="1200"/>
              </a:spcAft>
              <a:buClr>
                <a:srgbClr val="2DA2BF"/>
              </a:buClr>
              <a:buFont typeface="Wingdings 3" pitchFamily="18" charset="2"/>
              <a:buChar char=""/>
              <a:defRPr/>
            </a:pPr>
            <a:r>
              <a:rPr lang="ja-JP" altLang="en-US" sz="2200" b="1">
                <a:solidFill>
                  <a:prstClr val="black"/>
                </a:solidFill>
                <a:latin typeface="Meiryo UI" panose="020B0604030504040204" pitchFamily="50" charset="-128"/>
                <a:ea typeface="Meiryo UI" panose="020B0604030504040204" pitchFamily="50" charset="-128"/>
              </a:rPr>
              <a:t>主なシミュレーションサイト</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454152" y="891529"/>
            <a:ext cx="3706368" cy="464743"/>
          </a:xfrm>
          <a:prstGeom prst="rect">
            <a:avLst/>
          </a:prstGeom>
        </p:spPr>
        <p:txBody>
          <a:bodyPr wrap="square">
            <a:spAutoFit/>
          </a:bodyPr>
          <a:lstStyle/>
          <a:p>
            <a:pPr marL="355600" lvl="0" indent="-255588" defTabSz="685800">
              <a:lnSpc>
                <a:spcPct val="110000"/>
              </a:lnSpc>
              <a:spcBef>
                <a:spcPts val="750"/>
              </a:spcBef>
              <a:spcAft>
                <a:spcPts val="1200"/>
              </a:spcAft>
              <a:buClr>
                <a:srgbClr val="2DA2BF"/>
              </a:buClr>
              <a:buFont typeface="Wingdings 3" pitchFamily="18" charset="2"/>
              <a:buChar char=""/>
              <a:defRPr/>
            </a:pPr>
            <a:r>
              <a:rPr lang="ja-JP" altLang="en-US" sz="2200" b="1">
                <a:solidFill>
                  <a:prstClr val="black"/>
                </a:solidFill>
                <a:latin typeface="Meiryo UI" panose="020B0604030504040204" pitchFamily="50" charset="-128"/>
                <a:ea typeface="Meiryo UI" panose="020B0604030504040204" pitchFamily="50" charset="-128"/>
              </a:rPr>
              <a:t>相談先</a:t>
            </a:r>
            <a:endParaRPr lang="en-US" altLang="ja-JP" sz="22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6491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par>
                                <p:cTn id="25" presetID="10"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 grpId="0"/>
      <p:bldP spid="11" grpId="0" animBg="1"/>
      <p:bldP spid="13" grpId="0" animBg="1"/>
      <p:bldP spid="18" grpId="0"/>
      <p:bldP spid="20" grpId="0"/>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72512" y="444861"/>
            <a:ext cx="8896334" cy="85953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lnSpc>
                <a:spcPct val="100000"/>
              </a:lnSpc>
              <a:spcAft>
                <a:spcPts val="0"/>
              </a:spcAft>
            </a:pPr>
            <a:r>
              <a:rPr lang="ja-JP" altLang="en-US" dirty="0"/>
              <a:t>　</a:t>
            </a:r>
            <a:r>
              <a:rPr lang="ja-JP" altLang="en-US" sz="2800" b="1" dirty="0">
                <a:latin typeface="Meiryo UI" panose="020B0604030504040204" pitchFamily="50" charset="-128"/>
                <a:ea typeface="Meiryo UI" panose="020B0604030504040204" pitchFamily="50" charset="-128"/>
              </a:rPr>
              <a:t>ライフイベント表・キャッシュフロー表を作成してみましょう</a:t>
            </a:r>
          </a:p>
        </p:txBody>
      </p:sp>
      <p:sp>
        <p:nvSpPr>
          <p:cNvPr id="3" name="サブタイトル 2"/>
          <p:cNvSpPr txBox="1">
            <a:spLocks/>
          </p:cNvSpPr>
          <p:nvPr/>
        </p:nvSpPr>
        <p:spPr bwMode="auto">
          <a:xfrm>
            <a:off x="490729" y="1259510"/>
            <a:ext cx="8343247" cy="218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marL="100012" defTabSz="685800">
              <a:lnSpc>
                <a:spcPct val="110000"/>
              </a:lnSpc>
              <a:spcBef>
                <a:spcPts val="0"/>
              </a:spcBef>
              <a:spcAft>
                <a:spcPts val="1200"/>
              </a:spcAft>
              <a:buClr>
                <a:srgbClr val="2DA2BF"/>
              </a:buClr>
              <a:defRPr/>
            </a:pPr>
            <a:r>
              <a:rPr lang="ja-JP" altLang="en-US" sz="3200" b="1" u="sng" dirty="0">
                <a:solidFill>
                  <a:srgbClr val="C00000"/>
                </a:solidFill>
                <a:latin typeface="Meiryo UI" panose="020B0604030504040204" pitchFamily="50" charset="-128"/>
                <a:ea typeface="Meiryo UI" panose="020B0604030504040204" pitchFamily="50" charset="-128"/>
              </a:rPr>
              <a:t>ライフイベント表</a:t>
            </a:r>
            <a:r>
              <a:rPr lang="ja-JP" altLang="en-US" sz="2400" b="1" dirty="0">
                <a:latin typeface="Meiryo UI" panose="020B0604030504040204" pitchFamily="50" charset="-128"/>
                <a:ea typeface="Meiryo UI" panose="020B0604030504040204" pitchFamily="50" charset="-128"/>
              </a:rPr>
              <a:t>とは</a:t>
            </a:r>
            <a:endParaRPr lang="en-US" altLang="ja-JP" sz="2400" b="1" dirty="0">
              <a:latin typeface="Meiryo UI" panose="020B0604030504040204" pitchFamily="50" charset="-128"/>
              <a:ea typeface="Meiryo UI" panose="020B0604030504040204" pitchFamily="50" charset="-128"/>
            </a:endParaRPr>
          </a:p>
          <a:p>
            <a:pPr>
              <a:spcBef>
                <a:spcPts val="0"/>
              </a:spcBef>
              <a:spcAft>
                <a:spcPts val="0"/>
              </a:spcAft>
              <a:defRPr/>
            </a:pPr>
            <a:r>
              <a:rPr lang="ja-JP" altLang="en-US" sz="2000" b="1" dirty="0">
                <a:latin typeface="Meiryo UI" panose="020B0604030504040204" pitchFamily="50" charset="-128"/>
                <a:ea typeface="Meiryo UI" panose="020B0604030504040204" pitchFamily="50" charset="-128"/>
              </a:rPr>
              <a:t>　自分や家族がこれから生活していく上で節目となる出来事、“ライフイベント”を　　　</a:t>
            </a:r>
            <a:endParaRPr lang="en-US" altLang="ja-JP" sz="2000" b="1" dirty="0">
              <a:latin typeface="Meiryo UI" panose="020B0604030504040204" pitchFamily="50" charset="-128"/>
              <a:ea typeface="Meiryo UI" panose="020B0604030504040204" pitchFamily="50" charset="-128"/>
            </a:endParaRPr>
          </a:p>
          <a:p>
            <a:pPr>
              <a:spcBef>
                <a:spcPts val="0"/>
              </a:spcBef>
              <a:spcAft>
                <a:spcPts val="0"/>
              </a:spcAft>
              <a:defRPr/>
            </a:pPr>
            <a:r>
              <a:rPr lang="ja-JP" altLang="en-US" sz="2000" b="1" dirty="0">
                <a:latin typeface="Meiryo UI" panose="020B0604030504040204" pitchFamily="50" charset="-128"/>
                <a:ea typeface="Meiryo UI" panose="020B0604030504040204" pitchFamily="50" charset="-128"/>
              </a:rPr>
              <a:t>　表にまとめたもの</a:t>
            </a:r>
            <a:endParaRPr lang="en-US" altLang="ja-JP" sz="2000" b="1" dirty="0">
              <a:latin typeface="Meiryo UI" panose="020B0604030504040204" pitchFamily="50" charset="-128"/>
              <a:ea typeface="Meiryo UI" panose="020B0604030504040204" pitchFamily="50" charset="-128"/>
            </a:endParaRPr>
          </a:p>
          <a:p>
            <a:pPr>
              <a:spcBef>
                <a:spcPts val="0"/>
              </a:spcBef>
              <a:spcAft>
                <a:spcPts val="0"/>
              </a:spcAft>
              <a:defRPr/>
            </a:pPr>
            <a:r>
              <a:rPr lang="ja-JP" altLang="en-US" sz="2000"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（例）進学、就職、結婚、出産、マイカーやマイホームの購入など</a:t>
            </a:r>
            <a:endParaRPr lang="en-US" altLang="ja-JP" sz="2000" b="1" dirty="0">
              <a:solidFill>
                <a:prstClr val="black"/>
              </a:solidFill>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bwMode="auto">
          <a:xfrm>
            <a:off x="490729" y="3407172"/>
            <a:ext cx="8495647" cy="20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marL="100012" defTabSz="685800">
              <a:lnSpc>
                <a:spcPct val="110000"/>
              </a:lnSpc>
              <a:spcBef>
                <a:spcPts val="0"/>
              </a:spcBef>
              <a:spcAft>
                <a:spcPts val="1200"/>
              </a:spcAft>
              <a:buClr>
                <a:srgbClr val="2DA2BF"/>
              </a:buClr>
              <a:defRPr/>
            </a:pPr>
            <a:r>
              <a:rPr lang="ja-JP" altLang="en-US" sz="3200" b="1" u="sng" dirty="0">
                <a:solidFill>
                  <a:srgbClr val="C00000"/>
                </a:solidFill>
                <a:latin typeface="Meiryo UI" panose="020B0604030504040204" pitchFamily="50" charset="-128"/>
                <a:ea typeface="Meiryo UI" panose="020B0604030504040204" pitchFamily="50" charset="-128"/>
              </a:rPr>
              <a:t>キャッシュフロー表</a:t>
            </a:r>
            <a:r>
              <a:rPr lang="ja-JP" altLang="en-US" sz="2400" b="1" dirty="0">
                <a:solidFill>
                  <a:prstClr val="black"/>
                </a:solidFill>
                <a:latin typeface="Meiryo UI" panose="020B0604030504040204" pitchFamily="50" charset="-128"/>
                <a:ea typeface="Meiryo UI" panose="020B0604030504040204" pitchFamily="50" charset="-128"/>
              </a:rPr>
              <a:t>とは</a:t>
            </a:r>
            <a:endParaRPr lang="en-US" altLang="ja-JP" sz="2400" b="1" dirty="0">
              <a:solidFill>
                <a:prstClr val="black"/>
              </a:solidFill>
              <a:latin typeface="Meiryo UI" panose="020B0604030504040204" pitchFamily="50" charset="-128"/>
              <a:ea typeface="Meiryo UI" panose="020B0604030504040204" pitchFamily="50" charset="-128"/>
            </a:endParaRPr>
          </a:p>
          <a:p>
            <a:pPr>
              <a:spcBef>
                <a:spcPts val="0"/>
              </a:spcBef>
              <a:spcAft>
                <a:spcPts val="0"/>
              </a:spcAft>
              <a:defRPr/>
            </a:pPr>
            <a:r>
              <a:rPr lang="ja-JP" altLang="en-US" sz="1400" b="1" dirty="0">
                <a:latin typeface="+mn-ea"/>
              </a:rPr>
              <a:t>　　</a:t>
            </a:r>
            <a:r>
              <a:rPr lang="ja-JP" altLang="en-US" sz="2000" b="1" dirty="0">
                <a:latin typeface="Meiryo UI" panose="020B0604030504040204" pitchFamily="50" charset="-128"/>
                <a:ea typeface="Meiryo UI" panose="020B0604030504040204" pitchFamily="50" charset="-128"/>
              </a:rPr>
              <a:t>家計の状況（収支・貯蓄）や“ライフイベント”に基づいて、将来の“支出額”、 </a:t>
            </a:r>
            <a:endParaRPr lang="en-US" altLang="ja-JP" sz="2000" b="1" dirty="0">
              <a:latin typeface="Meiryo UI" panose="020B0604030504040204" pitchFamily="50" charset="-128"/>
              <a:ea typeface="Meiryo UI" panose="020B0604030504040204" pitchFamily="50" charset="-128"/>
            </a:endParaRPr>
          </a:p>
          <a:p>
            <a:pPr>
              <a:spcBef>
                <a:spcPts val="0"/>
              </a:spcBef>
              <a:spcAft>
                <a:spcPts val="0"/>
              </a:spcAft>
              <a:defRPr/>
            </a:pPr>
            <a:r>
              <a:rPr lang="en-US" altLang="ja-JP" sz="2000" b="1"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　“収入額”、“貯蓄額”を予測した一覧表</a:t>
            </a:r>
            <a:endParaRPr lang="en-US" altLang="ja-JP" sz="2000" b="1" dirty="0">
              <a:latin typeface="Meiryo UI" panose="020B0604030504040204" pitchFamily="50" charset="-128"/>
              <a:ea typeface="Meiryo UI" panose="020B0604030504040204" pitchFamily="50" charset="-128"/>
            </a:endParaRPr>
          </a:p>
          <a:p>
            <a:pPr>
              <a:spcBef>
                <a:spcPts val="0"/>
              </a:spcBef>
              <a:spcAft>
                <a:spcPts val="0"/>
              </a:spcAft>
              <a:defRPr/>
            </a:pPr>
            <a:endParaRPr lang="en-US" altLang="ja-JP" b="1" dirty="0">
              <a:latin typeface="+mn-ea"/>
            </a:endParaRPr>
          </a:p>
        </p:txBody>
      </p:sp>
      <p:sp>
        <p:nvSpPr>
          <p:cNvPr id="5" name="ホームベース 4"/>
          <p:cNvSpPr/>
          <p:nvPr/>
        </p:nvSpPr>
        <p:spPr>
          <a:xfrm>
            <a:off x="510108" y="5247870"/>
            <a:ext cx="8323868" cy="1307592"/>
          </a:xfrm>
          <a:prstGeom prst="homePlate">
            <a:avLst/>
          </a:prstGeom>
          <a:solidFill>
            <a:schemeClr val="bg1">
              <a:lumMod val="9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2400" b="1" dirty="0">
                <a:latin typeface="Meiryo UI" panose="020B0604030504040204" pitchFamily="50" charset="-128"/>
                <a:ea typeface="Meiryo UI" panose="020B0604030504040204" pitchFamily="50" charset="-128"/>
              </a:rPr>
              <a:t>ご視聴のサイトにライフイベント表・キャッシュフロー表の</a:t>
            </a:r>
            <a:endParaRPr lang="en-US" altLang="ja-JP" sz="2400" b="1" dirty="0">
              <a:latin typeface="Meiryo UI" panose="020B0604030504040204" pitchFamily="50" charset="-128"/>
              <a:ea typeface="Meiryo UI" panose="020B0604030504040204" pitchFamily="50" charset="-128"/>
            </a:endParaRPr>
          </a:p>
          <a:p>
            <a:pPr algn="ctr">
              <a:defRPr/>
            </a:pPr>
            <a:r>
              <a:rPr lang="ja-JP" altLang="en-US" sz="2400" b="1" dirty="0">
                <a:latin typeface="Meiryo UI" panose="020B0604030504040204" pitchFamily="50" charset="-128"/>
                <a:ea typeface="Meiryo UI" panose="020B0604030504040204" pitchFamily="50" charset="-128"/>
              </a:rPr>
              <a:t>フォーマットのリンクを掲載しています</a:t>
            </a:r>
          </a:p>
        </p:txBody>
      </p:sp>
      <p:sp>
        <p:nvSpPr>
          <p:cNvPr id="7"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800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234266" y="868681"/>
            <a:ext cx="8861652" cy="5236030"/>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7579" y="5952744"/>
            <a:ext cx="654259" cy="680827"/>
          </a:xfrm>
          <a:prstGeom prst="rect">
            <a:avLst/>
          </a:prstGeom>
        </p:spPr>
      </p:pic>
      <p:sp>
        <p:nvSpPr>
          <p:cNvPr id="5" name="二等辺三角形 4"/>
          <p:cNvSpPr/>
          <p:nvPr/>
        </p:nvSpPr>
        <p:spPr>
          <a:xfrm rot="5400000">
            <a:off x="6991568" y="6236789"/>
            <a:ext cx="579774" cy="213794"/>
          </a:xfrm>
          <a:prstGeom prst="triangle">
            <a:avLst>
              <a:gd name="adj" fmla="val 471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049947" y="6208838"/>
            <a:ext cx="6117520" cy="424732"/>
          </a:xfrm>
          <a:prstGeom prst="rect">
            <a:avLst/>
          </a:prstGeom>
          <a:noFill/>
        </p:spPr>
        <p:txBody>
          <a:bodyPr wrap="square" rtlCol="0">
            <a:spAutoFit/>
          </a:bodyPr>
          <a:lstStyle/>
          <a:p>
            <a:pPr algn="ctr">
              <a:defRPr/>
            </a:pPr>
            <a:r>
              <a:rPr lang="ja-JP" altLang="en-US" b="1" dirty="0">
                <a:latin typeface="Meiryo UI" panose="020B0604030504040204" pitchFamily="50" charset="-128"/>
                <a:ea typeface="Meiryo UI" panose="020B0604030504040204" pitchFamily="50" charset="-128"/>
              </a:rPr>
              <a:t>キャッシュフロー表は日本</a:t>
            </a:r>
            <a:r>
              <a:rPr lang="en-US" altLang="ja-JP" b="1" dirty="0">
                <a:latin typeface="Meiryo UI" panose="020B0604030504040204" pitchFamily="50" charset="-128"/>
                <a:ea typeface="Meiryo UI" panose="020B0604030504040204" pitchFamily="50" charset="-128"/>
              </a:rPr>
              <a:t>FP</a:t>
            </a:r>
            <a:r>
              <a:rPr lang="ja-JP" altLang="en-US" b="1" dirty="0">
                <a:latin typeface="Meiryo UI" panose="020B0604030504040204" pitchFamily="50" charset="-128"/>
                <a:ea typeface="Meiryo UI" panose="020B0604030504040204" pitchFamily="50" charset="-128"/>
              </a:rPr>
              <a:t>協会</a:t>
            </a:r>
            <a:r>
              <a:rPr lang="en-US" altLang="ja-JP" b="1" dirty="0">
                <a:latin typeface="Meiryo UI" panose="020B0604030504040204" pitchFamily="50" charset="-128"/>
                <a:ea typeface="Meiryo UI" panose="020B0604030504040204" pitchFamily="50" charset="-128"/>
              </a:rPr>
              <a:t>HP</a:t>
            </a:r>
            <a:r>
              <a:rPr lang="ja-JP" altLang="en-US" b="1" dirty="0">
                <a:latin typeface="Meiryo UI" panose="020B0604030504040204" pitchFamily="50" charset="-128"/>
                <a:ea typeface="Meiryo UI" panose="020B0604030504040204" pitchFamily="50" charset="-128"/>
              </a:rPr>
              <a:t>からダウンロードできます！</a:t>
            </a:r>
            <a:endParaRPr lang="en-US" altLang="ja-JP" b="1" dirty="0">
              <a:latin typeface="Meiryo UI" panose="020B0604030504040204" pitchFamily="50" charset="-128"/>
              <a:ea typeface="Meiryo UI" panose="020B0604030504040204" pitchFamily="50" charset="-128"/>
            </a:endParaRPr>
          </a:p>
        </p:txBody>
      </p:sp>
      <p:sp>
        <p:nvSpPr>
          <p:cNvPr id="8" name="Text Box 8"/>
          <p:cNvSpPr txBox="1">
            <a:spLocks noChangeArrowheads="1"/>
          </p:cNvSpPr>
          <p:nvPr/>
        </p:nvSpPr>
        <p:spPr bwMode="auto">
          <a:xfrm>
            <a:off x="0" y="57720"/>
            <a:ext cx="9671304"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dirty="0">
                <a:latin typeface="Meiryo UI" panose="020B0604030504040204" pitchFamily="50" charset="-128"/>
                <a:ea typeface="Meiryo UI" panose="020B0604030504040204" pitchFamily="50" charset="-128"/>
              </a:rPr>
              <a:t>　ライフプランの作成はどのように行うのでしょうか？</a:t>
            </a:r>
            <a:endParaRPr lang="en-US" altLang="ja-JP" sz="2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4947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717587" y="1709928"/>
            <a:ext cx="8083296" cy="3026663"/>
          </a:xfrm>
          <a:prstGeom prst="rect">
            <a:avLst/>
          </a:prstGeom>
          <a:ln w="57150">
            <a:solidFill>
              <a:schemeClr val="accent1">
                <a:lumMod val="75000"/>
              </a:schemeClr>
            </a:solidFill>
          </a:ln>
        </p:spPr>
        <p:txBody>
          <a:bodyPr vert="horz" lIns="91440" tIns="45720" rIns="91440" bIns="45720" rtlCol="0" anchor="t">
            <a:normAutofit/>
          </a:bodyPr>
          <a:lstStyle>
            <a:lvl1pPr algn="ctr" defTabSz="914400" rtl="0" eaLnBrk="1" latinLnBrk="0" hangingPunct="1">
              <a:spcBef>
                <a:spcPct val="0"/>
              </a:spcBef>
              <a:buNone/>
              <a:defRPr kumimoji="1" sz="1600" b="1" i="0" kern="1200">
                <a:solidFill>
                  <a:schemeClr val="tx1"/>
                </a:solidFill>
                <a:latin typeface="Meiryo UI" panose="020B0604030504040204" pitchFamily="34" charset="-128"/>
                <a:ea typeface="Meiryo UI" panose="020B0604030504040204" pitchFamily="34" charset="-128"/>
                <a:cs typeface="+mj-cs"/>
              </a:defRPr>
            </a:lvl1pPr>
          </a:lstStyle>
          <a:p>
            <a:pPr fontAlgn="auto">
              <a:lnSpc>
                <a:spcPct val="100000"/>
              </a:lnSpc>
              <a:spcAft>
                <a:spcPts val="0"/>
              </a:spcAft>
            </a:pPr>
            <a:r>
              <a:rPr lang="ja-JP" altLang="en-US" sz="2000" dirty="0">
                <a:latin typeface="Meiryo UI" panose="020B0604030504040204" pitchFamily="50" charset="-128"/>
                <a:ea typeface="Meiryo UI" panose="020B0604030504040204" pitchFamily="50" charset="-128"/>
              </a:rPr>
              <a:t>将来の仕事や夢に基づき、具体的に</a:t>
            </a:r>
            <a:r>
              <a:rPr lang="ja-JP" altLang="en-US" sz="3200" dirty="0">
                <a:solidFill>
                  <a:srgbClr val="C00000"/>
                </a:solidFill>
                <a:latin typeface="Meiryo UI" panose="020B0604030504040204" pitchFamily="50" charset="-128"/>
                <a:ea typeface="Meiryo UI" panose="020B0604030504040204" pitchFamily="50" charset="-128"/>
              </a:rPr>
              <a:t>ライフイベント</a:t>
            </a:r>
            <a:r>
              <a:rPr lang="ja-JP" altLang="en-US" sz="2000" dirty="0">
                <a:latin typeface="Meiryo UI" panose="020B0604030504040204" pitchFamily="50" charset="-128"/>
                <a:ea typeface="Meiryo UI" panose="020B0604030504040204" pitchFamily="50" charset="-128"/>
              </a:rPr>
              <a:t>を書き出し</a:t>
            </a:r>
            <a:br>
              <a:rPr lang="ja-JP" altLang="en-US" sz="2000" dirty="0">
                <a:latin typeface="Meiryo UI" panose="020B0604030504040204" pitchFamily="50" charset="-128"/>
                <a:ea typeface="Meiryo UI" panose="020B0604030504040204" pitchFamily="50" charset="-128"/>
              </a:rPr>
            </a:br>
            <a:endParaRPr lang="en-US" altLang="ja-JP" sz="2000" dirty="0">
              <a:latin typeface="Meiryo UI" panose="020B0604030504040204" pitchFamily="50" charset="-128"/>
              <a:ea typeface="Meiryo UI" panose="020B0604030504040204" pitchFamily="50" charset="-128"/>
            </a:endParaRPr>
          </a:p>
          <a:p>
            <a:pPr fontAlgn="auto">
              <a:lnSpc>
                <a:spcPct val="100000"/>
              </a:lnSpc>
              <a:spcAft>
                <a:spcPts val="0"/>
              </a:spcAft>
            </a:pPr>
            <a:br>
              <a:rPr lang="ja-JP" altLang="en-US"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「お金」の面も考慮して</a:t>
            </a:r>
            <a:r>
              <a:rPr lang="ja-JP" altLang="en-US" sz="3200" dirty="0">
                <a:solidFill>
                  <a:srgbClr val="C00000"/>
                </a:solidFill>
                <a:latin typeface="Meiryo UI" panose="020B0604030504040204" pitchFamily="50" charset="-128"/>
                <a:ea typeface="Meiryo UI" panose="020B0604030504040204" pitchFamily="50" charset="-128"/>
              </a:rPr>
              <a:t>ライフプランニング</a:t>
            </a:r>
            <a:r>
              <a:rPr lang="ja-JP" altLang="en-US" sz="2000" dirty="0">
                <a:latin typeface="Meiryo UI" panose="020B0604030504040204" pitchFamily="50" charset="-128"/>
                <a:ea typeface="Meiryo UI" panose="020B0604030504040204" pitchFamily="50" charset="-128"/>
              </a:rPr>
              <a:t>をすることが大切です</a:t>
            </a:r>
            <a:br>
              <a:rPr lang="ja-JP" altLang="en-US" sz="2000" dirty="0">
                <a:latin typeface="Meiryo UI" panose="020B0604030504040204" pitchFamily="50" charset="-128"/>
                <a:ea typeface="Meiryo UI" panose="020B0604030504040204" pitchFamily="50" charset="-128"/>
              </a:rPr>
            </a:br>
            <a:br>
              <a:rPr lang="ja-JP" altLang="en-US" sz="2000" dirty="0">
                <a:latin typeface="Meiryo UI" panose="020B0604030504040204" pitchFamily="50" charset="-128"/>
                <a:ea typeface="Meiryo UI" panose="020B0604030504040204" pitchFamily="50" charset="-128"/>
              </a:rPr>
            </a:br>
            <a:endParaRPr lang="en-US" altLang="ja-JP" sz="20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000" dirty="0">
                <a:latin typeface="Meiryo UI" panose="020B0604030504040204" pitchFamily="50" charset="-128"/>
                <a:ea typeface="Meiryo UI" panose="020B0604030504040204" pitchFamily="50" charset="-128"/>
              </a:rPr>
              <a:t>ぜひこの機会にご自身の</a:t>
            </a:r>
            <a:r>
              <a:rPr lang="ja-JP" altLang="en-US" sz="3200" dirty="0">
                <a:solidFill>
                  <a:srgbClr val="C00000"/>
                </a:solidFill>
                <a:latin typeface="Meiryo UI" panose="020B0604030504040204" pitchFamily="50" charset="-128"/>
                <a:ea typeface="Meiryo UI" panose="020B0604030504040204" pitchFamily="50" charset="-128"/>
              </a:rPr>
              <a:t>ライフプラン</a:t>
            </a:r>
            <a:r>
              <a:rPr lang="ja-JP" altLang="en-US" sz="2000" dirty="0">
                <a:latin typeface="Meiryo UI" panose="020B0604030504040204" pitchFamily="50" charset="-128"/>
                <a:ea typeface="Meiryo UI" panose="020B0604030504040204" pitchFamily="50" charset="-128"/>
              </a:rPr>
              <a:t>を作ってみてください</a:t>
            </a:r>
            <a:endParaRPr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9733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3"/>
          <p:cNvSpPr txBox="1">
            <a:spLocks noChangeArrowheads="1"/>
          </p:cNvSpPr>
          <p:nvPr/>
        </p:nvSpPr>
        <p:spPr bwMode="auto">
          <a:xfrm>
            <a:off x="1002890" y="1619955"/>
            <a:ext cx="7565924" cy="4428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lang="ja-JP" altLang="en-US" sz="5400" b="1" dirty="0">
                <a:solidFill>
                  <a:schemeClr val="tx1">
                    <a:lumMod val="85000"/>
                    <a:lumOff val="15000"/>
                  </a:schemeClr>
                </a:solidFill>
                <a:latin typeface="メイリオ" panose="020B0604030504040204" pitchFamily="50" charset="-128"/>
                <a:ea typeface="メイリオ" panose="020B0604030504040204" pitchFamily="50" charset="-128"/>
              </a:rPr>
              <a:t>生活設計</a:t>
            </a:r>
            <a:endParaRPr lang="en-US" altLang="ja-JP" sz="5400" b="1" dirty="0">
              <a:solidFill>
                <a:schemeClr val="tx1">
                  <a:lumMod val="85000"/>
                  <a:lumOff val="15000"/>
                </a:schemeClr>
              </a:solidFill>
              <a:latin typeface="メイリオ" panose="020B0604030504040204" pitchFamily="50" charset="-128"/>
              <a:ea typeface="メイリオ" panose="020B0604030504040204" pitchFamily="50" charset="-128"/>
            </a:endParaRPr>
          </a:p>
          <a:p>
            <a:pPr>
              <a:lnSpc>
                <a:spcPct val="100000"/>
              </a:lnSpc>
              <a:spcBef>
                <a:spcPts val="1800"/>
              </a:spcBef>
              <a:spcAft>
                <a:spcPts val="600"/>
              </a:spcAft>
            </a:pPr>
            <a:r>
              <a:rPr lang="ja-JP" altLang="en-US" sz="3600" b="1" dirty="0">
                <a:solidFill>
                  <a:schemeClr val="tx1">
                    <a:lumMod val="85000"/>
                    <a:lumOff val="15000"/>
                  </a:schemeClr>
                </a:solidFill>
                <a:latin typeface="メイリオ" panose="020B0604030504040204" pitchFamily="50" charset="-128"/>
                <a:ea typeface="メイリオ" panose="020B0604030504040204" pitchFamily="50" charset="-128"/>
              </a:rPr>
              <a:t>～個人で考えよう、</a:t>
            </a:r>
            <a:endParaRPr lang="en-US" altLang="ja-JP" sz="3600" b="1" dirty="0">
              <a:solidFill>
                <a:schemeClr val="tx1">
                  <a:lumMod val="85000"/>
                  <a:lumOff val="15000"/>
                </a:schemeClr>
              </a:solidFill>
              <a:latin typeface="メイリオ" panose="020B0604030504040204" pitchFamily="50" charset="-128"/>
              <a:ea typeface="メイリオ" panose="020B0604030504040204" pitchFamily="50" charset="-128"/>
            </a:endParaRPr>
          </a:p>
          <a:p>
            <a:pPr algn="r">
              <a:lnSpc>
                <a:spcPct val="100000"/>
              </a:lnSpc>
            </a:pPr>
            <a:r>
              <a:rPr lang="ja-JP" altLang="en-US" sz="3600" b="1" dirty="0">
                <a:solidFill>
                  <a:schemeClr val="tx1">
                    <a:lumMod val="85000"/>
                    <a:lumOff val="15000"/>
                  </a:schemeClr>
                </a:solidFill>
                <a:latin typeface="メイリオ" panose="020B0604030504040204" pitchFamily="50" charset="-128"/>
                <a:ea typeface="メイリオ" panose="020B0604030504040204" pitchFamily="50" charset="-128"/>
              </a:rPr>
              <a:t>家族で話そう将来設計～</a:t>
            </a:r>
            <a:endParaRPr lang="en-US" altLang="ja-JP" sz="3600" b="1" dirty="0">
              <a:solidFill>
                <a:schemeClr val="tx1">
                  <a:lumMod val="85000"/>
                  <a:lumOff val="15000"/>
                </a:schemeClr>
              </a:solidFill>
              <a:latin typeface="メイリオ" panose="020B0604030504040204" pitchFamily="50" charset="-128"/>
              <a:ea typeface="メイリオ" panose="020B0604030504040204" pitchFamily="50" charset="-128"/>
            </a:endParaRPr>
          </a:p>
          <a:p>
            <a:pPr algn="ctr">
              <a:spcBef>
                <a:spcPts val="4800"/>
              </a:spcBef>
            </a:pPr>
            <a:r>
              <a:rPr lang="ja-JP" altLang="en-US" sz="4800" b="1" dirty="0">
                <a:solidFill>
                  <a:schemeClr val="tx1">
                    <a:lumMod val="85000"/>
                    <a:lumOff val="15000"/>
                  </a:schemeClr>
                </a:solidFill>
                <a:latin typeface="メイリオ" panose="020B0604030504040204" pitchFamily="50" charset="-128"/>
                <a:ea typeface="メイリオ" panose="020B0604030504040204" pitchFamily="50" charset="-128"/>
              </a:rPr>
              <a:t>日本</a:t>
            </a:r>
            <a:r>
              <a:rPr lang="en-US" altLang="ja-JP" sz="4800" b="1" dirty="0">
                <a:solidFill>
                  <a:schemeClr val="tx1">
                    <a:lumMod val="85000"/>
                    <a:lumOff val="15000"/>
                  </a:schemeClr>
                </a:solidFill>
                <a:latin typeface="メイリオ" panose="020B0604030504040204" pitchFamily="50" charset="-128"/>
                <a:ea typeface="メイリオ" panose="020B0604030504040204" pitchFamily="50" charset="-128"/>
              </a:rPr>
              <a:t>FP</a:t>
            </a:r>
            <a:r>
              <a:rPr lang="ja-JP" altLang="en-US" sz="4800" b="1" dirty="0">
                <a:solidFill>
                  <a:schemeClr val="tx1">
                    <a:lumMod val="85000"/>
                    <a:lumOff val="15000"/>
                  </a:schemeClr>
                </a:solidFill>
                <a:latin typeface="メイリオ" panose="020B0604030504040204" pitchFamily="50" charset="-128"/>
                <a:ea typeface="メイリオ" panose="020B0604030504040204" pitchFamily="50" charset="-128"/>
              </a:rPr>
              <a:t>協会</a:t>
            </a:r>
            <a:endParaRPr lang="en-US" altLang="ja-JP" sz="48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 name="タイトル 1"/>
          <p:cNvSpPr txBox="1">
            <a:spLocks/>
          </p:cNvSpPr>
          <p:nvPr/>
        </p:nvSpPr>
        <p:spPr>
          <a:xfrm>
            <a:off x="1610770" y="5577841"/>
            <a:ext cx="7638288" cy="996695"/>
          </a:xfrm>
          <a:prstGeom prst="rect">
            <a:avLst/>
          </a:prstGeom>
        </p:spPr>
        <p:txBody>
          <a:bodyPr anchor="ctr"/>
          <a:lstStyle/>
          <a:p>
            <a:pPr algn="ctr" fontAlgn="auto">
              <a:spcAft>
                <a:spcPts val="0"/>
              </a:spcAft>
              <a:defRPr/>
            </a:pPr>
            <a:endParaRPr lang="en-US" altLang="ja-JP" sz="36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cs typeface="+mj-cs"/>
            </a:endParaRPr>
          </a:p>
        </p:txBody>
      </p:sp>
    </p:spTree>
    <p:extLst>
      <p:ext uri="{BB962C8B-B14F-4D97-AF65-F5344CB8AC3E}">
        <p14:creationId xmlns:p14="http://schemas.microsoft.com/office/powerpoint/2010/main" val="370559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ja-JP" altLang="en-US" sz="2800" dirty="0">
                <a:latin typeface="Meiryo UI" panose="020B0604030504040204" pitchFamily="50" charset="-128"/>
                <a:ea typeface="Meiryo UI" panose="020B0604030504040204" pitchFamily="50" charset="-128"/>
              </a:rPr>
              <a:t>　この講義の内容</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
        <p:nvSpPr>
          <p:cNvPr id="3" name="サブタイトル 2"/>
          <p:cNvSpPr txBox="1">
            <a:spLocks/>
          </p:cNvSpPr>
          <p:nvPr/>
        </p:nvSpPr>
        <p:spPr bwMode="auto">
          <a:xfrm>
            <a:off x="749835" y="1135626"/>
            <a:ext cx="8257032" cy="5973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marL="900113" indent="-801688" defTabSz="685800">
              <a:lnSpc>
                <a:spcPct val="100000"/>
              </a:lnSpc>
              <a:spcBef>
                <a:spcPts val="750"/>
              </a:spcBef>
              <a:spcAft>
                <a:spcPts val="600"/>
              </a:spcAft>
              <a:buClr>
                <a:srgbClr val="2DA2BF"/>
              </a:buClr>
              <a:defRPr/>
            </a:pPr>
            <a:r>
              <a:rPr lang="ja-JP" altLang="en-US" sz="4000" b="1" dirty="0">
                <a:latin typeface="Meiryo UI" panose="020B0604030504040204" pitchFamily="50" charset="-128"/>
                <a:ea typeface="Meiryo UI" panose="020B0604030504040204" pitchFamily="50" charset="-128"/>
              </a:rPr>
              <a:t>　ライフプラン作成の重要性</a:t>
            </a:r>
            <a:endParaRPr lang="en-US" altLang="ja-JP" sz="4000" b="1" dirty="0">
              <a:latin typeface="Meiryo UI" panose="020B0604030504040204" pitchFamily="50" charset="-128"/>
              <a:ea typeface="Meiryo UI" panose="020B0604030504040204" pitchFamily="50" charset="-128"/>
            </a:endParaRPr>
          </a:p>
          <a:p>
            <a:pPr marL="900113" defTabSz="685800">
              <a:lnSpc>
                <a:spcPct val="100000"/>
              </a:lnSpc>
              <a:spcBef>
                <a:spcPts val="750"/>
              </a:spcBef>
              <a:spcAft>
                <a:spcPts val="1200"/>
              </a:spcAft>
              <a:buClr>
                <a:srgbClr val="2DA2BF"/>
              </a:buClr>
              <a:defRPr/>
            </a:pPr>
            <a:r>
              <a:rPr lang="ja-JP" altLang="en-US" sz="4000" b="1" dirty="0">
                <a:latin typeface="Meiryo UI" panose="020B0604030504040204" pitchFamily="50" charset="-128"/>
                <a:ea typeface="Meiryo UI" panose="020B0604030504040204" pitchFamily="50" charset="-128"/>
              </a:rPr>
              <a:t>・ 生涯の</a:t>
            </a:r>
            <a:r>
              <a:rPr lang="ja-JP" altLang="en-US" sz="4000" b="1" u="sng" dirty="0">
                <a:solidFill>
                  <a:srgbClr val="C00000"/>
                </a:solidFill>
                <a:latin typeface="Meiryo UI" panose="020B0604030504040204" pitchFamily="50" charset="-128"/>
                <a:ea typeface="Meiryo UI" panose="020B0604030504040204" pitchFamily="50" charset="-128"/>
              </a:rPr>
              <a:t>収入と支出</a:t>
            </a:r>
            <a:endParaRPr lang="en-US" altLang="ja-JP" sz="4000" b="1" u="sng" dirty="0">
              <a:solidFill>
                <a:srgbClr val="C00000"/>
              </a:solidFill>
              <a:latin typeface="Meiryo UI" panose="020B0604030504040204" pitchFamily="50" charset="-128"/>
              <a:ea typeface="Meiryo UI" panose="020B0604030504040204" pitchFamily="50" charset="-128"/>
            </a:endParaRPr>
          </a:p>
          <a:p>
            <a:pPr marL="100012" defTabSz="685800">
              <a:lnSpc>
                <a:spcPct val="110000"/>
              </a:lnSpc>
              <a:spcBef>
                <a:spcPts val="2400"/>
              </a:spcBef>
              <a:spcAft>
                <a:spcPts val="1200"/>
              </a:spcAft>
              <a:buClr>
                <a:srgbClr val="2DA2BF"/>
              </a:buClr>
              <a:defRPr/>
            </a:pPr>
            <a:r>
              <a:rPr lang="ja-JP" altLang="en-US" sz="4000" b="1" dirty="0">
                <a:solidFill>
                  <a:prstClr val="black"/>
                </a:solidFill>
                <a:latin typeface="Meiryo UI" panose="020B0604030504040204" pitchFamily="50" charset="-128"/>
                <a:ea typeface="Meiryo UI" panose="020B0604030504040204" pitchFamily="50" charset="-128"/>
              </a:rPr>
              <a:t>　ライフプラン作成上のポイント</a:t>
            </a:r>
            <a:endParaRPr lang="en-US" altLang="ja-JP" sz="4000" b="1" dirty="0">
              <a:solidFill>
                <a:prstClr val="black"/>
              </a:solidFill>
              <a:latin typeface="Meiryo UI" panose="020B0604030504040204" pitchFamily="50" charset="-128"/>
              <a:ea typeface="Meiryo UI" panose="020B0604030504040204" pitchFamily="50" charset="-128"/>
            </a:endParaRPr>
          </a:p>
          <a:p>
            <a:pPr marL="900113" defTabSz="685800">
              <a:lnSpc>
                <a:spcPct val="110000"/>
              </a:lnSpc>
              <a:spcBef>
                <a:spcPts val="600"/>
              </a:spcBef>
              <a:spcAft>
                <a:spcPts val="1200"/>
              </a:spcAft>
              <a:buClr>
                <a:srgbClr val="2DA2BF"/>
              </a:buClr>
              <a:defRPr/>
            </a:pPr>
            <a:r>
              <a:rPr lang="ja-JP" altLang="en-US" sz="4000" b="1" dirty="0">
                <a:latin typeface="Meiryo UI" panose="020B0604030504040204" pitchFamily="50" charset="-128"/>
                <a:ea typeface="Meiryo UI" panose="020B0604030504040204" pitchFamily="50" charset="-128"/>
              </a:rPr>
              <a:t>・ </a:t>
            </a:r>
            <a:r>
              <a:rPr lang="ja-JP" altLang="en-US" sz="4000" b="1" u="sng" dirty="0">
                <a:solidFill>
                  <a:srgbClr val="C00000"/>
                </a:solidFill>
                <a:latin typeface="Meiryo UI" panose="020B0604030504040204" pitchFamily="50" charset="-128"/>
                <a:ea typeface="Meiryo UI" panose="020B0604030504040204" pitchFamily="50" charset="-128"/>
              </a:rPr>
              <a:t>働き方</a:t>
            </a:r>
            <a:r>
              <a:rPr lang="ja-JP" altLang="en-US" sz="4000" b="1" dirty="0">
                <a:solidFill>
                  <a:prstClr val="black"/>
                </a:solidFill>
                <a:latin typeface="Meiryo UI" panose="020B0604030504040204" pitchFamily="50" charset="-128"/>
                <a:ea typeface="Meiryo UI" panose="020B0604030504040204" pitchFamily="50" charset="-128"/>
              </a:rPr>
              <a:t>の多様化</a:t>
            </a:r>
            <a:endParaRPr lang="en-US" altLang="ja-JP" sz="4000" b="1" dirty="0">
              <a:solidFill>
                <a:prstClr val="black"/>
              </a:solidFill>
              <a:latin typeface="Meiryo UI" panose="020B0604030504040204" pitchFamily="50" charset="-128"/>
              <a:ea typeface="Meiryo UI" panose="020B0604030504040204" pitchFamily="50" charset="-128"/>
            </a:endParaRPr>
          </a:p>
          <a:p>
            <a:pPr marL="900113" defTabSz="685800">
              <a:lnSpc>
                <a:spcPct val="110000"/>
              </a:lnSpc>
              <a:spcBef>
                <a:spcPts val="600"/>
              </a:spcBef>
              <a:spcAft>
                <a:spcPts val="1200"/>
              </a:spcAft>
              <a:buClr>
                <a:srgbClr val="2DA2BF"/>
              </a:buClr>
              <a:defRPr/>
            </a:pPr>
            <a:r>
              <a:rPr lang="ja-JP" altLang="en-US" sz="4000" b="1" dirty="0">
                <a:latin typeface="Meiryo UI" panose="020B0604030504040204" pitchFamily="50" charset="-128"/>
                <a:ea typeface="Meiryo UI" panose="020B0604030504040204" pitchFamily="50" charset="-128"/>
              </a:rPr>
              <a:t>・ 人生の</a:t>
            </a:r>
            <a:r>
              <a:rPr lang="ja-JP" altLang="en-US" sz="4000" b="1" u="sng" dirty="0">
                <a:solidFill>
                  <a:srgbClr val="C00000"/>
                </a:solidFill>
                <a:latin typeface="Meiryo UI" panose="020B0604030504040204" pitchFamily="50" charset="-128"/>
                <a:ea typeface="Meiryo UI" panose="020B0604030504040204" pitchFamily="50" charset="-128"/>
              </a:rPr>
              <a:t>３大資金</a:t>
            </a:r>
            <a:endParaRPr lang="en-US" altLang="ja-JP" sz="4000" b="1" u="sng" dirty="0">
              <a:solidFill>
                <a:srgbClr val="C00000"/>
              </a:solidFill>
              <a:latin typeface="Meiryo UI" panose="020B0604030504040204" pitchFamily="50" charset="-128"/>
              <a:ea typeface="Meiryo UI" panose="020B0604030504040204" pitchFamily="50" charset="-128"/>
            </a:endParaRPr>
          </a:p>
          <a:p>
            <a:pPr marL="900113" lvl="0" defTabSz="685800">
              <a:lnSpc>
                <a:spcPct val="110000"/>
              </a:lnSpc>
              <a:spcBef>
                <a:spcPts val="600"/>
              </a:spcBef>
              <a:spcAft>
                <a:spcPts val="1200"/>
              </a:spcAft>
              <a:buClr>
                <a:srgbClr val="2DA2BF"/>
              </a:buClr>
              <a:defRPr/>
            </a:pPr>
            <a:r>
              <a:rPr lang="ja-JP" altLang="en-US" sz="4000" b="1" dirty="0">
                <a:latin typeface="Meiryo UI" panose="020B0604030504040204" pitchFamily="50" charset="-128"/>
                <a:ea typeface="Meiryo UI" panose="020B0604030504040204" pitchFamily="50" charset="-128"/>
              </a:rPr>
              <a:t>・ </a:t>
            </a:r>
            <a:r>
              <a:rPr lang="ja-JP" altLang="en-US" sz="4000" b="1" u="sng" dirty="0">
                <a:solidFill>
                  <a:srgbClr val="C00000"/>
                </a:solidFill>
                <a:latin typeface="Meiryo UI" panose="020B0604030504040204" pitchFamily="50" charset="-128"/>
                <a:ea typeface="Meiryo UI" panose="020B0604030504040204" pitchFamily="50" charset="-128"/>
              </a:rPr>
              <a:t>ライフプラン</a:t>
            </a:r>
            <a:r>
              <a:rPr lang="ja-JP" altLang="en-US" sz="4000" b="1" dirty="0">
                <a:solidFill>
                  <a:prstClr val="black"/>
                </a:solidFill>
                <a:latin typeface="Meiryo UI" panose="020B0604030504040204" pitchFamily="50" charset="-128"/>
                <a:ea typeface="Meiryo UI" panose="020B0604030504040204" pitchFamily="50" charset="-128"/>
              </a:rPr>
              <a:t>の作成・見直し</a:t>
            </a:r>
            <a:endParaRPr lang="en-US" altLang="ja-JP" sz="4000" b="1" dirty="0">
              <a:solidFill>
                <a:prstClr val="black"/>
              </a:solidFill>
              <a:latin typeface="Meiryo UI" panose="020B0604030504040204" pitchFamily="50" charset="-128"/>
              <a:ea typeface="Meiryo UI" panose="020B0604030504040204" pitchFamily="50" charset="-128"/>
            </a:endParaRPr>
          </a:p>
          <a:p>
            <a:pPr marL="100012" defTabSz="685800">
              <a:lnSpc>
                <a:spcPct val="110000"/>
              </a:lnSpc>
              <a:spcBef>
                <a:spcPts val="0"/>
              </a:spcBef>
              <a:spcAft>
                <a:spcPts val="1200"/>
              </a:spcAft>
              <a:buClr>
                <a:srgbClr val="2DA2BF"/>
              </a:buClr>
              <a:defRPr/>
            </a:pPr>
            <a:endParaRPr lang="en-US" altLang="ja-JP" sz="4000" b="1" dirty="0">
              <a:solidFill>
                <a:prstClr val="black"/>
              </a:solidFill>
              <a:latin typeface="Meiryo UI" panose="020B0604030504040204" pitchFamily="50" charset="-128"/>
              <a:ea typeface="Meiryo UI" panose="020B0604030504040204" pitchFamily="50" charset="-128"/>
            </a:endParaRPr>
          </a:p>
        </p:txBody>
      </p:sp>
      <p:sp>
        <p:nvSpPr>
          <p:cNvPr id="4" name="二等辺三角形 3"/>
          <p:cNvSpPr/>
          <p:nvPr/>
        </p:nvSpPr>
        <p:spPr>
          <a:xfrm rot="5400000">
            <a:off x="733261" y="1333547"/>
            <a:ext cx="505095" cy="252548"/>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二等辺三角形 5"/>
          <p:cNvSpPr/>
          <p:nvPr/>
        </p:nvSpPr>
        <p:spPr>
          <a:xfrm rot="5400000">
            <a:off x="733261" y="3195778"/>
            <a:ext cx="505095" cy="252548"/>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1601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464" y="1645227"/>
            <a:ext cx="5220929" cy="748090"/>
          </a:xfrm>
          <a:prstGeom prst="rect">
            <a:avLst/>
          </a:prstGeom>
          <a:noFill/>
        </p:spPr>
        <p:txBody>
          <a:bodyPr wrap="square" rtlCol="0">
            <a:spAutoFit/>
          </a:bodyPr>
          <a:lstStyle/>
          <a:p>
            <a:r>
              <a:rPr kumimoji="1" lang="ja-JP" altLang="en-US" sz="4000" b="1" u="sng" dirty="0">
                <a:solidFill>
                  <a:srgbClr val="C00000"/>
                </a:solidFill>
                <a:latin typeface="Meiryo UI" panose="020B0604030504040204" pitchFamily="50" charset="-128"/>
                <a:ea typeface="Meiryo UI" panose="020B0604030504040204" pitchFamily="50" charset="-128"/>
              </a:rPr>
              <a:t>ライフプラン</a:t>
            </a:r>
            <a:r>
              <a:rPr kumimoji="1" lang="ja-JP" altLang="en-US" sz="4000" b="1" dirty="0">
                <a:latin typeface="Meiryo UI" panose="020B0604030504040204" pitchFamily="50" charset="-128"/>
                <a:ea typeface="Meiryo UI" panose="020B0604030504040204" pitchFamily="50" charset="-128"/>
              </a:rPr>
              <a:t>とは</a:t>
            </a:r>
          </a:p>
        </p:txBody>
      </p:sp>
      <p:sp>
        <p:nvSpPr>
          <p:cNvPr id="5" name="テキスト ボックス 4"/>
          <p:cNvSpPr txBox="1"/>
          <p:nvPr/>
        </p:nvSpPr>
        <p:spPr>
          <a:xfrm>
            <a:off x="819975" y="2921457"/>
            <a:ext cx="7521677" cy="1865126"/>
          </a:xfrm>
          <a:prstGeom prst="rect">
            <a:avLst/>
          </a:prstGeom>
          <a:noFill/>
        </p:spPr>
        <p:txBody>
          <a:bodyPr wrap="square" rtlCol="0">
            <a:spAutoFit/>
          </a:bodyPr>
          <a:lstStyle/>
          <a:p>
            <a:r>
              <a:rPr lang="ja-JP" altLang="ja-JP" sz="3200" dirty="0">
                <a:latin typeface="Meiryo UI" panose="020B0604030504040204" pitchFamily="50" charset="-128"/>
                <a:ea typeface="Meiryo UI" panose="020B0604030504040204" pitchFamily="50" charset="-128"/>
              </a:rPr>
              <a:t>自分がどう生きていきたいか、どんな働き方や暮らし方をしたいかを、時系列に</a:t>
            </a:r>
            <a:r>
              <a:rPr lang="ja-JP" altLang="en-US" sz="3200" dirty="0">
                <a:latin typeface="Meiryo UI" panose="020B0604030504040204" pitchFamily="50" charset="-128"/>
                <a:ea typeface="Meiryo UI" panose="020B0604030504040204" pitchFamily="50" charset="-128"/>
              </a:rPr>
              <a:t>して、</a:t>
            </a:r>
            <a:r>
              <a:rPr lang="ja-JP" altLang="ja-JP" sz="3200" dirty="0">
                <a:latin typeface="Meiryo UI" panose="020B0604030504040204" pitchFamily="50" charset="-128"/>
                <a:ea typeface="Meiryo UI" panose="020B0604030504040204" pitchFamily="50" charset="-128"/>
              </a:rPr>
              <a:t>具体的な計画を立てること</a:t>
            </a:r>
            <a:r>
              <a:rPr lang="ja-JP" altLang="en-US"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7"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ja-JP" altLang="en-US" sz="2800" dirty="0">
                <a:latin typeface="Meiryo UI" panose="020B0604030504040204" pitchFamily="50" charset="-128"/>
                <a:ea typeface="Meiryo UI" panose="020B0604030504040204" pitchFamily="50" charset="-128"/>
              </a:rPr>
              <a:t>　ライフプランニングはなぜ必要なのでしょうか</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977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a:graphicFrameLocks/>
          </p:cNvGraphicFramePr>
          <p:nvPr>
            <p:extLst>
              <p:ext uri="{D42A27DB-BD31-4B8C-83A1-F6EECF244321}">
                <p14:modId xmlns:p14="http://schemas.microsoft.com/office/powerpoint/2010/main" val="351355033"/>
              </p:ext>
            </p:extLst>
          </p:nvPr>
        </p:nvGraphicFramePr>
        <p:xfrm>
          <a:off x="1261944" y="1666617"/>
          <a:ext cx="6537960" cy="3578407"/>
        </p:xfrm>
        <a:graphic>
          <a:graphicData uri="http://schemas.openxmlformats.org/drawingml/2006/chart">
            <c:chart xmlns:c="http://schemas.openxmlformats.org/drawingml/2006/chart" xmlns:r="http://schemas.openxmlformats.org/officeDocument/2006/relationships" r:id="rId2"/>
          </a:graphicData>
        </a:graphic>
      </p:graphicFrame>
      <p:sp>
        <p:nvSpPr>
          <p:cNvPr id="4" name="角丸四角形 3"/>
          <p:cNvSpPr/>
          <p:nvPr/>
        </p:nvSpPr>
        <p:spPr>
          <a:xfrm>
            <a:off x="2526652" y="1028916"/>
            <a:ext cx="4407453" cy="542475"/>
          </a:xfrm>
          <a:prstGeom prst="roundRect">
            <a:avLst>
              <a:gd name="adj" fmla="val 500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rPr>
              <a:t>平均寿命の推移と将来推計</a:t>
            </a:r>
          </a:p>
        </p:txBody>
      </p:sp>
      <p:sp>
        <p:nvSpPr>
          <p:cNvPr id="5" name="テキスト ボックス 4"/>
          <p:cNvSpPr txBox="1"/>
          <p:nvPr/>
        </p:nvSpPr>
        <p:spPr>
          <a:xfrm>
            <a:off x="307944" y="5251587"/>
            <a:ext cx="8844870" cy="350865"/>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（出所）内閣府「令和２年版高齢社会白書」、厚生労働省「令和元年簡易生命表の概況」をもとに作成</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吹き出し 5"/>
          <p:cNvSpPr/>
          <p:nvPr/>
        </p:nvSpPr>
        <p:spPr>
          <a:xfrm>
            <a:off x="7799904" y="1803401"/>
            <a:ext cx="1204323" cy="543559"/>
          </a:xfrm>
          <a:prstGeom prst="wedgeRoundRectCallout">
            <a:avLst>
              <a:gd name="adj1" fmla="val -69441"/>
              <a:gd name="adj2" fmla="val 33629"/>
              <a:gd name="adj3" fmla="val 16667"/>
            </a:avLst>
          </a:prstGeom>
          <a:solidFill>
            <a:schemeClr val="bg1"/>
          </a:solidFill>
          <a:ln>
            <a:solidFill>
              <a:schemeClr val="accent6"/>
            </a:solidFill>
          </a:ln>
        </p:spPr>
        <p:style>
          <a:lnRef idx="2">
            <a:schemeClr val="accent2"/>
          </a:lnRef>
          <a:fillRef idx="1">
            <a:schemeClr val="lt1"/>
          </a:fillRef>
          <a:effectRef idx="0">
            <a:schemeClr val="accent2"/>
          </a:effectRef>
          <a:fontRef idx="minor">
            <a:schemeClr val="dk1"/>
          </a:fontRef>
        </p:style>
        <p:txBody>
          <a:bodyPr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800" b="1" dirty="0">
                <a:solidFill>
                  <a:schemeClr val="accent6"/>
                </a:solidFill>
                <a:latin typeface="Meiryo UI" panose="020B0604030504040204" pitchFamily="50" charset="-128"/>
                <a:ea typeface="Meiryo UI" panose="020B0604030504040204" pitchFamily="50" charset="-128"/>
              </a:rPr>
              <a:t>91.06</a:t>
            </a:r>
            <a:r>
              <a:rPr lang="ja-JP" altLang="en-US" sz="1800" b="1" dirty="0">
                <a:solidFill>
                  <a:schemeClr val="accent6"/>
                </a:solidFill>
                <a:latin typeface="Meiryo UI" panose="020B0604030504040204" pitchFamily="50" charset="-128"/>
                <a:ea typeface="Meiryo UI" panose="020B0604030504040204" pitchFamily="50" charset="-128"/>
              </a:rPr>
              <a:t>歳</a:t>
            </a:r>
          </a:p>
        </p:txBody>
      </p:sp>
      <p:sp>
        <p:nvSpPr>
          <p:cNvPr id="7" name="角丸四角形吹き出し 6"/>
          <p:cNvSpPr/>
          <p:nvPr/>
        </p:nvSpPr>
        <p:spPr>
          <a:xfrm>
            <a:off x="7799904" y="2529457"/>
            <a:ext cx="1204323" cy="543559"/>
          </a:xfrm>
          <a:prstGeom prst="wedgeRoundRectCallout">
            <a:avLst>
              <a:gd name="adj1" fmla="val -65645"/>
              <a:gd name="adj2" fmla="val -14810"/>
              <a:gd name="adj3" fmla="val 16667"/>
            </a:avLst>
          </a:prstGeom>
          <a:solidFill>
            <a:schemeClr val="bg1"/>
          </a:solidFill>
          <a:ln>
            <a:solidFill>
              <a:srgbClr val="13A3E3"/>
            </a:solidFill>
          </a:ln>
        </p:spPr>
        <p:style>
          <a:lnRef idx="2">
            <a:schemeClr val="accent2"/>
          </a:lnRef>
          <a:fillRef idx="1">
            <a:schemeClr val="lt1"/>
          </a:fillRef>
          <a:effectRef idx="0">
            <a:schemeClr val="accent2"/>
          </a:effectRef>
          <a:fontRef idx="minor">
            <a:schemeClr val="dk1"/>
          </a:fontRef>
        </p:style>
        <p:txBody>
          <a:bodyPr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800" b="1" dirty="0">
                <a:solidFill>
                  <a:srgbClr val="13A3E3"/>
                </a:solidFill>
                <a:latin typeface="Meiryo UI" panose="020B0604030504040204" pitchFamily="50" charset="-128"/>
                <a:ea typeface="Meiryo UI" panose="020B0604030504040204" pitchFamily="50" charset="-128"/>
              </a:rPr>
              <a:t>84.66</a:t>
            </a:r>
            <a:r>
              <a:rPr lang="ja-JP" altLang="en-US" sz="1800" b="1" dirty="0">
                <a:solidFill>
                  <a:srgbClr val="13A3E3"/>
                </a:solidFill>
                <a:latin typeface="Meiryo UI" panose="020B0604030504040204" pitchFamily="50" charset="-128"/>
                <a:ea typeface="Meiryo UI" panose="020B0604030504040204" pitchFamily="50" charset="-128"/>
              </a:rPr>
              <a:t>歳</a:t>
            </a:r>
          </a:p>
        </p:txBody>
      </p:sp>
      <p:sp>
        <p:nvSpPr>
          <p:cNvPr id="8" name="ホームベース 7"/>
          <p:cNvSpPr/>
          <p:nvPr/>
        </p:nvSpPr>
        <p:spPr>
          <a:xfrm>
            <a:off x="5194490" y="1809497"/>
            <a:ext cx="960699" cy="373787"/>
          </a:xfrm>
          <a:prstGeom prst="homePlate">
            <a:avLst/>
          </a:prstGeom>
          <a:solidFill>
            <a:schemeClr val="bg1">
              <a:lumMod val="8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n w="9525">
                  <a:noFill/>
                </a:ln>
                <a:solidFill>
                  <a:schemeClr val="tx1"/>
                </a:solidFill>
                <a:latin typeface="Meiryo UI" panose="020B0604030504040204" pitchFamily="50" charset="-128"/>
                <a:ea typeface="Meiryo UI" panose="020B0604030504040204" pitchFamily="50" charset="-128"/>
              </a:rPr>
              <a:t>推計値</a:t>
            </a:r>
          </a:p>
        </p:txBody>
      </p:sp>
      <p:cxnSp>
        <p:nvCxnSpPr>
          <p:cNvPr id="9" name="直線コネクタ 8"/>
          <p:cNvCxnSpPr/>
          <p:nvPr/>
        </p:nvCxnSpPr>
        <p:spPr>
          <a:xfrm>
            <a:off x="5196881" y="1803400"/>
            <a:ext cx="0" cy="305758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テキスト ボックス 1"/>
          <p:cNvSpPr txBox="1"/>
          <p:nvPr/>
        </p:nvSpPr>
        <p:spPr>
          <a:xfrm>
            <a:off x="1433578" y="1481100"/>
            <a:ext cx="415285" cy="28576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chemeClr val="tx1">
                    <a:lumMod val="65000"/>
                    <a:lumOff val="35000"/>
                  </a:schemeClr>
                </a:solidFill>
              </a:rPr>
              <a:t>(</a:t>
            </a:r>
            <a:r>
              <a:rPr lang="ja-JP" altLang="en-US" dirty="0">
                <a:solidFill>
                  <a:schemeClr val="tx1">
                    <a:lumMod val="65000"/>
                    <a:lumOff val="35000"/>
                  </a:schemeClr>
                </a:solidFill>
              </a:rPr>
              <a:t>歳</a:t>
            </a:r>
            <a:r>
              <a:rPr lang="en-US" altLang="ja-JP" dirty="0">
                <a:solidFill>
                  <a:schemeClr val="tx1">
                    <a:lumMod val="65000"/>
                    <a:lumOff val="35000"/>
                  </a:schemeClr>
                </a:solidFill>
              </a:rPr>
              <a:t>)</a:t>
            </a:r>
            <a:endParaRPr lang="ja-JP" altLang="en-US" dirty="0">
              <a:solidFill>
                <a:schemeClr val="tx1">
                  <a:lumMod val="65000"/>
                  <a:lumOff val="35000"/>
                </a:schemeClr>
              </a:solidFill>
            </a:endParaRPr>
          </a:p>
        </p:txBody>
      </p:sp>
      <p:sp>
        <p:nvSpPr>
          <p:cNvPr id="13" name="角丸四角形吹き出し 12"/>
          <p:cNvSpPr/>
          <p:nvPr/>
        </p:nvSpPr>
        <p:spPr>
          <a:xfrm>
            <a:off x="3632706" y="2154286"/>
            <a:ext cx="1204323" cy="405392"/>
          </a:xfrm>
          <a:prstGeom prst="wedgeRoundRectCallout">
            <a:avLst>
              <a:gd name="adj1" fmla="val 68286"/>
              <a:gd name="adj2" fmla="val -204"/>
              <a:gd name="adj3" fmla="val 16667"/>
            </a:avLst>
          </a:prstGeom>
          <a:solidFill>
            <a:schemeClr val="bg1"/>
          </a:solidFill>
          <a:ln>
            <a:solidFill>
              <a:schemeClr val="accent6"/>
            </a:solidFill>
          </a:ln>
        </p:spPr>
        <p:style>
          <a:lnRef idx="2">
            <a:schemeClr val="accent2"/>
          </a:lnRef>
          <a:fillRef idx="1">
            <a:schemeClr val="lt1"/>
          </a:fillRef>
          <a:effectRef idx="0">
            <a:schemeClr val="accent2"/>
          </a:effectRef>
          <a:fontRef idx="minor">
            <a:schemeClr val="dk1"/>
          </a:fontRef>
        </p:style>
        <p:txBody>
          <a:bodyPr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800" b="1" dirty="0">
                <a:solidFill>
                  <a:schemeClr val="accent6"/>
                </a:solidFill>
                <a:latin typeface="Meiryo UI" panose="020B0604030504040204" pitchFamily="50" charset="-128"/>
                <a:ea typeface="Meiryo UI" panose="020B0604030504040204" pitchFamily="50" charset="-128"/>
              </a:rPr>
              <a:t>87.45</a:t>
            </a:r>
            <a:r>
              <a:rPr lang="ja-JP" altLang="en-US" sz="1800" b="1" dirty="0">
                <a:solidFill>
                  <a:schemeClr val="accent6"/>
                </a:solidFill>
                <a:latin typeface="Meiryo UI" panose="020B0604030504040204" pitchFamily="50" charset="-128"/>
                <a:ea typeface="Meiryo UI" panose="020B0604030504040204" pitchFamily="50" charset="-128"/>
              </a:rPr>
              <a:t>歳</a:t>
            </a:r>
          </a:p>
        </p:txBody>
      </p:sp>
      <p:sp>
        <p:nvSpPr>
          <p:cNvPr id="14" name="角丸四角形吹き出し 13"/>
          <p:cNvSpPr/>
          <p:nvPr/>
        </p:nvSpPr>
        <p:spPr>
          <a:xfrm>
            <a:off x="3928761" y="3353140"/>
            <a:ext cx="1204323" cy="407079"/>
          </a:xfrm>
          <a:prstGeom prst="wedgeRoundRectCallout">
            <a:avLst>
              <a:gd name="adj1" fmla="val 35885"/>
              <a:gd name="adj2" fmla="val -85331"/>
              <a:gd name="adj3" fmla="val 16667"/>
            </a:avLst>
          </a:prstGeom>
          <a:solidFill>
            <a:schemeClr val="bg1"/>
          </a:solidFill>
          <a:ln>
            <a:solidFill>
              <a:srgbClr val="13A3E3"/>
            </a:solidFill>
          </a:ln>
        </p:spPr>
        <p:style>
          <a:lnRef idx="2">
            <a:schemeClr val="accent2"/>
          </a:lnRef>
          <a:fillRef idx="1">
            <a:schemeClr val="lt1"/>
          </a:fillRef>
          <a:effectRef idx="0">
            <a:schemeClr val="accent2"/>
          </a:effectRef>
          <a:fontRef idx="minor">
            <a:schemeClr val="dk1"/>
          </a:fontRef>
        </p:style>
        <p:txBody>
          <a:bodyPr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800" b="1" dirty="0">
                <a:solidFill>
                  <a:srgbClr val="13A3E3"/>
                </a:solidFill>
                <a:latin typeface="Meiryo UI" panose="020B0604030504040204" pitchFamily="50" charset="-128"/>
                <a:ea typeface="Meiryo UI" panose="020B0604030504040204" pitchFamily="50" charset="-128"/>
              </a:rPr>
              <a:t>81.41</a:t>
            </a:r>
            <a:r>
              <a:rPr lang="ja-JP" altLang="en-US" sz="1800" b="1" dirty="0">
                <a:solidFill>
                  <a:srgbClr val="13A3E3"/>
                </a:solidFill>
                <a:latin typeface="Meiryo UI" panose="020B0604030504040204" pitchFamily="50" charset="-128"/>
                <a:ea typeface="Meiryo UI" panose="020B0604030504040204" pitchFamily="50" charset="-128"/>
              </a:rPr>
              <a:t>歳</a:t>
            </a:r>
          </a:p>
        </p:txBody>
      </p:sp>
      <p:sp>
        <p:nvSpPr>
          <p:cNvPr id="15" name="テキスト ボックス 14"/>
          <p:cNvSpPr txBox="1"/>
          <p:nvPr/>
        </p:nvSpPr>
        <p:spPr>
          <a:xfrm>
            <a:off x="1987991" y="1877287"/>
            <a:ext cx="782089" cy="276999"/>
          </a:xfrm>
          <a:prstGeom prst="rect">
            <a:avLst/>
          </a:prstGeom>
          <a:noFill/>
        </p:spPr>
        <p:txBody>
          <a:bodyPr wrap="square" lIns="0" tIns="0" rIns="0" bIns="0" rtlCol="0">
            <a:spAutoFit/>
          </a:bodyPr>
          <a:lstStyle/>
          <a:p>
            <a:r>
              <a:rPr kumimoji="1" lang="en-US" altLang="ja-JP" b="1" dirty="0">
                <a:solidFill>
                  <a:schemeClr val="tx1">
                    <a:lumMod val="75000"/>
                    <a:lumOff val="25000"/>
                  </a:schemeClr>
                </a:solidFill>
              </a:rPr>
              <a:t>1950</a:t>
            </a:r>
            <a:r>
              <a:rPr kumimoji="1" lang="ja-JP" altLang="en-US" sz="1400" b="1" dirty="0">
                <a:solidFill>
                  <a:schemeClr val="tx1">
                    <a:lumMod val="75000"/>
                    <a:lumOff val="25000"/>
                  </a:schemeClr>
                </a:solidFill>
              </a:rPr>
              <a:t>年</a:t>
            </a:r>
            <a:endParaRPr kumimoji="1" lang="ja-JP" altLang="en-US" b="1" dirty="0">
              <a:solidFill>
                <a:schemeClr val="tx1">
                  <a:lumMod val="75000"/>
                  <a:lumOff val="25000"/>
                </a:schemeClr>
              </a:solidFill>
            </a:endParaRPr>
          </a:p>
        </p:txBody>
      </p:sp>
      <p:sp>
        <p:nvSpPr>
          <p:cNvPr id="16" name="テキスト ボックス 1"/>
          <p:cNvSpPr txBox="1"/>
          <p:nvPr/>
        </p:nvSpPr>
        <p:spPr>
          <a:xfrm>
            <a:off x="7888013" y="3217969"/>
            <a:ext cx="782089" cy="276999"/>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tx1">
                    <a:lumMod val="75000"/>
                    <a:lumOff val="25000"/>
                  </a:schemeClr>
                </a:solidFill>
              </a:rPr>
              <a:t>2060</a:t>
            </a:r>
            <a:r>
              <a:rPr kumimoji="1" lang="ja-JP" altLang="en-US" sz="1400" b="1" dirty="0">
                <a:solidFill>
                  <a:schemeClr val="tx1">
                    <a:lumMod val="75000"/>
                    <a:lumOff val="25000"/>
                  </a:schemeClr>
                </a:solidFill>
              </a:rPr>
              <a:t>年</a:t>
            </a:r>
            <a:endParaRPr kumimoji="1" lang="ja-JP" altLang="en-US" sz="1800" b="1" dirty="0">
              <a:solidFill>
                <a:schemeClr val="tx1">
                  <a:lumMod val="75000"/>
                  <a:lumOff val="25000"/>
                </a:schemeClr>
              </a:solidFill>
            </a:endParaRPr>
          </a:p>
        </p:txBody>
      </p:sp>
      <p:sp>
        <p:nvSpPr>
          <p:cNvPr id="18" name="テキスト ボックス 1"/>
          <p:cNvSpPr txBox="1"/>
          <p:nvPr/>
        </p:nvSpPr>
        <p:spPr>
          <a:xfrm>
            <a:off x="7680370" y="4945875"/>
            <a:ext cx="415285" cy="28576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chemeClr val="tx1">
                    <a:lumMod val="65000"/>
                    <a:lumOff val="35000"/>
                  </a:schemeClr>
                </a:solidFill>
              </a:rPr>
              <a:t>(</a:t>
            </a:r>
            <a:r>
              <a:rPr lang="ja-JP" altLang="en-US" dirty="0">
                <a:solidFill>
                  <a:schemeClr val="tx1">
                    <a:lumMod val="65000"/>
                    <a:lumOff val="35000"/>
                  </a:schemeClr>
                </a:solidFill>
              </a:rPr>
              <a:t>年</a:t>
            </a:r>
            <a:r>
              <a:rPr lang="en-US" altLang="ja-JP" dirty="0">
                <a:solidFill>
                  <a:schemeClr val="tx1">
                    <a:lumMod val="65000"/>
                    <a:lumOff val="35000"/>
                  </a:schemeClr>
                </a:solidFill>
              </a:rPr>
              <a:t>)</a:t>
            </a:r>
            <a:endParaRPr lang="ja-JP" altLang="en-US" dirty="0">
              <a:solidFill>
                <a:schemeClr val="tx1">
                  <a:lumMod val="65000"/>
                  <a:lumOff val="35000"/>
                </a:schemeClr>
              </a:solidFill>
            </a:endParaRPr>
          </a:p>
        </p:txBody>
      </p:sp>
      <p:sp>
        <p:nvSpPr>
          <p:cNvPr id="20" name="ホームベース 19"/>
          <p:cNvSpPr/>
          <p:nvPr/>
        </p:nvSpPr>
        <p:spPr>
          <a:xfrm>
            <a:off x="1118836" y="5819285"/>
            <a:ext cx="8034088" cy="828524"/>
          </a:xfrm>
          <a:prstGeom prst="homePlate">
            <a:avLst/>
          </a:prstGeom>
          <a:solidFill>
            <a:schemeClr val="bg1">
              <a:lumMod val="9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2800" dirty="0">
                <a:latin typeface="Meiryo UI" panose="020B0604030504040204" pitchFamily="50" charset="-128"/>
                <a:ea typeface="Meiryo UI" panose="020B0604030504040204" pitchFamily="50" charset="-128"/>
              </a:rPr>
              <a:t>男女とも</a:t>
            </a:r>
            <a:r>
              <a:rPr lang="en-US" altLang="ja-JP" sz="4000" b="1" dirty="0">
                <a:solidFill>
                  <a:srgbClr val="C00000"/>
                </a:solidFill>
                <a:latin typeface="Meiryo UI" panose="020B0604030504040204" pitchFamily="50" charset="-128"/>
                <a:ea typeface="Meiryo UI" panose="020B0604030504040204" pitchFamily="50" charset="-128"/>
              </a:rPr>
              <a:t>100</a:t>
            </a:r>
            <a:r>
              <a:rPr lang="ja-JP" altLang="en-US" sz="4000" b="1" dirty="0">
                <a:solidFill>
                  <a:srgbClr val="C00000"/>
                </a:solidFill>
                <a:latin typeface="Meiryo UI" panose="020B0604030504040204" pitchFamily="50" charset="-128"/>
                <a:ea typeface="Meiryo UI" panose="020B0604030504040204" pitchFamily="50" charset="-128"/>
              </a:rPr>
              <a:t>歳位</a:t>
            </a:r>
            <a:r>
              <a:rPr lang="ja-JP" altLang="en-US" sz="2800" dirty="0">
                <a:latin typeface="Meiryo UI" panose="020B0604030504040204" pitchFamily="50" charset="-128"/>
                <a:ea typeface="Meiryo UI" panose="020B0604030504040204" pitchFamily="50" charset="-128"/>
              </a:rPr>
              <a:t>まで生きる想定が必要です</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 y="5572245"/>
            <a:ext cx="1109884" cy="1170196"/>
          </a:xfrm>
          <a:prstGeom prst="rect">
            <a:avLst/>
          </a:prstGeom>
        </p:spPr>
      </p:pic>
      <p:sp>
        <p:nvSpPr>
          <p:cNvPr id="22"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ja-JP" altLang="en-US" sz="2800" dirty="0">
                <a:latin typeface="Meiryo UI" panose="020B0604030504040204" pitchFamily="50" charset="-128"/>
                <a:ea typeface="Meiryo UI" panose="020B0604030504040204" pitchFamily="50" charset="-128"/>
              </a:rPr>
              <a:t>　ライフプランニングはなぜ必要なのでしょうか</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099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par>
                                <p:cTn id="19" presetID="10"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6"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652275" y="709046"/>
            <a:ext cx="8578371"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fontAlgn="auto">
              <a:lnSpc>
                <a:spcPct val="100000"/>
              </a:lnSpc>
              <a:spcBef>
                <a:spcPts val="0"/>
              </a:spcBef>
              <a:spcAft>
                <a:spcPts val="0"/>
              </a:spcAft>
              <a:buNone/>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年齢階層別の収入と支出</a:t>
            </a:r>
          </a:p>
        </p:txBody>
      </p:sp>
      <p:sp>
        <p:nvSpPr>
          <p:cNvPr id="3" name="ホームベース 2"/>
          <p:cNvSpPr/>
          <p:nvPr/>
        </p:nvSpPr>
        <p:spPr>
          <a:xfrm>
            <a:off x="876520" y="5957759"/>
            <a:ext cx="8244400" cy="661366"/>
          </a:xfrm>
          <a:prstGeom prst="homePlate">
            <a:avLst/>
          </a:prstGeom>
          <a:solidFill>
            <a:schemeClr val="bg1">
              <a:lumMod val="9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ja-JP" sz="4000" b="1" dirty="0">
                <a:solidFill>
                  <a:srgbClr val="C00000"/>
                </a:solidFill>
                <a:latin typeface="Meiryo UI" panose="020B0604030504040204" pitchFamily="50" charset="-128"/>
                <a:ea typeface="Meiryo UI" panose="020B0604030504040204" pitchFamily="50" charset="-128"/>
              </a:rPr>
              <a:t>65</a:t>
            </a:r>
            <a:r>
              <a:rPr lang="ja-JP" altLang="en-US" sz="4000" b="1" dirty="0">
                <a:solidFill>
                  <a:srgbClr val="C00000"/>
                </a:solidFill>
                <a:latin typeface="Meiryo UI" panose="020B0604030504040204" pitchFamily="50" charset="-128"/>
                <a:ea typeface="Meiryo UI" panose="020B0604030504040204" pitchFamily="50" charset="-128"/>
              </a:rPr>
              <a:t>歳以降</a:t>
            </a:r>
            <a:r>
              <a:rPr lang="ja-JP" altLang="en-US" sz="2800" dirty="0">
                <a:latin typeface="Meiryo UI" panose="020B0604030504040204" pitchFamily="50" charset="-128"/>
                <a:ea typeface="Meiryo UI" panose="020B0604030504040204" pitchFamily="50" charset="-128"/>
              </a:rPr>
              <a:t>は支出が収入を上回ります</a:t>
            </a:r>
          </a:p>
        </p:txBody>
      </p:sp>
      <p:sp>
        <p:nvSpPr>
          <p:cNvPr id="4" name="正方形/長方形 3"/>
          <p:cNvSpPr/>
          <p:nvPr/>
        </p:nvSpPr>
        <p:spPr>
          <a:xfrm>
            <a:off x="374471" y="1244899"/>
            <a:ext cx="1004097" cy="37490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年額</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 name="正方形/長方形 4"/>
          <p:cNvSpPr/>
          <p:nvPr/>
        </p:nvSpPr>
        <p:spPr>
          <a:xfrm>
            <a:off x="8446008" y="4773169"/>
            <a:ext cx="674912" cy="768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3687" y="1276650"/>
            <a:ext cx="7255548" cy="4050783"/>
          </a:xfrm>
          <a:prstGeom prst="rect">
            <a:avLst/>
          </a:prstGeom>
        </p:spPr>
      </p:pic>
      <p:sp>
        <p:nvSpPr>
          <p:cNvPr id="7" name="正方形/長方形 6"/>
          <p:cNvSpPr/>
          <p:nvPr/>
        </p:nvSpPr>
        <p:spPr>
          <a:xfrm>
            <a:off x="7869937" y="1525198"/>
            <a:ext cx="699299" cy="386009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76521" y="5385294"/>
            <a:ext cx="8538753" cy="572464"/>
          </a:xfrm>
          <a:prstGeom prst="rect">
            <a:avLst/>
          </a:prstGeom>
          <a:noFill/>
        </p:spPr>
        <p:txBody>
          <a:bodyPr wrap="square" rtlCol="0">
            <a:spAutoFit/>
          </a:bodyPr>
          <a:lstStyle/>
          <a:p>
            <a:pPr marL="442913" indent="-442913"/>
            <a:r>
              <a:rPr lang="ja-JP" altLang="en-US" sz="1300" dirty="0">
                <a:latin typeface="Meiryo UI" panose="020B0604030504040204" pitchFamily="50" charset="-128"/>
                <a:ea typeface="Meiryo UI" panose="020B0604030504040204" pitchFamily="50" charset="-128"/>
                <a:cs typeface="Meiryo UI" panose="020B0604030504040204" pitchFamily="50" charset="-128"/>
              </a:rPr>
              <a:t>（出所）総務省「家計調査」（全国・二人以上の世帯</a:t>
            </a:r>
            <a:r>
              <a:rPr lang="ja-JP" altLang="en-US" sz="1300">
                <a:latin typeface="Meiryo UI" panose="020B0604030504040204" pitchFamily="50" charset="-128"/>
                <a:ea typeface="Meiryo UI" panose="020B0604030504040204" pitchFamily="50" charset="-128"/>
                <a:cs typeface="Meiryo UI" panose="020B0604030504040204" pitchFamily="50" charset="-128"/>
              </a:rPr>
              <a:t>、勤労者世帯</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）をもとに作成。収入は可処分所得、支出は消費支出＋土地家屋借金返済。家計調査</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年の単純平均。</a:t>
            </a:r>
          </a:p>
        </p:txBody>
      </p:sp>
      <p:sp>
        <p:nvSpPr>
          <p:cNvPr id="10"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en-US" altLang="ja-JP" sz="28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ライフプランニングはなぜ必要なのでしょうか</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2439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914054"/>
            <a:ext cx="3746090" cy="551369"/>
          </a:xfrm>
          <a:prstGeom prst="rect">
            <a:avLst/>
          </a:prstGeom>
          <a:noFill/>
        </p:spPr>
        <p:txBody>
          <a:bodyPr wrap="square" rtlCol="0">
            <a:spAutoFit/>
          </a:bodyPr>
          <a:lstStyle/>
          <a:p>
            <a:r>
              <a:rPr kumimoji="1" lang="ja-JP" altLang="en-US" sz="2800" b="1" dirty="0">
                <a:latin typeface="Meiryo UI" panose="020B0604030504040204" pitchFamily="50" charset="-128"/>
                <a:ea typeface="Meiryo UI" panose="020B0604030504040204" pitchFamily="50" charset="-128"/>
              </a:rPr>
              <a:t>働き方・生き方の多様化</a:t>
            </a:r>
          </a:p>
        </p:txBody>
      </p:sp>
      <p:sp>
        <p:nvSpPr>
          <p:cNvPr id="5" name="テキスト ボックス 4"/>
          <p:cNvSpPr txBox="1"/>
          <p:nvPr/>
        </p:nvSpPr>
        <p:spPr>
          <a:xfrm>
            <a:off x="191729" y="1572238"/>
            <a:ext cx="8509819" cy="3157788"/>
          </a:xfrm>
          <a:prstGeom prst="rect">
            <a:avLst/>
          </a:prstGeom>
          <a:noFill/>
        </p:spPr>
        <p:txBody>
          <a:bodyPr wrap="square" rtlCol="0">
            <a:spAutoFit/>
          </a:bodyPr>
          <a:lstStyle/>
          <a:p>
            <a:pPr marL="457200" indent="-457200">
              <a:spcBef>
                <a:spcPts val="1200"/>
              </a:spcBef>
              <a:buFont typeface="Wingdings" panose="05000000000000000000" pitchFamily="2" charset="2"/>
              <a:buChar char="ü"/>
            </a:pPr>
            <a:r>
              <a:rPr kumimoji="1" lang="ja-JP" altLang="en-US" sz="2800" dirty="0">
                <a:latin typeface="Meiryo UI" panose="020B0604030504040204" pitchFamily="50" charset="-128"/>
                <a:ea typeface="Meiryo UI" panose="020B0604030504040204" pitchFamily="50" charset="-128"/>
              </a:rPr>
              <a:t>収入・支出の個人差が大きくなっている。</a:t>
            </a:r>
            <a:endParaRPr kumimoji="1" lang="en-US" altLang="ja-JP" sz="2800" dirty="0">
              <a:latin typeface="Meiryo UI" panose="020B0604030504040204" pitchFamily="50" charset="-128"/>
              <a:ea typeface="Meiryo UI" panose="020B0604030504040204" pitchFamily="50" charset="-128"/>
            </a:endParaRPr>
          </a:p>
          <a:p>
            <a:pPr marL="457200" indent="-457200">
              <a:spcBef>
                <a:spcPts val="1200"/>
              </a:spcBef>
              <a:buFont typeface="Wingdings" panose="05000000000000000000" pitchFamily="2" charset="2"/>
              <a:buChar char="ü"/>
            </a:pPr>
            <a:r>
              <a:rPr lang="ja-JP" altLang="en-US" sz="2800" dirty="0">
                <a:latin typeface="Meiryo UI" panose="020B0604030504040204" pitchFamily="50" charset="-128"/>
                <a:ea typeface="Meiryo UI" panose="020B0604030504040204" pitchFamily="50" charset="-128"/>
              </a:rPr>
              <a:t>転職、副業、起業など、キャリアの形成の仕方が多様化し、ひとり一人の将来像が異なるようになっている。</a:t>
            </a:r>
            <a:endParaRPr kumimoji="1" lang="en-US" altLang="ja-JP" sz="2800" dirty="0">
              <a:latin typeface="Meiryo UI" panose="020B0604030504040204" pitchFamily="50" charset="-128"/>
              <a:ea typeface="Meiryo UI" panose="020B0604030504040204" pitchFamily="50" charset="-128"/>
            </a:endParaRPr>
          </a:p>
          <a:p>
            <a:pPr marL="457200" indent="-457200">
              <a:spcBef>
                <a:spcPts val="1200"/>
              </a:spcBef>
              <a:buFont typeface="Wingdings" panose="05000000000000000000" pitchFamily="2" charset="2"/>
              <a:buChar char="ü"/>
            </a:pPr>
            <a:r>
              <a:rPr lang="ja-JP" altLang="en-US" sz="2800" dirty="0">
                <a:latin typeface="Meiryo UI" panose="020B0604030504040204" pitchFamily="50" charset="-128"/>
                <a:ea typeface="Meiryo UI" panose="020B0604030504040204" pitchFamily="50" charset="-128"/>
              </a:rPr>
              <a:t>共働きが一般的となり、双方の収入・支出を合わせて計画を立てることが必要となっている。</a:t>
            </a:r>
            <a:endParaRPr lang="en-US" altLang="ja-JP" sz="2800" dirty="0">
              <a:latin typeface="Meiryo UI" panose="020B0604030504040204" pitchFamily="50" charset="-128"/>
              <a:ea typeface="Meiryo UI" panose="020B0604030504040204" pitchFamily="50" charset="-128"/>
            </a:endParaRPr>
          </a:p>
        </p:txBody>
      </p:sp>
      <p:sp>
        <p:nvSpPr>
          <p:cNvPr id="8" name="下矢印 7"/>
          <p:cNvSpPr/>
          <p:nvPr/>
        </p:nvSpPr>
        <p:spPr>
          <a:xfrm>
            <a:off x="3362632" y="4730026"/>
            <a:ext cx="1740310" cy="589936"/>
          </a:xfrm>
          <a:prstGeom prst="downArrow">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39213" y="5464649"/>
            <a:ext cx="8362335" cy="1126462"/>
          </a:xfrm>
          <a:prstGeom prst="rect">
            <a:avLst/>
          </a:prstGeom>
          <a:noFill/>
          <a:ln>
            <a:solidFill>
              <a:schemeClr val="accent6">
                <a:lumMod val="75000"/>
              </a:schemeClr>
            </a:solidFill>
          </a:ln>
        </p:spPr>
        <p:txBody>
          <a:bodyPr wrap="square" rtlCol="0">
            <a:spAutoFit/>
          </a:bodyPr>
          <a:lstStyle/>
          <a:p>
            <a:pPr>
              <a:spcBef>
                <a:spcPts val="1800"/>
              </a:spcBef>
            </a:pPr>
            <a:r>
              <a:rPr kumimoji="1" lang="ja-JP" altLang="en-US" sz="2800" b="1" dirty="0">
                <a:solidFill>
                  <a:schemeClr val="accent6">
                    <a:lumMod val="75000"/>
                  </a:schemeClr>
                </a:solidFill>
                <a:latin typeface="Meiryo UI" panose="020B0604030504040204" pitchFamily="50" charset="-128"/>
                <a:ea typeface="Meiryo UI" panose="020B0604030504040204" pitchFamily="50" charset="-128"/>
              </a:rPr>
              <a:t>自らの働き方・生き方を踏まえたライフプランを作成する必要性が高まっています。</a:t>
            </a:r>
          </a:p>
        </p:txBody>
      </p:sp>
      <p:sp>
        <p:nvSpPr>
          <p:cNvPr id="7"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en-US" altLang="ja-JP" sz="28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ライフプランニングはなぜ必要なのでしょうか</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992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589570" y="732860"/>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fontAlgn="auto">
              <a:lnSpc>
                <a:spcPct val="100000"/>
              </a:lnSpc>
              <a:spcBef>
                <a:spcPts val="0"/>
              </a:spcBef>
              <a:spcAft>
                <a:spcPts val="0"/>
              </a:spcAft>
              <a:buNone/>
              <a:defRPr/>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年間収入額の分布図</a:t>
            </a:r>
          </a:p>
        </p:txBody>
      </p:sp>
      <p:sp>
        <p:nvSpPr>
          <p:cNvPr id="4" name="正方形/長方形 3"/>
          <p:cNvSpPr/>
          <p:nvPr/>
        </p:nvSpPr>
        <p:spPr>
          <a:xfrm>
            <a:off x="281733" y="1281004"/>
            <a:ext cx="615673" cy="58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1182978" y="5673732"/>
            <a:ext cx="7957184" cy="580415"/>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（出所）厚生労働省</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「国民生活基礎調査」（</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をもとに作成。収入は可処分所得、中央値および</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平均値は均等分布を仮定して試算。</a:t>
            </a:r>
          </a:p>
        </p:txBody>
      </p:sp>
      <p:sp>
        <p:nvSpPr>
          <p:cNvPr id="7"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en-US" altLang="ja-JP" sz="28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ライフプランニングはなぜ必要なのでしょうか</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
        <p:nvSpPr>
          <p:cNvPr id="13" name="テキスト ボックス 1"/>
          <p:cNvSpPr txBox="1"/>
          <p:nvPr/>
        </p:nvSpPr>
        <p:spPr>
          <a:xfrm>
            <a:off x="4425696" y="1700785"/>
            <a:ext cx="2039112" cy="4206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b="1" dirty="0">
                <a:latin typeface="Meiryo UI" panose="020B0604030504040204" pitchFamily="50" charset="-128"/>
                <a:ea typeface="Meiryo UI" panose="020B0604030504040204" pitchFamily="50" charset="-128"/>
              </a:rPr>
              <a:t>中央値：</a:t>
            </a:r>
            <a:r>
              <a:rPr lang="en-US" altLang="ja-JP" sz="1600" b="1" dirty="0">
                <a:latin typeface="Meiryo UI" panose="020B0604030504040204" pitchFamily="50" charset="-128"/>
                <a:ea typeface="Meiryo UI" panose="020B0604030504040204" pitchFamily="50" charset="-128"/>
              </a:rPr>
              <a:t>327</a:t>
            </a:r>
            <a:r>
              <a:rPr lang="ja-JP" altLang="en-US" sz="1600" b="1" dirty="0">
                <a:latin typeface="Meiryo UI" panose="020B0604030504040204" pitchFamily="50" charset="-128"/>
                <a:ea typeface="Meiryo UI" panose="020B0604030504040204" pitchFamily="50" charset="-128"/>
              </a:rPr>
              <a:t>万円</a:t>
            </a:r>
          </a:p>
        </p:txBody>
      </p:sp>
      <p:sp>
        <p:nvSpPr>
          <p:cNvPr id="14" name="テキスト ボックス 1"/>
          <p:cNvSpPr txBox="1"/>
          <p:nvPr/>
        </p:nvSpPr>
        <p:spPr>
          <a:xfrm>
            <a:off x="4425696" y="2306653"/>
            <a:ext cx="2658997" cy="3816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b="1" dirty="0">
                <a:latin typeface="Meiryo UI" panose="020B0604030504040204" pitchFamily="50" charset="-128"/>
                <a:ea typeface="Meiryo UI" panose="020B0604030504040204" pitchFamily="50" charset="-128"/>
              </a:rPr>
              <a:t>平均値：</a:t>
            </a:r>
            <a:r>
              <a:rPr lang="en-US" altLang="ja-JP" sz="1600" b="1" dirty="0">
                <a:latin typeface="Meiryo UI" panose="020B0604030504040204" pitchFamily="50" charset="-128"/>
                <a:ea typeface="Meiryo UI" panose="020B0604030504040204" pitchFamily="50" charset="-128"/>
              </a:rPr>
              <a:t>421</a:t>
            </a:r>
            <a:r>
              <a:rPr lang="ja-JP" altLang="en-US" sz="1600" b="1" dirty="0">
                <a:latin typeface="Meiryo UI" panose="020B0604030504040204" pitchFamily="50" charset="-128"/>
                <a:ea typeface="Meiryo UI" panose="020B0604030504040204" pitchFamily="50" charset="-128"/>
              </a:rPr>
              <a:t>万円</a:t>
            </a:r>
          </a:p>
        </p:txBody>
      </p:sp>
      <p:graphicFrame>
        <p:nvGraphicFramePr>
          <p:cNvPr id="3" name="グラフ 2">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569860410"/>
              </p:ext>
            </p:extLst>
          </p:nvPr>
        </p:nvGraphicFramePr>
        <p:xfrm>
          <a:off x="741783" y="1572604"/>
          <a:ext cx="8411031" cy="406855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1">
            <a:extLst>
              <a:ext uri="{FF2B5EF4-FFF2-40B4-BE49-F238E27FC236}">
                <a16:creationId xmlns:a16="http://schemas.microsoft.com/office/drawing/2014/main" id="{0115B106-1FC9-8BCE-C4D0-4A225C251DEF}"/>
              </a:ext>
            </a:extLst>
          </p:cNvPr>
          <p:cNvSpPr txBox="1"/>
          <p:nvPr/>
        </p:nvSpPr>
        <p:spPr>
          <a:xfrm>
            <a:off x="5361053" y="2023562"/>
            <a:ext cx="2264856" cy="4206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b="1" dirty="0">
                <a:latin typeface="Meiryo UI" panose="020B0604030504040204" pitchFamily="50" charset="-128"/>
                <a:ea typeface="Meiryo UI" panose="020B0604030504040204" pitchFamily="50" charset="-128"/>
              </a:rPr>
              <a:t>中央値：</a:t>
            </a:r>
            <a:r>
              <a:rPr lang="en-US" altLang="ja-JP" sz="2000" b="1" dirty="0">
                <a:latin typeface="Meiryo UI" panose="020B0604030504040204" pitchFamily="50" charset="-128"/>
                <a:ea typeface="Meiryo UI" panose="020B0604030504040204" pitchFamily="50" charset="-128"/>
              </a:rPr>
              <a:t>345</a:t>
            </a:r>
            <a:r>
              <a:rPr lang="ja-JP" altLang="en-US" sz="2000" b="1" dirty="0">
                <a:latin typeface="Meiryo UI" panose="020B0604030504040204" pitchFamily="50" charset="-128"/>
                <a:ea typeface="Meiryo UI" panose="020B0604030504040204" pitchFamily="50" charset="-128"/>
              </a:rPr>
              <a:t>万円</a:t>
            </a:r>
          </a:p>
        </p:txBody>
      </p:sp>
      <p:sp>
        <p:nvSpPr>
          <p:cNvPr id="8" name="テキスト ボックス 1">
            <a:extLst>
              <a:ext uri="{FF2B5EF4-FFF2-40B4-BE49-F238E27FC236}">
                <a16:creationId xmlns:a16="http://schemas.microsoft.com/office/drawing/2014/main" id="{01F6ADBA-8664-BE93-D045-C091D3F74ADB}"/>
              </a:ext>
            </a:extLst>
          </p:cNvPr>
          <p:cNvSpPr txBox="1"/>
          <p:nvPr/>
        </p:nvSpPr>
        <p:spPr>
          <a:xfrm>
            <a:off x="5361053" y="2623663"/>
            <a:ext cx="2658997" cy="3816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b="1" dirty="0">
                <a:latin typeface="Meiryo UI" panose="020B0604030504040204" pitchFamily="50" charset="-128"/>
                <a:ea typeface="Meiryo UI" panose="020B0604030504040204" pitchFamily="50" charset="-128"/>
              </a:rPr>
              <a:t>平均値：</a:t>
            </a:r>
            <a:r>
              <a:rPr lang="en-US" altLang="ja-JP" sz="2000" b="1" dirty="0">
                <a:latin typeface="Meiryo UI" panose="020B0604030504040204" pitchFamily="50" charset="-128"/>
                <a:ea typeface="Meiryo UI" panose="020B0604030504040204" pitchFamily="50" charset="-128"/>
              </a:rPr>
              <a:t>439</a:t>
            </a:r>
            <a:r>
              <a:rPr lang="ja-JP" altLang="en-US" sz="2000" b="1" dirty="0">
                <a:latin typeface="Meiryo UI" panose="020B0604030504040204" pitchFamily="50" charset="-128"/>
                <a:ea typeface="Meiryo UI" panose="020B0604030504040204" pitchFamily="50" charset="-128"/>
              </a:rPr>
              <a:t>万円</a:t>
            </a:r>
          </a:p>
        </p:txBody>
      </p:sp>
    </p:spTree>
    <p:extLst>
      <p:ext uri="{BB962C8B-B14F-4D97-AF65-F5344CB8AC3E}">
        <p14:creationId xmlns:p14="http://schemas.microsoft.com/office/powerpoint/2010/main" val="340678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291925" y="788572"/>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fontAlgn="auto">
              <a:lnSpc>
                <a:spcPct val="100000"/>
              </a:lnSpc>
              <a:spcBef>
                <a:spcPts val="0"/>
              </a:spcBef>
              <a:spcAft>
                <a:spcPts val="0"/>
              </a:spcAft>
              <a:buNone/>
              <a:defRPr/>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年間支出額の分布図</a:t>
            </a:r>
          </a:p>
        </p:txBody>
      </p:sp>
      <p:sp>
        <p:nvSpPr>
          <p:cNvPr id="5" name="正方形/長方形 4"/>
          <p:cNvSpPr/>
          <p:nvPr/>
        </p:nvSpPr>
        <p:spPr>
          <a:xfrm>
            <a:off x="379977" y="1395728"/>
            <a:ext cx="685117" cy="370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154741" y="5816135"/>
            <a:ext cx="8370831" cy="566309"/>
          </a:xfrm>
          <a:prstGeom prst="rect">
            <a:avLst/>
          </a:prstGeom>
          <a:noFill/>
        </p:spPr>
        <p:txBody>
          <a:bodyPr wrap="square" rtlCol="0">
            <a:spAutoFit/>
          </a:bodyPr>
          <a:lstStyle/>
          <a:p>
            <a:pPr>
              <a:lnSpc>
                <a:spcPct val="100000"/>
              </a:lnSpc>
              <a:spcBef>
                <a:spcPts val="24"/>
              </a:spcBef>
              <a:spcAft>
                <a:spcPts val="24"/>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（出所）厚生労働省「国民生活基礎調査」（</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年）をもとに作成。支出は家計支出、中央値および</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平均値は均等分布を仮定して試算。</a:t>
            </a:r>
          </a:p>
        </p:txBody>
      </p:sp>
      <p:sp>
        <p:nvSpPr>
          <p:cNvPr id="8" name="Text Box 8"/>
          <p:cNvSpPr txBox="1">
            <a:spLocks noChangeArrowheads="1"/>
          </p:cNvSpPr>
          <p:nvPr/>
        </p:nvSpPr>
        <p:spPr bwMode="auto">
          <a:xfrm>
            <a:off x="8814" y="91436"/>
            <a:ext cx="9144000" cy="583200"/>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None/>
              <a:defRPr/>
            </a:pPr>
            <a:r>
              <a:rPr lang="en-US" altLang="ja-JP" sz="28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ライフプランニングはなぜ必要なのでしょうか</a:t>
            </a:r>
            <a:r>
              <a:rPr lang="en-US" altLang="ja-JP" sz="2800" dirty="0">
                <a:latin typeface="Meiryo UI" panose="020B0604030504040204" pitchFamily="50" charset="-128"/>
                <a:ea typeface="Meiryo UI" panose="020B0604030504040204" pitchFamily="50" charset="-128"/>
              </a:rPr>
              <a:t>? </a:t>
            </a:r>
            <a:endParaRPr lang="en-US" altLang="ja-JP" sz="1800" dirty="0">
              <a:solidFill>
                <a:schemeClr val="tx2"/>
              </a:solidFill>
              <a:latin typeface="Meiryo UI" panose="020B0604030504040204" pitchFamily="50" charset="-128"/>
              <a:ea typeface="Meiryo UI" panose="020B0604030504040204" pitchFamily="50" charset="-128"/>
            </a:endParaRPr>
          </a:p>
        </p:txBody>
      </p:sp>
      <p:sp>
        <p:nvSpPr>
          <p:cNvPr id="7" name="テキスト ボックス 1"/>
          <p:cNvSpPr txBox="1"/>
          <p:nvPr/>
        </p:nvSpPr>
        <p:spPr>
          <a:xfrm>
            <a:off x="5660271" y="1894530"/>
            <a:ext cx="2426453" cy="4206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b="1" dirty="0">
                <a:latin typeface="Meiryo UI" panose="020B0604030504040204" pitchFamily="50" charset="-128"/>
                <a:ea typeface="Meiryo UI" panose="020B0604030504040204" pitchFamily="50" charset="-128"/>
              </a:rPr>
              <a:t>中央値：</a:t>
            </a:r>
            <a:r>
              <a:rPr lang="en-US" altLang="ja-JP" sz="2000" b="1" dirty="0">
                <a:latin typeface="Meiryo UI" panose="020B0604030504040204" pitchFamily="50" charset="-128"/>
                <a:ea typeface="Meiryo UI" panose="020B0604030504040204" pitchFamily="50" charset="-128"/>
              </a:rPr>
              <a:t>263</a:t>
            </a:r>
            <a:r>
              <a:rPr lang="ja-JP" altLang="en-US" sz="2000" b="1" dirty="0">
                <a:latin typeface="Meiryo UI" panose="020B0604030504040204" pitchFamily="50" charset="-128"/>
                <a:ea typeface="Meiryo UI" panose="020B0604030504040204" pitchFamily="50" charset="-128"/>
              </a:rPr>
              <a:t>万円</a:t>
            </a:r>
          </a:p>
        </p:txBody>
      </p:sp>
      <p:sp>
        <p:nvSpPr>
          <p:cNvPr id="9" name="テキスト ボックス 1"/>
          <p:cNvSpPr txBox="1"/>
          <p:nvPr/>
        </p:nvSpPr>
        <p:spPr>
          <a:xfrm>
            <a:off x="5660271" y="2490583"/>
            <a:ext cx="2658997" cy="3816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b="1" dirty="0">
                <a:latin typeface="Meiryo UI" panose="020B0604030504040204" pitchFamily="50" charset="-128"/>
                <a:ea typeface="Meiryo UI" panose="020B0604030504040204" pitchFamily="50" charset="-128"/>
              </a:rPr>
              <a:t>平均値：</a:t>
            </a:r>
            <a:r>
              <a:rPr lang="en-US" altLang="ja-JP" sz="2000" b="1" dirty="0">
                <a:latin typeface="Meiryo UI" panose="020B0604030504040204" pitchFamily="50" charset="-128"/>
                <a:ea typeface="Meiryo UI" panose="020B0604030504040204" pitchFamily="50" charset="-128"/>
              </a:rPr>
              <a:t>287</a:t>
            </a:r>
            <a:r>
              <a:rPr lang="ja-JP" altLang="en-US" sz="2000" b="1" dirty="0">
                <a:latin typeface="Meiryo UI" panose="020B0604030504040204" pitchFamily="50" charset="-128"/>
                <a:ea typeface="Meiryo UI" panose="020B0604030504040204" pitchFamily="50" charset="-128"/>
              </a:rPr>
              <a:t>万円</a:t>
            </a:r>
          </a:p>
        </p:txBody>
      </p:sp>
      <p:graphicFrame>
        <p:nvGraphicFramePr>
          <p:cNvPr id="10" name="グラフ 9">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500645788"/>
              </p:ext>
            </p:extLst>
          </p:nvPr>
        </p:nvGraphicFramePr>
        <p:xfrm>
          <a:off x="749671" y="1414606"/>
          <a:ext cx="8591004" cy="44015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3705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16D366F717ABE4BB331B6E1BEAFF525" ma:contentTypeVersion="12" ma:contentTypeDescription="新しいドキュメントを作成します。" ma:contentTypeScope="" ma:versionID="2ffd8be8ed1ebbd66b54fed383370b4e">
  <xsd:schema xmlns:xsd="http://www.w3.org/2001/XMLSchema" xmlns:xs="http://www.w3.org/2001/XMLSchema" xmlns:p="http://schemas.microsoft.com/office/2006/metadata/properties" xmlns:ns2="3fae6192-6fa0-4129-ba0e-59a9d4621257" xmlns:ns3="14845a59-19c0-419e-937b-3e0304f241ff" targetNamespace="http://schemas.microsoft.com/office/2006/metadata/properties" ma:root="true" ma:fieldsID="2a7bdebdb69e6b1be9c83a931016e115" ns2:_="" ns3:_="">
    <xsd:import namespace="3fae6192-6fa0-4129-ba0e-59a9d4621257"/>
    <xsd:import namespace="14845a59-19c0-419e-937b-3e0304f241f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e6192-6fa0-4129-ba0e-59a9d46212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c00dd7a2-34d6-4a01-ba1d-b393478267d6"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845a59-19c0-419e-937b-3e0304f241f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f6cf48f-3e9c-4c58-8f96-0aed38d0883c}" ma:internalName="TaxCatchAll" ma:showField="CatchAllData" ma:web="14845a59-19c0-419e-937b-3e0304f241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fae6192-6fa0-4129-ba0e-59a9d4621257">
      <Terms xmlns="http://schemas.microsoft.com/office/infopath/2007/PartnerControls"/>
    </lcf76f155ced4ddcb4097134ff3c332f>
    <TaxCatchAll xmlns="14845a59-19c0-419e-937b-3e0304f241ff" xsi:nil="true"/>
  </documentManagement>
</p:properties>
</file>

<file path=customXml/itemProps1.xml><?xml version="1.0" encoding="utf-8"?>
<ds:datastoreItem xmlns:ds="http://schemas.openxmlformats.org/officeDocument/2006/customXml" ds:itemID="{1A65646F-C335-4E2B-AFB6-21E887E0A0A4}"/>
</file>

<file path=customXml/itemProps2.xml><?xml version="1.0" encoding="utf-8"?>
<ds:datastoreItem xmlns:ds="http://schemas.openxmlformats.org/officeDocument/2006/customXml" ds:itemID="{8E5FE9C9-3FD5-493A-B1E0-0D26D980D439}"/>
</file>

<file path=customXml/itemProps3.xml><?xml version="1.0" encoding="utf-8"?>
<ds:datastoreItem xmlns:ds="http://schemas.openxmlformats.org/officeDocument/2006/customXml" ds:itemID="{476A87CB-E6F4-45DC-808C-69C6B7235A6B}"/>
</file>

<file path=docProps/app.xml><?xml version="1.0" encoding="utf-8"?>
<Properties xmlns="http://schemas.openxmlformats.org/officeDocument/2006/extended-properties" xmlns:vt="http://schemas.openxmlformats.org/officeDocument/2006/docPropsVTypes">
  <Template>Facet</Template>
  <TotalTime>21660</TotalTime>
  <Words>1483</Words>
  <Application>Microsoft Office PowerPoint</Application>
  <PresentationFormat>ワイド画面</PresentationFormat>
  <Paragraphs>192</Paragraphs>
  <Slides>19</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HGP創英角ｺﾞｼｯｸUB</vt:lpstr>
      <vt:lpstr>HG創英角ﾎﾟｯﾌﾟ体</vt:lpstr>
      <vt:lpstr>Meiryo UI</vt:lpstr>
      <vt:lpstr>メイリオ</vt:lpstr>
      <vt:lpstr>Arial</vt:lpstr>
      <vt:lpstr>Calibri</vt:lpstr>
      <vt:lpstr>Tahoma</vt:lpstr>
      <vt:lpstr>Times New Roman</vt:lpstr>
      <vt:lpstr>Wingdings</vt:lpstr>
      <vt:lpstr>Wingdings 3</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日本銀行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講義スライド</dc:title>
  <dc:creator>金融経済教育推進会議</dc:creator>
  <cp:lastModifiedBy>西村　節子</cp:lastModifiedBy>
  <cp:revision>1505</cp:revision>
  <cp:lastPrinted>2023-06-15T01:10:16Z</cp:lastPrinted>
  <dcterms:created xsi:type="dcterms:W3CDTF">2002-10-08T16:15:58Z</dcterms:created>
  <dcterms:modified xsi:type="dcterms:W3CDTF">2025-01-16T04:28:13Z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2025-01-16T04:27:53Z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0e2ef841-9ec1-4857-a923-d51674b7d8dd</vt:lpwstr>
  </property>
  <property fmtid="{D5CDD505-2E9C-101B-9397-08002B2CF9AE}" pid="7" name="MSIP_Label_defa4170-0d19-0005-0004-bc88714345d2_ActionId">
    <vt:lpwstr>eec66421-57d3-4099-95f6-ee5b1ace259d</vt:lpwstr>
  </property>
  <property fmtid="{D5CDD505-2E9C-101B-9397-08002B2CF9AE}" pid="8" name="MSIP_Label_defa4170-0d19-0005-0004-bc88714345d2_ContentBits">
    <vt:lpwstr>0</vt:lpwstr>
  </property>
  <property fmtid="{D5CDD505-2E9C-101B-9397-08002B2CF9AE}" pid="9" name="ContentTypeId">
    <vt:lpwstr>0x010100016D366F717ABE4BB331B6E1BEAFF525</vt:lpwstr>
  </property>
  <property fmtid="{D5CDD505-2E9C-101B-9397-08002B2CF9AE}" pid="10" name="MediaServiceImageTags">
    <vt:lpwstr/>
  </property>
</Properties>
</file>