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8" r:id="rId4"/>
  </p:sldMasterIdLst>
  <p:notesMasterIdLst>
    <p:notesMasterId r:id="rId17"/>
  </p:notesMasterIdLst>
  <p:handoutMasterIdLst>
    <p:handoutMasterId r:id="rId18"/>
  </p:handoutMasterIdLst>
  <p:sldIdLst>
    <p:sldId id="787" r:id="rId5"/>
    <p:sldId id="788" r:id="rId6"/>
    <p:sldId id="795" r:id="rId7"/>
    <p:sldId id="789" r:id="rId8"/>
    <p:sldId id="791" r:id="rId9"/>
    <p:sldId id="792" r:id="rId10"/>
    <p:sldId id="793" r:id="rId11"/>
    <p:sldId id="794" r:id="rId12"/>
    <p:sldId id="796" r:id="rId13"/>
    <p:sldId id="800" r:id="rId14"/>
    <p:sldId id="798" r:id="rId15"/>
    <p:sldId id="799" r:id="rId16"/>
  </p:sldIdLst>
  <p:sldSz cx="12192000" cy="6858000"/>
  <p:notesSz cx="6735763" cy="9866313"/>
  <p:defaultTextStyle>
    <a:defPPr>
      <a:defRPr lang="en-US"/>
    </a:defPPr>
    <a:lvl1pPr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1F028A-30B7-C0F2-DE87-E478AC8B6175}" name="島村　昌征" initials="島村" userId="S::masayuki.shimamura.yl@j-flec.go.jp::bf366383-5406-448d-8d49-0e54b9393d99" providerId="AD"/>
  <p188:author id="{676FD8BD-01ED-9801-FD29-974DA294A935}" name="塩津　賢吾" initials="塩津" userId="S::kengo.shiotsu.yr@j-flec.go.jp::ce53dd8e-0bd4-4100-b8a1-25af867140a8" providerId="AD"/>
  <p188:author id="{937A2AEB-B0B1-8CC1-0281-6F8074DA36B4}" name="西村　節子" initials="節西" userId="S::setsuko.nishimura.ds@j-flec.go.jp::1f07b106-4366-44ab-90d6-fad0e342c06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B8B8B"/>
    <a:srgbClr val="FF3300"/>
    <a:srgbClr val="FECCE3"/>
    <a:srgbClr val="00CCFF"/>
    <a:srgbClr val="6699FF"/>
    <a:srgbClr val="00FFFF"/>
    <a:srgbClr val="99CCFF"/>
    <a:srgbClr val="CC66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50" y="54"/>
      </p:cViewPr>
      <p:guideLst>
        <p:guide orient="horz" pos="2160"/>
        <p:guide pos="54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7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　節子" userId="1f07b106-4366-44ab-90d6-fad0e342c064" providerId="ADAL" clId="{8F2D30E1-2662-49C0-86E2-02C3B0D8D511}"/>
    <pc:docChg chg="undo custSel addSld delSld modSld">
      <pc:chgData name="西村　節子" userId="1f07b106-4366-44ab-90d6-fad0e342c064" providerId="ADAL" clId="{8F2D30E1-2662-49C0-86E2-02C3B0D8D511}" dt="2025-02-10T02:50:44.560" v="91" actId="2696"/>
      <pc:docMkLst>
        <pc:docMk/>
      </pc:docMkLst>
      <pc:sldChg chg="modSp mod">
        <pc:chgData name="西村　節子" userId="1f07b106-4366-44ab-90d6-fad0e342c064" providerId="ADAL" clId="{8F2D30E1-2662-49C0-86E2-02C3B0D8D511}" dt="2025-02-07T09:42:32.364" v="49" actId="20577"/>
        <pc:sldMkLst>
          <pc:docMk/>
          <pc:sldMk cId="1669330915" sldId="788"/>
        </pc:sldMkLst>
        <pc:spChg chg="mod">
          <ac:chgData name="西村　節子" userId="1f07b106-4366-44ab-90d6-fad0e342c064" providerId="ADAL" clId="{8F2D30E1-2662-49C0-86E2-02C3B0D8D511}" dt="2025-02-07T09:42:32.364" v="49" actId="20577"/>
          <ac:spMkLst>
            <pc:docMk/>
            <pc:sldMk cId="1669330915" sldId="788"/>
            <ac:spMk id="3" creationId="{00000000-0000-0000-0000-000000000000}"/>
          </ac:spMkLst>
        </pc:spChg>
      </pc:sldChg>
      <pc:sldChg chg="addSp delSp modSp mod">
        <pc:chgData name="西村　節子" userId="1f07b106-4366-44ab-90d6-fad0e342c064" providerId="ADAL" clId="{8F2D30E1-2662-49C0-86E2-02C3B0D8D511}" dt="2025-02-10T02:07:25.131" v="89" actId="6549"/>
        <pc:sldMkLst>
          <pc:docMk/>
          <pc:sldMk cId="4220963881" sldId="789"/>
        </pc:sldMkLst>
        <pc:spChg chg="mod">
          <ac:chgData name="西村　節子" userId="1f07b106-4366-44ab-90d6-fad0e342c064" providerId="ADAL" clId="{8F2D30E1-2662-49C0-86E2-02C3B0D8D511}" dt="2025-02-10T02:07:25.131" v="89" actId="6549"/>
          <ac:spMkLst>
            <pc:docMk/>
            <pc:sldMk cId="4220963881" sldId="789"/>
            <ac:spMk id="9" creationId="{00000000-0000-0000-0000-000000000000}"/>
          </ac:spMkLst>
        </pc:spChg>
        <pc:graphicFrameChg chg="mod modGraphic">
          <ac:chgData name="西村　節子" userId="1f07b106-4366-44ab-90d6-fad0e342c064" providerId="ADAL" clId="{8F2D30E1-2662-49C0-86E2-02C3B0D8D511}" dt="2025-02-07T10:16:12.647" v="82" actId="20577"/>
          <ac:graphicFrameMkLst>
            <pc:docMk/>
            <pc:sldMk cId="4220963881" sldId="789"/>
            <ac:graphicFrameMk id="10" creationId="{00000000-0000-0000-0000-000000000000}"/>
          </ac:graphicFrameMkLst>
        </pc:graphicFrameChg>
        <pc:picChg chg="add mod">
          <ac:chgData name="西村　節子" userId="1f07b106-4366-44ab-90d6-fad0e342c064" providerId="ADAL" clId="{8F2D30E1-2662-49C0-86E2-02C3B0D8D511}" dt="2025-02-07T10:13:07.478" v="61" actId="1036"/>
          <ac:picMkLst>
            <pc:docMk/>
            <pc:sldMk cId="4220963881" sldId="789"/>
            <ac:picMk id="2" creationId="{DC0A60C1-5F65-FF67-1096-B622BD1757A3}"/>
          </ac:picMkLst>
        </pc:picChg>
      </pc:sldChg>
      <pc:sldChg chg="del">
        <pc:chgData name="西村　節子" userId="1f07b106-4366-44ab-90d6-fad0e342c064" providerId="ADAL" clId="{8F2D30E1-2662-49C0-86E2-02C3B0D8D511}" dt="2025-02-10T02:50:44.560" v="91" actId="2696"/>
        <pc:sldMkLst>
          <pc:docMk/>
          <pc:sldMk cId="492266718" sldId="797"/>
        </pc:sldMkLst>
      </pc:sldChg>
      <pc:sldChg chg="add">
        <pc:chgData name="西村　節子" userId="1f07b106-4366-44ab-90d6-fad0e342c064" providerId="ADAL" clId="{8F2D30E1-2662-49C0-86E2-02C3B0D8D511}" dt="2025-02-10T02:50:36.645" v="90"/>
        <pc:sldMkLst>
          <pc:docMk/>
          <pc:sldMk cId="2764474892" sldId="800"/>
        </pc:sldMkLst>
      </pc:sldChg>
    </pc:docChg>
  </pc:docChgLst>
  <pc:docChgLst>
    <pc:chgData name="塩津　賢吾" userId="S::kengo.shiotsu.yr@j-flec.go.jp::ce53dd8e-0bd4-4100-b8a1-25af867140a8" providerId="AD" clId="Web-{E0AA2802-6069-C960-25D9-F4AC00957FF1}"/>
    <pc:docChg chg="mod">
      <pc:chgData name="塩津　賢吾" userId="S::kengo.shiotsu.yr@j-flec.go.jp::ce53dd8e-0bd4-4100-b8a1-25af867140a8" providerId="AD" clId="Web-{E0AA2802-6069-C960-25D9-F4AC00957FF1}" dt="2025-02-10T02:04:39.323" v="0"/>
      <pc:docMkLst>
        <pc:docMk/>
      </pc:docMkLst>
    </pc:docChg>
  </pc:docChgLst>
  <pc:docChgLst>
    <pc:chgData name="島村　昌征" userId="S::masayuki.shimamura.yl@j-flec.go.jp::bf366383-5406-448d-8d49-0e54b9393d99" providerId="AD" clId="Web-{60B911FD-62D5-0115-E579-CBDC2B6E971F}"/>
    <pc:docChg chg="mod">
      <pc:chgData name="島村　昌征" userId="S::masayuki.shimamura.yl@j-flec.go.jp::bf366383-5406-448d-8d49-0e54b9393d99" providerId="AD" clId="Web-{60B911FD-62D5-0115-E579-CBDC2B6E971F}" dt="2025-02-10T04:02:31.960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E493067-D2C9-4066-B606-EA7CA3A1B1F1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05839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7788" y="739775"/>
            <a:ext cx="658018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1" y="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1" y="9372602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B690759-A892-4183-BAFA-C65763666524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35979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68E1B-C62F-44BA-BE96-B3D3A04D6E8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91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3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6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34516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271592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5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75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185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7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hyperlink" Target="https://3.bp.blogspot.com/-0PM6KsPSvXU/UgsxeYz2AcI/AAAAAAAAXYI/sWKJkb7ciqE/s800/money_cashcard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881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21996" y="589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65338" indent="-2065338">
              <a:lnSpc>
                <a:spcPct val="10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キャッシュレス決済のリスク②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805002"/>
            <a:ext cx="9144000" cy="518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</a:t>
            </a:r>
            <a:r>
              <a:rPr lang="en-US" altLang="ja-JP" sz="2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情報セキュリティ（個人情報流出、不正利用）</a:t>
            </a:r>
            <a:endParaRPr lang="en-US" altLang="ja-JP" sz="26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73267" y="1493646"/>
            <a:ext cx="7241458" cy="485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特に、「</a:t>
            </a:r>
            <a:r>
              <a:rPr kumimoji="1" lang="ja-JP" altLang="en-US" sz="2400" b="1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フィッシング詐欺</a:t>
            </a:r>
            <a:r>
              <a:rPr kumimoji="1" lang="ja-JP" altLang="en-US" sz="2400" dirty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」には要注意！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9E921EB-6250-1A0E-25FF-04450107A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543" y="2169438"/>
            <a:ext cx="7414914" cy="3657729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9C09F89-4CDA-BC20-1522-0D9323C4DAC6}"/>
              </a:ext>
            </a:extLst>
          </p:cNvPr>
          <p:cNvSpPr txBox="1"/>
          <p:nvPr/>
        </p:nvSpPr>
        <p:spPr>
          <a:xfrm>
            <a:off x="591656" y="6025456"/>
            <a:ext cx="8148700" cy="321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（出所）独立行政法人 国民生活センター「見守り新鮮情報　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号」をもとに作成</a:t>
            </a:r>
          </a:p>
        </p:txBody>
      </p:sp>
    </p:spTree>
    <p:extLst>
      <p:ext uri="{BB962C8B-B14F-4D97-AF65-F5344CB8AC3E}">
        <p14:creationId xmlns:p14="http://schemas.microsoft.com/office/powerpoint/2010/main" val="276447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29386" y="589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65338" indent="-2065338"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キャッシュレス決済のリスク②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6651" y="802745"/>
            <a:ext cx="9143999" cy="518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6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</a:t>
            </a:r>
            <a:r>
              <a:rPr lang="en-US" altLang="ja-JP" sz="26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6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情報セキュリティ（個人情報流出、不正利用）</a:t>
            </a:r>
            <a:endParaRPr lang="en-US" altLang="ja-JP" sz="2600" b="1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6651" y="1458822"/>
            <a:ext cx="9522536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26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6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対処法</a:t>
            </a:r>
            <a:r>
              <a:rPr lang="en-US" altLang="ja-JP" sz="26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6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①セキュリティに不安のあるサービスは使わない。</a:t>
            </a:r>
            <a:endParaRPr lang="en-US" altLang="ja-JP" sz="2600" b="1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クレジットカード情報を登録する場合、「</a:t>
            </a:r>
            <a:r>
              <a:rPr lang="en-US" altLang="ja-JP" sz="2200">
                <a:latin typeface="Meiryo UI" panose="020B0604030504040204" pitchFamily="50" charset="-128"/>
                <a:ea typeface="Meiryo UI" panose="020B0604030504040204" pitchFamily="50" charset="-128"/>
              </a:rPr>
              <a:t>3D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セキュア」を利用するなど。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900"/>
              </a:spcBef>
            </a:pPr>
            <a:r>
              <a:rPr lang="ja-JP" altLang="en-US" sz="26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②自己防衛策を講じる。</a:t>
            </a:r>
            <a:endParaRPr lang="en-US" altLang="ja-JP" sz="2600" b="1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スマホから情報が洩れないように「</a:t>
            </a:r>
            <a:r>
              <a:rPr lang="ja-JP" altLang="en-US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セキュリティ機能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」を活用。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不正利用されないよう、「</a:t>
            </a:r>
            <a:r>
              <a:rPr lang="ja-JP" altLang="en-US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カード番号やパスワード等は他人に教えない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」 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同じパスワードを使い回さない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」。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不正利用されていないか、「</a:t>
            </a:r>
            <a:r>
              <a:rPr lang="ja-JP" altLang="en-US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利用履歴を頻繁にチェック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」。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メールや</a:t>
            </a:r>
            <a:r>
              <a:rPr lang="en-US" altLang="ja-JP" sz="2200">
                <a:latin typeface="Meiryo UI" panose="020B0604030504040204" pitchFamily="50" charset="-128"/>
                <a:ea typeface="Meiryo UI" panose="020B0604030504040204" pitchFamily="50" charset="-128"/>
              </a:rPr>
              <a:t>SMS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の「</a:t>
            </a:r>
            <a:r>
              <a:rPr lang="en-US" altLang="ja-JP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リンクを不用意に開かない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（フィッシング詐欺を疑う）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自分で管理できるように「</a:t>
            </a:r>
            <a:r>
              <a:rPr lang="ja-JP" altLang="en-US" sz="22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カード枚数やアプリ数を抑える</a:t>
            </a:r>
            <a:r>
              <a:rPr lang="ja-JP" altLang="en-US" sz="2200">
                <a:latin typeface="Meiryo UI" panose="020B0604030504040204" pitchFamily="50" charset="-128"/>
                <a:ea typeface="Meiryo UI" panose="020B0604030504040204" pitchFamily="50" charset="-128"/>
              </a:rPr>
              <a:t>」。</a:t>
            </a:r>
            <a:endParaRPr lang="en-US" altLang="ja-JP" sz="2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102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32622" y="152733"/>
            <a:ext cx="2124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65338" indent="-2065338"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まとめ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1840" y="2777845"/>
            <a:ext cx="8480321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 panose="020B0604030504040204" pitchFamily="50" charset="-128"/>
                <a:ea typeface="Meiryo UI" panose="020B0604030504040204" pitchFamily="50" charset="-128"/>
              </a:rPr>
              <a:t>　キャッシュレス決済は便利なものですが、リスクもきちんと理解して利用しましょう。</a:t>
            </a:r>
            <a:endParaRPr lang="en-US" altLang="ja-JP" sz="32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3200">
                <a:latin typeface="Meiryo UI" panose="020B0604030504040204" pitchFamily="50" charset="-128"/>
                <a:ea typeface="Meiryo UI" panose="020B0604030504040204" pitchFamily="50" charset="-128"/>
              </a:rPr>
              <a:t>　自分に合ったキャッシュレス決済手段・サービスを選択しましょう。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38865" y="1333598"/>
            <a:ext cx="6666272" cy="616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キャッシュレス決済を賢く利用するために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74" y="1333598"/>
            <a:ext cx="933773" cy="58477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137" y="976989"/>
            <a:ext cx="752863" cy="1281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804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1402139" y="2518651"/>
            <a:ext cx="6553200" cy="104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5400" b="1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キャッシュレス決済</a:t>
            </a:r>
            <a:endParaRPr lang="en-US" altLang="ja-JP" sz="5400" b="1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1402139" y="4404806"/>
            <a:ext cx="6553200" cy="18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4800" b="1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金融経済教育推進機構（</a:t>
            </a:r>
            <a:r>
              <a:rPr lang="en-US" altLang="ja-JP" sz="4800" b="1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J-FLEC</a:t>
            </a:r>
            <a:r>
              <a:rPr lang="ja-JP" altLang="en-US" sz="4800" b="1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）</a:t>
            </a:r>
            <a:endParaRPr lang="en-US" altLang="ja-JP" sz="4800" b="1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3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/>
          <p:cNvGrpSpPr/>
          <p:nvPr/>
        </p:nvGrpSpPr>
        <p:grpSpPr>
          <a:xfrm>
            <a:off x="348166" y="4241078"/>
            <a:ext cx="2711031" cy="1999712"/>
            <a:chOff x="348166" y="4241078"/>
            <a:chExt cx="2711031" cy="199971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521417" y="4893790"/>
              <a:ext cx="2537780" cy="1347000"/>
              <a:chOff x="3427514" y="2808338"/>
              <a:chExt cx="2537780" cy="1347000"/>
            </a:xfrm>
          </p:grpSpPr>
          <p:sp>
            <p:nvSpPr>
              <p:cNvPr id="3" name="正方形/長方形 2"/>
              <p:cNvSpPr/>
              <p:nvPr/>
            </p:nvSpPr>
            <p:spPr>
              <a:xfrm>
                <a:off x="3460095" y="2808338"/>
                <a:ext cx="2100185" cy="101420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" name="片側の 2 つの角を丸めた四角形 3"/>
              <p:cNvSpPr/>
              <p:nvPr/>
            </p:nvSpPr>
            <p:spPr>
              <a:xfrm flipV="1">
                <a:off x="3471056" y="3207660"/>
                <a:ext cx="2076923" cy="940295"/>
              </a:xfrm>
              <a:prstGeom prst="round2SameRect">
                <a:avLst>
                  <a:gd name="adj1" fmla="val 7886"/>
                  <a:gd name="adj2" fmla="val 0"/>
                </a:avLst>
              </a:prstGeom>
              <a:solidFill>
                <a:srgbClr val="0070C0"/>
              </a:solidFill>
              <a:ln w="635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" name="直線コネクタ 4"/>
              <p:cNvCxnSpPr/>
              <p:nvPr/>
            </p:nvCxnSpPr>
            <p:spPr>
              <a:xfrm>
                <a:off x="3471056" y="3541178"/>
                <a:ext cx="2076923" cy="0"/>
              </a:xfrm>
              <a:prstGeom prst="line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テキスト ボックス 5"/>
              <p:cNvSpPr txBox="1"/>
              <p:nvPr/>
            </p:nvSpPr>
            <p:spPr>
              <a:xfrm>
                <a:off x="3427514" y="2890736"/>
                <a:ext cx="1050092" cy="313932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普通預金</a:t>
                </a:r>
                <a:endParaRPr lang="en-US" altLang="ja-JP" sz="12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" name="テキスト ボックス 6"/>
              <p:cNvSpPr txBox="1"/>
              <p:nvPr/>
            </p:nvSpPr>
            <p:spPr>
              <a:xfrm>
                <a:off x="3471056" y="3192842"/>
                <a:ext cx="2076924" cy="286232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05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1234567890</a:t>
                </a:r>
                <a:endParaRPr lang="ja-JP" altLang="en-US" sz="105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8" name="テキスト ボックス 7"/>
              <p:cNvSpPr txBox="1"/>
              <p:nvPr/>
            </p:nvSpPr>
            <p:spPr>
              <a:xfrm>
                <a:off x="4915202" y="3841406"/>
                <a:ext cx="1050092" cy="313932"/>
              </a:xfrm>
              <a:prstGeom prst="rect">
                <a:avLst/>
              </a:prstGeom>
              <a:noFill/>
              <a:ln w="12700">
                <a:noFill/>
                <a:prstDash val="sysDot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BANK</a:t>
                </a: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348166" y="4241078"/>
              <a:ext cx="2437163" cy="4616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預金・貯金</a:t>
              </a: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373639" y="1246818"/>
            <a:ext cx="2437164" cy="2931967"/>
            <a:chOff x="373639" y="1246818"/>
            <a:chExt cx="2437164" cy="2931967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373639" y="3138500"/>
              <a:ext cx="1569926" cy="10402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ja-JP" altLang="en-US" sz="22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紙幣</a:t>
              </a:r>
              <a:endParaRPr lang="en-US" altLang="ja-JP" sz="2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ja-JP" altLang="en-US" sz="22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貨幣</a:t>
              </a: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73640" y="1246818"/>
              <a:ext cx="2437163" cy="42024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現金</a:t>
              </a:r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376" y="1905705"/>
              <a:ext cx="2177827" cy="1046821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1251" y="3050456"/>
              <a:ext cx="881950" cy="878518"/>
            </a:xfrm>
            <a:prstGeom prst="rect">
              <a:avLst/>
            </a:prstGeom>
          </p:spPr>
        </p:pic>
      </p:grpSp>
      <p:grpSp>
        <p:nvGrpSpPr>
          <p:cNvPr id="33" name="グループ化 32"/>
          <p:cNvGrpSpPr/>
          <p:nvPr/>
        </p:nvGrpSpPr>
        <p:grpSpPr>
          <a:xfrm>
            <a:off x="3118805" y="1243299"/>
            <a:ext cx="2437163" cy="1973265"/>
            <a:chOff x="3361179" y="1243299"/>
            <a:chExt cx="2437163" cy="1973265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3361179" y="1243299"/>
              <a:ext cx="2437163" cy="42024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電子マネー</a:t>
              </a:r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3400" y="1923954"/>
              <a:ext cx="2048077" cy="1292610"/>
            </a:xfrm>
            <a:prstGeom prst="rect">
              <a:avLst/>
            </a:prstGeom>
          </p:spPr>
        </p:pic>
      </p:grpSp>
      <p:sp>
        <p:nvSpPr>
          <p:cNvPr id="16" name="テキスト ボックス 15"/>
          <p:cNvSpPr txBox="1"/>
          <p:nvPr/>
        </p:nvSpPr>
        <p:spPr>
          <a:xfrm>
            <a:off x="428604" y="17421"/>
            <a:ext cx="8844870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いろいろな「お金」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5886004" y="1246818"/>
            <a:ext cx="2437163" cy="1976040"/>
            <a:chOff x="6348718" y="1246818"/>
            <a:chExt cx="2437163" cy="1976040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348718" y="1246818"/>
              <a:ext cx="2437163" cy="42024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クレジットカード</a:t>
              </a:r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1675" y="1888167"/>
              <a:ext cx="2131245" cy="1334691"/>
            </a:xfrm>
            <a:prstGeom prst="rect">
              <a:avLst/>
            </a:prstGeom>
          </p:spPr>
        </p:pic>
      </p:grpSp>
      <p:grpSp>
        <p:nvGrpSpPr>
          <p:cNvPr id="37" name="グループ化 36"/>
          <p:cNvGrpSpPr/>
          <p:nvPr/>
        </p:nvGrpSpPr>
        <p:grpSpPr>
          <a:xfrm>
            <a:off x="5886004" y="4241078"/>
            <a:ext cx="2936154" cy="2411206"/>
            <a:chOff x="6348718" y="4241078"/>
            <a:chExt cx="2936154" cy="2411206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6348718" y="4241078"/>
              <a:ext cx="2437163" cy="42024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コード決済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7497272" y="5133639"/>
              <a:ext cx="1787600" cy="498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ja-JP" altLang="en-US" sz="220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〇〇ペイ</a:t>
              </a:r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8718" y="4697297"/>
              <a:ext cx="1148555" cy="1954987"/>
            </a:xfrm>
            <a:prstGeom prst="rect">
              <a:avLst/>
            </a:prstGeom>
          </p:spPr>
        </p:pic>
      </p:grpSp>
      <p:grpSp>
        <p:nvGrpSpPr>
          <p:cNvPr id="36" name="グループ化 35"/>
          <p:cNvGrpSpPr/>
          <p:nvPr/>
        </p:nvGrpSpPr>
        <p:grpSpPr>
          <a:xfrm>
            <a:off x="3053843" y="4241078"/>
            <a:ext cx="2502124" cy="2314886"/>
            <a:chOff x="3296217" y="4241078"/>
            <a:chExt cx="2502124" cy="2314886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3361178" y="4241078"/>
              <a:ext cx="2437163" cy="42024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デビットカード</a:t>
              </a:r>
            </a:p>
          </p:txBody>
        </p:sp>
        <p:pic>
          <p:nvPicPr>
            <p:cNvPr id="23" name="Picture 2" descr="キャッシュカードのイラスト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6217" y="4697297"/>
              <a:ext cx="2478223" cy="18586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グループ化 23"/>
          <p:cNvGrpSpPr/>
          <p:nvPr/>
        </p:nvGrpSpPr>
        <p:grpSpPr>
          <a:xfrm>
            <a:off x="191307" y="632821"/>
            <a:ext cx="8425643" cy="6029917"/>
            <a:chOff x="191307" y="632821"/>
            <a:chExt cx="8425643" cy="6029917"/>
          </a:xfrm>
        </p:grpSpPr>
        <p:cxnSp>
          <p:nvCxnSpPr>
            <p:cNvPr id="25" name="直線コネクタ 24"/>
            <p:cNvCxnSpPr/>
            <p:nvPr/>
          </p:nvCxnSpPr>
          <p:spPr>
            <a:xfrm>
              <a:off x="3040725" y="1110055"/>
              <a:ext cx="18472" cy="2981654"/>
            </a:xfrm>
            <a:prstGeom prst="line">
              <a:avLst/>
            </a:prstGeom>
            <a:ln w="76200">
              <a:solidFill>
                <a:srgbClr val="EC1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cxnSpLocks/>
            </p:cNvCxnSpPr>
            <p:nvPr/>
          </p:nvCxnSpPr>
          <p:spPr>
            <a:xfrm>
              <a:off x="3040725" y="1110055"/>
              <a:ext cx="5576225" cy="0"/>
            </a:xfrm>
            <a:prstGeom prst="line">
              <a:avLst/>
            </a:prstGeom>
            <a:ln w="76200">
              <a:solidFill>
                <a:srgbClr val="EC1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8612098" y="1110055"/>
              <a:ext cx="0" cy="5516522"/>
            </a:xfrm>
            <a:prstGeom prst="line">
              <a:avLst/>
            </a:prstGeom>
            <a:ln w="76200">
              <a:solidFill>
                <a:srgbClr val="EC1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cxnSpLocks/>
            </p:cNvCxnSpPr>
            <p:nvPr/>
          </p:nvCxnSpPr>
          <p:spPr>
            <a:xfrm flipV="1">
              <a:off x="191441" y="6627046"/>
              <a:ext cx="8425509" cy="10490"/>
            </a:xfrm>
            <a:prstGeom prst="line">
              <a:avLst/>
            </a:prstGeom>
            <a:ln w="76200">
              <a:solidFill>
                <a:srgbClr val="EC1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191440" y="4091709"/>
              <a:ext cx="0" cy="2571029"/>
            </a:xfrm>
            <a:prstGeom prst="line">
              <a:avLst/>
            </a:prstGeom>
            <a:ln w="76200">
              <a:solidFill>
                <a:srgbClr val="EC1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 flipV="1">
              <a:off x="191307" y="4108913"/>
              <a:ext cx="2893427" cy="764"/>
            </a:xfrm>
            <a:prstGeom prst="line">
              <a:avLst/>
            </a:prstGeom>
            <a:ln w="76200">
              <a:solidFill>
                <a:srgbClr val="EC1B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テキスト ボックス 30"/>
            <p:cNvSpPr txBox="1"/>
            <p:nvPr/>
          </p:nvSpPr>
          <p:spPr>
            <a:xfrm>
              <a:off x="4685860" y="632821"/>
              <a:ext cx="3077447" cy="535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「キャッシュレス決済」</a:t>
              </a:r>
              <a:endParaRPr lang="en-US" altLang="ja-JP" sz="2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66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6406" y="50766"/>
            <a:ext cx="8037871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日本のキャッシュレス決済比率</a:t>
            </a:r>
            <a:r>
              <a:rPr lang="ja-JP" altLang="en-US" sz="2400" baseline="3000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" y="5797404"/>
            <a:ext cx="8838768" cy="612475"/>
            <a:chOff x="305233" y="5545565"/>
            <a:chExt cx="8543799" cy="612475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05233" y="5685604"/>
              <a:ext cx="2526457" cy="3323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>
                  <a:latin typeface="Meiryo UI" panose="020B0604030504040204" pitchFamily="50" charset="-128"/>
                  <a:ea typeface="Meiryo UI" panose="020B0604030504040204" pitchFamily="50" charset="-128"/>
                </a:rPr>
                <a:t>（注）キャッシュレス決済比率＝</a:t>
              </a:r>
            </a:p>
          </p:txBody>
        </p:sp>
        <p:grpSp>
          <p:nvGrpSpPr>
            <p:cNvPr id="6" name="グループ化 5"/>
            <p:cNvGrpSpPr/>
            <p:nvPr/>
          </p:nvGrpSpPr>
          <p:grpSpPr>
            <a:xfrm>
              <a:off x="2521973" y="5545565"/>
              <a:ext cx="6327059" cy="612475"/>
              <a:chOff x="2713702" y="5513634"/>
              <a:chExt cx="6327059" cy="612475"/>
            </a:xfrm>
          </p:grpSpPr>
          <p:sp>
            <p:nvSpPr>
              <p:cNvPr id="7" name="テキスト ボックス 6"/>
              <p:cNvSpPr txBox="1"/>
              <p:nvPr/>
            </p:nvSpPr>
            <p:spPr>
              <a:xfrm>
                <a:off x="2713702" y="5513634"/>
                <a:ext cx="6327059" cy="612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ja-JP" altLang="en-US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クレジットカード支払額</a:t>
                </a:r>
                <a:r>
                  <a:rPr lang="en-US" altLang="ja-JP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+</a:t>
                </a:r>
                <a:r>
                  <a:rPr lang="ja-JP" altLang="en-US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デビットカード支払額</a:t>
                </a:r>
                <a:r>
                  <a:rPr lang="en-US" altLang="ja-JP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+</a:t>
                </a:r>
                <a:r>
                  <a:rPr lang="ja-JP" altLang="en-US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電子マネー支払額</a:t>
                </a:r>
                <a:r>
                  <a:rPr lang="en-US" altLang="ja-JP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+</a:t>
                </a:r>
                <a:r>
                  <a:rPr lang="ja-JP" altLang="en-US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ｺｰﾄﾞ決済支払額</a:t>
                </a:r>
                <a:endParaRPr lang="en-US" altLang="ja-JP" sz="13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3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民間最終消費支出</a:t>
                </a:r>
              </a:p>
            </p:txBody>
          </p:sp>
          <p:cxnSp>
            <p:nvCxnSpPr>
              <p:cNvPr id="8" name="直線コネクタ 7"/>
              <p:cNvCxnSpPr/>
              <p:nvPr/>
            </p:nvCxnSpPr>
            <p:spPr>
              <a:xfrm>
                <a:off x="2772696" y="5795148"/>
                <a:ext cx="6209071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" name="テキスト ボックス 8"/>
          <p:cNvSpPr txBox="1"/>
          <p:nvPr/>
        </p:nvSpPr>
        <p:spPr>
          <a:xfrm>
            <a:off x="-29496" y="6400955"/>
            <a:ext cx="9320981" cy="305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>
                <a:latin typeface="Meiryo UI" panose="020B0604030504040204" pitchFamily="50" charset="-128"/>
                <a:ea typeface="Meiryo UI" panose="020B0604030504040204" pitchFamily="50" charset="-128"/>
              </a:rPr>
              <a:t>（出所）経済産業省「</a:t>
            </a:r>
            <a:r>
              <a:rPr lang="en-US" altLang="ja-JP" sz="1300"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300">
                <a:latin typeface="Meiryo UI" panose="020B0604030504040204" pitchFamily="50" charset="-128"/>
                <a:ea typeface="Meiryo UI" panose="020B0604030504040204" pitchFamily="50" charset="-128"/>
              </a:rPr>
              <a:t>年のキャッシュレス決済比率を算出しました」をもとに作成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133316"/>
              </p:ext>
            </p:extLst>
          </p:nvPr>
        </p:nvGraphicFramePr>
        <p:xfrm>
          <a:off x="6035981" y="1449130"/>
          <a:ext cx="3008671" cy="3291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607">
                  <a:extLst>
                    <a:ext uri="{9D8B030D-6E8A-4147-A177-3AD203B41FA5}">
                      <a16:colId xmlns:a16="http://schemas.microsoft.com/office/drawing/2014/main" val="3781692942"/>
                    </a:ext>
                  </a:extLst>
                </a:gridCol>
                <a:gridCol w="907937">
                  <a:extLst>
                    <a:ext uri="{9D8B030D-6E8A-4147-A177-3AD203B41FA5}">
                      <a16:colId xmlns:a16="http://schemas.microsoft.com/office/drawing/2014/main" val="1320218602"/>
                    </a:ext>
                  </a:extLst>
                </a:gridCol>
                <a:gridCol w="788127">
                  <a:extLst>
                    <a:ext uri="{9D8B030D-6E8A-4147-A177-3AD203B41FA5}">
                      <a16:colId xmlns:a16="http://schemas.microsoft.com/office/drawing/2014/main" val="919410614"/>
                    </a:ext>
                  </a:extLst>
                </a:gridCol>
              </a:tblGrid>
              <a:tr h="548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/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2020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2023</a:t>
                      </a:r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5674401"/>
                  </a:ext>
                </a:extLst>
              </a:tr>
              <a:tr h="548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ｸﾚｼﾞｯﾄｶｰﾄﾞ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25.8%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32.8%</a:t>
                      </a:r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1662230"/>
                  </a:ext>
                </a:extLst>
              </a:tr>
              <a:tr h="548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ﾃﾞﾋﾞｯﾄｶｰﾄﾞ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0.75%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1.1%</a:t>
                      </a:r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1233110"/>
                  </a:ext>
                </a:extLst>
              </a:tr>
              <a:tr h="548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電子マネー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2.1%</a:t>
                      </a:r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2.0%</a:t>
                      </a:r>
                      <a:endParaRPr kumimoji="1"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3865716"/>
                  </a:ext>
                </a:extLst>
              </a:tr>
              <a:tr h="548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コード決済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1.1%</a:t>
                      </a:r>
                      <a:endParaRPr kumimoji="1" lang="ja-JP" altLang="en-US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3.4%</a:t>
                      </a:r>
                      <a:endParaRPr kumimoji="1" lang="ja-JP" altLang="en-US"/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659658"/>
                  </a:ext>
                </a:extLst>
              </a:tr>
              <a:tr h="548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計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29.7%</a:t>
                      </a:r>
                      <a:endParaRPr kumimoji="1" lang="ja-JP" altLang="en-US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/>
                        <a:t>39.3%</a:t>
                      </a:r>
                      <a:endParaRPr kumimoji="1" lang="ja-JP" altLang="en-US"/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96128267"/>
                  </a:ext>
                </a:extLst>
              </a:tr>
            </a:tbl>
          </a:graphicData>
        </a:graphic>
      </p:graphicFrame>
      <p:pic>
        <p:nvPicPr>
          <p:cNvPr id="2" name="図 1">
            <a:extLst>
              <a:ext uri="{FF2B5EF4-FFF2-40B4-BE49-F238E27FC236}">
                <a16:creationId xmlns:a16="http://schemas.microsoft.com/office/drawing/2014/main" id="{DC0A60C1-5F65-FF67-1096-B622BD175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758" y="981087"/>
            <a:ext cx="5691719" cy="481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6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69272" y="73740"/>
            <a:ext cx="873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キャッシュレス決済手段の分類①</a:t>
            </a:r>
            <a:endParaRPr lang="ja-JP" altLang="en-US" sz="2800" baseline="30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9272" y="6283517"/>
            <a:ext cx="77724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（出所）一般社団法人キャッシュレス推進協議会「主なキャッシュレス決済手段のご紹介」をもとに作成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412957" y="1961540"/>
            <a:ext cx="3805083" cy="129785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事前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（前払い／プリペイド）</a:t>
            </a:r>
            <a:endParaRPr kumimoji="1" lang="ja-JP" altLang="en-US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2957" y="3385107"/>
            <a:ext cx="3805083" cy="129785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即時</a:t>
            </a:r>
            <a:endParaRPr kumimoji="1"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（リアルタイム）</a:t>
            </a:r>
            <a:endParaRPr kumimoji="1" lang="ja-JP" altLang="en-US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12957" y="4823427"/>
            <a:ext cx="3805083" cy="129785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事後</a:t>
            </a:r>
            <a:endParaRPr kumimoji="1"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（後払い／ポストペイ）</a:t>
            </a:r>
            <a:endParaRPr kumimoji="1" lang="ja-JP" altLang="en-US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12957" y="1032387"/>
            <a:ext cx="3805083" cy="616964"/>
            <a:chOff x="973393" y="1032387"/>
            <a:chExt cx="3805083" cy="616964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973393" y="1032387"/>
              <a:ext cx="3805083" cy="616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いつ払う？</a:t>
              </a:r>
            </a:p>
          </p:txBody>
        </p:sp>
        <p:cxnSp>
          <p:nvCxnSpPr>
            <p:cNvPr id="14" name="直線コネクタ 13"/>
            <p:cNvCxnSpPr/>
            <p:nvPr/>
          </p:nvCxnSpPr>
          <p:spPr>
            <a:xfrm>
              <a:off x="973393" y="1637068"/>
              <a:ext cx="3805083" cy="0"/>
            </a:xfrm>
            <a:prstGeom prst="line">
              <a:avLst/>
            </a:prstGeom>
            <a:ln>
              <a:solidFill>
                <a:srgbClr val="8B8B8B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グループ化 19"/>
          <p:cNvGrpSpPr/>
          <p:nvPr/>
        </p:nvGrpSpPr>
        <p:grpSpPr>
          <a:xfrm>
            <a:off x="4811867" y="1020104"/>
            <a:ext cx="3805083" cy="683264"/>
            <a:chOff x="5742039" y="1020104"/>
            <a:chExt cx="3805083" cy="683264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742039" y="1020104"/>
              <a:ext cx="3805083" cy="68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>
                  <a:solidFill>
                    <a:schemeClr val="bg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なにで払う？</a:t>
              </a: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5742039" y="1624785"/>
              <a:ext cx="3805083" cy="0"/>
            </a:xfrm>
            <a:prstGeom prst="line">
              <a:avLst/>
            </a:prstGeom>
            <a:ln>
              <a:solidFill>
                <a:srgbClr val="8B8B8B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角丸四角形 16"/>
          <p:cNvSpPr/>
          <p:nvPr/>
        </p:nvSpPr>
        <p:spPr>
          <a:xfrm>
            <a:off x="4811865" y="1956461"/>
            <a:ext cx="3805083" cy="19518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カード</a:t>
            </a:r>
            <a:endParaRPr kumimoji="1"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811865" y="4070555"/>
            <a:ext cx="3805083" cy="205073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3600" b="1">
                <a:latin typeface="Meiryo UI" panose="020B0604030504040204" pitchFamily="50" charset="-128"/>
                <a:ea typeface="Meiryo UI" panose="020B0604030504040204" pitchFamily="50" charset="-128"/>
              </a:rPr>
              <a:t>スマホ</a:t>
            </a:r>
            <a:endParaRPr kumimoji="1"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65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28383" y="6253111"/>
            <a:ext cx="81487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（出所）一般社団法人キャッシュレス推進協議会「主なキャッシュレス決済手段のご紹介」をもとに作成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4697" y="73740"/>
            <a:ext cx="8730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キャッシュレス決済手段の分類②</a:t>
            </a:r>
            <a:endParaRPr lang="ja-JP" altLang="en-US" sz="2800" baseline="30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83" y="904999"/>
            <a:ext cx="8628439" cy="534811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762989" y="1814052"/>
            <a:ext cx="165182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ギフトカード／</a:t>
            </a:r>
            <a:endParaRPr kumimoji="1" lang="en-US" altLang="ja-JP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</a:pPr>
            <a:r>
              <a:rPr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プリペイドカード</a:t>
            </a:r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3990776" y="1696065"/>
            <a:ext cx="1790697" cy="1031693"/>
            <a:chOff x="4292554" y="1696065"/>
            <a:chExt cx="1790697" cy="1031693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4292554" y="1696065"/>
              <a:ext cx="16518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kumimoji="1" lang="ja-JP" altLang="en-US" sz="2000" b="1">
                  <a:latin typeface="Meiryo UI" panose="020B0604030504040204" pitchFamily="50" charset="-128"/>
                  <a:ea typeface="Meiryo UI" panose="020B0604030504040204" pitchFamily="50" charset="-128"/>
                </a:rPr>
                <a:t>電子マネー</a:t>
              </a:r>
              <a:endParaRPr kumimoji="1" lang="en-US" altLang="ja-JP" sz="2000" b="1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4578916" y="2081427"/>
              <a:ext cx="15043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交通系</a:t>
              </a:r>
              <a:endPara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流通系 </a:t>
              </a:r>
              <a:r>
                <a:rPr lang="ja-JP" altLang="en-US" sz="1400">
                  <a:latin typeface="Meiryo UI" panose="020B0604030504040204" pitchFamily="50" charset="-128"/>
                  <a:ea typeface="Meiryo UI" panose="020B0604030504040204" pitchFamily="50" charset="-128"/>
                </a:rPr>
                <a:t>など</a:t>
              </a:r>
              <a:endPara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大かっこ 9"/>
            <p:cNvSpPr/>
            <p:nvPr/>
          </p:nvSpPr>
          <p:spPr>
            <a:xfrm>
              <a:off x="4302733" y="2096175"/>
              <a:ext cx="1537628" cy="617528"/>
            </a:xfrm>
            <a:prstGeom prst="bracketPair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1895726" y="3336168"/>
            <a:ext cx="420445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デビットカード</a:t>
            </a:r>
            <a:endParaRPr kumimoji="1" lang="ja-JP" altLang="en-US" sz="240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5726" y="4684828"/>
            <a:ext cx="4204450" cy="485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クレジットカード</a:t>
            </a:r>
            <a:endParaRPr kumimoji="1" lang="ja-JP" altLang="en-US" sz="2400" b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554346" y="1746170"/>
            <a:ext cx="2052000" cy="366528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</a:ln>
        </p:spPr>
        <p:txBody>
          <a:bodyPr vert="eaVert" wrap="square" rtlCol="0" anchor="ctr">
            <a:spAutoFit/>
          </a:bodyPr>
          <a:lstStyle/>
          <a:p>
            <a:pPr algn="ctr"/>
            <a:endParaRPr kumimoji="1" lang="ja-JP" altLang="en-US" sz="2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400300" y="2037787"/>
            <a:ext cx="2456522" cy="3373670"/>
            <a:chOff x="6436614" y="2037787"/>
            <a:chExt cx="2456522" cy="3373670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6828503" y="2037787"/>
              <a:ext cx="1612019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（チャージ）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6828503" y="3338691"/>
              <a:ext cx="2064633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（銀行口座直結）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820477" y="4313812"/>
              <a:ext cx="20646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（クレジットカード</a:t>
              </a:r>
              <a:endParaRPr kumimoji="1" lang="en-US" altLang="ja-JP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紐付け</a:t>
              </a:r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6828503" y="5042125"/>
              <a:ext cx="20646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rPr>
                <a:t>（キャリア決済）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436614" y="2227005"/>
              <a:ext cx="627864" cy="270070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2400" b="1">
                  <a:latin typeface="Meiryo UI" panose="020B0604030504040204" pitchFamily="50" charset="-128"/>
                  <a:ea typeface="Meiryo UI" panose="020B0604030504040204" pitchFamily="50" charset="-128"/>
                </a:rPr>
                <a:t>コード決済</a:t>
              </a:r>
            </a:p>
          </p:txBody>
        </p:sp>
      </p:grpSp>
      <p:sp>
        <p:nvSpPr>
          <p:cNvPr id="3" name="テキスト ボックス 2"/>
          <p:cNvSpPr txBox="1"/>
          <p:nvPr/>
        </p:nvSpPr>
        <p:spPr>
          <a:xfrm>
            <a:off x="5703932" y="1746170"/>
            <a:ext cx="553998" cy="3665287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  <a:prstDash val="dash"/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スマホ　タッチ決済</a:t>
            </a:r>
          </a:p>
        </p:txBody>
      </p:sp>
    </p:spTree>
    <p:extLst>
      <p:ext uri="{BB962C8B-B14F-4D97-AF65-F5344CB8AC3E}">
        <p14:creationId xmlns:p14="http://schemas.microsoft.com/office/powerpoint/2010/main" val="139193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9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59103" y="589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5450" indent="-1695450"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キャッシュレス決済の利用者にとってのメリット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2450" y="1019248"/>
            <a:ext cx="8548816" cy="501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多額の現金を持ち運ぶ必要がない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現金を引き出す手間がかからない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支払う時の手間が省ける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リモートで手軽に支払いができる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「ポイント」によるお得感がある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自分にあったサービスを選択できる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ea"/>
              <a:buAutoNum type="circleNumDbPlain"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データを利用すれば支出管理が容易にできる　　　　　　　</a:t>
            </a:r>
            <a:endParaRPr lang="ja-JP" altLang="en-US" sz="2800" baseline="300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14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32623" y="4424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65338" indent="-2065338"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キャッシュレス決済のリスク①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2623" y="1215995"/>
            <a:ext cx="8480321" cy="419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</a:t>
            </a:r>
            <a:r>
              <a:rPr lang="en-US" altLang="ja-JP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「使い過ぎ」</a:t>
            </a:r>
            <a:endParaRPr lang="en-US" altLang="ja-JP" sz="2800" b="1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キャッシュレス決済は「見えないお金」による決済。</a:t>
            </a:r>
            <a:b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ついお金を使い過ぎるリスクがある。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特に、「後払い」のクレジットカードを利用するときには要注意。</a:t>
            </a:r>
            <a:br>
              <a:rPr lang="en-US" altLang="ja-JP" sz="240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コード決済等にクレジットカードを紐付けている場合も同様。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「前払い」の電子マネーや「即時払い」のデビットカードでも、オートチャージ等を設定している場合は要注意。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485" y="5499124"/>
            <a:ext cx="8509820" cy="97872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ja-JP" altLang="en-US" sz="24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現金による支払いでも、キャッシュレス決済でも、その元手は、働いて得た貴重なお金。借金しないで稼ぎ以上には支払えない！</a:t>
            </a:r>
            <a:endParaRPr lang="en-US" altLang="ja-JP" sz="2400" b="1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1186" y="1558569"/>
            <a:ext cx="9146456" cy="5096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800"/>
              </a:spcBef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（例えば）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自分で管理できるように「</a:t>
            </a:r>
            <a:r>
              <a:rPr lang="ja-JP" altLang="en-US" sz="24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カード枚数やアプリ数を抑える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」。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4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家計簿アプリ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」などで、現金もキャッシュレス決済もまとめて管理。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4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事前にチャージするものしか使わない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」、「</a:t>
            </a:r>
            <a:r>
              <a:rPr lang="ja-JP" altLang="en-US" sz="2400" b="1" u="sng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オートチャージにはしない</a:t>
            </a: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」。</a:t>
            </a:r>
            <a:endParaRPr lang="en-US" altLang="ja-JP" sz="2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000"/>
              </a:spcBef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ja-JP" altLang="en-US" sz="28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⇒そのうえで、利用する際は「計画的」に！</a:t>
            </a:r>
            <a:endParaRPr lang="en-US" altLang="ja-JP" sz="2800" b="1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6978" y="912012"/>
            <a:ext cx="8480321" cy="55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</a:t>
            </a:r>
            <a:r>
              <a:rPr lang="en-US" altLang="ja-JP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800" b="1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「使い過ぎ」</a:t>
            </a:r>
            <a:endParaRPr lang="en-US" altLang="ja-JP" sz="2800" b="1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8376" y="7374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65338" indent="-2065338">
              <a:lnSpc>
                <a:spcPct val="100000"/>
              </a:lnSpc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キャッシュレス決済のリスク①</a:t>
            </a:r>
            <a:endParaRPr lang="en-US" altLang="ja-JP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9214" y="1558569"/>
            <a:ext cx="2109019" cy="55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8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対処法</a:t>
            </a:r>
            <a:r>
              <a:rPr lang="en-US" altLang="ja-JP" sz="28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800" b="1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16393" y="1611441"/>
            <a:ext cx="6587611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ja-JP" altLang="en-US" sz="28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自分に合った管理の仕方ができるサービスを利用する。</a:t>
            </a:r>
            <a:endParaRPr lang="en-US" altLang="ja-JP" sz="2800" b="1">
              <a:solidFill>
                <a:schemeClr val="accent6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2800" b="1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⇒　自分に合ったルールを決める。</a:t>
            </a:r>
          </a:p>
        </p:txBody>
      </p:sp>
    </p:spTree>
    <p:extLst>
      <p:ext uri="{BB962C8B-B14F-4D97-AF65-F5344CB8AC3E}">
        <p14:creationId xmlns:p14="http://schemas.microsoft.com/office/powerpoint/2010/main" val="349254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ae6192-6fa0-4129-ba0e-59a9d4621257">
      <Terms xmlns="http://schemas.microsoft.com/office/infopath/2007/PartnerControls"/>
    </lcf76f155ced4ddcb4097134ff3c332f>
    <TaxCatchAll xmlns="14845a59-19c0-419e-937b-3e0304f241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E43C82-7B4C-4186-A2B6-06DEF57625B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9a6454e5-418b-4844-a74d-e55630c4d592"/>
    <ds:schemaRef ds:uri="http://schemas.openxmlformats.org/package/2006/metadata/core-properties"/>
    <ds:schemaRef ds:uri="67e06d9b-ce42-4fa8-b284-302ef28cc77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510012-13DA-4BC9-AE5C-64208832D3C4}"/>
</file>

<file path=customXml/itemProps3.xml><?xml version="1.0" encoding="utf-8"?>
<ds:datastoreItem xmlns:ds="http://schemas.openxmlformats.org/officeDocument/2006/customXml" ds:itemID="{FB027CE4-82E1-4886-9136-E24EC6BB18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748</Words>
  <Application>Microsoft Office PowerPoint</Application>
  <PresentationFormat>ワイド画面</PresentationFormat>
  <Paragraphs>114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Meiryo UI</vt:lpstr>
      <vt:lpstr>Arial</vt:lpstr>
      <vt:lpstr>Calibri</vt:lpstr>
      <vt:lpstr>Tahoma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日本銀行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Japan</dc:title>
  <dc:creator>boj</dc:creator>
  <cp:lastModifiedBy>西村　節子</cp:lastModifiedBy>
  <cp:revision>2</cp:revision>
  <cp:lastPrinted>2021-09-01T07:29:53Z</cp:lastPrinted>
  <dcterms:created xsi:type="dcterms:W3CDTF">2002-10-08T16:15:58Z</dcterms:created>
  <dcterms:modified xsi:type="dcterms:W3CDTF">2025-02-25T04:11:11Z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2025-01-16T07:52:04Z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0e2ef841-9ec1-4857-a923-d51674b7d8dd</vt:lpwstr>
  </property>
  <property fmtid="{D5CDD505-2E9C-101B-9397-08002B2CF9AE}" pid="7" name="MSIP_Label_defa4170-0d19-0005-0004-bc88714345d2_ActionId">
    <vt:lpwstr>76a82e2c-77ef-40cf-9b58-721d1d9dcda6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0x010100016D366F717ABE4BB331B6E1BEAFF525</vt:lpwstr>
  </property>
  <property fmtid="{D5CDD505-2E9C-101B-9397-08002B2CF9AE}" pid="10" name="MediaServiceImageTags">
    <vt:lpwstr/>
  </property>
</Properties>
</file>