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9" r:id="rId6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75" d="100"/>
          <a:sy n="75" d="100"/>
        </p:scale>
        <p:origin x="30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575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8CC55C21-6087-495F-9C95-54FD86F838EB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8"/>
            <a:ext cx="5445125" cy="3913187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E7475852-2820-455C-8337-A87E8B466B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43138" y="1243013"/>
            <a:ext cx="23209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475852-2820-455C-8337-A87E8B466BC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63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43138" y="1243013"/>
            <a:ext cx="23209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475852-2820-455C-8337-A87E8B466BC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708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A16-1AAC-4062-BD30-8EA8E960F6B5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E6AC-4619-429D-99DA-6B3177D29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17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A16-1AAC-4062-BD30-8EA8E960F6B5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E6AC-4619-429D-99DA-6B3177D29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516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A16-1AAC-4062-BD30-8EA8E960F6B5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E6AC-4619-429D-99DA-6B3177D29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123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A16-1AAC-4062-BD30-8EA8E960F6B5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E6AC-4619-429D-99DA-6B3177D29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741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A16-1AAC-4062-BD30-8EA8E960F6B5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E6AC-4619-429D-99DA-6B3177D29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942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A16-1AAC-4062-BD30-8EA8E960F6B5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E6AC-4619-429D-99DA-6B3177D29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43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A16-1AAC-4062-BD30-8EA8E960F6B5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E6AC-4619-429D-99DA-6B3177D29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55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A16-1AAC-4062-BD30-8EA8E960F6B5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E6AC-4619-429D-99DA-6B3177D29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244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A16-1AAC-4062-BD30-8EA8E960F6B5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E6AC-4619-429D-99DA-6B3177D29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48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A16-1AAC-4062-BD30-8EA8E960F6B5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E6AC-4619-429D-99DA-6B3177D29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13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A16-1AAC-4062-BD30-8EA8E960F6B5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E6AC-4619-429D-99DA-6B3177D29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018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DCA16-1AAC-4062-BD30-8EA8E960F6B5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8E6AC-4619-429D-99DA-6B3177D29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03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B0267D5-0572-44ED-B7D0-EB61A5361CC3}"/>
              </a:ext>
            </a:extLst>
          </p:cNvPr>
          <p:cNvSpPr txBox="1"/>
          <p:nvPr/>
        </p:nvSpPr>
        <p:spPr>
          <a:xfrm>
            <a:off x="221673" y="164325"/>
            <a:ext cx="6497782" cy="707886"/>
          </a:xfrm>
          <a:prstGeom prst="rect">
            <a:avLst/>
          </a:prstGeom>
          <a:solidFill>
            <a:srgbClr val="00ACC8"/>
          </a:solidFill>
        </p:spPr>
        <p:txBody>
          <a:bodyPr wrap="square">
            <a:spAutoFit/>
          </a:bodyPr>
          <a:lstStyle/>
          <a:p>
            <a:pPr algn="ctr">
              <a:spcBef>
                <a:spcPts val="450"/>
              </a:spcBef>
              <a:defRPr/>
            </a:pPr>
            <a:r>
              <a:rPr lang="ja-JP" altLang="en-US" sz="16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金融の力で地球のピンチを救おう！</a:t>
            </a:r>
            <a:br>
              <a:rPr lang="en-US" altLang="ja-JP" sz="16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講義型ワーク教材</a:t>
            </a:r>
            <a:endParaRPr lang="en-US" altLang="ja-JP" sz="24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81856A56-C098-4491-A8EC-E2D8DC2E3DC3}"/>
              </a:ext>
            </a:extLst>
          </p:cNvPr>
          <p:cNvCxnSpPr>
            <a:cxnSpLocks/>
          </p:cNvCxnSpPr>
          <p:nvPr/>
        </p:nvCxnSpPr>
        <p:spPr>
          <a:xfrm>
            <a:off x="3405177" y="1196457"/>
            <a:ext cx="32796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AC2AC39-5235-4289-8D19-80575DB7CDE7}"/>
              </a:ext>
            </a:extLst>
          </p:cNvPr>
          <p:cNvSpPr txBox="1"/>
          <p:nvPr/>
        </p:nvSpPr>
        <p:spPr>
          <a:xfrm>
            <a:off x="221673" y="1321570"/>
            <a:ext cx="34547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下記の空欄に適切な言葉を記入しましょう。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FF5EA32-0F13-4F9F-8EFF-6B3FA2B329D5}"/>
              </a:ext>
            </a:extLst>
          </p:cNvPr>
          <p:cNvSpPr txBox="1"/>
          <p:nvPr/>
        </p:nvSpPr>
        <p:spPr>
          <a:xfrm>
            <a:off x="221673" y="2074039"/>
            <a:ext cx="65149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●</a:t>
            </a:r>
            <a:r>
              <a:rPr kumimoji="1" lang="en-US" altLang="ja-JP" sz="1200" dirty="0"/>
              <a:t>2010 </a:t>
            </a:r>
            <a:r>
              <a:rPr kumimoji="1" lang="ja-JP" altLang="en-US" sz="1200" dirty="0"/>
              <a:t>年代の世界平均気温は、産業革命前（</a:t>
            </a:r>
            <a:r>
              <a:rPr kumimoji="1" lang="en-US" altLang="ja-JP" sz="1200" dirty="0"/>
              <a:t>1850</a:t>
            </a:r>
            <a:r>
              <a:rPr kumimoji="1" lang="ja-JP" altLang="en-US" sz="1200" dirty="0"/>
              <a:t>～</a:t>
            </a:r>
            <a:r>
              <a:rPr kumimoji="1" lang="en-US" altLang="ja-JP" sz="1200" dirty="0"/>
              <a:t>1900 </a:t>
            </a:r>
            <a:r>
              <a:rPr kumimoji="1" lang="ja-JP" altLang="en-US" sz="1200" dirty="0"/>
              <a:t>年）に比べ、（</a:t>
            </a:r>
            <a:r>
              <a:rPr kumimoji="1" lang="en-US" altLang="ja-JP" sz="1200" dirty="0"/>
              <a:t>1.</a:t>
            </a:r>
            <a:r>
              <a:rPr kumimoji="1" lang="ja-JP" altLang="en-US" sz="1200" dirty="0"/>
              <a:t>　　　 　） ℃上昇。</a:t>
            </a:r>
            <a:endParaRPr kumimoji="1" lang="en-US" altLang="ja-JP" sz="1200" dirty="0"/>
          </a:p>
          <a:p>
            <a:r>
              <a:rPr kumimoji="1" lang="ja-JP" altLang="en-US" sz="1200" dirty="0"/>
              <a:t>　 このまま</a:t>
            </a:r>
            <a:r>
              <a:rPr kumimoji="1" lang="en-US" altLang="ja-JP" sz="1200" dirty="0"/>
              <a:t>CO</a:t>
            </a:r>
            <a:r>
              <a:rPr kumimoji="1" lang="en-US" altLang="ja-JP" sz="1000" dirty="0"/>
              <a:t>2</a:t>
            </a:r>
            <a:r>
              <a:rPr kumimoji="1" lang="ja-JP" altLang="en-US" sz="1200" dirty="0"/>
              <a:t>が増え続けると、</a:t>
            </a:r>
            <a:r>
              <a:rPr kumimoji="1" lang="en-US" altLang="ja-JP" sz="1200" dirty="0"/>
              <a:t>2050 </a:t>
            </a:r>
            <a:r>
              <a:rPr kumimoji="1" lang="ja-JP" altLang="en-US" sz="1200" dirty="0"/>
              <a:t>年頃には最大（</a:t>
            </a:r>
            <a:r>
              <a:rPr kumimoji="1" lang="en-US" altLang="ja-JP" sz="1200" dirty="0"/>
              <a:t>2.	    </a:t>
            </a:r>
            <a:r>
              <a:rPr kumimoji="1" lang="ja-JP" altLang="en-US" sz="1200" dirty="0"/>
              <a:t>）℃上昇するとされています。</a:t>
            </a:r>
            <a:endParaRPr kumimoji="1" lang="en-US" altLang="ja-JP" sz="1200" dirty="0"/>
          </a:p>
          <a:p>
            <a:r>
              <a:rPr lang="en-US" altLang="ja-JP" sz="1200" dirty="0"/>
              <a:t>    </a:t>
            </a:r>
            <a:r>
              <a:rPr lang="ja-JP" altLang="en-US" sz="1200" dirty="0"/>
              <a:t>気候変動が進むと、</a:t>
            </a:r>
            <a:r>
              <a:rPr lang="en-US" altLang="ja-JP" sz="1200" dirty="0"/>
              <a:t>2050</a:t>
            </a:r>
            <a:r>
              <a:rPr lang="ja-JP" altLang="en-US" sz="1200" dirty="0"/>
              <a:t>年</a:t>
            </a:r>
            <a:r>
              <a:rPr kumimoji="1" lang="ja-JP" altLang="en-US" sz="1200" dirty="0"/>
              <a:t>の地球では、大型台風や集中豪雨による（</a:t>
            </a:r>
            <a:r>
              <a:rPr kumimoji="1" lang="en-US" altLang="ja-JP" sz="1200" dirty="0"/>
              <a:t>3.</a:t>
            </a:r>
            <a:r>
              <a:rPr kumimoji="1" lang="ja-JP" altLang="en-US" sz="1200" dirty="0"/>
              <a:t>　          ）の発生等</a:t>
            </a:r>
            <a:endParaRPr kumimoji="1" lang="en-US" altLang="ja-JP" sz="1200" dirty="0"/>
          </a:p>
          <a:p>
            <a:r>
              <a:rPr lang="ja-JP" altLang="en-US" sz="1200" dirty="0"/>
              <a:t>　 が起きると言われています。</a:t>
            </a:r>
            <a:endParaRPr kumimoji="1" lang="ja-JP" altLang="en-US" sz="1200" dirty="0"/>
          </a:p>
          <a:p>
            <a:r>
              <a:rPr kumimoji="1" lang="ja-JP" altLang="en-US" sz="1200" dirty="0"/>
              <a:t>　</a:t>
            </a:r>
            <a:endParaRPr kumimoji="1" lang="en-US" altLang="ja-JP" sz="1200" dirty="0"/>
          </a:p>
          <a:p>
            <a:r>
              <a:rPr kumimoji="1" lang="ja-JP" altLang="en-US" sz="1200" dirty="0"/>
              <a:t>●気候変動へ対応するルール作りとして</a:t>
            </a:r>
            <a:endParaRPr kumimoji="1" lang="en-US" altLang="ja-JP" sz="1200" dirty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>
                <a:solidFill>
                  <a:srgbClr val="FF0000"/>
                </a:solidFill>
              </a:rPr>
              <a:t> </a:t>
            </a:r>
            <a:r>
              <a:rPr kumimoji="1" lang="ja-JP" altLang="en-US" sz="1200" dirty="0"/>
              <a:t>① 世界では、</a:t>
            </a:r>
            <a:r>
              <a:rPr kumimoji="1" lang="en-US" altLang="ja-JP" sz="1200" dirty="0"/>
              <a:t>2015 </a:t>
            </a:r>
            <a:r>
              <a:rPr kumimoji="1" lang="ja-JP" altLang="en-US" sz="1200" dirty="0"/>
              <a:t>年（</a:t>
            </a:r>
            <a:r>
              <a:rPr kumimoji="1" lang="en-US" altLang="ja-JP" sz="1200" dirty="0"/>
              <a:t>4.</a:t>
            </a:r>
            <a:r>
              <a:rPr kumimoji="1" lang="ja-JP" altLang="en-US" sz="1200" dirty="0"/>
              <a:t>　　　　　　　）</a:t>
            </a:r>
            <a:endParaRPr kumimoji="1" lang="en-US" altLang="ja-JP" sz="1200" dirty="0"/>
          </a:p>
          <a:p>
            <a:r>
              <a:rPr lang="ja-JP" altLang="en-US" sz="1200" dirty="0"/>
              <a:t>　　    </a:t>
            </a:r>
            <a:r>
              <a:rPr kumimoji="1" lang="ja-JP" altLang="en-US" sz="1200" dirty="0"/>
              <a:t>→気温上昇を（</a:t>
            </a:r>
            <a:r>
              <a:rPr kumimoji="1" lang="en-US" altLang="ja-JP" sz="1200" dirty="0"/>
              <a:t>5.</a:t>
            </a:r>
            <a:r>
              <a:rPr kumimoji="1" lang="ja-JP" altLang="en-US" sz="1200" dirty="0"/>
              <a:t>　　</a:t>
            </a:r>
            <a:r>
              <a:rPr lang="ja-JP" altLang="en-US" sz="1200" dirty="0"/>
              <a:t>　　</a:t>
            </a:r>
            <a:r>
              <a:rPr kumimoji="1" lang="ja-JP" altLang="en-US" sz="1200" dirty="0"/>
              <a:t>）℃に抑えることが、（</a:t>
            </a:r>
            <a:r>
              <a:rPr kumimoji="1" lang="en-US" altLang="ja-JP" sz="1200" dirty="0"/>
              <a:t>6.</a:t>
            </a:r>
            <a:r>
              <a:rPr kumimoji="1" lang="ja-JP" altLang="en-US" sz="1200" dirty="0"/>
              <a:t>　 　　 　　　）を含む各国の努力目標となる。</a:t>
            </a:r>
            <a:endParaRPr kumimoji="1" lang="en-US" altLang="ja-JP" sz="1200" dirty="0"/>
          </a:p>
          <a:p>
            <a:r>
              <a:rPr kumimoji="1" lang="ja-JP" altLang="en-US" sz="1200" dirty="0"/>
              <a:t>　 ② 日本では、</a:t>
            </a:r>
            <a:r>
              <a:rPr kumimoji="1" lang="en-US" altLang="ja-JP" sz="1200" dirty="0"/>
              <a:t>2021 </a:t>
            </a:r>
            <a:r>
              <a:rPr kumimoji="1" lang="ja-JP" altLang="en-US" sz="1200" dirty="0"/>
              <a:t>年「改正地球温暖化対策推進法」成立</a:t>
            </a:r>
            <a:endParaRPr kumimoji="1" lang="en-US" altLang="ja-JP" sz="1200" dirty="0"/>
          </a:p>
          <a:p>
            <a:r>
              <a:rPr kumimoji="1" lang="ja-JP" altLang="en-US" sz="1200" dirty="0"/>
              <a:t>　　    →</a:t>
            </a:r>
            <a:r>
              <a:rPr lang="ja-JP" altLang="en-US" sz="1200" dirty="0"/>
              <a:t>（</a:t>
            </a:r>
            <a:r>
              <a:rPr lang="en-US" altLang="ja-JP" sz="1200" dirty="0"/>
              <a:t>7.</a:t>
            </a:r>
            <a:r>
              <a:rPr lang="ja-JP" altLang="en-US" sz="1200" dirty="0"/>
              <a:t>　　　　　）年までの</a:t>
            </a:r>
            <a:r>
              <a:rPr kumimoji="1" lang="ja-JP" altLang="en-US" sz="1200" dirty="0"/>
              <a:t>（</a:t>
            </a:r>
            <a:r>
              <a:rPr kumimoji="1" lang="en-US" altLang="ja-JP" sz="1200" dirty="0"/>
              <a:t>8.</a:t>
            </a:r>
            <a:r>
              <a:rPr kumimoji="1" lang="ja-JP" altLang="en-US" sz="1200" dirty="0"/>
              <a:t>　　　  　　　）実現に向けた政策の継続を国内外に約束。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5EB671D-9594-48B5-8924-724AB213B8BD}"/>
              </a:ext>
            </a:extLst>
          </p:cNvPr>
          <p:cNvSpPr txBox="1"/>
          <p:nvPr/>
        </p:nvSpPr>
        <p:spPr>
          <a:xfrm>
            <a:off x="204512" y="4472412"/>
            <a:ext cx="65149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●気温上昇を２</a:t>
            </a:r>
            <a:r>
              <a:rPr kumimoji="1" lang="en-US" altLang="ja-JP" sz="1200" dirty="0"/>
              <a:t>℃</a:t>
            </a:r>
            <a:r>
              <a:rPr kumimoji="1" lang="ja-JP" altLang="en-US" sz="1200" dirty="0"/>
              <a:t>より低く保つには、毎年（</a:t>
            </a:r>
            <a:r>
              <a:rPr kumimoji="1" lang="en-US" altLang="ja-JP" sz="1200" dirty="0"/>
              <a:t>9.</a:t>
            </a:r>
            <a:r>
              <a:rPr kumimoji="1" lang="ja-JP" altLang="en-US" sz="1200" dirty="0"/>
              <a:t>　 　　　　）の投資が必要と言われています。</a:t>
            </a:r>
            <a:endParaRPr kumimoji="1" lang="en-US" altLang="ja-JP" sz="1200" dirty="0"/>
          </a:p>
          <a:p>
            <a:endParaRPr kumimoji="1" lang="ja-JP" altLang="en-US" sz="1200" dirty="0"/>
          </a:p>
          <a:p>
            <a:r>
              <a:rPr lang="ja-JP" altLang="en-US" sz="1200" dirty="0"/>
              <a:t>●</a:t>
            </a:r>
            <a:r>
              <a:rPr kumimoji="1" lang="ja-JP" altLang="en-US" sz="1200" dirty="0"/>
              <a:t>ＥＳＧ課題とは、Ｅ（</a:t>
            </a:r>
            <a:r>
              <a:rPr kumimoji="1" lang="en-US" altLang="ja-JP" sz="1200" dirty="0"/>
              <a:t>10.</a:t>
            </a:r>
            <a:r>
              <a:rPr kumimoji="1" lang="ja-JP" altLang="en-US" sz="1200" dirty="0"/>
              <a:t>　　　　　　　）、Ｓ（</a:t>
            </a:r>
            <a:r>
              <a:rPr kumimoji="1" lang="en-US" altLang="ja-JP" sz="1200" dirty="0"/>
              <a:t>11.        </a:t>
            </a:r>
            <a:r>
              <a:rPr kumimoji="1" lang="ja-JP" altLang="en-US" sz="1200" dirty="0"/>
              <a:t>　　　　　）、Ｇ（</a:t>
            </a:r>
            <a:r>
              <a:rPr kumimoji="1" lang="en-US" altLang="ja-JP" sz="1200" dirty="0"/>
              <a:t>12.	</a:t>
            </a:r>
            <a:r>
              <a:rPr kumimoji="1" lang="ja-JP" altLang="en-US" sz="1200" dirty="0"/>
              <a:t>　　　　）</a:t>
            </a:r>
            <a:endParaRPr kumimoji="1" lang="en-US" altLang="ja-JP" sz="1200" dirty="0"/>
          </a:p>
          <a:p>
            <a:r>
              <a:rPr lang="ja-JP" altLang="en-US" sz="1200" dirty="0"/>
              <a:t>　 の３つからなり、持続可能な社会を目指すために解決すべき課題のことです。</a:t>
            </a:r>
            <a:endParaRPr lang="en-US" altLang="ja-JP" sz="1200" dirty="0"/>
          </a:p>
          <a:p>
            <a:endParaRPr lang="en-US" altLang="ja-JP" sz="1200" dirty="0"/>
          </a:p>
          <a:p>
            <a:r>
              <a:rPr lang="ja-JP" altLang="en-US" sz="1200" dirty="0"/>
              <a:t>●ＥＳＧの視点で融資や投資が行われることで、たとえばＥＳＧ課題の取組みに関する</a:t>
            </a:r>
            <a:endParaRPr lang="en-US" altLang="ja-JP" sz="1200" dirty="0"/>
          </a:p>
          <a:p>
            <a:r>
              <a:rPr lang="ja-JP" altLang="en-US" sz="1200" dirty="0"/>
              <a:t>　　（</a:t>
            </a:r>
            <a:r>
              <a:rPr lang="en-US" altLang="ja-JP" sz="1200" dirty="0"/>
              <a:t>13. </a:t>
            </a:r>
            <a:r>
              <a:rPr lang="ja-JP" altLang="en-US" sz="1200" dirty="0"/>
              <a:t>　 　　　 　　　）の増加や、新しい（</a:t>
            </a:r>
            <a:r>
              <a:rPr lang="en-US" altLang="ja-JP" sz="1200" dirty="0"/>
              <a:t>14.</a:t>
            </a:r>
            <a:r>
              <a:rPr lang="ja-JP" altLang="en-US" sz="1200" dirty="0"/>
              <a:t>　　　　　   　 　　  　　）が生まれています。</a:t>
            </a:r>
            <a:endParaRPr lang="en-US" altLang="ja-JP" sz="1200" dirty="0"/>
          </a:p>
          <a:p>
            <a:r>
              <a:rPr lang="ja-JP" altLang="en-US" sz="1200" dirty="0"/>
              <a:t>　 また、製品と原材料を捨てずに使い続ける経済モデルを（</a:t>
            </a:r>
            <a:r>
              <a:rPr lang="en-US" altLang="ja-JP" sz="1200" dirty="0"/>
              <a:t>15.</a:t>
            </a:r>
            <a:r>
              <a:rPr lang="ja-JP" altLang="en-US" sz="1200" dirty="0"/>
              <a:t>　　　　  　　　　）エコノミーと呼びます。</a:t>
            </a:r>
            <a:endParaRPr lang="en-US" altLang="ja-JP" sz="1200" dirty="0"/>
          </a:p>
          <a:p>
            <a:endParaRPr lang="en-US" altLang="ja-JP" sz="1200" dirty="0"/>
          </a:p>
          <a:p>
            <a:r>
              <a:rPr kumimoji="1" lang="ja-JP" altLang="en-US" sz="1200" dirty="0"/>
              <a:t>●ＥＳＧの視点を考慮して融資・投資を行い、課題解決を促す</a:t>
            </a:r>
            <a:r>
              <a:rPr lang="ja-JP" altLang="en-US" sz="1200" dirty="0"/>
              <a:t>取組みのことを</a:t>
            </a:r>
            <a:endParaRPr lang="en-US" altLang="ja-JP" sz="1200" dirty="0"/>
          </a:p>
          <a:p>
            <a:r>
              <a:rPr kumimoji="1" lang="ja-JP" altLang="en-US" sz="1200" dirty="0"/>
              <a:t> 　（</a:t>
            </a:r>
            <a:r>
              <a:rPr kumimoji="1" lang="en-US" altLang="ja-JP" sz="1200" dirty="0"/>
              <a:t>16.</a:t>
            </a:r>
            <a:r>
              <a:rPr kumimoji="1" lang="ja-JP" altLang="en-US" sz="1200" dirty="0"/>
              <a:t>　　　　                     　　　　　　）と言います。</a:t>
            </a:r>
            <a:endParaRPr kumimoji="1" lang="en-US" altLang="ja-JP" sz="1200" dirty="0"/>
          </a:p>
          <a:p>
            <a:r>
              <a:rPr lang="ja-JP" altLang="en-US" sz="1200" dirty="0"/>
              <a:t>　 たとえば、下記のようなお金の流れや仕組みのことです。</a:t>
            </a:r>
            <a:endParaRPr kumimoji="1" lang="ja-JP" altLang="en-US" sz="1200" dirty="0"/>
          </a:p>
          <a:p>
            <a:r>
              <a:rPr kumimoji="1" lang="ja-JP" altLang="en-US" sz="1200" dirty="0"/>
              <a:t>　① 私たちが銀行にお金を（</a:t>
            </a:r>
            <a:r>
              <a:rPr kumimoji="1" lang="en-US" altLang="ja-JP" sz="1200" dirty="0"/>
              <a:t>17.</a:t>
            </a:r>
            <a:r>
              <a:rPr kumimoji="1" lang="ja-JP" altLang="en-US" sz="1200" dirty="0"/>
              <a:t>　　   　　）　→銀行がＥＳＧに取組む企業に（</a:t>
            </a:r>
            <a:r>
              <a:rPr kumimoji="1" lang="en-US" altLang="ja-JP" sz="1200" dirty="0"/>
              <a:t>18.</a:t>
            </a:r>
            <a:r>
              <a:rPr kumimoji="1" lang="ja-JP" altLang="en-US" sz="1200" dirty="0"/>
              <a:t>　　          　）　</a:t>
            </a:r>
            <a:endParaRPr kumimoji="1" lang="en-US" altLang="ja-JP" sz="1200" dirty="0"/>
          </a:p>
          <a:p>
            <a:r>
              <a:rPr lang="ja-JP" altLang="en-US" sz="1200" dirty="0"/>
              <a:t>　　  </a:t>
            </a:r>
            <a:r>
              <a:rPr kumimoji="1" lang="ja-JP" altLang="en-US" sz="1200" dirty="0"/>
              <a:t>→企業が風力発電プロジェクトや設備のクリーン化を進める　→</a:t>
            </a:r>
            <a:r>
              <a:rPr kumimoji="1" lang="en-US" altLang="ja-JP" sz="1200" dirty="0"/>
              <a:t>CO</a:t>
            </a:r>
            <a:r>
              <a:rPr kumimoji="1" lang="en-US" altLang="ja-JP" sz="1000" dirty="0"/>
              <a:t>2</a:t>
            </a:r>
            <a:r>
              <a:rPr kumimoji="1" lang="ja-JP" altLang="en-US" sz="1200" dirty="0"/>
              <a:t>などの削減に成功！</a:t>
            </a:r>
          </a:p>
          <a:p>
            <a:r>
              <a:rPr kumimoji="1" lang="ja-JP" altLang="en-US" sz="1200" dirty="0"/>
              <a:t>　② 私たちがＥＳＧに取組む企業や自治体に直接（</a:t>
            </a:r>
            <a:r>
              <a:rPr kumimoji="1" lang="en-US" altLang="ja-JP" sz="1200" dirty="0"/>
              <a:t>19.	            </a:t>
            </a:r>
            <a:r>
              <a:rPr kumimoji="1" lang="ja-JP" altLang="en-US" sz="1200" dirty="0"/>
              <a:t>）　</a:t>
            </a:r>
            <a:endParaRPr kumimoji="1" lang="en-US" altLang="ja-JP" sz="1200" dirty="0"/>
          </a:p>
          <a:p>
            <a:r>
              <a:rPr lang="ja-JP" altLang="en-US" sz="1200" dirty="0"/>
              <a:t>　　  </a:t>
            </a:r>
            <a:r>
              <a:rPr kumimoji="1" lang="ja-JP" altLang="en-US" sz="1200" dirty="0"/>
              <a:t>→企業や自治体が</a:t>
            </a:r>
            <a:r>
              <a:rPr lang="ja-JP" altLang="en-US" sz="1200" dirty="0"/>
              <a:t>森林保全や自然エネルギーへの対応を進める　→</a:t>
            </a:r>
            <a:r>
              <a:rPr kumimoji="1" lang="en-US" altLang="ja-JP" sz="1200" dirty="0"/>
              <a:t>CO</a:t>
            </a:r>
            <a:r>
              <a:rPr kumimoji="1" lang="en-US" altLang="ja-JP" sz="1000" dirty="0"/>
              <a:t>2</a:t>
            </a:r>
            <a:r>
              <a:rPr kumimoji="1" lang="ja-JP" altLang="en-US" sz="1200" dirty="0"/>
              <a:t>などの削減に成功！</a:t>
            </a:r>
            <a:endParaRPr lang="en-US" altLang="ja-JP" sz="1200" dirty="0"/>
          </a:p>
          <a:p>
            <a:r>
              <a:rPr lang="en-US" altLang="ja-JP" sz="1200" dirty="0">
                <a:solidFill>
                  <a:srgbClr val="FF0000"/>
                </a:solidFill>
              </a:rPr>
              <a:t>   </a:t>
            </a:r>
            <a:r>
              <a:rPr lang="ja-JP" altLang="en-US" sz="1200" dirty="0">
                <a:solidFill>
                  <a:srgbClr val="FF0000"/>
                </a:solidFill>
              </a:rPr>
              <a:t>　  </a:t>
            </a:r>
            <a:r>
              <a:rPr lang="ja-JP" altLang="en-US" sz="1200" dirty="0"/>
              <a:t>また、その他にもグリーン預金や（</a:t>
            </a:r>
            <a:r>
              <a:rPr lang="en-US" altLang="ja-JP" sz="1200" dirty="0"/>
              <a:t>20.</a:t>
            </a:r>
            <a:r>
              <a:rPr lang="ja-JP" altLang="en-US" sz="1200" dirty="0"/>
              <a:t>　　　　           　　　            　    ）、</a:t>
            </a:r>
            <a:endParaRPr lang="en-US" altLang="ja-JP" sz="1200" dirty="0"/>
          </a:p>
          <a:p>
            <a:r>
              <a:rPr lang="ja-JP" altLang="en-US" sz="1200" dirty="0"/>
              <a:t>　　 （</a:t>
            </a:r>
            <a:r>
              <a:rPr lang="en-US" altLang="ja-JP" sz="1200" dirty="0"/>
              <a:t>21. </a:t>
            </a:r>
            <a:r>
              <a:rPr lang="ja-JP" altLang="en-US" sz="1200" dirty="0"/>
              <a:t>　　　　　                          　　　）などの取組みがあります。</a:t>
            </a:r>
            <a:endParaRPr kumimoji="1" lang="en-US" altLang="ja-JP" sz="1200" dirty="0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5CFD3F49-A85C-43B1-AFA4-7C5D9DE826F7}"/>
              </a:ext>
            </a:extLst>
          </p:cNvPr>
          <p:cNvSpPr/>
          <p:nvPr/>
        </p:nvSpPr>
        <p:spPr>
          <a:xfrm>
            <a:off x="318655" y="8259238"/>
            <a:ext cx="6173045" cy="1454727"/>
          </a:xfrm>
          <a:prstGeom prst="roundRect">
            <a:avLst>
              <a:gd name="adj" fmla="val 922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7C7873AC-D70D-4AA4-86A1-8EFE6BEDD581}"/>
              </a:ext>
            </a:extLst>
          </p:cNvPr>
          <p:cNvCxnSpPr>
            <a:cxnSpLocks/>
          </p:cNvCxnSpPr>
          <p:nvPr/>
        </p:nvCxnSpPr>
        <p:spPr>
          <a:xfrm>
            <a:off x="491839" y="8645237"/>
            <a:ext cx="574270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0A28AC3D-FB36-4AA2-A828-BD1F3423AFA3}"/>
              </a:ext>
            </a:extLst>
          </p:cNvPr>
          <p:cNvCxnSpPr>
            <a:cxnSpLocks/>
          </p:cNvCxnSpPr>
          <p:nvPr/>
        </p:nvCxnSpPr>
        <p:spPr>
          <a:xfrm>
            <a:off x="491839" y="8991600"/>
            <a:ext cx="574270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FF486C10-B8F1-4B02-83C0-9D5C9B8A8FEE}"/>
              </a:ext>
            </a:extLst>
          </p:cNvPr>
          <p:cNvCxnSpPr>
            <a:cxnSpLocks/>
          </p:cNvCxnSpPr>
          <p:nvPr/>
        </p:nvCxnSpPr>
        <p:spPr>
          <a:xfrm>
            <a:off x="491839" y="9351818"/>
            <a:ext cx="574270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D557C93-3354-4FDA-94D0-1CE356618CCC}"/>
              </a:ext>
            </a:extLst>
          </p:cNvPr>
          <p:cNvSpPr txBox="1"/>
          <p:nvPr/>
        </p:nvSpPr>
        <p:spPr>
          <a:xfrm>
            <a:off x="318655" y="1713554"/>
            <a:ext cx="2291195" cy="307777"/>
          </a:xfrm>
          <a:prstGeom prst="rect">
            <a:avLst/>
          </a:prstGeom>
          <a:solidFill>
            <a:srgbClr val="00ACC8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+mn-ea"/>
              </a:rPr>
              <a:t>気候変動問題と世界の動き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BCD22D6-4BFD-4916-827B-7CC58A7C76C5}"/>
              </a:ext>
            </a:extLst>
          </p:cNvPr>
          <p:cNvSpPr txBox="1"/>
          <p:nvPr/>
        </p:nvSpPr>
        <p:spPr>
          <a:xfrm>
            <a:off x="308833" y="4097238"/>
            <a:ext cx="2580418" cy="307777"/>
          </a:xfrm>
          <a:prstGeom prst="rect">
            <a:avLst/>
          </a:prstGeom>
          <a:solidFill>
            <a:srgbClr val="00ACC8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bg1"/>
                </a:solidFill>
                <a:latin typeface="+mn-ea"/>
              </a:rPr>
              <a:t>ESG</a:t>
            </a:r>
            <a:r>
              <a:rPr kumimoji="1" lang="ja-JP" altLang="en-US" sz="1400" b="1" dirty="0">
                <a:solidFill>
                  <a:schemeClr val="bg1"/>
                </a:solidFill>
                <a:latin typeface="+mn-ea"/>
              </a:rPr>
              <a:t>とサステナブルファイナンス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81EEFE2-8D6D-429B-A127-077C8596ED65}"/>
              </a:ext>
            </a:extLst>
          </p:cNvPr>
          <p:cNvSpPr txBox="1"/>
          <p:nvPr/>
        </p:nvSpPr>
        <p:spPr>
          <a:xfrm>
            <a:off x="308832" y="7941172"/>
            <a:ext cx="55803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金融の力で地球を救うとはどういうことか、具体的に説明してみましょう。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79CB341-0135-4D14-BB23-9489E7C3035D}"/>
              </a:ext>
            </a:extLst>
          </p:cNvPr>
          <p:cNvSpPr txBox="1"/>
          <p:nvPr/>
        </p:nvSpPr>
        <p:spPr>
          <a:xfrm>
            <a:off x="3582245" y="971789"/>
            <a:ext cx="1313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組　　　番　　氏名</a:t>
            </a:r>
          </a:p>
        </p:txBody>
      </p:sp>
    </p:spTree>
    <p:extLst>
      <p:ext uri="{BB962C8B-B14F-4D97-AF65-F5344CB8AC3E}">
        <p14:creationId xmlns:p14="http://schemas.microsoft.com/office/powerpoint/2010/main" val="2773420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FF5EA32-0F13-4F9F-8EFF-6B3FA2B329D5}"/>
              </a:ext>
            </a:extLst>
          </p:cNvPr>
          <p:cNvSpPr txBox="1"/>
          <p:nvPr/>
        </p:nvSpPr>
        <p:spPr>
          <a:xfrm>
            <a:off x="221673" y="2073398"/>
            <a:ext cx="65149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●</a:t>
            </a:r>
            <a:r>
              <a:rPr kumimoji="1" lang="en-US" altLang="ja-JP" sz="1200" dirty="0"/>
              <a:t>2010 </a:t>
            </a:r>
            <a:r>
              <a:rPr kumimoji="1" lang="ja-JP" altLang="en-US" sz="1200" dirty="0"/>
              <a:t>年代の世界平均気温は、産業革命前（</a:t>
            </a:r>
            <a:r>
              <a:rPr kumimoji="1" lang="en-US" altLang="ja-JP" sz="1200" dirty="0"/>
              <a:t>1850</a:t>
            </a:r>
            <a:r>
              <a:rPr kumimoji="1" lang="ja-JP" altLang="en-US" sz="1200" dirty="0"/>
              <a:t>～</a:t>
            </a:r>
            <a:r>
              <a:rPr kumimoji="1" lang="en-US" altLang="ja-JP" sz="1200" dirty="0"/>
              <a:t>1900 </a:t>
            </a:r>
            <a:r>
              <a:rPr kumimoji="1" lang="ja-JP" altLang="en-US" sz="1200" dirty="0"/>
              <a:t>年）に比べ、（</a:t>
            </a:r>
            <a:r>
              <a:rPr kumimoji="1" lang="en-US" altLang="ja-JP" sz="1200" dirty="0"/>
              <a:t>1</a:t>
            </a:r>
            <a:r>
              <a:rPr lang="en-US" altLang="ja-JP" sz="1200" dirty="0"/>
              <a:t>.  </a:t>
            </a:r>
            <a:r>
              <a:rPr lang="en-US" altLang="ja-JP" sz="1200" dirty="0">
                <a:solidFill>
                  <a:srgbClr val="FF0000"/>
                </a:solidFill>
              </a:rPr>
              <a:t>1.07</a:t>
            </a:r>
            <a:r>
              <a:rPr lang="ja-JP" altLang="en-US" sz="1200" dirty="0">
                <a:solidFill>
                  <a:srgbClr val="FF0000"/>
                </a:solidFill>
              </a:rPr>
              <a:t>　</a:t>
            </a:r>
            <a:r>
              <a:rPr kumimoji="1" lang="ja-JP" altLang="en-US" sz="1200" dirty="0"/>
              <a:t>） ℃上昇。</a:t>
            </a:r>
            <a:endParaRPr kumimoji="1" lang="en-US" altLang="ja-JP" sz="1200" dirty="0"/>
          </a:p>
          <a:p>
            <a:r>
              <a:rPr kumimoji="1" lang="ja-JP" altLang="en-US" sz="1200" dirty="0"/>
              <a:t>　 このまま</a:t>
            </a:r>
            <a:r>
              <a:rPr kumimoji="1" lang="en-US" altLang="ja-JP" sz="1200" dirty="0"/>
              <a:t>CO</a:t>
            </a:r>
            <a:r>
              <a:rPr kumimoji="1" lang="en-US" altLang="ja-JP" sz="1000" dirty="0"/>
              <a:t>2</a:t>
            </a:r>
            <a:r>
              <a:rPr kumimoji="1" lang="ja-JP" altLang="en-US" sz="1200" dirty="0"/>
              <a:t>が増え続けると、</a:t>
            </a:r>
            <a:r>
              <a:rPr kumimoji="1" lang="en-US" altLang="ja-JP" sz="1200" dirty="0"/>
              <a:t>2050 </a:t>
            </a:r>
            <a:r>
              <a:rPr kumimoji="1" lang="ja-JP" altLang="en-US" sz="1200" dirty="0"/>
              <a:t>年頃には最大（</a:t>
            </a:r>
            <a:r>
              <a:rPr kumimoji="1" lang="en-US" altLang="ja-JP" sz="1200" dirty="0"/>
              <a:t>2.</a:t>
            </a:r>
            <a:r>
              <a:rPr kumimoji="1" lang="ja-JP" altLang="en-US" sz="1200" dirty="0"/>
              <a:t>　</a:t>
            </a:r>
            <a:r>
              <a:rPr lang="en-US" altLang="ja-JP" sz="1200" dirty="0">
                <a:solidFill>
                  <a:srgbClr val="FF0000"/>
                </a:solidFill>
              </a:rPr>
              <a:t>3</a:t>
            </a:r>
            <a:r>
              <a:rPr kumimoji="1" lang="en-US" altLang="ja-JP" sz="1200" dirty="0"/>
              <a:t>   </a:t>
            </a:r>
            <a:r>
              <a:rPr kumimoji="1" lang="ja-JP" altLang="en-US" sz="1200" dirty="0"/>
              <a:t>）℃上昇するとされています。</a:t>
            </a:r>
            <a:endParaRPr kumimoji="1" lang="en-US" altLang="ja-JP" sz="1200" dirty="0"/>
          </a:p>
          <a:p>
            <a:r>
              <a:rPr lang="en-US" altLang="ja-JP" sz="1200" dirty="0"/>
              <a:t>    </a:t>
            </a:r>
            <a:r>
              <a:rPr lang="ja-JP" altLang="en-US" sz="1200" dirty="0"/>
              <a:t>気候変動が進むと、</a:t>
            </a:r>
            <a:r>
              <a:rPr lang="en-US" altLang="ja-JP" sz="1200" dirty="0"/>
              <a:t>2050</a:t>
            </a:r>
            <a:r>
              <a:rPr lang="ja-JP" altLang="en-US" sz="1200" dirty="0"/>
              <a:t>年</a:t>
            </a:r>
            <a:r>
              <a:rPr kumimoji="1" lang="ja-JP" altLang="en-US" sz="1200" dirty="0"/>
              <a:t>の地球では、大型台風や集中豪雨による（</a:t>
            </a:r>
            <a:r>
              <a:rPr kumimoji="1" lang="en-US" altLang="ja-JP" sz="1200" dirty="0"/>
              <a:t>3.</a:t>
            </a:r>
            <a:r>
              <a:rPr kumimoji="1" lang="ja-JP" altLang="en-US" sz="1200" dirty="0"/>
              <a:t>　</a:t>
            </a:r>
            <a:r>
              <a:rPr kumimoji="1" lang="ja-JP" altLang="en-US" sz="1200" dirty="0">
                <a:solidFill>
                  <a:srgbClr val="FF0000"/>
                </a:solidFill>
              </a:rPr>
              <a:t>洪水  </a:t>
            </a:r>
            <a:r>
              <a:rPr kumimoji="1" lang="ja-JP" altLang="en-US" sz="1200" dirty="0"/>
              <a:t>）の発生等</a:t>
            </a:r>
            <a:endParaRPr kumimoji="1" lang="en-US" altLang="ja-JP" sz="1200" dirty="0"/>
          </a:p>
          <a:p>
            <a:r>
              <a:rPr lang="ja-JP" altLang="en-US" sz="1200" dirty="0"/>
              <a:t>　 が起きると言われています。</a:t>
            </a:r>
            <a:endParaRPr kumimoji="1" lang="ja-JP" altLang="en-US" sz="1200" dirty="0"/>
          </a:p>
          <a:p>
            <a:r>
              <a:rPr kumimoji="1" lang="ja-JP" altLang="en-US" sz="1200" dirty="0"/>
              <a:t>　</a:t>
            </a:r>
            <a:endParaRPr kumimoji="1" lang="en-US" altLang="ja-JP" sz="1200" dirty="0"/>
          </a:p>
          <a:p>
            <a:r>
              <a:rPr kumimoji="1" lang="ja-JP" altLang="en-US" sz="1200" dirty="0"/>
              <a:t>●気候変動へ対応するルール作りとして</a:t>
            </a:r>
            <a:endParaRPr kumimoji="1" lang="en-US" altLang="ja-JP" sz="1200" dirty="0"/>
          </a:p>
          <a:p>
            <a:r>
              <a:rPr kumimoji="1" lang="ja-JP" altLang="en-US" sz="1200" dirty="0"/>
              <a:t>　 ① 世界では、</a:t>
            </a:r>
            <a:r>
              <a:rPr kumimoji="1" lang="en-US" altLang="ja-JP" sz="1200" dirty="0"/>
              <a:t>2015 </a:t>
            </a:r>
            <a:r>
              <a:rPr kumimoji="1" lang="ja-JP" altLang="en-US" sz="1200" dirty="0"/>
              <a:t>年（</a:t>
            </a:r>
            <a:r>
              <a:rPr kumimoji="1" lang="en-US" altLang="ja-JP" sz="1200" dirty="0"/>
              <a:t>4.</a:t>
            </a:r>
            <a:r>
              <a:rPr lang="ja-JP" altLang="en-US" sz="1200" dirty="0"/>
              <a:t>  </a:t>
            </a:r>
            <a:r>
              <a:rPr lang="ja-JP" altLang="en-US" sz="1200" dirty="0">
                <a:solidFill>
                  <a:srgbClr val="FF0000"/>
                </a:solidFill>
              </a:rPr>
              <a:t>パリ協定  </a:t>
            </a:r>
            <a:r>
              <a:rPr kumimoji="1" lang="ja-JP" altLang="en-US" sz="1200" dirty="0"/>
              <a:t>）</a:t>
            </a:r>
            <a:endParaRPr kumimoji="1" lang="en-US" altLang="ja-JP" sz="1200" dirty="0"/>
          </a:p>
          <a:p>
            <a:r>
              <a:rPr lang="ja-JP" altLang="en-US" sz="1200" dirty="0"/>
              <a:t>　　    </a:t>
            </a:r>
            <a:r>
              <a:rPr kumimoji="1" lang="ja-JP" altLang="en-US" sz="1200" dirty="0"/>
              <a:t>→気温上昇を（</a:t>
            </a:r>
            <a:r>
              <a:rPr kumimoji="1" lang="en-US" altLang="ja-JP" sz="1200" dirty="0"/>
              <a:t>5. </a:t>
            </a:r>
            <a:r>
              <a:rPr kumimoji="1" lang="ja-JP" altLang="en-US" sz="1200" dirty="0">
                <a:solidFill>
                  <a:srgbClr val="FF0000"/>
                </a:solidFill>
              </a:rPr>
              <a:t>＋</a:t>
            </a:r>
            <a:r>
              <a:rPr kumimoji="1" lang="en-US" altLang="ja-JP" sz="1200" dirty="0">
                <a:solidFill>
                  <a:srgbClr val="FF0000"/>
                </a:solidFill>
              </a:rPr>
              <a:t>1.5 </a:t>
            </a:r>
            <a:r>
              <a:rPr kumimoji="1" lang="ja-JP" altLang="en-US" sz="1200" dirty="0"/>
              <a:t>）℃に抑えることが、（</a:t>
            </a:r>
            <a:r>
              <a:rPr kumimoji="1" lang="en-US" altLang="ja-JP" sz="1200" dirty="0"/>
              <a:t>6.</a:t>
            </a:r>
            <a:r>
              <a:rPr kumimoji="1" lang="ja-JP" altLang="en-US" sz="1200" dirty="0"/>
              <a:t>　</a:t>
            </a:r>
            <a:r>
              <a:rPr kumimoji="1" lang="ja-JP" altLang="en-US" sz="1200" dirty="0">
                <a:solidFill>
                  <a:srgbClr val="FF0000"/>
                </a:solidFill>
              </a:rPr>
              <a:t>途上国</a:t>
            </a:r>
            <a:r>
              <a:rPr kumimoji="1" lang="ja-JP" altLang="en-US" sz="1200" dirty="0"/>
              <a:t>　）を含む各国の努力目標となる</a:t>
            </a:r>
            <a:r>
              <a:rPr lang="ja-JP" altLang="en-US" sz="1200" dirty="0"/>
              <a:t>。</a:t>
            </a:r>
            <a:endParaRPr kumimoji="1" lang="en-US" altLang="ja-JP" sz="1200" dirty="0"/>
          </a:p>
          <a:p>
            <a:r>
              <a:rPr kumimoji="1" lang="ja-JP" altLang="en-US" sz="1200" dirty="0"/>
              <a:t>　 ② 日本では、</a:t>
            </a:r>
            <a:r>
              <a:rPr kumimoji="1" lang="en-US" altLang="ja-JP" sz="1200" dirty="0"/>
              <a:t>2021 </a:t>
            </a:r>
            <a:r>
              <a:rPr kumimoji="1" lang="ja-JP" altLang="en-US" sz="1200" dirty="0"/>
              <a:t>年「改正地球温暖化対策推進法」成立</a:t>
            </a:r>
            <a:endParaRPr kumimoji="1" lang="en-US" altLang="ja-JP" sz="1200" dirty="0"/>
          </a:p>
          <a:p>
            <a:r>
              <a:rPr kumimoji="1" lang="ja-JP" altLang="en-US" sz="1200" dirty="0"/>
              <a:t>　　    →</a:t>
            </a:r>
            <a:r>
              <a:rPr lang="ja-JP" altLang="en-US" sz="1200" dirty="0"/>
              <a:t>（</a:t>
            </a:r>
            <a:r>
              <a:rPr lang="en-US" altLang="ja-JP" sz="1200" dirty="0"/>
              <a:t>7.</a:t>
            </a:r>
            <a:r>
              <a:rPr lang="ja-JP" altLang="en-US" sz="1200" dirty="0"/>
              <a:t>　</a:t>
            </a:r>
            <a:r>
              <a:rPr lang="en-US" altLang="ja-JP" sz="1200" dirty="0">
                <a:solidFill>
                  <a:srgbClr val="FF0000"/>
                </a:solidFill>
              </a:rPr>
              <a:t>2050</a:t>
            </a:r>
            <a:r>
              <a:rPr lang="ja-JP" altLang="en-US" sz="1200" dirty="0"/>
              <a:t>　）年までの</a:t>
            </a:r>
            <a:r>
              <a:rPr kumimoji="1" lang="ja-JP" altLang="en-US" sz="1200" dirty="0"/>
              <a:t>（</a:t>
            </a:r>
            <a:r>
              <a:rPr kumimoji="1" lang="en-US" altLang="ja-JP" sz="1200" dirty="0"/>
              <a:t>8.</a:t>
            </a:r>
            <a:r>
              <a:rPr kumimoji="1" lang="ja-JP" altLang="en-US" sz="1200" dirty="0"/>
              <a:t>　</a:t>
            </a:r>
            <a:r>
              <a:rPr kumimoji="1" lang="ja-JP" altLang="en-US" sz="1200" dirty="0">
                <a:solidFill>
                  <a:srgbClr val="FF0000"/>
                </a:solidFill>
              </a:rPr>
              <a:t>脱炭素</a:t>
            </a:r>
            <a:r>
              <a:rPr kumimoji="1" lang="ja-JP" altLang="en-US" sz="1200" dirty="0"/>
              <a:t>　）実現に向けた政策の継続を国内外に約束。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5EB671D-9594-48B5-8924-724AB213B8BD}"/>
              </a:ext>
            </a:extLst>
          </p:cNvPr>
          <p:cNvSpPr txBox="1"/>
          <p:nvPr/>
        </p:nvSpPr>
        <p:spPr>
          <a:xfrm>
            <a:off x="204512" y="4471771"/>
            <a:ext cx="65149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●気温上昇を</a:t>
            </a:r>
            <a:r>
              <a:rPr lang="ja-JP" altLang="en-US" sz="1200" dirty="0"/>
              <a:t>２</a:t>
            </a:r>
            <a:r>
              <a:rPr kumimoji="1" lang="en-US" altLang="ja-JP" sz="1200" dirty="0"/>
              <a:t>℃</a:t>
            </a:r>
            <a:r>
              <a:rPr kumimoji="1" lang="ja-JP" altLang="en-US" sz="1200" dirty="0"/>
              <a:t>より低く保つには、毎年（</a:t>
            </a:r>
            <a:r>
              <a:rPr kumimoji="1" lang="en-US" altLang="ja-JP" sz="1200" dirty="0"/>
              <a:t>9.</a:t>
            </a:r>
            <a:r>
              <a:rPr kumimoji="1" lang="ja-JP" altLang="en-US" sz="1200" dirty="0">
                <a:solidFill>
                  <a:srgbClr val="FF0000"/>
                </a:solidFill>
              </a:rPr>
              <a:t>約</a:t>
            </a:r>
            <a:r>
              <a:rPr lang="en-US" altLang="ja-JP" sz="1200" dirty="0">
                <a:solidFill>
                  <a:srgbClr val="FF0000"/>
                </a:solidFill>
              </a:rPr>
              <a:t>370</a:t>
            </a:r>
            <a:r>
              <a:rPr lang="ja-JP" altLang="en-US" sz="1200" dirty="0">
                <a:solidFill>
                  <a:srgbClr val="FF0000"/>
                </a:solidFill>
              </a:rPr>
              <a:t>兆円</a:t>
            </a:r>
            <a:r>
              <a:rPr kumimoji="1" lang="ja-JP" altLang="en-US" sz="1200" dirty="0"/>
              <a:t>）の投資が必要と言われています。</a:t>
            </a:r>
            <a:endParaRPr kumimoji="1" lang="en-US" altLang="ja-JP" sz="1200" dirty="0"/>
          </a:p>
          <a:p>
            <a:endParaRPr kumimoji="1" lang="ja-JP" altLang="en-US" sz="1200" dirty="0"/>
          </a:p>
          <a:p>
            <a:r>
              <a:rPr lang="ja-JP" altLang="en-US" sz="1200" dirty="0"/>
              <a:t>●</a:t>
            </a:r>
            <a:r>
              <a:rPr kumimoji="1" lang="ja-JP" altLang="en-US" sz="1200" dirty="0"/>
              <a:t>ＥＳＧ課題とは、Ｅ（</a:t>
            </a:r>
            <a:r>
              <a:rPr kumimoji="1" lang="en-US" altLang="ja-JP" sz="1200" dirty="0"/>
              <a:t>10.</a:t>
            </a:r>
            <a:r>
              <a:rPr lang="ja-JP" altLang="en-US" sz="1200" dirty="0"/>
              <a:t> </a:t>
            </a:r>
            <a:r>
              <a:rPr lang="ja-JP" altLang="en-US" sz="1200" dirty="0">
                <a:solidFill>
                  <a:srgbClr val="FF0000"/>
                </a:solidFill>
              </a:rPr>
              <a:t>環境問題  </a:t>
            </a:r>
            <a:r>
              <a:rPr kumimoji="1" lang="ja-JP" altLang="en-US" sz="1200" dirty="0"/>
              <a:t>）、Ｓ（</a:t>
            </a:r>
            <a:r>
              <a:rPr kumimoji="1" lang="en-US" altLang="ja-JP" sz="1200" dirty="0"/>
              <a:t>11.  </a:t>
            </a:r>
            <a:r>
              <a:rPr lang="ja-JP" altLang="en-US" sz="1200" dirty="0">
                <a:solidFill>
                  <a:srgbClr val="FF0000"/>
                </a:solidFill>
              </a:rPr>
              <a:t>社会問題</a:t>
            </a:r>
            <a:r>
              <a:rPr kumimoji="1" lang="ja-JP" altLang="en-US" sz="1200" dirty="0"/>
              <a:t>　）、Ｇ（</a:t>
            </a:r>
            <a:r>
              <a:rPr kumimoji="1" lang="en-US" altLang="ja-JP" sz="1200" dirty="0"/>
              <a:t>12.</a:t>
            </a:r>
            <a:r>
              <a:rPr kumimoji="1" lang="ja-JP" altLang="en-US" sz="1200" dirty="0"/>
              <a:t>　</a:t>
            </a:r>
            <a:r>
              <a:rPr lang="ja-JP" altLang="en-US" sz="1200" dirty="0">
                <a:solidFill>
                  <a:srgbClr val="FF0000"/>
                </a:solidFill>
              </a:rPr>
              <a:t>ガバナンス</a:t>
            </a:r>
            <a:r>
              <a:rPr kumimoji="1" lang="ja-JP" altLang="en-US" sz="1200" dirty="0"/>
              <a:t>　）</a:t>
            </a:r>
            <a:endParaRPr kumimoji="1" lang="en-US" altLang="ja-JP" sz="1200" dirty="0"/>
          </a:p>
          <a:p>
            <a:r>
              <a:rPr lang="ja-JP" altLang="en-US" sz="1200" dirty="0"/>
              <a:t>　 の３つからなり、持続可能な社会を目指すために解決すべき課題のことです。</a:t>
            </a:r>
            <a:endParaRPr lang="en-US" altLang="ja-JP" sz="1200" dirty="0"/>
          </a:p>
          <a:p>
            <a:endParaRPr lang="en-US" altLang="ja-JP" sz="1200" dirty="0"/>
          </a:p>
          <a:p>
            <a:r>
              <a:rPr lang="ja-JP" altLang="en-US" sz="1200" dirty="0"/>
              <a:t>●ＥＳＧの視点で融資や投資が行われることで、たとえばＥＳＧ課題の取組みに関する</a:t>
            </a:r>
            <a:endParaRPr lang="en-US" altLang="ja-JP" sz="1200" dirty="0"/>
          </a:p>
          <a:p>
            <a:r>
              <a:rPr lang="ja-JP" altLang="en-US" sz="1200" dirty="0"/>
              <a:t>　　（</a:t>
            </a:r>
            <a:r>
              <a:rPr lang="en-US" altLang="ja-JP" sz="1200" dirty="0"/>
              <a:t>13.   </a:t>
            </a:r>
            <a:r>
              <a:rPr lang="ja-JP" altLang="en-US" sz="1200" dirty="0">
                <a:solidFill>
                  <a:srgbClr val="FF0000"/>
                </a:solidFill>
              </a:rPr>
              <a:t>情報発信</a:t>
            </a:r>
            <a:r>
              <a:rPr lang="ja-JP" altLang="en-US" sz="1200" dirty="0"/>
              <a:t>　）の増加や、新しい（</a:t>
            </a:r>
            <a:r>
              <a:rPr lang="en-US" altLang="ja-JP" sz="1200" dirty="0"/>
              <a:t>14.</a:t>
            </a:r>
            <a:r>
              <a:rPr lang="ja-JP" altLang="en-US" sz="1200" dirty="0"/>
              <a:t>　</a:t>
            </a:r>
            <a:r>
              <a:rPr lang="ja-JP" altLang="en-US" sz="1200" dirty="0">
                <a:solidFill>
                  <a:srgbClr val="FF0000"/>
                </a:solidFill>
              </a:rPr>
              <a:t>ビジネスアイディア </a:t>
            </a:r>
            <a:r>
              <a:rPr lang="ja-JP" altLang="en-US" sz="1200" dirty="0"/>
              <a:t>）が生まれています。</a:t>
            </a:r>
            <a:endParaRPr lang="en-US" altLang="ja-JP" sz="1200" dirty="0"/>
          </a:p>
          <a:p>
            <a:r>
              <a:rPr lang="ja-JP" altLang="en-US" sz="1200" dirty="0"/>
              <a:t>　 また、製品と原材料を捨てずに使い続ける経済モデルを（</a:t>
            </a:r>
            <a:r>
              <a:rPr lang="en-US" altLang="ja-JP" sz="1200" dirty="0"/>
              <a:t>15.</a:t>
            </a:r>
            <a:r>
              <a:rPr lang="ja-JP" altLang="en-US" sz="1200" dirty="0"/>
              <a:t> </a:t>
            </a:r>
            <a:r>
              <a:rPr lang="ja-JP" altLang="en-US" sz="1200" dirty="0">
                <a:solidFill>
                  <a:srgbClr val="FF0000"/>
                </a:solidFill>
              </a:rPr>
              <a:t>サーキュラー</a:t>
            </a:r>
            <a:r>
              <a:rPr lang="ja-JP" altLang="en-US" sz="1200" dirty="0"/>
              <a:t>）エコノミーと呼びます。</a:t>
            </a:r>
            <a:endParaRPr lang="en-US" altLang="ja-JP" sz="1200" dirty="0"/>
          </a:p>
          <a:p>
            <a:endParaRPr lang="en-US" altLang="ja-JP" sz="1200" dirty="0"/>
          </a:p>
          <a:p>
            <a:r>
              <a:rPr kumimoji="1" lang="ja-JP" altLang="en-US" sz="1200" dirty="0"/>
              <a:t>●ＥＳＧの視点を考慮して融資・投資を行い、課題解決を促す</a:t>
            </a:r>
            <a:r>
              <a:rPr lang="ja-JP" altLang="en-US" sz="1200" dirty="0"/>
              <a:t>取組みのことを</a:t>
            </a:r>
            <a:endParaRPr lang="en-US" altLang="ja-JP" sz="1200" dirty="0"/>
          </a:p>
          <a:p>
            <a:r>
              <a:rPr kumimoji="1" lang="en-US" altLang="ja-JP" sz="1200" dirty="0"/>
              <a:t>    </a:t>
            </a:r>
            <a:r>
              <a:rPr kumimoji="1" lang="ja-JP" altLang="en-US" sz="1200" dirty="0"/>
              <a:t>（</a:t>
            </a:r>
            <a:r>
              <a:rPr kumimoji="1" lang="en-US" altLang="ja-JP" sz="1200" dirty="0"/>
              <a:t>16.</a:t>
            </a:r>
            <a:r>
              <a:rPr lang="ja-JP" altLang="en-US" sz="1200" dirty="0"/>
              <a:t>　</a:t>
            </a:r>
            <a:r>
              <a:rPr lang="ja-JP" altLang="en-US" sz="1200" dirty="0">
                <a:solidFill>
                  <a:srgbClr val="FF0000"/>
                </a:solidFill>
              </a:rPr>
              <a:t>サステナブルファイナンス</a:t>
            </a:r>
            <a:r>
              <a:rPr kumimoji="1" lang="ja-JP" altLang="en-US" sz="1200" dirty="0"/>
              <a:t>）と言います。</a:t>
            </a:r>
            <a:endParaRPr kumimoji="1" lang="en-US" altLang="ja-JP" sz="1200" dirty="0"/>
          </a:p>
          <a:p>
            <a:r>
              <a:rPr lang="en-US" altLang="ja-JP" sz="1200" dirty="0"/>
              <a:t>    </a:t>
            </a:r>
            <a:r>
              <a:rPr lang="ja-JP" altLang="en-US" sz="1200" dirty="0"/>
              <a:t>たとえば、下記のようなお金の流れや仕組みのことです。</a:t>
            </a:r>
            <a:endParaRPr kumimoji="1" lang="ja-JP" altLang="en-US" sz="1200" dirty="0"/>
          </a:p>
          <a:p>
            <a:r>
              <a:rPr kumimoji="1" lang="ja-JP" altLang="en-US" sz="1200" dirty="0"/>
              <a:t>　① 私たちが銀行にお金を（</a:t>
            </a:r>
            <a:r>
              <a:rPr kumimoji="1" lang="en-US" altLang="ja-JP" sz="1200" dirty="0"/>
              <a:t>17. </a:t>
            </a:r>
            <a:r>
              <a:rPr kumimoji="1" lang="ja-JP" altLang="en-US" sz="1200" dirty="0">
                <a:solidFill>
                  <a:srgbClr val="FF0000"/>
                </a:solidFill>
              </a:rPr>
              <a:t>預ける</a:t>
            </a:r>
            <a:r>
              <a:rPr kumimoji="1" lang="ja-JP" altLang="en-US" sz="1200" dirty="0"/>
              <a:t> ）　→銀行がＥＳＧに取組む企業に（</a:t>
            </a:r>
            <a:r>
              <a:rPr kumimoji="1" lang="en-US" altLang="ja-JP" sz="1200" dirty="0"/>
              <a:t>18. </a:t>
            </a:r>
            <a:r>
              <a:rPr kumimoji="1" lang="ja-JP" altLang="en-US" sz="1200" dirty="0">
                <a:solidFill>
                  <a:srgbClr val="FF0000"/>
                </a:solidFill>
              </a:rPr>
              <a:t>融資する </a:t>
            </a:r>
            <a:r>
              <a:rPr kumimoji="1" lang="ja-JP" altLang="en-US" sz="1200" dirty="0"/>
              <a:t>）　</a:t>
            </a:r>
            <a:endParaRPr kumimoji="1" lang="en-US" altLang="ja-JP" sz="1200" dirty="0"/>
          </a:p>
          <a:p>
            <a:r>
              <a:rPr lang="ja-JP" altLang="en-US" sz="1200" dirty="0"/>
              <a:t>　　  </a:t>
            </a:r>
            <a:r>
              <a:rPr kumimoji="1" lang="ja-JP" altLang="en-US" sz="1200" dirty="0"/>
              <a:t>→企業が風力発電プロジェクトや設備のクリーン化を進める　→</a:t>
            </a:r>
            <a:r>
              <a:rPr kumimoji="1" lang="en-US" altLang="ja-JP" sz="1200" dirty="0"/>
              <a:t>CO</a:t>
            </a:r>
            <a:r>
              <a:rPr kumimoji="1" lang="en-US" altLang="ja-JP" sz="1000" dirty="0"/>
              <a:t>2</a:t>
            </a:r>
            <a:r>
              <a:rPr kumimoji="1" lang="ja-JP" altLang="en-US" sz="1200" dirty="0"/>
              <a:t>などの削減に成功！</a:t>
            </a:r>
          </a:p>
          <a:p>
            <a:r>
              <a:rPr kumimoji="1" lang="ja-JP" altLang="en-US" sz="1200" dirty="0"/>
              <a:t>　② 私たちがＥＳＧに取組む企業や自治体に直接（</a:t>
            </a:r>
            <a:r>
              <a:rPr kumimoji="1" lang="en-US" altLang="ja-JP" sz="1200" dirty="0"/>
              <a:t>19. </a:t>
            </a:r>
            <a:r>
              <a:rPr kumimoji="1" lang="ja-JP" altLang="en-US" sz="1200" dirty="0">
                <a:solidFill>
                  <a:srgbClr val="FF0000"/>
                </a:solidFill>
              </a:rPr>
              <a:t>投資する</a:t>
            </a:r>
            <a:r>
              <a:rPr kumimoji="1" lang="en-US" altLang="ja-JP" sz="1200" dirty="0">
                <a:solidFill>
                  <a:srgbClr val="FF0000"/>
                </a:solidFill>
              </a:rPr>
              <a:t> </a:t>
            </a:r>
            <a:r>
              <a:rPr kumimoji="1" lang="ja-JP" altLang="en-US" sz="1200" dirty="0"/>
              <a:t>）</a:t>
            </a:r>
            <a:endParaRPr kumimoji="1" lang="en-US" altLang="ja-JP" sz="1200" dirty="0"/>
          </a:p>
          <a:p>
            <a:r>
              <a:rPr lang="en-US" altLang="ja-JP" sz="1200" dirty="0"/>
              <a:t>        </a:t>
            </a:r>
            <a:r>
              <a:rPr kumimoji="1" lang="ja-JP" altLang="en-US" sz="1200" dirty="0"/>
              <a:t>→企業や自治体が</a:t>
            </a:r>
            <a:r>
              <a:rPr lang="ja-JP" altLang="en-US" sz="1200" dirty="0"/>
              <a:t>森林保全や自然エネルギーへの対応を進める　→</a:t>
            </a:r>
            <a:r>
              <a:rPr kumimoji="1" lang="en-US" altLang="ja-JP" sz="1200" dirty="0"/>
              <a:t>CO</a:t>
            </a:r>
            <a:r>
              <a:rPr kumimoji="1" lang="en-US" altLang="ja-JP" sz="1000" dirty="0"/>
              <a:t>2</a:t>
            </a:r>
            <a:r>
              <a:rPr kumimoji="1" lang="ja-JP" altLang="en-US" sz="1200" dirty="0"/>
              <a:t>などの削減に成功！</a:t>
            </a:r>
            <a:endParaRPr lang="en-US" altLang="ja-JP" sz="1200" dirty="0"/>
          </a:p>
          <a:p>
            <a:r>
              <a:rPr lang="en-US" altLang="ja-JP" sz="1200" dirty="0"/>
              <a:t>   </a:t>
            </a:r>
            <a:r>
              <a:rPr lang="ja-JP" altLang="en-US" sz="1200" dirty="0"/>
              <a:t>　  また、その他にもグリーン預金や（</a:t>
            </a:r>
            <a:r>
              <a:rPr lang="en-US" altLang="ja-JP" sz="1200" dirty="0"/>
              <a:t>20.</a:t>
            </a:r>
            <a:r>
              <a:rPr lang="ja-JP" altLang="en-US" sz="1200" dirty="0">
                <a:solidFill>
                  <a:srgbClr val="FF0000"/>
                </a:solidFill>
              </a:rPr>
              <a:t>個人向け環境配慮型ローン</a:t>
            </a:r>
            <a:r>
              <a:rPr lang="ja-JP" altLang="en-US" sz="1200" dirty="0"/>
              <a:t>）、</a:t>
            </a:r>
            <a:endParaRPr lang="en-US" altLang="ja-JP" sz="1200" dirty="0"/>
          </a:p>
          <a:p>
            <a:r>
              <a:rPr lang="ja-JP" altLang="en-US" sz="1200" dirty="0"/>
              <a:t>　　 （</a:t>
            </a:r>
            <a:r>
              <a:rPr lang="en-US" altLang="ja-JP" sz="1200" dirty="0"/>
              <a:t>21. </a:t>
            </a:r>
            <a:r>
              <a:rPr lang="ja-JP" altLang="en-US" sz="1200" dirty="0">
                <a:solidFill>
                  <a:srgbClr val="FF0000"/>
                </a:solidFill>
              </a:rPr>
              <a:t>融資・融資先企業との対話</a:t>
            </a:r>
            <a:r>
              <a:rPr lang="ja-JP" altLang="en-US" sz="1200" dirty="0"/>
              <a:t>）などの取組みがあります。</a:t>
            </a:r>
            <a:endParaRPr kumimoji="1" lang="en-US" altLang="ja-JP" sz="1200" dirty="0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5CFD3F49-A85C-43B1-AFA4-7C5D9DE826F7}"/>
              </a:ext>
            </a:extLst>
          </p:cNvPr>
          <p:cNvSpPr/>
          <p:nvPr/>
        </p:nvSpPr>
        <p:spPr>
          <a:xfrm>
            <a:off x="318655" y="8259238"/>
            <a:ext cx="6173045" cy="1454727"/>
          </a:xfrm>
          <a:prstGeom prst="roundRect">
            <a:avLst>
              <a:gd name="adj" fmla="val 922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7C7873AC-D70D-4AA4-86A1-8EFE6BEDD581}"/>
              </a:ext>
            </a:extLst>
          </p:cNvPr>
          <p:cNvCxnSpPr>
            <a:cxnSpLocks/>
          </p:cNvCxnSpPr>
          <p:nvPr/>
        </p:nvCxnSpPr>
        <p:spPr>
          <a:xfrm>
            <a:off x="491839" y="8645237"/>
            <a:ext cx="574270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0A28AC3D-FB36-4AA2-A828-BD1F3423AFA3}"/>
              </a:ext>
            </a:extLst>
          </p:cNvPr>
          <p:cNvCxnSpPr>
            <a:cxnSpLocks/>
          </p:cNvCxnSpPr>
          <p:nvPr/>
        </p:nvCxnSpPr>
        <p:spPr>
          <a:xfrm>
            <a:off x="491839" y="8991600"/>
            <a:ext cx="574270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FF486C10-B8F1-4B02-83C0-9D5C9B8A8FEE}"/>
              </a:ext>
            </a:extLst>
          </p:cNvPr>
          <p:cNvCxnSpPr>
            <a:cxnSpLocks/>
          </p:cNvCxnSpPr>
          <p:nvPr/>
        </p:nvCxnSpPr>
        <p:spPr>
          <a:xfrm>
            <a:off x="491839" y="9351818"/>
            <a:ext cx="574270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A6A7F9EB-DED9-41A9-A5A9-0EE6444F52AD}"/>
              </a:ext>
            </a:extLst>
          </p:cNvPr>
          <p:cNvCxnSpPr>
            <a:cxnSpLocks/>
          </p:cNvCxnSpPr>
          <p:nvPr/>
        </p:nvCxnSpPr>
        <p:spPr>
          <a:xfrm>
            <a:off x="3405177" y="1196457"/>
            <a:ext cx="32796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DCE23E3-29FF-496E-A371-7AC98C4A7147}"/>
              </a:ext>
            </a:extLst>
          </p:cNvPr>
          <p:cNvSpPr txBox="1"/>
          <p:nvPr/>
        </p:nvSpPr>
        <p:spPr>
          <a:xfrm>
            <a:off x="3582245" y="971789"/>
            <a:ext cx="1313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組　　　番　　氏名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D8E79EB-FC8D-4D3B-98EF-86E335C1372F}"/>
              </a:ext>
            </a:extLst>
          </p:cNvPr>
          <p:cNvSpPr txBox="1"/>
          <p:nvPr/>
        </p:nvSpPr>
        <p:spPr>
          <a:xfrm>
            <a:off x="221673" y="1321570"/>
            <a:ext cx="34547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下記の空欄に適切な言葉を記入しましょう。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059B0FA-D3AE-455E-93BB-3A40B907C5EA}"/>
              </a:ext>
            </a:extLst>
          </p:cNvPr>
          <p:cNvSpPr txBox="1"/>
          <p:nvPr/>
        </p:nvSpPr>
        <p:spPr>
          <a:xfrm>
            <a:off x="308832" y="7941172"/>
            <a:ext cx="55803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金融の力で地球を救うとはどういうことか、具体的に説明してみましょう。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4D26072-0E77-4AC5-B9DA-8818342537E5}"/>
              </a:ext>
            </a:extLst>
          </p:cNvPr>
          <p:cNvSpPr txBox="1"/>
          <p:nvPr/>
        </p:nvSpPr>
        <p:spPr>
          <a:xfrm>
            <a:off x="221673" y="164325"/>
            <a:ext cx="6497782" cy="707886"/>
          </a:xfrm>
          <a:prstGeom prst="rect">
            <a:avLst/>
          </a:prstGeom>
          <a:solidFill>
            <a:srgbClr val="00ACC8"/>
          </a:solidFill>
        </p:spPr>
        <p:txBody>
          <a:bodyPr wrap="square">
            <a:spAutoFit/>
          </a:bodyPr>
          <a:lstStyle/>
          <a:p>
            <a:pPr algn="ctr">
              <a:spcBef>
                <a:spcPts val="450"/>
              </a:spcBef>
              <a:defRPr/>
            </a:pPr>
            <a:r>
              <a:rPr lang="ja-JP" altLang="en-US" sz="16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金融の力で地球のピンチを救おう！</a:t>
            </a:r>
            <a:br>
              <a:rPr lang="en-US" altLang="ja-JP" sz="16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講義型ワーク教材</a:t>
            </a:r>
            <a:endParaRPr lang="en-US" altLang="ja-JP" sz="24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15E6473-A49C-4BED-AEC6-9994798C325D}"/>
              </a:ext>
            </a:extLst>
          </p:cNvPr>
          <p:cNvSpPr txBox="1"/>
          <p:nvPr/>
        </p:nvSpPr>
        <p:spPr>
          <a:xfrm>
            <a:off x="318655" y="1713554"/>
            <a:ext cx="2291195" cy="307777"/>
          </a:xfrm>
          <a:prstGeom prst="rect">
            <a:avLst/>
          </a:prstGeom>
          <a:solidFill>
            <a:srgbClr val="00ACC8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+mn-ea"/>
              </a:rPr>
              <a:t>気候変動問題と世界の動き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439FB95-3E6D-4BA4-9369-44588AF93AD8}"/>
              </a:ext>
            </a:extLst>
          </p:cNvPr>
          <p:cNvSpPr txBox="1"/>
          <p:nvPr/>
        </p:nvSpPr>
        <p:spPr>
          <a:xfrm>
            <a:off x="308833" y="4097238"/>
            <a:ext cx="2580418" cy="307777"/>
          </a:xfrm>
          <a:prstGeom prst="rect">
            <a:avLst/>
          </a:prstGeom>
          <a:solidFill>
            <a:srgbClr val="00ACC8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bg1"/>
                </a:solidFill>
                <a:latin typeface="+mn-ea"/>
              </a:rPr>
              <a:t>ESG</a:t>
            </a:r>
            <a:r>
              <a:rPr kumimoji="1" lang="ja-JP" altLang="en-US" sz="1400" b="1" dirty="0">
                <a:solidFill>
                  <a:schemeClr val="bg1"/>
                </a:solidFill>
                <a:latin typeface="+mn-ea"/>
              </a:rPr>
              <a:t>とサステナブルファイナンス</a:t>
            </a:r>
          </a:p>
        </p:txBody>
      </p:sp>
    </p:spTree>
    <p:extLst>
      <p:ext uri="{BB962C8B-B14F-4D97-AF65-F5344CB8AC3E}">
        <p14:creationId xmlns:p14="http://schemas.microsoft.com/office/powerpoint/2010/main" val="3033286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E9CA44D4-DB66-43B6-9C0B-1F3B7454EF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A1119B-3402-4874-84D4-776D52EAFBB3}"/>
</file>

<file path=customXml/itemProps3.xml><?xml version="1.0" encoding="utf-8"?>
<ds:datastoreItem xmlns:ds="http://schemas.openxmlformats.org/officeDocument/2006/customXml" ds:itemID="{BB299286-C410-4C55-B420-620D7FE317CD}">
  <ds:schemaRefs>
    <ds:schemaRef ds:uri="http://schemas.microsoft.com/office/2006/metadata/properties"/>
    <ds:schemaRef ds:uri="http://schemas.microsoft.com/office/infopath/2007/PartnerControls"/>
    <ds:schemaRef ds:uri="8f38f251-809d-47d2-aad9-ddd3482e23f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5422</TotalTime>
  <Words>1085</Words>
  <Application>Microsoft Office PowerPoint</Application>
  <PresentationFormat>A4 210 x 297 mm</PresentationFormat>
  <Paragraphs>70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HGPｺﾞｼｯｸE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窪田　敦子</cp:lastModifiedBy>
  <cp:revision>35</cp:revision>
  <cp:lastPrinted>2021-12-15T12:35:29Z</cp:lastPrinted>
  <dcterms:created xsi:type="dcterms:W3CDTF">2015-06-15T06:11:15Z</dcterms:created>
  <dcterms:modified xsi:type="dcterms:W3CDTF">2024-07-26T11:02:58Z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0x010100FA3F96E03010CB43A87E62425EE861C2</vt:lpwstr>
  </property>
  <property fmtid="{D5CDD505-2E9C-101B-9397-08002B2CF9AE}" pid="4" name="MSIP_Label_defa4170-0d19-0005-0004-bc88714345d2_Enabled">
    <vt:lpwstr>true</vt:lpwstr>
  </property>
  <property fmtid="{D5CDD505-2E9C-101B-9397-08002B2CF9AE}" pid="5" name="MSIP_Label_defa4170-0d19-0005-0004-bc88714345d2_SetDate">
    <vt:lpwstr>2024-07-26T11:02:58Z</vt:lpwstr>
  </property>
  <property fmtid="{D5CDD505-2E9C-101B-9397-08002B2CF9AE}" pid="6" name="MSIP_Label_defa4170-0d19-0005-0004-bc88714345d2_Method">
    <vt:lpwstr>Standard</vt:lpwstr>
  </property>
  <property fmtid="{D5CDD505-2E9C-101B-9397-08002B2CF9AE}" pid="7" name="MSIP_Label_defa4170-0d19-0005-0004-bc88714345d2_Name">
    <vt:lpwstr>defa4170-0d19-0005-0004-bc88714345d2</vt:lpwstr>
  </property>
  <property fmtid="{D5CDD505-2E9C-101B-9397-08002B2CF9AE}" pid="8" name="MSIP_Label_defa4170-0d19-0005-0004-bc88714345d2_SiteId">
    <vt:lpwstr>0e2ef841-9ec1-4857-a923-d51674b7d8dd</vt:lpwstr>
  </property>
  <property fmtid="{D5CDD505-2E9C-101B-9397-08002B2CF9AE}" pid="9" name="MSIP_Label_defa4170-0d19-0005-0004-bc88714345d2_ActionId">
    <vt:lpwstr>c12bb7dd-256a-45f4-9a85-89536fb32325</vt:lpwstr>
  </property>
  <property fmtid="{D5CDD505-2E9C-101B-9397-08002B2CF9AE}" pid="10" name="MSIP_Label_defa4170-0d19-0005-0004-bc88714345d2_ContentBits">
    <vt:lpwstr>0</vt:lpwstr>
  </property>
</Properties>
</file>