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Masters/slideMaster6.xml" ContentType="application/vnd.openxmlformats-officedocument.presentationml.slideMaster+xml"/>
  <Override PartName="/ppt/slideLayouts/slideLayout5.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theme/theme6.xml" ContentType="application/vnd.openxmlformats-officedocument.theme+xml"/>
  <Override PartName="/ppt/theme/theme3.xml" ContentType="application/vnd.openxmlformats-officedocument.theme+xml"/>
  <Override PartName="/ppt/theme/theme5.xml" ContentType="application/vnd.openxmlformats-officedocument.theme+xml"/>
  <Override PartName="/ppt/theme/theme4.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664" r:id="rId2"/>
    <p:sldMasterId id="2147483666" r:id="rId3"/>
    <p:sldMasterId id="2147483669" r:id="rId4"/>
    <p:sldMasterId id="2147483673" r:id="rId5"/>
    <p:sldMasterId id="2147483678" r:id="rId6"/>
  </p:sldMasterIdLst>
  <p:sldIdLst>
    <p:sldId id="275" r:id="rId7"/>
    <p:sldId id="276" r:id="rId8"/>
  </p:sldIdLst>
  <p:sldSz cx="9144000" cy="6858000" type="screen4x3"/>
  <p:notesSz cx="6858000" cy="9144000"/>
  <p:defaultTex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FA0A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8" autoAdjust="0"/>
    <p:restoredTop sz="94660"/>
  </p:normalViewPr>
  <p:slideViewPr>
    <p:cSldViewPr snapToGrid="0">
      <p:cViewPr varScale="1">
        <p:scale>
          <a:sx n="76" d="100"/>
          <a:sy n="76" d="100"/>
        </p:scale>
        <p:origin x="96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customXml" Target="../customXml/item1.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customXml" Target="../customXml/item3.xml"/><Relationship Id="rId10"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presProps" Target="presProps.xml"/><Relationship Id="rId14"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2787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9351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5418329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5411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657994415"/>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2.xml"/><Relationship Id="rId1" Type="http://schemas.openxmlformats.org/officeDocument/2006/relationships/slideLayout" Target="../slideLayouts/slideLayout1.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3.xml"/><Relationship Id="rId1" Type="http://schemas.openxmlformats.org/officeDocument/2006/relationships/slideLayout" Target="../slideLayouts/slideLayout2.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theme" Target="../theme/theme4.xml"/><Relationship Id="rId1" Type="http://schemas.openxmlformats.org/officeDocument/2006/relationships/slideLayout" Target="../slideLayouts/slideLayout3.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theme" Target="../theme/theme5.xml"/><Relationship Id="rId1" Type="http://schemas.openxmlformats.org/officeDocument/2006/relationships/slideLayout" Target="../slideLayouts/slideLayout4.xml"/></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theme" Target="../theme/theme6.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図 6">
            <a:extLst>
              <a:ext uri="{FF2B5EF4-FFF2-40B4-BE49-F238E27FC236}">
                <a16:creationId xmlns:a16="http://schemas.microsoft.com/office/drawing/2014/main" id="{191AEAC6-CE33-44B7-B5A4-FD8A94E6A63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txStyles>
    <p:titleStyle>
      <a:lvl1pPr algn="l" rtl="0" eaLnBrk="0" fontAlgn="base" hangingPunct="0">
        <a:lnSpc>
          <a:spcPct val="90000"/>
        </a:lnSpc>
        <a:spcBef>
          <a:spcPct val="0"/>
        </a:spcBef>
        <a:spcAft>
          <a:spcPct val="0"/>
        </a:spcAft>
        <a:defRPr kumimoji="1"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図 6">
            <a:extLst>
              <a:ext uri="{FF2B5EF4-FFF2-40B4-BE49-F238E27FC236}">
                <a16:creationId xmlns:a16="http://schemas.microsoft.com/office/drawing/2014/main" id="{0749F903-3BAD-4ABC-BE55-A20E06463F58}"/>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9" r:id="rId1"/>
  </p:sldLayoutIdLst>
  <p:txStyles>
    <p:titleStyle>
      <a:lvl1pPr algn="l" rtl="0" eaLnBrk="0" fontAlgn="base" hangingPunct="0">
        <a:lnSpc>
          <a:spcPct val="90000"/>
        </a:lnSpc>
        <a:spcBef>
          <a:spcPct val="0"/>
        </a:spcBef>
        <a:spcAft>
          <a:spcPct val="0"/>
        </a:spcAft>
        <a:defRPr kumimoji="1"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074" name="図 6">
            <a:extLst>
              <a:ext uri="{FF2B5EF4-FFF2-40B4-BE49-F238E27FC236}">
                <a16:creationId xmlns:a16="http://schemas.microsoft.com/office/drawing/2014/main" id="{72627F7A-9FC6-4323-95A9-E9A4B97E16EA}"/>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80" r:id="rId1"/>
  </p:sldLayoutIdLst>
  <p:txStyles>
    <p:titleStyle>
      <a:lvl1pPr algn="l" rtl="0" eaLnBrk="0" fontAlgn="base" hangingPunct="0">
        <a:lnSpc>
          <a:spcPct val="90000"/>
        </a:lnSpc>
        <a:spcBef>
          <a:spcPct val="0"/>
        </a:spcBef>
        <a:spcAft>
          <a:spcPct val="0"/>
        </a:spcAft>
        <a:defRPr kumimoji="1"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098" name="図 6">
            <a:extLst>
              <a:ext uri="{FF2B5EF4-FFF2-40B4-BE49-F238E27FC236}">
                <a16:creationId xmlns:a16="http://schemas.microsoft.com/office/drawing/2014/main" id="{2DC48EBC-145A-400C-B6C0-0DD9C46D5FDB}"/>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81" r:id="rId1"/>
  </p:sldLayoutIdLst>
  <p:txStyles>
    <p:titleStyle>
      <a:lvl1pPr algn="l" rtl="0" eaLnBrk="0" fontAlgn="base" hangingPunct="0">
        <a:lnSpc>
          <a:spcPct val="90000"/>
        </a:lnSpc>
        <a:spcBef>
          <a:spcPct val="0"/>
        </a:spcBef>
        <a:spcAft>
          <a:spcPct val="0"/>
        </a:spcAft>
        <a:defRPr kumimoji="1"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5122" name="図 6">
            <a:extLst>
              <a:ext uri="{FF2B5EF4-FFF2-40B4-BE49-F238E27FC236}">
                <a16:creationId xmlns:a16="http://schemas.microsoft.com/office/drawing/2014/main" id="{68B09BCC-0370-4172-A03B-F7D89D2BF121}"/>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82" r:id="rId1"/>
  </p:sldLayoutIdLst>
  <p:txStyles>
    <p:titleStyle>
      <a:lvl1pPr algn="l" rtl="0" eaLnBrk="0" fontAlgn="base" hangingPunct="0">
        <a:lnSpc>
          <a:spcPct val="90000"/>
        </a:lnSpc>
        <a:spcBef>
          <a:spcPct val="0"/>
        </a:spcBef>
        <a:spcAft>
          <a:spcPct val="0"/>
        </a:spcAft>
        <a:defRPr kumimoji="1"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6146" name="図 6">
            <a:extLst>
              <a:ext uri="{FF2B5EF4-FFF2-40B4-BE49-F238E27FC236}">
                <a16:creationId xmlns:a16="http://schemas.microsoft.com/office/drawing/2014/main" id="{E755B8E3-3DBB-48EC-A7B6-77AB5EB1A1EC}"/>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0678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83" r:id="rId1"/>
  </p:sldLayoutIdLst>
  <p:txStyles>
    <p:titleStyle>
      <a:lvl1pPr algn="l" rtl="0" eaLnBrk="0" fontAlgn="base" hangingPunct="0">
        <a:lnSpc>
          <a:spcPct val="90000"/>
        </a:lnSpc>
        <a:spcBef>
          <a:spcPct val="0"/>
        </a:spcBef>
        <a:spcAft>
          <a:spcPct val="0"/>
        </a:spcAft>
        <a:defRPr kumimoji="1"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1">
            <a:extLst>
              <a:ext uri="{FF2B5EF4-FFF2-40B4-BE49-F238E27FC236}">
                <a16:creationId xmlns:a16="http://schemas.microsoft.com/office/drawing/2014/main" id="{98B525F7-ED22-4376-8371-C8A2C8359F0F}"/>
              </a:ext>
            </a:extLst>
          </p:cNvPr>
          <p:cNvSpPr txBox="1"/>
          <p:nvPr/>
        </p:nvSpPr>
        <p:spPr>
          <a:xfrm>
            <a:off x="250825" y="209550"/>
            <a:ext cx="4348163" cy="400050"/>
          </a:xfrm>
          <a:prstGeom prst="rect">
            <a:avLst/>
          </a:prstGeom>
          <a:noFill/>
        </p:spPr>
        <p:txBody>
          <a:bodyP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fontAlgn="auto">
              <a:spcBef>
                <a:spcPts val="0"/>
              </a:spcBef>
              <a:spcAft>
                <a:spcPts val="0"/>
              </a:spcAft>
              <a:defRPr/>
            </a:pPr>
            <a:r>
              <a:rPr lang="ja-JP" altLang="en-US" sz="2000" dirty="0">
                <a:solidFill>
                  <a:srgbClr val="9FA0A0"/>
                </a:solidFill>
                <a:latin typeface="+mn-ea"/>
              </a:rPr>
              <a:t>金融の役割とは？</a:t>
            </a:r>
          </a:p>
        </p:txBody>
      </p:sp>
      <p:sp>
        <p:nvSpPr>
          <p:cNvPr id="7171" name="テキスト ボックス 8">
            <a:extLst>
              <a:ext uri="{FF2B5EF4-FFF2-40B4-BE49-F238E27FC236}">
                <a16:creationId xmlns:a16="http://schemas.microsoft.com/office/drawing/2014/main" id="{47D53DF0-2986-408E-A687-2EF9FB168D33}"/>
              </a:ext>
            </a:extLst>
          </p:cNvPr>
          <p:cNvSpPr txBox="1">
            <a:spLocks noChangeArrowheads="1"/>
          </p:cNvSpPr>
          <p:nvPr/>
        </p:nvSpPr>
        <p:spPr bwMode="auto">
          <a:xfrm>
            <a:off x="250825" y="609600"/>
            <a:ext cx="8450263"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925">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150000"/>
              </a:lnSpc>
            </a:pPr>
            <a:r>
              <a:rPr lang="ja-JP" altLang="en-US" sz="1600"/>
              <a:t>　金融とは、資金に余裕がある人から必要な人に対してお金を融通する仕組みです。たとえば銀行は、個人や企業から預かった資金を、設備投資をしたい企業に貸し出したり、住宅を購入したい個人に貸したりします。銀行などの金融機関が資金の流れに関する「交通整理」の役割を担ってくれているのです。</a:t>
            </a:r>
          </a:p>
        </p:txBody>
      </p:sp>
      <p:sp>
        <p:nvSpPr>
          <p:cNvPr id="4" name="テキスト ボックス 11">
            <a:extLst>
              <a:ext uri="{FF2B5EF4-FFF2-40B4-BE49-F238E27FC236}">
                <a16:creationId xmlns:a16="http://schemas.microsoft.com/office/drawing/2014/main" id="{B6029695-EB0C-4A17-B962-E9B9C6B6BACA}"/>
              </a:ext>
            </a:extLst>
          </p:cNvPr>
          <p:cNvSpPr txBox="1"/>
          <p:nvPr/>
        </p:nvSpPr>
        <p:spPr>
          <a:xfrm>
            <a:off x="223838" y="2892425"/>
            <a:ext cx="4348162" cy="339725"/>
          </a:xfrm>
          <a:prstGeom prst="rect">
            <a:avLst/>
          </a:prstGeom>
          <a:noFill/>
        </p:spPr>
        <p:txBody>
          <a:bodyP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fontAlgn="auto">
              <a:spcBef>
                <a:spcPts val="0"/>
              </a:spcBef>
              <a:spcAft>
                <a:spcPts val="0"/>
              </a:spcAft>
              <a:defRPr/>
            </a:pPr>
            <a:r>
              <a:rPr lang="ja-JP" altLang="en-US" sz="1600" dirty="0">
                <a:solidFill>
                  <a:srgbClr val="9FA0A0"/>
                </a:solidFill>
                <a:latin typeface="+mn-ea"/>
              </a:rPr>
              <a:t>信用創造とは</a:t>
            </a:r>
          </a:p>
        </p:txBody>
      </p:sp>
      <p:sp>
        <p:nvSpPr>
          <p:cNvPr id="7173" name="テキスト ボックス 8">
            <a:extLst>
              <a:ext uri="{FF2B5EF4-FFF2-40B4-BE49-F238E27FC236}">
                <a16:creationId xmlns:a16="http://schemas.microsoft.com/office/drawing/2014/main" id="{1A62A5A3-0997-44FC-85EA-4E34CD1A7A22}"/>
              </a:ext>
            </a:extLst>
          </p:cNvPr>
          <p:cNvSpPr txBox="1">
            <a:spLocks noChangeArrowheads="1"/>
          </p:cNvSpPr>
          <p:nvPr/>
        </p:nvSpPr>
        <p:spPr bwMode="auto">
          <a:xfrm>
            <a:off x="223838" y="3232150"/>
            <a:ext cx="8813800" cy="300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925">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150000"/>
              </a:lnSpc>
            </a:pPr>
            <a:r>
              <a:rPr lang="ja-JP" altLang="en-US" sz="1400"/>
              <a:t>　</a:t>
            </a:r>
            <a:r>
              <a:rPr lang="ja-JP" altLang="en-US" sz="1600"/>
              <a:t>銀行は、預かったお金のすべてを貸出に回すわけではなく、預金者も、すぐにお金を引き出す人ばかりではありません。そこで、預金の一部を支払い準備のために手元に残したうえで、残りのお金を貸出に回します。これを連鎖的に繰り返すことで、預金通貨が新しく生み出され、銀行預金は増えていきます。これを信用創造といい、銀行特有の機能の</a:t>
            </a:r>
            <a:r>
              <a:rPr lang="en-US" altLang="ja-JP" sz="1600"/>
              <a:t>1</a:t>
            </a:r>
            <a:r>
              <a:rPr lang="ja-JP" altLang="en-US" sz="1600"/>
              <a:t>つです。</a:t>
            </a:r>
          </a:p>
          <a:p>
            <a:pPr eaLnBrk="1" hangingPunct="1">
              <a:lnSpc>
                <a:spcPct val="150000"/>
              </a:lnSpc>
            </a:pPr>
            <a:r>
              <a:rPr lang="ja-JP" altLang="en-US" sz="1600"/>
              <a:t>　たとえば、</a:t>
            </a:r>
            <a:r>
              <a:rPr lang="en-US" altLang="ja-JP" sz="1600"/>
              <a:t>100</a:t>
            </a:r>
            <a:r>
              <a:rPr lang="ja-JP" altLang="en-US" sz="1600"/>
              <a:t>万円の預金があるとして、その</a:t>
            </a:r>
            <a:r>
              <a:rPr lang="en-US" altLang="ja-JP" sz="1600"/>
              <a:t>1</a:t>
            </a:r>
            <a:r>
              <a:rPr lang="ja-JP" altLang="en-US" sz="1600"/>
              <a:t>割にあたる</a:t>
            </a:r>
            <a:r>
              <a:rPr lang="en-US" altLang="ja-JP" sz="1600"/>
              <a:t>10</a:t>
            </a:r>
            <a:r>
              <a:rPr lang="ja-JP" altLang="en-US" sz="1600"/>
              <a:t>万円を残して</a:t>
            </a:r>
            <a:r>
              <a:rPr lang="en-US" altLang="ja-JP" sz="1600"/>
              <a:t>9</a:t>
            </a:r>
            <a:r>
              <a:rPr lang="ja-JP" altLang="en-US" sz="1600"/>
              <a:t>割の</a:t>
            </a:r>
            <a:r>
              <a:rPr lang="en-US" altLang="ja-JP" sz="1600"/>
              <a:t>90</a:t>
            </a:r>
            <a:r>
              <a:rPr lang="ja-JP" altLang="en-US" sz="1600"/>
              <a:t>万円を貸出に回したとします。この</a:t>
            </a:r>
            <a:r>
              <a:rPr lang="en-US" altLang="ja-JP" sz="1600"/>
              <a:t>90</a:t>
            </a:r>
            <a:r>
              <a:rPr lang="ja-JP" altLang="en-US" sz="1600"/>
              <a:t>万円を借りた会社</a:t>
            </a:r>
            <a:r>
              <a:rPr lang="en-US" altLang="ja-JP" sz="1600"/>
              <a:t>A</a:t>
            </a:r>
            <a:r>
              <a:rPr lang="ja-JP" altLang="en-US" sz="1600"/>
              <a:t>が会社</a:t>
            </a:r>
            <a:r>
              <a:rPr lang="en-US" altLang="ja-JP" sz="1600"/>
              <a:t>B</a:t>
            </a:r>
            <a:r>
              <a:rPr lang="ja-JP" altLang="en-US" sz="1600"/>
              <a:t>に全額を支払い、会社</a:t>
            </a:r>
            <a:r>
              <a:rPr lang="en-US" altLang="ja-JP" sz="1600"/>
              <a:t>B</a:t>
            </a:r>
            <a:r>
              <a:rPr lang="ja-JP" altLang="en-US" sz="1600"/>
              <a:t>が</a:t>
            </a:r>
            <a:r>
              <a:rPr lang="en-US" altLang="ja-JP" sz="1600"/>
              <a:t>90</a:t>
            </a:r>
            <a:r>
              <a:rPr lang="ja-JP" altLang="en-US" sz="1600"/>
              <a:t>万円を別の銀行</a:t>
            </a:r>
            <a:r>
              <a:rPr lang="en-US" altLang="ja-JP" sz="1600"/>
              <a:t>B</a:t>
            </a:r>
            <a:r>
              <a:rPr lang="ja-JP" altLang="en-US" sz="1600"/>
              <a:t>に預金すると、預金額は</a:t>
            </a:r>
            <a:r>
              <a:rPr lang="en-US" altLang="ja-JP" sz="1600"/>
              <a:t>190</a:t>
            </a:r>
            <a:r>
              <a:rPr lang="ja-JP" altLang="en-US" sz="1600"/>
              <a:t>万円になります。信用創造の仕組みによって</a:t>
            </a:r>
            <a:r>
              <a:rPr lang="en-US" altLang="ja-JP" sz="1600"/>
              <a:t>100</a:t>
            </a:r>
            <a:r>
              <a:rPr lang="ja-JP" altLang="en-US" sz="1600"/>
              <a:t>万円の預金がもととなって</a:t>
            </a:r>
            <a:r>
              <a:rPr lang="en-US" altLang="ja-JP" sz="1600"/>
              <a:t>90</a:t>
            </a:r>
            <a:r>
              <a:rPr lang="ja-JP" altLang="en-US" sz="1600"/>
              <a:t>万円分の預金が生じるわけです。</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図 1" descr="画面の領域">
            <a:extLst>
              <a:ext uri="{FF2B5EF4-FFF2-40B4-BE49-F238E27FC236}">
                <a16:creationId xmlns:a16="http://schemas.microsoft.com/office/drawing/2014/main" id="{219DB96A-1515-48F7-9264-7599E169014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967538" y="4525963"/>
            <a:ext cx="995362" cy="909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5" name="図 4">
            <a:extLst>
              <a:ext uri="{FF2B5EF4-FFF2-40B4-BE49-F238E27FC236}">
                <a16:creationId xmlns:a16="http://schemas.microsoft.com/office/drawing/2014/main" id="{2E651F82-E4DF-4417-828E-90B44E093A5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65113" y="103188"/>
            <a:ext cx="8761412" cy="642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第1章">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第2章">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第3章">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第4章">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第5章">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特別編">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FA3F96E03010CB43A87E62425EE861C2" ma:contentTypeVersion="14" ma:contentTypeDescription="新しいドキュメントを作成します。" ma:contentTypeScope="" ma:versionID="a1b9892835793e5cd2f19a5561b0f3e2">
  <xsd:schema xmlns:xsd="http://www.w3.org/2001/XMLSchema" xmlns:xs="http://www.w3.org/2001/XMLSchema" xmlns:p="http://schemas.microsoft.com/office/2006/metadata/properties" xmlns:ns2="9a6454e5-418b-4844-a74d-e55630c4d592" xmlns:ns3="67e06d9b-ce42-4fa8-b284-302ef28cc775" targetNamespace="http://schemas.microsoft.com/office/2006/metadata/properties" ma:root="true" ma:fieldsID="cd7305b9d632c5acfc1d484554d7e205" ns2:_="" ns3:_="">
    <xsd:import namespace="9a6454e5-418b-4844-a74d-e55630c4d592"/>
    <xsd:import namespace="67e06d9b-ce42-4fa8-b284-302ef28cc77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a6454e5-418b-4844-a74d-e55630c4d59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画像タグ" ma:readOnly="false" ma:fieldId="{5cf76f15-5ced-4ddc-b409-7134ff3c332f}" ma:taxonomyMulti="true" ma:sspId="114ab214-fa64-4fae-99b8-b7f9cb5589d9"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7e06d9b-ce42-4fa8-b284-302ef28cc775" elementFormDefault="qualified">
    <xsd:import namespace="http://schemas.microsoft.com/office/2006/documentManagement/types"/>
    <xsd:import namespace="http://schemas.microsoft.com/office/infopath/2007/PartnerControls"/>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element name="TaxCatchAll" ma:index="20" nillable="true" ma:displayName="Taxonomy Catch All Column" ma:hidden="true" ma:list="{c339e06a-42e6-4b23-ba36-aeb9d287abc0}" ma:internalName="TaxCatchAll" ma:showField="CatchAllData" ma:web="67e06d9b-ce42-4fa8-b284-302ef28cc77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9a6454e5-418b-4844-a74d-e55630c4d592">
      <Terms xmlns="http://schemas.microsoft.com/office/infopath/2007/PartnerControls"/>
    </lcf76f155ced4ddcb4097134ff3c332f>
    <TaxCatchAll xmlns="67e06d9b-ce42-4fa8-b284-302ef28cc775" xsi:nil="true"/>
  </documentManagement>
</p:properties>
</file>

<file path=customXml/itemProps1.xml><?xml version="1.0" encoding="utf-8"?>
<ds:datastoreItem xmlns:ds="http://schemas.openxmlformats.org/officeDocument/2006/customXml" ds:itemID="{6D764859-48D5-49B6-94FB-8B691D187B46}"/>
</file>

<file path=customXml/itemProps2.xml><?xml version="1.0" encoding="utf-8"?>
<ds:datastoreItem xmlns:ds="http://schemas.openxmlformats.org/officeDocument/2006/customXml" ds:itemID="{09146FA0-5326-4BAD-959C-A793A147A5D3}"/>
</file>

<file path=customXml/itemProps3.xml><?xml version="1.0" encoding="utf-8"?>
<ds:datastoreItem xmlns:ds="http://schemas.openxmlformats.org/officeDocument/2006/customXml" ds:itemID="{18066F8C-3659-48E9-BAD1-21781E73247D}"/>
</file>

<file path=docProps/app.xml><?xml version="1.0" encoding="utf-8"?>
<Properties xmlns="http://schemas.openxmlformats.org/officeDocument/2006/extended-properties" xmlns:vt="http://schemas.openxmlformats.org/officeDocument/2006/docPropsVTypes">
  <TotalTime>241</TotalTime>
  <Words>281</Words>
  <Application>Microsoft Office PowerPoint</Application>
  <PresentationFormat>画面に合わせる (4:3)</PresentationFormat>
  <Paragraphs>5</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6</vt:i4>
      </vt:variant>
      <vt:variant>
        <vt:lpstr>スライド タイトル</vt:lpstr>
      </vt:variant>
      <vt:variant>
        <vt:i4>2</vt:i4>
      </vt:variant>
    </vt:vector>
  </HeadingPairs>
  <TitlesOfParts>
    <vt:vector size="11" baseType="lpstr">
      <vt:lpstr>Arial</vt:lpstr>
      <vt:lpstr>Calibri</vt:lpstr>
      <vt:lpstr>Calibri Light</vt:lpstr>
      <vt:lpstr>第1章</vt:lpstr>
      <vt:lpstr>第2章</vt:lpstr>
      <vt:lpstr>第3章</vt:lpstr>
      <vt:lpstr>第4章</vt:lpstr>
      <vt:lpstr>第5章</vt:lpstr>
      <vt:lpstr>特別編</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高井洋介</dc:creator>
  <cp:lastModifiedBy>田中 優希</cp:lastModifiedBy>
  <cp:revision>64</cp:revision>
  <dcterms:created xsi:type="dcterms:W3CDTF">2016-03-12T01:57:31Z</dcterms:created>
  <dcterms:modified xsi:type="dcterms:W3CDTF">2024-06-19T08:27:08Z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0x010100FA3F96E03010CB43A87E62425EE861C2</vt:lpwstr>
  </property>
  <property fmtid="{D5CDD505-2E9C-101B-9397-08002B2CF9AE}" pid="3" name="MediaServiceImageTags">
    <vt:lpwstr/>
  </property>
</Properties>
</file>