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wav"/>
  <Default Extension="wdp" ContentType="image/vnd.ms-photo"/>
  <Default Extension="xml" ContentType="application/xml"/>
  <Override PartName="/ppt/slides/slide32.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3.xml" ContentType="application/vnd.openxmlformats-officedocument.presentationml.slide+xml"/>
  <Override PartName="/ppt/presentation.xml" ContentType="application/vnd.openxmlformats-officedocument.presentationml.presentation.main+xml"/>
  <Override PartName="/ppt/slides/slide31.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22.xml" ContentType="application/vnd.openxmlformats-officedocument.presentationml.slide+xml"/>
  <Override PartName="/ppt/slides/slide12.xml" ContentType="application/vnd.openxmlformats-officedocument.presentationml.slide+xml"/>
  <Override PartName="/ppt/slides/slide24.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25.xml" ContentType="application/vnd.openxmlformats-officedocument.presentationml.slide+xml"/>
  <Override PartName="/ppt/slides/slide23.xml" ContentType="application/vnd.openxmlformats-officedocument.presentationml.slide+xml"/>
  <Override PartName="/ppt/slideMasters/slideMaster5.xml" ContentType="application/vnd.openxmlformats-officedocument.presentationml.slideMaster+xml"/>
  <Override PartName="/ppt/slideMasters/slideMaster13.xml" ContentType="application/vnd.openxmlformats-officedocument.presentationml.slideMaster+xml"/>
  <Override PartName="/ppt/slideMasters/slideMaster12.xml" ContentType="application/vnd.openxmlformats-officedocument.presentationml.slideMaster+xml"/>
  <Override PartName="/ppt/slideMasters/slideMaster11.xml" ContentType="application/vnd.openxmlformats-officedocument.presentationml.slideMaster+xml"/>
  <Override PartName="/ppt/notesSlides/notesSlide10.xml" ContentType="application/vnd.openxmlformats-officedocument.presentationml.notesSlide+xml"/>
  <Override PartName="/ppt/slideMasters/slideMaster10.xml" ContentType="application/vnd.openxmlformats-officedocument.presentationml.slideMaster+xml"/>
  <Override PartName="/ppt/slideMasters/slideMaster9.xml" ContentType="application/vnd.openxmlformats-officedocument.presentationml.slideMaster+xml"/>
  <Override PartName="/ppt/slideMasters/slideMaster8.xml" ContentType="application/vnd.openxmlformats-officedocument.presentationml.slideMaster+xml"/>
  <Override PartName="/ppt/slideMasters/slideMaster7.xml" ContentType="application/vnd.openxmlformats-officedocument.presentationml.slideMaster+xml"/>
  <Override PartName="/ppt/slideMasters/slideMaster6.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notesSlides/notesSlide9.xml" ContentType="application/vnd.openxmlformats-officedocument.presentationml.notesSlide+xml"/>
  <Override PartName="/ppt/slideMasters/slideMaster1.xml" ContentType="application/vnd.openxmlformats-officedocument.presentationml.slideMaster+xml"/>
  <Override PartName="/ppt/slideLayouts/slideLayout76.xml" ContentType="application/vnd.openxmlformats-officedocument.presentationml.slideLayout+xml"/>
  <Override PartName="/ppt/slideLayouts/slideLayout70.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1.xml" ContentType="application/vnd.openxmlformats-officedocument.presentationml.slideLayout+xml"/>
  <Override PartName="/ppt/slideLayouts/slideLayout120.xml" ContentType="application/vnd.openxmlformats-officedocument.presentationml.slideLayout+xml"/>
  <Override PartName="/ppt/slideLayouts/slideLayout119.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slideLayouts/slideLayout138.xml" ContentType="application/vnd.openxmlformats-officedocument.presentationml.slideLayout+xml"/>
  <Override PartName="/ppt/slideLayouts/slideLayout68.xml" ContentType="application/vnd.openxmlformats-officedocument.presentationml.slideLayout+xml"/>
  <Override PartName="/ppt/slideLayouts/slideLayout137.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69.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11.xml" ContentType="application/vnd.openxmlformats-officedocument.presentationml.slideLayout+xml"/>
  <Override PartName="/ppt/slideLayouts/slideLayout71.xml" ContentType="application/vnd.openxmlformats-officedocument.presentationml.slideLayout+xml"/>
  <Override PartName="/ppt/slideLayouts/slideLayout110.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73.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85.xml" ContentType="application/vnd.openxmlformats-officedocument.presentationml.slideLayout+xml"/>
  <Override PartName="/ppt/slideLayouts/slideLayout84.xml" ContentType="application/vnd.openxmlformats-officedocument.presentationml.slideLayout+xml"/>
  <Override PartName="/ppt/slideLayouts/slideLayout83.xml" ContentType="application/vnd.openxmlformats-officedocument.presentationml.slideLayout+xml"/>
  <Override PartName="/ppt/slideLayouts/slideLayout77.xml" ContentType="application/vnd.openxmlformats-officedocument.presentationml.slideLayout+xml"/>
  <Override PartName="/ppt/slideLayouts/slideLayout74.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02.xml" ContentType="application/vnd.openxmlformats-officedocument.presentationml.slideLayout+xml"/>
  <Override PartName="/ppt/slideLayouts/slideLayout101.xml" ContentType="application/vnd.openxmlformats-officedocument.presentationml.slideLayout+xml"/>
  <Override PartName="/ppt/slideLayouts/slideLayout100.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72.xml" ContentType="application/vnd.openxmlformats-officedocument.presentationml.slideLayout+xml"/>
  <Override PartName="/ppt/slideLayouts/slideLayout75.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66.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notesSlides/notesSlide8.xml" ContentType="application/vnd.openxmlformats-officedocument.presentationml.notesSlide+xml"/>
  <Override PartName="/ppt/slideLayouts/slideLayout58.xml" ContentType="application/vnd.openxmlformats-officedocument.presentationml.slideLayout+xml"/>
  <Override PartName="/ppt/slideLayouts/slideLayout57.xml" ContentType="application/vnd.openxmlformats-officedocument.presentationml.slideLayout+xml"/>
  <Override PartName="/ppt/notesSlides/notesSlide6.xml" ContentType="application/vnd.openxmlformats-officedocument.presentationml.notesSlide+xml"/>
  <Override PartName="/ppt/slideLayouts/slideLayout56.xml" ContentType="application/vnd.openxmlformats-officedocument.presentationml.slideLayout+xml"/>
  <Override PartName="/ppt/notesSlides/notesSlide7.xml" ContentType="application/vnd.openxmlformats-officedocument.presentationml.notesSlide+xml"/>
  <Override PartName="/ppt/slideLayouts/slideLayout55.xml" ContentType="application/vnd.openxmlformats-officedocument.presentationml.slideLayout+xml"/>
  <Override PartName="/ppt/slideLayouts/slideLayout37.xml" ContentType="application/vnd.openxmlformats-officedocument.presentationml.slideLayout+xml"/>
  <Override PartName="/ppt/slideLayouts/slideLayout59.xml" ContentType="application/vnd.openxmlformats-officedocument.presentationml.slideLayout+xml"/>
  <Override PartName="/ppt/notesSlides/notesSlide5.xml" ContentType="application/vnd.openxmlformats-officedocument.presentationml.notesSlide+xml"/>
  <Override PartName="/ppt/slideLayouts/slideLayout60.xml" ContentType="application/vnd.openxmlformats-officedocument.presentationml.slideLayout+xml"/>
  <Override PartName="/ppt/slideLayouts/slideLayout65.xml" ContentType="application/vnd.openxmlformats-officedocument.presentationml.slideLayout+xml"/>
  <Override PartName="/ppt/slideLayouts/slideLayout64.xml" ContentType="application/vnd.openxmlformats-officedocument.presentationml.slideLayout+xml"/>
  <Override PartName="/ppt/slideLayouts/slideLayout63.xml" ContentType="application/vnd.openxmlformats-officedocument.presentationml.slideLayout+xml"/>
  <Override PartName="/ppt/notesSlides/notesSlide4.xml" ContentType="application/vnd.openxmlformats-officedocument.presentationml.notesSlide+xml"/>
  <Override PartName="/ppt/slideLayouts/slideLayout62.xml" ContentType="application/vnd.openxmlformats-officedocument.presentationml.slideLayout+xml"/>
  <Override PartName="/ppt/slideLayouts/slideLayout61.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1.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52.xml" ContentType="application/vnd.openxmlformats-officedocument.presentationml.slideLayout+xml"/>
  <Override PartName="/ppt/slideLayouts/slideLayout44.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45.xml" ContentType="application/vnd.openxmlformats-officedocument.presentationml.slideLayout+xml"/>
  <Override PartName="/ppt/slideLayouts/slideLayout48.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8.xml" ContentType="application/vnd.openxmlformats-officedocument.theme+xml"/>
  <Override PartName="/ppt/theme/theme7.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08" r:id="rId3"/>
    <p:sldMasterId id="2147483720" r:id="rId4"/>
    <p:sldMasterId id="2147483732" r:id="rId5"/>
    <p:sldMasterId id="2147483744" r:id="rId6"/>
    <p:sldMasterId id="2147483780" r:id="rId7"/>
    <p:sldMasterId id="2147483804" r:id="rId8"/>
    <p:sldMasterId id="2147483828" r:id="rId9"/>
    <p:sldMasterId id="2147483840" r:id="rId10"/>
    <p:sldMasterId id="2147483852" r:id="rId11"/>
    <p:sldMasterId id="2147483864" r:id="rId12"/>
    <p:sldMasterId id="2147483888" r:id="rId13"/>
  </p:sldMasterIdLst>
  <p:notesMasterIdLst>
    <p:notesMasterId r:id="rId50"/>
  </p:notesMasterIdLst>
  <p:sldIdLst>
    <p:sldId id="427" r:id="rId14"/>
    <p:sldId id="281" r:id="rId15"/>
    <p:sldId id="428" r:id="rId16"/>
    <p:sldId id="375" r:id="rId17"/>
    <p:sldId id="429" r:id="rId18"/>
    <p:sldId id="381" r:id="rId19"/>
    <p:sldId id="430" r:id="rId20"/>
    <p:sldId id="349" r:id="rId21"/>
    <p:sldId id="425" r:id="rId22"/>
    <p:sldId id="431" r:id="rId23"/>
    <p:sldId id="384" r:id="rId24"/>
    <p:sldId id="390" r:id="rId25"/>
    <p:sldId id="432" r:id="rId26"/>
    <p:sldId id="392" r:id="rId27"/>
    <p:sldId id="462" r:id="rId28"/>
    <p:sldId id="461" r:id="rId29"/>
    <p:sldId id="451" r:id="rId30"/>
    <p:sldId id="445" r:id="rId31"/>
    <p:sldId id="436" r:id="rId32"/>
    <p:sldId id="435" r:id="rId33"/>
    <p:sldId id="457" r:id="rId34"/>
    <p:sldId id="438" r:id="rId35"/>
    <p:sldId id="415" r:id="rId36"/>
    <p:sldId id="449" r:id="rId37"/>
    <p:sldId id="460" r:id="rId38"/>
    <p:sldId id="439" r:id="rId39"/>
    <p:sldId id="453" r:id="rId40"/>
    <p:sldId id="419" r:id="rId41"/>
    <p:sldId id="440" r:id="rId42"/>
    <p:sldId id="456" r:id="rId43"/>
    <p:sldId id="441" r:id="rId44"/>
    <p:sldId id="426" r:id="rId45"/>
    <p:sldId id="422" r:id="rId46"/>
    <p:sldId id="406" r:id="rId47"/>
    <p:sldId id="423" r:id="rId48"/>
    <p:sldId id="317" r:id="rId49"/>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56">
          <p15:clr>
            <a:srgbClr val="A4A3A4"/>
          </p15:clr>
        </p15:guide>
        <p15:guide id="2" pos="2169">
          <p15:clr>
            <a:srgbClr val="A4A3A4"/>
          </p15:clr>
        </p15:guide>
        <p15:guide id="3" orient="horz" pos="3108">
          <p15:clr>
            <a:srgbClr val="A4A3A4"/>
          </p15:clr>
        </p15:guide>
        <p15:guide id="4" pos="21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0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30" autoAdjust="0"/>
    <p:restoredTop sz="96059" autoAdjust="0"/>
  </p:normalViewPr>
  <p:slideViewPr>
    <p:cSldViewPr>
      <p:cViewPr varScale="1">
        <p:scale>
          <a:sx n="79" d="100"/>
          <a:sy n="79" d="100"/>
        </p:scale>
        <p:origin x="518" y="82"/>
      </p:cViewPr>
      <p:guideLst>
        <p:guide orient="horz" pos="2160"/>
        <p:guide pos="2880"/>
      </p:guideLst>
    </p:cSldViewPr>
  </p:slideViewPr>
  <p:notesTextViewPr>
    <p:cViewPr>
      <p:scale>
        <a:sx n="1" d="1"/>
        <a:sy n="1" d="1"/>
      </p:scale>
      <p:origin x="0" y="0"/>
    </p:cViewPr>
  </p:notesTextViewPr>
  <p:sorterViewPr>
    <p:cViewPr>
      <p:scale>
        <a:sx n="100" d="100"/>
        <a:sy n="100" d="100"/>
      </p:scale>
      <p:origin x="0" y="5274"/>
    </p:cViewPr>
  </p:sorterViewPr>
  <p:notesViewPr>
    <p:cSldViewPr>
      <p:cViewPr varScale="1">
        <p:scale>
          <a:sx n="75" d="100"/>
          <a:sy n="75" d="100"/>
        </p:scale>
        <p:origin x="-2166" y="-90"/>
      </p:cViewPr>
      <p:guideLst>
        <p:guide orient="horz" pos="3156"/>
        <p:guide pos="2169"/>
        <p:guide orient="horz" pos="3108"/>
        <p:guide pos="212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notesMaster" Target="notesMasters/notesMaster1.xml"/><Relationship Id="rId55" Type="http://schemas.openxmlformats.org/officeDocument/2006/relationships/customXml" Target="../customXml/item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theme" Target="theme/theme1.xml"/><Relationship Id="rId5" Type="http://schemas.openxmlformats.org/officeDocument/2006/relationships/slideMaster" Target="slideMasters/slideMaster5.xml"/><Relationship Id="rId19"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customXml" Target="../customXml/item2.xml"/><Relationship Id="rId8" Type="http://schemas.openxmlformats.org/officeDocument/2006/relationships/slideMaster" Target="slideMasters/slideMaster8.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customXml" Target="../customXml/item3.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468" cy="493941"/>
          </a:xfrm>
          <a:prstGeom prst="rect">
            <a:avLst/>
          </a:prstGeom>
        </p:spPr>
        <p:txBody>
          <a:bodyPr vert="horz" lIns="89776" tIns="44888" rIns="89776" bIns="4488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742" y="0"/>
            <a:ext cx="2918468" cy="493941"/>
          </a:xfrm>
          <a:prstGeom prst="rect">
            <a:avLst/>
          </a:prstGeom>
        </p:spPr>
        <p:txBody>
          <a:bodyPr vert="horz" lIns="89776" tIns="44888" rIns="89776" bIns="44888" rtlCol="0"/>
          <a:lstStyle>
            <a:lvl1pPr algn="r">
              <a:defRPr sz="1200"/>
            </a:lvl1pPr>
          </a:lstStyle>
          <a:p>
            <a:fld id="{5EB91E45-7B1F-45E0-89E1-D51C38275786}" type="datetimeFigureOut">
              <a:rPr kumimoji="1" lang="ja-JP" altLang="en-US" smtClean="0"/>
              <a:pPr/>
              <a:t>2024/6/19</a:t>
            </a:fld>
            <a:endParaRPr kumimoji="1" lang="ja-JP" altLang="en-US"/>
          </a:p>
        </p:txBody>
      </p:sp>
      <p:sp>
        <p:nvSpPr>
          <p:cNvPr id="4" name="スライド イメージ プレースホルダー 3"/>
          <p:cNvSpPr>
            <a:spLocks noGrp="1" noRot="1" noChangeAspect="1"/>
          </p:cNvSpPr>
          <p:nvPr>
            <p:ph type="sldImg" idx="2"/>
          </p:nvPr>
        </p:nvSpPr>
        <p:spPr>
          <a:xfrm>
            <a:off x="903288" y="739775"/>
            <a:ext cx="4929187" cy="3698875"/>
          </a:xfrm>
          <a:prstGeom prst="rect">
            <a:avLst/>
          </a:prstGeom>
          <a:noFill/>
          <a:ln w="12700">
            <a:solidFill>
              <a:prstClr val="black"/>
            </a:solidFill>
          </a:ln>
        </p:spPr>
        <p:txBody>
          <a:bodyPr vert="horz" lIns="89776" tIns="44888" rIns="89776" bIns="44888" rtlCol="0" anchor="ctr"/>
          <a:lstStyle/>
          <a:p>
            <a:endParaRPr lang="ja-JP" altLang="en-US"/>
          </a:p>
        </p:txBody>
      </p:sp>
      <p:sp>
        <p:nvSpPr>
          <p:cNvPr id="5" name="ノート プレースホルダー 4"/>
          <p:cNvSpPr>
            <a:spLocks noGrp="1"/>
          </p:cNvSpPr>
          <p:nvPr>
            <p:ph type="body" sz="quarter" idx="3"/>
          </p:nvPr>
        </p:nvSpPr>
        <p:spPr>
          <a:xfrm>
            <a:off x="673732" y="4686186"/>
            <a:ext cx="5388300" cy="4440779"/>
          </a:xfrm>
          <a:prstGeom prst="rect">
            <a:avLst/>
          </a:prstGeom>
        </p:spPr>
        <p:txBody>
          <a:bodyPr vert="horz" lIns="89776" tIns="44888" rIns="89776" bIns="4488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0809"/>
            <a:ext cx="2918468" cy="493941"/>
          </a:xfrm>
          <a:prstGeom prst="rect">
            <a:avLst/>
          </a:prstGeom>
        </p:spPr>
        <p:txBody>
          <a:bodyPr vert="horz" lIns="89776" tIns="44888" rIns="89776" bIns="4488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742" y="9370809"/>
            <a:ext cx="2918468" cy="493941"/>
          </a:xfrm>
          <a:prstGeom prst="rect">
            <a:avLst/>
          </a:prstGeom>
        </p:spPr>
        <p:txBody>
          <a:bodyPr vert="horz" lIns="89776" tIns="44888" rIns="89776" bIns="44888" rtlCol="0" anchor="b"/>
          <a:lstStyle>
            <a:lvl1pPr algn="r">
              <a:defRPr sz="1200"/>
            </a:lvl1pPr>
          </a:lstStyle>
          <a:p>
            <a:fld id="{E6B6D723-AD4F-4BC0-BD02-2C81FC3DFD17}" type="slidenum">
              <a:rPr kumimoji="1" lang="ja-JP" altLang="en-US" smtClean="0"/>
              <a:pPr/>
              <a:t>‹#›</a:t>
            </a:fld>
            <a:endParaRPr kumimoji="1" lang="ja-JP" altLang="en-US"/>
          </a:p>
        </p:txBody>
      </p:sp>
    </p:spTree>
    <p:extLst>
      <p:ext uri="{BB962C8B-B14F-4D97-AF65-F5344CB8AC3E}">
        <p14:creationId xmlns:p14="http://schemas.microsoft.com/office/powerpoint/2010/main" val="35337373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6B6D723-AD4F-4BC0-BD02-2C81FC3DFD17}" type="slidenum">
              <a:rPr kumimoji="1" lang="ja-JP" altLang="en-US" smtClean="0"/>
              <a:pPr/>
              <a:t>1</a:t>
            </a:fld>
            <a:endParaRPr kumimoji="1" lang="ja-JP" altLang="en-US"/>
          </a:p>
        </p:txBody>
      </p:sp>
    </p:spTree>
    <p:extLst>
      <p:ext uri="{BB962C8B-B14F-4D97-AF65-F5344CB8AC3E}">
        <p14:creationId xmlns:p14="http://schemas.microsoft.com/office/powerpoint/2010/main" val="2857653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6B6D723-AD4F-4BC0-BD02-2C81FC3DFD17}" type="slidenum">
              <a:rPr kumimoji="1" lang="ja-JP" altLang="en-US" smtClean="0"/>
              <a:pPr/>
              <a:t>27</a:t>
            </a:fld>
            <a:endParaRPr kumimoji="1" lang="ja-JP" altLang="en-US"/>
          </a:p>
        </p:txBody>
      </p:sp>
    </p:spTree>
    <p:extLst>
      <p:ext uri="{BB962C8B-B14F-4D97-AF65-F5344CB8AC3E}">
        <p14:creationId xmlns:p14="http://schemas.microsoft.com/office/powerpoint/2010/main" val="756602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6B6D723-AD4F-4BC0-BD02-2C81FC3DFD17}" type="slidenum">
              <a:rPr kumimoji="1" lang="ja-JP" altLang="en-US" smtClean="0"/>
              <a:pPr/>
              <a:t>2</a:t>
            </a:fld>
            <a:endParaRPr kumimoji="1" lang="ja-JP" altLang="en-US"/>
          </a:p>
        </p:txBody>
      </p:sp>
    </p:spTree>
    <p:extLst>
      <p:ext uri="{BB962C8B-B14F-4D97-AF65-F5344CB8AC3E}">
        <p14:creationId xmlns:p14="http://schemas.microsoft.com/office/powerpoint/2010/main" val="4102717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6B6D723-AD4F-4BC0-BD02-2C81FC3DFD17}" type="slidenum">
              <a:rPr kumimoji="1" lang="ja-JP" altLang="en-US" smtClean="0"/>
              <a:pPr/>
              <a:t>3</a:t>
            </a:fld>
            <a:endParaRPr kumimoji="1" lang="ja-JP" altLang="en-US"/>
          </a:p>
        </p:txBody>
      </p:sp>
    </p:spTree>
    <p:extLst>
      <p:ext uri="{BB962C8B-B14F-4D97-AF65-F5344CB8AC3E}">
        <p14:creationId xmlns:p14="http://schemas.microsoft.com/office/powerpoint/2010/main" val="2390519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6B6D723-AD4F-4BC0-BD02-2C81FC3DFD17}" type="slidenum">
              <a:rPr kumimoji="1" lang="ja-JP" altLang="en-US" smtClean="0"/>
              <a:pPr/>
              <a:t>4</a:t>
            </a:fld>
            <a:endParaRPr kumimoji="1" lang="ja-JP" altLang="en-US"/>
          </a:p>
        </p:txBody>
      </p:sp>
    </p:spTree>
    <p:extLst>
      <p:ext uri="{BB962C8B-B14F-4D97-AF65-F5344CB8AC3E}">
        <p14:creationId xmlns:p14="http://schemas.microsoft.com/office/powerpoint/2010/main" val="1207314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6B6D723-AD4F-4BC0-BD02-2C81FC3DFD17}" type="slidenum">
              <a:rPr kumimoji="1" lang="ja-JP" altLang="en-US" smtClean="0"/>
              <a:pPr/>
              <a:t>5</a:t>
            </a:fld>
            <a:endParaRPr kumimoji="1" lang="ja-JP" altLang="en-US"/>
          </a:p>
        </p:txBody>
      </p:sp>
    </p:spTree>
    <p:extLst>
      <p:ext uri="{BB962C8B-B14F-4D97-AF65-F5344CB8AC3E}">
        <p14:creationId xmlns:p14="http://schemas.microsoft.com/office/powerpoint/2010/main" val="2101976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E6B6D723-AD4F-4BC0-BD02-2C81FC3DFD17}" type="slidenum">
              <a:rPr kumimoji="1" lang="ja-JP" altLang="en-US" smtClean="0"/>
              <a:pPr/>
              <a:t>6</a:t>
            </a:fld>
            <a:endParaRPr kumimoji="1" lang="ja-JP" altLang="en-US"/>
          </a:p>
        </p:txBody>
      </p:sp>
    </p:spTree>
    <p:extLst>
      <p:ext uri="{BB962C8B-B14F-4D97-AF65-F5344CB8AC3E}">
        <p14:creationId xmlns:p14="http://schemas.microsoft.com/office/powerpoint/2010/main" val="1699376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6B6D723-AD4F-4BC0-BD02-2C81FC3DFD17}" type="slidenum">
              <a:rPr kumimoji="1" lang="ja-JP" altLang="en-US" smtClean="0"/>
              <a:pPr/>
              <a:t>7</a:t>
            </a:fld>
            <a:endParaRPr kumimoji="1" lang="ja-JP" altLang="en-US"/>
          </a:p>
        </p:txBody>
      </p:sp>
    </p:spTree>
    <p:extLst>
      <p:ext uri="{BB962C8B-B14F-4D97-AF65-F5344CB8AC3E}">
        <p14:creationId xmlns:p14="http://schemas.microsoft.com/office/powerpoint/2010/main" val="3997697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6B6D723-AD4F-4BC0-BD02-2C81FC3DFD17}" type="slidenum">
              <a:rPr lang="ja-JP" altLang="en-US" smtClean="0">
                <a:solidFill>
                  <a:prstClr val="black"/>
                </a:solidFill>
              </a:rPr>
              <a:pPr/>
              <a:t>16</a:t>
            </a:fld>
            <a:endParaRPr lang="ja-JP" altLang="en-US">
              <a:solidFill>
                <a:prstClr val="black"/>
              </a:solidFill>
            </a:endParaRPr>
          </a:p>
        </p:txBody>
      </p:sp>
    </p:spTree>
    <p:extLst>
      <p:ext uri="{BB962C8B-B14F-4D97-AF65-F5344CB8AC3E}">
        <p14:creationId xmlns:p14="http://schemas.microsoft.com/office/powerpoint/2010/main" val="1546537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6B6D723-AD4F-4BC0-BD02-2C81FC3DFD17}" type="slidenum">
              <a:rPr kumimoji="1" lang="ja-JP" altLang="en-US" smtClean="0"/>
              <a:pPr/>
              <a:t>19</a:t>
            </a:fld>
            <a:endParaRPr kumimoji="1" lang="ja-JP" altLang="en-US"/>
          </a:p>
        </p:txBody>
      </p:sp>
    </p:spTree>
    <p:extLst>
      <p:ext uri="{BB962C8B-B14F-4D97-AF65-F5344CB8AC3E}">
        <p14:creationId xmlns:p14="http://schemas.microsoft.com/office/powerpoint/2010/main" val="1505921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06E14BA2-1503-410F-B4F3-B3DA54842A2C}"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B61EF1B-11B2-4E26-BE62-10D29DBB05B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04323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6E14BA2-1503-410F-B4F3-B3DA54842A2C}"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B61EF1B-11B2-4E26-BE62-10D29DBB05B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4365421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3653856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4601071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728517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4394566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9504342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5370063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3776382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8486428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8194739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71380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6E14BA2-1503-410F-B4F3-B3DA54842A2C}"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B61EF1B-11B2-4E26-BE62-10D29DBB05B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7355884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5886562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3982543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4131497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2345945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8688871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7563988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0855626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8989696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2756700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931986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9679646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222413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526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1026651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8978484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0924060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3529302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5892290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0397095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7539109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135298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2539853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7561606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7992231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7874431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5217940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0520822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1233863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2810142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7302162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2571996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852015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433631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0682858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5666705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4553708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48604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229587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047733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728135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439501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30926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6E14BA2-1503-410F-B4F3-B3DA54842A2C}"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B61EF1B-11B2-4E26-BE62-10D29DBB05B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347484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275290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006888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446135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431700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689754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445216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299210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693854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176681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87750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06E14BA2-1503-410F-B4F3-B3DA54842A2C}"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B61EF1B-11B2-4E26-BE62-10D29DBB05B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487114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736526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149083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2166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591933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535263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509568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903307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649320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044260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29769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06E14BA2-1503-410F-B4F3-B3DA54842A2C}"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B61EF1B-11B2-4E26-BE62-10D29DBB05B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283820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13333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690517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780145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764723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180530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098834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805485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829454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532994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65975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06E14BA2-1503-410F-B4F3-B3DA54842A2C}"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1B61EF1B-11B2-4E26-BE62-10D29DBB05B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1521555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138128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366250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083959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605201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7258499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3561010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9480265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615098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125235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5917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6E14BA2-1503-410F-B4F3-B3DA54842A2C}"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1B61EF1B-11B2-4E26-BE62-10D29DBB05B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3856254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6932624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847509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9289511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366436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4633878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3286094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6703604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4468692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2998773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9532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6E14BA2-1503-410F-B4F3-B3DA54842A2C}"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1B61EF1B-11B2-4E26-BE62-10D29DBB05B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2990507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0290532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2810204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0700677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4743513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9892515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6263131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2975923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9745907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0970192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12245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6E14BA2-1503-410F-B4F3-B3DA54842A2C}"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B61EF1B-11B2-4E26-BE62-10D29DBB05B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0944211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8844421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1841855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811275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6808523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3894379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3909296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7681908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313039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5079663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54283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6E14BA2-1503-410F-B4F3-B3DA54842A2C}"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B61EF1B-11B2-4E26-BE62-10D29DBB05B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0273475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694546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6166594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0810669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7159776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2664468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9446506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1068386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1507542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7541721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53772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14BA2-1503-410F-B4F3-B3DA54842A2C}"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61EF1B-11B2-4E26-BE62-10D29DBB05B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9475637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82876860"/>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85488123"/>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70269173"/>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81316161"/>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6291104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8618058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8345528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5080540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2059316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71382629"/>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35828025"/>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E6F536-344F-45F6-A018-591956DB43D3}" type="datetimeFigureOut">
              <a:rPr lang="ja-JP" altLang="en-US" smtClean="0">
                <a:solidFill>
                  <a:prstClr val="black">
                    <a:tint val="75000"/>
                  </a:prstClr>
                </a:solidFill>
              </a:rPr>
              <a:pPr/>
              <a:t>2024/6/19</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70445674"/>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56.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audio" Target="../media/audio1.wav"/><Relationship Id="rId1" Type="http://schemas.openxmlformats.org/officeDocument/2006/relationships/slideLayout" Target="../slideLayouts/slideLayout67.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9.xml"/><Relationship Id="rId1" Type="http://schemas.openxmlformats.org/officeDocument/2006/relationships/slideLayout" Target="../slideLayouts/slideLayout78.xml"/><Relationship Id="rId5" Type="http://schemas.openxmlformats.org/officeDocument/2006/relationships/image" Target="../media/image37.png"/><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audio" Target="../media/audio2.wav"/><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audio" Target="../media/audio1.wav"/><Relationship Id="rId1" Type="http://schemas.openxmlformats.org/officeDocument/2006/relationships/slideLayout" Target="../slideLayouts/slideLayout89.xml"/><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audio" Target="../media/audio1.wav"/><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audio" Target="../media/audio2.wav"/><Relationship Id="rId1" Type="http://schemas.openxmlformats.org/officeDocument/2006/relationships/slideLayout" Target="../slideLayouts/slideLayout100.xml"/><Relationship Id="rId4" Type="http://schemas.openxmlformats.org/officeDocument/2006/relationships/image" Target="../media/image50.png"/></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133.xml"/><Relationship Id="rId5" Type="http://schemas.openxmlformats.org/officeDocument/2006/relationships/image" Target="../media/image52.png"/><Relationship Id="rId4" Type="http://schemas.openxmlformats.org/officeDocument/2006/relationships/image" Target="../media/image51.png"/></Relationships>
</file>

<file path=ppt/slides/_rels/slide2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audio" Target="../media/audio1.wav"/><Relationship Id="rId1" Type="http://schemas.openxmlformats.org/officeDocument/2006/relationships/slideLayout" Target="../slideLayouts/slideLayout111.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3.xml"/><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audio" Target="../media/audio2.wav"/><Relationship Id="rId1" Type="http://schemas.openxmlformats.org/officeDocument/2006/relationships/slideLayout" Target="../slideLayouts/slideLayout122.xml"/><Relationship Id="rId4" Type="http://schemas.openxmlformats.org/officeDocument/2006/relationships/image" Target="../media/image50.png"/></Relationships>
</file>

<file path=ppt/slides/_rels/slide3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3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34.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45.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51520" y="188640"/>
            <a:ext cx="8712968" cy="6264696"/>
          </a:xfrm>
          <a:prstGeom prst="roundRect">
            <a:avLst/>
          </a:prstGeom>
          <a:solidFill>
            <a:srgbClr val="FF33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b="1" dirty="0">
              <a:solidFill>
                <a:srgbClr val="F79646">
                  <a:lumMod val="75000"/>
                </a:srgbClr>
              </a:solidFill>
            </a:endParaRPr>
          </a:p>
        </p:txBody>
      </p:sp>
      <p:sp>
        <p:nvSpPr>
          <p:cNvPr id="5" name="テキスト ボックス 4"/>
          <p:cNvSpPr txBox="1"/>
          <p:nvPr/>
        </p:nvSpPr>
        <p:spPr>
          <a:xfrm>
            <a:off x="1691680" y="692696"/>
            <a:ext cx="6527749" cy="1107996"/>
          </a:xfrm>
          <a:prstGeom prst="rect">
            <a:avLst/>
          </a:prstGeom>
          <a:noFill/>
        </p:spPr>
        <p:txBody>
          <a:bodyPr wrap="none" rtlCol="0">
            <a:spAutoFit/>
          </a:bodyPr>
          <a:lstStyle/>
          <a:p>
            <a:r>
              <a:rPr lang="ja-JP" altLang="en-US" sz="6600" b="1" dirty="0">
                <a:solidFill>
                  <a:srgbClr val="F79646">
                    <a:lumMod val="75000"/>
                  </a:srgbClr>
                </a:solidFill>
              </a:rPr>
              <a:t>ＣＲＥＤＩＴ　ＣＡＲＤ</a:t>
            </a:r>
          </a:p>
        </p:txBody>
      </p:sp>
      <p:grpSp>
        <p:nvGrpSpPr>
          <p:cNvPr id="10" name="グループ化 9"/>
          <p:cNvGrpSpPr/>
          <p:nvPr/>
        </p:nvGrpSpPr>
        <p:grpSpPr>
          <a:xfrm>
            <a:off x="6732240" y="4653136"/>
            <a:ext cx="1440160" cy="1368152"/>
            <a:chOff x="6156176" y="1340768"/>
            <a:chExt cx="1440160" cy="1368152"/>
          </a:xfrm>
          <a:gradFill flip="none" rotWithShape="1">
            <a:gsLst>
              <a:gs pos="0">
                <a:schemeClr val="accent6">
                  <a:lumMod val="40000"/>
                  <a:lumOff val="60000"/>
                  <a:alpha val="72000"/>
                </a:schemeClr>
              </a:gs>
              <a:gs pos="50000">
                <a:srgbClr val="FF9933">
                  <a:shade val="67500"/>
                  <a:satMod val="115000"/>
                </a:srgbClr>
              </a:gs>
              <a:gs pos="100000">
                <a:srgbClr val="FF9933">
                  <a:shade val="100000"/>
                  <a:satMod val="115000"/>
                </a:srgbClr>
              </a:gs>
            </a:gsLst>
            <a:lin ang="2700000" scaled="1"/>
            <a:tileRect/>
          </a:gradFill>
        </p:grpSpPr>
        <p:sp>
          <p:nvSpPr>
            <p:cNvPr id="11" name="角丸四角形 10"/>
            <p:cNvSpPr/>
            <p:nvPr/>
          </p:nvSpPr>
          <p:spPr>
            <a:xfrm>
              <a:off x="6156176" y="1340768"/>
              <a:ext cx="1440160" cy="136815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cxnSp>
          <p:nvCxnSpPr>
            <p:cNvPr id="12" name="直線コネクタ 11"/>
            <p:cNvCxnSpPr>
              <a:stCxn id="11" idx="0"/>
              <a:endCxn id="11" idx="2"/>
            </p:cNvCxnSpPr>
            <p:nvPr/>
          </p:nvCxnSpPr>
          <p:spPr>
            <a:xfrm>
              <a:off x="6876256" y="1340768"/>
              <a:ext cx="0" cy="1368152"/>
            </a:xfrm>
            <a:prstGeom prst="line">
              <a:avLst/>
            </a:prstGeom>
            <a:grpFill/>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a:stCxn id="11" idx="1"/>
              <a:endCxn id="11" idx="3"/>
            </p:cNvCxnSpPr>
            <p:nvPr/>
          </p:nvCxnSpPr>
          <p:spPr>
            <a:xfrm>
              <a:off x="6156176" y="2024844"/>
              <a:ext cx="1440160" cy="0"/>
            </a:xfrm>
            <a:prstGeom prst="line">
              <a:avLst/>
            </a:prstGeom>
            <a:grpFill/>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6156176" y="2348880"/>
              <a:ext cx="1440160" cy="0"/>
            </a:xfrm>
            <a:prstGeom prst="line">
              <a:avLst/>
            </a:prstGeom>
            <a:grpFill/>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6156176" y="1700808"/>
              <a:ext cx="1440160" cy="0"/>
            </a:xfrm>
            <a:prstGeom prst="line">
              <a:avLst/>
            </a:prstGeom>
            <a:grpFill/>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 name="円/楕円 15"/>
            <p:cNvSpPr/>
            <p:nvPr/>
          </p:nvSpPr>
          <p:spPr>
            <a:xfrm>
              <a:off x="6660232" y="1412776"/>
              <a:ext cx="432048" cy="1152128"/>
            </a:xfrm>
            <a:prstGeom prst="ellipse">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grpSp>
      <p:sp>
        <p:nvSpPr>
          <p:cNvPr id="17" name="テキスト ボックス 16"/>
          <p:cNvSpPr txBox="1"/>
          <p:nvPr/>
        </p:nvSpPr>
        <p:spPr>
          <a:xfrm>
            <a:off x="1115616" y="3717032"/>
            <a:ext cx="7200800" cy="923330"/>
          </a:xfrm>
          <a:prstGeom prst="rect">
            <a:avLst/>
          </a:prstGeom>
          <a:noFill/>
        </p:spPr>
        <p:txBody>
          <a:bodyPr wrap="square" rtlCol="0">
            <a:spAutoFit/>
          </a:bodyPr>
          <a:lstStyle/>
          <a:p>
            <a:r>
              <a:rPr lang="en-US" altLang="ja-JP" sz="5400" b="1" dirty="0">
                <a:solidFill>
                  <a:srgbClr val="F79646">
                    <a:lumMod val="75000"/>
                  </a:srgbClr>
                </a:solidFill>
              </a:rPr>
              <a:t>1234  5678  9012 3456</a:t>
            </a:r>
            <a:endParaRPr lang="ja-JP" altLang="en-US" sz="5400" b="1" dirty="0">
              <a:solidFill>
                <a:srgbClr val="F79646">
                  <a:lumMod val="75000"/>
                </a:srgbClr>
              </a:solidFill>
            </a:endParaRPr>
          </a:p>
        </p:txBody>
      </p:sp>
      <p:sp>
        <p:nvSpPr>
          <p:cNvPr id="18" name="テキスト ボックス 17"/>
          <p:cNvSpPr txBox="1"/>
          <p:nvPr/>
        </p:nvSpPr>
        <p:spPr>
          <a:xfrm>
            <a:off x="1187624" y="5085184"/>
            <a:ext cx="5040560" cy="707886"/>
          </a:xfrm>
          <a:prstGeom prst="rect">
            <a:avLst/>
          </a:prstGeom>
          <a:noFill/>
        </p:spPr>
        <p:txBody>
          <a:bodyPr wrap="square" rtlCol="0">
            <a:spAutoFit/>
          </a:bodyPr>
          <a:lstStyle/>
          <a:p>
            <a:r>
              <a:rPr lang="ja-JP" altLang="en-US" sz="3200" b="1" dirty="0">
                <a:solidFill>
                  <a:srgbClr val="F79646">
                    <a:lumMod val="75000"/>
                  </a:srgbClr>
                </a:solidFill>
              </a:rPr>
              <a:t>○○○○　　○○○○○○</a:t>
            </a:r>
            <a:r>
              <a:rPr lang="ja-JP" altLang="en-US" sz="4000" b="1" dirty="0">
                <a:solidFill>
                  <a:srgbClr val="F79646">
                    <a:lumMod val="75000"/>
                  </a:srgbClr>
                </a:solidFill>
              </a:rPr>
              <a:t>　　</a:t>
            </a:r>
          </a:p>
        </p:txBody>
      </p:sp>
      <p:sp>
        <p:nvSpPr>
          <p:cNvPr id="19" name="テキスト ボックス 18"/>
          <p:cNvSpPr txBox="1"/>
          <p:nvPr/>
        </p:nvSpPr>
        <p:spPr>
          <a:xfrm>
            <a:off x="827584" y="1844824"/>
            <a:ext cx="7779694" cy="2308324"/>
          </a:xfrm>
          <a:prstGeom prst="rect">
            <a:avLst/>
          </a:prstGeom>
          <a:noFill/>
        </p:spPr>
        <p:txBody>
          <a:bodyPr wrap="none" rtlCol="0">
            <a:spAutoFit/>
          </a:bodyPr>
          <a:lstStyle/>
          <a:p>
            <a:pPr algn="ctr"/>
            <a:r>
              <a:rPr lang="ja-JP" altLang="en-US" sz="7200" b="1" dirty="0">
                <a:ln w="12700">
                  <a:solidFill>
                    <a:prstClr val="black"/>
                  </a:solidFill>
                </a:ln>
                <a:solidFill>
                  <a:prstClr val="white"/>
                </a:solidFill>
                <a:latin typeface="HGP創英角ﾎﾟｯﾌﾟ体" pitchFamily="50" charset="-128"/>
                <a:ea typeface="HGP創英角ﾎﾟｯﾌﾟ体" pitchFamily="50" charset="-128"/>
              </a:rPr>
              <a:t>きみはカード社会を</a:t>
            </a:r>
            <a:endParaRPr lang="en-US" altLang="ja-JP" sz="7200" b="1" dirty="0">
              <a:ln w="12700">
                <a:solidFill>
                  <a:prstClr val="black"/>
                </a:solidFill>
              </a:ln>
              <a:solidFill>
                <a:prstClr val="white"/>
              </a:solidFill>
              <a:latin typeface="HGP創英角ﾎﾟｯﾌﾟ体" pitchFamily="50" charset="-128"/>
              <a:ea typeface="HGP創英角ﾎﾟｯﾌﾟ体" pitchFamily="50" charset="-128"/>
            </a:endParaRPr>
          </a:p>
          <a:p>
            <a:pPr algn="ctr"/>
            <a:r>
              <a:rPr lang="ja-JP" altLang="en-US" sz="7200" b="1" dirty="0">
                <a:ln w="12700">
                  <a:solidFill>
                    <a:prstClr val="black"/>
                  </a:solidFill>
                </a:ln>
                <a:solidFill>
                  <a:prstClr val="white"/>
                </a:solidFill>
                <a:latin typeface="HGP創英角ﾎﾟｯﾌﾟ体" pitchFamily="50" charset="-128"/>
                <a:ea typeface="HGP創英角ﾎﾟｯﾌﾟ体" pitchFamily="50" charset="-128"/>
              </a:rPr>
              <a:t>歩けるかクイズ</a:t>
            </a:r>
            <a:endParaRPr lang="ja-JP" altLang="en-US" sz="7200" b="1" dirty="0">
              <a:ln w="12700">
                <a:solidFill>
                  <a:prstClr val="black"/>
                </a:solidFill>
              </a:ln>
              <a:solidFill>
                <a:srgbClr val="F79646">
                  <a:lumMod val="75000"/>
                </a:srgbClr>
              </a:solidFill>
              <a:latin typeface="HGP創英角ﾎﾟｯﾌﾟ体" pitchFamily="50" charset="-128"/>
              <a:ea typeface="HGP創英角ﾎﾟｯﾌﾟ体" pitchFamily="50" charset="-128"/>
            </a:endParaRPr>
          </a:p>
        </p:txBody>
      </p:sp>
    </p:spTree>
    <p:extLst>
      <p:ext uri="{BB962C8B-B14F-4D97-AF65-F5344CB8AC3E}">
        <p14:creationId xmlns:p14="http://schemas.microsoft.com/office/powerpoint/2010/main" val="30823658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39511" y="299874"/>
            <a:ext cx="8892480" cy="6278041"/>
          </a:xfrm>
          <a:prstGeom prst="roundRect">
            <a:avLst/>
          </a:prstGeom>
          <a:solidFill>
            <a:srgbClr val="FFCC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5" name="テキスト ボックス 4"/>
          <p:cNvSpPr txBox="1"/>
          <p:nvPr/>
        </p:nvSpPr>
        <p:spPr>
          <a:xfrm>
            <a:off x="1691680" y="692696"/>
            <a:ext cx="6527749" cy="1107996"/>
          </a:xfrm>
          <a:prstGeom prst="rect">
            <a:avLst/>
          </a:prstGeom>
          <a:noFill/>
        </p:spPr>
        <p:txBody>
          <a:bodyPr wrap="none" rtlCol="0">
            <a:spAutoFit/>
          </a:bodyPr>
          <a:lstStyle/>
          <a:p>
            <a:r>
              <a:rPr lang="ja-JP" altLang="en-US" sz="6600" b="1" dirty="0">
                <a:solidFill>
                  <a:prstClr val="white">
                    <a:lumMod val="95000"/>
                  </a:prstClr>
                </a:solidFill>
              </a:rPr>
              <a:t>ＣＲＥＤＩＴ　ＣＡＲＤ</a:t>
            </a:r>
          </a:p>
        </p:txBody>
      </p:sp>
      <p:sp>
        <p:nvSpPr>
          <p:cNvPr id="8" name="テキスト ボックス 7"/>
          <p:cNvSpPr txBox="1"/>
          <p:nvPr/>
        </p:nvSpPr>
        <p:spPr>
          <a:xfrm>
            <a:off x="1115616" y="548680"/>
            <a:ext cx="3262432" cy="707886"/>
          </a:xfrm>
          <a:prstGeom prst="rect">
            <a:avLst/>
          </a:prstGeom>
          <a:noFill/>
        </p:spPr>
        <p:txBody>
          <a:bodyPr wrap="none" rtlCol="0">
            <a:spAutoFit/>
          </a:bodyPr>
          <a:lstStyle/>
          <a:p>
            <a:r>
              <a:rPr lang="ja-JP" altLang="en-US" sz="4000" b="1" dirty="0">
                <a:solidFill>
                  <a:prstClr val="black"/>
                </a:solidFill>
                <a:latin typeface="ARＰＯＰ５H" pitchFamily="49" charset="-128"/>
                <a:ea typeface="ARＰＯＰ５H" pitchFamily="49" charset="-128"/>
              </a:rPr>
              <a:t>トラベル夫妻</a:t>
            </a:r>
          </a:p>
        </p:txBody>
      </p:sp>
      <p:sp>
        <p:nvSpPr>
          <p:cNvPr id="9" name="テキスト ボックス 8"/>
          <p:cNvSpPr txBox="1"/>
          <p:nvPr/>
        </p:nvSpPr>
        <p:spPr>
          <a:xfrm>
            <a:off x="611560" y="1556793"/>
            <a:ext cx="5400600" cy="2554545"/>
          </a:xfrm>
          <a:prstGeom prst="rect">
            <a:avLst/>
          </a:prstGeom>
          <a:noFill/>
        </p:spPr>
        <p:txBody>
          <a:bodyPr wrap="square" rtlCol="0">
            <a:spAutoFit/>
          </a:bodyPr>
          <a:lstStyle/>
          <a:p>
            <a:pPr>
              <a:lnSpc>
                <a:spcPts val="3200"/>
              </a:lnSpc>
            </a:pPr>
            <a:r>
              <a:rPr lang="ja-JP" altLang="en-US" sz="2800" b="1" dirty="0">
                <a:solidFill>
                  <a:prstClr val="black"/>
                </a:solidFill>
              </a:rPr>
              <a:t>妻：ねえ、あなた。毛皮の　　　　　　　</a:t>
            </a:r>
            <a:r>
              <a:rPr lang="en-US" altLang="ja-JP" sz="2800" b="1" dirty="0">
                <a:solidFill>
                  <a:prstClr val="black"/>
                </a:solidFill>
              </a:rPr>
              <a:t/>
            </a:r>
            <a:br>
              <a:rPr lang="en-US" altLang="ja-JP" sz="2800" b="1" dirty="0">
                <a:solidFill>
                  <a:prstClr val="black"/>
                </a:solidFill>
              </a:rPr>
            </a:br>
            <a:r>
              <a:rPr lang="ja-JP" altLang="en-US" sz="2800" b="1" dirty="0">
                <a:solidFill>
                  <a:prstClr val="black"/>
                </a:solidFill>
              </a:rPr>
              <a:t>　　 コートじゃなくってブラ</a:t>
            </a:r>
            <a:r>
              <a:rPr lang="en-US" altLang="ja-JP" sz="2800" b="1" dirty="0">
                <a:solidFill>
                  <a:prstClr val="black"/>
                </a:solidFill>
              </a:rPr>
              <a:t/>
            </a:r>
            <a:br>
              <a:rPr lang="en-US" altLang="ja-JP" sz="2800" b="1" dirty="0">
                <a:solidFill>
                  <a:prstClr val="black"/>
                </a:solidFill>
              </a:rPr>
            </a:br>
            <a:r>
              <a:rPr lang="ja-JP" altLang="en-US" sz="2800" b="1" dirty="0">
                <a:solidFill>
                  <a:prstClr val="black"/>
                </a:solidFill>
              </a:rPr>
              <a:t>　　 ウスがきちゃった。</a:t>
            </a:r>
            <a:endParaRPr lang="en-US" altLang="ja-JP" sz="2800" b="1" dirty="0">
              <a:solidFill>
                <a:prstClr val="black"/>
              </a:solidFill>
            </a:endParaRPr>
          </a:p>
          <a:p>
            <a:pPr>
              <a:lnSpc>
                <a:spcPts val="3200"/>
              </a:lnSpc>
            </a:pPr>
            <a:r>
              <a:rPr lang="ja-JP" altLang="en-US" sz="2800" b="1" dirty="0">
                <a:solidFill>
                  <a:prstClr val="black"/>
                </a:solidFill>
              </a:rPr>
              <a:t>　　おまけにコート２枚分</a:t>
            </a:r>
            <a:endParaRPr lang="en-US" altLang="ja-JP" sz="2800" b="1" dirty="0">
              <a:solidFill>
                <a:prstClr val="black"/>
              </a:solidFill>
            </a:endParaRPr>
          </a:p>
          <a:p>
            <a:pPr>
              <a:lnSpc>
                <a:spcPts val="3200"/>
              </a:lnSpc>
            </a:pPr>
            <a:r>
              <a:rPr lang="ja-JP" altLang="en-US" sz="2800" b="1" dirty="0">
                <a:solidFill>
                  <a:prstClr val="black"/>
                </a:solidFill>
              </a:rPr>
              <a:t>      の利用明細書になってるわ。</a:t>
            </a:r>
            <a:endParaRPr lang="ja-JP" altLang="en-US" sz="2400" b="1" dirty="0">
              <a:solidFill>
                <a:prstClr val="black"/>
              </a:solidFill>
            </a:endParaRPr>
          </a:p>
          <a:p>
            <a:pPr>
              <a:lnSpc>
                <a:spcPts val="3200"/>
              </a:lnSpc>
            </a:pPr>
            <a:r>
              <a:rPr lang="ja-JP" altLang="en-US" sz="2800" b="1" dirty="0">
                <a:solidFill>
                  <a:prstClr val="black"/>
                </a:solidFill>
              </a:rPr>
              <a:t>　　　　　　　　　　　　　　          　　　　　　　　　　</a:t>
            </a:r>
            <a:endParaRPr lang="ja-JP" altLang="en-US" sz="2400" b="1" dirty="0">
              <a:solidFill>
                <a:prstClr val="black"/>
              </a:solidFill>
            </a:endParaRPr>
          </a:p>
        </p:txBody>
      </p:sp>
      <p:sp>
        <p:nvSpPr>
          <p:cNvPr id="11" name="テキスト ボックス 10"/>
          <p:cNvSpPr txBox="1"/>
          <p:nvPr/>
        </p:nvSpPr>
        <p:spPr>
          <a:xfrm>
            <a:off x="539552" y="3717032"/>
            <a:ext cx="8352928" cy="2554545"/>
          </a:xfrm>
          <a:prstGeom prst="rect">
            <a:avLst/>
          </a:prstGeom>
          <a:noFill/>
        </p:spPr>
        <p:txBody>
          <a:bodyPr wrap="square" rtlCol="0">
            <a:spAutoFit/>
          </a:bodyPr>
          <a:lstStyle/>
          <a:p>
            <a:pPr>
              <a:lnSpc>
                <a:spcPts val="3200"/>
              </a:lnSpc>
            </a:pPr>
            <a:r>
              <a:rPr lang="ja-JP" altLang="en-US" sz="2800" b="1" dirty="0">
                <a:solidFill>
                  <a:prstClr val="black"/>
                </a:solidFill>
              </a:rPr>
              <a:t>夫：そういえば「１枚目は書き間違えたから」と言われ</a:t>
            </a:r>
            <a:r>
              <a:rPr lang="en-US" altLang="ja-JP" sz="2800" b="1" dirty="0">
                <a:solidFill>
                  <a:prstClr val="black"/>
                </a:solidFill>
              </a:rPr>
              <a:t/>
            </a:r>
            <a:br>
              <a:rPr lang="en-US" altLang="ja-JP" sz="2800" b="1" dirty="0">
                <a:solidFill>
                  <a:prstClr val="black"/>
                </a:solidFill>
              </a:rPr>
            </a:br>
            <a:r>
              <a:rPr lang="ja-JP" altLang="en-US" sz="2800" b="1" dirty="0">
                <a:solidFill>
                  <a:prstClr val="black"/>
                </a:solidFill>
              </a:rPr>
              <a:t>　    て、もう１枚にもサインしたじゃないか。</a:t>
            </a:r>
            <a:endParaRPr lang="en-US" altLang="ja-JP" sz="2800" b="1" dirty="0">
              <a:solidFill>
                <a:prstClr val="black"/>
              </a:solidFill>
            </a:endParaRPr>
          </a:p>
          <a:p>
            <a:pPr>
              <a:lnSpc>
                <a:spcPts val="3200"/>
              </a:lnSpc>
            </a:pPr>
            <a:r>
              <a:rPr lang="ja-JP" altLang="en-US" sz="2800" b="1" dirty="0">
                <a:solidFill>
                  <a:prstClr val="black"/>
                </a:solidFill>
              </a:rPr>
              <a:t>       １枚目は、破り捨てたのか？</a:t>
            </a:r>
            <a:endParaRPr lang="en-US" altLang="ja-JP" sz="2800" b="1" dirty="0">
              <a:solidFill>
                <a:prstClr val="black"/>
              </a:solidFill>
            </a:endParaRPr>
          </a:p>
          <a:p>
            <a:pPr>
              <a:lnSpc>
                <a:spcPts val="3200"/>
              </a:lnSpc>
            </a:pPr>
            <a:r>
              <a:rPr lang="ja-JP" altLang="en-US" sz="2800" b="1" dirty="0">
                <a:solidFill>
                  <a:prstClr val="black"/>
                </a:solidFill>
              </a:rPr>
              <a:t>妻：覚えてないわ。でも、実際にコートは届いてない</a:t>
            </a:r>
            <a:r>
              <a:rPr lang="ja-JP" altLang="en-US" sz="2800" b="1" dirty="0" err="1">
                <a:solidFill>
                  <a:prstClr val="black"/>
                </a:solidFill>
              </a:rPr>
              <a:t>ん</a:t>
            </a:r>
            <a:r>
              <a:rPr lang="en-US" altLang="ja-JP" sz="2800" b="1" dirty="0">
                <a:solidFill>
                  <a:prstClr val="black"/>
                </a:solidFill>
              </a:rPr>
              <a:t/>
            </a:r>
            <a:br>
              <a:rPr lang="en-US" altLang="ja-JP" sz="2800" b="1" dirty="0">
                <a:solidFill>
                  <a:prstClr val="black"/>
                </a:solidFill>
              </a:rPr>
            </a:br>
            <a:r>
              <a:rPr lang="en-US" altLang="ja-JP" sz="2800" b="1" dirty="0">
                <a:solidFill>
                  <a:prstClr val="black"/>
                </a:solidFill>
              </a:rPr>
              <a:t>        </a:t>
            </a:r>
            <a:r>
              <a:rPr lang="ja-JP" altLang="en-US" sz="2800" b="1" dirty="0">
                <a:solidFill>
                  <a:prstClr val="black"/>
                </a:solidFill>
              </a:rPr>
              <a:t>だから、払わなければいいのよ。</a:t>
            </a:r>
            <a:endParaRPr lang="en-US" altLang="ja-JP" sz="2800" b="1" dirty="0">
              <a:solidFill>
                <a:prstClr val="black"/>
              </a:solidFill>
            </a:endParaRPr>
          </a:p>
          <a:p>
            <a:pPr>
              <a:lnSpc>
                <a:spcPts val="3200"/>
              </a:lnSpc>
            </a:pPr>
            <a:endParaRPr lang="en-US" altLang="ja-JP" sz="2800" b="1" dirty="0">
              <a:solidFill>
                <a:prstClr val="black"/>
              </a:solidFill>
            </a:endParaRPr>
          </a:p>
        </p:txBody>
      </p:sp>
      <p:pic>
        <p:nvPicPr>
          <p:cNvPr id="12" name="Picture 2" descr="F:\20150618\P38_トラベル夫婦.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908720"/>
            <a:ext cx="3419872" cy="233214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p:cNvPicPr>
            <a:picLocks noChangeAspect="1" noChangeArrowheads="1"/>
          </p:cNvPicPr>
          <p:nvPr/>
        </p:nvPicPr>
        <p:blipFill>
          <a:blip r:embed="rId4" cstate="print">
            <a:duotone>
              <a:prstClr val="black"/>
              <a:srgbClr val="4BACC6">
                <a:tint val="45000"/>
                <a:satMod val="400000"/>
              </a:srgbClr>
            </a:duotone>
            <a:extLst>
              <a:ext uri="{28A0092B-C50C-407E-A947-70E740481C1C}">
                <a14:useLocalDpi xmlns:a14="http://schemas.microsoft.com/office/drawing/2010/main" val="0"/>
              </a:ext>
            </a:extLst>
          </a:blip>
          <a:srcRect/>
          <a:stretch>
            <a:fillRect/>
          </a:stretch>
        </p:blipFill>
        <p:spPr bwMode="auto">
          <a:xfrm>
            <a:off x="4068374" y="-243408"/>
            <a:ext cx="4963617" cy="4959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直線コネクタ 12"/>
          <p:cNvCxnSpPr/>
          <p:nvPr/>
        </p:nvCxnSpPr>
        <p:spPr>
          <a:xfrm>
            <a:off x="2411760" y="5805264"/>
            <a:ext cx="3672408"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1724435" y="4550404"/>
            <a:ext cx="4935797" cy="30724"/>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5058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Scale>
                                      <p:cBhvr>
                                        <p:cTn id="7"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2"/>
                                        </p:tgtEl>
                                        <p:attrNameLst>
                                          <p:attrName>ppt_x</p:attrName>
                                          <p:attrName>ppt_y</p:attrName>
                                        </p:attrNameLst>
                                      </p:cBhvr>
                                    </p:animMotion>
                                    <p:animEffect transition="in" filter="fade">
                                      <p:cBhvr>
                                        <p:cTn id="9" dur="1000"/>
                                        <p:tgtEl>
                                          <p:spTgt spid="12"/>
                                        </p:tgtEl>
                                      </p:cBhvr>
                                    </p:animEffect>
                                  </p:childTnLst>
                                </p:cTn>
                              </p:par>
                              <p:par>
                                <p:cTn id="10" presetID="9"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par>
                          <p:cTn id="18" fill="hold">
                            <p:stCondLst>
                              <p:cond delay="500"/>
                            </p:stCondLst>
                            <p:childTnLst>
                              <p:par>
                                <p:cTn id="19" presetID="9"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dissolv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subTnLst>
                                    <p:audio>
                                      <p:cMediaNode>
                                        <p:cTn display="0" masterRel="sameClick">
                                          <p:stCondLst>
                                            <p:cond evt="begin" delay="0">
                                              <p:tn val="24"/>
                                            </p:cond>
                                          </p:stCondLst>
                                          <p:endCondLst>
                                            <p:cond evt="onStopAudio" delay="0">
                                              <p:tgtEl>
                                                <p:sldTgt/>
                                              </p:tgtEl>
                                            </p:cond>
                                          </p:endCondLst>
                                        </p:cTn>
                                        <p:tgtEl>
                                          <p:sndTgt r:embed="rId2" name="false.wav"/>
                                        </p:tgtEl>
                                      </p:cMediaNode>
                                    </p:audio>
                                  </p:subTnLst>
                                </p:cTn>
                              </p:par>
                            </p:childTnLst>
                          </p:cTn>
                        </p:par>
                      </p:childTnLst>
                    </p:cTn>
                  </p:par>
                  <p:par>
                    <p:cTn id="29" fill="hold">
                      <p:stCondLst>
                        <p:cond delay="indefinite"/>
                      </p:stCondLst>
                      <p:childTnLst>
                        <p:par>
                          <p:cTn id="30" fill="hold">
                            <p:stCondLst>
                              <p:cond delay="0"/>
                            </p:stCondLst>
                            <p:childTnLst>
                              <p:par>
                                <p:cTn id="31" presetID="12" presetClass="entr" presetSubtype="8"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slide(fromLeft)">
                                      <p:cBhvr>
                                        <p:cTn id="33" dur="1000"/>
                                        <p:tgtEl>
                                          <p:spTgt spid="16"/>
                                        </p:tgtEl>
                                      </p:cBhvr>
                                    </p:animEffect>
                                  </p:childTnLst>
                                </p:cTn>
                              </p:par>
                            </p:childTnLst>
                          </p:cTn>
                        </p:par>
                        <p:par>
                          <p:cTn id="34" fill="hold">
                            <p:stCondLst>
                              <p:cond delay="1000"/>
                            </p:stCondLst>
                            <p:childTnLst>
                              <p:par>
                                <p:cTn id="35" presetID="12" presetClass="entr" presetSubtype="8"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slide(fromLeft)">
                                      <p:cBhvr>
                                        <p:cTn id="3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131840" y="327120"/>
            <a:ext cx="4847802" cy="646331"/>
          </a:xfrm>
          <a:prstGeom prst="rect">
            <a:avLst/>
          </a:prstGeom>
          <a:noFill/>
        </p:spPr>
        <p:txBody>
          <a:bodyPr wrap="none" rtlCol="0">
            <a:spAutoFit/>
          </a:bodyPr>
          <a:lstStyle/>
          <a:p>
            <a:r>
              <a:rPr lang="ja-JP" altLang="en-US" sz="3600">
                <a:solidFill>
                  <a:srgbClr val="FF00FF"/>
                </a:solidFill>
                <a:latin typeface="HGP創英角ｺﾞｼｯｸUB" panose="020B0900000000000000" pitchFamily="50" charset="-128"/>
                <a:ea typeface="HGP創英角ｺﾞｼｯｸUB" panose="020B0900000000000000" pitchFamily="50" charset="-128"/>
              </a:rPr>
              <a:t>トラベル夫妻の</a:t>
            </a:r>
            <a:r>
              <a:rPr lang="ja-JP" altLang="en-US" sz="3600" dirty="0">
                <a:solidFill>
                  <a:srgbClr val="FF00FF"/>
                </a:solidFill>
                <a:latin typeface="HGP創英角ｺﾞｼｯｸUB" panose="020B0900000000000000" pitchFamily="50" charset="-128"/>
                <a:ea typeface="HGP創英角ｺﾞｼｯｸUB" panose="020B0900000000000000" pitchFamily="50" charset="-128"/>
              </a:rPr>
              <a:t>間違いは</a:t>
            </a:r>
          </a:p>
        </p:txBody>
      </p:sp>
      <p:sp>
        <p:nvSpPr>
          <p:cNvPr id="3" name="テキスト ボックス 2"/>
          <p:cNvSpPr txBox="1"/>
          <p:nvPr/>
        </p:nvSpPr>
        <p:spPr>
          <a:xfrm>
            <a:off x="3107593" y="2564904"/>
            <a:ext cx="4560752" cy="1200329"/>
          </a:xfrm>
          <a:prstGeom prst="rect">
            <a:avLst/>
          </a:prstGeom>
          <a:noFill/>
        </p:spPr>
        <p:txBody>
          <a:bodyPr wrap="square" rtlCol="0">
            <a:spAutoFit/>
          </a:bodyPr>
          <a:lstStyle/>
          <a:p>
            <a:r>
              <a:rPr lang="ja-JP" altLang="en-US" sz="3600" dirty="0">
                <a:solidFill>
                  <a:srgbClr val="FF00FF"/>
                </a:solidFill>
                <a:latin typeface="HGP創英角ｺﾞｼｯｸUB" panose="020B0900000000000000" pitchFamily="50" charset="-128"/>
                <a:ea typeface="HGP創英角ｺﾞｼｯｸUB" panose="020B0900000000000000" pitchFamily="50" charset="-128"/>
              </a:rPr>
              <a:t>売上票にサインを二度</a:t>
            </a:r>
            <a:endParaRPr lang="en-US" altLang="ja-JP" sz="3600" dirty="0">
              <a:solidFill>
                <a:srgbClr val="FF00FF"/>
              </a:solidFill>
              <a:latin typeface="HGP創英角ｺﾞｼｯｸUB" panose="020B0900000000000000" pitchFamily="50" charset="-128"/>
              <a:ea typeface="HGP創英角ｺﾞｼｯｸUB" panose="020B0900000000000000" pitchFamily="50" charset="-128"/>
            </a:endParaRPr>
          </a:p>
          <a:p>
            <a:r>
              <a:rPr lang="ja-JP" altLang="en-US" sz="3600" dirty="0">
                <a:solidFill>
                  <a:srgbClr val="FF00FF"/>
                </a:solidFill>
                <a:latin typeface="HGP創英角ｺﾞｼｯｸUB" panose="020B0900000000000000" pitchFamily="50" charset="-128"/>
                <a:ea typeface="HGP創英角ｺﾞｼｯｸUB" panose="020B0900000000000000" pitchFamily="50" charset="-128"/>
              </a:rPr>
              <a:t>しちゃったこと</a:t>
            </a:r>
          </a:p>
        </p:txBody>
      </p:sp>
      <p:pic>
        <p:nvPicPr>
          <p:cNvPr id="4608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75006"/>
            <a:ext cx="2890267" cy="6363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240" y="1006824"/>
            <a:ext cx="2184696" cy="1491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角丸四角形吹き出し 3"/>
          <p:cNvSpPr/>
          <p:nvPr/>
        </p:nvSpPr>
        <p:spPr>
          <a:xfrm>
            <a:off x="3228561" y="5602870"/>
            <a:ext cx="4130005" cy="936103"/>
          </a:xfrm>
          <a:prstGeom prst="wedgeRoundRectCallout">
            <a:avLst>
              <a:gd name="adj1" fmla="val 54714"/>
              <a:gd name="adj2" fmla="val -772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solidFill>
                  <a:schemeClr val="tx1"/>
                </a:solidFill>
              </a:rPr>
              <a:t>このままだと、請求通り</a:t>
            </a:r>
            <a:endParaRPr lang="en-US" altLang="ja-JP" sz="2400" dirty="0">
              <a:solidFill>
                <a:schemeClr val="tx1"/>
              </a:solidFill>
            </a:endParaRPr>
          </a:p>
          <a:p>
            <a:r>
              <a:rPr lang="ja-JP" altLang="en-US" sz="2400" dirty="0">
                <a:solidFill>
                  <a:schemeClr val="tx1"/>
                </a:solidFill>
              </a:rPr>
              <a:t>口座から引き落とされちゃうよ</a:t>
            </a:r>
            <a:endParaRPr kumimoji="1" lang="ja-JP" altLang="en-US" sz="2400" dirty="0">
              <a:solidFill>
                <a:schemeClr val="tx1"/>
              </a:solidFill>
            </a:endParaRPr>
          </a:p>
        </p:txBody>
      </p:sp>
      <p:sp>
        <p:nvSpPr>
          <p:cNvPr id="9" name="テキスト ボックス 8"/>
          <p:cNvSpPr txBox="1"/>
          <p:nvPr/>
        </p:nvSpPr>
        <p:spPr>
          <a:xfrm>
            <a:off x="3203848" y="4005064"/>
            <a:ext cx="4846198" cy="1200329"/>
          </a:xfrm>
          <a:prstGeom prst="rect">
            <a:avLst/>
          </a:prstGeom>
          <a:noFill/>
        </p:spPr>
        <p:txBody>
          <a:bodyPr wrap="none" rtlCol="0">
            <a:spAutoFit/>
          </a:bodyPr>
          <a:lstStyle/>
          <a:p>
            <a:r>
              <a:rPr lang="ja-JP" altLang="en-US" sz="3600" dirty="0">
                <a:solidFill>
                  <a:srgbClr val="FFFF00"/>
                </a:solidFill>
                <a:latin typeface="HGP創英角ｺﾞｼｯｸUB" panose="020B0900000000000000" pitchFamily="50" charset="-128"/>
                <a:ea typeface="HGP創英角ｺﾞｼｯｸUB" panose="020B0900000000000000" pitchFamily="50" charset="-128"/>
              </a:rPr>
              <a:t>請求が間違ってるのに</a:t>
            </a:r>
            <a:endParaRPr lang="en-US" altLang="ja-JP" sz="3600" dirty="0">
              <a:solidFill>
                <a:srgbClr val="FFFF00"/>
              </a:solidFill>
              <a:latin typeface="HGP創英角ｺﾞｼｯｸUB" panose="020B0900000000000000" pitchFamily="50" charset="-128"/>
              <a:ea typeface="HGP創英角ｺﾞｼｯｸUB" panose="020B0900000000000000" pitchFamily="50" charset="-128"/>
            </a:endParaRPr>
          </a:p>
          <a:p>
            <a:r>
              <a:rPr lang="ja-JP" altLang="en-US" sz="3600" dirty="0">
                <a:solidFill>
                  <a:srgbClr val="FFFF00"/>
                </a:solidFill>
                <a:latin typeface="HGP創英角ｺﾞｼｯｸUB" panose="020B0900000000000000" pitchFamily="50" charset="-128"/>
                <a:ea typeface="HGP創英角ｺﾞｼｯｸUB" panose="020B0900000000000000" pitchFamily="50" charset="-128"/>
              </a:rPr>
              <a:t>なにもしようとしないこと</a:t>
            </a:r>
          </a:p>
        </p:txBody>
      </p:sp>
      <p:pic>
        <p:nvPicPr>
          <p:cNvPr id="3993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80889" y="5672603"/>
            <a:ext cx="1436047" cy="88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172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par>
                                <p:cTn id="8" presetID="53" presetClass="entr" presetSubtype="16" fill="hold" nodeType="withEffect">
                                  <p:stCondLst>
                                    <p:cond delay="0"/>
                                  </p:stCondLst>
                                  <p:childTnLst>
                                    <p:set>
                                      <p:cBhvr>
                                        <p:cTn id="9" dur="1" fill="hold">
                                          <p:stCondLst>
                                            <p:cond delay="0"/>
                                          </p:stCondLst>
                                        </p:cTn>
                                        <p:tgtEl>
                                          <p:spTgt spid="6146"/>
                                        </p:tgtEl>
                                        <p:attrNameLst>
                                          <p:attrName>style.visibility</p:attrName>
                                        </p:attrNameLst>
                                      </p:cBhvr>
                                      <p:to>
                                        <p:strVal val="visible"/>
                                      </p:to>
                                    </p:set>
                                    <p:anim calcmode="lin" valueType="num">
                                      <p:cBhvr>
                                        <p:cTn id="10" dur="500" fill="hold"/>
                                        <p:tgtEl>
                                          <p:spTgt spid="6146"/>
                                        </p:tgtEl>
                                        <p:attrNameLst>
                                          <p:attrName>ppt_w</p:attrName>
                                        </p:attrNameLst>
                                      </p:cBhvr>
                                      <p:tavLst>
                                        <p:tav tm="0">
                                          <p:val>
                                            <p:fltVal val="0"/>
                                          </p:val>
                                        </p:tav>
                                        <p:tav tm="100000">
                                          <p:val>
                                            <p:strVal val="#ppt_w"/>
                                          </p:val>
                                        </p:tav>
                                      </p:tavLst>
                                    </p:anim>
                                    <p:anim calcmode="lin" valueType="num">
                                      <p:cBhvr>
                                        <p:cTn id="11" dur="500" fill="hold"/>
                                        <p:tgtEl>
                                          <p:spTgt spid="6146"/>
                                        </p:tgtEl>
                                        <p:attrNameLst>
                                          <p:attrName>ppt_h</p:attrName>
                                        </p:attrNameLst>
                                      </p:cBhvr>
                                      <p:tavLst>
                                        <p:tav tm="0">
                                          <p:val>
                                            <p:fltVal val="0"/>
                                          </p:val>
                                        </p:tav>
                                        <p:tav tm="100000">
                                          <p:val>
                                            <p:strVal val="#ppt_h"/>
                                          </p:val>
                                        </p:tav>
                                      </p:tavLst>
                                    </p:anim>
                                    <p:animEffect transition="in" filter="fade">
                                      <p:cBhvr>
                                        <p:cTn id="12" dur="500"/>
                                        <p:tgtEl>
                                          <p:spTgt spid="614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39939"/>
                                        </p:tgtEl>
                                        <p:attrNameLst>
                                          <p:attrName>style.visibility</p:attrName>
                                        </p:attrNameLst>
                                      </p:cBhvr>
                                      <p:to>
                                        <p:strVal val="visible"/>
                                      </p:to>
                                    </p:set>
                                    <p:anim calcmode="lin" valueType="num">
                                      <p:cBhvr>
                                        <p:cTn id="29" dur="500" fill="hold"/>
                                        <p:tgtEl>
                                          <p:spTgt spid="39939"/>
                                        </p:tgtEl>
                                        <p:attrNameLst>
                                          <p:attrName>ppt_w</p:attrName>
                                        </p:attrNameLst>
                                      </p:cBhvr>
                                      <p:tavLst>
                                        <p:tav tm="0">
                                          <p:val>
                                            <p:fltVal val="0"/>
                                          </p:val>
                                        </p:tav>
                                        <p:tav tm="100000">
                                          <p:val>
                                            <p:strVal val="#ppt_w"/>
                                          </p:val>
                                        </p:tav>
                                      </p:tavLst>
                                    </p:anim>
                                    <p:anim calcmode="lin" valueType="num">
                                      <p:cBhvr>
                                        <p:cTn id="30" dur="500" fill="hold"/>
                                        <p:tgtEl>
                                          <p:spTgt spid="39939"/>
                                        </p:tgtEl>
                                        <p:attrNameLst>
                                          <p:attrName>ppt_h</p:attrName>
                                        </p:attrNameLst>
                                      </p:cBhvr>
                                      <p:tavLst>
                                        <p:tav tm="0">
                                          <p:val>
                                            <p:fltVal val="0"/>
                                          </p:val>
                                        </p:tav>
                                        <p:tav tm="100000">
                                          <p:val>
                                            <p:strVal val="#ppt_h"/>
                                          </p:val>
                                        </p:tav>
                                      </p:tavLst>
                                    </p:anim>
                                    <p:animEffect transition="in" filter="fade">
                                      <p:cBhvr>
                                        <p:cTn id="31" dur="500"/>
                                        <p:tgtEl>
                                          <p:spTgt spid="39939"/>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dissolve">
                                      <p:cBhvr>
                                        <p:cTn id="36" dur="8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915816" y="2893841"/>
            <a:ext cx="3031470" cy="1872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200" y="2924944"/>
            <a:ext cx="1585642"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タイトル 4"/>
          <p:cNvSpPr>
            <a:spLocks noGrp="1"/>
          </p:cNvSpPr>
          <p:nvPr>
            <p:ph type="title"/>
          </p:nvPr>
        </p:nvSpPr>
        <p:spPr>
          <a:xfrm>
            <a:off x="2267744" y="224642"/>
            <a:ext cx="7056784" cy="1754326"/>
          </a:xfrm>
          <a:prstGeom prst="rect">
            <a:avLst/>
          </a:prstGeom>
        </p:spPr>
        <p:txBody>
          <a:bodyPr wrap="square">
            <a:spAutoFit/>
          </a:bodyPr>
          <a:lstStyle/>
          <a:p>
            <a:pPr lvl="0"/>
            <a:r>
              <a:rPr lang="ja-JP" altLang="en-US" sz="3600" dirty="0">
                <a:solidFill>
                  <a:srgbClr val="FF00FF"/>
                </a:solidFill>
                <a:latin typeface="HGP創英角ｺﾞｼｯｸUB" panose="020B0900000000000000" pitchFamily="50" charset="-128"/>
                <a:ea typeface="HGP創英角ｺﾞｼｯｸUB" panose="020B0900000000000000" pitchFamily="50" charset="-128"/>
              </a:rPr>
              <a:t>ＩＤ機能</a:t>
            </a:r>
            <a:r>
              <a:rPr lang="ja-JP" altLang="en-US" sz="3600" dirty="0">
                <a:solidFill>
                  <a:schemeClr val="bg1"/>
                </a:solidFill>
                <a:latin typeface="HGP創英角ｺﾞｼｯｸUB" panose="020B0900000000000000" pitchFamily="50" charset="-128"/>
                <a:ea typeface="HGP創英角ｺﾞｼｯｸUB" panose="020B0900000000000000" pitchFamily="50" charset="-128"/>
              </a:rPr>
              <a:t>があるから海外では必需品</a:t>
            </a:r>
            <a:r>
              <a:rPr lang="en-US" altLang="ja-JP" sz="3600" dirty="0">
                <a:solidFill>
                  <a:schemeClr val="bg1"/>
                </a:solidFill>
                <a:latin typeface="HGP創英角ｺﾞｼｯｸUB" panose="020B0900000000000000" pitchFamily="50" charset="-128"/>
                <a:ea typeface="HGP創英角ｺﾞｼｯｸUB" panose="020B0900000000000000" pitchFamily="50" charset="-128"/>
              </a:rPr>
              <a:t/>
            </a:r>
            <a:br>
              <a:rPr lang="en-US" altLang="ja-JP" sz="3600" dirty="0">
                <a:solidFill>
                  <a:schemeClr val="bg1"/>
                </a:solidFill>
                <a:latin typeface="HGP創英角ｺﾞｼｯｸUB" panose="020B0900000000000000" pitchFamily="50" charset="-128"/>
                <a:ea typeface="HGP創英角ｺﾞｼｯｸUB" panose="020B0900000000000000" pitchFamily="50" charset="-128"/>
              </a:rPr>
            </a:br>
            <a:r>
              <a:rPr lang="ja-JP" altLang="en-US" sz="3600" dirty="0">
                <a:solidFill>
                  <a:schemeClr val="bg1"/>
                </a:solidFill>
                <a:latin typeface="HGP創英角ｺﾞｼｯｸUB" panose="020B0900000000000000" pitchFamily="50" charset="-128"/>
                <a:ea typeface="HGP創英角ｺﾞｼｯｸUB" panose="020B0900000000000000" pitchFamily="50" charset="-128"/>
              </a:rPr>
              <a:t>海外使用だけでなく国内使用でも</a:t>
            </a:r>
            <a:r>
              <a:rPr lang="en-US" altLang="ja-JP" sz="3600" dirty="0">
                <a:solidFill>
                  <a:schemeClr val="bg1"/>
                </a:solidFill>
                <a:latin typeface="HGP創英角ｺﾞｼｯｸUB" panose="020B0900000000000000" pitchFamily="50" charset="-128"/>
                <a:ea typeface="HGP創英角ｺﾞｼｯｸUB" panose="020B0900000000000000" pitchFamily="50" charset="-128"/>
              </a:rPr>
              <a:t/>
            </a:r>
            <a:br>
              <a:rPr lang="en-US" altLang="ja-JP" sz="3600" dirty="0">
                <a:solidFill>
                  <a:schemeClr val="bg1"/>
                </a:solidFill>
                <a:latin typeface="HGP創英角ｺﾞｼｯｸUB" panose="020B0900000000000000" pitchFamily="50" charset="-128"/>
                <a:ea typeface="HGP創英角ｺﾞｼｯｸUB" panose="020B0900000000000000" pitchFamily="50" charset="-128"/>
              </a:rPr>
            </a:br>
            <a:r>
              <a:rPr lang="ja-JP" altLang="en-US" sz="3600" dirty="0">
                <a:solidFill>
                  <a:schemeClr val="bg1"/>
                </a:solidFill>
                <a:latin typeface="HGP創英角ｺﾞｼｯｸUB" panose="020B0900000000000000" pitchFamily="50" charset="-128"/>
                <a:ea typeface="HGP創英角ｺﾞｼｯｸUB" panose="020B0900000000000000" pitchFamily="50" charset="-128"/>
              </a:rPr>
              <a:t>サインやサインの仕方は重要よ</a:t>
            </a:r>
            <a:endParaRPr lang="en-US" altLang="ja-JP" sz="36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6" name="正方形/長方形 5"/>
          <p:cNvSpPr/>
          <p:nvPr/>
        </p:nvSpPr>
        <p:spPr>
          <a:xfrm>
            <a:off x="2843808" y="5144992"/>
            <a:ext cx="5616623" cy="1200329"/>
          </a:xfrm>
          <a:prstGeom prst="rect">
            <a:avLst/>
          </a:prstGeom>
        </p:spPr>
        <p:txBody>
          <a:bodyPr wrap="square">
            <a:spAutoFit/>
          </a:bodyPr>
          <a:lstStyle/>
          <a:p>
            <a:pPr lvl="0"/>
            <a:r>
              <a:rPr lang="ja-JP" altLang="en-US" sz="3600" dirty="0">
                <a:solidFill>
                  <a:srgbClr val="C00000"/>
                </a:solidFill>
                <a:latin typeface="HGP創英角ｺﾞｼｯｸUB" panose="020B0900000000000000" pitchFamily="50" charset="-128"/>
                <a:ea typeface="HGP創英角ｺﾞｼｯｸUB" panose="020B0900000000000000" pitchFamily="50" charset="-128"/>
              </a:rPr>
              <a:t>支払い停止の抗弁権</a:t>
            </a:r>
            <a:endParaRPr lang="en-US" altLang="ja-JP" sz="3600" dirty="0">
              <a:solidFill>
                <a:srgbClr val="C00000"/>
              </a:solidFill>
              <a:latin typeface="HGP創英角ｺﾞｼｯｸUB" panose="020B0900000000000000" pitchFamily="50" charset="-128"/>
              <a:ea typeface="HGP創英角ｺﾞｼｯｸUB" panose="020B0900000000000000" pitchFamily="50" charset="-128"/>
            </a:endParaRPr>
          </a:p>
          <a:p>
            <a:pPr lvl="0" algn="ctr"/>
            <a:r>
              <a:rPr lang="ja-JP" altLang="en-US" sz="3600" dirty="0">
                <a:solidFill>
                  <a:schemeClr val="bg1"/>
                </a:solidFill>
                <a:latin typeface="HGP創英角ｺﾞｼｯｸUB" panose="020B0900000000000000" pitchFamily="50" charset="-128"/>
                <a:ea typeface="HGP創英角ｺﾞｼｯｸUB" panose="020B0900000000000000" pitchFamily="50" charset="-128"/>
              </a:rPr>
              <a:t>を使うことも知っておこうね</a:t>
            </a:r>
          </a:p>
        </p:txBody>
      </p:sp>
      <p:sp>
        <p:nvSpPr>
          <p:cNvPr id="3" name="正方形/長方形 2"/>
          <p:cNvSpPr/>
          <p:nvPr/>
        </p:nvSpPr>
        <p:spPr>
          <a:xfrm>
            <a:off x="3203848" y="2230860"/>
            <a:ext cx="5022302" cy="584775"/>
          </a:xfrm>
          <a:prstGeom prst="rect">
            <a:avLst/>
          </a:prstGeom>
        </p:spPr>
        <p:txBody>
          <a:bodyPr wrap="square">
            <a:spAutoFit/>
          </a:bodyPr>
          <a:lstStyle/>
          <a:p>
            <a:r>
              <a:rPr lang="ja-JP" altLang="en-US" sz="3200" dirty="0">
                <a:solidFill>
                  <a:srgbClr val="FFFF00"/>
                </a:solidFill>
                <a:latin typeface="HGP創英角ｺﾞｼｯｸUB" panose="020B0900000000000000" pitchFamily="50" charset="-128"/>
                <a:ea typeface="HGP創英角ｺﾞｼｯｸUB" panose="020B0900000000000000" pitchFamily="50" charset="-128"/>
              </a:rPr>
              <a:t>こんなトラブルにあったら</a:t>
            </a:r>
          </a:p>
        </p:txBody>
      </p:sp>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49" y="224642"/>
            <a:ext cx="2673313" cy="6120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9015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25602"/>
                                        </p:tgtEl>
                                        <p:attrNameLst>
                                          <p:attrName>style.visibility</p:attrName>
                                        </p:attrNameLst>
                                      </p:cBhvr>
                                      <p:to>
                                        <p:strVal val="visible"/>
                                      </p:to>
                                    </p:set>
                                    <p:animEffect transition="in" filter="fade">
                                      <p:cBhvr>
                                        <p:cTn id="15" dur="500"/>
                                        <p:tgtEl>
                                          <p:spTgt spid="25602"/>
                                        </p:tgtEl>
                                      </p:cBhvr>
                                    </p:animEffect>
                                  </p:childTnLst>
                                </p:cTn>
                              </p:par>
                              <p:par>
                                <p:cTn id="16" presetID="10" presetClass="entr" presetSubtype="0" fill="hold" nodeType="withEffect">
                                  <p:stCondLst>
                                    <p:cond delay="0"/>
                                  </p:stCondLst>
                                  <p:childTnLst>
                                    <p:set>
                                      <p:cBhvr>
                                        <p:cTn id="17" dur="1" fill="hold">
                                          <p:stCondLst>
                                            <p:cond delay="0"/>
                                          </p:stCondLst>
                                        </p:cTn>
                                        <p:tgtEl>
                                          <p:spTgt spid="25603"/>
                                        </p:tgtEl>
                                        <p:attrNameLst>
                                          <p:attrName>style.visibility</p:attrName>
                                        </p:attrNameLst>
                                      </p:cBhvr>
                                      <p:to>
                                        <p:strVal val="visible"/>
                                      </p:to>
                                    </p:set>
                                    <p:animEffect transition="in" filter="fade">
                                      <p:cBhvr>
                                        <p:cTn id="18" dur="500"/>
                                        <p:tgtEl>
                                          <p:spTgt spid="25603"/>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67376" y="221152"/>
            <a:ext cx="8820472" cy="6525344"/>
          </a:xfrm>
          <a:prstGeom prst="roundRect">
            <a:avLst/>
          </a:prstGeom>
          <a:solidFill>
            <a:srgbClr val="FFFF66"/>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5" name="テキスト ボックス 4"/>
          <p:cNvSpPr txBox="1"/>
          <p:nvPr/>
        </p:nvSpPr>
        <p:spPr>
          <a:xfrm>
            <a:off x="2051720" y="764704"/>
            <a:ext cx="6527749" cy="1107996"/>
          </a:xfrm>
          <a:prstGeom prst="rect">
            <a:avLst/>
          </a:prstGeom>
          <a:noFill/>
        </p:spPr>
        <p:txBody>
          <a:bodyPr wrap="none" rtlCol="0">
            <a:spAutoFit/>
          </a:bodyPr>
          <a:lstStyle/>
          <a:p>
            <a:r>
              <a:rPr lang="ja-JP" altLang="en-US" sz="6600" b="1" dirty="0">
                <a:solidFill>
                  <a:prstClr val="white"/>
                </a:solidFill>
              </a:rPr>
              <a:t>ＣＲＥＤＩＴ　ＣＡＲＤ</a:t>
            </a:r>
          </a:p>
        </p:txBody>
      </p:sp>
      <p:sp>
        <p:nvSpPr>
          <p:cNvPr id="8" name="テキスト ボックス 7"/>
          <p:cNvSpPr txBox="1"/>
          <p:nvPr/>
        </p:nvSpPr>
        <p:spPr>
          <a:xfrm>
            <a:off x="1115616" y="692696"/>
            <a:ext cx="3679212" cy="707886"/>
          </a:xfrm>
          <a:prstGeom prst="rect">
            <a:avLst/>
          </a:prstGeom>
          <a:noFill/>
        </p:spPr>
        <p:txBody>
          <a:bodyPr wrap="none" rtlCol="0">
            <a:spAutoFit/>
          </a:bodyPr>
          <a:lstStyle/>
          <a:p>
            <a:r>
              <a:rPr lang="ja-JP" altLang="en-US" sz="4000" b="1" dirty="0">
                <a:solidFill>
                  <a:prstClr val="black"/>
                </a:solidFill>
                <a:latin typeface="AR PＰＯＰ５H" pitchFamily="50" charset="-128"/>
                <a:ea typeface="AR PＰＯＰ５H" pitchFamily="50" charset="-128"/>
              </a:rPr>
              <a:t>アドバイスモグラ</a:t>
            </a:r>
          </a:p>
        </p:txBody>
      </p:sp>
      <p:sp>
        <p:nvSpPr>
          <p:cNvPr id="9" name="テキスト ボックス 8"/>
          <p:cNvSpPr txBox="1"/>
          <p:nvPr/>
        </p:nvSpPr>
        <p:spPr>
          <a:xfrm>
            <a:off x="899592" y="1628800"/>
            <a:ext cx="4464496" cy="4837222"/>
          </a:xfrm>
          <a:prstGeom prst="rect">
            <a:avLst/>
          </a:prstGeom>
          <a:noFill/>
        </p:spPr>
        <p:txBody>
          <a:bodyPr wrap="square" rtlCol="0">
            <a:spAutoFit/>
          </a:bodyPr>
          <a:lstStyle/>
          <a:p>
            <a:pPr>
              <a:lnSpc>
                <a:spcPts val="3700"/>
              </a:lnSpc>
            </a:pPr>
            <a:r>
              <a:rPr lang="ja-JP" altLang="en-US" sz="2400" b="1" dirty="0">
                <a:solidFill>
                  <a:prstClr val="black"/>
                </a:solidFill>
              </a:rPr>
              <a:t>　</a:t>
            </a:r>
            <a:r>
              <a:rPr lang="ja-JP" altLang="en-US" sz="2800" b="1" dirty="0">
                <a:solidFill>
                  <a:prstClr val="black"/>
                </a:solidFill>
              </a:rPr>
              <a:t>「支払い停止の抗弁権」を知ってる？</a:t>
            </a:r>
            <a:endParaRPr lang="en-US" altLang="ja-JP" sz="2800" b="1" dirty="0">
              <a:solidFill>
                <a:prstClr val="black"/>
              </a:solidFill>
            </a:endParaRPr>
          </a:p>
          <a:p>
            <a:pPr>
              <a:lnSpc>
                <a:spcPts val="3700"/>
              </a:lnSpc>
            </a:pPr>
            <a:r>
              <a:rPr lang="ja-JP" altLang="en-US" sz="2800" b="1" dirty="0">
                <a:solidFill>
                  <a:prstClr val="black"/>
                </a:solidFill>
              </a:rPr>
              <a:t>　 クレジット契約をしたのに商品の引き渡しが</a:t>
            </a:r>
            <a:r>
              <a:rPr lang="ja-JP" altLang="en-US" sz="2800" b="1" dirty="0" smtClean="0">
                <a:solidFill>
                  <a:prstClr val="black"/>
                </a:solidFill>
              </a:rPr>
              <a:t>ない場合や、</a:t>
            </a:r>
            <a:r>
              <a:rPr lang="ja-JP" altLang="en-US" sz="2800" b="1" dirty="0">
                <a:solidFill>
                  <a:prstClr val="black"/>
                </a:solidFill>
              </a:rPr>
              <a:t>商品に欠陥があった場合、クレジットの支払いを停止することができるんだよ。</a:t>
            </a:r>
            <a:endParaRPr lang="en-US" altLang="ja-JP" sz="2800" b="1" dirty="0">
              <a:solidFill>
                <a:prstClr val="black"/>
              </a:solidFill>
            </a:endParaRPr>
          </a:p>
          <a:p>
            <a:pPr>
              <a:lnSpc>
                <a:spcPts val="3700"/>
              </a:lnSpc>
            </a:pPr>
            <a:r>
              <a:rPr lang="ja-JP" altLang="en-US" sz="2800" b="1" dirty="0">
                <a:solidFill>
                  <a:prstClr val="black"/>
                </a:solidFill>
              </a:rPr>
              <a:t>　 クレジット契約なら全てに適用されるから、覚えておくといいよ。</a:t>
            </a:r>
          </a:p>
        </p:txBody>
      </p:sp>
      <p:pic>
        <p:nvPicPr>
          <p:cNvPr id="18" name="Picture 2" descr="F:\20150618\P38_アドバイスモグラ.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136" y="2060848"/>
            <a:ext cx="2736304" cy="136815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cstate="print">
            <a:duotone>
              <a:prstClr val="black"/>
              <a:srgbClr val="C0504D">
                <a:tint val="45000"/>
                <a:satMod val="400000"/>
              </a:srgbClr>
            </a:duotone>
            <a:extLst>
              <a:ext uri="{28A0092B-C50C-407E-A947-70E740481C1C}">
                <a14:useLocalDpi xmlns:a14="http://schemas.microsoft.com/office/drawing/2010/main" val="0"/>
              </a:ext>
            </a:extLst>
          </a:blip>
          <a:srcRect/>
          <a:stretch>
            <a:fillRect/>
          </a:stretch>
        </p:blipFill>
        <p:spPr bwMode="auto">
          <a:xfrm>
            <a:off x="4572000" y="476672"/>
            <a:ext cx="4971628" cy="4967565"/>
          </a:xfrm>
          <a:prstGeom prst="rect">
            <a:avLst/>
          </a:prstGeom>
          <a:noFill/>
          <a:ln>
            <a:noFill/>
          </a:ln>
          <a:effectLst/>
          <a:extLst/>
        </p:spPr>
      </p:pic>
      <p:cxnSp>
        <p:nvCxnSpPr>
          <p:cNvPr id="13" name="直線コネクタ 12"/>
          <p:cNvCxnSpPr/>
          <p:nvPr/>
        </p:nvCxnSpPr>
        <p:spPr>
          <a:xfrm>
            <a:off x="1259632" y="5373216"/>
            <a:ext cx="3837024" cy="23243"/>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899592" y="5877272"/>
            <a:ext cx="1872208"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1484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slide(fromBottom)">
                                      <p:cBhvr>
                                        <p:cTn id="7" dur="500"/>
                                        <p:tgtEl>
                                          <p:spTgt spid="18"/>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slide(fromBottom)">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subTnLst>
                                    <p:audio>
                                      <p:cMediaNode>
                                        <p:cTn display="0" masterRel="sameClick">
                                          <p:stCondLst>
                                            <p:cond evt="begin" delay="0">
                                              <p:tn val="18"/>
                                            </p:cond>
                                          </p:stCondLst>
                                          <p:endCondLst>
                                            <p:cond evt="onStopAudio" delay="0">
                                              <p:tgtEl>
                                                <p:sldTgt/>
                                              </p:tgtEl>
                                            </p:cond>
                                          </p:endCondLst>
                                        </p:cTn>
                                        <p:tgtEl>
                                          <p:sndTgt r:embed="rId2" name="false.wav"/>
                                        </p:tgtEl>
                                      </p:cMediaNode>
                                    </p:audio>
                                  </p:subTnLst>
                                </p:cTn>
                              </p:par>
                            </p:childTnLst>
                          </p:cTn>
                        </p:par>
                      </p:childTnLst>
                    </p:cTn>
                  </p:par>
                  <p:par>
                    <p:cTn id="23" fill="hold">
                      <p:stCondLst>
                        <p:cond delay="indefinite"/>
                      </p:stCondLst>
                      <p:childTnLst>
                        <p:par>
                          <p:cTn id="24" fill="hold">
                            <p:stCondLst>
                              <p:cond delay="0"/>
                            </p:stCondLst>
                            <p:childTnLst>
                              <p:par>
                                <p:cTn id="25" presetID="12" presetClass="entr" presetSubtype="8"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slide(fromLeft)">
                                      <p:cBhvr>
                                        <p:cTn id="27" dur="1000"/>
                                        <p:tgtEl>
                                          <p:spTgt spid="13"/>
                                        </p:tgtEl>
                                      </p:cBhvr>
                                    </p:animEffect>
                                  </p:childTnLst>
                                </p:cTn>
                              </p:par>
                            </p:childTnLst>
                          </p:cTn>
                        </p:par>
                        <p:par>
                          <p:cTn id="28" fill="hold">
                            <p:stCondLst>
                              <p:cond delay="1000"/>
                            </p:stCondLst>
                            <p:childTnLst>
                              <p:par>
                                <p:cTn id="29" presetID="12" presetClass="entr" presetSubtype="8"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slide(fromLeft)">
                                      <p:cBhvr>
                                        <p:cTn id="31"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181000" y="2082576"/>
            <a:ext cx="6963000" cy="2554545"/>
          </a:xfrm>
          <a:prstGeom prst="rect">
            <a:avLst/>
          </a:prstGeom>
          <a:noFill/>
        </p:spPr>
        <p:txBody>
          <a:bodyPr wrap="square" rtlCol="0">
            <a:spAutoFit/>
          </a:bodyPr>
          <a:lstStyle/>
          <a:p>
            <a:r>
              <a:rPr kumimoji="1" lang="ja-JP" altLang="en-US" sz="3200" dirty="0">
                <a:solidFill>
                  <a:srgbClr val="FF00FF"/>
                </a:solidFill>
                <a:latin typeface="HGP創英角ｺﾞｼｯｸUB" panose="020B0900000000000000" pitchFamily="50" charset="-128"/>
                <a:ea typeface="HGP創英角ｺﾞｼｯｸUB" panose="020B0900000000000000" pitchFamily="50" charset="-128"/>
              </a:rPr>
              <a:t>すべてのクレジット契約が対象ではなく　たしか</a:t>
            </a:r>
            <a:r>
              <a:rPr kumimoji="1" lang="ja-JP" altLang="en-US" sz="3200" dirty="0">
                <a:solidFill>
                  <a:srgbClr val="FFFF00"/>
                </a:solidFill>
                <a:latin typeface="HGP創英角ｺﾞｼｯｸUB" panose="020B0900000000000000" pitchFamily="50" charset="-128"/>
                <a:ea typeface="HGP創英角ｺﾞｼｯｸUB" panose="020B0900000000000000" pitchFamily="50" charset="-128"/>
              </a:rPr>
              <a:t>支払期間が</a:t>
            </a:r>
            <a:r>
              <a:rPr kumimoji="1" lang="en-US" altLang="ja-JP" sz="3200" dirty="0">
                <a:solidFill>
                  <a:srgbClr val="FFFF00"/>
                </a:solidFill>
                <a:latin typeface="HGP創英角ｺﾞｼｯｸUB" panose="020B0900000000000000" pitchFamily="50" charset="-128"/>
                <a:ea typeface="HGP創英角ｺﾞｼｯｸUB" panose="020B0900000000000000" pitchFamily="50" charset="-128"/>
              </a:rPr>
              <a:t>2</a:t>
            </a:r>
            <a:r>
              <a:rPr kumimoji="1" lang="ja-JP" altLang="en-US" sz="3200" dirty="0">
                <a:solidFill>
                  <a:srgbClr val="FFFF00"/>
                </a:solidFill>
                <a:latin typeface="HGP創英角ｺﾞｼｯｸUB" panose="020B0900000000000000" pitchFamily="50" charset="-128"/>
                <a:ea typeface="HGP創英角ｺﾞｼｯｸUB" panose="020B0900000000000000" pitchFamily="50" charset="-128"/>
              </a:rPr>
              <a:t>ヶ月以上</a:t>
            </a:r>
            <a:r>
              <a:rPr kumimoji="1" lang="ja-JP" altLang="en-US" sz="3200" dirty="0">
                <a:solidFill>
                  <a:srgbClr val="FF00FF"/>
                </a:solidFill>
                <a:latin typeface="HGP創英角ｺﾞｼｯｸUB" panose="020B0900000000000000" pitchFamily="50" charset="-128"/>
                <a:ea typeface="HGP創英角ｺﾞｼｯｸUB" panose="020B0900000000000000" pitchFamily="50" charset="-128"/>
              </a:rPr>
              <a:t>支払総額は４万円以上（リボは３．８万円以上）</a:t>
            </a:r>
            <a:endParaRPr kumimoji="1" lang="en-US" altLang="ja-JP" sz="3200" dirty="0">
              <a:solidFill>
                <a:srgbClr val="FF00FF"/>
              </a:solidFill>
              <a:latin typeface="HGP創英角ｺﾞｼｯｸUB" panose="020B0900000000000000" pitchFamily="50" charset="-128"/>
              <a:ea typeface="HGP創英角ｺﾞｼｯｸUB" panose="020B0900000000000000" pitchFamily="50" charset="-128"/>
            </a:endParaRPr>
          </a:p>
          <a:p>
            <a:r>
              <a:rPr kumimoji="1" lang="ja-JP" altLang="en-US" sz="3200" dirty="0">
                <a:solidFill>
                  <a:srgbClr val="FF00FF"/>
                </a:solidFill>
                <a:latin typeface="HGP創英角ｺﾞｼｯｸUB" panose="020B0900000000000000" pitchFamily="50" charset="-128"/>
                <a:ea typeface="HGP創英角ｺﾞｼｯｸUB" panose="020B0900000000000000" pitchFamily="50" charset="-128"/>
              </a:rPr>
              <a:t>などの要件があったんだ</a:t>
            </a:r>
            <a:endParaRPr lang="en-US" altLang="ja-JP" sz="3200" dirty="0">
              <a:solidFill>
                <a:srgbClr val="FF00FF"/>
              </a:solidFill>
              <a:latin typeface="HGP創英角ｺﾞｼｯｸUB" panose="020B0900000000000000" pitchFamily="50" charset="-128"/>
              <a:ea typeface="HGP創英角ｺﾞｼｯｸUB" panose="020B0900000000000000" pitchFamily="50" charset="-128"/>
            </a:endParaRPr>
          </a:p>
          <a:p>
            <a:r>
              <a:rPr kumimoji="1" lang="ja-JP" altLang="en-US" sz="3200" dirty="0">
                <a:solidFill>
                  <a:srgbClr val="FF00FF"/>
                </a:solidFill>
                <a:latin typeface="HGP創英角ｺﾞｼｯｸUB" panose="020B0900000000000000" pitchFamily="50" charset="-128"/>
                <a:ea typeface="HGP創英角ｺﾞｼｯｸUB" panose="020B0900000000000000" pitchFamily="50" charset="-128"/>
              </a:rPr>
              <a:t>　　　　　　　　　</a:t>
            </a:r>
            <a:r>
              <a:rPr lang="ja-JP" altLang="en-US" sz="3200" dirty="0">
                <a:solidFill>
                  <a:srgbClr val="FF00FF"/>
                </a:solidFill>
                <a:latin typeface="HGP創英角ｺﾞｼｯｸUB" panose="020B0900000000000000" pitchFamily="50" charset="-128"/>
                <a:ea typeface="HGP創英角ｺﾞｼｯｸUB" panose="020B0900000000000000" pitchFamily="50" charset="-128"/>
              </a:rPr>
              <a:t>危ない　危ない</a:t>
            </a:r>
            <a:endParaRPr kumimoji="1" lang="en-US" altLang="ja-JP" sz="2800" dirty="0">
              <a:solidFill>
                <a:srgbClr val="FF00FF"/>
              </a:solidFill>
              <a:latin typeface="HGP創英角ｺﾞｼｯｸUB" panose="020B0900000000000000" pitchFamily="50" charset="-128"/>
              <a:ea typeface="HGP創英角ｺﾞｼｯｸUB" panose="020B0900000000000000" pitchFamily="50" charset="-128"/>
            </a:endParaRPr>
          </a:p>
        </p:txBody>
      </p:sp>
      <p:sp>
        <p:nvSpPr>
          <p:cNvPr id="5" name="テキスト ボックス 4"/>
          <p:cNvSpPr txBox="1"/>
          <p:nvPr/>
        </p:nvSpPr>
        <p:spPr>
          <a:xfrm>
            <a:off x="2480050" y="548680"/>
            <a:ext cx="4495141" cy="1200329"/>
          </a:xfrm>
          <a:prstGeom prst="rect">
            <a:avLst/>
          </a:prstGeom>
          <a:noFill/>
        </p:spPr>
        <p:txBody>
          <a:bodyPr wrap="none" rtlCol="0">
            <a:spAutoFit/>
          </a:bodyPr>
          <a:lstStyle/>
          <a:p>
            <a:r>
              <a:rPr lang="ja-JP" altLang="en-US" sz="3600" dirty="0">
                <a:solidFill>
                  <a:srgbClr val="FF00FF"/>
                </a:solidFill>
                <a:latin typeface="HGP創英角ｺﾞｼｯｸUB" panose="020B0900000000000000" pitchFamily="50" charset="-128"/>
                <a:ea typeface="HGP創英角ｺﾞｼｯｸUB" panose="020B0900000000000000" pitchFamily="50" charset="-128"/>
              </a:rPr>
              <a:t>おっと間違っちゃったよ</a:t>
            </a:r>
            <a:endParaRPr lang="en-US" altLang="ja-JP" sz="3600" dirty="0">
              <a:solidFill>
                <a:srgbClr val="FF00FF"/>
              </a:solidFill>
              <a:latin typeface="HGP創英角ｺﾞｼｯｸUB" panose="020B0900000000000000" pitchFamily="50" charset="-128"/>
              <a:ea typeface="HGP創英角ｺﾞｼｯｸUB" panose="020B0900000000000000" pitchFamily="50" charset="-128"/>
            </a:endParaRPr>
          </a:p>
          <a:p>
            <a:r>
              <a:rPr lang="ja-JP" altLang="en-US" sz="3600" dirty="0">
                <a:solidFill>
                  <a:srgbClr val="FF00FF"/>
                </a:solidFill>
                <a:latin typeface="HGP創英角ｺﾞｼｯｸUB" panose="020B0900000000000000" pitchFamily="50" charset="-128"/>
                <a:ea typeface="HGP創英角ｺﾞｼｯｸUB" panose="020B0900000000000000" pitchFamily="50" charset="-128"/>
              </a:rPr>
              <a:t>僕の間違いは</a:t>
            </a:r>
          </a:p>
        </p:txBody>
      </p:sp>
      <p:pic>
        <p:nvPicPr>
          <p:cNvPr id="717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91004"/>
            <a:ext cx="2372546" cy="5830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2399081" y="4941168"/>
            <a:ext cx="6354625" cy="1200329"/>
          </a:xfrm>
          <a:prstGeom prst="rect">
            <a:avLst/>
          </a:prstGeom>
          <a:noFill/>
        </p:spPr>
        <p:txBody>
          <a:bodyPr wrap="none" rtlCol="0">
            <a:spAutoFit/>
          </a:bodyPr>
          <a:lstStyle/>
          <a:p>
            <a:r>
              <a:rPr kumimoji="1" lang="ja-JP" altLang="en-US" sz="3600" dirty="0">
                <a:solidFill>
                  <a:schemeClr val="bg1"/>
                </a:solidFill>
                <a:latin typeface="HGP創英角ｺﾞｼｯｸUB" panose="020B0900000000000000" pitchFamily="50" charset="-128"/>
                <a:ea typeface="HGP創英角ｺﾞｼｯｸUB" panose="020B0900000000000000" pitchFamily="50" charset="-128"/>
              </a:rPr>
              <a:t>一括払いには適用されないのよ</a:t>
            </a:r>
            <a:endParaRPr kumimoji="1" lang="en-US" altLang="ja-JP" sz="3600" dirty="0">
              <a:solidFill>
                <a:schemeClr val="bg1"/>
              </a:solidFill>
              <a:latin typeface="HGP創英角ｺﾞｼｯｸUB" panose="020B0900000000000000" pitchFamily="50" charset="-128"/>
              <a:ea typeface="HGP創英角ｺﾞｼｯｸUB" panose="020B0900000000000000" pitchFamily="50" charset="-128"/>
            </a:endParaRPr>
          </a:p>
          <a:p>
            <a:r>
              <a:rPr lang="ja-JP" altLang="en-US" sz="3600" dirty="0">
                <a:solidFill>
                  <a:schemeClr val="bg1"/>
                </a:solidFill>
                <a:latin typeface="HGP創英角ｺﾞｼｯｸUB" panose="020B0900000000000000" pitchFamily="50" charset="-128"/>
                <a:ea typeface="HGP創英角ｺﾞｼｯｸUB" panose="020B0900000000000000" pitchFamily="50" charset="-128"/>
              </a:rPr>
              <a:t>高額なものには特に要注意よ</a:t>
            </a:r>
            <a:endParaRPr kumimoji="1" lang="ja-JP" altLang="en-US" sz="3600" dirty="0">
              <a:solidFill>
                <a:schemeClr val="bg1"/>
              </a:solidFill>
              <a:latin typeface="HGP創英角ｺﾞｼｯｸUB" panose="020B0900000000000000" pitchFamily="50" charset="-128"/>
              <a:ea typeface="HGP創英角ｺﾞｼｯｸUB" panose="020B0900000000000000" pitchFamily="50" charset="-128"/>
            </a:endParaRPr>
          </a:p>
        </p:txBody>
      </p:sp>
      <p:pic>
        <p:nvPicPr>
          <p:cNvPr id="71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264" y="548680"/>
            <a:ext cx="1785812" cy="1105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532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172"/>
                                        </p:tgtEl>
                                        <p:attrNameLst>
                                          <p:attrName>style.visibility</p:attrName>
                                        </p:attrNameLst>
                                      </p:cBhvr>
                                      <p:to>
                                        <p:strVal val="visible"/>
                                      </p:to>
                                    </p:set>
                                    <p:anim calcmode="lin" valueType="num">
                                      <p:cBhvr>
                                        <p:cTn id="7" dur="500" fill="hold"/>
                                        <p:tgtEl>
                                          <p:spTgt spid="7172"/>
                                        </p:tgtEl>
                                        <p:attrNameLst>
                                          <p:attrName>ppt_w</p:attrName>
                                        </p:attrNameLst>
                                      </p:cBhvr>
                                      <p:tavLst>
                                        <p:tav tm="0">
                                          <p:val>
                                            <p:fltVal val="0"/>
                                          </p:val>
                                        </p:tav>
                                        <p:tav tm="100000">
                                          <p:val>
                                            <p:strVal val="#ppt_w"/>
                                          </p:val>
                                        </p:tav>
                                      </p:tavLst>
                                    </p:anim>
                                    <p:anim calcmode="lin" valueType="num">
                                      <p:cBhvr>
                                        <p:cTn id="8" dur="500" fill="hold"/>
                                        <p:tgtEl>
                                          <p:spTgt spid="7172"/>
                                        </p:tgtEl>
                                        <p:attrNameLst>
                                          <p:attrName>ppt_h</p:attrName>
                                        </p:attrNameLst>
                                      </p:cBhvr>
                                      <p:tavLst>
                                        <p:tav tm="0">
                                          <p:val>
                                            <p:fltVal val="0"/>
                                          </p:val>
                                        </p:tav>
                                        <p:tav tm="100000">
                                          <p:val>
                                            <p:strVal val="#ppt_h"/>
                                          </p:val>
                                        </p:tav>
                                      </p:tavLst>
                                    </p:anim>
                                    <p:animEffect transition="in" filter="fade">
                                      <p:cBhvr>
                                        <p:cTn id="9" dur="500"/>
                                        <p:tgtEl>
                                          <p:spTgt spid="7172"/>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4" dur="5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9" dur="500"/>
                                        <p:tgtEl>
                                          <p:spTgt spid="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randombar(horizontal)">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500" fill="hold"/>
                                        <p:tgtEl>
                                          <p:spTgt spid="4"/>
                                        </p:tgtEl>
                                        <p:attrNameLst>
                                          <p:attrName>ppt_w</p:attrName>
                                        </p:attrNameLst>
                                      </p:cBhvr>
                                      <p:tavLst>
                                        <p:tav tm="0">
                                          <p:val>
                                            <p:fltVal val="0"/>
                                          </p:val>
                                        </p:tav>
                                        <p:tav tm="100000">
                                          <p:val>
                                            <p:strVal val="#ppt_w"/>
                                          </p:val>
                                        </p:tav>
                                      </p:tavLst>
                                    </p:anim>
                                    <p:anim calcmode="lin" valueType="num">
                                      <p:cBhvr>
                                        <p:cTn id="30" dur="500" fill="hold"/>
                                        <p:tgtEl>
                                          <p:spTgt spid="4"/>
                                        </p:tgtEl>
                                        <p:attrNameLst>
                                          <p:attrName>ppt_h</p:attrName>
                                        </p:attrNameLst>
                                      </p:cBhvr>
                                      <p:tavLst>
                                        <p:tav tm="0">
                                          <p:val>
                                            <p:fltVal val="0"/>
                                          </p:val>
                                        </p:tav>
                                        <p:tav tm="100000">
                                          <p:val>
                                            <p:strVal val="#ppt_h"/>
                                          </p:val>
                                        </p:tav>
                                      </p:tavLst>
                                    </p:anim>
                                    <p:animEffect transition="in" filter="fade">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51376" y="224717"/>
            <a:ext cx="8892480" cy="6309320"/>
          </a:xfrm>
          <a:prstGeom prst="round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5" name="テキスト ボックス 4"/>
          <p:cNvSpPr txBox="1"/>
          <p:nvPr/>
        </p:nvSpPr>
        <p:spPr>
          <a:xfrm>
            <a:off x="1691680" y="692696"/>
            <a:ext cx="6527749" cy="1107996"/>
          </a:xfrm>
          <a:prstGeom prst="rect">
            <a:avLst/>
          </a:prstGeom>
          <a:noFill/>
        </p:spPr>
        <p:txBody>
          <a:bodyPr wrap="none" rtlCol="0">
            <a:spAutoFit/>
          </a:bodyPr>
          <a:lstStyle/>
          <a:p>
            <a:r>
              <a:rPr lang="ja-JP" altLang="en-US" sz="6600" b="1" dirty="0">
                <a:solidFill>
                  <a:prstClr val="white">
                    <a:lumMod val="95000"/>
                  </a:prstClr>
                </a:solidFill>
              </a:rPr>
              <a:t>ＣＲＥＤＩＴ　ＣＡＲＤ</a:t>
            </a:r>
          </a:p>
        </p:txBody>
      </p:sp>
      <p:sp>
        <p:nvSpPr>
          <p:cNvPr id="8" name="テキスト ボックス 7"/>
          <p:cNvSpPr txBox="1"/>
          <p:nvPr/>
        </p:nvSpPr>
        <p:spPr>
          <a:xfrm>
            <a:off x="1115616" y="548680"/>
            <a:ext cx="2236510" cy="707886"/>
          </a:xfrm>
          <a:prstGeom prst="rect">
            <a:avLst/>
          </a:prstGeom>
          <a:noFill/>
        </p:spPr>
        <p:txBody>
          <a:bodyPr wrap="none" rtlCol="0">
            <a:spAutoFit/>
          </a:bodyPr>
          <a:lstStyle/>
          <a:p>
            <a:r>
              <a:rPr lang="ja-JP" altLang="en-US" sz="4000" b="1" dirty="0">
                <a:solidFill>
                  <a:prstClr val="black"/>
                </a:solidFill>
                <a:latin typeface="ARＰＯＰ５H" pitchFamily="49" charset="-128"/>
                <a:ea typeface="ARＰＯＰ５H" pitchFamily="49" charset="-128"/>
              </a:rPr>
              <a:t>雲隠れ犯</a:t>
            </a:r>
          </a:p>
        </p:txBody>
      </p:sp>
      <p:sp>
        <p:nvSpPr>
          <p:cNvPr id="9" name="テキスト ボックス 8"/>
          <p:cNvSpPr txBox="1"/>
          <p:nvPr/>
        </p:nvSpPr>
        <p:spPr>
          <a:xfrm>
            <a:off x="467544" y="1361313"/>
            <a:ext cx="5184576" cy="3413755"/>
          </a:xfrm>
          <a:prstGeom prst="rect">
            <a:avLst/>
          </a:prstGeom>
          <a:noFill/>
        </p:spPr>
        <p:txBody>
          <a:bodyPr wrap="square" rtlCol="0">
            <a:spAutoFit/>
          </a:bodyPr>
          <a:lstStyle/>
          <a:p>
            <a:pPr>
              <a:lnSpc>
                <a:spcPts val="3700"/>
              </a:lnSpc>
            </a:pPr>
            <a:r>
              <a:rPr lang="ja-JP" altLang="en-US" sz="2400" b="1" dirty="0">
                <a:solidFill>
                  <a:prstClr val="black"/>
                </a:solidFill>
              </a:rPr>
              <a:t>　</a:t>
            </a:r>
            <a:r>
              <a:rPr lang="ja-JP" altLang="en-US" sz="2800" b="1" dirty="0">
                <a:solidFill>
                  <a:prstClr val="black"/>
                </a:solidFill>
              </a:rPr>
              <a:t>ネット契約の成立時期は、どの時点か知ってるかい？</a:t>
            </a:r>
            <a:endParaRPr lang="en-US" altLang="ja-JP" sz="2800" b="1" dirty="0">
              <a:solidFill>
                <a:prstClr val="black"/>
              </a:solidFill>
            </a:endParaRPr>
          </a:p>
          <a:p>
            <a:pPr>
              <a:lnSpc>
                <a:spcPts val="3700"/>
              </a:lnSpc>
            </a:pPr>
            <a:r>
              <a:rPr lang="ja-JP" altLang="en-US" sz="2800" b="1" dirty="0">
                <a:solidFill>
                  <a:prstClr val="black"/>
                </a:solidFill>
              </a:rPr>
              <a:t> 「電子契約法」によれば、消費者の注文を受けた時点としているんだ。つまり、発注ボタンを</a:t>
            </a:r>
            <a:r>
              <a:rPr lang="en-US" altLang="ja-JP" sz="2800" b="1" dirty="0">
                <a:solidFill>
                  <a:prstClr val="black"/>
                </a:solidFill>
              </a:rPr>
              <a:t/>
            </a:r>
            <a:br>
              <a:rPr lang="en-US" altLang="ja-JP" sz="2800" b="1" dirty="0">
                <a:solidFill>
                  <a:prstClr val="black"/>
                </a:solidFill>
              </a:rPr>
            </a:br>
            <a:r>
              <a:rPr lang="ja-JP" altLang="en-US" sz="2800" b="1" dirty="0">
                <a:solidFill>
                  <a:prstClr val="black"/>
                </a:solidFill>
              </a:rPr>
              <a:t>クリックしたとき契約は成立する。</a:t>
            </a:r>
            <a:endParaRPr lang="en-US" altLang="ja-JP" sz="2800" b="1" dirty="0">
              <a:solidFill>
                <a:prstClr val="black"/>
              </a:solidFill>
            </a:endParaRPr>
          </a:p>
          <a:p>
            <a:pPr>
              <a:lnSpc>
                <a:spcPts val="3700"/>
              </a:lnSpc>
            </a:pPr>
            <a:r>
              <a:rPr lang="ja-JP" altLang="en-US" sz="2800" b="1" dirty="0">
                <a:solidFill>
                  <a:prstClr val="black"/>
                </a:solidFill>
              </a:rPr>
              <a:t>間違ってクリックしないように</a:t>
            </a:r>
          </a:p>
        </p:txBody>
      </p:sp>
      <p:sp>
        <p:nvSpPr>
          <p:cNvPr id="11" name="テキスト ボックス 10"/>
          <p:cNvSpPr txBox="1"/>
          <p:nvPr/>
        </p:nvSpPr>
        <p:spPr>
          <a:xfrm>
            <a:off x="467544" y="4725144"/>
            <a:ext cx="8348760" cy="1515800"/>
          </a:xfrm>
          <a:prstGeom prst="rect">
            <a:avLst/>
          </a:prstGeom>
          <a:noFill/>
        </p:spPr>
        <p:txBody>
          <a:bodyPr wrap="none" rtlCol="0">
            <a:spAutoFit/>
          </a:bodyPr>
          <a:lstStyle/>
          <a:p>
            <a:pPr>
              <a:lnSpc>
                <a:spcPts val="3700"/>
              </a:lnSpc>
            </a:pPr>
            <a:r>
              <a:rPr lang="ja-JP" altLang="en-US" sz="2800" b="1" dirty="0">
                <a:solidFill>
                  <a:prstClr val="black"/>
                </a:solidFill>
              </a:rPr>
              <a:t>注意しなよ。もっとも、オレは、いつも前払いさせて、</a:t>
            </a:r>
            <a:endParaRPr lang="en-US" altLang="ja-JP" sz="2800" b="1" dirty="0">
              <a:solidFill>
                <a:prstClr val="black"/>
              </a:solidFill>
            </a:endParaRPr>
          </a:p>
          <a:p>
            <a:pPr>
              <a:lnSpc>
                <a:spcPts val="3700"/>
              </a:lnSpc>
            </a:pPr>
            <a:r>
              <a:rPr lang="ja-JP" altLang="en-US" sz="2800" b="1" dirty="0">
                <a:solidFill>
                  <a:prstClr val="black"/>
                </a:solidFill>
              </a:rPr>
              <a:t>品物は送らないで、サイトを閉じるという手を使うから、</a:t>
            </a:r>
            <a:endParaRPr lang="en-US" altLang="ja-JP" sz="2800" b="1" dirty="0">
              <a:solidFill>
                <a:prstClr val="black"/>
              </a:solidFill>
            </a:endParaRPr>
          </a:p>
          <a:p>
            <a:pPr>
              <a:lnSpc>
                <a:spcPts val="3700"/>
              </a:lnSpc>
            </a:pPr>
            <a:r>
              <a:rPr lang="ja-JP" altLang="en-US" sz="2800" b="1" dirty="0">
                <a:solidFill>
                  <a:prstClr val="black"/>
                </a:solidFill>
              </a:rPr>
              <a:t>あまり関係ないけど。</a:t>
            </a:r>
          </a:p>
        </p:txBody>
      </p:sp>
      <p:pic>
        <p:nvPicPr>
          <p:cNvPr id="19" name="Picture 2" descr="F:\20150618\P38_雲隠れ犯.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41177" y="902623"/>
            <a:ext cx="3024336" cy="298820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33246" y="-271133"/>
            <a:ext cx="5182490" cy="5007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4" name="直線コネクタ 13"/>
          <p:cNvCxnSpPr/>
          <p:nvPr/>
        </p:nvCxnSpPr>
        <p:spPr>
          <a:xfrm>
            <a:off x="2380018" y="3717032"/>
            <a:ext cx="1944216"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534291" y="4221088"/>
            <a:ext cx="4896544"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737" y="3264611"/>
            <a:ext cx="3091167" cy="67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33245" y="2780928"/>
            <a:ext cx="997590" cy="80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6203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par>
                          <p:cTn id="18" fill="hold">
                            <p:stCondLst>
                              <p:cond delay="500"/>
                            </p:stCondLst>
                            <p:childTnLst>
                              <p:par>
                                <p:cTn id="19" presetID="9"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dissolv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subTnLst>
                                    <p:audio>
                                      <p:cMediaNode>
                                        <p:cTn display="0" masterRel="sameClick">
                                          <p:stCondLst>
                                            <p:cond evt="begin" delay="0">
                                              <p:tn val="24"/>
                                            </p:cond>
                                          </p:stCondLst>
                                          <p:endCondLst>
                                            <p:cond evt="onStopAudio" delay="0">
                                              <p:tgtEl>
                                                <p:sldTgt/>
                                              </p:tgtEl>
                                            </p:cond>
                                          </p:endCondLst>
                                        </p:cTn>
                                        <p:tgtEl>
                                          <p:sndTgt r:embed="rId2" name="false.wav"/>
                                        </p:tgtEl>
                                      </p:cMediaNode>
                                    </p:audio>
                                  </p:subTnLst>
                                </p:cTn>
                              </p:par>
                            </p:childTnLst>
                          </p:cTn>
                        </p:par>
                      </p:childTnLst>
                    </p:cTn>
                  </p:par>
                  <p:par>
                    <p:cTn id="29" fill="hold">
                      <p:stCondLst>
                        <p:cond delay="indefinite"/>
                      </p:stCondLst>
                      <p:childTnLst>
                        <p:par>
                          <p:cTn id="30" fill="hold">
                            <p:stCondLst>
                              <p:cond delay="0"/>
                            </p:stCondLst>
                            <p:childTnLst>
                              <p:par>
                                <p:cTn id="31" presetID="12" presetClass="entr" presetSubtype="4" fill="hold" nodeType="clickEffect">
                                  <p:stCondLst>
                                    <p:cond delay="0"/>
                                  </p:stCondLst>
                                  <p:childTnLst>
                                    <p:set>
                                      <p:cBhvr>
                                        <p:cTn id="32" dur="1" fill="hold">
                                          <p:stCondLst>
                                            <p:cond delay="0"/>
                                          </p:stCondLst>
                                        </p:cTn>
                                        <p:tgtEl>
                                          <p:spTgt spid="1028"/>
                                        </p:tgtEl>
                                        <p:attrNameLst>
                                          <p:attrName>style.visibility</p:attrName>
                                        </p:attrNameLst>
                                      </p:cBhvr>
                                      <p:to>
                                        <p:strVal val="visible"/>
                                      </p:to>
                                    </p:set>
                                    <p:anim calcmode="lin" valueType="num">
                                      <p:cBhvr additive="base">
                                        <p:cTn id="33" dur="500"/>
                                        <p:tgtEl>
                                          <p:spTgt spid="1028"/>
                                        </p:tgtEl>
                                        <p:attrNameLst>
                                          <p:attrName>ppt_y</p:attrName>
                                        </p:attrNameLst>
                                      </p:cBhvr>
                                      <p:tavLst>
                                        <p:tav tm="0">
                                          <p:val>
                                            <p:strVal val="#ppt_y+#ppt_h*1.125000"/>
                                          </p:val>
                                        </p:tav>
                                        <p:tav tm="100000">
                                          <p:val>
                                            <p:strVal val="#ppt_y"/>
                                          </p:val>
                                        </p:tav>
                                      </p:tavLst>
                                    </p:anim>
                                    <p:animEffect transition="in" filter="wipe(up)">
                                      <p:cBhvr>
                                        <p:cTn id="34" dur="500"/>
                                        <p:tgtEl>
                                          <p:spTgt spid="1028"/>
                                        </p:tgtEl>
                                      </p:cBhvr>
                                    </p:animEffect>
                                  </p:childTnLst>
                                </p:cTn>
                              </p:par>
                            </p:childTnLst>
                          </p:cTn>
                        </p:par>
                        <p:par>
                          <p:cTn id="35" fill="hold">
                            <p:stCondLst>
                              <p:cond delay="500"/>
                            </p:stCondLst>
                            <p:childTnLst>
                              <p:par>
                                <p:cTn id="36" presetID="12" presetClass="entr" presetSubtype="4" fill="hold" nodeType="afterEffect">
                                  <p:stCondLst>
                                    <p:cond delay="0"/>
                                  </p:stCondLst>
                                  <p:childTnLst>
                                    <p:set>
                                      <p:cBhvr>
                                        <p:cTn id="37" dur="1" fill="hold">
                                          <p:stCondLst>
                                            <p:cond delay="0"/>
                                          </p:stCondLst>
                                        </p:cTn>
                                        <p:tgtEl>
                                          <p:spTgt spid="1026"/>
                                        </p:tgtEl>
                                        <p:attrNameLst>
                                          <p:attrName>style.visibility</p:attrName>
                                        </p:attrNameLst>
                                      </p:cBhvr>
                                      <p:to>
                                        <p:strVal val="visible"/>
                                      </p:to>
                                    </p:set>
                                    <p:anim calcmode="lin" valueType="num">
                                      <p:cBhvr additive="base">
                                        <p:cTn id="38" dur="500"/>
                                        <p:tgtEl>
                                          <p:spTgt spid="1026"/>
                                        </p:tgtEl>
                                        <p:attrNameLst>
                                          <p:attrName>ppt_y</p:attrName>
                                        </p:attrNameLst>
                                      </p:cBhvr>
                                      <p:tavLst>
                                        <p:tav tm="0">
                                          <p:val>
                                            <p:strVal val="#ppt_y+#ppt_h*1.125000"/>
                                          </p:val>
                                        </p:tav>
                                        <p:tav tm="100000">
                                          <p:val>
                                            <p:strVal val="#ppt_y"/>
                                          </p:val>
                                        </p:tav>
                                      </p:tavLst>
                                    </p:anim>
                                    <p:animEffect transition="in" filter="wipe(up)">
                                      <p:cBhvr>
                                        <p:cTn id="39" dur="500"/>
                                        <p:tgtEl>
                                          <p:spTgt spid="1026"/>
                                        </p:tgtEl>
                                      </p:cBhvr>
                                    </p:animEffect>
                                  </p:childTnLst>
                                </p:cTn>
                              </p:par>
                            </p:childTnLst>
                          </p:cTn>
                        </p:par>
                        <p:par>
                          <p:cTn id="40" fill="hold">
                            <p:stCondLst>
                              <p:cond delay="1000"/>
                            </p:stCondLst>
                            <p:childTnLst>
                              <p:par>
                                <p:cTn id="41" presetID="12" presetClass="entr" presetSubtype="8"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slide(fromLeft)">
                                      <p:cBhvr>
                                        <p:cTn id="43" dur="1000"/>
                                        <p:tgtEl>
                                          <p:spTgt spid="14"/>
                                        </p:tgtEl>
                                      </p:cBhvr>
                                    </p:animEffect>
                                  </p:childTnLst>
                                </p:cTn>
                              </p:par>
                            </p:childTnLst>
                          </p:cTn>
                        </p:par>
                        <p:par>
                          <p:cTn id="44" fill="hold">
                            <p:stCondLst>
                              <p:cond delay="2000"/>
                            </p:stCondLst>
                            <p:childTnLst>
                              <p:par>
                                <p:cTn id="45" presetID="12" presetClass="entr" presetSubtype="8" fill="hold"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slide(fromLeft)">
                                      <p:cBhvr>
                                        <p:cTn id="4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051720" y="456325"/>
            <a:ext cx="6264696" cy="1569660"/>
          </a:xfrm>
          <a:prstGeom prst="rect">
            <a:avLst/>
          </a:prstGeom>
          <a:noFill/>
        </p:spPr>
        <p:txBody>
          <a:bodyPr wrap="square" rtlCol="0">
            <a:spAutoFit/>
          </a:bodyPr>
          <a:lstStyle/>
          <a:p>
            <a:r>
              <a:rPr lang="ja-JP" altLang="en-US" sz="3200" dirty="0">
                <a:solidFill>
                  <a:srgbClr val="FF00FF"/>
                </a:solidFill>
                <a:latin typeface="HGP創英角ｺﾞｼｯｸUB" panose="020B0900000000000000" pitchFamily="50" charset="-128"/>
                <a:ea typeface="HGP創英角ｺﾞｼｯｸUB" panose="020B0900000000000000" pitchFamily="50" charset="-128"/>
              </a:rPr>
              <a:t>オレ様の特技は前払いさせて品物</a:t>
            </a:r>
            <a:endParaRPr lang="en-US" altLang="ja-JP" sz="3200" dirty="0">
              <a:solidFill>
                <a:srgbClr val="FF00FF"/>
              </a:solidFill>
              <a:latin typeface="HGP創英角ｺﾞｼｯｸUB" panose="020B0900000000000000" pitchFamily="50" charset="-128"/>
              <a:ea typeface="HGP創英角ｺﾞｼｯｸUB" panose="020B0900000000000000" pitchFamily="50" charset="-128"/>
            </a:endParaRPr>
          </a:p>
          <a:p>
            <a:r>
              <a:rPr lang="ja-JP" altLang="en-US" sz="3200" dirty="0">
                <a:solidFill>
                  <a:srgbClr val="FF00FF"/>
                </a:solidFill>
                <a:latin typeface="HGP創英角ｺﾞｼｯｸUB" panose="020B0900000000000000" pitchFamily="50" charset="-128"/>
                <a:ea typeface="HGP創英角ｺﾞｼｯｸUB" panose="020B0900000000000000" pitchFamily="50" charset="-128"/>
              </a:rPr>
              <a:t>を送らずサイトを閉じる</a:t>
            </a:r>
            <a:r>
              <a:rPr lang="ja-JP" altLang="en-US" sz="3200" dirty="0">
                <a:solidFill>
                  <a:srgbClr val="FFFF00"/>
                </a:solidFill>
                <a:latin typeface="HGP創英角ｺﾞｼｯｸUB" panose="020B0900000000000000" pitchFamily="50" charset="-128"/>
                <a:ea typeface="HGP創英角ｺﾞｼｯｸUB" panose="020B0900000000000000" pitchFamily="50" charset="-128"/>
              </a:rPr>
              <a:t>雲隠れ</a:t>
            </a:r>
            <a:r>
              <a:rPr lang="ja-JP" altLang="en-US" sz="3200" dirty="0">
                <a:solidFill>
                  <a:srgbClr val="FF00FF"/>
                </a:solidFill>
                <a:latin typeface="HGP創英角ｺﾞｼｯｸUB" panose="020B0900000000000000" pitchFamily="50" charset="-128"/>
                <a:ea typeface="HGP創英角ｺﾞｼｯｸUB" panose="020B0900000000000000" pitchFamily="50" charset="-128"/>
              </a:rPr>
              <a:t>さ</a:t>
            </a:r>
            <a:endParaRPr lang="en-US" altLang="ja-JP" sz="3200" dirty="0">
              <a:solidFill>
                <a:srgbClr val="FF00FF"/>
              </a:solidFill>
              <a:latin typeface="HGP創英角ｺﾞｼｯｸUB" panose="020B0900000000000000" pitchFamily="50" charset="-128"/>
              <a:ea typeface="HGP創英角ｺﾞｼｯｸUB" panose="020B0900000000000000" pitchFamily="50" charset="-128"/>
            </a:endParaRPr>
          </a:p>
          <a:p>
            <a:r>
              <a:rPr lang="ja-JP" altLang="en-US" sz="3200" dirty="0">
                <a:solidFill>
                  <a:srgbClr val="FF00FF"/>
                </a:solidFill>
                <a:latin typeface="HGP創英角ｺﾞｼｯｸUB" panose="020B0900000000000000" pitchFamily="50" charset="-128"/>
                <a:ea typeface="HGP創英角ｺﾞｼｯｸUB" panose="020B0900000000000000" pitchFamily="50" charset="-128"/>
              </a:rPr>
              <a:t>　　　　　　　　　　　　　　</a:t>
            </a:r>
            <a:endParaRPr lang="ja-JP" altLang="en-US" sz="2800" dirty="0">
              <a:solidFill>
                <a:srgbClr val="FFFF00"/>
              </a:solidFill>
              <a:latin typeface="HGP創英角ｺﾞｼｯｸUB" panose="020B0900000000000000" pitchFamily="50" charset="-128"/>
              <a:ea typeface="HGP創英角ｺﾞｼｯｸUB" panose="020B0900000000000000" pitchFamily="50" charset="-128"/>
            </a:endParaRPr>
          </a:p>
        </p:txBody>
      </p:sp>
      <p:pic>
        <p:nvPicPr>
          <p:cNvPr id="92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26165"/>
            <a:ext cx="2240834" cy="5695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2117300" y="1919640"/>
            <a:ext cx="6435622" cy="2062103"/>
          </a:xfrm>
          <a:prstGeom prst="rect">
            <a:avLst/>
          </a:prstGeom>
          <a:noFill/>
        </p:spPr>
        <p:txBody>
          <a:bodyPr wrap="square" rtlCol="0">
            <a:spAutoFit/>
          </a:bodyPr>
          <a:lstStyle/>
          <a:p>
            <a:r>
              <a:rPr lang="ja-JP" altLang="en-US" sz="3200" dirty="0">
                <a:solidFill>
                  <a:srgbClr val="FF00FF"/>
                </a:solidFill>
                <a:latin typeface="HGP創英角ｺﾞｼｯｸUB" panose="020B0900000000000000" pitchFamily="50" charset="-128"/>
                <a:ea typeface="HGP創英角ｺﾞｼｯｸUB" panose="020B0900000000000000" pitchFamily="50" charset="-128"/>
              </a:rPr>
              <a:t>そういえば</a:t>
            </a:r>
            <a:r>
              <a:rPr lang="ja-JP" altLang="en-US" sz="3200" dirty="0">
                <a:solidFill>
                  <a:srgbClr val="FFFF00"/>
                </a:solidFill>
                <a:latin typeface="HGP創英角ｺﾞｼｯｸUB" panose="020B0900000000000000" pitchFamily="50" charset="-128"/>
                <a:ea typeface="HGP創英角ｺﾞｼｯｸUB" panose="020B0900000000000000" pitchFamily="50" charset="-128"/>
              </a:rPr>
              <a:t>電子契約法</a:t>
            </a:r>
            <a:r>
              <a:rPr lang="ja-JP" altLang="en-US" sz="3200" dirty="0">
                <a:solidFill>
                  <a:srgbClr val="FF00FF"/>
                </a:solidFill>
                <a:latin typeface="HGP創英角ｺﾞｼｯｸUB" panose="020B0900000000000000" pitchFamily="50" charset="-128"/>
                <a:ea typeface="HGP創英角ｺﾞｼｯｸUB" panose="020B0900000000000000" pitchFamily="50" charset="-128"/>
              </a:rPr>
              <a:t>とやらで</a:t>
            </a:r>
            <a:endParaRPr lang="en-US" altLang="ja-JP" sz="3200" dirty="0">
              <a:solidFill>
                <a:srgbClr val="FF00FF"/>
              </a:solidFill>
              <a:latin typeface="HGP創英角ｺﾞｼｯｸUB" panose="020B0900000000000000" pitchFamily="50" charset="-128"/>
              <a:ea typeface="HGP創英角ｺﾞｼｯｸUB" panose="020B0900000000000000" pitchFamily="50" charset="-128"/>
            </a:endParaRPr>
          </a:p>
          <a:p>
            <a:r>
              <a:rPr lang="ja-JP" altLang="en-US" sz="3200" dirty="0">
                <a:solidFill>
                  <a:srgbClr val="FF00FF"/>
                </a:solidFill>
                <a:latin typeface="HGP創英角ｺﾞｼｯｸUB" panose="020B0900000000000000" pitchFamily="50" charset="-128"/>
                <a:ea typeface="HGP創英角ｺﾞｼｯｸUB" panose="020B0900000000000000" pitchFamily="50" charset="-128"/>
              </a:rPr>
              <a:t>契約が成立するのは消費者が発注</a:t>
            </a:r>
            <a:endParaRPr lang="en-US" altLang="ja-JP" sz="3200" dirty="0">
              <a:solidFill>
                <a:srgbClr val="FF00FF"/>
              </a:solidFill>
              <a:latin typeface="HGP創英角ｺﾞｼｯｸUB" panose="020B0900000000000000" pitchFamily="50" charset="-128"/>
              <a:ea typeface="HGP創英角ｺﾞｼｯｸUB" panose="020B0900000000000000" pitchFamily="50" charset="-128"/>
            </a:endParaRPr>
          </a:p>
          <a:p>
            <a:r>
              <a:rPr lang="ja-JP" altLang="en-US" sz="3200" dirty="0">
                <a:solidFill>
                  <a:srgbClr val="FF00FF"/>
                </a:solidFill>
                <a:latin typeface="HGP創英角ｺﾞｼｯｸUB" panose="020B0900000000000000" pitchFamily="50" charset="-128"/>
                <a:ea typeface="HGP創英角ｺﾞｼｯｸUB" panose="020B0900000000000000" pitchFamily="50" charset="-128"/>
              </a:rPr>
              <a:t>ボタンを押したときじゃなくて事業者の承諾通知が届いた時になったんだ</a:t>
            </a:r>
          </a:p>
        </p:txBody>
      </p:sp>
      <p:pic>
        <p:nvPicPr>
          <p:cNvPr id="922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03165" y="74948"/>
            <a:ext cx="1450975" cy="195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75455" y="5325961"/>
            <a:ext cx="1852613"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角丸四角形吹き出し 8"/>
          <p:cNvSpPr/>
          <p:nvPr/>
        </p:nvSpPr>
        <p:spPr>
          <a:xfrm>
            <a:off x="2411760" y="5445059"/>
            <a:ext cx="4762960" cy="972272"/>
          </a:xfrm>
          <a:prstGeom prst="wedgeRoundRectCallout">
            <a:avLst>
              <a:gd name="adj1" fmla="val 60362"/>
              <a:gd name="adj2" fmla="val 1370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solidFill>
                  <a:schemeClr val="tx1"/>
                </a:solidFill>
              </a:rPr>
              <a:t>ネットショッピングは</a:t>
            </a:r>
            <a:endParaRPr lang="en-US" altLang="ja-JP" sz="2400" dirty="0">
              <a:solidFill>
                <a:schemeClr val="tx1"/>
              </a:solidFill>
            </a:endParaRPr>
          </a:p>
          <a:p>
            <a:r>
              <a:rPr lang="ja-JP" altLang="en-US" sz="2400" b="1" dirty="0" smtClean="0">
                <a:solidFill>
                  <a:srgbClr val="00B050"/>
                </a:solidFill>
              </a:rPr>
              <a:t>クーリング</a:t>
            </a:r>
            <a:r>
              <a:rPr lang="ja-JP" altLang="en-US" sz="2400" b="1" dirty="0">
                <a:solidFill>
                  <a:srgbClr val="00B050"/>
                </a:solidFill>
              </a:rPr>
              <a:t>・</a:t>
            </a:r>
            <a:r>
              <a:rPr lang="ja-JP" altLang="en-US" sz="2400" b="1" dirty="0" smtClean="0">
                <a:solidFill>
                  <a:srgbClr val="00B050"/>
                </a:solidFill>
              </a:rPr>
              <a:t>オフ</a:t>
            </a:r>
            <a:r>
              <a:rPr lang="ja-JP" altLang="en-US" sz="2400" dirty="0">
                <a:solidFill>
                  <a:schemeClr val="tx1"/>
                </a:solidFill>
              </a:rPr>
              <a:t>が効かないんだよ</a:t>
            </a:r>
            <a:endParaRPr lang="en-US" altLang="ja-JP" sz="2400" dirty="0">
              <a:solidFill>
                <a:prstClr val="black"/>
              </a:solidFill>
            </a:endParaRPr>
          </a:p>
        </p:txBody>
      </p:sp>
      <p:sp>
        <p:nvSpPr>
          <p:cNvPr id="3" name="正方形/長方形 2"/>
          <p:cNvSpPr/>
          <p:nvPr/>
        </p:nvSpPr>
        <p:spPr>
          <a:xfrm>
            <a:off x="2241569" y="4389857"/>
            <a:ext cx="6187084" cy="936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4000" dirty="0">
                <a:solidFill>
                  <a:prstClr val="white"/>
                </a:solidFill>
                <a:latin typeface="HGP創英角ｺﾞｼｯｸUB" panose="020B0900000000000000" pitchFamily="50" charset="-128"/>
                <a:ea typeface="HGP創英角ｺﾞｼｯｸUB" panose="020B0900000000000000" pitchFamily="50" charset="-128"/>
              </a:rPr>
              <a:t>再確認のクリックも慎重にね</a:t>
            </a:r>
            <a:r>
              <a:rPr lang="ja-JP" altLang="en-US" sz="3200" dirty="0">
                <a:solidFill>
                  <a:prstClr val="white"/>
                </a:solidFill>
                <a:latin typeface="HGP創英角ｺﾞｼｯｸUB" panose="020B0900000000000000" pitchFamily="50" charset="-128"/>
                <a:ea typeface="HGP創英角ｺﾞｼｯｸUB" panose="020B0900000000000000" pitchFamily="50" charset="-128"/>
              </a:rPr>
              <a:t>　</a:t>
            </a:r>
          </a:p>
        </p:txBody>
      </p:sp>
    </p:spTree>
    <p:extLst>
      <p:ext uri="{BB962C8B-B14F-4D97-AF65-F5344CB8AC3E}">
        <p14:creationId xmlns:p14="http://schemas.microsoft.com/office/powerpoint/2010/main" val="1337645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221"/>
                                        </p:tgtEl>
                                        <p:attrNameLst>
                                          <p:attrName>style.visibility</p:attrName>
                                        </p:attrNameLst>
                                      </p:cBhvr>
                                      <p:to>
                                        <p:strVal val="visible"/>
                                      </p:to>
                                    </p:set>
                                    <p:anim calcmode="lin" valueType="num">
                                      <p:cBhvr>
                                        <p:cTn id="7" dur="500" fill="hold"/>
                                        <p:tgtEl>
                                          <p:spTgt spid="9221"/>
                                        </p:tgtEl>
                                        <p:attrNameLst>
                                          <p:attrName>ppt_w</p:attrName>
                                        </p:attrNameLst>
                                      </p:cBhvr>
                                      <p:tavLst>
                                        <p:tav tm="0">
                                          <p:val>
                                            <p:fltVal val="0"/>
                                          </p:val>
                                        </p:tav>
                                        <p:tav tm="100000">
                                          <p:val>
                                            <p:strVal val="#ppt_w"/>
                                          </p:val>
                                        </p:tav>
                                      </p:tavLst>
                                    </p:anim>
                                    <p:anim calcmode="lin" valueType="num">
                                      <p:cBhvr>
                                        <p:cTn id="8" dur="500" fill="hold"/>
                                        <p:tgtEl>
                                          <p:spTgt spid="9221"/>
                                        </p:tgtEl>
                                        <p:attrNameLst>
                                          <p:attrName>ppt_h</p:attrName>
                                        </p:attrNameLst>
                                      </p:cBhvr>
                                      <p:tavLst>
                                        <p:tav tm="0">
                                          <p:val>
                                            <p:fltVal val="0"/>
                                          </p:val>
                                        </p:tav>
                                        <p:tav tm="100000">
                                          <p:val>
                                            <p:strVal val="#ppt_h"/>
                                          </p:val>
                                        </p:tav>
                                      </p:tavLst>
                                    </p:anim>
                                    <p:animEffect transition="in" filter="fade">
                                      <p:cBhvr>
                                        <p:cTn id="9" dur="500"/>
                                        <p:tgtEl>
                                          <p:spTgt spid="9221"/>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2"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2"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3074"/>
                                        </p:tgtEl>
                                        <p:attrNameLst>
                                          <p:attrName>style.visibility</p:attrName>
                                        </p:attrNameLst>
                                      </p:cBhvr>
                                      <p:to>
                                        <p:strVal val="visible"/>
                                      </p:to>
                                    </p:set>
                                    <p:anim calcmode="lin" valueType="num">
                                      <p:cBhvr>
                                        <p:cTn id="31" dur="500" fill="hold"/>
                                        <p:tgtEl>
                                          <p:spTgt spid="3074"/>
                                        </p:tgtEl>
                                        <p:attrNameLst>
                                          <p:attrName>ppt_w</p:attrName>
                                        </p:attrNameLst>
                                      </p:cBhvr>
                                      <p:tavLst>
                                        <p:tav tm="0">
                                          <p:val>
                                            <p:fltVal val="0"/>
                                          </p:val>
                                        </p:tav>
                                        <p:tav tm="100000">
                                          <p:val>
                                            <p:strVal val="#ppt_w"/>
                                          </p:val>
                                        </p:tav>
                                      </p:tavLst>
                                    </p:anim>
                                    <p:anim calcmode="lin" valueType="num">
                                      <p:cBhvr>
                                        <p:cTn id="32" dur="500" fill="hold"/>
                                        <p:tgtEl>
                                          <p:spTgt spid="3074"/>
                                        </p:tgtEl>
                                        <p:attrNameLst>
                                          <p:attrName>ppt_h</p:attrName>
                                        </p:attrNameLst>
                                      </p:cBhvr>
                                      <p:tavLst>
                                        <p:tav tm="0">
                                          <p:val>
                                            <p:fltVal val="0"/>
                                          </p:val>
                                        </p:tav>
                                        <p:tav tm="100000">
                                          <p:val>
                                            <p:strVal val="#ppt_h"/>
                                          </p:val>
                                        </p:tav>
                                      </p:tavLst>
                                    </p:anim>
                                    <p:animEffect transition="in" filter="fade">
                                      <p:cBhvr>
                                        <p:cTn id="33" dur="500"/>
                                        <p:tgtEl>
                                          <p:spTgt spid="3074"/>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dissolve">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2"/>
      <p:bldP spid="9" grpId="0" animBg="1"/>
      <p:bldP spid="3" grpId="2"/>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79512" y="147787"/>
            <a:ext cx="8851371" cy="6336704"/>
          </a:xfrm>
          <a:prstGeom prst="roundRect">
            <a:avLst/>
          </a:prstGeom>
          <a:solidFill>
            <a:schemeClr val="accent5">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5" name="テキスト ボックス 4"/>
          <p:cNvSpPr txBox="1"/>
          <p:nvPr/>
        </p:nvSpPr>
        <p:spPr>
          <a:xfrm>
            <a:off x="1691680" y="692696"/>
            <a:ext cx="6527749" cy="1107996"/>
          </a:xfrm>
          <a:prstGeom prst="rect">
            <a:avLst/>
          </a:prstGeom>
          <a:noFill/>
        </p:spPr>
        <p:txBody>
          <a:bodyPr wrap="none" rtlCol="0">
            <a:spAutoFit/>
          </a:bodyPr>
          <a:lstStyle/>
          <a:p>
            <a:r>
              <a:rPr lang="ja-JP" altLang="en-US" sz="6600" b="1" dirty="0">
                <a:solidFill>
                  <a:prstClr val="white">
                    <a:lumMod val="85000"/>
                  </a:prstClr>
                </a:solidFill>
              </a:rPr>
              <a:t>ＣＲＥＤＩＴ　ＣＡＲＤ</a:t>
            </a:r>
          </a:p>
        </p:txBody>
      </p:sp>
      <p:sp>
        <p:nvSpPr>
          <p:cNvPr id="8" name="テキスト ボックス 7"/>
          <p:cNvSpPr txBox="1"/>
          <p:nvPr/>
        </p:nvSpPr>
        <p:spPr>
          <a:xfrm>
            <a:off x="1187624" y="764704"/>
            <a:ext cx="2266967" cy="707886"/>
          </a:xfrm>
          <a:prstGeom prst="rect">
            <a:avLst/>
          </a:prstGeom>
          <a:noFill/>
        </p:spPr>
        <p:txBody>
          <a:bodyPr wrap="none" rtlCol="0">
            <a:spAutoFit/>
          </a:bodyPr>
          <a:lstStyle/>
          <a:p>
            <a:r>
              <a:rPr lang="ja-JP" altLang="en-US" sz="4000" b="1" dirty="0" smtClean="0">
                <a:solidFill>
                  <a:prstClr val="black"/>
                </a:solidFill>
                <a:latin typeface="富士ポップＰ" pitchFamily="50" charset="-128"/>
                <a:ea typeface="富士ポップＰ" pitchFamily="50" charset="-128"/>
              </a:rPr>
              <a:t>ネットさん</a:t>
            </a:r>
            <a:endParaRPr lang="ja-JP" altLang="en-US" sz="4000" b="1" dirty="0">
              <a:solidFill>
                <a:prstClr val="black"/>
              </a:solidFill>
              <a:latin typeface="富士ポップＰ" pitchFamily="50" charset="-128"/>
              <a:ea typeface="富士ポップＰ" pitchFamily="50" charset="-128"/>
            </a:endParaRPr>
          </a:p>
        </p:txBody>
      </p:sp>
      <p:sp>
        <p:nvSpPr>
          <p:cNvPr id="9" name="テキスト ボックス 8"/>
          <p:cNvSpPr txBox="1"/>
          <p:nvPr/>
        </p:nvSpPr>
        <p:spPr>
          <a:xfrm>
            <a:off x="899592" y="1988840"/>
            <a:ext cx="3642497" cy="3370410"/>
          </a:xfrm>
          <a:prstGeom prst="rect">
            <a:avLst/>
          </a:prstGeom>
          <a:noFill/>
        </p:spPr>
        <p:txBody>
          <a:bodyPr wrap="square" rtlCol="0">
            <a:spAutoFit/>
          </a:bodyPr>
          <a:lstStyle/>
          <a:p>
            <a:pPr>
              <a:lnSpc>
                <a:spcPts val="3700"/>
              </a:lnSpc>
            </a:pPr>
            <a:r>
              <a:rPr lang="ja-JP" altLang="en-US" sz="2400" b="1" dirty="0">
                <a:solidFill>
                  <a:prstClr val="black"/>
                </a:solidFill>
              </a:rPr>
              <a:t>　</a:t>
            </a:r>
            <a:r>
              <a:rPr lang="ja-JP" altLang="en-US" sz="2800" b="1" dirty="0">
                <a:solidFill>
                  <a:prstClr val="black"/>
                </a:solidFill>
              </a:rPr>
              <a:t>ぼくは、ＳＮＳで知り合った彼女に頼まれて、コンビニで指定されたプリペイドカードを購入し、記載されている番号を教えちゃった。</a:t>
            </a:r>
            <a:endParaRPr lang="en-US" altLang="ja-JP" sz="2400" b="1" dirty="0">
              <a:solidFill>
                <a:prstClr val="black"/>
              </a:solidFill>
            </a:endParaRPr>
          </a:p>
          <a:p>
            <a:pPr>
              <a:lnSpc>
                <a:spcPts val="3700"/>
              </a:lnSpc>
            </a:pPr>
            <a:r>
              <a:rPr lang="ja-JP" altLang="en-US" sz="2400" b="1" dirty="0">
                <a:solidFill>
                  <a:prstClr val="black"/>
                </a:solidFill>
              </a:rPr>
              <a:t>　</a:t>
            </a:r>
          </a:p>
        </p:txBody>
      </p:sp>
      <p:sp>
        <p:nvSpPr>
          <p:cNvPr id="2" name="テキスト ボックス 1"/>
          <p:cNvSpPr txBox="1"/>
          <p:nvPr/>
        </p:nvSpPr>
        <p:spPr>
          <a:xfrm>
            <a:off x="899592" y="4869160"/>
            <a:ext cx="8234947" cy="1041311"/>
          </a:xfrm>
          <a:prstGeom prst="rect">
            <a:avLst/>
          </a:prstGeom>
          <a:noFill/>
        </p:spPr>
        <p:txBody>
          <a:bodyPr wrap="none" rtlCol="0">
            <a:spAutoFit/>
          </a:bodyPr>
          <a:lstStyle/>
          <a:p>
            <a:pPr>
              <a:lnSpc>
                <a:spcPts val="3700"/>
              </a:lnSpc>
            </a:pPr>
            <a:r>
              <a:rPr lang="ja-JP" altLang="en-US" sz="2800" b="1" dirty="0" smtClean="0">
                <a:solidFill>
                  <a:prstClr val="black"/>
                </a:solidFill>
              </a:rPr>
              <a:t>　後</a:t>
            </a:r>
            <a:r>
              <a:rPr lang="ja-JP" altLang="en-US" sz="2800" b="1" dirty="0">
                <a:solidFill>
                  <a:prstClr val="black"/>
                </a:solidFill>
              </a:rPr>
              <a:t>でだまされたことに気づいたけど、カードは手元に</a:t>
            </a:r>
            <a:endParaRPr lang="en-US" altLang="ja-JP" sz="2800" b="1" dirty="0">
              <a:solidFill>
                <a:prstClr val="black"/>
              </a:solidFill>
            </a:endParaRPr>
          </a:p>
          <a:p>
            <a:pPr>
              <a:lnSpc>
                <a:spcPts val="3700"/>
              </a:lnSpc>
            </a:pPr>
            <a:r>
              <a:rPr lang="ja-JP" altLang="en-US" sz="2800" b="1" dirty="0">
                <a:solidFill>
                  <a:prstClr val="black"/>
                </a:solidFill>
              </a:rPr>
              <a:t>あるから、返金してもらえるよね。</a:t>
            </a:r>
          </a:p>
        </p:txBody>
      </p:sp>
      <p:cxnSp>
        <p:nvCxnSpPr>
          <p:cNvPr id="18" name="直線コネクタ 17"/>
          <p:cNvCxnSpPr/>
          <p:nvPr/>
        </p:nvCxnSpPr>
        <p:spPr>
          <a:xfrm flipV="1">
            <a:off x="1547664" y="4358640"/>
            <a:ext cx="2658576" cy="646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flipV="1">
            <a:off x="971600" y="4797152"/>
            <a:ext cx="2808312" cy="6464"/>
          </a:xfrm>
          <a:prstGeom prst="line">
            <a:avLst/>
          </a:prstGeom>
          <a:ln w="76200"/>
        </p:spPr>
        <p:style>
          <a:lnRef idx="1">
            <a:schemeClr val="accent1"/>
          </a:lnRef>
          <a:fillRef idx="0">
            <a:schemeClr val="accent1"/>
          </a:fillRef>
          <a:effectRef idx="0">
            <a:schemeClr val="accent1"/>
          </a:effectRef>
          <a:fontRef idx="minor">
            <a:schemeClr val="tx1"/>
          </a:fontRef>
        </p:style>
      </p:cxnSp>
      <p:grpSp>
        <p:nvGrpSpPr>
          <p:cNvPr id="16" name="グループ化 15"/>
          <p:cNvGrpSpPr/>
          <p:nvPr/>
        </p:nvGrpSpPr>
        <p:grpSpPr>
          <a:xfrm>
            <a:off x="5200336" y="986110"/>
            <a:ext cx="3260096" cy="3162970"/>
            <a:chOff x="5253418" y="1750516"/>
            <a:chExt cx="2792594" cy="2499482"/>
          </a:xfrm>
        </p:grpSpPr>
        <p:pic>
          <p:nvPicPr>
            <p:cNvPr id="10" name="Picture 2" descr="F:\20150618\P38_ネットくん.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2882"/>
            <a:stretch/>
          </p:blipFill>
          <p:spPr bwMode="auto">
            <a:xfrm>
              <a:off x="6012160" y="1750516"/>
              <a:ext cx="2033852" cy="2499482"/>
            </a:xfrm>
            <a:prstGeom prst="rect">
              <a:avLst/>
            </a:prstGeom>
            <a:noFill/>
            <a:extLst>
              <a:ext uri="{909E8E84-426E-40DD-AFC4-6F175D3DCCD1}">
                <a14:hiddenFill xmlns:a14="http://schemas.microsoft.com/office/drawing/2010/main">
                  <a:solidFill>
                    <a:srgbClr val="FFFFFF"/>
                  </a:solidFill>
                </a14:hiddenFill>
              </a:ext>
            </a:extLst>
          </p:spPr>
        </p:pic>
        <p:sp>
          <p:nvSpPr>
            <p:cNvPr id="6" name="角丸四角形 5"/>
            <p:cNvSpPr/>
            <p:nvPr/>
          </p:nvSpPr>
          <p:spPr>
            <a:xfrm rot="20615578">
              <a:off x="5253418" y="2769957"/>
              <a:ext cx="809293" cy="1474866"/>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 name="角丸四角形 2"/>
            <p:cNvSpPr/>
            <p:nvPr/>
          </p:nvSpPr>
          <p:spPr>
            <a:xfrm rot="20584930">
              <a:off x="5294358" y="3011641"/>
              <a:ext cx="732348" cy="99930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5" name="角丸四角形 14"/>
            <p:cNvSpPr/>
            <p:nvPr/>
          </p:nvSpPr>
          <p:spPr>
            <a:xfrm rot="20525219">
              <a:off x="5373972" y="2903848"/>
              <a:ext cx="164976"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pic>
        <p:nvPicPr>
          <p:cNvPr id="1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10652" y="297871"/>
            <a:ext cx="5827713" cy="582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3" name="直線コネクタ 22"/>
          <p:cNvCxnSpPr/>
          <p:nvPr/>
        </p:nvCxnSpPr>
        <p:spPr>
          <a:xfrm flipV="1">
            <a:off x="2555776" y="5831174"/>
            <a:ext cx="2555870" cy="26652"/>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4584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fmla="#ppt_w*sin(2.5*pi*$)">
                                          <p:val>
                                            <p:fltVal val="0"/>
                                          </p:val>
                                        </p:tav>
                                        <p:tav tm="100000">
                                          <p:val>
                                            <p:fltVal val="1"/>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par>
                          <p:cTn id="18" fill="hold">
                            <p:stCondLst>
                              <p:cond delay="500"/>
                            </p:stCondLst>
                            <p:childTnLst>
                              <p:par>
                                <p:cTn id="19" presetID="9" presetClass="entr" presetSubtype="0" fill="hold" nodeType="after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Effect transition="in" filter="dissolve">
                                      <p:cBhvr>
                                        <p:cTn id="21" dur="500"/>
                                        <p:tgtEl>
                                          <p:spTgt spid="2">
                                            <p:txEl>
                                              <p:pRg st="0" end="0"/>
                                            </p:txEl>
                                          </p:spTgt>
                                        </p:tgtEl>
                                      </p:cBhvr>
                                    </p:animEffect>
                                  </p:childTnLst>
                                </p:cTn>
                              </p:par>
                            </p:childTnLst>
                          </p:cTn>
                        </p:par>
                        <p:par>
                          <p:cTn id="22" fill="hold">
                            <p:stCondLst>
                              <p:cond delay="1000"/>
                            </p:stCondLst>
                            <p:childTnLst>
                              <p:par>
                                <p:cTn id="23" presetID="9" presetClass="entr" presetSubtype="0" fill="hold" nodeType="after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Effect transition="in" filter="dissolve">
                                      <p:cBhvr>
                                        <p:cTn id="25" dur="500"/>
                                        <p:tgtEl>
                                          <p:spTgt spid="2">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subTnLst>
                                    <p:audio>
                                      <p:cMediaNode>
                                        <p:cTn display="0" masterRel="sameClick">
                                          <p:stCondLst>
                                            <p:cond evt="begin" delay="0">
                                              <p:tn val="28"/>
                                            </p:cond>
                                          </p:stCondLst>
                                          <p:endCondLst>
                                            <p:cond evt="onStopAudio" delay="0">
                                              <p:tgtEl>
                                                <p:sldTgt/>
                                              </p:tgtEl>
                                            </p:cond>
                                          </p:endCondLst>
                                        </p:cTn>
                                        <p:tgtEl>
                                          <p:sndTgt r:embed="rId2" name="false.wav"/>
                                        </p:tgtEl>
                                      </p:cMediaNode>
                                    </p:audio>
                                  </p:subTnLst>
                                </p:cTn>
                              </p:par>
                            </p:childTnLst>
                          </p:cTn>
                        </p:par>
                      </p:childTnLst>
                    </p:cTn>
                  </p:par>
                  <p:par>
                    <p:cTn id="33" fill="hold">
                      <p:stCondLst>
                        <p:cond delay="indefinite"/>
                      </p:stCondLst>
                      <p:childTnLst>
                        <p:par>
                          <p:cTn id="34" fill="hold">
                            <p:stCondLst>
                              <p:cond delay="0"/>
                            </p:stCondLst>
                            <p:childTnLst>
                              <p:par>
                                <p:cTn id="35" presetID="12" presetClass="entr" presetSubtype="8"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slide(fromLeft)">
                                      <p:cBhvr>
                                        <p:cTn id="37" dur="1000"/>
                                        <p:tgtEl>
                                          <p:spTgt spid="18"/>
                                        </p:tgtEl>
                                      </p:cBhvr>
                                    </p:animEffect>
                                  </p:childTnLst>
                                </p:cTn>
                              </p:par>
                            </p:childTnLst>
                          </p:cTn>
                        </p:par>
                        <p:par>
                          <p:cTn id="38" fill="hold">
                            <p:stCondLst>
                              <p:cond delay="1000"/>
                            </p:stCondLst>
                            <p:childTnLst>
                              <p:par>
                                <p:cTn id="39" presetID="12" presetClass="entr" presetSubtype="8"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slide(fromLeft)">
                                      <p:cBhvr>
                                        <p:cTn id="41" dur="1000"/>
                                        <p:tgtEl>
                                          <p:spTgt spid="21"/>
                                        </p:tgtEl>
                                      </p:cBhvr>
                                    </p:animEffect>
                                  </p:childTnLst>
                                </p:cTn>
                              </p:par>
                            </p:childTnLst>
                          </p:cTn>
                        </p:par>
                        <p:par>
                          <p:cTn id="42" fill="hold">
                            <p:stCondLst>
                              <p:cond delay="2000"/>
                            </p:stCondLst>
                            <p:childTnLst>
                              <p:par>
                                <p:cTn id="43" presetID="12" presetClass="entr" presetSubtype="8" fill="hold" nodeType="after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slide(fromLeft)">
                                      <p:cBhvr>
                                        <p:cTn id="45"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756000" y="404664"/>
            <a:ext cx="4572000" cy="646331"/>
          </a:xfrm>
          <a:prstGeom prst="rect">
            <a:avLst/>
          </a:prstGeom>
        </p:spPr>
        <p:txBody>
          <a:bodyPr>
            <a:spAutoFit/>
          </a:bodyPr>
          <a:lstStyle/>
          <a:p>
            <a:r>
              <a:rPr lang="ja-JP" altLang="en-US" sz="3600" dirty="0" smtClean="0">
                <a:solidFill>
                  <a:srgbClr val="FF00FF"/>
                </a:solidFill>
                <a:latin typeface="HGP創英角ｺﾞｼｯｸUB" panose="020B0900000000000000" pitchFamily="50" charset="-128"/>
                <a:ea typeface="HGP創英角ｺﾞｼｯｸUB" panose="020B0900000000000000" pitchFamily="50" charset="-128"/>
              </a:rPr>
              <a:t>ネットさんの</a:t>
            </a:r>
            <a:r>
              <a:rPr lang="ja-JP" altLang="en-US" sz="3600" dirty="0">
                <a:solidFill>
                  <a:srgbClr val="FF00FF"/>
                </a:solidFill>
                <a:latin typeface="HGP創英角ｺﾞｼｯｸUB" panose="020B0900000000000000" pitchFamily="50" charset="-128"/>
                <a:ea typeface="HGP創英角ｺﾞｼｯｸUB" panose="020B0900000000000000" pitchFamily="50" charset="-128"/>
              </a:rPr>
              <a:t>間違いは</a:t>
            </a:r>
          </a:p>
        </p:txBody>
      </p:sp>
      <p:sp>
        <p:nvSpPr>
          <p:cNvPr id="6" name="テキスト ボックス 5"/>
          <p:cNvSpPr txBox="1"/>
          <p:nvPr/>
        </p:nvSpPr>
        <p:spPr>
          <a:xfrm>
            <a:off x="2777853" y="1988840"/>
            <a:ext cx="5803160" cy="2031325"/>
          </a:xfrm>
          <a:prstGeom prst="rect">
            <a:avLst/>
          </a:prstGeom>
          <a:noFill/>
        </p:spPr>
        <p:txBody>
          <a:bodyPr wrap="square" rtlCol="0">
            <a:spAutoFit/>
          </a:bodyPr>
          <a:lstStyle/>
          <a:p>
            <a:pPr lvl="0"/>
            <a:r>
              <a:rPr lang="ja-JP" altLang="en-US" sz="3600" dirty="0">
                <a:solidFill>
                  <a:srgbClr val="FF00FF"/>
                </a:solidFill>
                <a:latin typeface="HGP創英角ｺﾞｼｯｸUB" panose="020B0900000000000000" pitchFamily="50" charset="-128"/>
                <a:ea typeface="HGP創英角ｺﾞｼｯｸUB" panose="020B0900000000000000" pitchFamily="50" charset="-128"/>
              </a:rPr>
              <a:t>ＳＮＳで知り合った人を信用してプリペイドカードの番号を教えてしまったこと</a:t>
            </a:r>
          </a:p>
          <a:p>
            <a:endParaRPr lang="ja-JP" altLang="en-US" dirty="0">
              <a:solidFill>
                <a:prstClr val="black"/>
              </a:solidFill>
            </a:endParaRPr>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09288"/>
            <a:ext cx="2777853" cy="666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3353" y="5037133"/>
            <a:ext cx="1561344" cy="1172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角丸四角形吹き出し 12"/>
          <p:cNvSpPr/>
          <p:nvPr/>
        </p:nvSpPr>
        <p:spPr>
          <a:xfrm>
            <a:off x="2627784" y="4509120"/>
            <a:ext cx="4471639" cy="1656184"/>
          </a:xfrm>
          <a:prstGeom prst="wedgeRoundRectCallout">
            <a:avLst>
              <a:gd name="adj1" fmla="val 60488"/>
              <a:gd name="adj2" fmla="val 2787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2400" dirty="0">
                <a:solidFill>
                  <a:prstClr val="black"/>
                </a:solidFill>
                <a:latin typeface="ＭＳ Ｐゴシック"/>
              </a:rPr>
              <a:t>ネットを利用した詐欺や犯罪は次々に新しい手口が登場するから、対策についての知識や情報を身につけておこうね</a:t>
            </a:r>
            <a:endParaRPr lang="en-US" altLang="ja-JP" sz="2400" dirty="0">
              <a:solidFill>
                <a:prstClr val="black"/>
              </a:solidFill>
              <a:latin typeface="ＭＳ Ｐゴシック"/>
            </a:endParaRPr>
          </a:p>
        </p:txBody>
      </p:sp>
      <p:grpSp>
        <p:nvGrpSpPr>
          <p:cNvPr id="10" name="グループ化 9"/>
          <p:cNvGrpSpPr/>
          <p:nvPr/>
        </p:nvGrpSpPr>
        <p:grpSpPr>
          <a:xfrm>
            <a:off x="6948264" y="260648"/>
            <a:ext cx="1961844" cy="1872208"/>
            <a:chOff x="5253418" y="1750516"/>
            <a:chExt cx="2792594" cy="2499482"/>
          </a:xfrm>
        </p:grpSpPr>
        <p:pic>
          <p:nvPicPr>
            <p:cNvPr id="12" name="Picture 2" descr="F:\20150618\P38_ネットくん.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2882"/>
            <a:stretch/>
          </p:blipFill>
          <p:spPr bwMode="auto">
            <a:xfrm>
              <a:off x="6012160" y="1750516"/>
              <a:ext cx="2033852" cy="2499482"/>
            </a:xfrm>
            <a:prstGeom prst="rect">
              <a:avLst/>
            </a:prstGeom>
            <a:noFill/>
            <a:extLst>
              <a:ext uri="{909E8E84-426E-40DD-AFC4-6F175D3DCCD1}">
                <a14:hiddenFill xmlns:a14="http://schemas.microsoft.com/office/drawing/2010/main">
                  <a:solidFill>
                    <a:srgbClr val="FFFFFF"/>
                  </a:solidFill>
                </a14:hiddenFill>
              </a:ext>
            </a:extLst>
          </p:spPr>
        </p:pic>
        <p:sp>
          <p:nvSpPr>
            <p:cNvPr id="14" name="角丸四角形 13"/>
            <p:cNvSpPr/>
            <p:nvPr/>
          </p:nvSpPr>
          <p:spPr>
            <a:xfrm rot="20615578">
              <a:off x="5253418" y="2769957"/>
              <a:ext cx="809293" cy="1474866"/>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5" name="角丸四角形 14"/>
            <p:cNvSpPr/>
            <p:nvPr/>
          </p:nvSpPr>
          <p:spPr>
            <a:xfrm rot="20584930">
              <a:off x="5294358" y="3011641"/>
              <a:ext cx="732348" cy="99930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6" name="角丸四角形 15"/>
            <p:cNvSpPr/>
            <p:nvPr/>
          </p:nvSpPr>
          <p:spPr>
            <a:xfrm rot="20525219">
              <a:off x="5373972" y="2903848"/>
              <a:ext cx="164976"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spTree>
    <p:extLst>
      <p:ext uri="{BB962C8B-B14F-4D97-AF65-F5344CB8AC3E}">
        <p14:creationId xmlns:p14="http://schemas.microsoft.com/office/powerpoint/2010/main" val="3922780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3318"/>
                                        </p:tgtEl>
                                        <p:attrNameLst>
                                          <p:attrName>style.visibility</p:attrName>
                                        </p:attrNameLst>
                                      </p:cBhvr>
                                      <p:to>
                                        <p:strVal val="visible"/>
                                      </p:to>
                                    </p:set>
                                    <p:anim calcmode="lin" valueType="num">
                                      <p:cBhvr>
                                        <p:cTn id="17" dur="500" fill="hold"/>
                                        <p:tgtEl>
                                          <p:spTgt spid="13318"/>
                                        </p:tgtEl>
                                        <p:attrNameLst>
                                          <p:attrName>ppt_w</p:attrName>
                                        </p:attrNameLst>
                                      </p:cBhvr>
                                      <p:tavLst>
                                        <p:tav tm="0">
                                          <p:val>
                                            <p:fltVal val="0"/>
                                          </p:val>
                                        </p:tav>
                                        <p:tav tm="100000">
                                          <p:val>
                                            <p:strVal val="#ppt_w"/>
                                          </p:val>
                                        </p:tav>
                                      </p:tavLst>
                                    </p:anim>
                                    <p:anim calcmode="lin" valueType="num">
                                      <p:cBhvr>
                                        <p:cTn id="18" dur="500" fill="hold"/>
                                        <p:tgtEl>
                                          <p:spTgt spid="13318"/>
                                        </p:tgtEl>
                                        <p:attrNameLst>
                                          <p:attrName>ppt_h</p:attrName>
                                        </p:attrNameLst>
                                      </p:cBhvr>
                                      <p:tavLst>
                                        <p:tav tm="0">
                                          <p:val>
                                            <p:fltVal val="0"/>
                                          </p:val>
                                        </p:tav>
                                        <p:tav tm="100000">
                                          <p:val>
                                            <p:strVal val="#ppt_h"/>
                                          </p:val>
                                        </p:tav>
                                      </p:tavLst>
                                    </p:anim>
                                    <p:animEffect transition="in" filter="fade">
                                      <p:cBhvr>
                                        <p:cTn id="19" dur="500"/>
                                        <p:tgtEl>
                                          <p:spTgt spid="13318"/>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dissolve">
                                      <p:cBhvr>
                                        <p:cTn id="2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角丸四角形 17"/>
          <p:cNvSpPr/>
          <p:nvPr/>
        </p:nvSpPr>
        <p:spPr>
          <a:xfrm>
            <a:off x="179512" y="284812"/>
            <a:ext cx="8814586" cy="6240531"/>
          </a:xfrm>
          <a:prstGeom prst="roundRect">
            <a:avLst/>
          </a:prstGeom>
          <a:solidFill>
            <a:srgbClr val="FFFF66"/>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5" name="テキスト ボックス 4"/>
          <p:cNvSpPr txBox="1"/>
          <p:nvPr/>
        </p:nvSpPr>
        <p:spPr>
          <a:xfrm>
            <a:off x="2051720" y="764704"/>
            <a:ext cx="6527749" cy="1107996"/>
          </a:xfrm>
          <a:prstGeom prst="rect">
            <a:avLst/>
          </a:prstGeom>
          <a:noFill/>
        </p:spPr>
        <p:txBody>
          <a:bodyPr wrap="none" rtlCol="0">
            <a:spAutoFit/>
          </a:bodyPr>
          <a:lstStyle/>
          <a:p>
            <a:r>
              <a:rPr lang="ja-JP" altLang="en-US" sz="6600" b="1" dirty="0">
                <a:solidFill>
                  <a:prstClr val="white"/>
                </a:solidFill>
              </a:rPr>
              <a:t>ＣＲＥＤＩＴ　ＣＡＲＤ</a:t>
            </a:r>
          </a:p>
        </p:txBody>
      </p:sp>
      <p:grpSp>
        <p:nvGrpSpPr>
          <p:cNvPr id="11" name="グループ化 10"/>
          <p:cNvGrpSpPr/>
          <p:nvPr/>
        </p:nvGrpSpPr>
        <p:grpSpPr>
          <a:xfrm>
            <a:off x="6948264" y="4221088"/>
            <a:ext cx="1728192" cy="1800200"/>
            <a:chOff x="6156176" y="1340768"/>
            <a:chExt cx="1440160" cy="1368152"/>
          </a:xfrm>
          <a:solidFill>
            <a:srgbClr val="FFCC66"/>
          </a:solidFill>
        </p:grpSpPr>
        <p:sp>
          <p:nvSpPr>
            <p:cNvPr id="12" name="角丸四角形 11"/>
            <p:cNvSpPr/>
            <p:nvPr/>
          </p:nvSpPr>
          <p:spPr>
            <a:xfrm>
              <a:off x="6156176" y="1340768"/>
              <a:ext cx="1440160" cy="136815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cxnSp>
          <p:nvCxnSpPr>
            <p:cNvPr id="13" name="直線コネクタ 12"/>
            <p:cNvCxnSpPr>
              <a:stCxn id="12" idx="0"/>
              <a:endCxn id="12" idx="2"/>
            </p:cNvCxnSpPr>
            <p:nvPr/>
          </p:nvCxnSpPr>
          <p:spPr>
            <a:xfrm>
              <a:off x="6876256" y="1340768"/>
              <a:ext cx="0" cy="1368152"/>
            </a:xfrm>
            <a:prstGeom prst="line">
              <a:avLst/>
            </a:prstGeom>
            <a:grpFill/>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a:stCxn id="12" idx="1"/>
              <a:endCxn id="12" idx="3"/>
            </p:cNvCxnSpPr>
            <p:nvPr/>
          </p:nvCxnSpPr>
          <p:spPr>
            <a:xfrm>
              <a:off x="6156176" y="2024844"/>
              <a:ext cx="1440160" cy="0"/>
            </a:xfrm>
            <a:prstGeom prst="line">
              <a:avLst/>
            </a:prstGeom>
            <a:grpFill/>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6156176" y="2348880"/>
              <a:ext cx="1440160" cy="0"/>
            </a:xfrm>
            <a:prstGeom prst="line">
              <a:avLst/>
            </a:prstGeom>
            <a:grpFill/>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6156176" y="1700808"/>
              <a:ext cx="1440160" cy="0"/>
            </a:xfrm>
            <a:prstGeom prst="line">
              <a:avLst/>
            </a:prstGeom>
            <a:grpFill/>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7" name="円/楕円 16"/>
            <p:cNvSpPr/>
            <p:nvPr/>
          </p:nvSpPr>
          <p:spPr>
            <a:xfrm>
              <a:off x="6660232" y="1412776"/>
              <a:ext cx="432048" cy="1152128"/>
            </a:xfrm>
            <a:prstGeom prst="ellipse">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grpSp>
      <p:sp>
        <p:nvSpPr>
          <p:cNvPr id="10" name="テキスト ボックス 9"/>
          <p:cNvSpPr txBox="1"/>
          <p:nvPr/>
        </p:nvSpPr>
        <p:spPr>
          <a:xfrm>
            <a:off x="451217" y="4192340"/>
            <a:ext cx="7776864" cy="1990288"/>
          </a:xfrm>
          <a:prstGeom prst="rect">
            <a:avLst/>
          </a:prstGeom>
          <a:noFill/>
        </p:spPr>
        <p:txBody>
          <a:bodyPr wrap="square" rtlCol="0">
            <a:spAutoFit/>
          </a:bodyPr>
          <a:lstStyle/>
          <a:p>
            <a:pPr>
              <a:lnSpc>
                <a:spcPts val="3700"/>
              </a:lnSpc>
            </a:pPr>
            <a:r>
              <a:rPr lang="ja-JP" altLang="en-US" sz="2800" b="1" dirty="0">
                <a:solidFill>
                  <a:prstClr val="black"/>
                </a:solidFill>
              </a:rPr>
              <a:t>いろいろな電子マネーのタイプがあります</a:t>
            </a:r>
            <a:endParaRPr lang="en-US" altLang="ja-JP" sz="2800" b="1" dirty="0">
              <a:solidFill>
                <a:prstClr val="black"/>
              </a:solidFill>
            </a:endParaRPr>
          </a:p>
          <a:p>
            <a:pPr>
              <a:lnSpc>
                <a:spcPts val="3700"/>
              </a:lnSpc>
            </a:pPr>
            <a:r>
              <a:rPr lang="ja-JP" altLang="en-US" sz="2800" b="1" dirty="0">
                <a:solidFill>
                  <a:prstClr val="black"/>
                </a:solidFill>
              </a:rPr>
              <a:t>が、プリペイド型の電子マネーを利用すれ</a:t>
            </a:r>
            <a:endParaRPr lang="en-US" altLang="ja-JP" sz="2800" b="1" dirty="0">
              <a:solidFill>
                <a:prstClr val="black"/>
              </a:solidFill>
            </a:endParaRPr>
          </a:p>
          <a:p>
            <a:pPr>
              <a:lnSpc>
                <a:spcPts val="3700"/>
              </a:lnSpc>
            </a:pPr>
            <a:r>
              <a:rPr lang="ja-JP" altLang="en-US" sz="2800" b="1" dirty="0">
                <a:solidFill>
                  <a:prstClr val="black"/>
                </a:solidFill>
              </a:rPr>
              <a:t>ば、事前に一定額をチャージしておく</a:t>
            </a:r>
            <a:r>
              <a:rPr lang="ja-JP" altLang="en-US" sz="2800" b="1" dirty="0" smtClean="0">
                <a:solidFill>
                  <a:prstClr val="black"/>
                </a:solidFill>
              </a:rPr>
              <a:t>ため</a:t>
            </a:r>
            <a:endParaRPr lang="en-US" altLang="ja-JP" sz="2800" b="1" dirty="0">
              <a:solidFill>
                <a:prstClr val="black"/>
              </a:solidFill>
            </a:endParaRPr>
          </a:p>
          <a:p>
            <a:pPr>
              <a:lnSpc>
                <a:spcPts val="3700"/>
              </a:lnSpc>
            </a:pPr>
            <a:r>
              <a:rPr lang="ja-JP" altLang="en-US" sz="2800" b="1" dirty="0">
                <a:solidFill>
                  <a:prstClr val="black"/>
                </a:solidFill>
              </a:rPr>
              <a:t>使いすぎる心配はありません。</a:t>
            </a:r>
          </a:p>
        </p:txBody>
      </p:sp>
      <p:sp>
        <p:nvSpPr>
          <p:cNvPr id="8" name="テキスト ボックス 7"/>
          <p:cNvSpPr txBox="1"/>
          <p:nvPr/>
        </p:nvSpPr>
        <p:spPr>
          <a:xfrm>
            <a:off x="1115616" y="548680"/>
            <a:ext cx="2885726" cy="707886"/>
          </a:xfrm>
          <a:prstGeom prst="rect">
            <a:avLst/>
          </a:prstGeom>
          <a:noFill/>
        </p:spPr>
        <p:txBody>
          <a:bodyPr wrap="none" rtlCol="0">
            <a:spAutoFit/>
          </a:bodyPr>
          <a:lstStyle/>
          <a:p>
            <a:r>
              <a:rPr lang="ja-JP" altLang="en-US" sz="4000" b="1" dirty="0">
                <a:solidFill>
                  <a:prstClr val="black"/>
                </a:solidFill>
                <a:latin typeface="AR PＰＯＰ５H" pitchFamily="50" charset="-128"/>
                <a:ea typeface="AR PＰＯＰ５H" pitchFamily="50" charset="-128"/>
              </a:rPr>
              <a:t>アドバイザー</a:t>
            </a:r>
          </a:p>
        </p:txBody>
      </p:sp>
      <p:pic>
        <p:nvPicPr>
          <p:cNvPr id="1026" name="Picture 2" descr="C:\Users\yuko\Desktop\イラストワーク８\gaxtukou026.jpg"/>
          <p:cNvPicPr>
            <a:picLocks noChangeAspect="1" noChangeArrowheads="1"/>
          </p:cNvPicPr>
          <p:nvPr/>
        </p:nvPicPr>
        <p:blipFill>
          <a:blip r:embed="rId4" cstate="print"/>
          <a:srcRect l="30269" t="36786" r="11839" b="46625"/>
          <a:stretch>
            <a:fillRect/>
          </a:stretch>
        </p:blipFill>
        <p:spPr bwMode="auto">
          <a:xfrm rot="16200000">
            <a:off x="167512" y="1700809"/>
            <a:ext cx="2688296" cy="2016222"/>
          </a:xfrm>
          <a:prstGeom prst="rect">
            <a:avLst/>
          </a:prstGeom>
          <a:solidFill>
            <a:srgbClr val="FFFF66"/>
          </a:solidFill>
        </p:spPr>
      </p:pic>
      <p:sp>
        <p:nvSpPr>
          <p:cNvPr id="9" name="テキスト ボックス 8"/>
          <p:cNvSpPr txBox="1"/>
          <p:nvPr/>
        </p:nvSpPr>
        <p:spPr>
          <a:xfrm>
            <a:off x="3563888" y="1215806"/>
            <a:ext cx="5172083" cy="2939266"/>
          </a:xfrm>
          <a:prstGeom prst="rect">
            <a:avLst/>
          </a:prstGeom>
          <a:noFill/>
        </p:spPr>
        <p:txBody>
          <a:bodyPr wrap="square" rtlCol="0">
            <a:spAutoFit/>
          </a:bodyPr>
          <a:lstStyle/>
          <a:p>
            <a:pPr>
              <a:lnSpc>
                <a:spcPts val="3700"/>
              </a:lnSpc>
            </a:pPr>
            <a:r>
              <a:rPr lang="ja-JP" altLang="en-US" sz="2400" b="1" dirty="0">
                <a:solidFill>
                  <a:prstClr val="black"/>
                </a:solidFill>
              </a:rPr>
              <a:t>　  </a:t>
            </a:r>
            <a:r>
              <a:rPr lang="ja-JP" altLang="en-US" sz="2800" b="1" dirty="0">
                <a:solidFill>
                  <a:prstClr val="black"/>
                </a:solidFill>
              </a:rPr>
              <a:t>電子マネーとは、「金銭的な価値を持った電子的なデータ」のこと。ＩＣチップが埋め込まれた専用カードや携帯電話をかざすだけで手軽に買い物が</a:t>
            </a:r>
            <a:r>
              <a:rPr lang="ja-JP" altLang="en-US" sz="2800" b="1" dirty="0" smtClean="0">
                <a:solidFill>
                  <a:prstClr val="black"/>
                </a:solidFill>
              </a:rPr>
              <a:t>できたり、</a:t>
            </a:r>
            <a:r>
              <a:rPr lang="ja-JP" altLang="en-US" sz="2800" b="1" dirty="0">
                <a:solidFill>
                  <a:prstClr val="black"/>
                </a:solidFill>
              </a:rPr>
              <a:t>電車に乗ったりできます。</a:t>
            </a:r>
          </a:p>
        </p:txBody>
      </p:sp>
      <p:pic>
        <p:nvPicPr>
          <p:cNvPr id="19" name="Picture 2">
            <a:extLst>
              <a:ext uri="{FF2B5EF4-FFF2-40B4-BE49-F238E27FC236}">
                <a16:creationId xmlns:a16="http://schemas.microsoft.com/office/drawing/2014/main" id="{AD6CD503-0F9A-4067-BF17-B215B172047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62866" y="1364771"/>
            <a:ext cx="4178390" cy="4078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990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500" fill="hold"/>
                                        <p:tgtEl>
                                          <p:spTgt spid="1026"/>
                                        </p:tgtEl>
                                        <p:attrNameLst>
                                          <p:attrName>ppt_w</p:attrName>
                                        </p:attrNameLst>
                                      </p:cBhvr>
                                      <p:tavLst>
                                        <p:tav tm="0">
                                          <p:val>
                                            <p:fltVal val="0"/>
                                          </p:val>
                                        </p:tav>
                                        <p:tav tm="100000">
                                          <p:val>
                                            <p:strVal val="#ppt_w"/>
                                          </p:val>
                                        </p:tav>
                                      </p:tavLst>
                                    </p:anim>
                                    <p:anim calcmode="lin" valueType="num">
                                      <p:cBhvr>
                                        <p:cTn id="13" dur="500" fill="hold"/>
                                        <p:tgtEl>
                                          <p:spTgt spid="1026"/>
                                        </p:tgtEl>
                                        <p:attrNameLst>
                                          <p:attrName>ppt_h</p:attrName>
                                        </p:attrNameLst>
                                      </p:cBhvr>
                                      <p:tavLst>
                                        <p:tav tm="0">
                                          <p:val>
                                            <p:fltVal val="0"/>
                                          </p:val>
                                        </p:tav>
                                        <p:tav tm="100000">
                                          <p:val>
                                            <p:strVal val="#ppt_h"/>
                                          </p:val>
                                        </p:tav>
                                      </p:tavLst>
                                    </p:anim>
                                    <p:animEffect transition="in" filter="fade">
                                      <p:cBhvr>
                                        <p:cTn id="14" dur="5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ssolve">
                                      <p:cBhvr>
                                        <p:cTn id="19" dur="500"/>
                                        <p:tgtEl>
                                          <p:spTgt spid="9"/>
                                        </p:tgtEl>
                                      </p:cBhvr>
                                    </p:animEffect>
                                  </p:childTnLst>
                                </p:cTn>
                              </p:par>
                            </p:childTnLst>
                          </p:cTn>
                        </p:par>
                        <p:par>
                          <p:cTn id="20" fill="hold">
                            <p:stCondLst>
                              <p:cond delay="500"/>
                            </p:stCondLst>
                            <p:childTnLst>
                              <p:par>
                                <p:cTn id="21" presetID="9"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dissolve">
                                      <p:cBhvr>
                                        <p:cTn id="23" dur="500"/>
                                        <p:tgtEl>
                                          <p:spTgt spid="10"/>
                                        </p:tgtEl>
                                      </p:cBhvr>
                                    </p:animEffect>
                                  </p:childTnLst>
                                </p:cTn>
                              </p:par>
                            </p:childTnLst>
                          </p:cTn>
                        </p:par>
                        <p:par>
                          <p:cTn id="24" fill="hold">
                            <p:stCondLst>
                              <p:cond delay="1000"/>
                            </p:stCondLst>
                            <p:childTnLst>
                              <p:par>
                                <p:cTn id="25" presetID="9"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dissolv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p:cTn id="32" dur="500" fill="hold"/>
                                        <p:tgtEl>
                                          <p:spTgt spid="19"/>
                                        </p:tgtEl>
                                        <p:attrNameLst>
                                          <p:attrName>ppt_w</p:attrName>
                                        </p:attrNameLst>
                                      </p:cBhvr>
                                      <p:tavLst>
                                        <p:tav tm="0">
                                          <p:val>
                                            <p:fltVal val="0"/>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animEffect transition="in" filter="fade">
                                      <p:cBhvr>
                                        <p:cTn id="34" dur="500"/>
                                        <p:tgtEl>
                                          <p:spTgt spid="19"/>
                                        </p:tgtEl>
                                      </p:cBhvr>
                                    </p:animEffect>
                                  </p:childTnLst>
                                  <p:subTnLst>
                                    <p:audio>
                                      <p:cMediaNode>
                                        <p:cTn display="0" masterRel="sameClick">
                                          <p:stCondLst>
                                            <p:cond evt="begin" delay="0">
                                              <p:tn val="30"/>
                                            </p:cond>
                                          </p:stCondLst>
                                          <p:endCondLst>
                                            <p:cond evt="onStopAudio" delay="0">
                                              <p:tgtEl>
                                                <p:sldTgt/>
                                              </p:tgtEl>
                                            </p:cond>
                                          </p:endCondLst>
                                        </p:cTn>
                                        <p:tgtEl>
                                          <p:sndTgt r:embed="rId3" name="tru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409" b="70222"/>
          <a:stretch/>
        </p:blipFill>
        <p:spPr bwMode="auto">
          <a:xfrm flipH="1">
            <a:off x="2915816" y="452566"/>
            <a:ext cx="3312368" cy="2496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971600" y="3284984"/>
            <a:ext cx="7520007" cy="1446550"/>
          </a:xfrm>
          <a:prstGeom prst="rect">
            <a:avLst/>
          </a:prstGeom>
          <a:noFill/>
        </p:spPr>
        <p:txBody>
          <a:bodyPr wrap="none" rtlCol="0">
            <a:spAutoFit/>
          </a:bodyPr>
          <a:lstStyle/>
          <a:p>
            <a:r>
              <a:rPr kumimoji="1" lang="ja-JP" altLang="en-US" sz="4400" dirty="0">
                <a:solidFill>
                  <a:schemeClr val="bg1"/>
                </a:solidFill>
                <a:latin typeface="AR悠々ゴシック体E" panose="020B0609010101010101" pitchFamily="49" charset="-128"/>
                <a:ea typeface="AR悠々ゴシック体E" panose="020B0609010101010101" pitchFamily="49" charset="-128"/>
              </a:rPr>
              <a:t>正しいことを言っている</a:t>
            </a:r>
            <a:endParaRPr kumimoji="1" lang="en-US" altLang="ja-JP" sz="4400" dirty="0">
              <a:solidFill>
                <a:schemeClr val="bg1"/>
              </a:solidFill>
              <a:latin typeface="AR悠々ゴシック体E" panose="020B0609010101010101" pitchFamily="49" charset="-128"/>
              <a:ea typeface="AR悠々ゴシック体E" panose="020B0609010101010101" pitchFamily="49" charset="-128"/>
            </a:endParaRPr>
          </a:p>
          <a:p>
            <a:r>
              <a:rPr kumimoji="1" lang="ja-JP" altLang="en-US" sz="4400" dirty="0">
                <a:solidFill>
                  <a:schemeClr val="bg1"/>
                </a:solidFill>
                <a:latin typeface="AR悠々ゴシック体E" panose="020B0609010101010101" pitchFamily="49" charset="-128"/>
                <a:ea typeface="AR悠々ゴシック体E" panose="020B0609010101010101" pitchFamily="49" charset="-128"/>
              </a:rPr>
              <a:t>登場人物４人は誰でしょう？</a:t>
            </a:r>
          </a:p>
        </p:txBody>
      </p:sp>
      <p:sp>
        <p:nvSpPr>
          <p:cNvPr id="4" name="テキスト ボックス 3"/>
          <p:cNvSpPr txBox="1"/>
          <p:nvPr/>
        </p:nvSpPr>
        <p:spPr>
          <a:xfrm>
            <a:off x="2195735" y="4731534"/>
            <a:ext cx="4698722" cy="769441"/>
          </a:xfrm>
          <a:prstGeom prst="rect">
            <a:avLst/>
          </a:prstGeom>
          <a:noFill/>
        </p:spPr>
        <p:txBody>
          <a:bodyPr wrap="none" rtlCol="0">
            <a:spAutoFit/>
          </a:bodyPr>
          <a:lstStyle/>
          <a:p>
            <a:r>
              <a:rPr lang="ja-JP" altLang="en-US" sz="4400" dirty="0">
                <a:solidFill>
                  <a:prstClr val="white"/>
                </a:solidFill>
                <a:latin typeface="AR悠々ゴシック体E" panose="020B0609010101010101" pitchFamily="49" charset="-128"/>
                <a:ea typeface="AR悠々ゴシック体E" panose="020B0609010101010101" pitchFamily="49" charset="-128"/>
              </a:rPr>
              <a:t>間違いを探してね</a:t>
            </a:r>
          </a:p>
        </p:txBody>
      </p:sp>
    </p:spTree>
    <p:extLst>
      <p:ext uri="{BB962C8B-B14F-4D97-AF65-F5344CB8AC3E}">
        <p14:creationId xmlns:p14="http://schemas.microsoft.com/office/powerpoint/2010/main" val="3979721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par>
                                <p:cTn id="13" presetID="9" presetClass="exit" presetSubtype="0" fill="hold" grpId="1" nodeType="withEffect">
                                  <p:stCondLst>
                                    <p:cond delay="0"/>
                                  </p:stCondLst>
                                  <p:childTnLst>
                                    <p:animEffect transition="out" filter="dissolv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76205" y="323968"/>
            <a:ext cx="8892480" cy="6309320"/>
          </a:xfrm>
          <a:prstGeom prst="round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5" name="テキスト ボックス 4"/>
          <p:cNvSpPr txBox="1"/>
          <p:nvPr/>
        </p:nvSpPr>
        <p:spPr>
          <a:xfrm>
            <a:off x="1691680" y="692696"/>
            <a:ext cx="6527749" cy="1107996"/>
          </a:xfrm>
          <a:prstGeom prst="rect">
            <a:avLst/>
          </a:prstGeom>
          <a:noFill/>
        </p:spPr>
        <p:txBody>
          <a:bodyPr wrap="none" rtlCol="0">
            <a:spAutoFit/>
          </a:bodyPr>
          <a:lstStyle/>
          <a:p>
            <a:r>
              <a:rPr lang="ja-JP" altLang="en-US" sz="6600" b="1" dirty="0">
                <a:solidFill>
                  <a:prstClr val="white">
                    <a:lumMod val="95000"/>
                  </a:prstClr>
                </a:solidFill>
              </a:rPr>
              <a:t>ＣＲＥＤＩＴ　ＣＡＲＤ</a:t>
            </a:r>
          </a:p>
        </p:txBody>
      </p:sp>
      <p:sp>
        <p:nvSpPr>
          <p:cNvPr id="8" name="テキスト ボックス 7"/>
          <p:cNvSpPr txBox="1"/>
          <p:nvPr/>
        </p:nvSpPr>
        <p:spPr>
          <a:xfrm>
            <a:off x="1115616" y="476672"/>
            <a:ext cx="3775393" cy="707886"/>
          </a:xfrm>
          <a:prstGeom prst="rect">
            <a:avLst/>
          </a:prstGeom>
          <a:noFill/>
        </p:spPr>
        <p:txBody>
          <a:bodyPr wrap="none" rtlCol="0">
            <a:spAutoFit/>
          </a:bodyPr>
          <a:lstStyle/>
          <a:p>
            <a:r>
              <a:rPr lang="ja-JP" altLang="en-US" sz="4000" b="1" dirty="0">
                <a:solidFill>
                  <a:prstClr val="black"/>
                </a:solidFill>
                <a:latin typeface="ARＰＯＰ５H" pitchFamily="49" charset="-128"/>
                <a:ea typeface="ARＰＯＰ５H" pitchFamily="49" charset="-128"/>
              </a:rPr>
              <a:t>フィッシング犯</a:t>
            </a:r>
          </a:p>
        </p:txBody>
      </p:sp>
      <p:sp>
        <p:nvSpPr>
          <p:cNvPr id="9" name="テキスト ボックス 8"/>
          <p:cNvSpPr txBox="1"/>
          <p:nvPr/>
        </p:nvSpPr>
        <p:spPr>
          <a:xfrm>
            <a:off x="611560" y="1412776"/>
            <a:ext cx="5184576" cy="2939266"/>
          </a:xfrm>
          <a:prstGeom prst="rect">
            <a:avLst/>
          </a:prstGeom>
          <a:noFill/>
        </p:spPr>
        <p:txBody>
          <a:bodyPr wrap="square" rtlCol="0">
            <a:spAutoFit/>
          </a:bodyPr>
          <a:lstStyle/>
          <a:p>
            <a:pPr>
              <a:lnSpc>
                <a:spcPts val="3700"/>
              </a:lnSpc>
            </a:pPr>
            <a:r>
              <a:rPr lang="ja-JP" altLang="en-US" sz="2400" b="1" dirty="0">
                <a:solidFill>
                  <a:prstClr val="black"/>
                </a:solidFill>
              </a:rPr>
              <a:t>　</a:t>
            </a:r>
            <a:r>
              <a:rPr lang="ja-JP" altLang="en-US" sz="2800" b="1" dirty="0">
                <a:solidFill>
                  <a:prstClr val="black"/>
                </a:solidFill>
              </a:rPr>
              <a:t>私の職業は、</a:t>
            </a:r>
            <a:r>
              <a:rPr lang="ja-JP" altLang="en-US" sz="2800" b="1" spc="600" dirty="0">
                <a:solidFill>
                  <a:prstClr val="black"/>
                </a:solidFill>
              </a:rPr>
              <a:t>ｐｈｉｓｈｉｎｇ。</a:t>
            </a:r>
            <a:endParaRPr lang="en-US" altLang="ja-JP" sz="2800" b="1" spc="600" dirty="0">
              <a:solidFill>
                <a:prstClr val="black"/>
              </a:solidFill>
            </a:endParaRPr>
          </a:p>
          <a:p>
            <a:pPr>
              <a:lnSpc>
                <a:spcPts val="3700"/>
              </a:lnSpc>
            </a:pPr>
            <a:r>
              <a:rPr lang="ja-JP" altLang="en-US" sz="2800" b="1" dirty="0">
                <a:solidFill>
                  <a:prstClr val="black"/>
                </a:solidFill>
              </a:rPr>
              <a:t>偽サイトへ誘導し、クレジット番号やＩＤ・パスワードなどを入力させる。ユーザーを釣る「えさ」は特定企業から届いたように見せかけた電子メール。私の被害にあわ</a:t>
            </a:r>
          </a:p>
        </p:txBody>
      </p:sp>
      <p:grpSp>
        <p:nvGrpSpPr>
          <p:cNvPr id="10" name="グループ化 9"/>
          <p:cNvGrpSpPr/>
          <p:nvPr/>
        </p:nvGrpSpPr>
        <p:grpSpPr>
          <a:xfrm>
            <a:off x="6732240" y="4653136"/>
            <a:ext cx="1440160" cy="1368152"/>
            <a:chOff x="6156176" y="1340768"/>
            <a:chExt cx="1440160" cy="1368152"/>
          </a:xfrm>
        </p:grpSpPr>
        <p:sp>
          <p:nvSpPr>
            <p:cNvPr id="13" name="角丸四角形 12"/>
            <p:cNvSpPr/>
            <p:nvPr/>
          </p:nvSpPr>
          <p:spPr>
            <a:xfrm>
              <a:off x="6156176" y="1340768"/>
              <a:ext cx="1440160" cy="1368152"/>
            </a:xfrm>
            <a:prstGeom prst="round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cxnSp>
          <p:nvCxnSpPr>
            <p:cNvPr id="14" name="直線コネクタ 13"/>
            <p:cNvCxnSpPr>
              <a:stCxn id="13" idx="0"/>
              <a:endCxn id="13" idx="2"/>
            </p:cNvCxnSpPr>
            <p:nvPr/>
          </p:nvCxnSpPr>
          <p:spPr>
            <a:xfrm>
              <a:off x="6876256" y="1340768"/>
              <a:ext cx="0" cy="1368152"/>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a:stCxn id="13" idx="1"/>
              <a:endCxn id="13" idx="3"/>
            </p:cNvCxnSpPr>
            <p:nvPr/>
          </p:nvCxnSpPr>
          <p:spPr>
            <a:xfrm>
              <a:off x="6156176" y="2024844"/>
              <a:ext cx="144016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6156176" y="2348880"/>
              <a:ext cx="144016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6156176" y="1700808"/>
              <a:ext cx="144016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円/楕円 17"/>
            <p:cNvSpPr/>
            <p:nvPr/>
          </p:nvSpPr>
          <p:spPr>
            <a:xfrm>
              <a:off x="6660232" y="1412776"/>
              <a:ext cx="432048" cy="1152128"/>
            </a:xfrm>
            <a:prstGeom prst="ellipse">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path path="circle">
                <a:fillToRect l="50000" t="50000" r="50000" b="50000"/>
              </a:path>
              <a:tileRect/>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grpSp>
      <p:sp>
        <p:nvSpPr>
          <p:cNvPr id="11" name="テキスト ボックス 10"/>
          <p:cNvSpPr txBox="1"/>
          <p:nvPr/>
        </p:nvSpPr>
        <p:spPr>
          <a:xfrm>
            <a:off x="611560" y="4293096"/>
            <a:ext cx="7741222" cy="1990288"/>
          </a:xfrm>
          <a:prstGeom prst="rect">
            <a:avLst/>
          </a:prstGeom>
          <a:noFill/>
        </p:spPr>
        <p:txBody>
          <a:bodyPr wrap="none" rtlCol="0">
            <a:spAutoFit/>
          </a:bodyPr>
          <a:lstStyle/>
          <a:p>
            <a:pPr>
              <a:lnSpc>
                <a:spcPts val="3700"/>
              </a:lnSpc>
            </a:pPr>
            <a:r>
              <a:rPr lang="ja-JP" altLang="en-US" sz="2800" b="1" dirty="0">
                <a:solidFill>
                  <a:prstClr val="black"/>
                </a:solidFill>
              </a:rPr>
              <a:t>ないためには</a:t>
            </a:r>
            <a:r>
              <a:rPr lang="ja-JP" altLang="en-US" sz="2800" b="1" dirty="0" smtClean="0">
                <a:solidFill>
                  <a:prstClr val="black"/>
                </a:solidFill>
              </a:rPr>
              <a:t>、メールにむやみに返信しない、</a:t>
            </a:r>
            <a:r>
              <a:rPr lang="ja-JP" altLang="en-US" sz="2800" b="1" dirty="0">
                <a:solidFill>
                  <a:prstClr val="black"/>
                </a:solidFill>
              </a:rPr>
              <a:t>少し</a:t>
            </a:r>
            <a:endParaRPr lang="en-US" altLang="ja-JP" sz="2800" b="1" dirty="0">
              <a:solidFill>
                <a:prstClr val="black"/>
              </a:solidFill>
            </a:endParaRPr>
          </a:p>
          <a:p>
            <a:pPr>
              <a:lnSpc>
                <a:spcPts val="3700"/>
              </a:lnSpc>
            </a:pPr>
            <a:r>
              <a:rPr lang="ja-JP" altLang="en-US" sz="2800" b="1" dirty="0">
                <a:solidFill>
                  <a:prstClr val="black"/>
                </a:solidFill>
              </a:rPr>
              <a:t>でも怪しいリンクはクリックしないことでしょうね。</a:t>
            </a:r>
            <a:endParaRPr lang="en-US" altLang="ja-JP" sz="2800" b="1" dirty="0">
              <a:solidFill>
                <a:prstClr val="black"/>
              </a:solidFill>
            </a:endParaRPr>
          </a:p>
          <a:p>
            <a:pPr>
              <a:lnSpc>
                <a:spcPts val="3700"/>
              </a:lnSpc>
            </a:pPr>
            <a:r>
              <a:rPr lang="ja-JP" altLang="en-US" sz="2800" b="1" dirty="0" smtClean="0">
                <a:solidFill>
                  <a:prstClr val="black"/>
                </a:solidFill>
              </a:rPr>
              <a:t>個人</a:t>
            </a:r>
            <a:r>
              <a:rPr lang="ja-JP" altLang="en-US" sz="2800" b="1" dirty="0">
                <a:solidFill>
                  <a:prstClr val="black"/>
                </a:solidFill>
              </a:rPr>
              <a:t>情報は安易に入力しないことが、</a:t>
            </a:r>
            <a:endParaRPr lang="en-US" altLang="ja-JP" sz="2800" b="1" dirty="0">
              <a:solidFill>
                <a:prstClr val="black"/>
              </a:solidFill>
            </a:endParaRPr>
          </a:p>
          <a:p>
            <a:pPr>
              <a:lnSpc>
                <a:spcPts val="3700"/>
              </a:lnSpc>
            </a:pPr>
            <a:r>
              <a:rPr lang="ja-JP" altLang="en-US" sz="2800" b="1" dirty="0">
                <a:solidFill>
                  <a:prstClr val="black"/>
                </a:solidFill>
              </a:rPr>
              <a:t>カード社会を生きる知恵ってもんでしょ。</a:t>
            </a:r>
            <a:endParaRPr lang="ja-JP" altLang="en-US" sz="2400" b="1" dirty="0">
              <a:solidFill>
                <a:prstClr val="black"/>
              </a:solidFill>
            </a:endParaRPr>
          </a:p>
        </p:txBody>
      </p:sp>
      <p:pic>
        <p:nvPicPr>
          <p:cNvPr id="12" name="Picture 2" descr="F:\20150618\P38_フィッシング犯.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176" y="980728"/>
            <a:ext cx="2190329" cy="316835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3728" y="1340768"/>
            <a:ext cx="4395787" cy="429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8132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par>
                                <p:cTn id="9" presetID="9"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dissolve">
                                      <p:cBhvr>
                                        <p:cTn id="16" dur="500"/>
                                        <p:tgtEl>
                                          <p:spTgt spid="9"/>
                                        </p:tgtEl>
                                      </p:cBhvr>
                                    </p:animEffect>
                                  </p:childTnLst>
                                </p:cTn>
                              </p:par>
                            </p:childTnLst>
                          </p:cTn>
                        </p:par>
                        <p:par>
                          <p:cTn id="17" fill="hold">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dissolv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500" fill="hold"/>
                                        <p:tgtEl>
                                          <p:spTgt spid="19"/>
                                        </p:tgtEl>
                                        <p:attrNameLst>
                                          <p:attrName>ppt_w</p:attrName>
                                        </p:attrNameLst>
                                      </p:cBhvr>
                                      <p:tavLst>
                                        <p:tav tm="0">
                                          <p:val>
                                            <p:fltVal val="0"/>
                                          </p:val>
                                        </p:tav>
                                        <p:tav tm="100000">
                                          <p:val>
                                            <p:strVal val="#ppt_w"/>
                                          </p:val>
                                        </p:tav>
                                      </p:tavLst>
                                    </p:anim>
                                    <p:anim calcmode="lin" valueType="num">
                                      <p:cBhvr>
                                        <p:cTn id="26" dur="500" fill="hold"/>
                                        <p:tgtEl>
                                          <p:spTgt spid="19"/>
                                        </p:tgtEl>
                                        <p:attrNameLst>
                                          <p:attrName>ppt_h</p:attrName>
                                        </p:attrNameLst>
                                      </p:cBhvr>
                                      <p:tavLst>
                                        <p:tav tm="0">
                                          <p:val>
                                            <p:fltVal val="0"/>
                                          </p:val>
                                        </p:tav>
                                        <p:tav tm="100000">
                                          <p:val>
                                            <p:strVal val="#ppt_h"/>
                                          </p:val>
                                        </p:tav>
                                      </p:tavLst>
                                    </p:anim>
                                    <p:animEffect transition="in" filter="fade">
                                      <p:cBhvr>
                                        <p:cTn id="27" dur="500"/>
                                        <p:tgtEl>
                                          <p:spTgt spid="19"/>
                                        </p:tgtEl>
                                      </p:cBhvr>
                                    </p:animEffect>
                                  </p:childTnLst>
                                  <p:subTnLst>
                                    <p:audio>
                                      <p:cMediaNode>
                                        <p:cTn display="0" masterRel="sameClick">
                                          <p:stCondLst>
                                            <p:cond evt="begin" delay="0">
                                              <p:tn val="23"/>
                                            </p:cond>
                                          </p:stCondLst>
                                          <p:endCondLst>
                                            <p:cond evt="onStopAudio" delay="0">
                                              <p:tgtEl>
                                                <p:sldTgt/>
                                              </p:tgtEl>
                                            </p:cond>
                                          </p:endCondLst>
                                        </p:cTn>
                                        <p:tgtEl>
                                          <p:sndTgt r:embed="rId2" name="tru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45" y="476672"/>
            <a:ext cx="2709101"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90048" y="4221088"/>
            <a:ext cx="1853952" cy="1391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角丸四角形吹き出し 2"/>
          <p:cNvSpPr/>
          <p:nvPr/>
        </p:nvSpPr>
        <p:spPr>
          <a:xfrm>
            <a:off x="2627784" y="4293096"/>
            <a:ext cx="4662264" cy="1656184"/>
          </a:xfrm>
          <a:prstGeom prst="wedgeRoundRectCallout">
            <a:avLst>
              <a:gd name="adj1" fmla="val 64456"/>
              <a:gd name="adj2" fmla="val 236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2400" dirty="0">
                <a:solidFill>
                  <a:prstClr val="black"/>
                </a:solidFill>
                <a:latin typeface="ＭＳ Ｐゴシック"/>
              </a:rPr>
              <a:t>このごろ個人情報漏洩事件が多いね。　ネットやアンケートなど、自ら提供していないかチェックが必要だよ</a:t>
            </a:r>
            <a:endParaRPr lang="ja-JP" altLang="en-US" sz="2400" dirty="0">
              <a:solidFill>
                <a:prstClr val="black"/>
              </a:solidFill>
            </a:endParaRPr>
          </a:p>
        </p:txBody>
      </p:sp>
      <p:pic>
        <p:nvPicPr>
          <p:cNvPr id="2048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2280" y="1076674"/>
            <a:ext cx="1887894"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正方形/長方形 3"/>
          <p:cNvSpPr/>
          <p:nvPr/>
        </p:nvSpPr>
        <p:spPr>
          <a:xfrm>
            <a:off x="2771800" y="692696"/>
            <a:ext cx="4896850" cy="1938992"/>
          </a:xfrm>
          <a:prstGeom prst="rect">
            <a:avLst/>
          </a:prstGeom>
        </p:spPr>
        <p:txBody>
          <a:bodyPr wrap="square">
            <a:spAutoFit/>
          </a:bodyPr>
          <a:lstStyle/>
          <a:p>
            <a:pPr lvl="0"/>
            <a:r>
              <a:rPr lang="ja-JP" altLang="en-US" sz="4000" dirty="0">
                <a:solidFill>
                  <a:schemeClr val="bg1"/>
                </a:solidFill>
                <a:latin typeface="HGP創英角ｺﾞｼｯｸUB" panose="020B0900000000000000" pitchFamily="50" charset="-128"/>
                <a:ea typeface="HGP創英角ｺﾞｼｯｸUB" panose="020B0900000000000000" pitchFamily="50" charset="-128"/>
              </a:rPr>
              <a:t>くやしいけど</a:t>
            </a:r>
            <a:endParaRPr lang="en-US" altLang="ja-JP" sz="4000" dirty="0">
              <a:solidFill>
                <a:schemeClr val="bg1"/>
              </a:solidFill>
              <a:latin typeface="HGP創英角ｺﾞｼｯｸUB" panose="020B0900000000000000" pitchFamily="50" charset="-128"/>
              <a:ea typeface="HGP創英角ｺﾞｼｯｸUB" panose="020B0900000000000000" pitchFamily="50" charset="-128"/>
            </a:endParaRPr>
          </a:p>
          <a:p>
            <a:pPr lvl="0"/>
            <a:r>
              <a:rPr lang="ja-JP" altLang="en-US" sz="4000" dirty="0">
                <a:solidFill>
                  <a:schemeClr val="bg1"/>
                </a:solidFill>
                <a:latin typeface="HGP創英角ｺﾞｼｯｸUB" panose="020B0900000000000000" pitchFamily="50" charset="-128"/>
                <a:ea typeface="HGP創英角ｺﾞｼｯｸUB" panose="020B0900000000000000" pitchFamily="50" charset="-128"/>
              </a:rPr>
              <a:t>フィッシング犯</a:t>
            </a:r>
            <a:endParaRPr lang="en-US" altLang="ja-JP" sz="4000" dirty="0">
              <a:solidFill>
                <a:schemeClr val="bg1"/>
              </a:solidFill>
              <a:latin typeface="HGP創英角ｺﾞｼｯｸUB" panose="020B0900000000000000" pitchFamily="50" charset="-128"/>
              <a:ea typeface="HGP創英角ｺﾞｼｯｸUB" panose="020B0900000000000000" pitchFamily="50" charset="-128"/>
            </a:endParaRPr>
          </a:p>
          <a:p>
            <a:pPr lvl="0"/>
            <a:r>
              <a:rPr lang="ja-JP" altLang="en-US" sz="4000" dirty="0">
                <a:solidFill>
                  <a:schemeClr val="bg1"/>
                </a:solidFill>
                <a:latin typeface="HGP創英角ｺﾞｼｯｸUB" panose="020B0900000000000000" pitchFamily="50" charset="-128"/>
                <a:ea typeface="HGP創英角ｺﾞｼｯｸUB" panose="020B0900000000000000" pitchFamily="50" charset="-128"/>
              </a:rPr>
              <a:t>あなたの言う通りよ</a:t>
            </a:r>
            <a:endParaRPr lang="en-US" altLang="ja-JP" sz="4000" dirty="0">
              <a:solidFill>
                <a:schemeClr val="bg1"/>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921335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p:cTn id="7" dur="500" fill="hold"/>
                                        <p:tgtEl>
                                          <p:spTgt spid="20482"/>
                                        </p:tgtEl>
                                        <p:attrNameLst>
                                          <p:attrName>ppt_w</p:attrName>
                                        </p:attrNameLst>
                                      </p:cBhvr>
                                      <p:tavLst>
                                        <p:tav tm="0">
                                          <p:val>
                                            <p:fltVal val="0"/>
                                          </p:val>
                                        </p:tav>
                                        <p:tav tm="100000">
                                          <p:val>
                                            <p:strVal val="#ppt_w"/>
                                          </p:val>
                                        </p:tav>
                                      </p:tavLst>
                                    </p:anim>
                                    <p:anim calcmode="lin" valueType="num">
                                      <p:cBhvr>
                                        <p:cTn id="8" dur="500" fill="hold"/>
                                        <p:tgtEl>
                                          <p:spTgt spid="20482"/>
                                        </p:tgtEl>
                                        <p:attrNameLst>
                                          <p:attrName>ppt_h</p:attrName>
                                        </p:attrNameLst>
                                      </p:cBhvr>
                                      <p:tavLst>
                                        <p:tav tm="0">
                                          <p:val>
                                            <p:fltVal val="0"/>
                                          </p:val>
                                        </p:tav>
                                        <p:tav tm="100000">
                                          <p:val>
                                            <p:strVal val="#ppt_h"/>
                                          </p:val>
                                        </p:tav>
                                      </p:tavLst>
                                    </p:anim>
                                    <p:animEffect transition="in" filter="fade">
                                      <p:cBhvr>
                                        <p:cTn id="9" dur="500"/>
                                        <p:tgtEl>
                                          <p:spTgt spid="20482"/>
                                        </p:tgtEl>
                                      </p:cBhvr>
                                    </p:animEffect>
                                  </p:childTnLst>
                                </p:cTn>
                              </p:par>
                              <p:par>
                                <p:cTn id="10" presetID="2" presetClass="entr" presetSubtype="4" fill="hold" nodeType="withEffect">
                                  <p:stCondLst>
                                    <p:cond delay="0"/>
                                  </p:stCondLst>
                                  <p:childTnLst>
                                    <p:set>
                                      <p:cBhvr>
                                        <p:cTn id="11" dur="1" fill="hold">
                                          <p:stCondLst>
                                            <p:cond delay="0"/>
                                          </p:stCondLst>
                                        </p:cTn>
                                        <p:tgtEl>
                                          <p:spTgt spid="3075"/>
                                        </p:tgtEl>
                                        <p:attrNameLst>
                                          <p:attrName>style.visibility</p:attrName>
                                        </p:attrNameLst>
                                      </p:cBhvr>
                                      <p:to>
                                        <p:strVal val="visible"/>
                                      </p:to>
                                    </p:set>
                                    <p:anim calcmode="lin" valueType="num">
                                      <p:cBhvr additive="base">
                                        <p:cTn id="12" dur="500" fill="hold"/>
                                        <p:tgtEl>
                                          <p:spTgt spid="3075"/>
                                        </p:tgtEl>
                                        <p:attrNameLst>
                                          <p:attrName>ppt_x</p:attrName>
                                        </p:attrNameLst>
                                      </p:cBhvr>
                                      <p:tavLst>
                                        <p:tav tm="0">
                                          <p:val>
                                            <p:strVal val="#ppt_x"/>
                                          </p:val>
                                        </p:tav>
                                        <p:tav tm="100000">
                                          <p:val>
                                            <p:strVal val="#ppt_x"/>
                                          </p:val>
                                        </p:tav>
                                      </p:tavLst>
                                    </p:anim>
                                    <p:anim calcmode="lin" valueType="num">
                                      <p:cBhvr additive="base">
                                        <p:cTn id="13"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randombar(horizont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20483"/>
                                        </p:tgtEl>
                                        <p:attrNameLst>
                                          <p:attrName>style.visibility</p:attrName>
                                        </p:attrNameLst>
                                      </p:cBhvr>
                                      <p:to>
                                        <p:strVal val="visible"/>
                                      </p:to>
                                    </p:set>
                                    <p:anim calcmode="lin" valueType="num">
                                      <p:cBhvr>
                                        <p:cTn id="23" dur="500" fill="hold"/>
                                        <p:tgtEl>
                                          <p:spTgt spid="20483"/>
                                        </p:tgtEl>
                                        <p:attrNameLst>
                                          <p:attrName>ppt_w</p:attrName>
                                        </p:attrNameLst>
                                      </p:cBhvr>
                                      <p:tavLst>
                                        <p:tav tm="0">
                                          <p:val>
                                            <p:fltVal val="0"/>
                                          </p:val>
                                        </p:tav>
                                        <p:tav tm="100000">
                                          <p:val>
                                            <p:strVal val="#ppt_w"/>
                                          </p:val>
                                        </p:tav>
                                      </p:tavLst>
                                    </p:anim>
                                    <p:anim calcmode="lin" valueType="num">
                                      <p:cBhvr>
                                        <p:cTn id="24" dur="500" fill="hold"/>
                                        <p:tgtEl>
                                          <p:spTgt spid="20483"/>
                                        </p:tgtEl>
                                        <p:attrNameLst>
                                          <p:attrName>ppt_h</p:attrName>
                                        </p:attrNameLst>
                                      </p:cBhvr>
                                      <p:tavLst>
                                        <p:tav tm="0">
                                          <p:val>
                                            <p:fltVal val="0"/>
                                          </p:val>
                                        </p:tav>
                                        <p:tav tm="100000">
                                          <p:val>
                                            <p:strVal val="#ppt_h"/>
                                          </p:val>
                                        </p:tav>
                                      </p:tavLst>
                                    </p:anim>
                                    <p:animEffect transition="in" filter="fade">
                                      <p:cBhvr>
                                        <p:cTn id="25" dur="500"/>
                                        <p:tgtEl>
                                          <p:spTgt spid="20483"/>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dissolve">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79512" y="188640"/>
            <a:ext cx="8712968" cy="6264696"/>
          </a:xfrm>
          <a:prstGeom prst="roundRect">
            <a:avLst/>
          </a:prstGeom>
          <a:solidFill>
            <a:schemeClr val="accent5">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5" name="テキスト ボックス 4"/>
          <p:cNvSpPr txBox="1"/>
          <p:nvPr/>
        </p:nvSpPr>
        <p:spPr>
          <a:xfrm>
            <a:off x="1691680" y="692696"/>
            <a:ext cx="6527749" cy="1107996"/>
          </a:xfrm>
          <a:prstGeom prst="rect">
            <a:avLst/>
          </a:prstGeom>
          <a:noFill/>
        </p:spPr>
        <p:txBody>
          <a:bodyPr wrap="none" rtlCol="0">
            <a:spAutoFit/>
          </a:bodyPr>
          <a:lstStyle/>
          <a:p>
            <a:r>
              <a:rPr lang="ja-JP" altLang="en-US" sz="6600" b="1" dirty="0">
                <a:solidFill>
                  <a:prstClr val="white">
                    <a:lumMod val="85000"/>
                  </a:prstClr>
                </a:solidFill>
              </a:rPr>
              <a:t>ＣＲＥＤＩＴ　ＣＡＲＤ</a:t>
            </a:r>
          </a:p>
        </p:txBody>
      </p:sp>
      <p:pic>
        <p:nvPicPr>
          <p:cNvPr id="7" name="Picture 2" descr="F:\20150618\P38_堅くん.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7862" y="1628800"/>
            <a:ext cx="2542820" cy="4210000"/>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p:cNvSpPr txBox="1"/>
          <p:nvPr/>
        </p:nvSpPr>
        <p:spPr>
          <a:xfrm>
            <a:off x="1115616" y="692696"/>
            <a:ext cx="1691489" cy="769441"/>
          </a:xfrm>
          <a:prstGeom prst="rect">
            <a:avLst/>
          </a:prstGeom>
          <a:noFill/>
        </p:spPr>
        <p:txBody>
          <a:bodyPr wrap="none" rtlCol="0">
            <a:spAutoFit/>
          </a:bodyPr>
          <a:lstStyle/>
          <a:p>
            <a:r>
              <a:rPr lang="ja-JP" altLang="en-US" sz="4000" b="1" dirty="0" smtClean="0">
                <a:solidFill>
                  <a:prstClr val="black"/>
                </a:solidFill>
                <a:latin typeface="HGP創英角ﾎﾟｯﾌﾟ体" pitchFamily="50" charset="-128"/>
                <a:ea typeface="HGP創英角ﾎﾟｯﾌﾟ体" pitchFamily="50" charset="-128"/>
              </a:rPr>
              <a:t>堅さ</a:t>
            </a:r>
            <a:r>
              <a:rPr lang="ja-JP" altLang="en-US" sz="4400" b="1" dirty="0" smtClean="0">
                <a:solidFill>
                  <a:prstClr val="black"/>
                </a:solidFill>
                <a:latin typeface="HGP創英角ﾎﾟｯﾌﾟ体" pitchFamily="50" charset="-128"/>
                <a:ea typeface="HGP創英角ﾎﾟｯﾌﾟ体" pitchFamily="50" charset="-128"/>
              </a:rPr>
              <a:t>ん</a:t>
            </a:r>
            <a:endParaRPr lang="ja-JP" altLang="en-US" sz="4400" b="1" dirty="0">
              <a:solidFill>
                <a:prstClr val="black"/>
              </a:solidFill>
              <a:latin typeface="HGP創英角ﾎﾟｯﾌﾟ体" pitchFamily="50" charset="-128"/>
              <a:ea typeface="HGP創英角ﾎﾟｯﾌﾟ体" pitchFamily="50" charset="-128"/>
            </a:endParaRPr>
          </a:p>
        </p:txBody>
      </p:sp>
      <p:sp>
        <p:nvSpPr>
          <p:cNvPr id="9" name="テキスト ボックス 8"/>
          <p:cNvSpPr txBox="1"/>
          <p:nvPr/>
        </p:nvSpPr>
        <p:spPr>
          <a:xfrm>
            <a:off x="3923928" y="1124744"/>
            <a:ext cx="4536504" cy="4837222"/>
          </a:xfrm>
          <a:prstGeom prst="rect">
            <a:avLst/>
          </a:prstGeom>
          <a:noFill/>
        </p:spPr>
        <p:txBody>
          <a:bodyPr wrap="square" rtlCol="0">
            <a:spAutoFit/>
          </a:bodyPr>
          <a:lstStyle/>
          <a:p>
            <a:pPr>
              <a:lnSpc>
                <a:spcPts val="3700"/>
              </a:lnSpc>
            </a:pPr>
            <a:r>
              <a:rPr lang="ja-JP" altLang="en-US" sz="2800" b="1" dirty="0">
                <a:solidFill>
                  <a:prstClr val="black"/>
                </a:solidFill>
              </a:rPr>
              <a:t>　</a:t>
            </a:r>
            <a:r>
              <a:rPr lang="ja-JP" altLang="en-US" sz="3200" b="1" dirty="0">
                <a:solidFill>
                  <a:prstClr val="black"/>
                </a:solidFill>
              </a:rPr>
              <a:t>クレジットする時やキャッシングが必要な時、僕は、いつでも、１回払いに決めているよ。</a:t>
            </a:r>
            <a:endParaRPr lang="en-US" altLang="ja-JP" sz="3200" b="1" dirty="0">
              <a:solidFill>
                <a:prstClr val="black"/>
              </a:solidFill>
            </a:endParaRPr>
          </a:p>
          <a:p>
            <a:pPr>
              <a:lnSpc>
                <a:spcPts val="3700"/>
              </a:lnSpc>
            </a:pPr>
            <a:r>
              <a:rPr lang="ja-JP" altLang="en-US" sz="3200" b="1" dirty="0">
                <a:solidFill>
                  <a:prstClr val="black"/>
                </a:solidFill>
              </a:rPr>
              <a:t>　「マンスリークリア」と呼ばれる１回払いや、２回払い、ボーナス一括払いは手数料がかからないからね。</a:t>
            </a:r>
            <a:endParaRPr lang="en-US" altLang="ja-JP" sz="3200" b="1" dirty="0">
              <a:solidFill>
                <a:prstClr val="black"/>
              </a:solidFill>
            </a:endParaRPr>
          </a:p>
          <a:p>
            <a:pPr>
              <a:lnSpc>
                <a:spcPts val="3700"/>
              </a:lnSpc>
            </a:pPr>
            <a:r>
              <a:rPr lang="ja-JP" altLang="en-US" sz="3200" b="1" dirty="0">
                <a:solidFill>
                  <a:prstClr val="black"/>
                </a:solidFill>
              </a:rPr>
              <a:t>　</a:t>
            </a:r>
          </a:p>
        </p:txBody>
      </p:sp>
      <p:pic>
        <p:nvPicPr>
          <p:cNvPr id="10" name="Picture 5"/>
          <p:cNvPicPr>
            <a:picLocks noChangeAspect="1" noChangeArrowheads="1"/>
          </p:cNvPicPr>
          <p:nvPr/>
        </p:nvPicPr>
        <p:blipFill>
          <a:blip r:embed="rId4"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565260" y="967473"/>
            <a:ext cx="5827713" cy="582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直線コネクタ 11"/>
          <p:cNvCxnSpPr/>
          <p:nvPr/>
        </p:nvCxnSpPr>
        <p:spPr>
          <a:xfrm>
            <a:off x="4427984" y="4941168"/>
            <a:ext cx="3528392"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 name="直線コネクタ 2"/>
          <p:cNvCxnSpPr/>
          <p:nvPr/>
        </p:nvCxnSpPr>
        <p:spPr>
          <a:xfrm>
            <a:off x="3995936" y="2060848"/>
            <a:ext cx="4032448"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3753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fmla="#ppt_w*sin(2.5*pi*$)">
                                          <p:val>
                                            <p:fltVal val="0"/>
                                          </p:val>
                                        </p:tav>
                                        <p:tav tm="100000">
                                          <p:val>
                                            <p:fltVal val="1"/>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p:cTn id="12"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8">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ssolv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subTnLst>
                                    <p:audio>
                                      <p:cMediaNode>
                                        <p:cTn display="0" masterRel="sameClick">
                                          <p:stCondLst>
                                            <p:cond evt="begin" delay="0">
                                              <p:tn val="21"/>
                                            </p:cond>
                                          </p:stCondLst>
                                          <p:endCondLst>
                                            <p:cond evt="onStopAudio" delay="0">
                                              <p:tgtEl>
                                                <p:sldTgt/>
                                              </p:tgtEl>
                                            </p:cond>
                                          </p:endCondLst>
                                        </p:cTn>
                                        <p:tgtEl>
                                          <p:sndTgt r:embed="rId2" name="false.wav"/>
                                        </p:tgtEl>
                                      </p:cMediaNode>
                                    </p:audio>
                                  </p:subTnLst>
                                </p:cTn>
                              </p:par>
                            </p:childTnLst>
                          </p:cTn>
                        </p:par>
                      </p:childTnLst>
                    </p:cTn>
                  </p:par>
                  <p:par>
                    <p:cTn id="26" fill="hold">
                      <p:stCondLst>
                        <p:cond delay="indefinite"/>
                      </p:stCondLst>
                      <p:childTnLst>
                        <p:par>
                          <p:cTn id="27" fill="hold">
                            <p:stCondLst>
                              <p:cond delay="0"/>
                            </p:stCondLst>
                            <p:childTnLst>
                              <p:par>
                                <p:cTn id="28" presetID="12" presetClass="entr" presetSubtype="8"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additive="base">
                                        <p:cTn id="30" dur="1000"/>
                                        <p:tgtEl>
                                          <p:spTgt spid="3"/>
                                        </p:tgtEl>
                                        <p:attrNameLst>
                                          <p:attrName>ppt_x</p:attrName>
                                        </p:attrNameLst>
                                      </p:cBhvr>
                                      <p:tavLst>
                                        <p:tav tm="0">
                                          <p:val>
                                            <p:strVal val="#ppt_x-#ppt_w*1.125000"/>
                                          </p:val>
                                        </p:tav>
                                        <p:tav tm="100000">
                                          <p:val>
                                            <p:strVal val="#ppt_x"/>
                                          </p:val>
                                        </p:tav>
                                      </p:tavLst>
                                    </p:anim>
                                    <p:animEffect transition="in" filter="wipe(right)">
                                      <p:cBhvr>
                                        <p:cTn id="31" dur="1000"/>
                                        <p:tgtEl>
                                          <p:spTgt spid="3"/>
                                        </p:tgtEl>
                                      </p:cBhvr>
                                    </p:animEffect>
                                  </p:childTnLst>
                                </p:cTn>
                              </p:par>
                            </p:childTnLst>
                          </p:cTn>
                        </p:par>
                        <p:par>
                          <p:cTn id="32" fill="hold">
                            <p:stCondLst>
                              <p:cond delay="1000"/>
                            </p:stCondLst>
                            <p:childTnLst>
                              <p:par>
                                <p:cTn id="33" presetID="12" presetClass="entr" presetSubtype="8"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slide(fromLeft)">
                                      <p:cBhvr>
                                        <p:cTn id="3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7986"/>
            <a:ext cx="2768933" cy="6391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テキスト ボックス 2"/>
          <p:cNvSpPr txBox="1"/>
          <p:nvPr/>
        </p:nvSpPr>
        <p:spPr>
          <a:xfrm>
            <a:off x="3131840" y="548680"/>
            <a:ext cx="4522784" cy="1200329"/>
          </a:xfrm>
          <a:prstGeom prst="rect">
            <a:avLst/>
          </a:prstGeom>
          <a:noFill/>
        </p:spPr>
        <p:txBody>
          <a:bodyPr wrap="square" rtlCol="0">
            <a:spAutoFit/>
          </a:bodyPr>
          <a:lstStyle/>
          <a:p>
            <a:r>
              <a:rPr kumimoji="1" lang="ja-JP" altLang="en-US" sz="3600" dirty="0">
                <a:solidFill>
                  <a:srgbClr val="FF00FF"/>
                </a:solidFill>
                <a:latin typeface="HGP創英角ｺﾞｼｯｸUB" panose="020B0900000000000000" pitchFamily="50" charset="-128"/>
                <a:ea typeface="HGP創英角ｺﾞｼｯｸUB" panose="020B0900000000000000" pitchFamily="50" charset="-128"/>
              </a:rPr>
              <a:t>まじめな</a:t>
            </a:r>
            <a:r>
              <a:rPr kumimoji="1" lang="ja-JP" altLang="en-US" sz="3600" dirty="0" smtClean="0">
                <a:solidFill>
                  <a:srgbClr val="FF00FF"/>
                </a:solidFill>
                <a:latin typeface="HGP創英角ｺﾞｼｯｸUB" panose="020B0900000000000000" pitchFamily="50" charset="-128"/>
                <a:ea typeface="HGP創英角ｺﾞｼｯｸUB" panose="020B0900000000000000" pitchFamily="50" charset="-128"/>
              </a:rPr>
              <a:t>堅さんの</a:t>
            </a:r>
            <a:endParaRPr kumimoji="1" lang="en-US" altLang="ja-JP" sz="3600" dirty="0">
              <a:solidFill>
                <a:srgbClr val="FF00FF"/>
              </a:solidFill>
              <a:latin typeface="HGP創英角ｺﾞｼｯｸUB" panose="020B0900000000000000" pitchFamily="50" charset="-128"/>
              <a:ea typeface="HGP創英角ｺﾞｼｯｸUB" panose="020B0900000000000000" pitchFamily="50" charset="-128"/>
            </a:endParaRPr>
          </a:p>
          <a:p>
            <a:r>
              <a:rPr kumimoji="1" lang="ja-JP" altLang="en-US" sz="3600" dirty="0">
                <a:solidFill>
                  <a:srgbClr val="FF00FF"/>
                </a:solidFill>
                <a:latin typeface="HGP創英角ｺﾞｼｯｸUB" panose="020B0900000000000000" pitchFamily="50" charset="-128"/>
                <a:ea typeface="HGP創英角ｺﾞｼｯｸUB" panose="020B0900000000000000" pitchFamily="50" charset="-128"/>
              </a:rPr>
              <a:t>間違いは</a:t>
            </a:r>
          </a:p>
        </p:txBody>
      </p:sp>
      <p:pic>
        <p:nvPicPr>
          <p:cNvPr id="2970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4208" y="277986"/>
            <a:ext cx="2045294" cy="1730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2884130" y="2132692"/>
            <a:ext cx="5789711" cy="1200329"/>
          </a:xfrm>
          <a:prstGeom prst="rect">
            <a:avLst/>
          </a:prstGeom>
          <a:noFill/>
        </p:spPr>
        <p:txBody>
          <a:bodyPr wrap="square" rtlCol="0">
            <a:spAutoFit/>
          </a:bodyPr>
          <a:lstStyle/>
          <a:p>
            <a:r>
              <a:rPr lang="ja-JP" altLang="en-US" sz="3600" dirty="0">
                <a:solidFill>
                  <a:srgbClr val="FF00FF"/>
                </a:solidFill>
                <a:latin typeface="HGP創英角ｺﾞｼｯｸUB" panose="020B0900000000000000" pitchFamily="50" charset="-128"/>
                <a:ea typeface="HGP創英角ｺﾞｼｯｸUB" panose="020B0900000000000000" pitchFamily="50" charset="-128"/>
              </a:rPr>
              <a:t>クレジットとキャッシングの</a:t>
            </a:r>
            <a:endParaRPr kumimoji="1" lang="en-US" altLang="ja-JP" sz="3600" dirty="0">
              <a:solidFill>
                <a:srgbClr val="FF00FF"/>
              </a:solidFill>
              <a:latin typeface="HGP創英角ｺﾞｼｯｸUB" panose="020B0900000000000000" pitchFamily="50" charset="-128"/>
              <a:ea typeface="HGP創英角ｺﾞｼｯｸUB" panose="020B0900000000000000" pitchFamily="50" charset="-128"/>
            </a:endParaRPr>
          </a:p>
          <a:p>
            <a:r>
              <a:rPr kumimoji="1" lang="ja-JP" altLang="en-US" sz="3600" dirty="0">
                <a:solidFill>
                  <a:srgbClr val="FF00FF"/>
                </a:solidFill>
                <a:latin typeface="HGP創英角ｺﾞｼｯｸUB" panose="020B0900000000000000" pitchFamily="50" charset="-128"/>
                <a:ea typeface="HGP創英角ｺﾞｼｯｸUB" panose="020B0900000000000000" pitchFamily="50" charset="-128"/>
              </a:rPr>
              <a:t>違いがよくわからなかったこと</a:t>
            </a:r>
          </a:p>
        </p:txBody>
      </p:sp>
      <p:sp>
        <p:nvSpPr>
          <p:cNvPr id="8" name="テキスト ボックス 7"/>
          <p:cNvSpPr txBox="1"/>
          <p:nvPr/>
        </p:nvSpPr>
        <p:spPr>
          <a:xfrm>
            <a:off x="2579747" y="3645024"/>
            <a:ext cx="6094094" cy="1200329"/>
          </a:xfrm>
          <a:prstGeom prst="rect">
            <a:avLst/>
          </a:prstGeom>
          <a:noFill/>
          <a:ln>
            <a:noFill/>
          </a:ln>
        </p:spPr>
        <p:txBody>
          <a:bodyPr wrap="square" rtlCol="0">
            <a:spAutoFit/>
          </a:bodyPr>
          <a:lstStyle/>
          <a:p>
            <a:r>
              <a:rPr kumimoji="1" lang="ja-JP" altLang="en-US" sz="3600" dirty="0">
                <a:solidFill>
                  <a:schemeClr val="bg1"/>
                </a:solidFill>
                <a:latin typeface="HGP創英角ｺﾞｼｯｸUB" panose="020B0900000000000000" pitchFamily="50" charset="-128"/>
                <a:ea typeface="HGP創英角ｺﾞｼｯｸUB" panose="020B0900000000000000" pitchFamily="50" charset="-128"/>
              </a:rPr>
              <a:t>キャッシングはお金を借りること</a:t>
            </a:r>
            <a:endParaRPr kumimoji="1" lang="en-US" altLang="ja-JP" sz="3600" dirty="0">
              <a:solidFill>
                <a:schemeClr val="bg1"/>
              </a:solidFill>
              <a:latin typeface="HGP創英角ｺﾞｼｯｸUB" panose="020B0900000000000000" pitchFamily="50" charset="-128"/>
              <a:ea typeface="HGP創英角ｺﾞｼｯｸUB" panose="020B0900000000000000" pitchFamily="50" charset="-128"/>
            </a:endParaRPr>
          </a:p>
          <a:p>
            <a:r>
              <a:rPr kumimoji="1" lang="ja-JP" altLang="en-US" sz="3600" dirty="0">
                <a:solidFill>
                  <a:schemeClr val="bg1"/>
                </a:solidFill>
                <a:latin typeface="HGP創英角ｺﾞｼｯｸUB" panose="020B0900000000000000" pitchFamily="50" charset="-128"/>
                <a:ea typeface="HGP創英角ｺﾞｼｯｸUB" panose="020B0900000000000000" pitchFamily="50" charset="-128"/>
              </a:rPr>
              <a:t>毎日利息がつくのよ</a:t>
            </a:r>
            <a:endParaRPr kumimoji="1" lang="en-US" altLang="ja-JP" sz="3600" dirty="0">
              <a:solidFill>
                <a:schemeClr val="bg1"/>
              </a:solidFill>
              <a:latin typeface="HGP創英角ｺﾞｼｯｸUB" panose="020B0900000000000000" pitchFamily="50" charset="-128"/>
              <a:ea typeface="HGP創英角ｺﾞｼｯｸUB" panose="020B0900000000000000" pitchFamily="50" charset="-128"/>
            </a:endParaRPr>
          </a:p>
        </p:txBody>
      </p:sp>
      <p:pic>
        <p:nvPicPr>
          <p:cNvPr id="2970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8175" y="5225009"/>
            <a:ext cx="1670050" cy="103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角丸四角形吹き出し 9"/>
          <p:cNvSpPr/>
          <p:nvPr/>
        </p:nvSpPr>
        <p:spPr>
          <a:xfrm>
            <a:off x="2884131" y="5211834"/>
            <a:ext cx="4198677" cy="1224136"/>
          </a:xfrm>
          <a:prstGeom prst="wedgeRoundRectCallout">
            <a:avLst>
              <a:gd name="adj1" fmla="val 63879"/>
              <a:gd name="adj2" fmla="val -824"/>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2400" dirty="0">
                <a:latin typeface="+mj-ea"/>
                <a:ea typeface="+mj-ea"/>
              </a:rPr>
              <a:t>クレジットと違って、１回で返しても利息はつくんだ</a:t>
            </a:r>
            <a:endParaRPr kumimoji="1" lang="en-US" altLang="ja-JP" sz="2400" dirty="0">
              <a:latin typeface="+mj-ea"/>
              <a:ea typeface="+mj-ea"/>
            </a:endParaRPr>
          </a:p>
          <a:p>
            <a:pPr algn="ctr"/>
            <a:r>
              <a:rPr lang="ja-JP" altLang="en-US" sz="2400" dirty="0">
                <a:latin typeface="+mj-ea"/>
                <a:ea typeface="+mj-ea"/>
              </a:rPr>
              <a:t>ただでお金は貸してくれないよ</a:t>
            </a:r>
            <a:endParaRPr kumimoji="1" lang="ja-JP" altLang="en-US" sz="2400" dirty="0">
              <a:latin typeface="+mj-ea"/>
              <a:ea typeface="+mj-ea"/>
            </a:endParaRPr>
          </a:p>
        </p:txBody>
      </p:sp>
    </p:spTree>
    <p:extLst>
      <p:ext uri="{BB962C8B-B14F-4D97-AF65-F5344CB8AC3E}">
        <p14:creationId xmlns:p14="http://schemas.microsoft.com/office/powerpoint/2010/main" val="2757534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53" presetClass="entr" presetSubtype="16" fill="hold" nodeType="withEffect">
                                  <p:stCondLst>
                                    <p:cond delay="0"/>
                                  </p:stCondLst>
                                  <p:childTnLst>
                                    <p:set>
                                      <p:cBhvr>
                                        <p:cTn id="9" dur="1" fill="hold">
                                          <p:stCondLst>
                                            <p:cond delay="0"/>
                                          </p:stCondLst>
                                        </p:cTn>
                                        <p:tgtEl>
                                          <p:spTgt spid="29700"/>
                                        </p:tgtEl>
                                        <p:attrNameLst>
                                          <p:attrName>style.visibility</p:attrName>
                                        </p:attrNameLst>
                                      </p:cBhvr>
                                      <p:to>
                                        <p:strVal val="visible"/>
                                      </p:to>
                                    </p:set>
                                    <p:anim calcmode="lin" valueType="num">
                                      <p:cBhvr>
                                        <p:cTn id="10" dur="500" fill="hold"/>
                                        <p:tgtEl>
                                          <p:spTgt spid="29700"/>
                                        </p:tgtEl>
                                        <p:attrNameLst>
                                          <p:attrName>ppt_w</p:attrName>
                                        </p:attrNameLst>
                                      </p:cBhvr>
                                      <p:tavLst>
                                        <p:tav tm="0">
                                          <p:val>
                                            <p:fltVal val="0"/>
                                          </p:val>
                                        </p:tav>
                                        <p:tav tm="100000">
                                          <p:val>
                                            <p:strVal val="#ppt_w"/>
                                          </p:val>
                                        </p:tav>
                                      </p:tavLst>
                                    </p:anim>
                                    <p:anim calcmode="lin" valueType="num">
                                      <p:cBhvr>
                                        <p:cTn id="11" dur="500" fill="hold"/>
                                        <p:tgtEl>
                                          <p:spTgt spid="29700"/>
                                        </p:tgtEl>
                                        <p:attrNameLst>
                                          <p:attrName>ppt_h</p:attrName>
                                        </p:attrNameLst>
                                      </p:cBhvr>
                                      <p:tavLst>
                                        <p:tav tm="0">
                                          <p:val>
                                            <p:fltVal val="0"/>
                                          </p:val>
                                        </p:tav>
                                        <p:tav tm="100000">
                                          <p:val>
                                            <p:strVal val="#ppt_h"/>
                                          </p:val>
                                        </p:tav>
                                      </p:tavLst>
                                    </p:anim>
                                    <p:animEffect transition="in" filter="fade">
                                      <p:cBhvr>
                                        <p:cTn id="12" dur="500"/>
                                        <p:tgtEl>
                                          <p:spTgt spid="2970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29701"/>
                                        </p:tgtEl>
                                        <p:attrNameLst>
                                          <p:attrName>style.visibility</p:attrName>
                                        </p:attrNameLst>
                                      </p:cBhvr>
                                      <p:to>
                                        <p:strVal val="visible"/>
                                      </p:to>
                                    </p:set>
                                    <p:anim calcmode="lin" valueType="num">
                                      <p:cBhvr>
                                        <p:cTn id="29" dur="500" fill="hold"/>
                                        <p:tgtEl>
                                          <p:spTgt spid="29701"/>
                                        </p:tgtEl>
                                        <p:attrNameLst>
                                          <p:attrName>ppt_w</p:attrName>
                                        </p:attrNameLst>
                                      </p:cBhvr>
                                      <p:tavLst>
                                        <p:tav tm="0">
                                          <p:val>
                                            <p:fltVal val="0"/>
                                          </p:val>
                                        </p:tav>
                                        <p:tav tm="100000">
                                          <p:val>
                                            <p:strVal val="#ppt_w"/>
                                          </p:val>
                                        </p:tav>
                                      </p:tavLst>
                                    </p:anim>
                                    <p:anim calcmode="lin" valueType="num">
                                      <p:cBhvr>
                                        <p:cTn id="30" dur="500" fill="hold"/>
                                        <p:tgtEl>
                                          <p:spTgt spid="29701"/>
                                        </p:tgtEl>
                                        <p:attrNameLst>
                                          <p:attrName>ppt_h</p:attrName>
                                        </p:attrNameLst>
                                      </p:cBhvr>
                                      <p:tavLst>
                                        <p:tav tm="0">
                                          <p:val>
                                            <p:fltVal val="0"/>
                                          </p:val>
                                        </p:tav>
                                        <p:tav tm="100000">
                                          <p:val>
                                            <p:strVal val="#ppt_h"/>
                                          </p:val>
                                        </p:tav>
                                      </p:tavLst>
                                    </p:anim>
                                    <p:animEffect transition="in" filter="fade">
                                      <p:cBhvr>
                                        <p:cTn id="31" dur="500"/>
                                        <p:tgtEl>
                                          <p:spTgt spid="29701"/>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1"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dissolve">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P spid="10"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28198" y="263732"/>
            <a:ext cx="8892480" cy="6309320"/>
          </a:xfrm>
          <a:prstGeom prst="roundRect">
            <a:avLst/>
          </a:prstGeom>
          <a:solidFill>
            <a:schemeClr val="accent5">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5" name="テキスト ボックス 4"/>
          <p:cNvSpPr txBox="1"/>
          <p:nvPr/>
        </p:nvSpPr>
        <p:spPr>
          <a:xfrm>
            <a:off x="1691680" y="692696"/>
            <a:ext cx="6527749" cy="1107996"/>
          </a:xfrm>
          <a:prstGeom prst="rect">
            <a:avLst/>
          </a:prstGeom>
          <a:noFill/>
        </p:spPr>
        <p:txBody>
          <a:bodyPr wrap="none" rtlCol="0">
            <a:spAutoFit/>
          </a:bodyPr>
          <a:lstStyle/>
          <a:p>
            <a:r>
              <a:rPr lang="ja-JP" altLang="en-US" sz="6600" b="1" dirty="0">
                <a:solidFill>
                  <a:prstClr val="white">
                    <a:lumMod val="85000"/>
                  </a:prstClr>
                </a:solidFill>
              </a:rPr>
              <a:t>ＣＲＥＤＩＴ　ＣＡＲＤ</a:t>
            </a:r>
          </a:p>
        </p:txBody>
      </p:sp>
      <p:sp>
        <p:nvSpPr>
          <p:cNvPr id="8" name="テキスト ボックス 7"/>
          <p:cNvSpPr txBox="1"/>
          <p:nvPr/>
        </p:nvSpPr>
        <p:spPr>
          <a:xfrm>
            <a:off x="1115616" y="548680"/>
            <a:ext cx="1645002" cy="707886"/>
          </a:xfrm>
          <a:prstGeom prst="rect">
            <a:avLst/>
          </a:prstGeom>
          <a:noFill/>
        </p:spPr>
        <p:txBody>
          <a:bodyPr wrap="none" rtlCol="0">
            <a:spAutoFit/>
          </a:bodyPr>
          <a:lstStyle/>
          <a:p>
            <a:r>
              <a:rPr lang="ja-JP" altLang="en-US" sz="4000" b="1" dirty="0" smtClean="0">
                <a:solidFill>
                  <a:prstClr val="black"/>
                </a:solidFill>
                <a:latin typeface="HGP創英角ﾎﾟｯﾌﾟ体" pitchFamily="50" charset="-128"/>
                <a:ea typeface="HGP創英角ﾎﾟｯﾌﾟ体" pitchFamily="50" charset="-128"/>
              </a:rPr>
              <a:t>軽</a:t>
            </a:r>
            <a:r>
              <a:rPr lang="ja-JP" altLang="en-US" sz="4000" b="1" dirty="0">
                <a:solidFill>
                  <a:prstClr val="black"/>
                </a:solidFill>
                <a:latin typeface="HGP創英角ﾎﾟｯﾌﾟ体" pitchFamily="50" charset="-128"/>
                <a:ea typeface="HGP創英角ﾎﾟｯﾌﾟ体" pitchFamily="50" charset="-128"/>
              </a:rPr>
              <a:t>さ</a:t>
            </a:r>
            <a:r>
              <a:rPr lang="ja-JP" altLang="en-US" sz="4000" b="1" dirty="0" smtClean="0">
                <a:solidFill>
                  <a:prstClr val="black"/>
                </a:solidFill>
                <a:latin typeface="HGP創英角ﾎﾟｯﾌﾟ体" pitchFamily="50" charset="-128"/>
                <a:ea typeface="HGP創英角ﾎﾟｯﾌﾟ体" pitchFamily="50" charset="-128"/>
              </a:rPr>
              <a:t>ん</a:t>
            </a:r>
            <a:endParaRPr lang="ja-JP" altLang="en-US" sz="4000" b="1" dirty="0">
              <a:solidFill>
                <a:prstClr val="black"/>
              </a:solidFill>
              <a:latin typeface="HGP創英角ﾎﾟｯﾌﾟ体" pitchFamily="50" charset="-128"/>
              <a:ea typeface="HGP創英角ﾎﾟｯﾌﾟ体" pitchFamily="50" charset="-128"/>
            </a:endParaRPr>
          </a:p>
        </p:txBody>
      </p:sp>
      <p:sp>
        <p:nvSpPr>
          <p:cNvPr id="9" name="テキスト ボックス 8"/>
          <p:cNvSpPr txBox="1"/>
          <p:nvPr/>
        </p:nvSpPr>
        <p:spPr>
          <a:xfrm>
            <a:off x="3931146" y="1259170"/>
            <a:ext cx="4176464" cy="4286879"/>
          </a:xfrm>
          <a:prstGeom prst="rect">
            <a:avLst/>
          </a:prstGeom>
          <a:noFill/>
        </p:spPr>
        <p:txBody>
          <a:bodyPr wrap="square" rtlCol="0">
            <a:spAutoFit/>
          </a:bodyPr>
          <a:lstStyle/>
          <a:p>
            <a:pPr>
              <a:lnSpc>
                <a:spcPts val="3700"/>
              </a:lnSpc>
            </a:pPr>
            <a:r>
              <a:rPr lang="ja-JP" altLang="en-US" sz="2400" b="1" dirty="0">
                <a:solidFill>
                  <a:prstClr val="black"/>
                </a:solidFill>
              </a:rPr>
              <a:t>　</a:t>
            </a:r>
            <a:r>
              <a:rPr lang="ja-JP" altLang="en-US" sz="2800" b="1" dirty="0">
                <a:solidFill>
                  <a:prstClr val="black"/>
                </a:solidFill>
              </a:rPr>
              <a:t>ボクがカードで、返済のために借りまくった時、クレジット、キャッシング、カードローンの金利はたいてい１５～１８％だったよ。</a:t>
            </a:r>
            <a:endParaRPr lang="en-US" altLang="ja-JP" sz="2800" b="1" dirty="0">
              <a:solidFill>
                <a:prstClr val="black"/>
              </a:solidFill>
            </a:endParaRPr>
          </a:p>
          <a:p>
            <a:pPr>
              <a:lnSpc>
                <a:spcPts val="3700"/>
              </a:lnSpc>
            </a:pPr>
            <a:r>
              <a:rPr lang="ja-JP" altLang="en-US" sz="2800" b="1" dirty="0">
                <a:solidFill>
                  <a:prstClr val="black"/>
                </a:solidFill>
              </a:rPr>
              <a:t>　保証人をつければ、住宅ローン</a:t>
            </a:r>
            <a:r>
              <a:rPr lang="ja-JP" altLang="en-US" sz="2800" b="1" dirty="0" smtClean="0">
                <a:solidFill>
                  <a:prstClr val="black"/>
                </a:solidFill>
              </a:rPr>
              <a:t>の</a:t>
            </a:r>
            <a:r>
              <a:rPr lang="en-US" altLang="ja-JP" sz="2800" b="1" dirty="0" smtClean="0">
                <a:solidFill>
                  <a:prstClr val="black"/>
                </a:solidFill>
              </a:rPr>
              <a:t>1</a:t>
            </a:r>
            <a:r>
              <a:rPr lang="ja-JP" altLang="en-US" sz="2800" b="1" dirty="0" smtClean="0">
                <a:solidFill>
                  <a:prstClr val="black"/>
                </a:solidFill>
              </a:rPr>
              <a:t>％</a:t>
            </a:r>
            <a:r>
              <a:rPr lang="ja-JP" altLang="en-US" sz="2800" b="1" dirty="0">
                <a:solidFill>
                  <a:prstClr val="black"/>
                </a:solidFill>
              </a:rPr>
              <a:t>みたいに金利が低くなるのかなぁ。</a:t>
            </a:r>
            <a:endParaRPr lang="en-US" altLang="ja-JP" sz="2400" b="1" dirty="0">
              <a:solidFill>
                <a:prstClr val="black"/>
              </a:solidFill>
            </a:endParaRPr>
          </a:p>
          <a:p>
            <a:pPr>
              <a:lnSpc>
                <a:spcPts val="3300"/>
              </a:lnSpc>
            </a:pPr>
            <a:endParaRPr lang="ja-JP" altLang="en-US" sz="2400" b="1" dirty="0">
              <a:solidFill>
                <a:prstClr val="black"/>
              </a:solidFill>
            </a:endParaRPr>
          </a:p>
        </p:txBody>
      </p:sp>
      <p:pic>
        <p:nvPicPr>
          <p:cNvPr id="10" name="Picture 2" descr="F:\20150618\P38_軽くん.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1556792"/>
            <a:ext cx="2439228" cy="35283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p:cNvPicPr>
            <a:picLocks noChangeAspect="1" noChangeArrowheads="1"/>
          </p:cNvPicPr>
          <p:nvPr/>
        </p:nvPicPr>
        <p:blipFill>
          <a:blip r:embed="rId4" cstate="print">
            <a:duotone>
              <a:prstClr val="black"/>
              <a:srgbClr val="8064A2">
                <a:tint val="45000"/>
                <a:satMod val="400000"/>
              </a:srgbClr>
            </a:duotone>
            <a:extLst>
              <a:ext uri="{28A0092B-C50C-407E-A947-70E740481C1C}">
                <a14:useLocalDpi xmlns:a14="http://schemas.microsoft.com/office/drawing/2010/main" val="0"/>
              </a:ext>
            </a:extLst>
          </a:blip>
          <a:srcRect/>
          <a:stretch>
            <a:fillRect/>
          </a:stretch>
        </p:blipFill>
        <p:spPr bwMode="auto">
          <a:xfrm>
            <a:off x="-761490" y="548680"/>
            <a:ext cx="5827713" cy="582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直線コネクタ 12"/>
          <p:cNvCxnSpPr/>
          <p:nvPr/>
        </p:nvCxnSpPr>
        <p:spPr>
          <a:xfrm>
            <a:off x="4211960" y="4077072"/>
            <a:ext cx="3888432"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3995936" y="4581128"/>
            <a:ext cx="4032448"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3923928" y="5085184"/>
            <a:ext cx="316835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387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lide(fromLeft)">
                                      <p:cBhvr>
                                        <p:cTn id="7" dur="500"/>
                                        <p:tgtEl>
                                          <p:spTgt spid="10"/>
                                        </p:tgtEl>
                                      </p:cBhvr>
                                    </p:animEffect>
                                  </p:childTnLst>
                                </p:cTn>
                              </p:par>
                              <p:par>
                                <p:cTn id="8" presetID="9" presetClass="entr" presetSubtype="0" fill="hold"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dissolve">
                                      <p:cBhvr>
                                        <p:cTn id="10" dur="500"/>
                                        <p:tgtEl>
                                          <p:spTgt spid="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subTnLst>
                                    <p:audio>
                                      <p:cMediaNode>
                                        <p:cTn display="0" masterRel="sameClick">
                                          <p:stCondLst>
                                            <p:cond evt="begin" delay="0">
                                              <p:tn val="18"/>
                                            </p:cond>
                                          </p:stCondLst>
                                          <p:endCondLst>
                                            <p:cond evt="onStopAudio" delay="0">
                                              <p:tgtEl>
                                                <p:sldTgt/>
                                              </p:tgtEl>
                                            </p:cond>
                                          </p:endCondLst>
                                        </p:cTn>
                                        <p:tgtEl>
                                          <p:sndTgt r:embed="rId2" name="false.wav"/>
                                        </p:tgtEl>
                                      </p:cMediaNode>
                                    </p:audio>
                                  </p:subTnLst>
                                </p:cTn>
                              </p:par>
                            </p:childTnLst>
                          </p:cTn>
                        </p:par>
                      </p:childTnLst>
                    </p:cTn>
                  </p:par>
                  <p:par>
                    <p:cTn id="21" fill="hold">
                      <p:stCondLst>
                        <p:cond delay="indefinite"/>
                      </p:stCondLst>
                      <p:childTnLst>
                        <p:par>
                          <p:cTn id="22" fill="hold">
                            <p:stCondLst>
                              <p:cond delay="0"/>
                            </p:stCondLst>
                            <p:childTnLst>
                              <p:par>
                                <p:cTn id="23" presetID="12" presetClass="entr" presetSubtype="8"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slide(fromLeft)">
                                      <p:cBhvr>
                                        <p:cTn id="25" dur="1000"/>
                                        <p:tgtEl>
                                          <p:spTgt spid="13"/>
                                        </p:tgtEl>
                                      </p:cBhvr>
                                    </p:animEffect>
                                  </p:childTnLst>
                                </p:cTn>
                              </p:par>
                            </p:childTnLst>
                          </p:cTn>
                        </p:par>
                        <p:par>
                          <p:cTn id="26" fill="hold">
                            <p:stCondLst>
                              <p:cond delay="1000"/>
                            </p:stCondLst>
                            <p:childTnLst>
                              <p:par>
                                <p:cTn id="27" presetID="12" presetClass="entr" presetSubtype="8"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slide(fromLeft)">
                                      <p:cBhvr>
                                        <p:cTn id="29" dur="1000"/>
                                        <p:tgtEl>
                                          <p:spTgt spid="14"/>
                                        </p:tgtEl>
                                      </p:cBhvr>
                                    </p:animEffect>
                                  </p:childTnLst>
                                </p:cTn>
                              </p:par>
                            </p:childTnLst>
                          </p:cTn>
                        </p:par>
                        <p:par>
                          <p:cTn id="30" fill="hold">
                            <p:stCondLst>
                              <p:cond delay="2000"/>
                            </p:stCondLst>
                            <p:childTnLst>
                              <p:par>
                                <p:cTn id="31" presetID="12" presetClass="entr" presetSubtype="8"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slide(fromLeft)">
                                      <p:cBhvr>
                                        <p:cTn id="33"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73332"/>
            <a:ext cx="2032749" cy="4899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442582" y="260648"/>
            <a:ext cx="1464268" cy="150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75258" y="5094503"/>
            <a:ext cx="1852613"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角丸四角形吹き出し 9"/>
          <p:cNvSpPr/>
          <p:nvPr/>
        </p:nvSpPr>
        <p:spPr>
          <a:xfrm>
            <a:off x="3650217" y="5327848"/>
            <a:ext cx="3571758" cy="967921"/>
          </a:xfrm>
          <a:prstGeom prst="wedgeRoundRectCallout">
            <a:avLst>
              <a:gd name="adj1" fmla="val 63438"/>
              <a:gd name="adj2" fmla="val -1052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smtClean="0">
                <a:solidFill>
                  <a:schemeClr val="tx1"/>
                </a:solidFill>
                <a:latin typeface="ＭＳ Ｐゴシック" panose="020B0600070205080204" pitchFamily="50" charset="-128"/>
                <a:ea typeface="ＭＳ Ｐゴシック" panose="020B0600070205080204" pitchFamily="50" charset="-128"/>
              </a:rPr>
              <a:t>住宅</a:t>
            </a:r>
            <a:r>
              <a:rPr lang="ja-JP" altLang="en-US" sz="2400" dirty="0">
                <a:solidFill>
                  <a:schemeClr val="tx1"/>
                </a:solidFill>
                <a:latin typeface="ＭＳ Ｐゴシック" panose="020B0600070205080204" pitchFamily="50" charset="-128"/>
                <a:ea typeface="ＭＳ Ｐゴシック" panose="020B0600070205080204" pitchFamily="50" charset="-128"/>
              </a:rPr>
              <a:t>ローンとは全然性格</a:t>
            </a:r>
            <a:r>
              <a:rPr lang="ja-JP" altLang="en-US" sz="2400" dirty="0" smtClean="0">
                <a:solidFill>
                  <a:schemeClr val="tx1"/>
                </a:solidFill>
                <a:latin typeface="ＭＳ Ｐゴシック" panose="020B0600070205080204" pitchFamily="50" charset="-128"/>
                <a:ea typeface="ＭＳ Ｐゴシック" panose="020B0600070205080204" pitchFamily="50" charset="-128"/>
              </a:rPr>
              <a:t>が違う</a:t>
            </a:r>
            <a:r>
              <a:rPr lang="ja-JP" altLang="en-US" sz="2400" dirty="0">
                <a:solidFill>
                  <a:schemeClr val="tx1"/>
                </a:solidFill>
                <a:latin typeface="ＭＳ Ｐゴシック" panose="020B0600070205080204" pitchFamily="50" charset="-128"/>
                <a:ea typeface="ＭＳ Ｐゴシック" panose="020B0600070205080204" pitchFamily="50" charset="-128"/>
              </a:rPr>
              <a:t>よ</a:t>
            </a:r>
          </a:p>
        </p:txBody>
      </p:sp>
      <p:sp>
        <p:nvSpPr>
          <p:cNvPr id="5" name="テキスト ボックス 4"/>
          <p:cNvSpPr txBox="1"/>
          <p:nvPr/>
        </p:nvSpPr>
        <p:spPr>
          <a:xfrm>
            <a:off x="1835696" y="2780928"/>
            <a:ext cx="7200800" cy="2062103"/>
          </a:xfrm>
          <a:prstGeom prst="rect">
            <a:avLst/>
          </a:prstGeom>
          <a:noFill/>
        </p:spPr>
        <p:txBody>
          <a:bodyPr wrap="square" rtlCol="0">
            <a:spAutoFit/>
          </a:bodyPr>
          <a:lstStyle/>
          <a:p>
            <a:r>
              <a:rPr lang="ja-JP" altLang="en-US" sz="3200" dirty="0" smtClean="0">
                <a:solidFill>
                  <a:prstClr val="white"/>
                </a:solidFill>
                <a:latin typeface="HGP創英角ｺﾞｼｯｸUB" panose="020B0900000000000000" pitchFamily="50" charset="-128"/>
                <a:ea typeface="HGP創英角ｺﾞｼｯｸUB" panose="020B0900000000000000" pitchFamily="50" charset="-128"/>
              </a:rPr>
              <a:t>軽さんが</a:t>
            </a:r>
            <a:r>
              <a:rPr lang="ja-JP" altLang="en-US" sz="3200" dirty="0">
                <a:solidFill>
                  <a:prstClr val="white"/>
                </a:solidFill>
                <a:latin typeface="HGP創英角ｺﾞｼｯｸUB" panose="020B0900000000000000" pitchFamily="50" charset="-128"/>
                <a:ea typeface="HGP創英角ｺﾞｼｯｸUB" panose="020B0900000000000000" pitchFamily="50" charset="-128"/>
              </a:rPr>
              <a:t>借りた</a:t>
            </a:r>
            <a:r>
              <a:rPr lang="ja-JP" altLang="en-US" sz="3200" dirty="0">
                <a:solidFill>
                  <a:srgbClr val="FFFF00"/>
                </a:solidFill>
                <a:latin typeface="HGP創英角ｺﾞｼｯｸUB" panose="020B0900000000000000" pitchFamily="50" charset="-128"/>
                <a:ea typeface="HGP創英角ｺﾞｼｯｸUB" panose="020B0900000000000000" pitchFamily="50" charset="-128"/>
              </a:rPr>
              <a:t>消費者金融</a:t>
            </a:r>
            <a:r>
              <a:rPr lang="ja-JP" altLang="en-US" sz="3200" dirty="0">
                <a:solidFill>
                  <a:prstClr val="white"/>
                </a:solidFill>
                <a:latin typeface="HGP創英角ｺﾞｼｯｸUB" panose="020B0900000000000000" pitchFamily="50" charset="-128"/>
                <a:ea typeface="HGP創英角ｺﾞｼｯｸUB" panose="020B0900000000000000" pitchFamily="50" charset="-128"/>
              </a:rPr>
              <a:t>は、無担保で、</a:t>
            </a:r>
            <a:endParaRPr lang="en-US" altLang="ja-JP" sz="3200" dirty="0">
              <a:solidFill>
                <a:prstClr val="white"/>
              </a:solidFill>
              <a:latin typeface="HGP創英角ｺﾞｼｯｸUB" panose="020B0900000000000000" pitchFamily="50" charset="-128"/>
              <a:ea typeface="HGP創英角ｺﾞｼｯｸUB" panose="020B0900000000000000" pitchFamily="50" charset="-128"/>
            </a:endParaRPr>
          </a:p>
          <a:p>
            <a:r>
              <a:rPr lang="ja-JP" altLang="en-US" sz="3200" dirty="0">
                <a:solidFill>
                  <a:prstClr val="white"/>
                </a:solidFill>
                <a:latin typeface="HGP創英角ｺﾞｼｯｸUB" panose="020B0900000000000000" pitchFamily="50" charset="-128"/>
                <a:ea typeface="HGP創英角ｺﾞｼｯｸUB" panose="020B0900000000000000" pitchFamily="50" charset="-128"/>
              </a:rPr>
              <a:t>小口・短期・緊急にお金を借りたいときに柔軟に応じて</a:t>
            </a:r>
            <a:r>
              <a:rPr lang="ja-JP" altLang="en-US" sz="3200" dirty="0" smtClean="0">
                <a:solidFill>
                  <a:prstClr val="white"/>
                </a:solidFill>
                <a:latin typeface="HGP創英角ｺﾞｼｯｸUB" panose="020B0900000000000000" pitchFamily="50" charset="-128"/>
                <a:ea typeface="HGP創英角ｺﾞｼｯｸUB" panose="020B0900000000000000" pitchFamily="50" charset="-128"/>
              </a:rPr>
              <a:t>くれる特徴</a:t>
            </a:r>
            <a:r>
              <a:rPr lang="ja-JP" altLang="en-US" sz="3200" dirty="0">
                <a:solidFill>
                  <a:prstClr val="white"/>
                </a:solidFill>
                <a:latin typeface="HGP創英角ｺﾞｼｯｸUB" panose="020B0900000000000000" pitchFamily="50" charset="-128"/>
                <a:ea typeface="HGP創英角ｺﾞｼｯｸUB" panose="020B0900000000000000" pitchFamily="50" charset="-128"/>
              </a:rPr>
              <a:t>があるの</a:t>
            </a:r>
            <a:r>
              <a:rPr lang="ja-JP" altLang="en-US" sz="3200" dirty="0" smtClean="0">
                <a:solidFill>
                  <a:prstClr val="white"/>
                </a:solidFill>
                <a:latin typeface="HGP創英角ｺﾞｼｯｸUB" panose="020B0900000000000000" pitchFamily="50" charset="-128"/>
                <a:ea typeface="HGP創英角ｺﾞｼｯｸUB" panose="020B0900000000000000" pitchFamily="50" charset="-128"/>
              </a:rPr>
              <a:t>よ</a:t>
            </a:r>
            <a:endParaRPr lang="en-US" altLang="ja-JP" sz="3200" dirty="0" smtClean="0">
              <a:solidFill>
                <a:prstClr val="white"/>
              </a:solidFill>
              <a:latin typeface="HGP創英角ｺﾞｼｯｸUB" panose="020B0900000000000000" pitchFamily="50" charset="-128"/>
              <a:ea typeface="HGP創英角ｺﾞｼｯｸUB" panose="020B0900000000000000" pitchFamily="50" charset="-128"/>
            </a:endParaRPr>
          </a:p>
          <a:p>
            <a:r>
              <a:rPr lang="ja-JP" altLang="en-US" sz="3200" dirty="0" smtClean="0">
                <a:solidFill>
                  <a:prstClr val="white"/>
                </a:solidFill>
                <a:latin typeface="HGP創英角ｺﾞｼｯｸUB" panose="020B0900000000000000" pitchFamily="50" charset="-128"/>
                <a:ea typeface="HGP創英角ｺﾞｼｯｸUB" panose="020B0900000000000000" pitchFamily="50" charset="-128"/>
              </a:rPr>
              <a:t>その</a:t>
            </a:r>
            <a:r>
              <a:rPr lang="ja-JP" altLang="en-US" sz="3200" dirty="0">
                <a:solidFill>
                  <a:prstClr val="white"/>
                </a:solidFill>
                <a:latin typeface="HGP創英角ｺﾞｼｯｸUB" panose="020B0900000000000000" pitchFamily="50" charset="-128"/>
                <a:ea typeface="HGP創英角ｺﾞｼｯｸUB" panose="020B0900000000000000" pitchFamily="50" charset="-128"/>
              </a:rPr>
              <a:t>分 金利は高かったはずよ</a:t>
            </a:r>
            <a:endParaRPr lang="en-US" altLang="ja-JP" sz="3200" dirty="0">
              <a:solidFill>
                <a:prstClr val="white"/>
              </a:solidFill>
              <a:latin typeface="HGP創英角ｺﾞｼｯｸUB" panose="020B0900000000000000" pitchFamily="50" charset="-128"/>
              <a:ea typeface="HGP創英角ｺﾞｼｯｸUB" panose="020B0900000000000000" pitchFamily="50" charset="-128"/>
            </a:endParaRPr>
          </a:p>
        </p:txBody>
      </p:sp>
      <p:sp>
        <p:nvSpPr>
          <p:cNvPr id="2" name="正方形/長方形 1"/>
          <p:cNvSpPr/>
          <p:nvPr/>
        </p:nvSpPr>
        <p:spPr>
          <a:xfrm>
            <a:off x="1979712" y="764704"/>
            <a:ext cx="5986492" cy="1728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600" b="1" dirty="0" smtClean="0">
                <a:solidFill>
                  <a:srgbClr val="FF00FF"/>
                </a:solidFill>
              </a:rPr>
              <a:t>軽さんの</a:t>
            </a:r>
            <a:r>
              <a:rPr kumimoji="1" lang="ja-JP" altLang="en-US" sz="3600" b="1" dirty="0">
                <a:solidFill>
                  <a:srgbClr val="FF00FF"/>
                </a:solidFill>
              </a:rPr>
              <a:t>間違いは</a:t>
            </a:r>
            <a:endParaRPr kumimoji="1" lang="en-US" altLang="ja-JP" sz="3600" b="1" dirty="0">
              <a:solidFill>
                <a:srgbClr val="FF00FF"/>
              </a:solidFill>
            </a:endParaRPr>
          </a:p>
          <a:p>
            <a:r>
              <a:rPr kumimoji="1" lang="ja-JP" altLang="en-US" sz="3600" b="1" dirty="0">
                <a:solidFill>
                  <a:srgbClr val="FF00FF"/>
                </a:solidFill>
              </a:rPr>
              <a:t>金利が借りやすさと関係して</a:t>
            </a:r>
            <a:endParaRPr kumimoji="1" lang="en-US" altLang="ja-JP" sz="3600" b="1" dirty="0">
              <a:solidFill>
                <a:srgbClr val="FF00FF"/>
              </a:solidFill>
            </a:endParaRPr>
          </a:p>
          <a:p>
            <a:r>
              <a:rPr kumimoji="1" lang="ja-JP" altLang="en-US" sz="3600" b="1" dirty="0">
                <a:solidFill>
                  <a:srgbClr val="FF00FF"/>
                </a:solidFill>
              </a:rPr>
              <a:t>いることに気づかなかったこと</a:t>
            </a:r>
          </a:p>
        </p:txBody>
      </p:sp>
    </p:spTree>
    <p:extLst>
      <p:ext uri="{BB962C8B-B14F-4D97-AF65-F5344CB8AC3E}">
        <p14:creationId xmlns:p14="http://schemas.microsoft.com/office/powerpoint/2010/main" val="720295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7652"/>
                                        </p:tgtEl>
                                        <p:attrNameLst>
                                          <p:attrName>style.visibility</p:attrName>
                                        </p:attrNameLst>
                                      </p:cBhvr>
                                      <p:to>
                                        <p:strVal val="visible"/>
                                      </p:to>
                                    </p:set>
                                    <p:anim calcmode="lin" valueType="num">
                                      <p:cBhvr>
                                        <p:cTn id="7" dur="500" fill="hold"/>
                                        <p:tgtEl>
                                          <p:spTgt spid="27652"/>
                                        </p:tgtEl>
                                        <p:attrNameLst>
                                          <p:attrName>ppt_w</p:attrName>
                                        </p:attrNameLst>
                                      </p:cBhvr>
                                      <p:tavLst>
                                        <p:tav tm="0">
                                          <p:val>
                                            <p:fltVal val="0"/>
                                          </p:val>
                                        </p:tav>
                                        <p:tav tm="100000">
                                          <p:val>
                                            <p:strVal val="#ppt_w"/>
                                          </p:val>
                                        </p:tav>
                                      </p:tavLst>
                                    </p:anim>
                                    <p:anim calcmode="lin" valueType="num">
                                      <p:cBhvr>
                                        <p:cTn id="8" dur="500" fill="hold"/>
                                        <p:tgtEl>
                                          <p:spTgt spid="27652"/>
                                        </p:tgtEl>
                                        <p:attrNameLst>
                                          <p:attrName>ppt_h</p:attrName>
                                        </p:attrNameLst>
                                      </p:cBhvr>
                                      <p:tavLst>
                                        <p:tav tm="0">
                                          <p:val>
                                            <p:fltVal val="0"/>
                                          </p:val>
                                        </p:tav>
                                        <p:tav tm="100000">
                                          <p:val>
                                            <p:strVal val="#ppt_h"/>
                                          </p:val>
                                        </p:tav>
                                      </p:tavLst>
                                    </p:anim>
                                    <p:animEffect transition="in" filter="fade">
                                      <p:cBhvr>
                                        <p:cTn id="9" dur="500"/>
                                        <p:tgtEl>
                                          <p:spTgt spid="27652"/>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2"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dissolv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2"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27653"/>
                                        </p:tgtEl>
                                        <p:attrNameLst>
                                          <p:attrName>style.visibility</p:attrName>
                                        </p:attrNameLst>
                                      </p:cBhvr>
                                      <p:to>
                                        <p:strVal val="visible"/>
                                      </p:to>
                                    </p:set>
                                    <p:anim calcmode="lin" valueType="num">
                                      <p:cBhvr>
                                        <p:cTn id="26" dur="500" fill="hold"/>
                                        <p:tgtEl>
                                          <p:spTgt spid="27653"/>
                                        </p:tgtEl>
                                        <p:attrNameLst>
                                          <p:attrName>ppt_w</p:attrName>
                                        </p:attrNameLst>
                                      </p:cBhvr>
                                      <p:tavLst>
                                        <p:tav tm="0">
                                          <p:val>
                                            <p:fltVal val="0"/>
                                          </p:val>
                                        </p:tav>
                                        <p:tav tm="100000">
                                          <p:val>
                                            <p:strVal val="#ppt_w"/>
                                          </p:val>
                                        </p:tav>
                                      </p:tavLst>
                                    </p:anim>
                                    <p:anim calcmode="lin" valueType="num">
                                      <p:cBhvr>
                                        <p:cTn id="27" dur="500" fill="hold"/>
                                        <p:tgtEl>
                                          <p:spTgt spid="27653"/>
                                        </p:tgtEl>
                                        <p:attrNameLst>
                                          <p:attrName>ppt_h</p:attrName>
                                        </p:attrNameLst>
                                      </p:cBhvr>
                                      <p:tavLst>
                                        <p:tav tm="0">
                                          <p:val>
                                            <p:fltVal val="0"/>
                                          </p:val>
                                        </p:tav>
                                        <p:tav tm="100000">
                                          <p:val>
                                            <p:strVal val="#ppt_h"/>
                                          </p:val>
                                        </p:tav>
                                      </p:tavLst>
                                    </p:anim>
                                    <p:animEffect transition="in" filter="fade">
                                      <p:cBhvr>
                                        <p:cTn id="28" dur="500"/>
                                        <p:tgtEl>
                                          <p:spTgt spid="27653"/>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dissolve">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2"/>
      <p:bldP spid="2" grpId="2"/>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66976" y="296496"/>
            <a:ext cx="8892480" cy="6309320"/>
          </a:xfrm>
          <a:prstGeom prst="roundRect">
            <a:avLst/>
          </a:prstGeom>
          <a:solidFill>
            <a:srgbClr val="92D05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5" name="テキスト ボックス 4"/>
          <p:cNvSpPr txBox="1"/>
          <p:nvPr/>
        </p:nvSpPr>
        <p:spPr>
          <a:xfrm>
            <a:off x="1691680" y="692696"/>
            <a:ext cx="6527749" cy="1107996"/>
          </a:xfrm>
          <a:prstGeom prst="rect">
            <a:avLst/>
          </a:prstGeom>
          <a:noFill/>
        </p:spPr>
        <p:txBody>
          <a:bodyPr wrap="none" rtlCol="0">
            <a:spAutoFit/>
          </a:bodyPr>
          <a:lstStyle/>
          <a:p>
            <a:r>
              <a:rPr lang="ja-JP" altLang="en-US" sz="6600" b="1" dirty="0">
                <a:solidFill>
                  <a:srgbClr val="9BBB59">
                    <a:lumMod val="40000"/>
                    <a:lumOff val="60000"/>
                  </a:srgbClr>
                </a:solidFill>
              </a:rPr>
              <a:t>ＣＲＥＤＩＴ　ＣＡＲＤ</a:t>
            </a:r>
          </a:p>
        </p:txBody>
      </p:sp>
      <p:grpSp>
        <p:nvGrpSpPr>
          <p:cNvPr id="2" name="グループ化 11"/>
          <p:cNvGrpSpPr/>
          <p:nvPr/>
        </p:nvGrpSpPr>
        <p:grpSpPr>
          <a:xfrm>
            <a:off x="6660232" y="4509120"/>
            <a:ext cx="1440160" cy="1368152"/>
            <a:chOff x="6156176" y="1340768"/>
            <a:chExt cx="1440160" cy="1368152"/>
          </a:xfrm>
          <a:solidFill>
            <a:schemeClr val="accent3">
              <a:lumMod val="40000"/>
              <a:lumOff val="60000"/>
            </a:schemeClr>
          </a:solidFill>
        </p:grpSpPr>
        <p:sp>
          <p:nvSpPr>
            <p:cNvPr id="13" name="角丸四角形 12"/>
            <p:cNvSpPr/>
            <p:nvPr/>
          </p:nvSpPr>
          <p:spPr>
            <a:xfrm>
              <a:off x="6156176" y="1340768"/>
              <a:ext cx="1440160" cy="1368152"/>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cxnSp>
          <p:nvCxnSpPr>
            <p:cNvPr id="14" name="直線コネクタ 13"/>
            <p:cNvCxnSpPr>
              <a:stCxn id="13" idx="0"/>
              <a:endCxn id="13" idx="2"/>
            </p:cNvCxnSpPr>
            <p:nvPr/>
          </p:nvCxnSpPr>
          <p:spPr>
            <a:xfrm>
              <a:off x="6876256" y="1340768"/>
              <a:ext cx="0" cy="1368152"/>
            </a:xfrm>
            <a:prstGeom prst="line">
              <a:avLst/>
            </a:prstGeom>
            <a:grpFill/>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a:stCxn id="13" idx="1"/>
              <a:endCxn id="13" idx="3"/>
            </p:cNvCxnSpPr>
            <p:nvPr/>
          </p:nvCxnSpPr>
          <p:spPr>
            <a:xfrm>
              <a:off x="6156176" y="2024844"/>
              <a:ext cx="1440160" cy="0"/>
            </a:xfrm>
            <a:prstGeom prst="line">
              <a:avLst/>
            </a:prstGeom>
            <a:grpFill/>
            <a:ln w="381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6156176" y="2348880"/>
              <a:ext cx="1440160" cy="0"/>
            </a:xfrm>
            <a:prstGeom prst="line">
              <a:avLst/>
            </a:prstGeom>
            <a:grpFill/>
            <a:ln w="381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6156176" y="1700808"/>
              <a:ext cx="1440160" cy="0"/>
            </a:xfrm>
            <a:prstGeom prst="line">
              <a:avLst/>
            </a:prstGeom>
            <a:grpFill/>
            <a:ln w="381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8" name="円/楕円 17"/>
            <p:cNvSpPr/>
            <p:nvPr/>
          </p:nvSpPr>
          <p:spPr>
            <a:xfrm>
              <a:off x="6660232" y="1412776"/>
              <a:ext cx="432048" cy="1152128"/>
            </a:xfrm>
            <a:prstGeom prst="ellipse">
              <a:avLst/>
            </a:prstGeom>
            <a:gradFill flip="none" rotWithShape="1">
              <a:gsLst>
                <a:gs pos="0">
                  <a:srgbClr val="DDEBCF"/>
                </a:gs>
                <a:gs pos="50000">
                  <a:srgbClr val="9CB86E"/>
                </a:gs>
                <a:gs pos="100000">
                  <a:srgbClr val="156B13"/>
                </a:gs>
              </a:gsLst>
              <a:path path="circle">
                <a:fillToRect l="50000" t="50000" r="50000" b="50000"/>
              </a:path>
              <a:tileRect/>
            </a:gradFill>
            <a:ln>
              <a:solidFill>
                <a:srgbClr val="CBCB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sp>
        <p:nvSpPr>
          <p:cNvPr id="8" name="テキスト ボックス 7"/>
          <p:cNvSpPr txBox="1"/>
          <p:nvPr/>
        </p:nvSpPr>
        <p:spPr>
          <a:xfrm>
            <a:off x="1403648" y="548680"/>
            <a:ext cx="1723549" cy="707886"/>
          </a:xfrm>
          <a:prstGeom prst="rect">
            <a:avLst/>
          </a:prstGeom>
          <a:noFill/>
        </p:spPr>
        <p:txBody>
          <a:bodyPr wrap="none" rtlCol="0">
            <a:spAutoFit/>
          </a:bodyPr>
          <a:lstStyle/>
          <a:p>
            <a:r>
              <a:rPr lang="ja-JP" altLang="en-US" sz="4000" b="1" dirty="0">
                <a:solidFill>
                  <a:prstClr val="black"/>
                </a:solidFill>
                <a:latin typeface="富士ポップＰ" pitchFamily="50" charset="-128"/>
                <a:ea typeface="富士ポップＰ" pitchFamily="50" charset="-128"/>
              </a:rPr>
              <a:t>弁護士</a:t>
            </a:r>
          </a:p>
        </p:txBody>
      </p:sp>
      <p:grpSp>
        <p:nvGrpSpPr>
          <p:cNvPr id="21" name="グループ化 20"/>
          <p:cNvGrpSpPr/>
          <p:nvPr/>
        </p:nvGrpSpPr>
        <p:grpSpPr>
          <a:xfrm>
            <a:off x="1259632" y="1340768"/>
            <a:ext cx="2567250" cy="4352053"/>
            <a:chOff x="1331640" y="1340768"/>
            <a:chExt cx="2567250" cy="4352053"/>
          </a:xfrm>
        </p:grpSpPr>
        <p:sp>
          <p:nvSpPr>
            <p:cNvPr id="20" name="円/楕円 19"/>
            <p:cNvSpPr/>
            <p:nvPr/>
          </p:nvSpPr>
          <p:spPr>
            <a:xfrm>
              <a:off x="1331640" y="3789040"/>
              <a:ext cx="504056" cy="504056"/>
            </a:xfrm>
            <a:prstGeom prst="ellipse">
              <a:avLst/>
            </a:prstGeom>
            <a:solidFill>
              <a:schemeClr val="accent6">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19" name="Picture 2" descr="F:\20150618\P38_弁護士.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640" y="1340768"/>
              <a:ext cx="2567250" cy="4352053"/>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テキスト ボックス 8"/>
          <p:cNvSpPr txBox="1"/>
          <p:nvPr/>
        </p:nvSpPr>
        <p:spPr>
          <a:xfrm>
            <a:off x="4211960" y="1484785"/>
            <a:ext cx="4320480" cy="3857403"/>
          </a:xfrm>
          <a:prstGeom prst="rect">
            <a:avLst/>
          </a:prstGeom>
          <a:noFill/>
        </p:spPr>
        <p:txBody>
          <a:bodyPr wrap="square" rtlCol="0">
            <a:spAutoFit/>
          </a:bodyPr>
          <a:lstStyle/>
          <a:p>
            <a:pPr>
              <a:lnSpc>
                <a:spcPts val="3700"/>
              </a:lnSpc>
            </a:pPr>
            <a:r>
              <a:rPr lang="ja-JP" altLang="en-US" sz="2400" b="1" dirty="0">
                <a:solidFill>
                  <a:prstClr val="black"/>
                </a:solidFill>
              </a:rPr>
              <a:t>　  </a:t>
            </a:r>
            <a:r>
              <a:rPr lang="ja-JP" altLang="en-US" sz="2800" b="1" dirty="0">
                <a:solidFill>
                  <a:prstClr val="black"/>
                </a:solidFill>
              </a:rPr>
              <a:t>キャッシングでは、３回連続の延滞で、クレジットでは年６回の延滞で「事故」扱いとなり、５年間はネガティブ情報として個人の信用情報等に記録されます。</a:t>
            </a:r>
            <a:endParaRPr lang="en-US" altLang="ja-JP" sz="2800" b="1" dirty="0">
              <a:solidFill>
                <a:prstClr val="black"/>
              </a:solidFill>
            </a:endParaRPr>
          </a:p>
          <a:p>
            <a:pPr>
              <a:lnSpc>
                <a:spcPts val="3700"/>
              </a:lnSpc>
            </a:pPr>
            <a:r>
              <a:rPr lang="en-US" altLang="ja-JP" sz="2800" b="1" dirty="0">
                <a:solidFill>
                  <a:prstClr val="black"/>
                </a:solidFill>
              </a:rPr>
              <a:t>     </a:t>
            </a:r>
            <a:r>
              <a:rPr lang="ja-JP" altLang="en-US" sz="2800" b="1" dirty="0">
                <a:solidFill>
                  <a:prstClr val="black"/>
                </a:solidFill>
              </a:rPr>
              <a:t>借金は「期日までに返す」ことが大切です。</a:t>
            </a:r>
          </a:p>
        </p:txBody>
      </p:sp>
      <p:pic>
        <p:nvPicPr>
          <p:cNvPr id="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7704" y="1340768"/>
            <a:ext cx="4395787" cy="4219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5792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Bottom)">
                                      <p:cBhvr>
                                        <p:cTn id="7" dur="500"/>
                                        <p:tgtEl>
                                          <p:spTgt spid="21"/>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slide(fromBottom)">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22"/>
                                        </p:tgtEl>
                                        <p:attrNameLst>
                                          <p:attrName>style.visibility</p:attrName>
                                        </p:attrNameLst>
                                      </p:cBhvr>
                                      <p:to>
                                        <p:strVal val="visible"/>
                                      </p:to>
                                    </p:set>
                                    <p:anim calcmode="lin" valueType="num">
                                      <p:cBhvr>
                                        <p:cTn id="20" dur="500" fill="hold"/>
                                        <p:tgtEl>
                                          <p:spTgt spid="22"/>
                                        </p:tgtEl>
                                        <p:attrNameLst>
                                          <p:attrName>ppt_w</p:attrName>
                                        </p:attrNameLst>
                                      </p:cBhvr>
                                      <p:tavLst>
                                        <p:tav tm="0">
                                          <p:val>
                                            <p:fltVal val="0"/>
                                          </p:val>
                                        </p:tav>
                                        <p:tav tm="100000">
                                          <p:val>
                                            <p:strVal val="#ppt_w"/>
                                          </p:val>
                                        </p:tav>
                                      </p:tavLst>
                                    </p:anim>
                                    <p:anim calcmode="lin" valueType="num">
                                      <p:cBhvr>
                                        <p:cTn id="21" dur="500" fill="hold"/>
                                        <p:tgtEl>
                                          <p:spTgt spid="22"/>
                                        </p:tgtEl>
                                        <p:attrNameLst>
                                          <p:attrName>ppt_h</p:attrName>
                                        </p:attrNameLst>
                                      </p:cBhvr>
                                      <p:tavLst>
                                        <p:tav tm="0">
                                          <p:val>
                                            <p:fltVal val="0"/>
                                          </p:val>
                                        </p:tav>
                                        <p:tav tm="100000">
                                          <p:val>
                                            <p:strVal val="#ppt_h"/>
                                          </p:val>
                                        </p:tav>
                                      </p:tavLst>
                                    </p:anim>
                                    <p:animEffect transition="in" filter="fade">
                                      <p:cBhvr>
                                        <p:cTn id="22" dur="500"/>
                                        <p:tgtEl>
                                          <p:spTgt spid="22"/>
                                        </p:tgtEl>
                                      </p:cBhvr>
                                    </p:animEffect>
                                  </p:childTnLst>
                                  <p:subTnLst>
                                    <p:audio>
                                      <p:cMediaNode>
                                        <p:cTn display="0" masterRel="sameClick">
                                          <p:stCondLst>
                                            <p:cond evt="begin" delay="0">
                                              <p:tn val="18"/>
                                            </p:cond>
                                          </p:stCondLst>
                                          <p:endCondLst>
                                            <p:cond evt="onStopAudio" delay="0">
                                              <p:tgtEl>
                                                <p:sldTgt/>
                                              </p:tgtEl>
                                            </p:cond>
                                          </p:endCondLst>
                                        </p:cTn>
                                        <p:tgtEl>
                                          <p:sndTgt r:embed="rId2" name="tru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89351" y="179882"/>
            <a:ext cx="8819738" cy="6408730"/>
          </a:xfrm>
          <a:prstGeom prst="roundRect">
            <a:avLst/>
          </a:prstGeom>
          <a:solidFill>
            <a:schemeClr val="accent5">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5" name="テキスト ボックス 4"/>
          <p:cNvSpPr txBox="1"/>
          <p:nvPr/>
        </p:nvSpPr>
        <p:spPr>
          <a:xfrm>
            <a:off x="1691680" y="692696"/>
            <a:ext cx="6527749" cy="1107996"/>
          </a:xfrm>
          <a:prstGeom prst="rect">
            <a:avLst/>
          </a:prstGeom>
          <a:noFill/>
        </p:spPr>
        <p:txBody>
          <a:bodyPr wrap="none" rtlCol="0">
            <a:spAutoFit/>
          </a:bodyPr>
          <a:lstStyle/>
          <a:p>
            <a:r>
              <a:rPr lang="ja-JP" altLang="en-US" sz="6600" b="1" dirty="0">
                <a:solidFill>
                  <a:prstClr val="white">
                    <a:lumMod val="85000"/>
                  </a:prstClr>
                </a:solidFill>
              </a:rPr>
              <a:t>ＣＲＥＤＩＴ　ＣＡＲＤ</a:t>
            </a:r>
          </a:p>
        </p:txBody>
      </p:sp>
      <p:sp>
        <p:nvSpPr>
          <p:cNvPr id="8" name="テキスト ボックス 7"/>
          <p:cNvSpPr txBox="1"/>
          <p:nvPr/>
        </p:nvSpPr>
        <p:spPr>
          <a:xfrm>
            <a:off x="1115616" y="548680"/>
            <a:ext cx="2154757" cy="707886"/>
          </a:xfrm>
          <a:prstGeom prst="rect">
            <a:avLst/>
          </a:prstGeom>
          <a:noFill/>
        </p:spPr>
        <p:txBody>
          <a:bodyPr wrap="none" rtlCol="0">
            <a:spAutoFit/>
          </a:bodyPr>
          <a:lstStyle/>
          <a:p>
            <a:r>
              <a:rPr lang="ja-JP" altLang="en-US" sz="4000" b="1" dirty="0">
                <a:solidFill>
                  <a:prstClr val="black"/>
                </a:solidFill>
                <a:latin typeface="富士ポップＰ" pitchFamily="50" charset="-128"/>
                <a:ea typeface="富士ポップＰ" pitchFamily="50" charset="-128"/>
              </a:rPr>
              <a:t>浪子さん</a:t>
            </a:r>
          </a:p>
        </p:txBody>
      </p:sp>
      <p:sp>
        <p:nvSpPr>
          <p:cNvPr id="9" name="テキスト ボックス 8"/>
          <p:cNvSpPr txBox="1"/>
          <p:nvPr/>
        </p:nvSpPr>
        <p:spPr>
          <a:xfrm>
            <a:off x="3851920" y="1340768"/>
            <a:ext cx="4176464" cy="3857403"/>
          </a:xfrm>
          <a:prstGeom prst="rect">
            <a:avLst/>
          </a:prstGeom>
          <a:noFill/>
        </p:spPr>
        <p:txBody>
          <a:bodyPr wrap="square" rtlCol="0">
            <a:spAutoFit/>
          </a:bodyPr>
          <a:lstStyle/>
          <a:p>
            <a:pPr>
              <a:lnSpc>
                <a:spcPts val="3700"/>
              </a:lnSpc>
            </a:pPr>
            <a:r>
              <a:rPr lang="ja-JP" altLang="en-US" sz="2400" b="1" dirty="0">
                <a:solidFill>
                  <a:prstClr val="black"/>
                </a:solidFill>
              </a:rPr>
              <a:t>　</a:t>
            </a:r>
            <a:r>
              <a:rPr lang="ja-JP" altLang="en-US" sz="2800" b="1" dirty="0">
                <a:solidFill>
                  <a:prstClr val="black"/>
                </a:solidFill>
              </a:rPr>
              <a:t>私ってリボ払い大好き。</a:t>
            </a:r>
            <a:endParaRPr lang="en-US" altLang="ja-JP" sz="2800" b="1" dirty="0">
              <a:solidFill>
                <a:prstClr val="black"/>
              </a:solidFill>
            </a:endParaRPr>
          </a:p>
          <a:p>
            <a:pPr>
              <a:lnSpc>
                <a:spcPts val="3700"/>
              </a:lnSpc>
            </a:pPr>
            <a:r>
              <a:rPr lang="ja-JP" altLang="en-US" sz="2800" b="1" dirty="0">
                <a:solidFill>
                  <a:prstClr val="black"/>
                </a:solidFill>
              </a:rPr>
              <a:t>　毎月の負担を少なくできるからおトクよね。</a:t>
            </a:r>
            <a:endParaRPr lang="en-US" altLang="ja-JP" sz="2800" b="1" dirty="0">
              <a:solidFill>
                <a:prstClr val="black"/>
              </a:solidFill>
            </a:endParaRPr>
          </a:p>
          <a:p>
            <a:pPr>
              <a:lnSpc>
                <a:spcPts val="3700"/>
              </a:lnSpc>
            </a:pPr>
            <a:r>
              <a:rPr lang="ja-JP" altLang="en-US" sz="2800" b="1" dirty="0">
                <a:solidFill>
                  <a:prstClr val="black"/>
                </a:solidFill>
              </a:rPr>
              <a:t>　利率は分割払いとほとんど変わらないし、少額ずつ長期に亘って返金していった方が、生活にひびかないはず。</a:t>
            </a:r>
            <a:endParaRPr lang="en-US" altLang="ja-JP" sz="2800" b="1" dirty="0">
              <a:solidFill>
                <a:prstClr val="black"/>
              </a:solidFill>
            </a:endParaRPr>
          </a:p>
        </p:txBody>
      </p:sp>
      <p:grpSp>
        <p:nvGrpSpPr>
          <p:cNvPr id="13" name="グループ化 12"/>
          <p:cNvGrpSpPr/>
          <p:nvPr/>
        </p:nvGrpSpPr>
        <p:grpSpPr>
          <a:xfrm>
            <a:off x="1115616" y="1153255"/>
            <a:ext cx="2376264" cy="3113860"/>
            <a:chOff x="1115616" y="980728"/>
            <a:chExt cx="2376264" cy="3113860"/>
          </a:xfrm>
        </p:grpSpPr>
        <p:pic>
          <p:nvPicPr>
            <p:cNvPr id="7" name="Picture 2" descr="F:\20150703\P23_社会人第一歩四人組.png"/>
            <p:cNvPicPr>
              <a:picLocks noChangeAspect="1" noChangeArrowheads="1"/>
            </p:cNvPicPr>
            <p:nvPr/>
          </p:nvPicPr>
          <p:blipFill>
            <a:blip r:embed="rId4" cstate="print">
              <a:extLst>
                <a:ext uri="{28A0092B-C50C-407E-A947-70E740481C1C}">
                  <a14:useLocalDpi xmlns:a14="http://schemas.microsoft.com/office/drawing/2010/main" val="0"/>
                </a:ext>
              </a:extLst>
            </a:blip>
            <a:srcRect l="30269" t="1130" r="48281" b="48300"/>
            <a:stretch>
              <a:fillRect/>
            </a:stretch>
          </p:blipFill>
          <p:spPr bwMode="auto">
            <a:xfrm>
              <a:off x="1187624" y="980728"/>
              <a:ext cx="2304256" cy="3113860"/>
            </a:xfrm>
            <a:prstGeom prst="rect">
              <a:avLst/>
            </a:prstGeom>
            <a:noFill/>
            <a:extLst>
              <a:ext uri="{909E8E84-426E-40DD-AFC4-6F175D3DCCD1}">
                <a14:hiddenFill xmlns:a14="http://schemas.microsoft.com/office/drawing/2010/main">
                  <a:solidFill>
                    <a:srgbClr val="FFFFFF"/>
                  </a:solidFill>
                </a14:hiddenFill>
              </a:ext>
            </a:extLst>
          </p:spPr>
        </p:pic>
        <p:sp>
          <p:nvSpPr>
            <p:cNvPr id="11" name="円/楕円 10"/>
            <p:cNvSpPr/>
            <p:nvPr/>
          </p:nvSpPr>
          <p:spPr>
            <a:xfrm>
              <a:off x="1115616" y="1268760"/>
              <a:ext cx="216024" cy="1080120"/>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sp>
        <p:nvSpPr>
          <p:cNvPr id="12" name="テキスト ボックス 11"/>
          <p:cNvSpPr txBox="1"/>
          <p:nvPr/>
        </p:nvSpPr>
        <p:spPr>
          <a:xfrm>
            <a:off x="1403648" y="5085184"/>
            <a:ext cx="6641150" cy="1041311"/>
          </a:xfrm>
          <a:prstGeom prst="rect">
            <a:avLst/>
          </a:prstGeom>
          <a:noFill/>
        </p:spPr>
        <p:txBody>
          <a:bodyPr wrap="square" rtlCol="0">
            <a:spAutoFit/>
          </a:bodyPr>
          <a:lstStyle/>
          <a:p>
            <a:pPr>
              <a:lnSpc>
                <a:spcPts val="3700"/>
              </a:lnSpc>
            </a:pPr>
            <a:r>
              <a:rPr lang="ja-JP" altLang="en-US" sz="2800" b="1" dirty="0">
                <a:solidFill>
                  <a:prstClr val="black"/>
                </a:solidFill>
              </a:rPr>
              <a:t> </a:t>
            </a:r>
            <a:r>
              <a:rPr lang="ja-JP" altLang="en-US" sz="2800" b="1" dirty="0" smtClean="0">
                <a:solidFill>
                  <a:prstClr val="black"/>
                </a:solidFill>
              </a:rPr>
              <a:t> だって</a:t>
            </a:r>
            <a:r>
              <a:rPr lang="ja-JP" altLang="en-US" sz="2800" b="1" dirty="0">
                <a:solidFill>
                  <a:prstClr val="black"/>
                </a:solidFill>
              </a:rPr>
              <a:t>同じ利率だったら、支払総額は同じなんだから。</a:t>
            </a:r>
          </a:p>
        </p:txBody>
      </p:sp>
      <p:pic>
        <p:nvPicPr>
          <p:cNvPr id="1024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0528" y="832812"/>
            <a:ext cx="5107044" cy="5102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5" name="直線コネクタ 14"/>
          <p:cNvCxnSpPr/>
          <p:nvPr/>
        </p:nvCxnSpPr>
        <p:spPr>
          <a:xfrm>
            <a:off x="2627784" y="5571662"/>
            <a:ext cx="5256584"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1547664" y="6093296"/>
            <a:ext cx="1722709"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1265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fmla="#ppt_w*sin(2.5*pi*$)">
                                          <p:val>
                                            <p:fltVal val="0"/>
                                          </p:val>
                                        </p:tav>
                                        <p:tav tm="100000">
                                          <p:val>
                                            <p:fltVal val="1"/>
                                          </p:val>
                                        </p:tav>
                                      </p:tavLst>
                                    </p:anim>
                                    <p:anim calcmode="lin" valueType="num">
                                      <p:cBhvr>
                                        <p:cTn id="8" dur="500" fill="hold"/>
                                        <p:tgtEl>
                                          <p:spTgt spid="13"/>
                                        </p:tgtEl>
                                        <p:attrNameLst>
                                          <p:attrName>ppt_h</p:attrName>
                                        </p:attrNameLst>
                                      </p:cBhvr>
                                      <p:tavLst>
                                        <p:tav tm="0">
                                          <p:val>
                                            <p:strVal val="#ppt_h"/>
                                          </p:val>
                                        </p:tav>
                                        <p:tav tm="100000">
                                          <p:val>
                                            <p:strVal val="#ppt_h"/>
                                          </p:val>
                                        </p:tav>
                                      </p:tavLst>
                                    </p:anim>
                                  </p:childTnLst>
                                </p:cTn>
                              </p:par>
                              <p:par>
                                <p:cTn id="9" presetID="19" presetClass="entr" presetSubtype="1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fmla="#ppt_w*sin(2.5*pi*$)">
                                          <p:val>
                                            <p:fltVal val="0"/>
                                          </p:val>
                                        </p:tav>
                                        <p:tav tm="100000">
                                          <p:val>
                                            <p:fltVal val="1"/>
                                          </p:val>
                                        </p:tav>
                                      </p:tavLst>
                                    </p:anim>
                                    <p:anim calcmode="lin" valueType="num">
                                      <p:cBhvr>
                                        <p:cTn id="12"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par>
                          <p:cTn id="18" fill="hold">
                            <p:stCondLst>
                              <p:cond delay="500"/>
                            </p:stCondLst>
                            <p:childTnLst>
                              <p:par>
                                <p:cTn id="19" presetID="9" presetClass="entr" presetSubtype="0"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dissolv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nodeType="clickEffect">
                                  <p:stCondLst>
                                    <p:cond delay="0"/>
                                  </p:stCondLst>
                                  <p:childTnLst>
                                    <p:set>
                                      <p:cBhvr>
                                        <p:cTn id="25" dur="1" fill="hold">
                                          <p:stCondLst>
                                            <p:cond delay="0"/>
                                          </p:stCondLst>
                                        </p:cTn>
                                        <p:tgtEl>
                                          <p:spTgt spid="10242"/>
                                        </p:tgtEl>
                                        <p:attrNameLst>
                                          <p:attrName>style.visibility</p:attrName>
                                        </p:attrNameLst>
                                      </p:cBhvr>
                                      <p:to>
                                        <p:strVal val="visible"/>
                                      </p:to>
                                    </p:set>
                                    <p:anim calcmode="lin" valueType="num">
                                      <p:cBhvr>
                                        <p:cTn id="26" dur="500" fill="hold"/>
                                        <p:tgtEl>
                                          <p:spTgt spid="10242"/>
                                        </p:tgtEl>
                                        <p:attrNameLst>
                                          <p:attrName>ppt_w</p:attrName>
                                        </p:attrNameLst>
                                      </p:cBhvr>
                                      <p:tavLst>
                                        <p:tav tm="0">
                                          <p:val>
                                            <p:fltVal val="0"/>
                                          </p:val>
                                        </p:tav>
                                        <p:tav tm="100000">
                                          <p:val>
                                            <p:strVal val="#ppt_w"/>
                                          </p:val>
                                        </p:tav>
                                      </p:tavLst>
                                    </p:anim>
                                    <p:anim calcmode="lin" valueType="num">
                                      <p:cBhvr>
                                        <p:cTn id="27" dur="500" fill="hold"/>
                                        <p:tgtEl>
                                          <p:spTgt spid="1024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4"/>
                                            </p:cond>
                                          </p:stCondLst>
                                          <p:endCondLst>
                                            <p:cond evt="onStopAudio" delay="0">
                                              <p:tgtEl>
                                                <p:sldTgt/>
                                              </p:tgtEl>
                                            </p:cond>
                                          </p:endCondLst>
                                        </p:cTn>
                                        <p:tgtEl>
                                          <p:sndTgt r:embed="rId3" name="false.wav"/>
                                        </p:tgtEl>
                                      </p:cMediaNode>
                                    </p:audio>
                                  </p:subTnLst>
                                </p:cTn>
                              </p:par>
                            </p:childTnLst>
                          </p:cTn>
                        </p:par>
                      </p:childTnLst>
                    </p:cTn>
                  </p:par>
                  <p:par>
                    <p:cTn id="28" fill="hold">
                      <p:stCondLst>
                        <p:cond delay="indefinite"/>
                      </p:stCondLst>
                      <p:childTnLst>
                        <p:par>
                          <p:cTn id="29" fill="hold">
                            <p:stCondLst>
                              <p:cond delay="0"/>
                            </p:stCondLst>
                            <p:childTnLst>
                              <p:par>
                                <p:cTn id="30" presetID="12" presetClass="entr" presetSubtype="8"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slide(fromLeft)">
                                      <p:cBhvr>
                                        <p:cTn id="32" dur="1000"/>
                                        <p:tgtEl>
                                          <p:spTgt spid="15"/>
                                        </p:tgtEl>
                                      </p:cBhvr>
                                    </p:animEffect>
                                  </p:childTnLst>
                                </p:cTn>
                              </p:par>
                            </p:childTnLst>
                          </p:cTn>
                        </p:par>
                        <p:par>
                          <p:cTn id="33" fill="hold">
                            <p:stCondLst>
                              <p:cond delay="1000"/>
                            </p:stCondLst>
                            <p:childTnLst>
                              <p:par>
                                <p:cTn id="34" presetID="12" presetClass="entr" presetSubtype="8"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slide(fromLeft)">
                                      <p:cBhvr>
                                        <p:cTn id="36"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43" y="476672"/>
            <a:ext cx="2488512"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テキスト ボックス 5"/>
          <p:cNvSpPr txBox="1"/>
          <p:nvPr/>
        </p:nvSpPr>
        <p:spPr>
          <a:xfrm>
            <a:off x="2375422" y="571594"/>
            <a:ext cx="4385222" cy="646331"/>
          </a:xfrm>
          <a:prstGeom prst="rect">
            <a:avLst/>
          </a:prstGeom>
          <a:noFill/>
        </p:spPr>
        <p:txBody>
          <a:bodyPr wrap="square" rtlCol="0">
            <a:spAutoFit/>
          </a:bodyPr>
          <a:lstStyle/>
          <a:p>
            <a:r>
              <a:rPr lang="ja-JP" altLang="en-US" sz="3600" dirty="0">
                <a:solidFill>
                  <a:srgbClr val="FF00FF"/>
                </a:solidFill>
                <a:latin typeface="HGP創英角ｺﾞｼｯｸUB" panose="020B0900000000000000" pitchFamily="50" charset="-128"/>
                <a:ea typeface="HGP創英角ｺﾞｼｯｸUB" panose="020B0900000000000000" pitchFamily="50" charset="-128"/>
              </a:rPr>
              <a:t>浪子さ</a:t>
            </a:r>
            <a:r>
              <a:rPr kumimoji="1" lang="ja-JP" altLang="en-US" sz="3600" dirty="0">
                <a:solidFill>
                  <a:srgbClr val="FF00FF"/>
                </a:solidFill>
                <a:latin typeface="HGP創英角ｺﾞｼｯｸUB" panose="020B0900000000000000" pitchFamily="50" charset="-128"/>
                <a:ea typeface="HGP創英角ｺﾞｼｯｸUB" panose="020B0900000000000000" pitchFamily="50" charset="-128"/>
              </a:rPr>
              <a:t>んの間違いは</a:t>
            </a:r>
          </a:p>
        </p:txBody>
      </p:sp>
      <p:sp>
        <p:nvSpPr>
          <p:cNvPr id="4" name="テキスト ボックス 3"/>
          <p:cNvSpPr txBox="1"/>
          <p:nvPr/>
        </p:nvSpPr>
        <p:spPr>
          <a:xfrm>
            <a:off x="2261395" y="1844824"/>
            <a:ext cx="6598281" cy="3354765"/>
          </a:xfrm>
          <a:prstGeom prst="rect">
            <a:avLst/>
          </a:prstGeom>
          <a:noFill/>
        </p:spPr>
        <p:txBody>
          <a:bodyPr wrap="none" rtlCol="0">
            <a:spAutoFit/>
          </a:bodyPr>
          <a:lstStyle/>
          <a:p>
            <a:r>
              <a:rPr lang="ja-JP" altLang="en-US" sz="3600" dirty="0">
                <a:solidFill>
                  <a:srgbClr val="FF00FF"/>
                </a:solidFill>
                <a:latin typeface="HGP創英角ｺﾞｼｯｸUB" panose="020B0900000000000000" pitchFamily="50" charset="-128"/>
                <a:ea typeface="HGP創英角ｺﾞｼｯｸUB" panose="020B0900000000000000" pitchFamily="50" charset="-128"/>
              </a:rPr>
              <a:t>利率が同じならば</a:t>
            </a:r>
            <a:endParaRPr lang="en-US" altLang="ja-JP" sz="3600" dirty="0">
              <a:solidFill>
                <a:srgbClr val="FF00FF"/>
              </a:solidFill>
              <a:latin typeface="HGP創英角ｺﾞｼｯｸUB" panose="020B0900000000000000" pitchFamily="50" charset="-128"/>
              <a:ea typeface="HGP創英角ｺﾞｼｯｸUB" panose="020B0900000000000000" pitchFamily="50" charset="-128"/>
            </a:endParaRPr>
          </a:p>
          <a:p>
            <a:r>
              <a:rPr lang="ja-JP" altLang="en-US" sz="3600" dirty="0">
                <a:solidFill>
                  <a:srgbClr val="FF00FF"/>
                </a:solidFill>
                <a:latin typeface="HGP創英角ｺﾞｼｯｸUB" panose="020B0900000000000000" pitchFamily="50" charset="-128"/>
                <a:ea typeface="HGP創英角ｺﾞｼｯｸUB" panose="020B0900000000000000" pitchFamily="50" charset="-128"/>
              </a:rPr>
              <a:t>支払総額は同じと思っていること</a:t>
            </a:r>
            <a:endParaRPr lang="en-US" altLang="ja-JP" sz="3600" dirty="0">
              <a:solidFill>
                <a:srgbClr val="FF00FF"/>
              </a:solidFill>
              <a:latin typeface="HGP創英角ｺﾞｼｯｸUB" panose="020B0900000000000000" pitchFamily="50" charset="-128"/>
              <a:ea typeface="HGP創英角ｺﾞｼｯｸUB" panose="020B0900000000000000" pitchFamily="50" charset="-128"/>
            </a:endParaRPr>
          </a:p>
          <a:p>
            <a:endParaRPr lang="en-US" altLang="ja-JP" sz="3600" dirty="0">
              <a:solidFill>
                <a:srgbClr val="FF0000"/>
              </a:solidFill>
              <a:latin typeface="HGP創英角ｺﾞｼｯｸUB" panose="020B0900000000000000" pitchFamily="50" charset="-128"/>
              <a:ea typeface="HGP創英角ｺﾞｼｯｸUB" panose="020B0900000000000000" pitchFamily="50" charset="-128"/>
            </a:endParaRPr>
          </a:p>
          <a:p>
            <a:r>
              <a:rPr lang="ja-JP" altLang="en-US" sz="3600" dirty="0">
                <a:solidFill>
                  <a:srgbClr val="FFFF00"/>
                </a:solidFill>
                <a:latin typeface="HGP創英角ｺﾞｼｯｸUB" panose="020B0900000000000000" pitchFamily="50" charset="-128"/>
                <a:ea typeface="HGP創英角ｺﾞｼｯｸUB" panose="020B0900000000000000" pitchFamily="50" charset="-128"/>
              </a:rPr>
              <a:t>リボ払い</a:t>
            </a:r>
            <a:r>
              <a:rPr lang="ja-JP" altLang="en-US" sz="3600" dirty="0">
                <a:solidFill>
                  <a:schemeClr val="bg1"/>
                </a:solidFill>
                <a:latin typeface="HGP創英角ｺﾞｼｯｸUB" panose="020B0900000000000000" pitchFamily="50" charset="-128"/>
                <a:ea typeface="HGP創英角ｺﾞｼｯｸUB" panose="020B0900000000000000" pitchFamily="50" charset="-128"/>
              </a:rPr>
              <a:t>は返済回数が増えるので</a:t>
            </a:r>
            <a:endParaRPr lang="en-US" altLang="ja-JP" sz="3600" dirty="0">
              <a:solidFill>
                <a:schemeClr val="bg1"/>
              </a:solidFill>
              <a:latin typeface="HGP創英角ｺﾞｼｯｸUB" panose="020B0900000000000000" pitchFamily="50" charset="-128"/>
              <a:ea typeface="HGP創英角ｺﾞｼｯｸUB" panose="020B0900000000000000" pitchFamily="50" charset="-128"/>
            </a:endParaRPr>
          </a:p>
          <a:p>
            <a:r>
              <a:rPr lang="ja-JP" altLang="en-US" sz="3600" dirty="0">
                <a:solidFill>
                  <a:schemeClr val="bg1"/>
                </a:solidFill>
                <a:latin typeface="HGP創英角ｺﾞｼｯｸUB" panose="020B0900000000000000" pitchFamily="50" charset="-128"/>
                <a:ea typeface="HGP創英角ｺﾞｼｯｸUB" panose="020B0900000000000000" pitchFamily="50" charset="-128"/>
              </a:rPr>
              <a:t>利息はかさみます</a:t>
            </a:r>
            <a:endParaRPr lang="en-US" altLang="ja-JP" sz="3600" dirty="0">
              <a:solidFill>
                <a:schemeClr val="bg1"/>
              </a:solidFill>
              <a:latin typeface="HGP創英角ｺﾞｼｯｸUB" panose="020B0900000000000000" pitchFamily="50" charset="-128"/>
              <a:ea typeface="HGP創英角ｺﾞｼｯｸUB" panose="020B0900000000000000" pitchFamily="50" charset="-128"/>
            </a:endParaRPr>
          </a:p>
          <a:p>
            <a:endParaRPr kumimoji="1" lang="ja-JP" altLang="en-US" sz="3200" dirty="0">
              <a:solidFill>
                <a:srgbClr val="FF00FF"/>
              </a:solidFill>
            </a:endParaRPr>
          </a:p>
        </p:txBody>
      </p:sp>
      <p:pic>
        <p:nvPicPr>
          <p:cNvPr id="4198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188640"/>
            <a:ext cx="1568205" cy="2016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8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6296" y="5061733"/>
            <a:ext cx="1670050" cy="103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角丸四角形吹き出し 8"/>
          <p:cNvSpPr/>
          <p:nvPr/>
        </p:nvSpPr>
        <p:spPr>
          <a:xfrm>
            <a:off x="2616329" y="5373216"/>
            <a:ext cx="4241206" cy="1030287"/>
          </a:xfrm>
          <a:prstGeom prst="wedgeRoundRectCallout">
            <a:avLst>
              <a:gd name="adj1" fmla="val 63734"/>
              <a:gd name="adj2" fmla="val -5426"/>
              <a:gd name="adj3" fmla="val 16667"/>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800" dirty="0">
                <a:solidFill>
                  <a:schemeClr val="tx1"/>
                </a:solidFill>
                <a:latin typeface="+mn-ea"/>
              </a:rPr>
              <a:t>リボ払いは、借金感覚がマヒしやすいから要注意</a:t>
            </a:r>
            <a:endParaRPr kumimoji="1" lang="en-US" altLang="ja-JP" sz="2800" dirty="0">
              <a:solidFill>
                <a:schemeClr val="tx1"/>
              </a:solidFill>
              <a:latin typeface="+mn-ea"/>
            </a:endParaRPr>
          </a:p>
        </p:txBody>
      </p:sp>
    </p:spTree>
    <p:extLst>
      <p:ext uri="{BB962C8B-B14F-4D97-AF65-F5344CB8AC3E}">
        <p14:creationId xmlns:p14="http://schemas.microsoft.com/office/powerpoint/2010/main" val="14353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53" presetClass="entr" presetSubtype="16" fill="hold" nodeType="withEffect">
                                  <p:stCondLst>
                                    <p:cond delay="0"/>
                                  </p:stCondLst>
                                  <p:childTnLst>
                                    <p:set>
                                      <p:cBhvr>
                                        <p:cTn id="9" dur="1" fill="hold">
                                          <p:stCondLst>
                                            <p:cond delay="0"/>
                                          </p:stCondLst>
                                        </p:cTn>
                                        <p:tgtEl>
                                          <p:spTgt spid="41987"/>
                                        </p:tgtEl>
                                        <p:attrNameLst>
                                          <p:attrName>style.visibility</p:attrName>
                                        </p:attrNameLst>
                                      </p:cBhvr>
                                      <p:to>
                                        <p:strVal val="visible"/>
                                      </p:to>
                                    </p:set>
                                    <p:anim calcmode="lin" valueType="num">
                                      <p:cBhvr>
                                        <p:cTn id="10" dur="500" fill="hold"/>
                                        <p:tgtEl>
                                          <p:spTgt spid="41987"/>
                                        </p:tgtEl>
                                        <p:attrNameLst>
                                          <p:attrName>ppt_w</p:attrName>
                                        </p:attrNameLst>
                                      </p:cBhvr>
                                      <p:tavLst>
                                        <p:tav tm="0">
                                          <p:val>
                                            <p:fltVal val="0"/>
                                          </p:val>
                                        </p:tav>
                                        <p:tav tm="100000">
                                          <p:val>
                                            <p:strVal val="#ppt_w"/>
                                          </p:val>
                                        </p:tav>
                                      </p:tavLst>
                                    </p:anim>
                                    <p:anim calcmode="lin" valueType="num">
                                      <p:cBhvr>
                                        <p:cTn id="11" dur="500" fill="hold"/>
                                        <p:tgtEl>
                                          <p:spTgt spid="41987"/>
                                        </p:tgtEl>
                                        <p:attrNameLst>
                                          <p:attrName>ppt_h</p:attrName>
                                        </p:attrNameLst>
                                      </p:cBhvr>
                                      <p:tavLst>
                                        <p:tav tm="0">
                                          <p:val>
                                            <p:fltVal val="0"/>
                                          </p:val>
                                        </p:tav>
                                        <p:tav tm="100000">
                                          <p:val>
                                            <p:strVal val="#ppt_h"/>
                                          </p:val>
                                        </p:tav>
                                      </p:tavLst>
                                    </p:anim>
                                    <p:animEffect transition="in" filter="fade">
                                      <p:cBhvr>
                                        <p:cTn id="12" dur="500"/>
                                        <p:tgtEl>
                                          <p:spTgt spid="4198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dissolve">
                                      <p:cBhvr>
                                        <p:cTn id="17" dur="500"/>
                                        <p:tgtEl>
                                          <p:spTgt spid="4">
                                            <p:txEl>
                                              <p:pRg st="0" end="0"/>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dissolve">
                                      <p:cBhvr>
                                        <p:cTn id="20" dur="5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dissolve">
                                      <p:cBhvr>
                                        <p:cTn id="25" dur="500"/>
                                        <p:tgtEl>
                                          <p:spTgt spid="4">
                                            <p:txEl>
                                              <p:pRg st="3" end="3"/>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dissolve">
                                      <p:cBhvr>
                                        <p:cTn id="28" dur="500"/>
                                        <p:tgtEl>
                                          <p:spTgt spid="4">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41988"/>
                                        </p:tgtEl>
                                        <p:attrNameLst>
                                          <p:attrName>style.visibility</p:attrName>
                                        </p:attrNameLst>
                                      </p:cBhvr>
                                      <p:to>
                                        <p:strVal val="visible"/>
                                      </p:to>
                                    </p:set>
                                    <p:anim calcmode="lin" valueType="num">
                                      <p:cBhvr>
                                        <p:cTn id="33" dur="500" fill="hold"/>
                                        <p:tgtEl>
                                          <p:spTgt spid="41988"/>
                                        </p:tgtEl>
                                        <p:attrNameLst>
                                          <p:attrName>ppt_w</p:attrName>
                                        </p:attrNameLst>
                                      </p:cBhvr>
                                      <p:tavLst>
                                        <p:tav tm="0">
                                          <p:val>
                                            <p:fltVal val="0"/>
                                          </p:val>
                                        </p:tav>
                                        <p:tav tm="100000">
                                          <p:val>
                                            <p:strVal val="#ppt_w"/>
                                          </p:val>
                                        </p:tav>
                                      </p:tavLst>
                                    </p:anim>
                                    <p:anim calcmode="lin" valueType="num">
                                      <p:cBhvr>
                                        <p:cTn id="34" dur="500" fill="hold"/>
                                        <p:tgtEl>
                                          <p:spTgt spid="41988"/>
                                        </p:tgtEl>
                                        <p:attrNameLst>
                                          <p:attrName>ppt_h</p:attrName>
                                        </p:attrNameLst>
                                      </p:cBhvr>
                                      <p:tavLst>
                                        <p:tav tm="0">
                                          <p:val>
                                            <p:fltVal val="0"/>
                                          </p:val>
                                        </p:tav>
                                        <p:tav tm="100000">
                                          <p:val>
                                            <p:strVal val="#ppt_h"/>
                                          </p:val>
                                        </p:tav>
                                      </p:tavLst>
                                    </p:anim>
                                    <p:animEffect transition="in" filter="fade">
                                      <p:cBhvr>
                                        <p:cTn id="35" dur="500"/>
                                        <p:tgtEl>
                                          <p:spTgt spid="41988"/>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1"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dissolve">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39693" y="179953"/>
            <a:ext cx="8820472" cy="6453336"/>
          </a:xfrm>
          <a:prstGeom prst="roundRect">
            <a:avLst/>
          </a:prstGeom>
          <a:solidFill>
            <a:schemeClr val="bg1">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5" name="テキスト ボックス 4"/>
          <p:cNvSpPr txBox="1"/>
          <p:nvPr/>
        </p:nvSpPr>
        <p:spPr>
          <a:xfrm>
            <a:off x="1691680" y="692696"/>
            <a:ext cx="6527749" cy="1107996"/>
          </a:xfrm>
          <a:prstGeom prst="rect">
            <a:avLst/>
          </a:prstGeom>
          <a:noFill/>
        </p:spPr>
        <p:txBody>
          <a:bodyPr wrap="none" rtlCol="0">
            <a:spAutoFit/>
          </a:bodyPr>
          <a:lstStyle/>
          <a:p>
            <a:r>
              <a:rPr lang="ja-JP" altLang="en-US" sz="6600" b="1" dirty="0">
                <a:solidFill>
                  <a:prstClr val="white">
                    <a:lumMod val="65000"/>
                  </a:prstClr>
                </a:solidFill>
              </a:rPr>
              <a:t>ＣＲＥＤＩＴ　ＣＡＲＤ</a:t>
            </a:r>
          </a:p>
        </p:txBody>
      </p:sp>
      <p:sp>
        <p:nvSpPr>
          <p:cNvPr id="8" name="テキスト ボックス 7"/>
          <p:cNvSpPr txBox="1"/>
          <p:nvPr/>
        </p:nvSpPr>
        <p:spPr>
          <a:xfrm>
            <a:off x="1331640" y="692696"/>
            <a:ext cx="2125903" cy="769441"/>
          </a:xfrm>
          <a:prstGeom prst="rect">
            <a:avLst/>
          </a:prstGeom>
          <a:noFill/>
        </p:spPr>
        <p:txBody>
          <a:bodyPr wrap="none" rtlCol="0">
            <a:spAutoFit/>
          </a:bodyPr>
          <a:lstStyle/>
          <a:p>
            <a:r>
              <a:rPr lang="ja-JP" altLang="en-US" sz="4400" b="1" dirty="0">
                <a:solidFill>
                  <a:prstClr val="black"/>
                </a:solidFill>
                <a:latin typeface="HGP創英角ﾎﾟｯﾌﾟ体" pitchFamily="50" charset="-128"/>
                <a:ea typeface="HGP創英角ﾎﾟｯﾌﾟ体" pitchFamily="50" charset="-128"/>
              </a:rPr>
              <a:t>ヤ ミ 金</a:t>
            </a:r>
          </a:p>
        </p:txBody>
      </p:sp>
      <p:sp>
        <p:nvSpPr>
          <p:cNvPr id="9" name="テキスト ボックス 8"/>
          <p:cNvSpPr txBox="1"/>
          <p:nvPr/>
        </p:nvSpPr>
        <p:spPr>
          <a:xfrm>
            <a:off x="755576" y="1484784"/>
            <a:ext cx="4248472" cy="3857403"/>
          </a:xfrm>
          <a:prstGeom prst="rect">
            <a:avLst/>
          </a:prstGeom>
          <a:noFill/>
        </p:spPr>
        <p:txBody>
          <a:bodyPr wrap="square" rtlCol="0">
            <a:spAutoFit/>
          </a:bodyPr>
          <a:lstStyle/>
          <a:p>
            <a:pPr>
              <a:lnSpc>
                <a:spcPts val="3700"/>
              </a:lnSpc>
            </a:pPr>
            <a:r>
              <a:rPr lang="ja-JP" altLang="en-US" sz="2400" b="1" dirty="0">
                <a:solidFill>
                  <a:prstClr val="black"/>
                </a:solidFill>
              </a:rPr>
              <a:t>　</a:t>
            </a:r>
            <a:r>
              <a:rPr lang="ja-JP" altLang="en-US" sz="2800" b="1" dirty="0">
                <a:solidFill>
                  <a:prstClr val="white"/>
                </a:solidFill>
              </a:rPr>
              <a:t>正式には「ヤミ金融業者」だよ。</a:t>
            </a:r>
            <a:endParaRPr lang="en-US" altLang="ja-JP" sz="2800" b="1" dirty="0">
              <a:solidFill>
                <a:prstClr val="white"/>
              </a:solidFill>
            </a:endParaRPr>
          </a:p>
          <a:p>
            <a:pPr>
              <a:lnSpc>
                <a:spcPts val="3700"/>
              </a:lnSpc>
            </a:pPr>
            <a:r>
              <a:rPr lang="ja-JP" altLang="en-US" sz="2800" b="1" dirty="0">
                <a:solidFill>
                  <a:prstClr val="white"/>
                </a:solidFill>
              </a:rPr>
              <a:t>　「トラブルの泉」で釣り針をたらしていると、どういうわけか次のカモが・・・おっと客がよくかかるんだ。よく</a:t>
            </a:r>
            <a:r>
              <a:rPr lang="ja-JP" altLang="en-US" sz="2800" b="1" dirty="0" smtClean="0">
                <a:solidFill>
                  <a:prstClr val="white"/>
                </a:solidFill>
              </a:rPr>
              <a:t>俺らを</a:t>
            </a:r>
            <a:r>
              <a:rPr lang="ja-JP" altLang="en-US" sz="2800" b="1" dirty="0">
                <a:solidFill>
                  <a:prstClr val="white"/>
                </a:solidFill>
              </a:rPr>
              <a:t>悪く言うヤツがいるけど、 「力になりましょう</a:t>
            </a:r>
            <a:r>
              <a:rPr lang="ja-JP" altLang="en-US" sz="2800" b="1" dirty="0" smtClean="0">
                <a:solidFill>
                  <a:prstClr val="white"/>
                </a:solidFill>
              </a:rPr>
              <a:t>」</a:t>
            </a:r>
            <a:endParaRPr lang="ja-JP" altLang="en-US" sz="2800" b="1" dirty="0">
              <a:solidFill>
                <a:prstClr val="white"/>
              </a:solidFill>
            </a:endParaRPr>
          </a:p>
        </p:txBody>
      </p:sp>
      <p:sp>
        <p:nvSpPr>
          <p:cNvPr id="13" name="テキスト ボックス 12"/>
          <p:cNvSpPr txBox="1"/>
          <p:nvPr/>
        </p:nvSpPr>
        <p:spPr>
          <a:xfrm>
            <a:off x="755576" y="5229200"/>
            <a:ext cx="7344816" cy="1451679"/>
          </a:xfrm>
          <a:prstGeom prst="rect">
            <a:avLst/>
          </a:prstGeom>
          <a:noFill/>
        </p:spPr>
        <p:txBody>
          <a:bodyPr wrap="square" rtlCol="0">
            <a:spAutoFit/>
          </a:bodyPr>
          <a:lstStyle/>
          <a:p>
            <a:pPr>
              <a:lnSpc>
                <a:spcPts val="3700"/>
              </a:lnSpc>
            </a:pPr>
            <a:r>
              <a:rPr lang="ja-JP" altLang="en-US" sz="2800" b="1" dirty="0">
                <a:solidFill>
                  <a:prstClr val="white"/>
                </a:solidFill>
              </a:rPr>
              <a:t>とか「借金整理してあげますよ」といって、</a:t>
            </a:r>
            <a:endParaRPr lang="en-US" altLang="ja-JP" sz="2800" b="1" dirty="0">
              <a:solidFill>
                <a:prstClr val="white"/>
              </a:solidFill>
            </a:endParaRPr>
          </a:p>
          <a:p>
            <a:pPr>
              <a:lnSpc>
                <a:spcPts val="3700"/>
              </a:lnSpc>
            </a:pPr>
            <a:r>
              <a:rPr lang="ja-JP" altLang="en-US" sz="2800" b="1" dirty="0">
                <a:solidFill>
                  <a:prstClr val="white"/>
                </a:solidFill>
              </a:rPr>
              <a:t>溺れかかっている人を助けてる面もあるんだぜ。</a:t>
            </a:r>
            <a:endParaRPr lang="en-US" altLang="ja-JP" sz="2800" b="1" dirty="0">
              <a:solidFill>
                <a:prstClr val="white"/>
              </a:solidFill>
            </a:endParaRPr>
          </a:p>
          <a:p>
            <a:pPr>
              <a:lnSpc>
                <a:spcPts val="3200"/>
              </a:lnSpc>
            </a:pPr>
            <a:endParaRPr lang="ja-JP" altLang="en-US" sz="2400" b="1" dirty="0">
              <a:solidFill>
                <a:prstClr val="white"/>
              </a:solidFill>
            </a:endParaRPr>
          </a:p>
        </p:txBody>
      </p:sp>
      <p:pic>
        <p:nvPicPr>
          <p:cNvPr id="10" name="Picture 2" descr="F:\20150618\P38_ヤミ金.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1441670"/>
            <a:ext cx="3609977" cy="342887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39952" y="260648"/>
            <a:ext cx="5827713" cy="582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5" name="直線コネクタ 14"/>
          <p:cNvCxnSpPr/>
          <p:nvPr/>
        </p:nvCxnSpPr>
        <p:spPr>
          <a:xfrm>
            <a:off x="899592" y="6237312"/>
            <a:ext cx="7128792" cy="0"/>
          </a:xfrm>
          <a:prstGeom prst="line">
            <a:avLst/>
          </a:prstGeom>
          <a:ln w="76200">
            <a:solidFill>
              <a:schemeClr val="accent6"/>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250264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lide(fromBottom)">
                                      <p:cBhvr>
                                        <p:cTn id="7" dur="500"/>
                                        <p:tgtEl>
                                          <p:spTgt spid="10"/>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slide(fromBottom)">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500"/>
                                        <p:tgtEl>
                                          <p:spTgt spid="9"/>
                                        </p:tgtEl>
                                      </p:cBhvr>
                                    </p:animEffect>
                                  </p:childTnLst>
                                </p:cTn>
                              </p:par>
                            </p:childTnLst>
                          </p:cTn>
                        </p:par>
                        <p:par>
                          <p:cTn id="16" fill="hold">
                            <p:stCondLst>
                              <p:cond delay="500"/>
                            </p:stCondLst>
                            <p:childTnLst>
                              <p:par>
                                <p:cTn id="17" presetID="9"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dissolve">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2"/>
                                            </p:cond>
                                          </p:stCondLst>
                                          <p:endCondLst>
                                            <p:cond evt="onStopAudio" delay="0">
                                              <p:tgtEl>
                                                <p:sldTgt/>
                                              </p:tgtEl>
                                            </p:cond>
                                          </p:endCondLst>
                                        </p:cTn>
                                        <p:tgtEl>
                                          <p:sndTgt r:embed="rId2" name="false.wav"/>
                                        </p:tgtEl>
                                      </p:cMediaNode>
                                    </p:audio>
                                  </p:subTnLst>
                                </p:cTn>
                              </p:par>
                            </p:childTnLst>
                          </p:cTn>
                        </p:par>
                      </p:childTnLst>
                    </p:cTn>
                  </p:par>
                  <p:par>
                    <p:cTn id="26" fill="hold">
                      <p:stCondLst>
                        <p:cond delay="indefinite"/>
                      </p:stCondLst>
                      <p:childTnLst>
                        <p:par>
                          <p:cTn id="27" fill="hold">
                            <p:stCondLst>
                              <p:cond delay="0"/>
                            </p:stCondLst>
                            <p:childTnLst>
                              <p:par>
                                <p:cTn id="28" presetID="12" presetClass="entr" presetSubtype="8"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slide(fromLeft)">
                                      <p:cBhvr>
                                        <p:cTn id="3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34635" y="275433"/>
            <a:ext cx="8892480" cy="6336704"/>
          </a:xfrm>
          <a:prstGeom prst="round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5" name="テキスト ボックス 4"/>
          <p:cNvSpPr txBox="1"/>
          <p:nvPr/>
        </p:nvSpPr>
        <p:spPr>
          <a:xfrm>
            <a:off x="1691680" y="692696"/>
            <a:ext cx="6527749" cy="1107996"/>
          </a:xfrm>
          <a:prstGeom prst="rect">
            <a:avLst/>
          </a:prstGeom>
          <a:noFill/>
        </p:spPr>
        <p:txBody>
          <a:bodyPr wrap="none" rtlCol="0">
            <a:spAutoFit/>
          </a:bodyPr>
          <a:lstStyle/>
          <a:p>
            <a:r>
              <a:rPr lang="ja-JP" altLang="en-US" sz="6600" b="1" dirty="0">
                <a:solidFill>
                  <a:prstClr val="white">
                    <a:lumMod val="95000"/>
                  </a:prstClr>
                </a:solidFill>
              </a:rPr>
              <a:t>ＣＲＥＤＩＴ　ＣＡＲＤ</a:t>
            </a:r>
          </a:p>
        </p:txBody>
      </p:sp>
      <p:sp>
        <p:nvSpPr>
          <p:cNvPr id="8" name="テキスト ボックス 7"/>
          <p:cNvSpPr txBox="1"/>
          <p:nvPr/>
        </p:nvSpPr>
        <p:spPr>
          <a:xfrm>
            <a:off x="755576" y="692696"/>
            <a:ext cx="4288353" cy="707886"/>
          </a:xfrm>
          <a:prstGeom prst="rect">
            <a:avLst/>
          </a:prstGeom>
          <a:noFill/>
        </p:spPr>
        <p:txBody>
          <a:bodyPr wrap="none" rtlCol="0">
            <a:spAutoFit/>
          </a:bodyPr>
          <a:lstStyle/>
          <a:p>
            <a:r>
              <a:rPr lang="ja-JP" altLang="en-US" sz="4000" b="1" dirty="0">
                <a:solidFill>
                  <a:prstClr val="black"/>
                </a:solidFill>
                <a:latin typeface="ARＰＯＰ５H" pitchFamily="49" charset="-128"/>
                <a:ea typeface="ARＰＯＰ５H" pitchFamily="49" charset="-128"/>
              </a:rPr>
              <a:t>いねむりじいさん</a:t>
            </a:r>
          </a:p>
        </p:txBody>
      </p:sp>
      <p:sp>
        <p:nvSpPr>
          <p:cNvPr id="9" name="テキスト ボックス 8"/>
          <p:cNvSpPr txBox="1"/>
          <p:nvPr/>
        </p:nvSpPr>
        <p:spPr>
          <a:xfrm>
            <a:off x="539552" y="1700809"/>
            <a:ext cx="3312368" cy="2964914"/>
          </a:xfrm>
          <a:prstGeom prst="rect">
            <a:avLst/>
          </a:prstGeom>
          <a:noFill/>
        </p:spPr>
        <p:txBody>
          <a:bodyPr wrap="square" rtlCol="0">
            <a:spAutoFit/>
          </a:bodyPr>
          <a:lstStyle/>
          <a:p>
            <a:pPr>
              <a:lnSpc>
                <a:spcPts val="3200"/>
              </a:lnSpc>
            </a:pPr>
            <a:r>
              <a:rPr lang="ja-JP" altLang="en-US" sz="2400" b="1" dirty="0">
                <a:solidFill>
                  <a:prstClr val="black"/>
                </a:solidFill>
              </a:rPr>
              <a:t>　</a:t>
            </a:r>
            <a:r>
              <a:rPr lang="ja-JP" altLang="en-US" sz="2800" b="1" dirty="0">
                <a:solidFill>
                  <a:prstClr val="black"/>
                </a:solidFill>
              </a:rPr>
              <a:t>この間居酒屋で</a:t>
            </a:r>
            <a:endParaRPr lang="en-US" altLang="ja-JP" sz="2800" b="1" dirty="0">
              <a:solidFill>
                <a:prstClr val="black"/>
              </a:solidFill>
            </a:endParaRPr>
          </a:p>
          <a:p>
            <a:pPr>
              <a:lnSpc>
                <a:spcPts val="3200"/>
              </a:lnSpc>
            </a:pPr>
            <a:r>
              <a:rPr lang="ja-JP" altLang="en-US" sz="2800" b="1" dirty="0">
                <a:solidFill>
                  <a:prstClr val="black"/>
                </a:solidFill>
              </a:rPr>
              <a:t>ついウトウトしとったすきにキャッシュ</a:t>
            </a:r>
            <a:endParaRPr lang="en-US" altLang="ja-JP" sz="2800" b="1" dirty="0">
              <a:solidFill>
                <a:prstClr val="black"/>
              </a:solidFill>
            </a:endParaRPr>
          </a:p>
          <a:p>
            <a:pPr>
              <a:lnSpc>
                <a:spcPts val="3200"/>
              </a:lnSpc>
            </a:pPr>
            <a:r>
              <a:rPr lang="ja-JP" altLang="en-US" sz="2800" b="1" dirty="0">
                <a:solidFill>
                  <a:prstClr val="black"/>
                </a:solidFill>
              </a:rPr>
              <a:t>カードを抜かれて</a:t>
            </a:r>
            <a:r>
              <a:rPr lang="ja-JP" altLang="en-US" sz="2800" b="1" dirty="0" err="1">
                <a:solidFill>
                  <a:prstClr val="black"/>
                </a:solidFill>
              </a:rPr>
              <a:t>し</a:t>
            </a:r>
            <a:r>
              <a:rPr lang="ja-JP" altLang="en-US" sz="2800" b="1" dirty="0">
                <a:solidFill>
                  <a:prstClr val="black"/>
                </a:solidFill>
              </a:rPr>
              <a:t>もうた。次の日に銀行へ行ったら、全額引き出され、さらに</a:t>
            </a:r>
            <a:endParaRPr lang="ja-JP" altLang="en-US" sz="2400" b="1" dirty="0">
              <a:solidFill>
                <a:prstClr val="black"/>
              </a:solidFill>
            </a:endParaRPr>
          </a:p>
        </p:txBody>
      </p:sp>
      <p:pic>
        <p:nvPicPr>
          <p:cNvPr id="11" name="Picture 2" descr="F:\20150618\P38_いねむりじいさん.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07904" y="1124744"/>
            <a:ext cx="4840824" cy="2736304"/>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p:cNvSpPr txBox="1"/>
          <p:nvPr/>
        </p:nvSpPr>
        <p:spPr>
          <a:xfrm>
            <a:off x="539552" y="4581128"/>
            <a:ext cx="7704856" cy="1323439"/>
          </a:xfrm>
          <a:prstGeom prst="rect">
            <a:avLst/>
          </a:prstGeom>
          <a:noFill/>
        </p:spPr>
        <p:txBody>
          <a:bodyPr wrap="square" rtlCol="0">
            <a:spAutoFit/>
          </a:bodyPr>
          <a:lstStyle/>
          <a:p>
            <a:pPr>
              <a:lnSpc>
                <a:spcPts val="3200"/>
              </a:lnSpc>
            </a:pPr>
            <a:r>
              <a:rPr lang="ja-JP" altLang="en-US" sz="2800" b="1" dirty="0">
                <a:solidFill>
                  <a:prstClr val="black"/>
                </a:solidFill>
              </a:rPr>
              <a:t>借り入れまでしてあった。暗証番号を書いたメモをいっしょにしといたから、ワシに払えというんじゃが、払ういわれはない！</a:t>
            </a:r>
          </a:p>
        </p:txBody>
      </p:sp>
      <p:pic>
        <p:nvPicPr>
          <p:cNvPr id="12"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63888" y="0"/>
            <a:ext cx="5029169" cy="5025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5" name="直線コネクタ 14"/>
          <p:cNvCxnSpPr/>
          <p:nvPr/>
        </p:nvCxnSpPr>
        <p:spPr>
          <a:xfrm>
            <a:off x="4427984" y="5085184"/>
            <a:ext cx="3672408" cy="0"/>
          </a:xfrm>
          <a:prstGeom prst="line">
            <a:avLst/>
          </a:prstGeom>
          <a:ln w="76200" cmpd="sng">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683568" y="5445224"/>
            <a:ext cx="2664296" cy="0"/>
          </a:xfrm>
          <a:prstGeom prst="line">
            <a:avLst/>
          </a:prstGeom>
          <a:ln w="76200" cmpd="sng">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5068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lide(fromRight)">
                                      <p:cBhvr>
                                        <p:cTn id="7" dur="500"/>
                                        <p:tgtEl>
                                          <p:spTgt spid="11"/>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slide(fromBottom)">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500"/>
                                        <p:tgtEl>
                                          <p:spTgt spid="9"/>
                                        </p:tgtEl>
                                      </p:cBhvr>
                                    </p:animEffect>
                                  </p:childTnLst>
                                </p:cTn>
                              </p:par>
                            </p:childTnLst>
                          </p:cTn>
                        </p:par>
                        <p:par>
                          <p:cTn id="16" fill="hold">
                            <p:stCondLst>
                              <p:cond delay="500"/>
                            </p:stCondLst>
                            <p:childTnLst>
                              <p:par>
                                <p:cTn id="17" presetID="9"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dissolve">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subTnLst>
                                    <p:audio>
                                      <p:cMediaNode>
                                        <p:cTn display="0" masterRel="sameClick">
                                          <p:stCondLst>
                                            <p:cond evt="begin" delay="0">
                                              <p:tn val="22"/>
                                            </p:cond>
                                          </p:stCondLst>
                                          <p:endCondLst>
                                            <p:cond evt="onStopAudio" delay="0">
                                              <p:tgtEl>
                                                <p:sldTgt/>
                                              </p:tgtEl>
                                            </p:cond>
                                          </p:endCondLst>
                                        </p:cTn>
                                        <p:tgtEl>
                                          <p:sndTgt r:embed="rId3" name="false.wav"/>
                                        </p:tgtEl>
                                      </p:cMediaNode>
                                    </p:audio>
                                  </p:subTnLst>
                                </p:cTn>
                              </p:par>
                            </p:childTnLst>
                          </p:cTn>
                        </p:par>
                      </p:childTnLst>
                    </p:cTn>
                  </p:par>
                  <p:par>
                    <p:cTn id="27" fill="hold">
                      <p:stCondLst>
                        <p:cond delay="indefinite"/>
                      </p:stCondLst>
                      <p:childTnLst>
                        <p:par>
                          <p:cTn id="28" fill="hold">
                            <p:stCondLst>
                              <p:cond delay="0"/>
                            </p:stCondLst>
                            <p:childTnLst>
                              <p:par>
                                <p:cTn id="29" presetID="12" presetClass="entr" presetSubtype="8"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slide(fromLeft)">
                                      <p:cBhvr>
                                        <p:cTn id="31" dur="1000"/>
                                        <p:tgtEl>
                                          <p:spTgt spid="15"/>
                                        </p:tgtEl>
                                      </p:cBhvr>
                                    </p:animEffect>
                                  </p:childTnLst>
                                </p:cTn>
                              </p:par>
                            </p:childTnLst>
                          </p:cTn>
                        </p:par>
                        <p:par>
                          <p:cTn id="32" fill="hold">
                            <p:stCondLst>
                              <p:cond delay="1000"/>
                            </p:stCondLst>
                            <p:childTnLst>
                              <p:par>
                                <p:cTn id="33" presetID="12" presetClass="entr" presetSubtype="8"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slide(fromLeft)">
                                      <p:cBhvr>
                                        <p:cTn id="35"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332656"/>
            <a:ext cx="2539677" cy="5805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2555776" y="730559"/>
            <a:ext cx="3816424" cy="646331"/>
          </a:xfrm>
          <a:prstGeom prst="rect">
            <a:avLst/>
          </a:prstGeom>
          <a:noFill/>
        </p:spPr>
        <p:txBody>
          <a:bodyPr wrap="square" rtlCol="0">
            <a:spAutoFit/>
          </a:bodyPr>
          <a:lstStyle/>
          <a:p>
            <a:r>
              <a:rPr lang="ja-JP" altLang="en-US" sz="3600" dirty="0">
                <a:solidFill>
                  <a:srgbClr val="FF00FF"/>
                </a:solidFill>
                <a:latin typeface="HGP創英角ｺﾞｼｯｸUB" panose="020B0900000000000000" pitchFamily="50" charset="-128"/>
                <a:ea typeface="HGP創英角ｺﾞｼｯｸUB" panose="020B0900000000000000" pitchFamily="50" charset="-128"/>
              </a:rPr>
              <a:t>ヤミ金の間違いは</a:t>
            </a:r>
          </a:p>
        </p:txBody>
      </p:sp>
      <p:pic>
        <p:nvPicPr>
          <p:cNvPr id="4301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332656"/>
            <a:ext cx="2088232" cy="247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テキスト ボックス 6"/>
          <p:cNvSpPr txBox="1"/>
          <p:nvPr/>
        </p:nvSpPr>
        <p:spPr>
          <a:xfrm>
            <a:off x="2267744" y="2060848"/>
            <a:ext cx="6587060" cy="2308324"/>
          </a:xfrm>
          <a:prstGeom prst="rect">
            <a:avLst/>
          </a:prstGeom>
          <a:noFill/>
        </p:spPr>
        <p:txBody>
          <a:bodyPr wrap="none" rtlCol="0">
            <a:spAutoFit/>
          </a:bodyPr>
          <a:lstStyle/>
          <a:p>
            <a:r>
              <a:rPr lang="ja-JP" altLang="en-US" sz="3600" dirty="0">
                <a:solidFill>
                  <a:srgbClr val="FF00FF"/>
                </a:solidFill>
                <a:latin typeface="HGP創英角ｺﾞｼｯｸUB" panose="020B0900000000000000" pitchFamily="50" charset="-128"/>
                <a:ea typeface="HGP創英角ｺﾞｼｯｸUB" panose="020B0900000000000000" pitchFamily="50" charset="-128"/>
              </a:rPr>
              <a:t>高金利で簡単に貸して</a:t>
            </a:r>
            <a:endParaRPr lang="en-US" altLang="ja-JP" sz="3600" dirty="0">
              <a:solidFill>
                <a:srgbClr val="FF00FF"/>
              </a:solidFill>
              <a:latin typeface="HGP創英角ｺﾞｼｯｸUB" panose="020B0900000000000000" pitchFamily="50" charset="-128"/>
              <a:ea typeface="HGP創英角ｺﾞｼｯｸUB" panose="020B0900000000000000" pitchFamily="50" charset="-128"/>
            </a:endParaRPr>
          </a:p>
          <a:p>
            <a:r>
              <a:rPr lang="ja-JP" altLang="en-US" sz="3600" dirty="0">
                <a:solidFill>
                  <a:srgbClr val="FF00FF"/>
                </a:solidFill>
                <a:latin typeface="HGP創英角ｺﾞｼｯｸUB" panose="020B0900000000000000" pitchFamily="50" charset="-128"/>
                <a:ea typeface="HGP創英角ｺﾞｼｯｸUB" panose="020B0900000000000000" pitchFamily="50" charset="-128"/>
              </a:rPr>
              <a:t>多重債務者をくいものにしている</a:t>
            </a:r>
            <a:endParaRPr lang="en-US" altLang="ja-JP" sz="3600" dirty="0">
              <a:solidFill>
                <a:srgbClr val="FF00FF"/>
              </a:solidFill>
              <a:latin typeface="HGP創英角ｺﾞｼｯｸUB" panose="020B0900000000000000" pitchFamily="50" charset="-128"/>
              <a:ea typeface="HGP創英角ｺﾞｼｯｸUB" panose="020B0900000000000000" pitchFamily="50" charset="-128"/>
            </a:endParaRPr>
          </a:p>
          <a:p>
            <a:r>
              <a:rPr lang="ja-JP" altLang="en-US" sz="3600" dirty="0">
                <a:solidFill>
                  <a:srgbClr val="FF00FF"/>
                </a:solidFill>
                <a:latin typeface="HGP創英角ｺﾞｼｯｸUB" panose="020B0900000000000000" pitchFamily="50" charset="-128"/>
                <a:ea typeface="HGP創英角ｺﾞｼｯｸUB" panose="020B0900000000000000" pitchFamily="50" charset="-128"/>
              </a:rPr>
              <a:t>くせに　助けているなんて</a:t>
            </a:r>
            <a:r>
              <a:rPr lang="ja-JP" altLang="en-US" sz="3600" dirty="0" err="1">
                <a:solidFill>
                  <a:srgbClr val="FF00FF"/>
                </a:solidFill>
                <a:latin typeface="HGP創英角ｺﾞｼｯｸUB" panose="020B0900000000000000" pitchFamily="50" charset="-128"/>
                <a:ea typeface="HGP創英角ｺﾞｼｯｸUB" panose="020B0900000000000000" pitchFamily="50" charset="-128"/>
              </a:rPr>
              <a:t>うそぶい</a:t>
            </a:r>
            <a:endParaRPr lang="en-US" altLang="ja-JP" sz="3600" dirty="0">
              <a:solidFill>
                <a:srgbClr val="FF00FF"/>
              </a:solidFill>
              <a:latin typeface="HGP創英角ｺﾞｼｯｸUB" panose="020B0900000000000000" pitchFamily="50" charset="-128"/>
              <a:ea typeface="HGP創英角ｺﾞｼｯｸUB" panose="020B0900000000000000" pitchFamily="50" charset="-128"/>
            </a:endParaRPr>
          </a:p>
          <a:p>
            <a:r>
              <a:rPr lang="ja-JP" altLang="en-US" sz="3600" dirty="0">
                <a:solidFill>
                  <a:srgbClr val="FF00FF"/>
                </a:solidFill>
                <a:latin typeface="HGP創英角ｺﾞｼｯｸUB" panose="020B0900000000000000" pitchFamily="50" charset="-128"/>
                <a:ea typeface="HGP創英角ｺﾞｼｯｸUB" panose="020B0900000000000000" pitchFamily="50" charset="-128"/>
              </a:rPr>
              <a:t>ているところ</a:t>
            </a:r>
            <a:endParaRPr lang="ja-JP" altLang="en-US" sz="3200" dirty="0">
              <a:solidFill>
                <a:srgbClr val="FF00FF"/>
              </a:solidFill>
            </a:endParaRPr>
          </a:p>
        </p:txBody>
      </p:sp>
      <p:pic>
        <p:nvPicPr>
          <p:cNvPr id="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73950" y="5061732"/>
            <a:ext cx="1670050" cy="103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角丸四角形吹き出し 8"/>
          <p:cNvSpPr/>
          <p:nvPr/>
        </p:nvSpPr>
        <p:spPr>
          <a:xfrm>
            <a:off x="2699792" y="4672416"/>
            <a:ext cx="4774158" cy="1808917"/>
          </a:xfrm>
          <a:prstGeom prst="wedgeRoundRectCallout">
            <a:avLst>
              <a:gd name="adj1" fmla="val 55926"/>
              <a:gd name="adj2" fmla="val -6881"/>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r>
              <a:rPr lang="ja-JP" altLang="en-US" sz="2800" dirty="0">
                <a:solidFill>
                  <a:prstClr val="black"/>
                </a:solidFill>
                <a:latin typeface="ＭＳ Ｐゴシック"/>
              </a:rPr>
              <a:t>高金利で借りると月々の返済額によっては一生払えないこともあるよ（ワーク９）</a:t>
            </a:r>
            <a:endParaRPr lang="en-US" altLang="ja-JP" sz="2800" dirty="0">
              <a:solidFill>
                <a:prstClr val="black"/>
              </a:solidFill>
              <a:latin typeface="ＭＳ Ｐゴシック"/>
            </a:endParaRPr>
          </a:p>
          <a:p>
            <a:r>
              <a:rPr lang="ja-JP" altLang="en-US" sz="2800" dirty="0">
                <a:solidFill>
                  <a:prstClr val="black"/>
                </a:solidFill>
                <a:latin typeface="ＭＳ Ｐゴシック"/>
              </a:rPr>
              <a:t>司法書士に相談してみよう</a:t>
            </a:r>
            <a:endParaRPr lang="en-US" altLang="ja-JP" sz="2800" dirty="0">
              <a:solidFill>
                <a:prstClr val="black"/>
              </a:solidFill>
              <a:latin typeface="ＭＳ Ｐゴシック"/>
            </a:endParaRPr>
          </a:p>
        </p:txBody>
      </p:sp>
    </p:spTree>
    <p:extLst>
      <p:ext uri="{BB962C8B-B14F-4D97-AF65-F5344CB8AC3E}">
        <p14:creationId xmlns:p14="http://schemas.microsoft.com/office/powerpoint/2010/main" val="1858778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53" presetClass="entr" presetSubtype="16" fill="hold" nodeType="withEffect">
                                  <p:stCondLst>
                                    <p:cond delay="0"/>
                                  </p:stCondLst>
                                  <p:childTnLst>
                                    <p:set>
                                      <p:cBhvr>
                                        <p:cTn id="9" dur="1" fill="hold">
                                          <p:stCondLst>
                                            <p:cond delay="0"/>
                                          </p:stCondLst>
                                        </p:cTn>
                                        <p:tgtEl>
                                          <p:spTgt spid="43013"/>
                                        </p:tgtEl>
                                        <p:attrNameLst>
                                          <p:attrName>style.visibility</p:attrName>
                                        </p:attrNameLst>
                                      </p:cBhvr>
                                      <p:to>
                                        <p:strVal val="visible"/>
                                      </p:to>
                                    </p:set>
                                    <p:anim calcmode="lin" valueType="num">
                                      <p:cBhvr>
                                        <p:cTn id="10" dur="500" fill="hold"/>
                                        <p:tgtEl>
                                          <p:spTgt spid="43013"/>
                                        </p:tgtEl>
                                        <p:attrNameLst>
                                          <p:attrName>ppt_w</p:attrName>
                                        </p:attrNameLst>
                                      </p:cBhvr>
                                      <p:tavLst>
                                        <p:tav tm="0">
                                          <p:val>
                                            <p:fltVal val="0"/>
                                          </p:val>
                                        </p:tav>
                                        <p:tav tm="100000">
                                          <p:val>
                                            <p:strVal val="#ppt_w"/>
                                          </p:val>
                                        </p:tav>
                                      </p:tavLst>
                                    </p:anim>
                                    <p:anim calcmode="lin" valueType="num">
                                      <p:cBhvr>
                                        <p:cTn id="11" dur="500" fill="hold"/>
                                        <p:tgtEl>
                                          <p:spTgt spid="43013"/>
                                        </p:tgtEl>
                                        <p:attrNameLst>
                                          <p:attrName>ppt_h</p:attrName>
                                        </p:attrNameLst>
                                      </p:cBhvr>
                                      <p:tavLst>
                                        <p:tav tm="0">
                                          <p:val>
                                            <p:fltVal val="0"/>
                                          </p:val>
                                        </p:tav>
                                        <p:tav tm="100000">
                                          <p:val>
                                            <p:strVal val="#ppt_h"/>
                                          </p:val>
                                        </p:tav>
                                      </p:tavLst>
                                    </p:anim>
                                    <p:animEffect transition="in" filter="fade">
                                      <p:cBhvr>
                                        <p:cTn id="12" dur="500"/>
                                        <p:tgtEl>
                                          <p:spTgt spid="430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dissolve">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54036" y="260648"/>
            <a:ext cx="8810451" cy="6390573"/>
          </a:xfrm>
          <a:prstGeom prst="roundRect">
            <a:avLst/>
          </a:prstGeom>
          <a:solidFill>
            <a:srgbClr val="92D05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5" name="テキスト ボックス 4"/>
          <p:cNvSpPr txBox="1"/>
          <p:nvPr/>
        </p:nvSpPr>
        <p:spPr>
          <a:xfrm>
            <a:off x="1691680" y="692696"/>
            <a:ext cx="6527749" cy="1107996"/>
          </a:xfrm>
          <a:prstGeom prst="rect">
            <a:avLst/>
          </a:prstGeom>
          <a:noFill/>
        </p:spPr>
        <p:txBody>
          <a:bodyPr wrap="none" rtlCol="0">
            <a:spAutoFit/>
          </a:bodyPr>
          <a:lstStyle/>
          <a:p>
            <a:r>
              <a:rPr lang="ja-JP" altLang="en-US" sz="6600" b="1" dirty="0">
                <a:solidFill>
                  <a:srgbClr val="9BBB59">
                    <a:lumMod val="40000"/>
                    <a:lumOff val="60000"/>
                  </a:srgbClr>
                </a:solidFill>
              </a:rPr>
              <a:t>ＣＲＥＤＩＴ　ＣＡＲＤ</a:t>
            </a:r>
          </a:p>
        </p:txBody>
      </p:sp>
      <p:sp>
        <p:nvSpPr>
          <p:cNvPr id="8" name="テキスト ボックス 7"/>
          <p:cNvSpPr txBox="1"/>
          <p:nvPr/>
        </p:nvSpPr>
        <p:spPr>
          <a:xfrm>
            <a:off x="1403648" y="548680"/>
            <a:ext cx="2236510" cy="707886"/>
          </a:xfrm>
          <a:prstGeom prst="rect">
            <a:avLst/>
          </a:prstGeom>
          <a:noFill/>
        </p:spPr>
        <p:txBody>
          <a:bodyPr wrap="none" rtlCol="0">
            <a:spAutoFit/>
          </a:bodyPr>
          <a:lstStyle/>
          <a:p>
            <a:r>
              <a:rPr lang="ja-JP" altLang="en-US" sz="4000" b="1" dirty="0">
                <a:solidFill>
                  <a:prstClr val="black"/>
                </a:solidFill>
                <a:latin typeface="富士ポップＰ" pitchFamily="50" charset="-128"/>
                <a:ea typeface="富士ポップＰ" pitchFamily="50" charset="-128"/>
              </a:rPr>
              <a:t>司法書士</a:t>
            </a:r>
          </a:p>
        </p:txBody>
      </p:sp>
      <p:sp>
        <p:nvSpPr>
          <p:cNvPr id="9" name="テキスト ボックス 8"/>
          <p:cNvSpPr txBox="1"/>
          <p:nvPr/>
        </p:nvSpPr>
        <p:spPr>
          <a:xfrm>
            <a:off x="1187624" y="1412776"/>
            <a:ext cx="4320480" cy="4751750"/>
          </a:xfrm>
          <a:prstGeom prst="rect">
            <a:avLst/>
          </a:prstGeom>
          <a:noFill/>
        </p:spPr>
        <p:txBody>
          <a:bodyPr wrap="square" rtlCol="0">
            <a:spAutoFit/>
          </a:bodyPr>
          <a:lstStyle/>
          <a:p>
            <a:pPr>
              <a:lnSpc>
                <a:spcPts val="3700"/>
              </a:lnSpc>
            </a:pPr>
            <a:r>
              <a:rPr lang="ja-JP" altLang="en-US" sz="2400" b="1" dirty="0">
                <a:solidFill>
                  <a:prstClr val="black"/>
                </a:solidFill>
              </a:rPr>
              <a:t>　</a:t>
            </a:r>
            <a:r>
              <a:rPr lang="ja-JP" altLang="en-US" sz="2800" b="1" dirty="0">
                <a:solidFill>
                  <a:prstClr val="black"/>
                </a:solidFill>
              </a:rPr>
              <a:t>以前は借金の心理的な重圧から夜逃げ、自殺、犯罪に走るケースもありました。家族にだけは知られたくない、会社にだけは知られたくない・・・では決して解決できません。</a:t>
            </a:r>
            <a:endParaRPr lang="en-US" altLang="ja-JP" sz="2800" b="1" dirty="0">
              <a:solidFill>
                <a:prstClr val="black"/>
              </a:solidFill>
            </a:endParaRPr>
          </a:p>
          <a:p>
            <a:pPr>
              <a:lnSpc>
                <a:spcPts val="3700"/>
              </a:lnSpc>
            </a:pPr>
            <a:r>
              <a:rPr lang="ja-JP" altLang="en-US" sz="2800" b="1" dirty="0">
                <a:solidFill>
                  <a:prstClr val="black"/>
                </a:solidFill>
              </a:rPr>
              <a:t>　  まず相談する勇気を持つことが解決への早道です。 </a:t>
            </a:r>
            <a:endParaRPr lang="en-US" altLang="ja-JP" sz="2800" b="1" dirty="0">
              <a:solidFill>
                <a:prstClr val="black"/>
              </a:solidFill>
            </a:endParaRPr>
          </a:p>
          <a:p>
            <a:pPr>
              <a:lnSpc>
                <a:spcPts val="3200"/>
              </a:lnSpc>
            </a:pPr>
            <a:endParaRPr lang="ja-JP" altLang="en-US" sz="2400" b="1" dirty="0">
              <a:solidFill>
                <a:prstClr val="black"/>
              </a:solidFill>
            </a:endParaRPr>
          </a:p>
        </p:txBody>
      </p:sp>
      <p:grpSp>
        <p:nvGrpSpPr>
          <p:cNvPr id="12" name="グループ化 11"/>
          <p:cNvGrpSpPr/>
          <p:nvPr/>
        </p:nvGrpSpPr>
        <p:grpSpPr>
          <a:xfrm>
            <a:off x="7020272" y="4149080"/>
            <a:ext cx="1440160" cy="1368152"/>
            <a:chOff x="6156176" y="1340768"/>
            <a:chExt cx="1440160" cy="1368152"/>
          </a:xfrm>
          <a:solidFill>
            <a:schemeClr val="accent3">
              <a:lumMod val="40000"/>
              <a:lumOff val="60000"/>
            </a:schemeClr>
          </a:solidFill>
        </p:grpSpPr>
        <p:sp>
          <p:nvSpPr>
            <p:cNvPr id="13" name="角丸四角形 12"/>
            <p:cNvSpPr/>
            <p:nvPr/>
          </p:nvSpPr>
          <p:spPr>
            <a:xfrm>
              <a:off x="6156176" y="1340768"/>
              <a:ext cx="1440160" cy="1368152"/>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cxnSp>
          <p:nvCxnSpPr>
            <p:cNvPr id="14" name="直線コネクタ 13"/>
            <p:cNvCxnSpPr>
              <a:stCxn id="13" idx="0"/>
              <a:endCxn id="13" idx="2"/>
            </p:cNvCxnSpPr>
            <p:nvPr/>
          </p:nvCxnSpPr>
          <p:spPr>
            <a:xfrm>
              <a:off x="6876256" y="1340768"/>
              <a:ext cx="0" cy="1368152"/>
            </a:xfrm>
            <a:prstGeom prst="line">
              <a:avLst/>
            </a:prstGeom>
            <a:grpFill/>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a:stCxn id="13" idx="1"/>
              <a:endCxn id="13" idx="3"/>
            </p:cNvCxnSpPr>
            <p:nvPr/>
          </p:nvCxnSpPr>
          <p:spPr>
            <a:xfrm>
              <a:off x="6156176" y="2024844"/>
              <a:ext cx="1440160" cy="0"/>
            </a:xfrm>
            <a:prstGeom prst="line">
              <a:avLst/>
            </a:prstGeom>
            <a:grpFill/>
            <a:ln w="381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6156176" y="2348880"/>
              <a:ext cx="1440160" cy="0"/>
            </a:xfrm>
            <a:prstGeom prst="line">
              <a:avLst/>
            </a:prstGeom>
            <a:grpFill/>
            <a:ln w="381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6156176" y="1700808"/>
              <a:ext cx="1440160" cy="0"/>
            </a:xfrm>
            <a:prstGeom prst="line">
              <a:avLst/>
            </a:prstGeom>
            <a:grpFill/>
            <a:ln w="381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8" name="円/楕円 17"/>
            <p:cNvSpPr/>
            <p:nvPr/>
          </p:nvSpPr>
          <p:spPr>
            <a:xfrm>
              <a:off x="6660232" y="1412776"/>
              <a:ext cx="432048" cy="1152128"/>
            </a:xfrm>
            <a:prstGeom prst="ellipse">
              <a:avLst/>
            </a:prstGeom>
            <a:gradFill flip="none" rotWithShape="1">
              <a:gsLst>
                <a:gs pos="0">
                  <a:srgbClr val="DDEBCF"/>
                </a:gs>
                <a:gs pos="50000">
                  <a:srgbClr val="9CB86E"/>
                </a:gs>
                <a:gs pos="100000">
                  <a:srgbClr val="156B13"/>
                </a:gs>
              </a:gsLst>
              <a:path path="circle">
                <a:fillToRect l="50000" t="50000" r="50000" b="50000"/>
              </a:path>
              <a:tileRect/>
            </a:gradFill>
            <a:ln>
              <a:solidFill>
                <a:srgbClr val="CBCB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09465" y="1403648"/>
            <a:ext cx="1756873" cy="4260666"/>
          </a:xfrm>
          <a:prstGeom prst="rect">
            <a:avLst/>
          </a:prstGeom>
        </p:spPr>
      </p:pic>
      <p:pic>
        <p:nvPicPr>
          <p:cNvPr id="19"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43808" y="1412776"/>
            <a:ext cx="4395787" cy="396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483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subTnLst>
                                    <p:audio>
                                      <p:cMediaNode>
                                        <p:cTn display="0" masterRel="sameClick">
                                          <p:stCondLst>
                                            <p:cond evt="begin" delay="0">
                                              <p:tn val="15"/>
                                            </p:cond>
                                          </p:stCondLst>
                                          <p:endCondLst>
                                            <p:cond evt="onStopAudio" delay="0">
                                              <p:tgtEl>
                                                <p:sldTgt/>
                                              </p:tgtEl>
                                            </p:cond>
                                          </p:endCondLst>
                                        </p:cTn>
                                        <p:tgtEl>
                                          <p:sndTgt r:embed="rId2" name="tru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73038"/>
            <a:ext cx="2846387" cy="6510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角丸四角形吹き出し 2"/>
          <p:cNvSpPr/>
          <p:nvPr/>
        </p:nvSpPr>
        <p:spPr>
          <a:xfrm>
            <a:off x="2697679" y="2551500"/>
            <a:ext cx="6211749" cy="2592288"/>
          </a:xfrm>
          <a:prstGeom prst="wedgeRoundRectCallout">
            <a:avLst>
              <a:gd name="adj1" fmla="val -45512"/>
              <a:gd name="adj2" fmla="val -67531"/>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200" dirty="0">
                <a:solidFill>
                  <a:schemeClr val="bg1"/>
                </a:solidFill>
                <a:latin typeface="HGP創英角ｺﾞｼｯｸUB" panose="020B0900000000000000" pitchFamily="50" charset="-128"/>
                <a:ea typeface="HGP創英角ｺﾞｼｯｸUB" panose="020B0900000000000000" pitchFamily="50" charset="-128"/>
              </a:rPr>
              <a:t>一人で抱え込まないで</a:t>
            </a:r>
            <a:endParaRPr kumimoji="1" lang="en-US" altLang="ja-JP" sz="3200" dirty="0">
              <a:solidFill>
                <a:schemeClr val="bg1"/>
              </a:solidFill>
              <a:latin typeface="HGP創英角ｺﾞｼｯｸUB" panose="020B0900000000000000" pitchFamily="50" charset="-128"/>
              <a:ea typeface="HGP創英角ｺﾞｼｯｸUB" panose="020B0900000000000000" pitchFamily="50" charset="-128"/>
            </a:endParaRPr>
          </a:p>
          <a:p>
            <a:r>
              <a:rPr kumimoji="1" lang="ja-JP" altLang="en-US" sz="3200" dirty="0">
                <a:solidFill>
                  <a:srgbClr val="FF0000"/>
                </a:solidFill>
                <a:latin typeface="HGP創英角ｺﾞｼｯｸUB" panose="020B0900000000000000" pitchFamily="50" charset="-128"/>
                <a:ea typeface="HGP創英角ｺﾞｼｯｸUB" panose="020B0900000000000000" pitchFamily="50" charset="-128"/>
              </a:rPr>
              <a:t>相談する勇気</a:t>
            </a:r>
            <a:r>
              <a:rPr kumimoji="1" lang="ja-JP" altLang="en-US" sz="3200" dirty="0">
                <a:solidFill>
                  <a:schemeClr val="bg1"/>
                </a:solidFill>
                <a:latin typeface="HGP創英角ｺﾞｼｯｸUB" panose="020B0900000000000000" pitchFamily="50" charset="-128"/>
                <a:ea typeface="HGP創英角ｺﾞｼｯｸUB" panose="020B0900000000000000" pitchFamily="50" charset="-128"/>
              </a:rPr>
              <a:t>を持つことが大事</a:t>
            </a:r>
            <a:r>
              <a:rPr kumimoji="1" lang="ja-JP" altLang="en-US" sz="3200" dirty="0" err="1">
                <a:solidFill>
                  <a:schemeClr val="bg1"/>
                </a:solidFill>
                <a:latin typeface="HGP創英角ｺﾞｼｯｸUB" panose="020B0900000000000000" pitchFamily="50" charset="-128"/>
                <a:ea typeface="HGP創英角ｺﾞｼｯｸUB" panose="020B0900000000000000" pitchFamily="50" charset="-128"/>
              </a:rPr>
              <a:t>よ</a:t>
            </a:r>
            <a:r>
              <a:rPr lang="ja-JP" altLang="en-US" sz="3200" dirty="0">
                <a:solidFill>
                  <a:schemeClr val="bg1"/>
                </a:solidFill>
                <a:latin typeface="HGP創英角ｺﾞｼｯｸUB" panose="020B0900000000000000" pitchFamily="50" charset="-128"/>
                <a:ea typeface="HGP創英角ｺﾞｼｯｸUB" panose="020B0900000000000000" pitchFamily="50" charset="-128"/>
              </a:rPr>
              <a:t>まずは地域の</a:t>
            </a:r>
            <a:r>
              <a:rPr kumimoji="1" lang="ja-JP" altLang="en-US" sz="3200" dirty="0">
                <a:solidFill>
                  <a:schemeClr val="bg1"/>
                </a:solidFill>
                <a:latin typeface="HGP創英角ｺﾞｼｯｸUB" panose="020B0900000000000000" pitchFamily="50" charset="-128"/>
                <a:ea typeface="HGP創英角ｺﾞｼｯｸUB" panose="020B0900000000000000" pitchFamily="50" charset="-128"/>
              </a:rPr>
              <a:t>公的機関で相談してみましょう</a:t>
            </a:r>
            <a:endParaRPr kumimoji="1" lang="en-US" altLang="ja-JP" sz="3200" dirty="0">
              <a:solidFill>
                <a:schemeClr val="bg1"/>
              </a:solidFill>
              <a:latin typeface="HGP創英角ｺﾞｼｯｸUB" panose="020B0900000000000000" pitchFamily="50" charset="-128"/>
              <a:ea typeface="HGP創英角ｺﾞｼｯｸUB" panose="020B0900000000000000" pitchFamily="50" charset="-128"/>
            </a:endParaRPr>
          </a:p>
          <a:p>
            <a:r>
              <a:rPr kumimoji="1" lang="ja-JP" altLang="en-US" sz="3200" dirty="0">
                <a:solidFill>
                  <a:schemeClr val="bg1"/>
                </a:solidFill>
                <a:latin typeface="HGP創英角ｺﾞｼｯｸUB" panose="020B0900000000000000" pitchFamily="50" charset="-128"/>
                <a:ea typeface="HGP創英角ｺﾞｼｯｸUB" panose="020B0900000000000000" pitchFamily="50" charset="-128"/>
              </a:rPr>
              <a:t>きっとよいアドバイスがもらえるよ</a:t>
            </a:r>
            <a:endParaRPr kumimoji="1" lang="en-US" altLang="ja-JP" sz="3200" dirty="0">
              <a:solidFill>
                <a:schemeClr val="bg1"/>
              </a:solidFill>
              <a:latin typeface="HGP創英角ｺﾞｼｯｸUB" panose="020B0900000000000000" pitchFamily="50" charset="-128"/>
              <a:ea typeface="HGP創英角ｺﾞｼｯｸUB" panose="020B0900000000000000" pitchFamily="50" charset="-128"/>
            </a:endParaRPr>
          </a:p>
        </p:txBody>
      </p:sp>
      <p:pic>
        <p:nvPicPr>
          <p:cNvPr id="5018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81068" y="290658"/>
            <a:ext cx="1802482" cy="1722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182"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47284" y="5405209"/>
            <a:ext cx="1670050" cy="103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角丸四角形吹き出し 7"/>
          <p:cNvSpPr/>
          <p:nvPr/>
        </p:nvSpPr>
        <p:spPr>
          <a:xfrm>
            <a:off x="2953891" y="5405209"/>
            <a:ext cx="4101893" cy="1030287"/>
          </a:xfrm>
          <a:prstGeom prst="wedgeRoundRectCallout">
            <a:avLst>
              <a:gd name="adj1" fmla="val 60553"/>
              <a:gd name="adj2" fmla="val -6881"/>
              <a:gd name="adj3" fmla="val 16667"/>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2600" dirty="0" smtClean="0">
                <a:latin typeface="+mj-ea"/>
                <a:ea typeface="+mj-ea"/>
              </a:rPr>
              <a:t>消費者ホットライン「１８８」</a:t>
            </a:r>
            <a:endParaRPr kumimoji="1" lang="en-US" altLang="ja-JP" sz="2600" dirty="0" smtClean="0">
              <a:latin typeface="+mj-ea"/>
              <a:ea typeface="+mj-ea"/>
            </a:endParaRPr>
          </a:p>
          <a:p>
            <a:r>
              <a:rPr kumimoji="1" lang="ja-JP" altLang="en-US" sz="2600" dirty="0" smtClean="0">
                <a:latin typeface="+mj-ea"/>
                <a:ea typeface="+mj-ea"/>
              </a:rPr>
              <a:t>（いやや！）を覚えておこう</a:t>
            </a:r>
            <a:endParaRPr kumimoji="1" lang="en-US" altLang="ja-JP" sz="2600" dirty="0">
              <a:latin typeface="+mj-ea"/>
              <a:ea typeface="+mj-ea"/>
            </a:endParaRPr>
          </a:p>
        </p:txBody>
      </p:sp>
      <p:pic>
        <p:nvPicPr>
          <p:cNvPr id="409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75856" y="335250"/>
            <a:ext cx="1814583" cy="1697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図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68144" y="260648"/>
            <a:ext cx="1088767" cy="1728655"/>
          </a:xfrm>
          <a:prstGeom prst="rect">
            <a:avLst/>
          </a:prstGeom>
        </p:spPr>
      </p:pic>
    </p:spTree>
    <p:extLst>
      <p:ext uri="{BB962C8B-B14F-4D97-AF65-F5344CB8AC3E}">
        <p14:creationId xmlns:p14="http://schemas.microsoft.com/office/powerpoint/2010/main" val="645196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1250"/>
                                        <p:tgtEl>
                                          <p:spTgt spid="4098"/>
                                        </p:tgtEl>
                                      </p:cBhvr>
                                    </p:animEffect>
                                    <p:anim calcmode="lin" valueType="num">
                                      <p:cBhvr>
                                        <p:cTn id="13" dur="1250" fill="hold"/>
                                        <p:tgtEl>
                                          <p:spTgt spid="4098"/>
                                        </p:tgtEl>
                                        <p:attrNameLst>
                                          <p:attrName>ppt_w</p:attrName>
                                        </p:attrNameLst>
                                      </p:cBhvr>
                                      <p:tavLst>
                                        <p:tav tm="0" fmla="#ppt_w*sin(2.5*pi*$)">
                                          <p:val>
                                            <p:fltVal val="0"/>
                                          </p:val>
                                        </p:tav>
                                        <p:tav tm="100000">
                                          <p:val>
                                            <p:fltVal val="1"/>
                                          </p:val>
                                        </p:tav>
                                      </p:tavLst>
                                    </p:anim>
                                    <p:anim calcmode="lin" valueType="num">
                                      <p:cBhvr>
                                        <p:cTn id="14" dur="1250" fill="hold"/>
                                        <p:tgtEl>
                                          <p:spTgt spid="4098"/>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50182"/>
                                        </p:tgtEl>
                                        <p:attrNameLst>
                                          <p:attrName>style.visibility</p:attrName>
                                        </p:attrNameLst>
                                      </p:cBhvr>
                                      <p:to>
                                        <p:strVal val="visible"/>
                                      </p:to>
                                    </p:set>
                                    <p:anim calcmode="lin" valueType="num">
                                      <p:cBhvr>
                                        <p:cTn id="19" dur="500" fill="hold"/>
                                        <p:tgtEl>
                                          <p:spTgt spid="50182"/>
                                        </p:tgtEl>
                                        <p:attrNameLst>
                                          <p:attrName>ppt_w</p:attrName>
                                        </p:attrNameLst>
                                      </p:cBhvr>
                                      <p:tavLst>
                                        <p:tav tm="0">
                                          <p:val>
                                            <p:fltVal val="0"/>
                                          </p:val>
                                        </p:tav>
                                        <p:tav tm="100000">
                                          <p:val>
                                            <p:strVal val="#ppt_w"/>
                                          </p:val>
                                        </p:tav>
                                      </p:tavLst>
                                    </p:anim>
                                    <p:anim calcmode="lin" valueType="num">
                                      <p:cBhvr>
                                        <p:cTn id="20" dur="500" fill="hold"/>
                                        <p:tgtEl>
                                          <p:spTgt spid="50182"/>
                                        </p:tgtEl>
                                        <p:attrNameLst>
                                          <p:attrName>ppt_h</p:attrName>
                                        </p:attrNameLst>
                                      </p:cBhvr>
                                      <p:tavLst>
                                        <p:tav tm="0">
                                          <p:val>
                                            <p:fltVal val="0"/>
                                          </p:val>
                                        </p:tav>
                                        <p:tav tm="100000">
                                          <p:val>
                                            <p:strVal val="#ppt_h"/>
                                          </p:val>
                                        </p:tav>
                                      </p:tavLst>
                                    </p:anim>
                                    <p:animEffect transition="in" filter="fade">
                                      <p:cBhvr>
                                        <p:cTn id="21" dur="500"/>
                                        <p:tgtEl>
                                          <p:spTgt spid="50182"/>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dissolv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409" b="70222"/>
          <a:stretch/>
        </p:blipFill>
        <p:spPr bwMode="auto">
          <a:xfrm flipH="1">
            <a:off x="2771800" y="476672"/>
            <a:ext cx="3312367" cy="2333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777607" y="3429000"/>
            <a:ext cx="7802136" cy="1446550"/>
          </a:xfrm>
          <a:prstGeom prst="rect">
            <a:avLst/>
          </a:prstGeom>
          <a:noFill/>
        </p:spPr>
        <p:txBody>
          <a:bodyPr wrap="none" rtlCol="0">
            <a:spAutoFit/>
          </a:bodyPr>
          <a:lstStyle/>
          <a:p>
            <a:r>
              <a:rPr kumimoji="1" lang="ja-JP" altLang="en-US" sz="4400" dirty="0">
                <a:solidFill>
                  <a:schemeClr val="bg1"/>
                </a:solidFill>
                <a:latin typeface="AR悠々ゴシック体E" panose="020B0609010101010101" pitchFamily="49" charset="-128"/>
                <a:ea typeface="AR悠々ゴシック体E" panose="020B0609010101010101" pitchFamily="49" charset="-128"/>
              </a:rPr>
              <a:t>正しいことを言っている</a:t>
            </a:r>
            <a:endParaRPr kumimoji="1" lang="en-US" altLang="ja-JP" sz="4400" dirty="0">
              <a:solidFill>
                <a:schemeClr val="bg1"/>
              </a:solidFill>
              <a:latin typeface="AR悠々ゴシック体E" panose="020B0609010101010101" pitchFamily="49" charset="-128"/>
              <a:ea typeface="AR悠々ゴシック体E" panose="020B0609010101010101" pitchFamily="49" charset="-128"/>
            </a:endParaRPr>
          </a:p>
          <a:p>
            <a:r>
              <a:rPr kumimoji="1" lang="ja-JP" altLang="en-US" sz="4400" dirty="0">
                <a:solidFill>
                  <a:schemeClr val="bg1"/>
                </a:solidFill>
                <a:latin typeface="AR悠々ゴシック体E" panose="020B0609010101010101" pitchFamily="49" charset="-128"/>
                <a:ea typeface="AR悠々ゴシック体E" panose="020B0609010101010101" pitchFamily="49" charset="-128"/>
              </a:rPr>
              <a:t>登場人物</a:t>
            </a:r>
            <a:r>
              <a:rPr kumimoji="1" lang="en-US" altLang="ja-JP" sz="4400" dirty="0">
                <a:solidFill>
                  <a:schemeClr val="bg1"/>
                </a:solidFill>
                <a:latin typeface="AR悠々ゴシック体E" panose="020B0609010101010101" pitchFamily="49" charset="-128"/>
                <a:ea typeface="AR悠々ゴシック体E" panose="020B0609010101010101" pitchFamily="49" charset="-128"/>
              </a:rPr>
              <a:t>4</a:t>
            </a:r>
            <a:r>
              <a:rPr kumimoji="1" lang="ja-JP" altLang="en-US" sz="4400" dirty="0">
                <a:solidFill>
                  <a:schemeClr val="bg1"/>
                </a:solidFill>
                <a:latin typeface="AR悠々ゴシック体E" panose="020B0609010101010101" pitchFamily="49" charset="-128"/>
                <a:ea typeface="AR悠々ゴシック体E" panose="020B0609010101010101" pitchFamily="49" charset="-128"/>
              </a:rPr>
              <a:t>人をまとめてみると</a:t>
            </a:r>
          </a:p>
        </p:txBody>
      </p:sp>
    </p:spTree>
    <p:extLst>
      <p:ext uri="{BB962C8B-B14F-4D97-AF65-F5344CB8AC3E}">
        <p14:creationId xmlns:p14="http://schemas.microsoft.com/office/powerpoint/2010/main" val="2172298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90" y="3387004"/>
            <a:ext cx="4496751" cy="3324365"/>
          </a:xfrm>
          <a:prstGeom prst="rect">
            <a:avLst/>
          </a:prstGeom>
        </p:spPr>
      </p:pic>
      <p:pic>
        <p:nvPicPr>
          <p:cNvPr id="2150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101814"/>
            <a:ext cx="4503761" cy="327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67814" y="3427448"/>
            <a:ext cx="4480652" cy="3360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図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476" y="101814"/>
            <a:ext cx="4522281" cy="3278975"/>
          </a:xfrm>
          <a:prstGeom prst="rect">
            <a:avLst/>
          </a:prstGeom>
        </p:spPr>
      </p:pic>
      <p:pic>
        <p:nvPicPr>
          <p:cNvPr id="21510"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42814" y="1439123"/>
            <a:ext cx="4395787" cy="396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0510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1507"/>
                                        </p:tgtEl>
                                        <p:attrNameLst>
                                          <p:attrName>style.visibility</p:attrName>
                                        </p:attrNameLst>
                                      </p:cBhvr>
                                      <p:to>
                                        <p:strVal val="visible"/>
                                      </p:to>
                                    </p:set>
                                    <p:anim calcmode="lin" valueType="num">
                                      <p:cBhvr>
                                        <p:cTn id="7" dur="500" fill="hold"/>
                                        <p:tgtEl>
                                          <p:spTgt spid="21507"/>
                                        </p:tgtEl>
                                        <p:attrNameLst>
                                          <p:attrName>ppt_w</p:attrName>
                                        </p:attrNameLst>
                                      </p:cBhvr>
                                      <p:tavLst>
                                        <p:tav tm="0">
                                          <p:val>
                                            <p:fltVal val="0"/>
                                          </p:val>
                                        </p:tav>
                                        <p:tav tm="100000">
                                          <p:val>
                                            <p:strVal val="#ppt_w"/>
                                          </p:val>
                                        </p:tav>
                                      </p:tavLst>
                                    </p:anim>
                                    <p:anim calcmode="lin" valueType="num">
                                      <p:cBhvr>
                                        <p:cTn id="8" dur="500" fill="hold"/>
                                        <p:tgtEl>
                                          <p:spTgt spid="21507"/>
                                        </p:tgtEl>
                                        <p:attrNameLst>
                                          <p:attrName>ppt_h</p:attrName>
                                        </p:attrNameLst>
                                      </p:cBhvr>
                                      <p:tavLst>
                                        <p:tav tm="0">
                                          <p:val>
                                            <p:fltVal val="0"/>
                                          </p:val>
                                        </p:tav>
                                        <p:tav tm="100000">
                                          <p:val>
                                            <p:strVal val="#ppt_h"/>
                                          </p:val>
                                        </p:tav>
                                      </p:tavLst>
                                    </p:anim>
                                    <p:animEffect transition="in" filter="fade">
                                      <p:cBhvr>
                                        <p:cTn id="9" dur="500"/>
                                        <p:tgtEl>
                                          <p:spTgt spid="2150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1509"/>
                                        </p:tgtEl>
                                        <p:attrNameLst>
                                          <p:attrName>style.visibility</p:attrName>
                                        </p:attrNameLst>
                                      </p:cBhvr>
                                      <p:to>
                                        <p:strVal val="visible"/>
                                      </p:to>
                                    </p:set>
                                    <p:anim calcmode="lin" valueType="num">
                                      <p:cBhvr>
                                        <p:cTn id="21" dur="500" fill="hold"/>
                                        <p:tgtEl>
                                          <p:spTgt spid="21509"/>
                                        </p:tgtEl>
                                        <p:attrNameLst>
                                          <p:attrName>ppt_w</p:attrName>
                                        </p:attrNameLst>
                                      </p:cBhvr>
                                      <p:tavLst>
                                        <p:tav tm="0">
                                          <p:val>
                                            <p:fltVal val="0"/>
                                          </p:val>
                                        </p:tav>
                                        <p:tav tm="100000">
                                          <p:val>
                                            <p:strVal val="#ppt_w"/>
                                          </p:val>
                                        </p:tav>
                                      </p:tavLst>
                                    </p:anim>
                                    <p:anim calcmode="lin" valueType="num">
                                      <p:cBhvr>
                                        <p:cTn id="22" dur="500" fill="hold"/>
                                        <p:tgtEl>
                                          <p:spTgt spid="21509"/>
                                        </p:tgtEl>
                                        <p:attrNameLst>
                                          <p:attrName>ppt_h</p:attrName>
                                        </p:attrNameLst>
                                      </p:cBhvr>
                                      <p:tavLst>
                                        <p:tav tm="0">
                                          <p:val>
                                            <p:fltVal val="0"/>
                                          </p:val>
                                        </p:tav>
                                        <p:tav tm="100000">
                                          <p:val>
                                            <p:strVal val="#ppt_h"/>
                                          </p:val>
                                        </p:tav>
                                      </p:tavLst>
                                    </p:anim>
                                    <p:animEffect transition="in" filter="fade">
                                      <p:cBhvr>
                                        <p:cTn id="23" dur="500"/>
                                        <p:tgtEl>
                                          <p:spTgt spid="2150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1510"/>
                                        </p:tgtEl>
                                        <p:attrNameLst>
                                          <p:attrName>style.visibility</p:attrName>
                                        </p:attrNameLst>
                                      </p:cBhvr>
                                      <p:to>
                                        <p:strVal val="visible"/>
                                      </p:to>
                                    </p:set>
                                    <p:anim calcmode="lin" valueType="num">
                                      <p:cBhvr>
                                        <p:cTn id="28" dur="500" fill="hold"/>
                                        <p:tgtEl>
                                          <p:spTgt spid="21510"/>
                                        </p:tgtEl>
                                        <p:attrNameLst>
                                          <p:attrName>ppt_w</p:attrName>
                                        </p:attrNameLst>
                                      </p:cBhvr>
                                      <p:tavLst>
                                        <p:tav tm="0">
                                          <p:val>
                                            <p:fltVal val="0"/>
                                          </p:val>
                                        </p:tav>
                                        <p:tav tm="100000">
                                          <p:val>
                                            <p:strVal val="#ppt_w"/>
                                          </p:val>
                                        </p:tav>
                                      </p:tavLst>
                                    </p:anim>
                                    <p:anim calcmode="lin" valueType="num">
                                      <p:cBhvr>
                                        <p:cTn id="29" dur="500" fill="hold"/>
                                        <p:tgtEl>
                                          <p:spTgt spid="21510"/>
                                        </p:tgtEl>
                                        <p:attrNameLst>
                                          <p:attrName>ppt_h</p:attrName>
                                        </p:attrNameLst>
                                      </p:cBhvr>
                                      <p:tavLst>
                                        <p:tav tm="0">
                                          <p:val>
                                            <p:fltVal val="0"/>
                                          </p:val>
                                        </p:tav>
                                        <p:tav tm="100000">
                                          <p:val>
                                            <p:strVal val="#ppt_h"/>
                                          </p:val>
                                        </p:tav>
                                      </p:tavLst>
                                    </p:anim>
                                    <p:animEffect transition="in" filter="fade">
                                      <p:cBhvr>
                                        <p:cTn id="30" dur="500"/>
                                        <p:tgtEl>
                                          <p:spTgt spid="21510"/>
                                        </p:tgtEl>
                                      </p:cBhvr>
                                    </p:animEffect>
                                  </p:childTnLst>
                                  <p:subTnLst>
                                    <p:audio>
                                      <p:cMediaNode>
                                        <p:cTn display="0" masterRel="sameClick">
                                          <p:stCondLst>
                                            <p:cond evt="begin" delay="0">
                                              <p:tn val="26"/>
                                            </p:cond>
                                          </p:stCondLst>
                                          <p:endCondLst>
                                            <p:cond evt="onStopAudio" delay="0">
                                              <p:tgtEl>
                                                <p:sldTgt/>
                                              </p:tgtEl>
                                            </p:cond>
                                          </p:endCondLst>
                                        </p:cTn>
                                        <p:tgtEl>
                                          <p:sndTgt r:embed="rId2" name="tru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059831" y="548680"/>
            <a:ext cx="3164947"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953548" y="4077072"/>
            <a:ext cx="6955750" cy="1446550"/>
          </a:xfrm>
          <a:prstGeom prst="rect">
            <a:avLst/>
          </a:prstGeom>
          <a:noFill/>
        </p:spPr>
        <p:txBody>
          <a:bodyPr wrap="none" rtlCol="0">
            <a:spAutoFit/>
          </a:bodyPr>
          <a:lstStyle/>
          <a:p>
            <a:r>
              <a:rPr kumimoji="1" lang="ja-JP" altLang="en-US" sz="4400" dirty="0">
                <a:solidFill>
                  <a:srgbClr val="FF00FF"/>
                </a:solidFill>
                <a:latin typeface="AR悠々ゴシック体E" panose="020B0609010101010101" pitchFamily="49" charset="-128"/>
                <a:ea typeface="AR悠々ゴシック体E" panose="020B0609010101010101" pitchFamily="49" charset="-128"/>
              </a:rPr>
              <a:t>変化し続けるカード社会を</a:t>
            </a:r>
            <a:endParaRPr kumimoji="1" lang="en-US" altLang="ja-JP" sz="4400" dirty="0">
              <a:solidFill>
                <a:srgbClr val="FF00FF"/>
              </a:solidFill>
              <a:latin typeface="AR悠々ゴシック体E" panose="020B0609010101010101" pitchFamily="49" charset="-128"/>
              <a:ea typeface="AR悠々ゴシック体E" panose="020B0609010101010101" pitchFamily="49" charset="-128"/>
            </a:endParaRPr>
          </a:p>
          <a:p>
            <a:r>
              <a:rPr lang="ja-JP" altLang="en-US" sz="4400" dirty="0">
                <a:solidFill>
                  <a:srgbClr val="FF00FF"/>
                </a:solidFill>
                <a:latin typeface="AR悠々ゴシック体E" panose="020B0609010101010101" pitchFamily="49" charset="-128"/>
                <a:ea typeface="AR悠々ゴシック体E" panose="020B0609010101010101" pitchFamily="49" charset="-128"/>
              </a:rPr>
              <a:t>しっかり歩いて行こうね</a:t>
            </a:r>
            <a:endParaRPr kumimoji="1" lang="ja-JP" altLang="en-US" sz="4400" dirty="0">
              <a:solidFill>
                <a:srgbClr val="FF00FF"/>
              </a:solidFill>
              <a:latin typeface="AR悠々ゴシック体E" panose="020B0609010101010101" pitchFamily="49" charset="-128"/>
              <a:ea typeface="AR悠々ゴシック体E" panose="020B0609010101010101" pitchFamily="49" charset="-128"/>
            </a:endParaRPr>
          </a:p>
        </p:txBody>
      </p:sp>
      <p:sp>
        <p:nvSpPr>
          <p:cNvPr id="7" name="テキスト ボックス 6"/>
          <p:cNvSpPr txBox="1"/>
          <p:nvPr/>
        </p:nvSpPr>
        <p:spPr>
          <a:xfrm>
            <a:off x="914105" y="3140968"/>
            <a:ext cx="6955750" cy="769441"/>
          </a:xfrm>
          <a:prstGeom prst="rect">
            <a:avLst/>
          </a:prstGeom>
          <a:noFill/>
        </p:spPr>
        <p:txBody>
          <a:bodyPr wrap="none" rtlCol="0">
            <a:spAutoFit/>
          </a:bodyPr>
          <a:lstStyle/>
          <a:p>
            <a:r>
              <a:rPr kumimoji="1" lang="ja-JP" altLang="en-US" sz="4400" dirty="0">
                <a:solidFill>
                  <a:schemeClr val="bg1"/>
                </a:solidFill>
                <a:latin typeface="AR悠々ゴシック体E" panose="020B0609010101010101" pitchFamily="49" charset="-128"/>
                <a:ea typeface="AR悠々ゴシック体E" panose="020B0609010101010101" pitchFamily="49" charset="-128"/>
              </a:rPr>
              <a:t>クイズむずかしかったかな</a:t>
            </a:r>
          </a:p>
        </p:txBody>
      </p:sp>
    </p:spTree>
    <p:extLst>
      <p:ext uri="{BB962C8B-B14F-4D97-AF65-F5344CB8AC3E}">
        <p14:creationId xmlns:p14="http://schemas.microsoft.com/office/powerpoint/2010/main" val="22973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44551" y="2420888"/>
            <a:ext cx="3640137" cy="159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366529" y="5949280"/>
            <a:ext cx="2736304"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t>　ⓒ</a:t>
            </a:r>
            <a:r>
              <a:rPr kumimoji="1" lang="ja-JP" altLang="en-US" sz="1000" dirty="0" smtClean="0"/>
              <a:t>金融</a:t>
            </a:r>
            <a:r>
              <a:rPr lang="ja-JP" altLang="en-US" sz="1000" dirty="0" smtClean="0"/>
              <a:t>経済教育推進機構</a:t>
            </a:r>
            <a:r>
              <a:rPr lang="en-US" altLang="ja-JP" sz="1000" dirty="0" smtClean="0"/>
              <a:t>2024</a:t>
            </a:r>
            <a:endParaRPr kumimoji="1" lang="en-US" altLang="ja-JP" sz="1000" dirty="0"/>
          </a:p>
          <a:p>
            <a:pPr algn="ctr"/>
            <a:r>
              <a:rPr lang="ja-JP" altLang="en-US" sz="1000" dirty="0"/>
              <a:t>授業での使用を除き、無断転載を禁じます。</a:t>
            </a:r>
            <a:endParaRPr kumimoji="1" lang="ja-JP" altLang="en-US" sz="1000" dirty="0"/>
          </a:p>
        </p:txBody>
      </p:sp>
    </p:spTree>
    <p:extLst>
      <p:ext uri="{BB962C8B-B14F-4D97-AF65-F5344CB8AC3E}">
        <p14:creationId xmlns:p14="http://schemas.microsoft.com/office/powerpoint/2010/main" val="501488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203"/>
                                        </p:tgtEl>
                                        <p:attrNameLst>
                                          <p:attrName>style.visibility</p:attrName>
                                        </p:attrNameLst>
                                      </p:cBhvr>
                                      <p:to>
                                        <p:strVal val="visible"/>
                                      </p:to>
                                    </p:set>
                                    <p:animEffect transition="in" filter="barn(inVertical)">
                                      <p:cBhvr>
                                        <p:cTn id="7" dur="500"/>
                                        <p:tgtEl>
                                          <p:spTgt spid="5120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51947" y="601055"/>
            <a:ext cx="2392222" cy="311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テキスト ボックス 1"/>
          <p:cNvSpPr txBox="1"/>
          <p:nvPr/>
        </p:nvSpPr>
        <p:spPr>
          <a:xfrm>
            <a:off x="3196540" y="279497"/>
            <a:ext cx="5551520" cy="646331"/>
          </a:xfrm>
          <a:prstGeom prst="rect">
            <a:avLst/>
          </a:prstGeom>
          <a:noFill/>
        </p:spPr>
        <p:txBody>
          <a:bodyPr wrap="none" rtlCol="0">
            <a:spAutoFit/>
          </a:bodyPr>
          <a:lstStyle/>
          <a:p>
            <a:r>
              <a:rPr lang="ja-JP" altLang="en-US" sz="3600" dirty="0">
                <a:solidFill>
                  <a:srgbClr val="FF00FF"/>
                </a:solidFill>
                <a:latin typeface="HGP創英角ｺﾞｼｯｸUB" panose="020B0900000000000000" pitchFamily="50" charset="-128"/>
                <a:ea typeface="HGP創英角ｺﾞｼｯｸUB" panose="020B0900000000000000" pitchFamily="50" charset="-128"/>
              </a:rPr>
              <a:t>いねむりじいさんの間違いは</a:t>
            </a:r>
          </a:p>
        </p:txBody>
      </p:sp>
      <p:sp>
        <p:nvSpPr>
          <p:cNvPr id="3" name="テキスト ボックス 2"/>
          <p:cNvSpPr txBox="1"/>
          <p:nvPr/>
        </p:nvSpPr>
        <p:spPr>
          <a:xfrm>
            <a:off x="3540925" y="3042055"/>
            <a:ext cx="5080237" cy="646331"/>
          </a:xfrm>
          <a:prstGeom prst="rect">
            <a:avLst/>
          </a:prstGeom>
          <a:noFill/>
        </p:spPr>
        <p:txBody>
          <a:bodyPr wrap="none" rtlCol="0">
            <a:spAutoFit/>
          </a:bodyPr>
          <a:lstStyle/>
          <a:p>
            <a:r>
              <a:rPr lang="ja-JP" altLang="en-US" sz="3600" dirty="0">
                <a:solidFill>
                  <a:srgbClr val="FF00FF"/>
                </a:solidFill>
                <a:latin typeface="HGP創英角ｺﾞｼｯｸUB" panose="020B0900000000000000" pitchFamily="50" charset="-128"/>
                <a:ea typeface="HGP創英角ｺﾞｼｯｸUB" panose="020B0900000000000000" pitchFamily="50" charset="-128"/>
              </a:rPr>
              <a:t>カードの管理が甘いところ</a:t>
            </a:r>
          </a:p>
        </p:txBody>
      </p:sp>
      <p:sp>
        <p:nvSpPr>
          <p:cNvPr id="4" name="テキスト ボックス 3"/>
          <p:cNvSpPr txBox="1"/>
          <p:nvPr/>
        </p:nvSpPr>
        <p:spPr>
          <a:xfrm>
            <a:off x="3540925" y="3933056"/>
            <a:ext cx="5250155" cy="1200329"/>
          </a:xfrm>
          <a:prstGeom prst="rect">
            <a:avLst/>
          </a:prstGeom>
          <a:noFill/>
        </p:spPr>
        <p:txBody>
          <a:bodyPr wrap="none" rtlCol="0">
            <a:spAutoFit/>
          </a:bodyPr>
          <a:lstStyle/>
          <a:p>
            <a:r>
              <a:rPr lang="ja-JP" altLang="en-US" sz="3600" dirty="0" smtClean="0">
                <a:solidFill>
                  <a:prstClr val="white"/>
                </a:solidFill>
                <a:latin typeface="HGP創英角ｺﾞｼｯｸUB" panose="020B0900000000000000" pitchFamily="50" charset="-128"/>
                <a:ea typeface="HGP創英角ｺﾞｼｯｸUB" panose="020B0900000000000000" pitchFamily="50" charset="-128"/>
              </a:rPr>
              <a:t>カードと暗証番号は別々に</a:t>
            </a:r>
            <a:endParaRPr lang="en-US" altLang="ja-JP" sz="3600" dirty="0" smtClean="0">
              <a:solidFill>
                <a:prstClr val="white"/>
              </a:solidFill>
              <a:latin typeface="HGP創英角ｺﾞｼｯｸUB" panose="020B0900000000000000" pitchFamily="50" charset="-128"/>
              <a:ea typeface="HGP創英角ｺﾞｼｯｸUB" panose="020B0900000000000000" pitchFamily="50" charset="-128"/>
            </a:endParaRPr>
          </a:p>
          <a:p>
            <a:r>
              <a:rPr lang="ja-JP" altLang="en-US" sz="3600" dirty="0" smtClean="0">
                <a:solidFill>
                  <a:prstClr val="white"/>
                </a:solidFill>
                <a:latin typeface="HGP創英角ｺﾞｼｯｸUB" panose="020B0900000000000000" pitchFamily="50" charset="-128"/>
                <a:ea typeface="HGP創英角ｺﾞｼｯｸUB" panose="020B0900000000000000" pitchFamily="50" charset="-128"/>
              </a:rPr>
              <a:t>保管しよう</a:t>
            </a:r>
            <a:r>
              <a:rPr lang="ja-JP" altLang="en-US" sz="3600" dirty="0">
                <a:solidFill>
                  <a:prstClr val="white"/>
                </a:solidFill>
                <a:latin typeface="HGP創英角ｺﾞｼｯｸUB" panose="020B0900000000000000" pitchFamily="50" charset="-128"/>
                <a:ea typeface="HGP創英角ｺﾞｼｯｸUB" panose="020B0900000000000000" pitchFamily="50" charset="-128"/>
              </a:rPr>
              <a:t>ね</a:t>
            </a:r>
          </a:p>
        </p:txBody>
      </p:sp>
      <p:pic>
        <p:nvPicPr>
          <p:cNvPr id="4608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183237"/>
            <a:ext cx="2782763" cy="6363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36296" y="5348299"/>
            <a:ext cx="1663700" cy="103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角丸四角形吹き出し 7"/>
          <p:cNvSpPr/>
          <p:nvPr/>
        </p:nvSpPr>
        <p:spPr>
          <a:xfrm>
            <a:off x="3923928" y="5661248"/>
            <a:ext cx="3079610" cy="623154"/>
          </a:xfrm>
          <a:prstGeom prst="wedgeRoundRectCallout">
            <a:avLst>
              <a:gd name="adj1" fmla="val 60391"/>
              <a:gd name="adj2" fmla="val -7354"/>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2800" dirty="0">
                <a:latin typeface="+mj-ea"/>
                <a:ea typeface="+mj-ea"/>
              </a:rPr>
              <a:t>通帳と印鑑もね</a:t>
            </a:r>
            <a:endParaRPr kumimoji="1" lang="ja-JP" altLang="en-US" sz="2800" dirty="0">
              <a:latin typeface="+mj-ea"/>
              <a:ea typeface="+mj-ea"/>
            </a:endParaRPr>
          </a:p>
        </p:txBody>
      </p:sp>
    </p:spTree>
    <p:extLst>
      <p:ext uri="{BB962C8B-B14F-4D97-AF65-F5344CB8AC3E}">
        <p14:creationId xmlns:p14="http://schemas.microsoft.com/office/powerpoint/2010/main" val="167331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par>
                                <p:cTn id="8" presetID="53" presetClass="entr" presetSubtype="16" fill="hold" nodeType="withEffect">
                                  <p:stCondLst>
                                    <p:cond delay="0"/>
                                  </p:stCondLst>
                                  <p:childTnLst>
                                    <p:set>
                                      <p:cBhvr>
                                        <p:cTn id="9" dur="1" fill="hold">
                                          <p:stCondLst>
                                            <p:cond delay="0"/>
                                          </p:stCondLst>
                                        </p:cTn>
                                        <p:tgtEl>
                                          <p:spTgt spid="46085"/>
                                        </p:tgtEl>
                                        <p:attrNameLst>
                                          <p:attrName>style.visibility</p:attrName>
                                        </p:attrNameLst>
                                      </p:cBhvr>
                                      <p:to>
                                        <p:strVal val="visible"/>
                                      </p:to>
                                    </p:set>
                                    <p:anim calcmode="lin" valueType="num">
                                      <p:cBhvr>
                                        <p:cTn id="10" dur="500" fill="hold"/>
                                        <p:tgtEl>
                                          <p:spTgt spid="46085"/>
                                        </p:tgtEl>
                                        <p:attrNameLst>
                                          <p:attrName>ppt_w</p:attrName>
                                        </p:attrNameLst>
                                      </p:cBhvr>
                                      <p:tavLst>
                                        <p:tav tm="0">
                                          <p:val>
                                            <p:fltVal val="0"/>
                                          </p:val>
                                        </p:tav>
                                        <p:tav tm="100000">
                                          <p:val>
                                            <p:strVal val="#ppt_w"/>
                                          </p:val>
                                        </p:tav>
                                      </p:tavLst>
                                    </p:anim>
                                    <p:anim calcmode="lin" valueType="num">
                                      <p:cBhvr>
                                        <p:cTn id="11" dur="500" fill="hold"/>
                                        <p:tgtEl>
                                          <p:spTgt spid="46085"/>
                                        </p:tgtEl>
                                        <p:attrNameLst>
                                          <p:attrName>ppt_h</p:attrName>
                                        </p:attrNameLst>
                                      </p:cBhvr>
                                      <p:tavLst>
                                        <p:tav tm="0">
                                          <p:val>
                                            <p:fltVal val="0"/>
                                          </p:val>
                                        </p:tav>
                                        <p:tav tm="100000">
                                          <p:val>
                                            <p:strVal val="#ppt_h"/>
                                          </p:val>
                                        </p:tav>
                                      </p:tavLst>
                                    </p:anim>
                                    <p:animEffect transition="in" filter="fade">
                                      <p:cBhvr>
                                        <p:cTn id="12" dur="500"/>
                                        <p:tgtEl>
                                          <p:spTgt spid="4608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2050"/>
                                        </p:tgtEl>
                                        <p:attrNameLst>
                                          <p:attrName>style.visibility</p:attrName>
                                        </p:attrNameLst>
                                      </p:cBhvr>
                                      <p:to>
                                        <p:strVal val="visible"/>
                                      </p:to>
                                    </p:set>
                                    <p:anim calcmode="lin" valueType="num">
                                      <p:cBhvr>
                                        <p:cTn id="29" dur="500" fill="hold"/>
                                        <p:tgtEl>
                                          <p:spTgt spid="2050"/>
                                        </p:tgtEl>
                                        <p:attrNameLst>
                                          <p:attrName>ppt_w</p:attrName>
                                        </p:attrNameLst>
                                      </p:cBhvr>
                                      <p:tavLst>
                                        <p:tav tm="0">
                                          <p:val>
                                            <p:fltVal val="0"/>
                                          </p:val>
                                        </p:tav>
                                        <p:tav tm="100000">
                                          <p:val>
                                            <p:strVal val="#ppt_w"/>
                                          </p:val>
                                        </p:tav>
                                      </p:tavLst>
                                    </p:anim>
                                    <p:anim calcmode="lin" valueType="num">
                                      <p:cBhvr>
                                        <p:cTn id="30" dur="500" fill="hold"/>
                                        <p:tgtEl>
                                          <p:spTgt spid="2050"/>
                                        </p:tgtEl>
                                        <p:attrNameLst>
                                          <p:attrName>ppt_h</p:attrName>
                                        </p:attrNameLst>
                                      </p:cBhvr>
                                      <p:tavLst>
                                        <p:tav tm="0">
                                          <p:val>
                                            <p:fltVal val="0"/>
                                          </p:val>
                                        </p:tav>
                                        <p:tav tm="100000">
                                          <p:val>
                                            <p:strVal val="#ppt_h"/>
                                          </p:val>
                                        </p:tav>
                                      </p:tavLst>
                                    </p:anim>
                                    <p:animEffect transition="in" filter="fade">
                                      <p:cBhvr>
                                        <p:cTn id="31" dur="500"/>
                                        <p:tgtEl>
                                          <p:spTgt spid="2050"/>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dissolve">
                                      <p:cBhvr>
                                        <p:cTn id="36" dur="3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51520" y="332656"/>
            <a:ext cx="8672524" cy="6298719"/>
          </a:xfrm>
          <a:prstGeom prst="round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5" name="テキスト ボックス 4"/>
          <p:cNvSpPr txBox="1"/>
          <p:nvPr/>
        </p:nvSpPr>
        <p:spPr>
          <a:xfrm>
            <a:off x="1691680" y="692696"/>
            <a:ext cx="6527749" cy="1107996"/>
          </a:xfrm>
          <a:prstGeom prst="rect">
            <a:avLst/>
          </a:prstGeom>
          <a:noFill/>
        </p:spPr>
        <p:txBody>
          <a:bodyPr wrap="none" rtlCol="0">
            <a:spAutoFit/>
          </a:bodyPr>
          <a:lstStyle/>
          <a:p>
            <a:r>
              <a:rPr lang="ja-JP" altLang="en-US" sz="6600" b="1" dirty="0">
                <a:solidFill>
                  <a:prstClr val="white">
                    <a:lumMod val="95000"/>
                  </a:prstClr>
                </a:solidFill>
              </a:rPr>
              <a:t>ＣＲＥＤＩＴ　ＣＡＲＤ</a:t>
            </a:r>
          </a:p>
        </p:txBody>
      </p:sp>
      <p:sp>
        <p:nvSpPr>
          <p:cNvPr id="8" name="テキスト ボックス 7"/>
          <p:cNvSpPr txBox="1"/>
          <p:nvPr/>
        </p:nvSpPr>
        <p:spPr>
          <a:xfrm>
            <a:off x="1115616" y="548680"/>
            <a:ext cx="2749471" cy="707886"/>
          </a:xfrm>
          <a:prstGeom prst="rect">
            <a:avLst/>
          </a:prstGeom>
          <a:noFill/>
        </p:spPr>
        <p:txBody>
          <a:bodyPr wrap="none" rtlCol="0">
            <a:spAutoFit/>
          </a:bodyPr>
          <a:lstStyle/>
          <a:p>
            <a:r>
              <a:rPr lang="ja-JP" altLang="en-US" sz="4000" b="1" dirty="0">
                <a:solidFill>
                  <a:prstClr val="black"/>
                </a:solidFill>
                <a:latin typeface="ARＰＯＰ５H" pitchFamily="49" charset="-128"/>
                <a:ea typeface="ARＰＯＰ５H" pitchFamily="49" charset="-128"/>
              </a:rPr>
              <a:t>カード盗人</a:t>
            </a:r>
          </a:p>
        </p:txBody>
      </p:sp>
      <p:sp>
        <p:nvSpPr>
          <p:cNvPr id="9" name="テキスト ボックス 8"/>
          <p:cNvSpPr txBox="1"/>
          <p:nvPr/>
        </p:nvSpPr>
        <p:spPr>
          <a:xfrm>
            <a:off x="4283968" y="1124744"/>
            <a:ext cx="4392488" cy="5016758"/>
          </a:xfrm>
          <a:prstGeom prst="rect">
            <a:avLst/>
          </a:prstGeom>
          <a:noFill/>
        </p:spPr>
        <p:txBody>
          <a:bodyPr wrap="square" spcCol="0" rtlCol="0">
            <a:spAutoFit/>
          </a:bodyPr>
          <a:lstStyle/>
          <a:p>
            <a:pPr>
              <a:lnSpc>
                <a:spcPts val="4400"/>
              </a:lnSpc>
            </a:pPr>
            <a:r>
              <a:rPr lang="ja-JP" altLang="en-US" sz="2400" b="1" dirty="0">
                <a:solidFill>
                  <a:prstClr val="black"/>
                </a:solidFill>
              </a:rPr>
              <a:t>　</a:t>
            </a:r>
            <a:r>
              <a:rPr lang="ja-JP" altLang="en-US" sz="3200" b="1" dirty="0">
                <a:solidFill>
                  <a:prstClr val="black"/>
                </a:solidFill>
              </a:rPr>
              <a:t>言っちゃ何だけど、割にみなさんカードの管理が甘いよね。盗難、紛失による被害は原則としてカードの持ち主が払うことになっているんだから、盗られてしまえばおしまいだよ。</a:t>
            </a:r>
            <a:endParaRPr lang="en-US" altLang="ja-JP" sz="2400" b="1" dirty="0">
              <a:solidFill>
                <a:prstClr val="black"/>
              </a:solidFill>
            </a:endParaRPr>
          </a:p>
          <a:p>
            <a:pPr>
              <a:lnSpc>
                <a:spcPts val="3200"/>
              </a:lnSpc>
            </a:pPr>
            <a:endParaRPr lang="ja-JP" altLang="en-US" sz="2400" b="1" dirty="0">
              <a:solidFill>
                <a:prstClr val="black"/>
              </a:solidFill>
            </a:endParaRPr>
          </a:p>
        </p:txBody>
      </p:sp>
      <p:pic>
        <p:nvPicPr>
          <p:cNvPr id="10" name="Picture 2" descr="F:\20150618\P38_カード盗人.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7624" y="1412776"/>
            <a:ext cx="2553938" cy="41782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5" cstate="print">
            <a:duotone>
              <a:prstClr val="black"/>
              <a:srgbClr val="C0504D">
                <a:tint val="45000"/>
                <a:satMod val="400000"/>
              </a:srgbClr>
            </a:duotone>
            <a:extLst>
              <a:ext uri="{BEBA8EAE-BF5A-486C-A8C5-ECC9F3942E4B}">
                <a14:imgProps xmlns:a14="http://schemas.microsoft.com/office/drawing/2010/main">
                  <a14:imgLayer r:embed="rId6">
                    <a14:imgEffect>
                      <a14:artisticPaintStrokes/>
                    </a14:imgEffect>
                    <a14:imgEffect>
                      <a14:colorTemperature colorTemp="11200"/>
                    </a14:imgEffect>
                    <a14:imgEffect>
                      <a14:saturation sat="205000"/>
                    </a14:imgEffect>
                  </a14:imgLayer>
                </a14:imgProps>
              </a:ext>
              <a:ext uri="{28A0092B-C50C-407E-A947-70E740481C1C}">
                <a14:useLocalDpi xmlns:a14="http://schemas.microsoft.com/office/drawing/2010/main" val="0"/>
              </a:ext>
            </a:extLst>
          </a:blip>
          <a:srcRect/>
          <a:stretch>
            <a:fillRect/>
          </a:stretch>
        </p:blipFill>
        <p:spPr bwMode="auto">
          <a:xfrm>
            <a:off x="-540568" y="188640"/>
            <a:ext cx="5827713" cy="582295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4" name="直線コネクタ 13"/>
          <p:cNvCxnSpPr/>
          <p:nvPr/>
        </p:nvCxnSpPr>
        <p:spPr>
          <a:xfrm>
            <a:off x="6660232" y="2780928"/>
            <a:ext cx="1872208"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4355976" y="3356992"/>
            <a:ext cx="4176464"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4283968" y="3933056"/>
            <a:ext cx="388843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7177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7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700" fill="hold"/>
                                        <p:tgtEl>
                                          <p:spTgt spid="7"/>
                                        </p:tgtEl>
                                        <p:attrNameLst>
                                          <p:attrName>ppt_w</p:attrName>
                                        </p:attrNameLst>
                                      </p:cBhvr>
                                      <p:tavLst>
                                        <p:tav tm="0">
                                          <p:val>
                                            <p:fltVal val="0"/>
                                          </p:val>
                                        </p:tav>
                                        <p:tav tm="100000">
                                          <p:val>
                                            <p:strVal val="#ppt_w"/>
                                          </p:val>
                                        </p:tav>
                                      </p:tavLst>
                                    </p:anim>
                                    <p:anim calcmode="lin" valueType="num">
                                      <p:cBhvr>
                                        <p:cTn id="23" dur="700" fill="hold"/>
                                        <p:tgtEl>
                                          <p:spTgt spid="7"/>
                                        </p:tgtEl>
                                        <p:attrNameLst>
                                          <p:attrName>ppt_h</p:attrName>
                                        </p:attrNameLst>
                                      </p:cBhvr>
                                      <p:tavLst>
                                        <p:tav tm="0">
                                          <p:val>
                                            <p:fltVal val="0"/>
                                          </p:val>
                                        </p:tav>
                                        <p:tav tm="100000">
                                          <p:val>
                                            <p:strVal val="#ppt_h"/>
                                          </p:val>
                                        </p:tav>
                                      </p:tavLst>
                                    </p:anim>
                                    <p:animEffect transition="in" filter="fade">
                                      <p:cBhvr>
                                        <p:cTn id="24" dur="700"/>
                                        <p:tgtEl>
                                          <p:spTgt spid="7"/>
                                        </p:tgtEl>
                                      </p:cBhvr>
                                    </p:animEffect>
                                  </p:childTnLst>
                                  <p:subTnLst>
                                    <p:audio>
                                      <p:cMediaNode>
                                        <p:cTn display="0" masterRel="sameClick">
                                          <p:stCondLst>
                                            <p:cond evt="begin" delay="0">
                                              <p:tn val="20"/>
                                            </p:cond>
                                          </p:stCondLst>
                                          <p:endCondLst>
                                            <p:cond evt="onStopAudio" delay="0">
                                              <p:tgtEl>
                                                <p:sldTgt/>
                                              </p:tgtEl>
                                            </p:cond>
                                          </p:endCondLst>
                                        </p:cTn>
                                        <p:tgtEl>
                                          <p:sndTgt r:embed="rId3" name="false.wav"/>
                                        </p:tgtEl>
                                      </p:cMediaNode>
                                    </p:audio>
                                  </p:subTnLst>
                                </p:cTn>
                              </p:par>
                            </p:childTnLst>
                          </p:cTn>
                        </p:par>
                      </p:childTnLst>
                    </p:cTn>
                  </p:par>
                  <p:par>
                    <p:cTn id="25" fill="hold">
                      <p:stCondLst>
                        <p:cond delay="indefinite"/>
                      </p:stCondLst>
                      <p:childTnLst>
                        <p:par>
                          <p:cTn id="26" fill="hold">
                            <p:stCondLst>
                              <p:cond delay="0"/>
                            </p:stCondLst>
                            <p:childTnLst>
                              <p:par>
                                <p:cTn id="27" presetID="12" presetClass="entr" presetSubtype="8"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slide(fromLeft)">
                                      <p:cBhvr>
                                        <p:cTn id="29" dur="1000"/>
                                        <p:tgtEl>
                                          <p:spTgt spid="14"/>
                                        </p:tgtEl>
                                      </p:cBhvr>
                                    </p:animEffect>
                                  </p:childTnLst>
                                </p:cTn>
                              </p:par>
                            </p:childTnLst>
                          </p:cTn>
                        </p:par>
                        <p:par>
                          <p:cTn id="30" fill="hold">
                            <p:stCondLst>
                              <p:cond delay="1000"/>
                            </p:stCondLst>
                            <p:childTnLst>
                              <p:par>
                                <p:cTn id="31" presetID="12" presetClass="entr" presetSubtype="8"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slide(fromLeft)">
                                      <p:cBhvr>
                                        <p:cTn id="33" dur="1000"/>
                                        <p:tgtEl>
                                          <p:spTgt spid="15"/>
                                        </p:tgtEl>
                                      </p:cBhvr>
                                    </p:animEffect>
                                  </p:childTnLst>
                                </p:cTn>
                              </p:par>
                            </p:childTnLst>
                          </p:cTn>
                        </p:par>
                        <p:par>
                          <p:cTn id="34" fill="hold">
                            <p:stCondLst>
                              <p:cond delay="2000"/>
                            </p:stCondLst>
                            <p:childTnLst>
                              <p:par>
                                <p:cTn id="35" presetID="12" presetClass="entr" presetSubtype="8"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slide(fromLeft)">
                                      <p:cBhvr>
                                        <p:cTn id="3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吹き出し 2"/>
          <p:cNvSpPr/>
          <p:nvPr/>
        </p:nvSpPr>
        <p:spPr>
          <a:xfrm>
            <a:off x="2987824" y="5445224"/>
            <a:ext cx="3888432" cy="936104"/>
          </a:xfrm>
          <a:prstGeom prst="wedgeRoundRectCallout">
            <a:avLst>
              <a:gd name="adj1" fmla="val 60097"/>
              <a:gd name="adj2" fmla="val 8627"/>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800" dirty="0">
                <a:latin typeface="+mj-ea"/>
                <a:ea typeface="+mj-ea"/>
              </a:rPr>
              <a:t>故意・過失・重過失とは何か調べておこう</a:t>
            </a:r>
          </a:p>
        </p:txBody>
      </p:sp>
      <p:sp>
        <p:nvSpPr>
          <p:cNvPr id="2" name="テキスト ボックス 1"/>
          <p:cNvSpPr txBox="1"/>
          <p:nvPr/>
        </p:nvSpPr>
        <p:spPr>
          <a:xfrm>
            <a:off x="2821504" y="433328"/>
            <a:ext cx="3542693" cy="646331"/>
          </a:xfrm>
          <a:prstGeom prst="rect">
            <a:avLst/>
          </a:prstGeom>
          <a:noFill/>
        </p:spPr>
        <p:txBody>
          <a:bodyPr wrap="square" rtlCol="0">
            <a:spAutoFit/>
          </a:bodyPr>
          <a:lstStyle/>
          <a:p>
            <a:r>
              <a:rPr lang="ja-JP" altLang="en-US" sz="3600" dirty="0">
                <a:solidFill>
                  <a:srgbClr val="FF00FF"/>
                </a:solidFill>
                <a:latin typeface="HGP創英角ｺﾞｼｯｸUB" panose="020B0900000000000000" pitchFamily="50" charset="-128"/>
                <a:ea typeface="HGP創英角ｺﾞｼｯｸUB" panose="020B0900000000000000" pitchFamily="50" charset="-128"/>
              </a:rPr>
              <a:t>預金者保護法？</a:t>
            </a:r>
            <a:endParaRPr lang="en-US" altLang="ja-JP" sz="3600" dirty="0">
              <a:solidFill>
                <a:srgbClr val="FF00FF"/>
              </a:solidFill>
              <a:latin typeface="HGP創英角ｺﾞｼｯｸUB" panose="020B0900000000000000" pitchFamily="50" charset="-128"/>
              <a:ea typeface="HGP創英角ｺﾞｼｯｸUB" panose="020B0900000000000000" pitchFamily="50" charset="-128"/>
            </a:endParaRPr>
          </a:p>
        </p:txBody>
      </p:sp>
      <p:pic>
        <p:nvPicPr>
          <p:cNvPr id="4608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60647"/>
            <a:ext cx="2782763" cy="6363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テキスト ボックス 6"/>
          <p:cNvSpPr txBox="1"/>
          <p:nvPr/>
        </p:nvSpPr>
        <p:spPr>
          <a:xfrm>
            <a:off x="2821504" y="2492896"/>
            <a:ext cx="6247223" cy="1754326"/>
          </a:xfrm>
          <a:prstGeom prst="rect">
            <a:avLst/>
          </a:prstGeom>
          <a:noFill/>
        </p:spPr>
        <p:txBody>
          <a:bodyPr wrap="none" rtlCol="0">
            <a:spAutoFit/>
          </a:bodyPr>
          <a:lstStyle/>
          <a:p>
            <a:r>
              <a:rPr kumimoji="1" lang="ja-JP" altLang="en-US" sz="3600" dirty="0">
                <a:solidFill>
                  <a:schemeClr val="bg1"/>
                </a:solidFill>
                <a:latin typeface="HGP創英角ｺﾞｼｯｸUB" panose="020B0900000000000000" pitchFamily="50" charset="-128"/>
                <a:ea typeface="HGP創英角ｺﾞｼｯｸUB" panose="020B0900000000000000" pitchFamily="50" charset="-128"/>
              </a:rPr>
              <a:t>預金者に故意・過失</a:t>
            </a:r>
            <a:r>
              <a:rPr lang="ja-JP" altLang="en-US" sz="3600" dirty="0">
                <a:solidFill>
                  <a:schemeClr val="bg1"/>
                </a:solidFill>
                <a:latin typeface="HGP創英角ｺﾞｼｯｸUB" panose="020B0900000000000000" pitchFamily="50" charset="-128"/>
                <a:ea typeface="HGP創英角ｺﾞｼｯｸUB" panose="020B0900000000000000" pitchFamily="50" charset="-128"/>
              </a:rPr>
              <a:t>・</a:t>
            </a:r>
            <a:r>
              <a:rPr kumimoji="1" lang="ja-JP" altLang="en-US" sz="3600" dirty="0">
                <a:solidFill>
                  <a:schemeClr val="bg1"/>
                </a:solidFill>
                <a:latin typeface="HGP創英角ｺﾞｼｯｸUB" panose="020B0900000000000000" pitchFamily="50" charset="-128"/>
                <a:ea typeface="HGP創英角ｺﾞｼｯｸUB" panose="020B0900000000000000" pitchFamily="50" charset="-128"/>
              </a:rPr>
              <a:t>重過失が</a:t>
            </a:r>
            <a:endParaRPr kumimoji="1" lang="en-US" altLang="ja-JP" sz="3600" dirty="0">
              <a:solidFill>
                <a:schemeClr val="bg1"/>
              </a:solidFill>
              <a:latin typeface="HGP創英角ｺﾞｼｯｸUB" panose="020B0900000000000000" pitchFamily="50" charset="-128"/>
              <a:ea typeface="HGP創英角ｺﾞｼｯｸUB" panose="020B0900000000000000" pitchFamily="50" charset="-128"/>
            </a:endParaRPr>
          </a:p>
          <a:p>
            <a:r>
              <a:rPr kumimoji="1" lang="ja-JP" altLang="en-US" sz="3600" dirty="0">
                <a:solidFill>
                  <a:schemeClr val="bg1"/>
                </a:solidFill>
                <a:latin typeface="HGP創英角ｺﾞｼｯｸUB" panose="020B0900000000000000" pitchFamily="50" charset="-128"/>
                <a:ea typeface="HGP創英角ｺﾞｼｯｸUB" panose="020B0900000000000000" pitchFamily="50" charset="-128"/>
              </a:rPr>
              <a:t>なければ被害</a:t>
            </a:r>
            <a:r>
              <a:rPr lang="ja-JP" altLang="en-US" sz="3600" dirty="0">
                <a:solidFill>
                  <a:schemeClr val="bg1"/>
                </a:solidFill>
                <a:latin typeface="HGP創英角ｺﾞｼｯｸUB" panose="020B0900000000000000" pitchFamily="50" charset="-128"/>
                <a:ea typeface="HGP創英角ｺﾞｼｯｸUB" panose="020B0900000000000000" pitchFamily="50" charset="-128"/>
              </a:rPr>
              <a:t>は</a:t>
            </a:r>
            <a:r>
              <a:rPr kumimoji="1" lang="ja-JP" altLang="en-US" sz="3600" dirty="0">
                <a:solidFill>
                  <a:schemeClr val="bg1"/>
                </a:solidFill>
                <a:latin typeface="HGP創英角ｺﾞｼｯｸUB" panose="020B0900000000000000" pitchFamily="50" charset="-128"/>
                <a:ea typeface="HGP創英角ｺﾞｼｯｸUB" panose="020B0900000000000000" pitchFamily="50" charset="-128"/>
              </a:rPr>
              <a:t>補償されます</a:t>
            </a:r>
            <a:endParaRPr kumimoji="1" lang="en-US" altLang="ja-JP" sz="3600" dirty="0">
              <a:solidFill>
                <a:schemeClr val="bg1"/>
              </a:solidFill>
              <a:latin typeface="HGP創英角ｺﾞｼｯｸUB" panose="020B0900000000000000" pitchFamily="50" charset="-128"/>
              <a:ea typeface="HGP創英角ｺﾞｼｯｸUB" panose="020B0900000000000000" pitchFamily="50" charset="-128"/>
            </a:endParaRPr>
          </a:p>
          <a:p>
            <a:r>
              <a:rPr lang="ja-JP" altLang="en-US" sz="3600" dirty="0">
                <a:solidFill>
                  <a:schemeClr val="bg1"/>
                </a:solidFill>
                <a:latin typeface="HGP創英角ｺﾞｼｯｸUB" panose="020B0900000000000000" pitchFamily="50" charset="-128"/>
                <a:ea typeface="HGP創英角ｺﾞｼｯｸUB" panose="020B0900000000000000" pitchFamily="50" charset="-128"/>
              </a:rPr>
              <a:t>あきらめないで</a:t>
            </a:r>
            <a:r>
              <a:rPr lang="ja-JP" altLang="en-US" sz="3600" dirty="0" err="1">
                <a:solidFill>
                  <a:schemeClr val="bg1"/>
                </a:solidFill>
                <a:latin typeface="HGP創英角ｺﾞｼｯｸUB" panose="020B0900000000000000" pitchFamily="50" charset="-128"/>
                <a:ea typeface="HGP創英角ｺﾞｼｯｸUB" panose="020B0900000000000000" pitchFamily="50" charset="-128"/>
              </a:rPr>
              <a:t>！</a:t>
            </a:r>
            <a:r>
              <a:rPr lang="ja-JP" altLang="en-US" dirty="0" err="1">
                <a:latin typeface="HGP創英角ｺﾞｼｯｸUB" panose="020B0900000000000000" pitchFamily="50" charset="-128"/>
                <a:ea typeface="HGP創英角ｺﾞｼｯｸUB" panose="020B0900000000000000" pitchFamily="50" charset="-128"/>
              </a:rPr>
              <a:t>。</a:t>
            </a:r>
            <a:endParaRPr kumimoji="1" lang="ja-JP" altLang="en-US" dirty="0">
              <a:latin typeface="HGP創英角ｺﾞｼｯｸUB" panose="020B0900000000000000" pitchFamily="50" charset="-128"/>
              <a:ea typeface="HGP創英角ｺﾞｼｯｸUB" panose="020B0900000000000000" pitchFamily="50" charset="-128"/>
            </a:endParaRPr>
          </a:p>
        </p:txBody>
      </p:sp>
      <p:pic>
        <p:nvPicPr>
          <p:cNvPr id="1126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6724" y="5177581"/>
            <a:ext cx="1669475" cy="103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64197" y="344496"/>
            <a:ext cx="2344560" cy="2076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正方形/長方形 3"/>
          <p:cNvSpPr/>
          <p:nvPr/>
        </p:nvSpPr>
        <p:spPr>
          <a:xfrm>
            <a:off x="3131840" y="1086900"/>
            <a:ext cx="3392275" cy="646331"/>
          </a:xfrm>
          <a:prstGeom prst="rect">
            <a:avLst/>
          </a:prstGeom>
        </p:spPr>
        <p:txBody>
          <a:bodyPr wrap="none">
            <a:spAutoFit/>
          </a:bodyPr>
          <a:lstStyle/>
          <a:p>
            <a:pPr lvl="0"/>
            <a:r>
              <a:rPr lang="ja-JP" altLang="en-US" sz="3600" dirty="0">
                <a:solidFill>
                  <a:srgbClr val="FF00FF"/>
                </a:solidFill>
                <a:latin typeface="HGP創英角ｺﾞｼｯｸUB" panose="020B0900000000000000" pitchFamily="50" charset="-128"/>
                <a:ea typeface="HGP創英角ｺﾞｼｯｸUB" panose="020B0900000000000000" pitchFamily="50" charset="-128"/>
              </a:rPr>
              <a:t>知らなかったねぇ</a:t>
            </a:r>
          </a:p>
        </p:txBody>
      </p:sp>
      <p:sp>
        <p:nvSpPr>
          <p:cNvPr id="9" name="テキスト ボックス 8"/>
          <p:cNvSpPr txBox="1"/>
          <p:nvPr/>
        </p:nvSpPr>
        <p:spPr>
          <a:xfrm>
            <a:off x="3419872" y="4391015"/>
            <a:ext cx="4362505" cy="646331"/>
          </a:xfrm>
          <a:prstGeom prst="rect">
            <a:avLst/>
          </a:prstGeom>
          <a:noFill/>
        </p:spPr>
        <p:txBody>
          <a:bodyPr wrap="square" rtlCol="0">
            <a:spAutoFit/>
          </a:bodyPr>
          <a:lstStyle/>
          <a:p>
            <a:r>
              <a:rPr kumimoji="1" lang="ja-JP" altLang="en-US" dirty="0" smtClean="0">
                <a:latin typeface="HGP創英角ｺﾞｼｯｸUB" panose="020B0900000000000000" pitchFamily="50" charset="-128"/>
                <a:ea typeface="HGP創英角ｺﾞｼｯｸUB" panose="020B0900000000000000" pitchFamily="50" charset="-128"/>
              </a:rPr>
              <a:t>　</a:t>
            </a:r>
            <a:r>
              <a:rPr kumimoji="1" lang="ja-JP" altLang="en-US" dirty="0" smtClean="0">
                <a:solidFill>
                  <a:schemeClr val="bg1"/>
                </a:solidFill>
                <a:latin typeface="HGP創英角ｺﾞｼｯｸUB" panose="020B0900000000000000" pitchFamily="50" charset="-128"/>
                <a:ea typeface="HGP創英角ｺﾞｼｯｸUB" panose="020B0900000000000000" pitchFamily="50" charset="-128"/>
              </a:rPr>
              <a:t>●過失なし　→　</a:t>
            </a:r>
            <a:r>
              <a:rPr kumimoji="1" lang="en-US" altLang="ja-JP" dirty="0" smtClean="0">
                <a:solidFill>
                  <a:schemeClr val="bg1"/>
                </a:solidFill>
                <a:latin typeface="HGP創英角ｺﾞｼｯｸUB" panose="020B0900000000000000" pitchFamily="50" charset="-128"/>
                <a:ea typeface="HGP創英角ｺﾞｼｯｸUB" panose="020B0900000000000000" pitchFamily="50" charset="-128"/>
              </a:rPr>
              <a:t>100%</a:t>
            </a:r>
            <a:r>
              <a:rPr kumimoji="1" lang="ja-JP" altLang="en-US" dirty="0" smtClean="0">
                <a:solidFill>
                  <a:schemeClr val="bg1"/>
                </a:solidFill>
                <a:latin typeface="HGP創英角ｺﾞｼｯｸUB" panose="020B0900000000000000" pitchFamily="50" charset="-128"/>
                <a:ea typeface="HGP創英角ｺﾞｼｯｸUB" panose="020B0900000000000000" pitchFamily="50" charset="-128"/>
              </a:rPr>
              <a:t>補償される</a:t>
            </a:r>
            <a:endParaRPr kumimoji="1" lang="en-US" altLang="ja-JP" dirty="0" smtClean="0">
              <a:solidFill>
                <a:schemeClr val="bg1"/>
              </a:solidFill>
              <a:latin typeface="HGP創英角ｺﾞｼｯｸUB" panose="020B0900000000000000" pitchFamily="50" charset="-128"/>
              <a:ea typeface="HGP創英角ｺﾞｼｯｸUB" panose="020B0900000000000000" pitchFamily="50" charset="-128"/>
            </a:endParaRPr>
          </a:p>
          <a:p>
            <a:r>
              <a:rPr lang="ja-JP" altLang="en-US" dirty="0">
                <a:solidFill>
                  <a:schemeClr val="bg1"/>
                </a:solidFill>
                <a:latin typeface="HGP創英角ｺﾞｼｯｸUB" panose="020B0900000000000000" pitchFamily="50" charset="-128"/>
                <a:ea typeface="HGP創英角ｺﾞｼｯｸUB" panose="020B0900000000000000" pitchFamily="50" charset="-128"/>
              </a:rPr>
              <a:t>　</a:t>
            </a:r>
            <a:r>
              <a:rPr lang="ja-JP" altLang="en-US" dirty="0" smtClean="0">
                <a:solidFill>
                  <a:schemeClr val="bg1"/>
                </a:solidFill>
                <a:latin typeface="HGP創英角ｺﾞｼｯｸUB" panose="020B0900000000000000" pitchFamily="50" charset="-128"/>
                <a:ea typeface="HGP創英角ｺﾞｼｯｸUB" panose="020B0900000000000000" pitchFamily="50" charset="-128"/>
              </a:rPr>
              <a:t>●故意や重過失なし　→　</a:t>
            </a:r>
            <a:r>
              <a:rPr lang="en-US" altLang="ja-JP" dirty="0" smtClean="0">
                <a:solidFill>
                  <a:schemeClr val="bg1"/>
                </a:solidFill>
                <a:latin typeface="HGP創英角ｺﾞｼｯｸUB" panose="020B0900000000000000" pitchFamily="50" charset="-128"/>
                <a:ea typeface="HGP創英角ｺﾞｼｯｸUB" panose="020B0900000000000000" pitchFamily="50" charset="-128"/>
              </a:rPr>
              <a:t>75%</a:t>
            </a:r>
            <a:r>
              <a:rPr lang="ja-JP" altLang="en-US" dirty="0" smtClean="0">
                <a:solidFill>
                  <a:schemeClr val="bg1"/>
                </a:solidFill>
                <a:latin typeface="HGP創英角ｺﾞｼｯｸUB" panose="020B0900000000000000" pitchFamily="50" charset="-128"/>
                <a:ea typeface="HGP創英角ｺﾞｼｯｸUB" panose="020B0900000000000000" pitchFamily="50" charset="-128"/>
              </a:rPr>
              <a:t>補償される</a:t>
            </a:r>
            <a:endParaRPr kumimoji="1" lang="ja-JP" altLang="en-US" dirty="0">
              <a:solidFill>
                <a:schemeClr val="bg1"/>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948755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271"/>
                                        </p:tgtEl>
                                        <p:attrNameLst>
                                          <p:attrName>style.visibility</p:attrName>
                                        </p:attrNameLst>
                                      </p:cBhvr>
                                      <p:to>
                                        <p:strVal val="visible"/>
                                      </p:to>
                                    </p:set>
                                    <p:anim calcmode="lin" valueType="num">
                                      <p:cBhvr>
                                        <p:cTn id="7" dur="500" fill="hold"/>
                                        <p:tgtEl>
                                          <p:spTgt spid="11271"/>
                                        </p:tgtEl>
                                        <p:attrNameLst>
                                          <p:attrName>ppt_w</p:attrName>
                                        </p:attrNameLst>
                                      </p:cBhvr>
                                      <p:tavLst>
                                        <p:tav tm="0">
                                          <p:val>
                                            <p:fltVal val="0"/>
                                          </p:val>
                                        </p:tav>
                                        <p:tav tm="100000">
                                          <p:val>
                                            <p:strVal val="#ppt_w"/>
                                          </p:val>
                                        </p:tav>
                                      </p:tavLst>
                                    </p:anim>
                                    <p:anim calcmode="lin" valueType="num">
                                      <p:cBhvr>
                                        <p:cTn id="8" dur="500" fill="hold"/>
                                        <p:tgtEl>
                                          <p:spTgt spid="11271"/>
                                        </p:tgtEl>
                                        <p:attrNameLst>
                                          <p:attrName>ppt_h</p:attrName>
                                        </p:attrNameLst>
                                      </p:cBhvr>
                                      <p:tavLst>
                                        <p:tav tm="0">
                                          <p:val>
                                            <p:fltVal val="0"/>
                                          </p:val>
                                        </p:tav>
                                        <p:tav tm="100000">
                                          <p:val>
                                            <p:strVal val="#ppt_h"/>
                                          </p:val>
                                        </p:tav>
                                      </p:tavLst>
                                    </p:anim>
                                    <p:animEffect transition="in" filter="fade">
                                      <p:cBhvr>
                                        <p:cTn id="9" dur="500"/>
                                        <p:tgtEl>
                                          <p:spTgt spid="11271"/>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4" dur="500"/>
                                        <p:tgtEl>
                                          <p:spTgt spid="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1"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dissolv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dissolv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11268"/>
                                        </p:tgtEl>
                                        <p:attrNameLst>
                                          <p:attrName>style.visibility</p:attrName>
                                        </p:attrNameLst>
                                      </p:cBhvr>
                                      <p:to>
                                        <p:strVal val="visible"/>
                                      </p:to>
                                    </p:set>
                                    <p:anim calcmode="lin" valueType="num">
                                      <p:cBhvr>
                                        <p:cTn id="29" dur="500" fill="hold"/>
                                        <p:tgtEl>
                                          <p:spTgt spid="11268"/>
                                        </p:tgtEl>
                                        <p:attrNameLst>
                                          <p:attrName>ppt_w</p:attrName>
                                        </p:attrNameLst>
                                      </p:cBhvr>
                                      <p:tavLst>
                                        <p:tav tm="0">
                                          <p:val>
                                            <p:fltVal val="0"/>
                                          </p:val>
                                        </p:tav>
                                        <p:tav tm="100000">
                                          <p:val>
                                            <p:strVal val="#ppt_w"/>
                                          </p:val>
                                        </p:tav>
                                      </p:tavLst>
                                    </p:anim>
                                    <p:anim calcmode="lin" valueType="num">
                                      <p:cBhvr>
                                        <p:cTn id="30" dur="500" fill="hold"/>
                                        <p:tgtEl>
                                          <p:spTgt spid="11268"/>
                                        </p:tgtEl>
                                        <p:attrNameLst>
                                          <p:attrName>ppt_h</p:attrName>
                                        </p:attrNameLst>
                                      </p:cBhvr>
                                      <p:tavLst>
                                        <p:tav tm="0">
                                          <p:val>
                                            <p:fltVal val="0"/>
                                          </p:val>
                                        </p:tav>
                                        <p:tav tm="100000">
                                          <p:val>
                                            <p:strVal val="#ppt_h"/>
                                          </p:val>
                                        </p:tav>
                                      </p:tavLst>
                                    </p:anim>
                                    <p:animEffect transition="in" filter="fade">
                                      <p:cBhvr>
                                        <p:cTn id="31" dur="500"/>
                                        <p:tgtEl>
                                          <p:spTgt spid="11268"/>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dissolve">
                                      <p:cBhvr>
                                        <p:cTn id="36" dur="3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dissolve">
                                      <p:cBhvr>
                                        <p:cTn id="4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4" grpId="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539552" y="332656"/>
            <a:ext cx="8352928" cy="5976664"/>
          </a:xfrm>
          <a:prstGeom prst="round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5" name="テキスト ボックス 4"/>
          <p:cNvSpPr txBox="1"/>
          <p:nvPr/>
        </p:nvSpPr>
        <p:spPr>
          <a:xfrm>
            <a:off x="1691680" y="692696"/>
            <a:ext cx="6527749" cy="1107996"/>
          </a:xfrm>
          <a:prstGeom prst="rect">
            <a:avLst/>
          </a:prstGeom>
          <a:noFill/>
        </p:spPr>
        <p:txBody>
          <a:bodyPr wrap="none" rtlCol="0">
            <a:spAutoFit/>
          </a:bodyPr>
          <a:lstStyle/>
          <a:p>
            <a:r>
              <a:rPr lang="ja-JP" altLang="en-US" sz="6600" b="1" dirty="0">
                <a:solidFill>
                  <a:prstClr val="white">
                    <a:lumMod val="95000"/>
                  </a:prstClr>
                </a:solidFill>
              </a:rPr>
              <a:t>ＣＲＥＤＩＴ　ＣＡＲＤ</a:t>
            </a:r>
          </a:p>
        </p:txBody>
      </p:sp>
      <p:sp>
        <p:nvSpPr>
          <p:cNvPr id="8" name="テキスト ボックス 7"/>
          <p:cNvSpPr txBox="1"/>
          <p:nvPr/>
        </p:nvSpPr>
        <p:spPr>
          <a:xfrm>
            <a:off x="1115616" y="404664"/>
            <a:ext cx="3775393" cy="707886"/>
          </a:xfrm>
          <a:prstGeom prst="rect">
            <a:avLst/>
          </a:prstGeom>
          <a:noFill/>
        </p:spPr>
        <p:txBody>
          <a:bodyPr wrap="none" rtlCol="0">
            <a:spAutoFit/>
          </a:bodyPr>
          <a:lstStyle/>
          <a:p>
            <a:r>
              <a:rPr lang="ja-JP" altLang="en-US" sz="4000" b="1" dirty="0">
                <a:solidFill>
                  <a:prstClr val="black"/>
                </a:solidFill>
                <a:latin typeface="ARＰＯＰ５H" pitchFamily="49" charset="-128"/>
                <a:ea typeface="ARＰＯＰ５H" pitchFamily="49" charset="-128"/>
              </a:rPr>
              <a:t>ゴルフおじさん</a:t>
            </a:r>
          </a:p>
        </p:txBody>
      </p:sp>
      <p:sp>
        <p:nvSpPr>
          <p:cNvPr id="9" name="テキスト ボックス 8"/>
          <p:cNvSpPr txBox="1"/>
          <p:nvPr/>
        </p:nvSpPr>
        <p:spPr>
          <a:xfrm>
            <a:off x="3995936" y="980728"/>
            <a:ext cx="4248472" cy="3785652"/>
          </a:xfrm>
          <a:prstGeom prst="rect">
            <a:avLst/>
          </a:prstGeom>
          <a:noFill/>
        </p:spPr>
        <p:txBody>
          <a:bodyPr wrap="square" rtlCol="0">
            <a:spAutoFit/>
          </a:bodyPr>
          <a:lstStyle/>
          <a:p>
            <a:pPr>
              <a:lnSpc>
                <a:spcPts val="3200"/>
              </a:lnSpc>
            </a:pPr>
            <a:r>
              <a:rPr lang="ja-JP" altLang="en-US" sz="2400" b="1" dirty="0">
                <a:solidFill>
                  <a:prstClr val="black"/>
                </a:solidFill>
              </a:rPr>
              <a:t>　</a:t>
            </a:r>
            <a:r>
              <a:rPr lang="ja-JP" altLang="en-US" sz="2800" b="1" dirty="0">
                <a:solidFill>
                  <a:prstClr val="black"/>
                </a:solidFill>
              </a:rPr>
              <a:t>他人のクレジットカードやキャッシュカードの磁気記録情報を不正に読み出してコピーを作成し、不正使用する手法を「カンニング」と言うそうだ。　カードそのものを盗られるわけではないので、被害者は気づきにくいんだ</a:t>
            </a:r>
            <a:r>
              <a:rPr lang="ja-JP" altLang="en-US" sz="2800" b="1" dirty="0" smtClean="0">
                <a:solidFill>
                  <a:prstClr val="black"/>
                </a:solidFill>
              </a:rPr>
              <a:t>。</a:t>
            </a:r>
            <a:r>
              <a:rPr lang="ja-JP" altLang="en-US" sz="2800" b="1" dirty="0">
                <a:solidFill>
                  <a:prstClr val="black"/>
                </a:solidFill>
              </a:rPr>
              <a:t>詳しい</a:t>
            </a:r>
            <a:r>
              <a:rPr lang="ja-JP" altLang="en-US" sz="2800" b="1" dirty="0" smtClean="0">
                <a:solidFill>
                  <a:prstClr val="black"/>
                </a:solidFill>
              </a:rPr>
              <a:t>だろ</a:t>
            </a:r>
            <a:r>
              <a:rPr lang="ja-JP" altLang="en-US" sz="2800" b="1" dirty="0">
                <a:solidFill>
                  <a:prstClr val="black"/>
                </a:solidFill>
              </a:rPr>
              <a:t>？</a:t>
            </a:r>
            <a:endParaRPr lang="ja-JP" altLang="en-US" sz="2400" b="1" dirty="0">
              <a:solidFill>
                <a:prstClr val="black"/>
              </a:solidFill>
            </a:endParaRPr>
          </a:p>
        </p:txBody>
      </p:sp>
      <p:pic>
        <p:nvPicPr>
          <p:cNvPr id="10" name="Picture 2" descr="F:\20150618\P38_ゴルフおじさん.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5616" y="1412776"/>
            <a:ext cx="2914167" cy="2952328"/>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p:cNvSpPr txBox="1"/>
          <p:nvPr/>
        </p:nvSpPr>
        <p:spPr>
          <a:xfrm>
            <a:off x="755576" y="4725144"/>
            <a:ext cx="7738016" cy="1323439"/>
          </a:xfrm>
          <a:prstGeom prst="rect">
            <a:avLst/>
          </a:prstGeom>
          <a:noFill/>
        </p:spPr>
        <p:txBody>
          <a:bodyPr wrap="none" rtlCol="0">
            <a:spAutoFit/>
          </a:bodyPr>
          <a:lstStyle/>
          <a:p>
            <a:pPr>
              <a:lnSpc>
                <a:spcPts val="3200"/>
              </a:lnSpc>
            </a:pPr>
            <a:r>
              <a:rPr lang="ja-JP" altLang="en-US" sz="2800" b="1" dirty="0">
                <a:solidFill>
                  <a:prstClr val="black"/>
                </a:solidFill>
              </a:rPr>
              <a:t>なーに、この間ゴルフ場で被害にあったからさ。</a:t>
            </a:r>
            <a:endParaRPr lang="en-US" altLang="ja-JP" sz="2800" b="1" dirty="0">
              <a:solidFill>
                <a:prstClr val="black"/>
              </a:solidFill>
            </a:endParaRPr>
          </a:p>
          <a:p>
            <a:pPr>
              <a:lnSpc>
                <a:spcPts val="3200"/>
              </a:lnSpc>
            </a:pPr>
            <a:r>
              <a:rPr lang="ja-JP" altLang="en-US" sz="2800" b="1" dirty="0">
                <a:solidFill>
                  <a:prstClr val="black"/>
                </a:solidFill>
              </a:rPr>
              <a:t>空き巣に入ってカード情報だけ読み取ってくケース</a:t>
            </a:r>
            <a:endParaRPr lang="en-US" altLang="ja-JP" sz="2800" b="1" dirty="0">
              <a:solidFill>
                <a:prstClr val="black"/>
              </a:solidFill>
            </a:endParaRPr>
          </a:p>
          <a:p>
            <a:pPr>
              <a:lnSpc>
                <a:spcPts val="3200"/>
              </a:lnSpc>
            </a:pPr>
            <a:r>
              <a:rPr lang="ja-JP" altLang="en-US" sz="2800" b="1" dirty="0">
                <a:solidFill>
                  <a:prstClr val="black"/>
                </a:solidFill>
              </a:rPr>
              <a:t>もあるそうだよ。</a:t>
            </a:r>
          </a:p>
        </p:txBody>
      </p:sp>
      <p:pic>
        <p:nvPicPr>
          <p:cNvPr id="16" name="Picture 2"/>
          <p:cNvPicPr>
            <a:picLocks noChangeAspect="1" noChangeArrowheads="1"/>
          </p:cNvPicPr>
          <p:nvPr/>
        </p:nvPicPr>
        <p:blipFill>
          <a:blip r:embed="rId5" cstate="print">
            <a:duotone>
              <a:prstClr val="black"/>
              <a:srgbClr val="4BACC6">
                <a:tint val="45000"/>
                <a:satMod val="400000"/>
              </a:srgbClr>
            </a:duotone>
            <a:extLst>
              <a:ext uri="{28A0092B-C50C-407E-A947-70E740481C1C}">
                <a14:useLocalDpi xmlns:a14="http://schemas.microsoft.com/office/drawing/2010/main" val="0"/>
              </a:ext>
            </a:extLst>
          </a:blip>
          <a:srcRect/>
          <a:stretch>
            <a:fillRect/>
          </a:stretch>
        </p:blipFill>
        <p:spPr bwMode="auto">
          <a:xfrm>
            <a:off x="-396552" y="0"/>
            <a:ext cx="5485878" cy="5481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直線コネクタ 12"/>
          <p:cNvCxnSpPr/>
          <p:nvPr/>
        </p:nvCxnSpPr>
        <p:spPr>
          <a:xfrm>
            <a:off x="6228184" y="3068960"/>
            <a:ext cx="172819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2931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lide(fromBottom)">
                                      <p:cBhvr>
                                        <p:cTn id="7" dur="500"/>
                                        <p:tgtEl>
                                          <p:spTgt spid="1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800"/>
                                        <p:tgtEl>
                                          <p:spTgt spid="9"/>
                                        </p:tgtEl>
                                      </p:cBhvr>
                                    </p:animEffect>
                                  </p:childTnLst>
                                </p:cTn>
                              </p:par>
                            </p:childTnLst>
                          </p:cTn>
                        </p:par>
                        <p:par>
                          <p:cTn id="16" fill="hold">
                            <p:stCondLst>
                              <p:cond delay="800"/>
                            </p:stCondLst>
                            <p:childTnLst>
                              <p:par>
                                <p:cTn id="17" presetID="9"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dissolve">
                                      <p:cBhvr>
                                        <p:cTn id="19" dur="8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subTnLst>
                                    <p:audio>
                                      <p:cMediaNode>
                                        <p:cTn display="0" masterRel="sameClick">
                                          <p:stCondLst>
                                            <p:cond evt="begin" delay="0">
                                              <p:tn val="22"/>
                                            </p:cond>
                                          </p:stCondLst>
                                          <p:endCondLst>
                                            <p:cond evt="onStopAudio" delay="0">
                                              <p:tgtEl>
                                                <p:sldTgt/>
                                              </p:tgtEl>
                                            </p:cond>
                                          </p:endCondLst>
                                        </p:cTn>
                                        <p:tgtEl>
                                          <p:sndTgt r:embed="rId3" name="false.wav"/>
                                        </p:tgtEl>
                                      </p:cMediaNode>
                                    </p:audio>
                                  </p:subTnLst>
                                </p:cTn>
                              </p:par>
                            </p:childTnLst>
                          </p:cTn>
                        </p:par>
                      </p:childTnLst>
                    </p:cTn>
                  </p:par>
                  <p:par>
                    <p:cTn id="27" fill="hold">
                      <p:stCondLst>
                        <p:cond delay="indefinite"/>
                      </p:stCondLst>
                      <p:childTnLst>
                        <p:par>
                          <p:cTn id="28" fill="hold">
                            <p:stCondLst>
                              <p:cond delay="0"/>
                            </p:stCondLst>
                            <p:childTnLst>
                              <p:par>
                                <p:cTn id="29" presetID="12" presetClass="entr" presetSubtype="8"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slide(fromLeft)">
                                      <p:cBhvr>
                                        <p:cTn id="3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吹き出し 2"/>
          <p:cNvSpPr/>
          <p:nvPr/>
        </p:nvSpPr>
        <p:spPr>
          <a:xfrm>
            <a:off x="2195735" y="3645024"/>
            <a:ext cx="6408711" cy="2088232"/>
          </a:xfrm>
          <a:prstGeom prst="wedgeRoundRectCallout">
            <a:avLst>
              <a:gd name="adj1" fmla="val -1691"/>
              <a:gd name="adj2" fmla="val -76408"/>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a:solidFill>
                  <a:schemeClr val="bg1"/>
                </a:solidFill>
                <a:latin typeface="HGP創英角ｺﾞｼｯｸUB" panose="020B0900000000000000" pitchFamily="50" charset="-128"/>
                <a:ea typeface="HGP創英角ｺﾞｼｯｸUB" panose="020B0900000000000000" pitchFamily="50" charset="-128"/>
              </a:rPr>
              <a:t>おっと　カンニングじゃない</a:t>
            </a:r>
            <a:endParaRPr lang="en-US" altLang="ja-JP" sz="3600" dirty="0">
              <a:solidFill>
                <a:schemeClr val="bg1"/>
              </a:solidFill>
              <a:latin typeface="HGP創英角ｺﾞｼｯｸUB" panose="020B0900000000000000" pitchFamily="50" charset="-128"/>
              <a:ea typeface="HGP創英角ｺﾞｼｯｸUB" panose="020B0900000000000000" pitchFamily="50" charset="-128"/>
            </a:endParaRPr>
          </a:p>
          <a:p>
            <a:r>
              <a:rPr lang="ja-JP" altLang="en-US" sz="3600" dirty="0">
                <a:solidFill>
                  <a:srgbClr val="C00000"/>
                </a:solidFill>
                <a:latin typeface="HGP創英角ｺﾞｼｯｸUB" panose="020B0900000000000000" pitchFamily="50" charset="-128"/>
                <a:ea typeface="HGP創英角ｺﾞｼｯｸUB" panose="020B0900000000000000" pitchFamily="50" charset="-128"/>
              </a:rPr>
              <a:t>　　　　　</a:t>
            </a:r>
            <a:r>
              <a:rPr lang="ja-JP" altLang="en-US" sz="4000" b="1" dirty="0">
                <a:solidFill>
                  <a:srgbClr val="C00000"/>
                </a:solidFill>
                <a:latin typeface="HGP創英角ﾎﾟｯﾌﾟ体" pitchFamily="50" charset="-128"/>
                <a:ea typeface="HGP創英角ﾎﾟｯﾌﾟ体" pitchFamily="50" charset="-128"/>
              </a:rPr>
              <a:t>ス キ ミ ン グ </a:t>
            </a:r>
            <a:r>
              <a:rPr lang="ja-JP" altLang="en-US" sz="3600" dirty="0">
                <a:solidFill>
                  <a:schemeClr val="bg1"/>
                </a:solidFill>
                <a:latin typeface="HGP創英角ｺﾞｼｯｸUB" panose="020B0900000000000000" pitchFamily="50" charset="-128"/>
                <a:ea typeface="HGP創英角ｺﾞｼｯｸUB" panose="020B0900000000000000" pitchFamily="50" charset="-128"/>
              </a:rPr>
              <a:t>だ</a:t>
            </a:r>
            <a:endParaRPr lang="en-US" altLang="ja-JP" sz="3600" dirty="0">
              <a:solidFill>
                <a:schemeClr val="bg1"/>
              </a:solidFill>
              <a:latin typeface="HGP創英角ｺﾞｼｯｸUB" panose="020B0900000000000000" pitchFamily="50" charset="-128"/>
              <a:ea typeface="HGP創英角ｺﾞｼｯｸUB" panose="020B0900000000000000" pitchFamily="50" charset="-128"/>
            </a:endParaRPr>
          </a:p>
          <a:p>
            <a:r>
              <a:rPr lang="ja-JP" altLang="en-US" sz="3600" dirty="0">
                <a:solidFill>
                  <a:schemeClr val="bg1"/>
                </a:solidFill>
                <a:latin typeface="HGP創英角ｺﾞｼｯｸUB" panose="020B0900000000000000" pitchFamily="50" charset="-128"/>
                <a:ea typeface="HGP創英角ｺﾞｼｯｸUB" panose="020B0900000000000000" pitchFamily="50" charset="-128"/>
              </a:rPr>
              <a:t>どう対処すればいいのかのう？</a:t>
            </a:r>
            <a:endParaRPr lang="ja-JP" altLang="en-US" sz="3600" dirty="0">
              <a:latin typeface="HGP創英角ｺﾞｼｯｸUB" panose="020B0900000000000000" pitchFamily="50" charset="-128"/>
              <a:ea typeface="HGP創英角ｺﾞｼｯｸUB" panose="020B0900000000000000" pitchFamily="50" charset="-128"/>
            </a:endParaRPr>
          </a:p>
          <a:p>
            <a:pPr algn="ctr"/>
            <a:endParaRPr kumimoji="1" lang="ja-JP" altLang="en-US" dirty="0"/>
          </a:p>
        </p:txBody>
      </p:sp>
      <p:pic>
        <p:nvPicPr>
          <p:cNvPr id="2970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499338"/>
            <a:ext cx="3024337"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334280" y="908720"/>
            <a:ext cx="4722768" cy="1323439"/>
          </a:xfrm>
          <a:prstGeom prst="rect">
            <a:avLst/>
          </a:prstGeom>
        </p:spPr>
        <p:txBody>
          <a:bodyPr wrap="none">
            <a:spAutoFit/>
          </a:bodyPr>
          <a:lstStyle/>
          <a:p>
            <a:r>
              <a:rPr lang="ja-JP" altLang="en-US" sz="4000" b="1" dirty="0">
                <a:solidFill>
                  <a:srgbClr val="FFFF00"/>
                </a:solidFill>
              </a:rPr>
              <a:t>これにはまったく</a:t>
            </a:r>
            <a:endParaRPr lang="en-US" altLang="ja-JP" sz="4000" b="1" dirty="0">
              <a:solidFill>
                <a:srgbClr val="FFFF00"/>
              </a:solidFill>
            </a:endParaRPr>
          </a:p>
          <a:p>
            <a:r>
              <a:rPr lang="ja-JP" altLang="en-US" sz="4000" b="1" dirty="0">
                <a:solidFill>
                  <a:srgbClr val="FFFF00"/>
                </a:solidFill>
              </a:rPr>
              <a:t>　　お手上げじゃわい</a:t>
            </a:r>
            <a:endParaRPr lang="en-US" altLang="ja-JP" sz="4000" b="1" dirty="0">
              <a:solidFill>
                <a:srgbClr val="FFFF00"/>
              </a:solidFill>
            </a:endParaRPr>
          </a:p>
        </p:txBody>
      </p:sp>
    </p:spTree>
    <p:extLst>
      <p:ext uri="{BB962C8B-B14F-4D97-AF65-F5344CB8AC3E}">
        <p14:creationId xmlns:p14="http://schemas.microsoft.com/office/powerpoint/2010/main" val="17318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476672"/>
            <a:ext cx="2419672" cy="5909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正方形/長方形 3"/>
          <p:cNvSpPr/>
          <p:nvPr/>
        </p:nvSpPr>
        <p:spPr>
          <a:xfrm>
            <a:off x="2411760" y="1248366"/>
            <a:ext cx="5832648" cy="1569660"/>
          </a:xfrm>
          <a:prstGeom prst="rect">
            <a:avLst/>
          </a:prstGeom>
        </p:spPr>
        <p:txBody>
          <a:bodyPr wrap="square">
            <a:spAutoFit/>
          </a:bodyPr>
          <a:lstStyle/>
          <a:p>
            <a:r>
              <a:rPr lang="ja-JP" altLang="en-US" sz="3200" dirty="0">
                <a:solidFill>
                  <a:prstClr val="white"/>
                </a:solidFill>
                <a:latin typeface="HGP創英角ｺﾞｼｯｸUB" panose="020B0900000000000000" pitchFamily="50" charset="-128"/>
                <a:ea typeface="HGP創英角ｺﾞｼｯｸUB" panose="020B0900000000000000" pitchFamily="50" charset="-128"/>
              </a:rPr>
              <a:t>自分の</a:t>
            </a:r>
            <a:r>
              <a:rPr lang="ja-JP" altLang="en-US" sz="3200" dirty="0" smtClean="0">
                <a:solidFill>
                  <a:prstClr val="white"/>
                </a:solidFill>
                <a:latin typeface="HGP創英角ｺﾞｼｯｸUB" panose="020B0900000000000000" pitchFamily="50" charset="-128"/>
                <a:ea typeface="HGP創英角ｺﾞｼｯｸUB" panose="020B0900000000000000" pitchFamily="50" charset="-128"/>
              </a:rPr>
              <a:t>預貯金</a:t>
            </a:r>
            <a:r>
              <a:rPr lang="ja-JP" altLang="en-US" sz="3200" dirty="0">
                <a:solidFill>
                  <a:prstClr val="white"/>
                </a:solidFill>
                <a:latin typeface="HGP創英角ｺﾞｼｯｸUB" panose="020B0900000000000000" pitchFamily="50" charset="-128"/>
                <a:ea typeface="HGP創英角ｺﾞｼｯｸUB" panose="020B0900000000000000" pitchFamily="50" charset="-128"/>
              </a:rPr>
              <a:t>口座の</a:t>
            </a:r>
            <a:endParaRPr lang="en-US" altLang="ja-JP" sz="3200" dirty="0">
              <a:solidFill>
                <a:prstClr val="white"/>
              </a:solidFill>
              <a:latin typeface="HGP創英角ｺﾞｼｯｸUB" panose="020B0900000000000000" pitchFamily="50" charset="-128"/>
              <a:ea typeface="HGP創英角ｺﾞｼｯｸUB" panose="020B0900000000000000" pitchFamily="50" charset="-128"/>
            </a:endParaRPr>
          </a:p>
          <a:p>
            <a:r>
              <a:rPr lang="ja-JP" altLang="en-US" sz="3200" dirty="0">
                <a:solidFill>
                  <a:srgbClr val="C00000"/>
                </a:solidFill>
                <a:latin typeface="HGP創英角ｺﾞｼｯｸUB" panose="020B0900000000000000" pitchFamily="50" charset="-128"/>
                <a:ea typeface="HGP創英角ｺﾞｼｯｸUB" panose="020B0900000000000000" pitchFamily="50" charset="-128"/>
              </a:rPr>
              <a:t>定期チェック</a:t>
            </a:r>
            <a:r>
              <a:rPr lang="ja-JP" altLang="en-US" sz="3200" dirty="0">
                <a:solidFill>
                  <a:prstClr val="white"/>
                </a:solidFill>
                <a:latin typeface="HGP創英角ｺﾞｼｯｸUB" panose="020B0900000000000000" pitchFamily="50" charset="-128"/>
                <a:ea typeface="HGP創英角ｺﾞｼｯｸUB" panose="020B0900000000000000" pitchFamily="50" charset="-128"/>
              </a:rPr>
              <a:t>を怠らないことよ</a:t>
            </a:r>
            <a:endParaRPr lang="en-US" altLang="ja-JP" sz="3200" dirty="0">
              <a:solidFill>
                <a:prstClr val="white"/>
              </a:solidFill>
              <a:latin typeface="HGP創英角ｺﾞｼｯｸUB" panose="020B0900000000000000" pitchFamily="50" charset="-128"/>
              <a:ea typeface="HGP創英角ｺﾞｼｯｸUB" panose="020B0900000000000000" pitchFamily="50" charset="-128"/>
            </a:endParaRPr>
          </a:p>
          <a:p>
            <a:r>
              <a:rPr lang="ja-JP" altLang="en-US" sz="3200" dirty="0">
                <a:solidFill>
                  <a:prstClr val="white"/>
                </a:solidFill>
                <a:latin typeface="HGP創英角ｺﾞｼｯｸUB" panose="020B0900000000000000" pitchFamily="50" charset="-128"/>
                <a:ea typeface="HGP創英角ｺﾞｼｯｸUB" panose="020B0900000000000000" pitchFamily="50" charset="-128"/>
              </a:rPr>
              <a:t>早期発見がかぎです</a:t>
            </a:r>
            <a:endParaRPr lang="ja-JP" altLang="en-US" sz="1600" dirty="0">
              <a:solidFill>
                <a:prstClr val="white"/>
              </a:solidFill>
              <a:latin typeface="HGP創英角ｺﾞｼｯｸUB" panose="020B0900000000000000" pitchFamily="50" charset="-128"/>
              <a:ea typeface="HGP創英角ｺﾞｼｯｸUB" panose="020B0900000000000000" pitchFamily="50" charset="-128"/>
            </a:endParaRPr>
          </a:p>
        </p:txBody>
      </p:sp>
      <p:pic>
        <p:nvPicPr>
          <p:cNvPr id="4813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280" y="5355697"/>
            <a:ext cx="1670050" cy="103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角丸四角形吹き出し 6"/>
          <p:cNvSpPr/>
          <p:nvPr/>
        </p:nvSpPr>
        <p:spPr>
          <a:xfrm>
            <a:off x="2915816" y="5420307"/>
            <a:ext cx="3888432" cy="936104"/>
          </a:xfrm>
          <a:prstGeom prst="wedgeRoundRectCallout">
            <a:avLst>
              <a:gd name="adj1" fmla="val 60097"/>
              <a:gd name="adj2" fmla="val 8627"/>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r>
              <a:rPr lang="ja-JP" altLang="en-US" sz="2800" dirty="0">
                <a:solidFill>
                  <a:schemeClr val="tx1"/>
                </a:solidFill>
              </a:rPr>
              <a:t>カードや通帳の</a:t>
            </a:r>
            <a:endParaRPr lang="en-US" altLang="ja-JP" sz="2800" dirty="0">
              <a:solidFill>
                <a:schemeClr val="tx1"/>
              </a:solidFill>
            </a:endParaRPr>
          </a:p>
          <a:p>
            <a:r>
              <a:rPr lang="ja-JP" altLang="en-US" sz="2800" dirty="0">
                <a:solidFill>
                  <a:schemeClr val="tx1"/>
                </a:solidFill>
              </a:rPr>
              <a:t>管理能力が問われるよ</a:t>
            </a:r>
          </a:p>
        </p:txBody>
      </p:sp>
      <p:sp>
        <p:nvSpPr>
          <p:cNvPr id="2" name="正方形/長方形 1"/>
          <p:cNvSpPr/>
          <p:nvPr/>
        </p:nvSpPr>
        <p:spPr>
          <a:xfrm>
            <a:off x="2527176" y="3212976"/>
            <a:ext cx="5861247" cy="1569660"/>
          </a:xfrm>
          <a:prstGeom prst="rect">
            <a:avLst/>
          </a:prstGeom>
        </p:spPr>
        <p:txBody>
          <a:bodyPr wrap="square">
            <a:spAutoFit/>
          </a:bodyPr>
          <a:lstStyle/>
          <a:p>
            <a:r>
              <a:rPr lang="ja-JP" altLang="en-US" sz="3200" dirty="0">
                <a:solidFill>
                  <a:schemeClr val="bg1"/>
                </a:solidFill>
                <a:latin typeface="HGP創英角ｺﾞｼｯｸUB" panose="020B0900000000000000" pitchFamily="50" charset="-128"/>
                <a:ea typeface="HGP創英角ｺﾞｼｯｸUB" panose="020B0900000000000000" pitchFamily="50" charset="-128"/>
              </a:rPr>
              <a:t>補償を受けるためには</a:t>
            </a:r>
            <a:endParaRPr lang="en-US" altLang="ja-JP" sz="3200" dirty="0">
              <a:solidFill>
                <a:schemeClr val="bg1"/>
              </a:solidFill>
              <a:latin typeface="HGP創英角ｺﾞｼｯｸUB" panose="020B0900000000000000" pitchFamily="50" charset="-128"/>
              <a:ea typeface="HGP創英角ｺﾞｼｯｸUB" panose="020B0900000000000000" pitchFamily="50" charset="-128"/>
            </a:endParaRPr>
          </a:p>
          <a:p>
            <a:r>
              <a:rPr lang="ja-JP" altLang="en-US" sz="3200" dirty="0">
                <a:solidFill>
                  <a:srgbClr val="C00000"/>
                </a:solidFill>
                <a:latin typeface="HGP創英角ｺﾞｼｯｸUB" panose="020B0900000000000000" pitchFamily="50" charset="-128"/>
                <a:ea typeface="HGP創英角ｺﾞｼｯｸUB" panose="020B0900000000000000" pitchFamily="50" charset="-128"/>
              </a:rPr>
              <a:t>金融機関</a:t>
            </a:r>
            <a:r>
              <a:rPr lang="ja-JP" altLang="en-US" sz="3200" dirty="0">
                <a:solidFill>
                  <a:schemeClr val="bg1"/>
                </a:solidFill>
                <a:latin typeface="HGP創英角ｺﾞｼｯｸUB" panose="020B0900000000000000" pitchFamily="50" charset="-128"/>
                <a:ea typeface="HGP創英角ｺﾞｼｯｸUB" panose="020B0900000000000000" pitchFamily="50" charset="-128"/>
              </a:rPr>
              <a:t>と</a:t>
            </a:r>
            <a:r>
              <a:rPr lang="ja-JP" altLang="en-US" sz="3200" dirty="0">
                <a:solidFill>
                  <a:srgbClr val="C00000"/>
                </a:solidFill>
                <a:latin typeface="HGP創英角ｺﾞｼｯｸUB" panose="020B0900000000000000" pitchFamily="50" charset="-128"/>
                <a:ea typeface="HGP創英角ｺﾞｼｯｸUB" panose="020B0900000000000000" pitchFamily="50" charset="-128"/>
              </a:rPr>
              <a:t>警察</a:t>
            </a:r>
            <a:r>
              <a:rPr lang="ja-JP" altLang="en-US" sz="3200" dirty="0">
                <a:solidFill>
                  <a:schemeClr val="bg1"/>
                </a:solidFill>
                <a:latin typeface="HGP創英角ｺﾞｼｯｸUB" panose="020B0900000000000000" pitchFamily="50" charset="-128"/>
                <a:ea typeface="HGP創英角ｺﾞｼｯｸUB" panose="020B0900000000000000" pitchFamily="50" charset="-128"/>
              </a:rPr>
              <a:t>に</a:t>
            </a:r>
            <a:r>
              <a:rPr lang="ja-JP" altLang="en-US" sz="3200" dirty="0">
                <a:solidFill>
                  <a:srgbClr val="C00000"/>
                </a:solidFill>
                <a:latin typeface="HGP創英角ｺﾞｼｯｸUB" panose="020B0900000000000000" pitchFamily="50" charset="-128"/>
                <a:ea typeface="HGP創英角ｺﾞｼｯｸUB" panose="020B0900000000000000" pitchFamily="50" charset="-128"/>
              </a:rPr>
              <a:t>速やかに</a:t>
            </a:r>
            <a:r>
              <a:rPr lang="ja-JP" altLang="en-US" sz="3200" dirty="0">
                <a:solidFill>
                  <a:schemeClr val="bg1"/>
                </a:solidFill>
                <a:latin typeface="HGP創英角ｺﾞｼｯｸUB" panose="020B0900000000000000" pitchFamily="50" charset="-128"/>
                <a:ea typeface="HGP創英角ｺﾞｼｯｸUB" panose="020B0900000000000000" pitchFamily="50" charset="-128"/>
              </a:rPr>
              <a:t>届け出ることが大切よ</a:t>
            </a:r>
            <a:endParaRPr lang="en-US" altLang="ja-JP" sz="3200" dirty="0">
              <a:solidFill>
                <a:schemeClr val="bg1"/>
              </a:solidFill>
              <a:latin typeface="HGP創英角ｺﾞｼｯｸUB" panose="020B0900000000000000" pitchFamily="50" charset="-128"/>
              <a:ea typeface="HGP創英角ｺﾞｼｯｸUB" panose="020B0900000000000000" pitchFamily="50" charset="-128"/>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01445" y="141767"/>
            <a:ext cx="2051720" cy="2080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0585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48130"/>
                                        </p:tgtEl>
                                        <p:attrNameLst>
                                          <p:attrName>style.visibility</p:attrName>
                                        </p:attrNameLst>
                                      </p:cBhvr>
                                      <p:to>
                                        <p:strVal val="visible"/>
                                      </p:to>
                                    </p:set>
                                    <p:anim calcmode="lin" valueType="num">
                                      <p:cBhvr>
                                        <p:cTn id="17" dur="500" fill="hold"/>
                                        <p:tgtEl>
                                          <p:spTgt spid="48130"/>
                                        </p:tgtEl>
                                        <p:attrNameLst>
                                          <p:attrName>ppt_w</p:attrName>
                                        </p:attrNameLst>
                                      </p:cBhvr>
                                      <p:tavLst>
                                        <p:tav tm="0">
                                          <p:val>
                                            <p:fltVal val="0"/>
                                          </p:val>
                                        </p:tav>
                                        <p:tav tm="100000">
                                          <p:val>
                                            <p:strVal val="#ppt_w"/>
                                          </p:val>
                                        </p:tav>
                                      </p:tavLst>
                                    </p:anim>
                                    <p:anim calcmode="lin" valueType="num">
                                      <p:cBhvr>
                                        <p:cTn id="18" dur="500" fill="hold"/>
                                        <p:tgtEl>
                                          <p:spTgt spid="48130"/>
                                        </p:tgtEl>
                                        <p:attrNameLst>
                                          <p:attrName>ppt_h</p:attrName>
                                        </p:attrNameLst>
                                      </p:cBhvr>
                                      <p:tavLst>
                                        <p:tav tm="0">
                                          <p:val>
                                            <p:fltVal val="0"/>
                                          </p:val>
                                        </p:tav>
                                        <p:tav tm="100000">
                                          <p:val>
                                            <p:strVal val="#ppt_h"/>
                                          </p:val>
                                        </p:tav>
                                      </p:tavLst>
                                    </p:anim>
                                    <p:animEffect transition="in" filter="fade">
                                      <p:cBhvr>
                                        <p:cTn id="19" dur="500"/>
                                        <p:tgtEl>
                                          <p:spTgt spid="48130"/>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dissolve">
                                      <p:cBhvr>
                                        <p:cTn id="24" dur="3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2" grpId="0"/>
    </p:bldLst>
  </p:timing>
</p:sld>
</file>

<file path=ppt/theme/theme1.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10.xml><?xml version="1.0" encoding="utf-8"?>
<a:theme xmlns:a="http://schemas.openxmlformats.org/drawingml/2006/main" name="1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4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0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9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016D366F717ABE4BB331B6E1BEAFF525" ma:contentTypeVersion="12" ma:contentTypeDescription="新しいドキュメントを作成します。" ma:contentTypeScope="" ma:versionID="2ffd8be8ed1ebbd66b54fed383370b4e">
  <xsd:schema xmlns:xsd="http://www.w3.org/2001/XMLSchema" xmlns:xs="http://www.w3.org/2001/XMLSchema" xmlns:p="http://schemas.microsoft.com/office/2006/metadata/properties" xmlns:ns2="3fae6192-6fa0-4129-ba0e-59a9d4621257" xmlns:ns3="14845a59-19c0-419e-937b-3e0304f241ff" targetNamespace="http://schemas.microsoft.com/office/2006/metadata/properties" ma:root="true" ma:fieldsID="2a7bdebdb69e6b1be9c83a931016e115" ns2:_="" ns3:_="">
    <xsd:import namespace="3fae6192-6fa0-4129-ba0e-59a9d4621257"/>
    <xsd:import namespace="14845a59-19c0-419e-937b-3e0304f241f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ae6192-6fa0-4129-ba0e-59a9d46212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画像タグ" ma:readOnly="false" ma:fieldId="{5cf76f15-5ced-4ddc-b409-7134ff3c332f}" ma:taxonomyMulti="true" ma:sspId="c00dd7a2-34d6-4a01-ba1d-b393478267d6"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4845a59-19c0-419e-937b-3e0304f241f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f6cf48f-3e9c-4c58-8f96-0aed38d0883c}" ma:internalName="TaxCatchAll" ma:showField="CatchAllData" ma:web="14845a59-19c0-419e-937b-3e0304f241f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fae6192-6fa0-4129-ba0e-59a9d4621257">
      <Terms xmlns="http://schemas.microsoft.com/office/infopath/2007/PartnerControls"/>
    </lcf76f155ced4ddcb4097134ff3c332f>
    <TaxCatchAll xmlns="14845a59-19c0-419e-937b-3e0304f241ff" xsi:nil="true"/>
  </documentManagement>
</p:properties>
</file>

<file path=customXml/itemProps1.xml><?xml version="1.0" encoding="utf-8"?>
<ds:datastoreItem xmlns:ds="http://schemas.openxmlformats.org/officeDocument/2006/customXml" ds:itemID="{64D7FA69-5641-4F9E-B805-FCDFFD6A82C6}"/>
</file>

<file path=customXml/itemProps2.xml><?xml version="1.0" encoding="utf-8"?>
<ds:datastoreItem xmlns:ds="http://schemas.openxmlformats.org/officeDocument/2006/customXml" ds:itemID="{2EC3B82F-21EC-496C-9AFB-45058094C2A4}"/>
</file>

<file path=customXml/itemProps3.xml><?xml version="1.0" encoding="utf-8"?>
<ds:datastoreItem xmlns:ds="http://schemas.openxmlformats.org/officeDocument/2006/customXml" ds:itemID="{EA905E89-6C6E-4CD4-836F-EFC2EABDC62C}"/>
</file>

<file path=docProps/app.xml><?xml version="1.0" encoding="utf-8"?>
<Properties xmlns="http://schemas.openxmlformats.org/officeDocument/2006/extended-properties" xmlns:vt="http://schemas.openxmlformats.org/officeDocument/2006/docPropsVTypes">
  <Template>Module</Template>
  <TotalTime>26293</TotalTime>
  <Words>1898</Words>
  <Application>Microsoft Office PowerPoint</Application>
  <PresentationFormat>画面に合わせる (4:3)</PresentationFormat>
  <Paragraphs>205</Paragraphs>
  <Slides>36</Slides>
  <Notes>10</Notes>
  <HiddenSlides>0</HiddenSlides>
  <MMClips>0</MMClips>
  <ScaleCrop>false</ScaleCrop>
  <HeadingPairs>
    <vt:vector size="6" baseType="variant">
      <vt:variant>
        <vt:lpstr>使用されているフォント</vt:lpstr>
      </vt:variant>
      <vt:variant>
        <vt:i4>9</vt:i4>
      </vt:variant>
      <vt:variant>
        <vt:lpstr>テーマ</vt:lpstr>
      </vt:variant>
      <vt:variant>
        <vt:i4>13</vt:i4>
      </vt:variant>
      <vt:variant>
        <vt:lpstr>スライド タイトル</vt:lpstr>
      </vt:variant>
      <vt:variant>
        <vt:i4>36</vt:i4>
      </vt:variant>
    </vt:vector>
  </HeadingPairs>
  <TitlesOfParts>
    <vt:vector size="58" baseType="lpstr">
      <vt:lpstr>AR PＰＯＰ５H</vt:lpstr>
      <vt:lpstr>ARＰＯＰ５H</vt:lpstr>
      <vt:lpstr>AR悠々ゴシック体E</vt:lpstr>
      <vt:lpstr>HGP創英角ｺﾞｼｯｸUB</vt:lpstr>
      <vt:lpstr>HGP創英角ﾎﾟｯﾌﾟ体</vt:lpstr>
      <vt:lpstr>ＭＳ Ｐゴシック</vt:lpstr>
      <vt:lpstr>富士ポップＰ</vt:lpstr>
      <vt:lpstr>Arial</vt:lpstr>
      <vt:lpstr>Calibri</vt:lpstr>
      <vt:lpstr>1_Office ​​テーマ</vt:lpstr>
      <vt:lpstr>Office テーマ</vt:lpstr>
      <vt:lpstr>1_Office テーマ</vt:lpstr>
      <vt:lpstr>2_Office テーマ</vt:lpstr>
      <vt:lpstr>3_Office テーマ</vt:lpstr>
      <vt:lpstr>4_Office テーマ</vt:lpstr>
      <vt:lpstr>7_Office テーマ</vt:lpstr>
      <vt:lpstr>9_Office テーマ</vt:lpstr>
      <vt:lpstr>11_Office テーマ</vt:lpstr>
      <vt:lpstr>12_Office テーマ</vt:lpstr>
      <vt:lpstr>13_Office テーマ</vt:lpstr>
      <vt:lpstr>14_Office テーマ</vt:lpstr>
      <vt:lpstr>10_Office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ＩＤ機能があるから海外では必需品 海外使用だけでなく国内使用でも サインやサインの仕方は重要よ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カード社会の歩き方3（クイズ）</dc:title>
  <dc:creator>金融広報中央委員会</dc:creator>
  <cp:lastModifiedBy>2016</cp:lastModifiedBy>
  <cp:revision>379</cp:revision>
  <cp:lastPrinted>2019-02-04T07:41:45Z</cp:lastPrinted>
  <dcterms:created xsi:type="dcterms:W3CDTF">2015-05-11T02:53:00Z</dcterms:created>
  <dcterms:modified xsi:type="dcterms:W3CDTF">2024-06-19T05:23:11Z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0x010100016D366F717ABE4BB331B6E1BEAFF525</vt:lpwstr>
  </property>
</Properties>
</file>