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2" r:id="rId2"/>
    <p:sldMasterId id="2147483674" r:id="rId3"/>
  </p:sldMasterIdLst>
  <p:notesMasterIdLst>
    <p:notesMasterId r:id="rId16"/>
  </p:notesMasterIdLst>
  <p:handoutMasterIdLst>
    <p:handoutMasterId r:id="rId17"/>
  </p:handoutMasterIdLst>
  <p:sldIdLst>
    <p:sldId id="299" r:id="rId4"/>
    <p:sldId id="360" r:id="rId5"/>
    <p:sldId id="361" r:id="rId6"/>
    <p:sldId id="301" r:id="rId7"/>
    <p:sldId id="302" r:id="rId8"/>
    <p:sldId id="303" r:id="rId9"/>
    <p:sldId id="307" r:id="rId10"/>
    <p:sldId id="304" r:id="rId11"/>
    <p:sldId id="305" r:id="rId12"/>
    <p:sldId id="306" r:id="rId13"/>
    <p:sldId id="308" r:id="rId14"/>
    <p:sldId id="309" r:id="rId15"/>
  </p:sldIdLst>
  <p:sldSz cx="9144000" cy="6858000" type="screen4x3"/>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00B050"/>
    <a:srgbClr val="009900"/>
    <a:srgbClr val="663300"/>
    <a:srgbClr val="996633"/>
    <a:srgbClr val="85D725"/>
    <a:srgbClr val="DBEEF4"/>
    <a:srgbClr val="CCFF66"/>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66" autoAdjust="0"/>
    <p:restoredTop sz="94795" autoAdjust="0"/>
  </p:normalViewPr>
  <p:slideViewPr>
    <p:cSldViewPr snapToGrid="0" snapToObjects="1">
      <p:cViewPr varScale="1">
        <p:scale>
          <a:sx n="106" d="100"/>
          <a:sy n="106" d="100"/>
        </p:scale>
        <p:origin x="6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04F93A6-905E-4F54-B114-76AB2BD9E723}" type="datetimeFigureOut">
              <a:rPr kumimoji="1" lang="ja-JP" altLang="en-US" smtClean="0"/>
              <a:t>2024/3/19</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6CFF8227-94ED-4726-9251-BA256F35D9E6}" type="slidenum">
              <a:rPr kumimoji="1" lang="ja-JP" altLang="en-US" smtClean="0"/>
              <a:t>‹#›</a:t>
            </a:fld>
            <a:endParaRPr kumimoji="1" lang="ja-JP" altLang="en-US"/>
          </a:p>
        </p:txBody>
      </p:sp>
    </p:spTree>
    <p:extLst>
      <p:ext uri="{BB962C8B-B14F-4D97-AF65-F5344CB8AC3E}">
        <p14:creationId xmlns:p14="http://schemas.microsoft.com/office/powerpoint/2010/main" val="2295890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F950476-6B4E-4012-BBD9-498F016A569E}" type="datetimeFigureOut">
              <a:rPr kumimoji="1" lang="ja-JP" altLang="en-US" smtClean="0"/>
              <a:t>2024/3/19</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8E0DF79-F751-4AA4-831F-10FE006CDFA8}" type="slidenum">
              <a:rPr kumimoji="1" lang="ja-JP" altLang="en-US" smtClean="0"/>
              <a:t>‹#›</a:t>
            </a:fld>
            <a:endParaRPr kumimoji="1" lang="ja-JP" altLang="en-US"/>
          </a:p>
        </p:txBody>
      </p:sp>
    </p:spTree>
    <p:extLst>
      <p:ext uri="{BB962C8B-B14F-4D97-AF65-F5344CB8AC3E}">
        <p14:creationId xmlns:p14="http://schemas.microsoft.com/office/powerpoint/2010/main" val="3499571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8E0DF79-F751-4AA4-831F-10FE006CDFA8}" type="slidenum">
              <a:rPr kumimoji="1" lang="ja-JP" altLang="en-US" smtClean="0"/>
              <a:t>9</a:t>
            </a:fld>
            <a:endParaRPr kumimoji="1" lang="ja-JP" altLang="en-US"/>
          </a:p>
        </p:txBody>
      </p:sp>
    </p:spTree>
    <p:extLst>
      <p:ext uri="{BB962C8B-B14F-4D97-AF65-F5344CB8AC3E}">
        <p14:creationId xmlns:p14="http://schemas.microsoft.com/office/powerpoint/2010/main" val="394461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97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2024/3/19</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770461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2024/3/19</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837259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2024/3/19</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3566777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2024/3/19</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93770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2024/3/19</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55533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2024/3/19</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150477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2024/3/19</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78277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2024/3/19</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60736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2024/3/19</a:t>
            </a:fld>
            <a:endParaRPr lang="ja-JP" altLang="en-US">
              <a:solidFill>
                <a:prstClr val="black"/>
              </a:solidFill>
            </a:endParaRPr>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72277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2024/3/19</a:t>
            </a:fld>
            <a:endParaRPr lang="ja-JP" altLang="en-US">
              <a:solidFill>
                <a:prstClr val="black"/>
              </a:solidFill>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10881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2024/3/19</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134725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2024/3/19</a:t>
            </a:fld>
            <a:endParaRPr lang="ja-JP" altLang="en-US">
              <a:solidFill>
                <a:prstClr val="black"/>
              </a:solidFill>
            </a:endParaRPr>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9201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2024/3/19</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899731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2024/3/19</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989804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2024/3/19</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51433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C4CF461F-E34C-7B49-9C24-C038AF65F1D1}" type="datetimeFigureOut">
              <a:rPr lang="ja-JP" altLang="en-US" smtClean="0">
                <a:solidFill>
                  <a:prstClr val="black"/>
                </a:solidFill>
              </a:rPr>
              <a:pPr/>
              <a:t>2024/3/19</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26471057-B25C-2D4F-AAED-87B09F5F9C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326574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2024/3/19</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350074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2024/3/19</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55861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2024/3/19</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886047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2024/3/19</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12620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2024/3/19</a:t>
            </a:fld>
            <a:endParaRPr lang="ja-JP" altLang="en-US">
              <a:solidFill>
                <a:prstClr val="black"/>
              </a:solidFill>
            </a:endParaRPr>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98550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kumimoji="1" lang="ja-JP" altLang="en-US"/>
              <a:t>マスター タイトルの書式設定</a:t>
            </a:r>
          </a:p>
        </p:txBody>
      </p:sp>
    </p:spTree>
    <p:extLst>
      <p:ext uri="{BB962C8B-B14F-4D97-AF65-F5344CB8AC3E}">
        <p14:creationId xmlns:p14="http://schemas.microsoft.com/office/powerpoint/2010/main" val="3277858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2024/3/19</a:t>
            </a:fld>
            <a:endParaRPr lang="ja-JP" altLang="en-US">
              <a:solidFill>
                <a:prstClr val="black"/>
              </a:solidFill>
            </a:endParaRPr>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520598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2024/3/19</a:t>
            </a:fld>
            <a:endParaRPr lang="ja-JP" altLang="en-US">
              <a:solidFill>
                <a:prstClr val="black"/>
              </a:solidFill>
            </a:endParaRPr>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4722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2024/3/19</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454432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2024/3/19</a:t>
            </a:fld>
            <a:endParaRPr lang="ja-JP" altLang="en-US">
              <a:solidFill>
                <a:prstClr val="black"/>
              </a:solidFill>
            </a:endParaRPr>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920151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2024/3/19</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4672939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4CFEC8BE-E5D9-7444-A48E-5EFDEF35790C}" type="datetimeFigureOut">
              <a:rPr lang="ja-JP" altLang="en-US" smtClean="0">
                <a:solidFill>
                  <a:prstClr val="black"/>
                </a:solidFill>
              </a:rPr>
              <a:pPr/>
              <a:t>2024/3/19</a:t>
            </a:fld>
            <a:endParaRPr lang="ja-JP" altLang="en-US">
              <a:solidFill>
                <a:prstClr val="black"/>
              </a:solidFill>
            </a:endParaRP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lang="ja-JP" altLang="en-US">
              <a:solidFill>
                <a:prstClr val="black"/>
              </a:solidFill>
            </a:endParaRPr>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F90BCE5-9AFE-484C-B2BA-4394032D0301}"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3930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vert="horz"/>
          <a:lstStyle/>
          <a:p>
            <a:r>
              <a:rPr kumimoji="1" lang="ja-JP" altLang="en-US"/>
              <a:t>マスター タイトルの書式設定</a:t>
            </a:r>
          </a:p>
        </p:txBody>
      </p:sp>
    </p:spTree>
    <p:extLst>
      <p:ext uri="{BB962C8B-B14F-4D97-AF65-F5344CB8AC3E}">
        <p14:creationId xmlns:p14="http://schemas.microsoft.com/office/powerpoint/2010/main" val="70401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2024/3/19</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404030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2024/3/19</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426309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2024/3/19</a:t>
            </a:fld>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356213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2024/3/19</a:t>
            </a:fld>
            <a:endParaRPr kumimoji="1" lang="ja-JP" altLang="en-US"/>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43111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p>
            <a:fld id="{30E41C73-B6FE-8D49-8973-038069A721D8}" type="datetimeFigureOut">
              <a:rPr kumimoji="1" lang="ja-JP" altLang="en-US" smtClean="0"/>
              <a:t>2024/3/19</a:t>
            </a:fld>
            <a:endParaRPr kumimoji="1" lang="ja-JP" altLang="en-US"/>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p>
            <a:fld id="{E18AB9E2-EC44-E74A-85F8-CA2D9981FD71}" type="slidenum">
              <a:rPr kumimoji="1" lang="ja-JP" altLang="en-US" smtClean="0"/>
              <a:t>‹#›</a:t>
            </a:fld>
            <a:endParaRPr kumimoji="1" lang="ja-JP" altLang="en-US"/>
          </a:p>
        </p:txBody>
      </p:sp>
    </p:spTree>
    <p:extLst>
      <p:ext uri="{BB962C8B-B14F-4D97-AF65-F5344CB8AC3E}">
        <p14:creationId xmlns:p14="http://schemas.microsoft.com/office/powerpoint/2010/main" val="277414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5"/>
          <a:stretch>
            <a:fillRect/>
          </a:stretch>
        </p:blipFill>
        <p:spPr>
          <a:xfrm>
            <a:off x="0" y="0"/>
            <a:ext cx="9144000" cy="6858000"/>
          </a:xfrm>
          <a:prstGeom prst="rect">
            <a:avLst/>
          </a:prstGeom>
        </p:spPr>
      </p:pic>
    </p:spTree>
    <p:extLst>
      <p:ext uri="{BB962C8B-B14F-4D97-AF65-F5344CB8AC3E}">
        <p14:creationId xmlns:p14="http://schemas.microsoft.com/office/powerpoint/2010/main" val="2608089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31858806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noChangeAspect="1"/>
          </p:cNvPicPr>
          <p:nvPr userDrawn="1"/>
        </p:nvPicPr>
        <p:blipFill>
          <a:blip r:embed="rId13"/>
          <a:stretch>
            <a:fillRect/>
          </a:stretch>
        </p:blipFill>
        <p:spPr>
          <a:xfrm>
            <a:off x="0" y="0"/>
            <a:ext cx="9144000" cy="6858000"/>
          </a:xfrm>
          <a:prstGeom prst="rect">
            <a:avLst/>
          </a:prstGeom>
        </p:spPr>
      </p:pic>
    </p:spTree>
    <p:extLst>
      <p:ext uri="{BB962C8B-B14F-4D97-AF65-F5344CB8AC3E}">
        <p14:creationId xmlns:p14="http://schemas.microsoft.com/office/powerpoint/2010/main" val="315162477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2237474"/>
            <a:ext cx="8208912" cy="1815882"/>
          </a:xfrm>
          <a:prstGeom prst="rect">
            <a:avLst/>
          </a:prstGeom>
          <a:noFill/>
        </p:spPr>
        <p:txBody>
          <a:bodyPr wrap="square" rtlCol="0">
            <a:spAutoFit/>
          </a:bodyPr>
          <a:lstStyle/>
          <a:p>
            <a:pPr algn="ctr"/>
            <a:r>
              <a:rPr lang="ja-JP" altLang="en-US" sz="7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お金を貯める</a:t>
            </a:r>
            <a:endParaRPr lang="en-US" altLang="ja-JP" sz="72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②どうしてお金を預けるの？</a:t>
            </a:r>
          </a:p>
        </p:txBody>
      </p:sp>
      <p:pic>
        <p:nvPicPr>
          <p:cNvPr id="3" name="図 2" descr="ロゴ&#10;&#10;自動的に生成された説明">
            <a:extLst>
              <a:ext uri="{FF2B5EF4-FFF2-40B4-BE49-F238E27FC236}">
                <a16:creationId xmlns:a16="http://schemas.microsoft.com/office/drawing/2014/main" id="{9628B7A7-C3F4-CA67-B23B-F121ED6631DF}"/>
              </a:ext>
            </a:extLst>
          </p:cNvPr>
          <p:cNvPicPr>
            <a:picLocks noChangeAspect="1"/>
          </p:cNvPicPr>
          <p:nvPr/>
        </p:nvPicPr>
        <p:blipFill>
          <a:blip r:embed="rId2"/>
          <a:stretch>
            <a:fillRect/>
          </a:stretch>
        </p:blipFill>
        <p:spPr>
          <a:xfrm>
            <a:off x="3564000" y="4860219"/>
            <a:ext cx="2016000" cy="692343"/>
          </a:xfrm>
          <a:prstGeom prst="rect">
            <a:avLst/>
          </a:prstGeom>
        </p:spPr>
      </p:pic>
    </p:spTree>
    <p:extLst>
      <p:ext uri="{BB962C8B-B14F-4D97-AF65-F5344CB8AC3E}">
        <p14:creationId xmlns:p14="http://schemas.microsoft.com/office/powerpoint/2010/main" val="2594078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853646"/>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「利息」について</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437780"/>
            <a:ext cx="9918640" cy="769441"/>
          </a:xfrm>
          <a:prstGeom prst="rect">
            <a:avLst/>
          </a:prstGeom>
          <a:noFill/>
        </p:spPr>
        <p:txBody>
          <a:bodyPr wrap="square" rtlCol="0">
            <a:spAutoFit/>
          </a:bodyPr>
          <a:lstStyle/>
          <a:p>
            <a:pPr defTabSz="914400"/>
            <a:r>
              <a:rPr lang="ja-JP" altLang="en-US" sz="2400" b="1" dirty="0">
                <a:solidFill>
                  <a:srgbClr val="00B050"/>
                </a:solidFill>
                <a:latin typeface="+mj-ea"/>
                <a:ea typeface="+mj-ea"/>
                <a:cs typeface="Meiryo UI" panose="020B0604030504040204" pitchFamily="50" charset="-128"/>
              </a:rPr>
              <a:t>利息</a:t>
            </a:r>
            <a:r>
              <a:rPr lang="ja-JP" altLang="en-US" sz="2000" b="1" dirty="0">
                <a:solidFill>
                  <a:prstClr val="black">
                    <a:lumMod val="65000"/>
                    <a:lumOff val="35000"/>
                  </a:prstClr>
                </a:solidFill>
                <a:latin typeface="+mj-ea"/>
                <a:ea typeface="+mj-ea"/>
                <a:cs typeface="Meiryo UI" panose="020B0604030504040204" pitchFamily="50" charset="-128"/>
              </a:rPr>
              <a:t>の計算方法には</a:t>
            </a:r>
            <a:r>
              <a:rPr lang="ja-JP" altLang="en-US" sz="2400" b="1" dirty="0">
                <a:solidFill>
                  <a:srgbClr val="00B050"/>
                </a:solidFill>
                <a:latin typeface="+mj-ea"/>
                <a:ea typeface="+mj-ea"/>
                <a:cs typeface="Meiryo UI" panose="020B0604030504040204" pitchFamily="50" charset="-128"/>
              </a:rPr>
              <a:t>「単利」</a:t>
            </a:r>
            <a:r>
              <a:rPr lang="ja-JP" altLang="en-US" sz="2000" b="1" dirty="0">
                <a:solidFill>
                  <a:prstClr val="black">
                    <a:lumMod val="65000"/>
                    <a:lumOff val="35000"/>
                  </a:prstClr>
                </a:solidFill>
                <a:latin typeface="+mj-ea"/>
                <a:ea typeface="+mj-ea"/>
                <a:cs typeface="Meiryo UI" panose="020B0604030504040204" pitchFamily="50" charset="-128"/>
              </a:rPr>
              <a:t>と</a:t>
            </a:r>
            <a:r>
              <a:rPr lang="ja-JP" altLang="en-US" sz="2400" b="1" dirty="0">
                <a:solidFill>
                  <a:srgbClr val="00B050"/>
                </a:solidFill>
                <a:latin typeface="+mj-ea"/>
                <a:ea typeface="+mj-ea"/>
                <a:cs typeface="Meiryo UI" panose="020B0604030504040204" pitchFamily="50" charset="-128"/>
              </a:rPr>
              <a:t>「複利」</a:t>
            </a:r>
            <a:r>
              <a:rPr lang="ja-JP" altLang="en-US" sz="2000" b="1" dirty="0">
                <a:solidFill>
                  <a:prstClr val="black">
                    <a:lumMod val="65000"/>
                    <a:lumOff val="35000"/>
                  </a:prstClr>
                </a:solidFill>
                <a:latin typeface="+mj-ea"/>
                <a:ea typeface="+mj-ea"/>
                <a:cs typeface="Meiryo UI" panose="020B0604030504040204" pitchFamily="50" charset="-128"/>
              </a:rPr>
              <a:t>があります。これらは、それぞれ</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異なる仕組みと特徴を持っています。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sp>
        <p:nvSpPr>
          <p:cNvPr id="6" name="テキスト ボックス 5">
            <a:extLst>
              <a:ext uri="{FF2B5EF4-FFF2-40B4-BE49-F238E27FC236}">
                <a16:creationId xmlns:a16="http://schemas.microsoft.com/office/drawing/2014/main" id="{3B1F4EE5-6C1D-483F-AC67-F1ED6C6C2180}"/>
              </a:ext>
            </a:extLst>
          </p:cNvPr>
          <p:cNvSpPr txBox="1"/>
          <p:nvPr/>
        </p:nvSpPr>
        <p:spPr>
          <a:xfrm>
            <a:off x="-1" y="116632"/>
            <a:ext cx="8419761"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四角形: 角を丸くする 6">
            <a:extLst>
              <a:ext uri="{FF2B5EF4-FFF2-40B4-BE49-F238E27FC236}">
                <a16:creationId xmlns:a16="http://schemas.microsoft.com/office/drawing/2014/main" id="{CA27FC83-D712-46C0-9961-26F62B230F14}"/>
              </a:ext>
            </a:extLst>
          </p:cNvPr>
          <p:cNvSpPr/>
          <p:nvPr/>
        </p:nvSpPr>
        <p:spPr>
          <a:xfrm>
            <a:off x="358083" y="2484938"/>
            <a:ext cx="828000" cy="360000"/>
          </a:xfrm>
          <a:prstGeom prst="roundRect">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A531F22-9A59-480D-BAAD-E060E3F1E5AE}"/>
              </a:ext>
            </a:extLst>
          </p:cNvPr>
          <p:cNvSpPr txBox="1"/>
          <p:nvPr/>
        </p:nvSpPr>
        <p:spPr bwMode="white">
          <a:xfrm>
            <a:off x="243807" y="2459924"/>
            <a:ext cx="1071977" cy="400110"/>
          </a:xfrm>
          <a:prstGeom prst="rect">
            <a:avLst/>
          </a:prstGeom>
          <a:noFill/>
        </p:spPr>
        <p:txBody>
          <a:bodyPr wrap="square" rtlCol="0">
            <a:spAutoFit/>
          </a:bodyPr>
          <a:lstStyle/>
          <a:p>
            <a:pPr algn="ctr" defTabSz="914400"/>
            <a:r>
              <a:rPr lang="ja-JP" altLang="en-US" sz="2000" b="1" dirty="0">
                <a:solidFill>
                  <a:schemeClr val="bg1"/>
                </a:solidFill>
                <a:latin typeface="Meiryo UI" panose="020B0604030504040204" pitchFamily="50" charset="-128"/>
                <a:ea typeface="Meiryo UI" panose="020B0604030504040204" pitchFamily="50" charset="-128"/>
              </a:rPr>
              <a:t>単利</a:t>
            </a:r>
          </a:p>
        </p:txBody>
      </p:sp>
      <p:sp>
        <p:nvSpPr>
          <p:cNvPr id="2" name="テキスト ボックス 1">
            <a:extLst>
              <a:ext uri="{FF2B5EF4-FFF2-40B4-BE49-F238E27FC236}">
                <a16:creationId xmlns:a16="http://schemas.microsoft.com/office/drawing/2014/main" id="{4ED919F0-6111-4678-8DA5-BC32B776B726}"/>
              </a:ext>
            </a:extLst>
          </p:cNvPr>
          <p:cNvSpPr txBox="1"/>
          <p:nvPr/>
        </p:nvSpPr>
        <p:spPr>
          <a:xfrm>
            <a:off x="1193796" y="2804524"/>
            <a:ext cx="7698684" cy="646331"/>
          </a:xfrm>
          <a:prstGeom prst="rect">
            <a:avLst/>
          </a:prstGeom>
          <a:noFill/>
        </p:spPr>
        <p:txBody>
          <a:bodyPr wrap="square" rtlCol="0">
            <a:spAutoFit/>
          </a:bodyPr>
          <a:lstStyle/>
          <a:p>
            <a:pPr defTabSz="914400"/>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単利は当初預けた元本（金額）に対してのみ利息がつくものです。</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計算式　</a:t>
            </a:r>
            <a:r>
              <a:rPr lang="zh-TW"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元利合計＝</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元本</a:t>
            </a:r>
            <a:r>
              <a:rPr lang="en-US" altLang="zh-TW"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zh-TW"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＋年利率</a:t>
            </a:r>
            <a:r>
              <a:rPr lang="en-US" altLang="zh-TW"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預入期間）</a:t>
            </a:r>
            <a:endParaRPr lang="en-US" altLang="zh-TW"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C32F8526-34AA-4926-8F2D-CFD922F138E3}"/>
              </a:ext>
            </a:extLst>
          </p:cNvPr>
          <p:cNvSpPr txBox="1"/>
          <p:nvPr/>
        </p:nvSpPr>
        <p:spPr>
          <a:xfrm>
            <a:off x="1129676" y="4334315"/>
            <a:ext cx="5671745" cy="400110"/>
          </a:xfrm>
          <a:prstGeom prst="rect">
            <a:avLst/>
          </a:prstGeom>
          <a:noFill/>
        </p:spPr>
        <p:txBody>
          <a:bodyPr wrap="none" rtlCol="0">
            <a:spAutoFit/>
          </a:bodyPr>
          <a:lstStyle/>
          <a:p>
            <a:pPr defTabSz="914400"/>
            <a:r>
              <a:rPr lang="ja-JP" altLang="en-US" sz="2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rPr>
              <a:t>「元本＋一定期間ごとに発生する利息」に利息がつく</a:t>
            </a:r>
            <a:endParaRPr lang="en-US" altLang="ja-JP" sz="2000" b="1" dirty="0">
              <a:solidFill>
                <a:schemeClr val="accent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5E6F8DFE-AFB0-481F-9B4C-807FF44415EF}"/>
              </a:ext>
            </a:extLst>
          </p:cNvPr>
          <p:cNvSpPr txBox="1"/>
          <p:nvPr/>
        </p:nvSpPr>
        <p:spPr>
          <a:xfrm>
            <a:off x="1193796" y="2453039"/>
            <a:ext cx="3419526" cy="400110"/>
          </a:xfrm>
          <a:prstGeom prst="rect">
            <a:avLst/>
          </a:prstGeom>
          <a:noFill/>
        </p:spPr>
        <p:txBody>
          <a:bodyPr wrap="none" rtlCol="0">
            <a:spAutoFit/>
          </a:bodyPr>
          <a:lstStyle/>
          <a:p>
            <a:r>
              <a:rPr lang="ja-JP" altLang="en-US"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「預けた元本のみ」に利息がつく</a:t>
            </a:r>
            <a:endParaRPr lang="en-US" altLang="ja-JP" sz="20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8A17C64C-09B6-4BBF-B69B-7CE791E3BB43}"/>
              </a:ext>
            </a:extLst>
          </p:cNvPr>
          <p:cNvSpPr txBox="1"/>
          <p:nvPr/>
        </p:nvSpPr>
        <p:spPr>
          <a:xfrm>
            <a:off x="1119365" y="3477019"/>
            <a:ext cx="8806954" cy="738664"/>
          </a:xfrm>
          <a:prstGeom prst="rect">
            <a:avLst/>
          </a:prstGeom>
          <a:noFill/>
        </p:spPr>
        <p:txBody>
          <a:bodyPr wrap="square" rtlCol="0">
            <a:spAutoFit/>
          </a:bodyPr>
          <a:lstStyle/>
          <a:p>
            <a:pPr defTabSz="914400"/>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例えば・・・</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万円預けて年利が</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年間の利息は</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万円になります。</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そして</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年目も元本</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万円で計算をするので、利息分は</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万円になります。</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そうすると、</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万円の利息がつくことになります。</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四角形: 角を丸くする 13">
            <a:extLst>
              <a:ext uri="{FF2B5EF4-FFF2-40B4-BE49-F238E27FC236}">
                <a16:creationId xmlns:a16="http://schemas.microsoft.com/office/drawing/2014/main" id="{6D91FBF9-D1EA-4661-85E4-32EE9429C192}"/>
              </a:ext>
            </a:extLst>
          </p:cNvPr>
          <p:cNvSpPr/>
          <p:nvPr/>
        </p:nvSpPr>
        <p:spPr>
          <a:xfrm>
            <a:off x="358083" y="4346018"/>
            <a:ext cx="828000" cy="360000"/>
          </a:xfrm>
          <a:prstGeom prst="roundRect">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B36C6AF-47A2-4A4D-8888-0DD09DABA6E9}"/>
              </a:ext>
            </a:extLst>
          </p:cNvPr>
          <p:cNvSpPr txBox="1"/>
          <p:nvPr/>
        </p:nvSpPr>
        <p:spPr bwMode="white">
          <a:xfrm>
            <a:off x="251520" y="4334118"/>
            <a:ext cx="1071977" cy="400110"/>
          </a:xfrm>
          <a:prstGeom prst="rect">
            <a:avLst/>
          </a:prstGeom>
          <a:noFill/>
        </p:spPr>
        <p:txBody>
          <a:bodyPr wrap="square" rtlCol="0">
            <a:spAutoFit/>
          </a:bodyPr>
          <a:lstStyle/>
          <a:p>
            <a:pPr algn="ctr" defTabSz="914400"/>
            <a:r>
              <a:rPr lang="ja-JP" altLang="en-US" sz="2000" b="1" dirty="0">
                <a:solidFill>
                  <a:schemeClr val="bg1"/>
                </a:solidFill>
                <a:latin typeface="Meiryo UI" panose="020B0604030504040204" pitchFamily="50" charset="-128"/>
                <a:ea typeface="Meiryo UI" panose="020B0604030504040204" pitchFamily="50" charset="-128"/>
              </a:rPr>
              <a:t>複利</a:t>
            </a:r>
          </a:p>
        </p:txBody>
      </p:sp>
      <p:sp>
        <p:nvSpPr>
          <p:cNvPr id="16" name="テキスト ボックス 15">
            <a:extLst>
              <a:ext uri="{FF2B5EF4-FFF2-40B4-BE49-F238E27FC236}">
                <a16:creationId xmlns:a16="http://schemas.microsoft.com/office/drawing/2014/main" id="{CA99B5B1-1EFA-42A3-9123-729CC98C06A7}"/>
              </a:ext>
            </a:extLst>
          </p:cNvPr>
          <p:cNvSpPr txBox="1"/>
          <p:nvPr/>
        </p:nvSpPr>
        <p:spPr>
          <a:xfrm>
            <a:off x="1129676" y="4687654"/>
            <a:ext cx="7762804" cy="923330"/>
          </a:xfrm>
          <a:prstGeom prst="rect">
            <a:avLst/>
          </a:prstGeom>
          <a:noFill/>
        </p:spPr>
        <p:txBody>
          <a:bodyPr wrap="square" rtlCol="0">
            <a:spAutoFit/>
          </a:bodyPr>
          <a:lstStyle/>
          <a:p>
            <a:pPr defTabSz="914400"/>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複利は一定期間ごとに発生する利息を当初預けた元本に組み入れて、</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利息を計算するものです。</a:t>
            </a:r>
            <a:endParaRPr lang="en-US" altLang="ja-JP"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計算式　</a:t>
            </a:r>
            <a:r>
              <a:rPr lang="zh-TW"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元利合計＝</a:t>
            </a:r>
            <a:r>
              <a:rPr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元本</a:t>
            </a:r>
            <a:r>
              <a:rPr lang="en-US" altLang="zh-TW"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zh-TW"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zh-TW"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＋年利率）</a:t>
            </a:r>
            <a:r>
              <a:rPr lang="ja-JP" altLang="en-US" b="1" baseline="30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年数</a:t>
            </a:r>
            <a:endParaRPr lang="en-US" altLang="zh-TW" b="1" baseline="300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7F0D74E1-A439-4B79-B5DA-C57841946B34}"/>
              </a:ext>
            </a:extLst>
          </p:cNvPr>
          <p:cNvSpPr txBox="1"/>
          <p:nvPr/>
        </p:nvSpPr>
        <p:spPr>
          <a:xfrm>
            <a:off x="1119365" y="5592893"/>
            <a:ext cx="8871075" cy="954107"/>
          </a:xfrm>
          <a:prstGeom prst="rect">
            <a:avLst/>
          </a:prstGeom>
          <a:noFill/>
        </p:spPr>
        <p:txBody>
          <a:bodyPr wrap="square" rtlCol="0">
            <a:spAutoFit/>
          </a:bodyPr>
          <a:lstStyle/>
          <a:p>
            <a:pPr defTabSz="914400"/>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例えば・・・</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万円預けて年利が</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の場合、</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年間の利息は</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万円になります。</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そして</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年目の利息の元本は「元本</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万円＋利息</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万円」で「</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110</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万円」となります。</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このため</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年目の利息は</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万円となり、</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年目の利息よりも増えます。</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そうすると、</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万円の利息がつくことになります。</a:t>
            </a:r>
            <a:endParaRPr lang="en-US" altLang="ja-JP" sz="14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5173BE75-BBF5-431C-9D5F-1493B38AD0F5}"/>
              </a:ext>
            </a:extLst>
          </p:cNvPr>
          <p:cNvSpPr txBox="1"/>
          <p:nvPr/>
        </p:nvSpPr>
        <p:spPr>
          <a:xfrm>
            <a:off x="8698704" y="6558244"/>
            <a:ext cx="351378"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10</a:t>
            </a:r>
          </a:p>
        </p:txBody>
      </p:sp>
    </p:spTree>
    <p:extLst>
      <p:ext uri="{BB962C8B-B14F-4D97-AF65-F5344CB8AC3E}">
        <p14:creationId xmlns:p14="http://schemas.microsoft.com/office/powerpoint/2010/main" val="207952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836712"/>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72</a:t>
            </a:r>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の法則」</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440000"/>
            <a:ext cx="8640960" cy="8309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B050"/>
                </a:solidFill>
                <a:effectLst/>
                <a:uLnTx/>
                <a:uFillTx/>
                <a:latin typeface="+mj-ea"/>
                <a:ea typeface="+mj-ea"/>
                <a:cs typeface="Meiryo UI" panose="020B0604030504040204" pitchFamily="50" charset="-128"/>
              </a:rPr>
              <a:t>何年でお金が</a:t>
            </a:r>
            <a:r>
              <a:rPr kumimoji="0" lang="ja-JP" altLang="en-US" sz="2400" b="1" kern="0" dirty="0">
                <a:solidFill>
                  <a:srgbClr val="00B050"/>
                </a:solidFill>
                <a:latin typeface="+mj-ea"/>
                <a:ea typeface="+mj-ea"/>
                <a:cs typeface="Meiryo UI" panose="020B0604030504040204" pitchFamily="50" charset="-128"/>
              </a:rPr>
              <a:t>２</a:t>
            </a:r>
            <a:r>
              <a:rPr kumimoji="0" lang="ja-JP" altLang="en-US" sz="2400" b="1" i="0" u="none" strike="noStrike" kern="0" cap="none" spc="0" normalizeH="0" baseline="0" noProof="0" dirty="0">
                <a:ln>
                  <a:noFill/>
                </a:ln>
                <a:solidFill>
                  <a:srgbClr val="00B050"/>
                </a:solidFill>
                <a:effectLst/>
                <a:uLnTx/>
                <a:uFillTx/>
                <a:latin typeface="+mj-ea"/>
                <a:ea typeface="+mj-ea"/>
                <a:cs typeface="Meiryo UI" panose="020B0604030504040204" pitchFamily="50" charset="-128"/>
              </a:rPr>
              <a:t>倍になるかが簡単にわかる計算式。</a:t>
            </a:r>
            <a:endParaRPr kumimoji="0" lang="en-US" altLang="ja-JP" sz="2400" b="1" i="0" u="none" strike="noStrike" kern="0" cap="none" spc="0" normalizeH="0" baseline="0" noProof="0" dirty="0">
              <a:ln>
                <a:noFill/>
              </a:ln>
              <a:solidFill>
                <a:prstClr val="black">
                  <a:lumMod val="65000"/>
                  <a:lumOff val="35000"/>
                </a:prstClr>
              </a:solidFill>
              <a:effectLst/>
              <a:uLnTx/>
              <a:uFillTx/>
              <a:latin typeface="+mj-ea"/>
              <a:ea typeface="+mj-ea"/>
              <a:cs typeface="Meiryo UI" panose="020B060403050404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B050"/>
                </a:solidFill>
                <a:effectLst/>
                <a:uLnTx/>
                <a:uFillTx/>
                <a:latin typeface="+mj-ea"/>
                <a:ea typeface="+mj-ea"/>
                <a:cs typeface="Meiryo UI" panose="020B0604030504040204" pitchFamily="50" charset="-128"/>
              </a:rPr>
              <a:t>「</a:t>
            </a:r>
            <a:r>
              <a:rPr kumimoji="0" lang="ja-JP" altLang="en-US" sz="2400" b="1" kern="0" dirty="0">
                <a:solidFill>
                  <a:srgbClr val="00B050"/>
                </a:solidFill>
                <a:latin typeface="+mj-ea"/>
                <a:ea typeface="+mj-ea"/>
                <a:cs typeface="Meiryo UI" panose="020B0604030504040204" pitchFamily="50" charset="-128"/>
              </a:rPr>
              <a:t>７２</a:t>
            </a:r>
            <a:r>
              <a:rPr kumimoji="0" lang="en-US" altLang="ja-JP" sz="2400" b="1" i="0" u="none" strike="noStrike" kern="0" cap="none" spc="0" normalizeH="0" baseline="0" noProof="0" dirty="0">
                <a:ln>
                  <a:noFill/>
                </a:ln>
                <a:solidFill>
                  <a:srgbClr val="00B050"/>
                </a:solidFill>
                <a:effectLst/>
                <a:uLnTx/>
                <a:uFillTx/>
                <a:latin typeface="+mj-ea"/>
                <a:ea typeface="+mj-ea"/>
                <a:cs typeface="Meiryo UI" panose="020B0604030504040204" pitchFamily="50" charset="-128"/>
              </a:rPr>
              <a:t>÷</a:t>
            </a:r>
            <a:r>
              <a:rPr kumimoji="0" lang="ja-JP" altLang="en-US" sz="2400" b="1" i="0" u="none" strike="noStrike" kern="0" cap="none" spc="0" normalizeH="0" baseline="0" noProof="0" dirty="0">
                <a:ln>
                  <a:noFill/>
                </a:ln>
                <a:solidFill>
                  <a:srgbClr val="00B050"/>
                </a:solidFill>
                <a:effectLst/>
                <a:uLnTx/>
                <a:uFillTx/>
                <a:latin typeface="+mj-ea"/>
                <a:ea typeface="+mj-ea"/>
                <a:cs typeface="Meiryo UI" panose="020B0604030504040204" pitchFamily="50" charset="-128"/>
              </a:rPr>
              <a:t>金利≒お金が</a:t>
            </a:r>
            <a:r>
              <a:rPr kumimoji="0" lang="ja-JP" altLang="en-US" sz="2400" b="1" kern="0" dirty="0">
                <a:solidFill>
                  <a:srgbClr val="00B050"/>
                </a:solidFill>
                <a:latin typeface="+mj-ea"/>
                <a:ea typeface="+mj-ea"/>
                <a:cs typeface="Meiryo UI" panose="020B0604030504040204" pitchFamily="50" charset="-128"/>
              </a:rPr>
              <a:t>２</a:t>
            </a:r>
            <a:r>
              <a:rPr kumimoji="0" lang="ja-JP" altLang="en-US" sz="2400" b="1" i="0" u="none" strike="noStrike" kern="0" cap="none" spc="0" normalizeH="0" baseline="0" noProof="0" dirty="0">
                <a:ln>
                  <a:noFill/>
                </a:ln>
                <a:solidFill>
                  <a:srgbClr val="00B050"/>
                </a:solidFill>
                <a:effectLst/>
                <a:uLnTx/>
                <a:uFillTx/>
                <a:latin typeface="+mj-ea"/>
                <a:ea typeface="+mj-ea"/>
                <a:cs typeface="Meiryo UI" panose="020B0604030504040204" pitchFamily="50" charset="-128"/>
              </a:rPr>
              <a:t>倍になる期間（年）」</a:t>
            </a:r>
            <a:endParaRPr kumimoji="0" lang="en-US" altLang="ja-JP" sz="2400" b="1" i="0" u="none" strike="noStrike" kern="0" cap="none" spc="0" normalizeH="0" baseline="0" noProof="0" dirty="0">
              <a:ln>
                <a:noFill/>
              </a:ln>
              <a:solidFill>
                <a:srgbClr val="00B050"/>
              </a:solidFill>
              <a:effectLst/>
              <a:uLnTx/>
              <a:uFillTx/>
              <a:latin typeface="+mj-ea"/>
              <a:ea typeface="+mj-ea"/>
              <a:cs typeface="Meiryo UI" panose="020B0604030504040204" pitchFamily="50" charset="-128"/>
            </a:endParaRPr>
          </a:p>
        </p:txBody>
      </p:sp>
      <p:sp>
        <p:nvSpPr>
          <p:cNvPr id="5" name="テキスト ボックス 4">
            <a:extLst>
              <a:ext uri="{FF2B5EF4-FFF2-40B4-BE49-F238E27FC236}">
                <a16:creationId xmlns:a16="http://schemas.microsoft.com/office/drawing/2014/main" id="{F97E74BE-1828-4464-86EC-E1CD862C2397}"/>
              </a:ext>
            </a:extLst>
          </p:cNvPr>
          <p:cNvSpPr txBox="1"/>
          <p:nvPr/>
        </p:nvSpPr>
        <p:spPr>
          <a:xfrm>
            <a:off x="0" y="116632"/>
            <a:ext cx="5546884"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C2E8CC8F-E208-4F8C-B2AB-3099D8ECA2CF}"/>
              </a:ext>
            </a:extLst>
          </p:cNvPr>
          <p:cNvSpPr txBox="1"/>
          <p:nvPr/>
        </p:nvSpPr>
        <p:spPr>
          <a:xfrm>
            <a:off x="393568" y="2419524"/>
            <a:ext cx="8447183" cy="3477875"/>
          </a:xfrm>
          <a:prstGeom prst="rect">
            <a:avLst/>
          </a:prstGeom>
          <a:noFill/>
        </p:spPr>
        <p:txBody>
          <a:bodyPr wrap="square" rtlCol="0">
            <a:spAutoFit/>
          </a:bodyPr>
          <a:lstStyle/>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　金利１８％でお金を借りた場合、「７２</a:t>
            </a:r>
            <a:r>
              <a:rPr kumimoji="0" lang="en-US" altLang="ja-JP" sz="2000" b="1" kern="0" dirty="0">
                <a:solidFill>
                  <a:prstClr val="black">
                    <a:lumMod val="65000"/>
                    <a:lumOff val="35000"/>
                  </a:prstClr>
                </a:solidFill>
                <a:latin typeface="+mn-ea"/>
                <a:cs typeface="Meiryo UI" panose="020B0604030504040204" pitchFamily="50" charset="-128"/>
              </a:rPr>
              <a:t>÷</a:t>
            </a:r>
            <a:r>
              <a:rPr kumimoji="0" lang="ja-JP" altLang="en-US" sz="2000" b="1" kern="0" dirty="0">
                <a:solidFill>
                  <a:prstClr val="black">
                    <a:lumMod val="65000"/>
                    <a:lumOff val="35000"/>
                  </a:prstClr>
                </a:solidFill>
                <a:latin typeface="+mn-ea"/>
                <a:cs typeface="Meiryo UI" panose="020B0604030504040204" pitchFamily="50" charset="-128"/>
              </a:rPr>
              <a:t>１８＝４」となるので、</a:t>
            </a: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約４年で借りたお金が２倍になることが分かります。</a:t>
            </a: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この計算式を知っていれば、ローンなどで借りたお金や、運用しているお金が、</a:t>
            </a: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どの程度の期間で２倍になるかが分かります。</a:t>
            </a: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　金利３％でお金を運用した場合、何年で２倍になるかを知りたいときには、</a:t>
            </a: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「７２</a:t>
            </a:r>
            <a:r>
              <a:rPr kumimoji="0" lang="en-US" altLang="ja-JP" sz="2000" b="1" kern="0" dirty="0">
                <a:solidFill>
                  <a:prstClr val="black">
                    <a:lumMod val="65000"/>
                    <a:lumOff val="35000"/>
                  </a:prstClr>
                </a:solidFill>
                <a:latin typeface="+mn-ea"/>
                <a:cs typeface="Meiryo UI" panose="020B0604030504040204" pitchFamily="50" charset="-128"/>
              </a:rPr>
              <a:t>÷</a:t>
            </a:r>
            <a:r>
              <a:rPr kumimoji="0" lang="ja-JP" altLang="en-US" sz="2000" b="1" kern="0" dirty="0">
                <a:solidFill>
                  <a:prstClr val="black">
                    <a:lumMod val="65000"/>
                    <a:lumOff val="35000"/>
                  </a:prstClr>
                </a:solidFill>
                <a:latin typeface="+mn-ea"/>
                <a:cs typeface="Meiryo UI" panose="020B0604030504040204" pitchFamily="50" charset="-128"/>
              </a:rPr>
              <a:t>３＝２４」となるので、約２４年で２倍になることが分かります。</a:t>
            </a: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　この計算式は「７２</a:t>
            </a:r>
            <a:r>
              <a:rPr kumimoji="0" lang="en-US" altLang="ja-JP" sz="2000" b="1" kern="0" dirty="0">
                <a:solidFill>
                  <a:prstClr val="black">
                    <a:lumMod val="65000"/>
                    <a:lumOff val="35000"/>
                  </a:prstClr>
                </a:solidFill>
                <a:latin typeface="+mn-ea"/>
                <a:cs typeface="Meiryo UI" panose="020B0604030504040204" pitchFamily="50" charset="-128"/>
              </a:rPr>
              <a:t>÷</a:t>
            </a:r>
            <a:r>
              <a:rPr kumimoji="0" lang="ja-JP" altLang="en-US" sz="2000" b="1" kern="0" dirty="0">
                <a:solidFill>
                  <a:prstClr val="black">
                    <a:lumMod val="65000"/>
                    <a:lumOff val="35000"/>
                  </a:prstClr>
                </a:solidFill>
                <a:latin typeface="+mn-ea"/>
                <a:cs typeface="Meiryo UI" panose="020B0604030504040204" pitchFamily="50" charset="-128"/>
              </a:rPr>
              <a:t>お金が２倍になる期間≒金利」ともできるので、</a:t>
            </a: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１０年でお金を２倍にしようと思った場合、「７２</a:t>
            </a:r>
            <a:r>
              <a:rPr kumimoji="0" lang="en-US" altLang="ja-JP" sz="2000" b="1" kern="0" dirty="0">
                <a:solidFill>
                  <a:prstClr val="black">
                    <a:lumMod val="65000"/>
                    <a:lumOff val="35000"/>
                  </a:prstClr>
                </a:solidFill>
                <a:latin typeface="+mn-ea"/>
                <a:cs typeface="Meiryo UI" panose="020B0604030504040204" pitchFamily="50" charset="-128"/>
              </a:rPr>
              <a:t>÷</a:t>
            </a:r>
            <a:r>
              <a:rPr kumimoji="0" lang="ja-JP" altLang="en-US" sz="2000" b="1" kern="0" dirty="0">
                <a:solidFill>
                  <a:prstClr val="black">
                    <a:lumMod val="65000"/>
                    <a:lumOff val="35000"/>
                  </a:prstClr>
                </a:solidFill>
                <a:latin typeface="+mn-ea"/>
                <a:cs typeface="Meiryo UI" panose="020B0604030504040204" pitchFamily="50" charset="-128"/>
              </a:rPr>
              <a:t>１０ ≒７．２」となるので、</a:t>
            </a:r>
            <a:endParaRPr kumimoji="0" lang="en-US" altLang="ja-JP" sz="2000" b="1" kern="0" dirty="0">
              <a:solidFill>
                <a:prstClr val="black">
                  <a:lumMod val="65000"/>
                  <a:lumOff val="35000"/>
                </a:prstClr>
              </a:solidFill>
              <a:latin typeface="+mn-ea"/>
              <a:cs typeface="Meiryo UI" panose="020B0604030504040204" pitchFamily="50" charset="-128"/>
            </a:endParaRPr>
          </a:p>
          <a:p>
            <a:pPr lvl="0" defTabSz="914400">
              <a:defRPr/>
            </a:pPr>
            <a:r>
              <a:rPr kumimoji="0" lang="ja-JP" altLang="en-US" sz="2000" b="1" kern="0" dirty="0">
                <a:solidFill>
                  <a:prstClr val="black">
                    <a:lumMod val="65000"/>
                    <a:lumOff val="35000"/>
                  </a:prstClr>
                </a:solidFill>
                <a:latin typeface="+mn-ea"/>
                <a:cs typeface="Meiryo UI" panose="020B0604030504040204" pitchFamily="50" charset="-128"/>
              </a:rPr>
              <a:t>金利７．２％で運用する必要があることが分かります。</a:t>
            </a:r>
            <a:endParaRPr kumimoji="0" lang="en-US" altLang="ja-JP" kern="0" dirty="0">
              <a:solidFill>
                <a:prstClr val="black">
                  <a:lumMod val="65000"/>
                  <a:lumOff val="35000"/>
                </a:prstClr>
              </a:solidFill>
              <a:latin typeface="+mn-ea"/>
            </a:endParaRPr>
          </a:p>
        </p:txBody>
      </p:sp>
      <p:sp>
        <p:nvSpPr>
          <p:cNvPr id="6" name="テキスト ボックス 5">
            <a:extLst>
              <a:ext uri="{FF2B5EF4-FFF2-40B4-BE49-F238E27FC236}">
                <a16:creationId xmlns:a16="http://schemas.microsoft.com/office/drawing/2014/main" id="{AC38097D-268F-438D-8410-A3D075255B38}"/>
              </a:ext>
            </a:extLst>
          </p:cNvPr>
          <p:cNvSpPr txBox="1"/>
          <p:nvPr/>
        </p:nvSpPr>
        <p:spPr>
          <a:xfrm>
            <a:off x="1112589" y="6092212"/>
            <a:ext cx="7667484" cy="307777"/>
          </a:xfrm>
          <a:prstGeom prst="rect">
            <a:avLst/>
          </a:prstGeom>
          <a:noFill/>
        </p:spPr>
        <p:txBody>
          <a:bodyPr wrap="none" rtlCol="0">
            <a:spAutoFit/>
          </a:bodyPr>
          <a:lstStyle/>
          <a:p>
            <a:pPr algn="r"/>
            <a:r>
              <a:rPr kumimoji="0" lang="ja-JP" altLang="en-US" sz="1400" kern="0" dirty="0">
                <a:solidFill>
                  <a:prstClr val="black">
                    <a:lumMod val="65000"/>
                    <a:lumOff val="35000"/>
                  </a:prstClr>
                </a:solidFill>
              </a:rPr>
              <a:t>　</a:t>
            </a:r>
            <a:r>
              <a:rPr kumimoji="0" lang="en-US" altLang="ja-JP" sz="1400" kern="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kern="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なお、この計算式で使用する金利は複利で、算出される結果（期間や金利）は、大まかな数字です。</a:t>
            </a:r>
            <a:endParaRPr kumimoji="0" lang="en-US" altLang="ja-JP" sz="14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37460AC6-0F4C-41D6-929D-408AB8B7CE42}"/>
              </a:ext>
            </a:extLst>
          </p:cNvPr>
          <p:cNvSpPr txBox="1"/>
          <p:nvPr/>
        </p:nvSpPr>
        <p:spPr>
          <a:xfrm>
            <a:off x="8698704" y="6558244"/>
            <a:ext cx="351378"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11</a:t>
            </a:r>
          </a:p>
        </p:txBody>
      </p:sp>
    </p:spTree>
    <p:extLst>
      <p:ext uri="{BB962C8B-B14F-4D97-AF65-F5344CB8AC3E}">
        <p14:creationId xmlns:p14="http://schemas.microsoft.com/office/powerpoint/2010/main" val="2380569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870580"/>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「預金保険制度」について</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53862" y="1580758"/>
            <a:ext cx="8892480" cy="4154984"/>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n-ea"/>
                <a:cs typeface="Meiryo UI" panose="020B0604030504040204" pitchFamily="50" charset="-128"/>
              </a:rPr>
              <a:t>　万が一、銀行が「破たん」したときに、</a:t>
            </a:r>
            <a:r>
              <a:rPr lang="ja-JP" altLang="en-US" sz="2400" b="1" dirty="0">
                <a:solidFill>
                  <a:srgbClr val="00B050"/>
                </a:solidFill>
                <a:latin typeface="+mn-ea"/>
                <a:cs typeface="Meiryo UI" panose="020B0604030504040204" pitchFamily="50" charset="-128"/>
              </a:rPr>
              <a:t>預金を守ってくれる制度</a:t>
            </a:r>
            <a:r>
              <a:rPr lang="ja-JP" altLang="en-US" sz="2000" b="1" dirty="0">
                <a:solidFill>
                  <a:prstClr val="black">
                    <a:lumMod val="65000"/>
                    <a:lumOff val="35000"/>
                  </a:prstClr>
                </a:solidFill>
                <a:latin typeface="+mn-ea"/>
                <a:cs typeface="Meiryo UI" panose="020B0604030504040204" pitchFamily="50" charset="-128"/>
              </a:rPr>
              <a:t>のことです。</a:t>
            </a:r>
            <a:endParaRPr lang="en-US" altLang="ja-JP" sz="2000" b="1" dirty="0">
              <a:solidFill>
                <a:prstClr val="black">
                  <a:lumMod val="65000"/>
                  <a:lumOff val="35000"/>
                </a:prstClr>
              </a:solidFill>
              <a:latin typeface="+mn-ea"/>
              <a:cs typeface="Meiryo UI" panose="020B0604030504040204" pitchFamily="50" charset="-128"/>
            </a:endParaRPr>
          </a:p>
          <a:p>
            <a:pPr defTabSz="914400"/>
            <a:endParaRPr lang="en-US" altLang="ja-JP" sz="2000" b="1" dirty="0">
              <a:solidFill>
                <a:prstClr val="black">
                  <a:lumMod val="65000"/>
                  <a:lumOff val="35000"/>
                </a:prstClr>
              </a:solidFill>
              <a:latin typeface="+mn-ea"/>
              <a:cs typeface="Meiryo UI" panose="020B0604030504040204" pitchFamily="50" charset="-128"/>
            </a:endParaRPr>
          </a:p>
          <a:p>
            <a:pPr defTabSz="914400"/>
            <a:r>
              <a:rPr lang="ja-JP" altLang="en-US" sz="2000" b="1" dirty="0">
                <a:solidFill>
                  <a:prstClr val="black">
                    <a:lumMod val="65000"/>
                    <a:lumOff val="35000"/>
                  </a:prstClr>
                </a:solidFill>
                <a:latin typeface="+mn-ea"/>
                <a:cs typeface="Meiryo UI" panose="020B0604030504040204" pitchFamily="50" charset="-128"/>
              </a:rPr>
              <a:t>　生命保険などと違い、利用者が保険料を払うのではなく、銀行などの金融機関が「預金保険機構」に保険料を払っていて、</a:t>
            </a:r>
            <a:r>
              <a:rPr lang="ja-JP" altLang="en-US" sz="2400" b="1" dirty="0">
                <a:solidFill>
                  <a:srgbClr val="00B050"/>
                </a:solidFill>
                <a:latin typeface="+mn-ea"/>
                <a:cs typeface="Meiryo UI" panose="020B0604030504040204" pitchFamily="50" charset="-128"/>
              </a:rPr>
              <a:t>預金者が安心してお金を預け</a:t>
            </a:r>
            <a:endParaRPr lang="en-US" altLang="ja-JP" sz="2400" b="1" dirty="0">
              <a:solidFill>
                <a:srgbClr val="00B050"/>
              </a:solidFill>
              <a:latin typeface="+mn-ea"/>
              <a:cs typeface="Meiryo UI" panose="020B0604030504040204" pitchFamily="50" charset="-128"/>
            </a:endParaRPr>
          </a:p>
          <a:p>
            <a:pPr defTabSz="914400"/>
            <a:r>
              <a:rPr lang="ja-JP" altLang="en-US" sz="2400" b="1" dirty="0">
                <a:solidFill>
                  <a:srgbClr val="00B050"/>
                </a:solidFill>
                <a:latin typeface="+mn-ea"/>
                <a:cs typeface="Meiryo UI" panose="020B0604030504040204" pitchFamily="50" charset="-128"/>
              </a:rPr>
              <a:t>られる</a:t>
            </a:r>
            <a:r>
              <a:rPr lang="ja-JP" altLang="en-US" sz="2000" b="1" dirty="0">
                <a:solidFill>
                  <a:prstClr val="black">
                    <a:lumMod val="65000"/>
                    <a:lumOff val="35000"/>
                  </a:prstClr>
                </a:solidFill>
                <a:latin typeface="+mn-ea"/>
                <a:cs typeface="Meiryo UI" panose="020B0604030504040204" pitchFamily="50" charset="-128"/>
              </a:rPr>
              <a:t>ようにしています。</a:t>
            </a:r>
            <a:endParaRPr lang="en-US" altLang="ja-JP" sz="800" b="1" dirty="0">
              <a:solidFill>
                <a:prstClr val="black">
                  <a:lumMod val="65000"/>
                  <a:lumOff val="35000"/>
                </a:prstClr>
              </a:solidFill>
              <a:latin typeface="+mn-ea"/>
              <a:cs typeface="Meiryo UI" panose="020B0604030504040204" pitchFamily="50" charset="-128"/>
            </a:endParaRPr>
          </a:p>
          <a:p>
            <a:pPr defTabSz="914400"/>
            <a:endParaRPr lang="en-US" altLang="ja-JP" sz="2000" b="1" dirty="0">
              <a:solidFill>
                <a:prstClr val="black">
                  <a:lumMod val="65000"/>
                  <a:lumOff val="35000"/>
                </a:prstClr>
              </a:solidFill>
              <a:latin typeface="+mn-ea"/>
              <a:cs typeface="Meiryo UI" panose="020B0604030504040204" pitchFamily="50" charset="-128"/>
            </a:endParaRPr>
          </a:p>
          <a:p>
            <a:pPr defTabSz="914400"/>
            <a:r>
              <a:rPr lang="ja-JP" altLang="en-US" sz="2000" b="1" dirty="0">
                <a:solidFill>
                  <a:prstClr val="black">
                    <a:lumMod val="65000"/>
                    <a:lumOff val="35000"/>
                  </a:prstClr>
                </a:solidFill>
                <a:latin typeface="+mn-ea"/>
                <a:cs typeface="Meiryo UI" panose="020B0604030504040204" pitchFamily="50" charset="-128"/>
              </a:rPr>
              <a:t>　銀行などの金融機関が破たんした際には、対象となる預金について</a:t>
            </a:r>
            <a:r>
              <a:rPr lang="ja-JP" altLang="en-US" sz="2400" b="1" dirty="0">
                <a:solidFill>
                  <a:srgbClr val="00B050"/>
                </a:solidFill>
                <a:latin typeface="+mn-ea"/>
                <a:cs typeface="Meiryo UI" panose="020B0604030504040204" pitchFamily="50" charset="-128"/>
              </a:rPr>
              <a:t>１つの</a:t>
            </a:r>
            <a:endParaRPr lang="en-US" altLang="ja-JP" sz="2400" b="1" dirty="0">
              <a:solidFill>
                <a:srgbClr val="00B050"/>
              </a:solidFill>
              <a:latin typeface="+mn-ea"/>
              <a:cs typeface="Meiryo UI" panose="020B0604030504040204" pitchFamily="50" charset="-128"/>
            </a:endParaRPr>
          </a:p>
          <a:p>
            <a:pPr defTabSz="914400"/>
            <a:r>
              <a:rPr lang="ja-JP" altLang="en-US" sz="2400" b="1" dirty="0">
                <a:solidFill>
                  <a:srgbClr val="00B050"/>
                </a:solidFill>
                <a:latin typeface="+mn-ea"/>
                <a:cs typeface="Meiryo UI" panose="020B0604030504040204" pitchFamily="50" charset="-128"/>
              </a:rPr>
              <a:t>金融機関</a:t>
            </a:r>
            <a:r>
              <a:rPr lang="ja-JP" altLang="en-US" sz="2000" b="1" dirty="0">
                <a:solidFill>
                  <a:prstClr val="black">
                    <a:lumMod val="65000"/>
                    <a:lumOff val="35000"/>
                  </a:prstClr>
                </a:solidFill>
                <a:latin typeface="+mn-ea"/>
                <a:cs typeface="Meiryo UI" panose="020B0604030504040204" pitchFamily="50" charset="-128"/>
              </a:rPr>
              <a:t>で</a:t>
            </a:r>
            <a:r>
              <a:rPr lang="ja-JP" altLang="en-US" sz="2400" b="1" dirty="0">
                <a:solidFill>
                  <a:srgbClr val="00B050"/>
                </a:solidFill>
                <a:latin typeface="+mn-ea"/>
                <a:cs typeface="Meiryo UI" panose="020B0604030504040204" pitchFamily="50" charset="-128"/>
              </a:rPr>
              <a:t>１人</a:t>
            </a:r>
            <a:r>
              <a:rPr lang="ja-JP" altLang="en-US" sz="2000" b="1" dirty="0">
                <a:solidFill>
                  <a:prstClr val="black">
                    <a:lumMod val="65000"/>
                    <a:lumOff val="35000"/>
                  </a:prstClr>
                </a:solidFill>
                <a:latin typeface="+mn-ea"/>
                <a:cs typeface="Meiryo UI" panose="020B0604030504040204" pitchFamily="50" charset="-128"/>
              </a:rPr>
              <a:t>当たり、</a:t>
            </a:r>
            <a:r>
              <a:rPr lang="ja-JP" altLang="en-US" sz="2400" b="1" dirty="0">
                <a:solidFill>
                  <a:srgbClr val="00B050"/>
                </a:solidFill>
                <a:latin typeface="+mn-ea"/>
                <a:cs typeface="Meiryo UI" panose="020B0604030504040204" pitchFamily="50" charset="-128"/>
              </a:rPr>
              <a:t>預けたお金１，０００万円までとその利息の</a:t>
            </a:r>
            <a:endParaRPr lang="en-US" altLang="ja-JP" sz="2400" b="1" dirty="0">
              <a:solidFill>
                <a:srgbClr val="00B050"/>
              </a:solidFill>
              <a:latin typeface="+mn-ea"/>
              <a:cs typeface="Meiryo UI" panose="020B0604030504040204" pitchFamily="50" charset="-128"/>
            </a:endParaRPr>
          </a:p>
          <a:p>
            <a:pPr defTabSz="914400"/>
            <a:r>
              <a:rPr lang="ja-JP" altLang="en-US" sz="2400" b="1" dirty="0">
                <a:solidFill>
                  <a:srgbClr val="00B050"/>
                </a:solidFill>
                <a:latin typeface="+mn-ea"/>
                <a:cs typeface="Meiryo UI" panose="020B0604030504040204" pitchFamily="50" charset="-128"/>
              </a:rPr>
              <a:t>合計金額</a:t>
            </a:r>
            <a:r>
              <a:rPr lang="ja-JP" altLang="en-US" sz="2000" b="1" dirty="0">
                <a:solidFill>
                  <a:prstClr val="black">
                    <a:lumMod val="65000"/>
                    <a:lumOff val="35000"/>
                  </a:prstClr>
                </a:solidFill>
                <a:latin typeface="+mn-ea"/>
                <a:cs typeface="Meiryo UI" panose="020B0604030504040204" pitchFamily="50" charset="-128"/>
              </a:rPr>
              <a:t>が預金保険によって保護されます（決済用預金は全額保護されます） 。</a:t>
            </a:r>
            <a:endParaRPr lang="en-US" altLang="ja-JP" sz="500" b="1" dirty="0">
              <a:solidFill>
                <a:prstClr val="black">
                  <a:lumMod val="65000"/>
                  <a:lumOff val="35000"/>
                </a:prstClr>
              </a:solidFill>
              <a:latin typeface="+mn-ea"/>
              <a:cs typeface="Meiryo UI" panose="020B0604030504040204" pitchFamily="50" charset="-128"/>
            </a:endParaRPr>
          </a:p>
          <a:p>
            <a:pPr defTabSz="914400"/>
            <a:endParaRPr lang="en-US" altLang="ja-JP" sz="2000" b="1" dirty="0">
              <a:solidFill>
                <a:prstClr val="black">
                  <a:lumMod val="65000"/>
                  <a:lumOff val="35000"/>
                </a:prstClr>
              </a:solidFill>
              <a:latin typeface="+mn-ea"/>
              <a:cs typeface="Meiryo UI" panose="020B0604030504040204" pitchFamily="50" charset="-128"/>
            </a:endParaRPr>
          </a:p>
          <a:p>
            <a:pPr defTabSz="914400"/>
            <a:r>
              <a:rPr lang="ja-JP" altLang="en-US" sz="2000" b="1" dirty="0">
                <a:solidFill>
                  <a:prstClr val="black">
                    <a:lumMod val="65000"/>
                    <a:lumOff val="35000"/>
                  </a:prstClr>
                </a:solidFill>
                <a:latin typeface="+mn-ea"/>
                <a:cs typeface="Meiryo UI" panose="020B0604030504040204" pitchFamily="50" charset="-128"/>
              </a:rPr>
              <a:t>　それ以外の預金については、破たんした金融機関の財産の状況に応じて支払われます（一部カットされる場合があります）。</a:t>
            </a:r>
            <a:endParaRPr lang="en-US" altLang="ja-JP" sz="2000" b="1" dirty="0">
              <a:solidFill>
                <a:prstClr val="black">
                  <a:lumMod val="65000"/>
                  <a:lumOff val="35000"/>
                </a:prstClr>
              </a:solidFill>
              <a:latin typeface="+mn-ea"/>
              <a:cs typeface="Meiryo UI" panose="020B0604030504040204" pitchFamily="50" charset="-128"/>
            </a:endParaRPr>
          </a:p>
        </p:txBody>
      </p:sp>
      <p:sp>
        <p:nvSpPr>
          <p:cNvPr id="5" name="テキスト ボックス 4">
            <a:extLst>
              <a:ext uri="{FF2B5EF4-FFF2-40B4-BE49-F238E27FC236}">
                <a16:creationId xmlns:a16="http://schemas.microsoft.com/office/drawing/2014/main" id="{DC79B0B3-3CA4-4C60-9E28-4FC4E5EA886B}"/>
              </a:ext>
            </a:extLst>
          </p:cNvPr>
          <p:cNvSpPr txBox="1"/>
          <p:nvPr/>
        </p:nvSpPr>
        <p:spPr>
          <a:xfrm>
            <a:off x="0" y="116632"/>
            <a:ext cx="5546884"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93658594-1B34-4D93-BD53-3AE1F6F0DE42}"/>
              </a:ext>
            </a:extLst>
          </p:cNvPr>
          <p:cNvSpPr txBox="1"/>
          <p:nvPr/>
        </p:nvSpPr>
        <p:spPr>
          <a:xfrm>
            <a:off x="8698704" y="6558244"/>
            <a:ext cx="351378"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12</a:t>
            </a:r>
          </a:p>
        </p:txBody>
      </p:sp>
    </p:spTree>
    <p:extLst>
      <p:ext uri="{BB962C8B-B14F-4D97-AF65-F5344CB8AC3E}">
        <p14:creationId xmlns:p14="http://schemas.microsoft.com/office/powerpoint/2010/main" val="238056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a:t>
            </a:r>
          </a:p>
        </p:txBody>
      </p:sp>
      <p:sp>
        <p:nvSpPr>
          <p:cNvPr id="4" name="テキスト ボックス 3"/>
          <p:cNvSpPr txBox="1"/>
          <p:nvPr/>
        </p:nvSpPr>
        <p:spPr>
          <a:xfrm>
            <a:off x="251520" y="720000"/>
            <a:ext cx="5040560" cy="461665"/>
          </a:xfrm>
          <a:prstGeom prst="rect">
            <a:avLst/>
          </a:prstGeom>
          <a:noFill/>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安全・便利・お得な預金</a:t>
            </a:r>
          </a:p>
        </p:txBody>
      </p:sp>
      <p:pic>
        <p:nvPicPr>
          <p:cNvPr id="3" name="図 2">
            <a:extLst>
              <a:ext uri="{FF2B5EF4-FFF2-40B4-BE49-F238E27FC236}">
                <a16:creationId xmlns:a16="http://schemas.microsoft.com/office/drawing/2014/main" id="{D9DBB84F-469C-4262-A310-A226EC0A7E71}"/>
              </a:ext>
            </a:extLst>
          </p:cNvPr>
          <p:cNvPicPr>
            <a:picLocks noChangeAspect="1"/>
          </p:cNvPicPr>
          <p:nvPr/>
        </p:nvPicPr>
        <p:blipFill>
          <a:blip r:embed="rId2"/>
          <a:stretch>
            <a:fillRect/>
          </a:stretch>
        </p:blipFill>
        <p:spPr>
          <a:xfrm>
            <a:off x="252000" y="1224000"/>
            <a:ext cx="8648700" cy="5295900"/>
          </a:xfrm>
          <a:prstGeom prst="rect">
            <a:avLst/>
          </a:prstGeom>
        </p:spPr>
      </p:pic>
      <p:sp>
        <p:nvSpPr>
          <p:cNvPr id="5" name="テキスト ボックス 4">
            <a:extLst>
              <a:ext uri="{FF2B5EF4-FFF2-40B4-BE49-F238E27FC236}">
                <a16:creationId xmlns:a16="http://schemas.microsoft.com/office/drawing/2014/main" id="{9EA10FAE-29DF-4CA7-BD43-8F187017FF71}"/>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2</a:t>
            </a:r>
          </a:p>
        </p:txBody>
      </p:sp>
    </p:spTree>
    <p:extLst>
      <p:ext uri="{BB962C8B-B14F-4D97-AF65-F5344CB8AC3E}">
        <p14:creationId xmlns:p14="http://schemas.microsoft.com/office/powerpoint/2010/main" val="264031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5F74245-ED19-4455-AE0B-FB246877DDA2}"/>
              </a:ext>
            </a:extLst>
          </p:cNvPr>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a:t>
            </a:r>
          </a:p>
        </p:txBody>
      </p:sp>
      <p:pic>
        <p:nvPicPr>
          <p:cNvPr id="5" name="図 4">
            <a:extLst>
              <a:ext uri="{FF2B5EF4-FFF2-40B4-BE49-F238E27FC236}">
                <a16:creationId xmlns:a16="http://schemas.microsoft.com/office/drawing/2014/main" id="{9B849A58-243C-459D-998E-F26785321242}"/>
              </a:ext>
            </a:extLst>
          </p:cNvPr>
          <p:cNvPicPr>
            <a:picLocks noChangeAspect="1"/>
          </p:cNvPicPr>
          <p:nvPr/>
        </p:nvPicPr>
        <p:blipFill>
          <a:blip r:embed="rId2"/>
          <a:stretch>
            <a:fillRect/>
          </a:stretch>
        </p:blipFill>
        <p:spPr>
          <a:xfrm>
            <a:off x="252000" y="1224000"/>
            <a:ext cx="8648700" cy="5295900"/>
          </a:xfrm>
          <a:prstGeom prst="rect">
            <a:avLst/>
          </a:prstGeom>
        </p:spPr>
      </p:pic>
      <p:sp>
        <p:nvSpPr>
          <p:cNvPr id="6" name="テキスト ボックス 5">
            <a:extLst>
              <a:ext uri="{FF2B5EF4-FFF2-40B4-BE49-F238E27FC236}">
                <a16:creationId xmlns:a16="http://schemas.microsoft.com/office/drawing/2014/main" id="{8F7EC96E-756A-43EB-ABB4-1DCA3B25823E}"/>
              </a:ext>
            </a:extLst>
          </p:cNvPr>
          <p:cNvSpPr txBox="1"/>
          <p:nvPr/>
        </p:nvSpPr>
        <p:spPr>
          <a:xfrm>
            <a:off x="251520" y="720000"/>
            <a:ext cx="5040560" cy="461665"/>
          </a:xfrm>
          <a:prstGeom prst="rect">
            <a:avLst/>
          </a:prstGeom>
          <a:noFill/>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安全・便利・お得な預金</a:t>
            </a:r>
          </a:p>
        </p:txBody>
      </p:sp>
      <p:sp>
        <p:nvSpPr>
          <p:cNvPr id="7" name="テキスト ボックス 6">
            <a:extLst>
              <a:ext uri="{FF2B5EF4-FFF2-40B4-BE49-F238E27FC236}">
                <a16:creationId xmlns:a16="http://schemas.microsoft.com/office/drawing/2014/main" id="{D0F386F8-9155-4E53-B7E9-3F17E2E2BB09}"/>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3</a:t>
            </a:r>
          </a:p>
        </p:txBody>
      </p:sp>
    </p:spTree>
    <p:extLst>
      <p:ext uri="{BB962C8B-B14F-4D97-AF65-F5344CB8AC3E}">
        <p14:creationId xmlns:p14="http://schemas.microsoft.com/office/powerpoint/2010/main" val="303869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141200983"/>
              </p:ext>
            </p:extLst>
          </p:nvPr>
        </p:nvGraphicFramePr>
        <p:xfrm>
          <a:off x="235631" y="2039379"/>
          <a:ext cx="8656848" cy="3789390"/>
        </p:xfrm>
        <a:graphic>
          <a:graphicData uri="http://schemas.openxmlformats.org/drawingml/2006/table">
            <a:tbl>
              <a:tblPr firstRow="1" bandRow="1"/>
              <a:tblGrid>
                <a:gridCol w="2885616">
                  <a:extLst>
                    <a:ext uri="{9D8B030D-6E8A-4147-A177-3AD203B41FA5}">
                      <a16:colId xmlns:a16="http://schemas.microsoft.com/office/drawing/2014/main" val="20000"/>
                    </a:ext>
                  </a:extLst>
                </a:gridCol>
                <a:gridCol w="2885616">
                  <a:extLst>
                    <a:ext uri="{9D8B030D-6E8A-4147-A177-3AD203B41FA5}">
                      <a16:colId xmlns:a16="http://schemas.microsoft.com/office/drawing/2014/main" val="20001"/>
                    </a:ext>
                  </a:extLst>
                </a:gridCol>
                <a:gridCol w="2885616">
                  <a:extLst>
                    <a:ext uri="{9D8B030D-6E8A-4147-A177-3AD203B41FA5}">
                      <a16:colId xmlns:a16="http://schemas.microsoft.com/office/drawing/2014/main" val="20002"/>
                    </a:ext>
                  </a:extLst>
                </a:gridCol>
              </a:tblGrid>
              <a:tr h="406110">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安全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2"/>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便利</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お得</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0"/>
                  </a:ext>
                </a:extLst>
              </a:tr>
              <a:tr h="1872208">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endParaRPr kumimoji="1" lang="ja-JP" altLang="en-US" sz="2400" b="1" dirty="0">
                        <a:solidFill>
                          <a:schemeClr val="tx1">
                            <a:lumMod val="65000"/>
                            <a:lumOff val="35000"/>
                          </a:schemeClr>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endParaRPr kumimoji="1" lang="en-US" altLang="ja-JP" sz="2400" b="1" dirty="0">
                        <a:solidFill>
                          <a:schemeClr val="tx1">
                            <a:lumMod val="65000"/>
                            <a:lumOff val="35000"/>
                          </a:schemeClr>
                        </a:solidFill>
                      </a:endParaRPr>
                    </a:p>
                    <a:p>
                      <a:endParaRPr kumimoji="1" lang="en-US" altLang="ja-JP" sz="2400" b="1" dirty="0">
                        <a:solidFill>
                          <a:schemeClr val="tx1">
                            <a:lumMod val="65000"/>
                            <a:lumOff val="35000"/>
                          </a:schemeClr>
                        </a:solidFill>
                      </a:endParaRPr>
                    </a:p>
                    <a:p>
                      <a:endParaRPr kumimoji="1" lang="en-US" altLang="ja-JP" sz="2400" b="1" dirty="0">
                        <a:solidFill>
                          <a:schemeClr val="tx1">
                            <a:lumMod val="65000"/>
                            <a:lumOff val="35000"/>
                          </a:schemeClr>
                        </a:solidFill>
                      </a:endParaRPr>
                    </a:p>
                    <a:p>
                      <a:endParaRPr kumimoji="1" lang="en-US" altLang="ja-JP" sz="2400" b="1" dirty="0">
                        <a:solidFill>
                          <a:schemeClr val="tx1">
                            <a:lumMod val="65000"/>
                            <a:lumOff val="35000"/>
                          </a:schemeClr>
                        </a:solidFill>
                      </a:endParaRPr>
                    </a:p>
                    <a:p>
                      <a:endParaRPr kumimoji="1" lang="en-US" altLang="ja-JP" sz="2400" b="1" dirty="0">
                        <a:solidFill>
                          <a:schemeClr val="tx1">
                            <a:lumMod val="65000"/>
                            <a:lumOff val="35000"/>
                          </a:schemeClr>
                        </a:solidFill>
                      </a:endParaRPr>
                    </a:p>
                    <a:p>
                      <a:endParaRPr kumimoji="1" lang="en-US" altLang="ja-JP" sz="2400" b="1" dirty="0">
                        <a:solidFill>
                          <a:schemeClr val="tx1">
                            <a:lumMod val="65000"/>
                            <a:lumOff val="35000"/>
                          </a:schemeClr>
                        </a:solidFill>
                      </a:endParaRPr>
                    </a:p>
                    <a:p>
                      <a:endParaRPr kumimoji="1" lang="en-US" altLang="ja-JP" sz="2400" b="1" dirty="0">
                        <a:solidFill>
                          <a:schemeClr val="tx1">
                            <a:lumMod val="65000"/>
                            <a:lumOff val="35000"/>
                          </a:schemeClr>
                        </a:solidFill>
                      </a:endParaRPr>
                    </a:p>
                    <a:p>
                      <a:endParaRPr kumimoji="1" lang="en-US" altLang="ja-JP" sz="2400" b="1" dirty="0">
                        <a:solidFill>
                          <a:schemeClr val="tx1">
                            <a:lumMod val="65000"/>
                            <a:lumOff val="35000"/>
                          </a:schemeClr>
                        </a:solidFill>
                      </a:endParaRPr>
                    </a:p>
                    <a:p>
                      <a:endParaRPr kumimoji="1" lang="ja-JP" altLang="en-US" sz="2400" b="1" dirty="0">
                        <a:solidFill>
                          <a:schemeClr val="tx1">
                            <a:lumMod val="65000"/>
                            <a:lumOff val="35000"/>
                          </a:schemeClr>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endParaRPr kumimoji="1" lang="ja-JP" altLang="en-US" sz="2400" b="1" dirty="0">
                        <a:solidFill>
                          <a:schemeClr val="tx1">
                            <a:lumMod val="65000"/>
                            <a:lumOff val="35000"/>
                          </a:schemeClr>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11" name="テキスト ボックス 10">
            <a:extLst>
              <a:ext uri="{FF2B5EF4-FFF2-40B4-BE49-F238E27FC236}">
                <a16:creationId xmlns:a16="http://schemas.microsoft.com/office/drawing/2014/main" id="{D9D5494A-8D07-4867-83D9-D59E6C62FFEA}"/>
              </a:ext>
            </a:extLst>
          </p:cNvPr>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a:t>
            </a:r>
          </a:p>
        </p:txBody>
      </p:sp>
      <p:sp>
        <p:nvSpPr>
          <p:cNvPr id="12" name="テキスト ボックス 11">
            <a:extLst>
              <a:ext uri="{FF2B5EF4-FFF2-40B4-BE49-F238E27FC236}">
                <a16:creationId xmlns:a16="http://schemas.microsoft.com/office/drawing/2014/main" id="{F1774361-17EE-47FA-B429-F397ABBB2107}"/>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4</a:t>
            </a:r>
          </a:p>
        </p:txBody>
      </p:sp>
      <p:pic>
        <p:nvPicPr>
          <p:cNvPr id="13" name="図 12">
            <a:extLst>
              <a:ext uri="{FF2B5EF4-FFF2-40B4-BE49-F238E27FC236}">
                <a16:creationId xmlns:a16="http://schemas.microsoft.com/office/drawing/2014/main" id="{B196D290-E2EF-4AB9-80D2-3631F8F6670E}"/>
              </a:ext>
            </a:extLst>
          </p:cNvPr>
          <p:cNvPicPr>
            <a:picLocks noChangeAspect="1"/>
          </p:cNvPicPr>
          <p:nvPr/>
        </p:nvPicPr>
        <p:blipFill>
          <a:blip r:embed="rId2"/>
          <a:stretch>
            <a:fillRect/>
          </a:stretch>
        </p:blipFill>
        <p:spPr>
          <a:xfrm>
            <a:off x="200720" y="938265"/>
            <a:ext cx="8839966" cy="841321"/>
          </a:xfrm>
          <a:prstGeom prst="rect">
            <a:avLst/>
          </a:prstGeom>
        </p:spPr>
      </p:pic>
      <p:sp>
        <p:nvSpPr>
          <p:cNvPr id="3" name="テキスト ボックス 2"/>
          <p:cNvSpPr txBox="1"/>
          <p:nvPr/>
        </p:nvSpPr>
        <p:spPr>
          <a:xfrm>
            <a:off x="1302922" y="964018"/>
            <a:ext cx="8640960" cy="707886"/>
          </a:xfrm>
          <a:prstGeom prst="rect">
            <a:avLst/>
          </a:prstGeom>
          <a:noFill/>
          <a:ln w="22225">
            <a:noFill/>
          </a:ln>
        </p:spPr>
        <p:txBody>
          <a:bodyPr wrap="square" rtlCol="0">
            <a:spAutoFit/>
          </a:bodyPr>
          <a:lstStyle/>
          <a:p>
            <a:pPr defTabSz="914400"/>
            <a:r>
              <a:rPr lang="ja-JP" altLang="en-US" sz="2000" b="1" dirty="0">
                <a:solidFill>
                  <a:srgbClr val="00B050"/>
                </a:solidFill>
                <a:latin typeface="+mj-ea"/>
                <a:ea typeface="+mj-ea"/>
                <a:cs typeface="Meiryo UI" panose="020B0604030504040204" pitchFamily="50" charset="-128"/>
              </a:rPr>
              <a:t>銀行にお金を預けると「安全・便利・お得」とは、どのようなことを</a:t>
            </a:r>
            <a:endParaRPr lang="en-US" altLang="ja-JP" sz="2000" b="1" dirty="0">
              <a:solidFill>
                <a:srgbClr val="00B050"/>
              </a:solidFill>
              <a:latin typeface="+mj-ea"/>
              <a:ea typeface="+mj-ea"/>
              <a:cs typeface="Meiryo UI" panose="020B0604030504040204" pitchFamily="50" charset="-128"/>
            </a:endParaRPr>
          </a:p>
          <a:p>
            <a:pPr defTabSz="914400"/>
            <a:r>
              <a:rPr lang="ja-JP" altLang="en-US" sz="2000" b="1" dirty="0">
                <a:solidFill>
                  <a:srgbClr val="00B050"/>
                </a:solidFill>
                <a:latin typeface="+mj-ea"/>
                <a:ea typeface="+mj-ea"/>
                <a:cs typeface="Meiryo UI" panose="020B0604030504040204" pitchFamily="50" charset="-128"/>
              </a:rPr>
              <a:t>指すのでしょうか。班で話し合って、書き出してみましょう。</a:t>
            </a:r>
            <a:endParaRPr lang="en-US" altLang="ja-JP" sz="2000" b="1" dirty="0">
              <a:solidFill>
                <a:srgbClr val="00B050"/>
              </a:solidFill>
              <a:latin typeface="+mj-ea"/>
              <a:ea typeface="+mj-ea"/>
              <a:cs typeface="Meiryo UI" panose="020B0604030504040204" pitchFamily="50" charset="-128"/>
            </a:endParaRPr>
          </a:p>
        </p:txBody>
      </p:sp>
    </p:spTree>
    <p:extLst>
      <p:ext uri="{BB962C8B-B14F-4D97-AF65-F5344CB8AC3E}">
        <p14:creationId xmlns:p14="http://schemas.microsoft.com/office/powerpoint/2010/main" val="348105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226589948"/>
              </p:ext>
            </p:extLst>
          </p:nvPr>
        </p:nvGraphicFramePr>
        <p:xfrm>
          <a:off x="217918" y="2522493"/>
          <a:ext cx="8656848" cy="3830423"/>
        </p:xfrm>
        <a:graphic>
          <a:graphicData uri="http://schemas.openxmlformats.org/drawingml/2006/table">
            <a:tbl>
              <a:tblPr firstRow="1" bandRow="1"/>
              <a:tblGrid>
                <a:gridCol w="2885616">
                  <a:extLst>
                    <a:ext uri="{9D8B030D-6E8A-4147-A177-3AD203B41FA5}">
                      <a16:colId xmlns:a16="http://schemas.microsoft.com/office/drawing/2014/main" val="20000"/>
                    </a:ext>
                  </a:extLst>
                </a:gridCol>
                <a:gridCol w="2953317">
                  <a:extLst>
                    <a:ext uri="{9D8B030D-6E8A-4147-A177-3AD203B41FA5}">
                      <a16:colId xmlns:a16="http://schemas.microsoft.com/office/drawing/2014/main" val="20001"/>
                    </a:ext>
                  </a:extLst>
                </a:gridCol>
                <a:gridCol w="2817915">
                  <a:extLst>
                    <a:ext uri="{9D8B030D-6E8A-4147-A177-3AD203B41FA5}">
                      <a16:colId xmlns:a16="http://schemas.microsoft.com/office/drawing/2014/main" val="20002"/>
                    </a:ext>
                  </a:extLst>
                </a:gridCol>
              </a:tblGrid>
              <a:tr h="393791">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安全</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便利</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お得</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10000"/>
                  </a:ext>
                </a:extLst>
              </a:tr>
              <a:tr h="3434183">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marL="342900" indent="-342900">
                        <a:buFont typeface="Wingdings" panose="05000000000000000000" pitchFamily="2" charset="2"/>
                        <a:buChar char="l"/>
                      </a:pPr>
                      <a:r>
                        <a:rPr kumimoji="1" lang="ja-JP" altLang="en-US" sz="19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お金を盗まれたり、置き場所を忘れたりしない。</a:t>
                      </a:r>
                      <a:endParaRPr kumimoji="1" lang="en-US" altLang="ja-JP" sz="19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l"/>
                      </a:pPr>
                      <a:endParaRPr kumimoji="1" lang="en-US" altLang="ja-JP" sz="5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buFont typeface="Wingdings" panose="05000000000000000000" pitchFamily="2" charset="2"/>
                        <a:buChar char="l"/>
                      </a:pPr>
                      <a:r>
                        <a:rPr kumimoji="1" lang="ja-JP" altLang="en-US" sz="19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お金を預けた銀行が破たんしても、一定額は守られる。</a:t>
                      </a:r>
                      <a:endParaRPr kumimoji="1" lang="en-US" altLang="ja-JP" sz="1900" b="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T="21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預けたお金は、銀行の窓口や</a:t>
                      </a:r>
                      <a:r>
                        <a:rPr kumimoji="1" lang="en-US" altLang="ja-JP"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ATM</a:t>
                      </a:r>
                      <a:r>
                        <a:rPr kumimoji="1" lang="en-US" altLang="ja-JP" sz="1800" b="1" i="0" u="none" strike="noStrike" kern="1200" cap="none" spc="0" normalizeH="0" baseline="3000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で引き出せる。</a:t>
                      </a:r>
                      <a:endParaRPr kumimoji="1" lang="en-US" altLang="ja-JP"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5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公共料金やクレジットカードの支払いなど、預金口座から自動的に支払いができる。</a:t>
                      </a:r>
                      <a:endParaRPr kumimoji="1" lang="en-US" altLang="ja-JP"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1" lang="en-US" altLang="ja-JP" sz="5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通帳やインターネットで取　 引の記録を見ることができるので、お小遣い帳や家計簿代わりになる。</a:t>
                      </a:r>
                      <a:endParaRPr kumimoji="1" lang="en-US" altLang="ja-JP" sz="1900" b="0" i="0" u="none" strike="noStrike" kern="1200" cap="none" spc="0" normalizeH="0" baseline="0" noProof="0" dirty="0">
                        <a:ln>
                          <a:noFill/>
                        </a:ln>
                        <a:solidFill>
                          <a:schemeClr val="tx1">
                            <a:lumMod val="65000"/>
                            <a:lumOff val="35000"/>
                          </a:scheme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21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457200" rtl="0" eaLnBrk="1" latinLnBrk="0" hangingPunct="1">
                        <a:defRPr kumimoji="1" sz="1800" kern="1200">
                          <a:solidFill>
                            <a:schemeClr val="tx1"/>
                          </a:solidFill>
                          <a:latin typeface="Calibri"/>
                        </a:defRPr>
                      </a:lvl1pPr>
                      <a:lvl2pPr marL="457200" algn="l" defTabSz="457200" rtl="0" eaLnBrk="1" latinLnBrk="0" hangingPunct="1">
                        <a:defRPr kumimoji="1" sz="1800" kern="1200">
                          <a:solidFill>
                            <a:schemeClr val="tx1"/>
                          </a:solidFill>
                          <a:latin typeface="Calibri"/>
                        </a:defRPr>
                      </a:lvl2pPr>
                      <a:lvl3pPr marL="914400" algn="l" defTabSz="457200" rtl="0" eaLnBrk="1" latinLnBrk="0" hangingPunct="1">
                        <a:defRPr kumimoji="1" sz="1800" kern="1200">
                          <a:solidFill>
                            <a:schemeClr val="tx1"/>
                          </a:solidFill>
                          <a:latin typeface="Calibri"/>
                        </a:defRPr>
                      </a:lvl3pPr>
                      <a:lvl4pPr marL="1371600" algn="l" defTabSz="457200" rtl="0" eaLnBrk="1" latinLnBrk="0" hangingPunct="1">
                        <a:defRPr kumimoji="1" sz="1800" kern="1200">
                          <a:solidFill>
                            <a:schemeClr val="tx1"/>
                          </a:solidFill>
                          <a:latin typeface="Calibri"/>
                        </a:defRPr>
                      </a:lvl4pPr>
                      <a:lvl5pPr marL="1828800" algn="l" defTabSz="457200" rtl="0" eaLnBrk="1" latinLnBrk="0" hangingPunct="1">
                        <a:defRPr kumimoji="1" sz="1800" kern="1200">
                          <a:solidFill>
                            <a:schemeClr val="tx1"/>
                          </a:solidFill>
                          <a:latin typeface="Calibri"/>
                        </a:defRPr>
                      </a:lvl5pPr>
                      <a:lvl6pPr marL="2286000" algn="l" defTabSz="457200" rtl="0" eaLnBrk="1" latinLnBrk="0" hangingPunct="1">
                        <a:defRPr kumimoji="1" sz="1800" kern="1200">
                          <a:solidFill>
                            <a:schemeClr val="tx1"/>
                          </a:solidFill>
                          <a:latin typeface="Calibri"/>
                        </a:defRPr>
                      </a:lvl6pPr>
                      <a:lvl7pPr marL="2743200" algn="l" defTabSz="457200" rtl="0" eaLnBrk="1" latinLnBrk="0" hangingPunct="1">
                        <a:defRPr kumimoji="1" sz="1800" kern="1200">
                          <a:solidFill>
                            <a:schemeClr val="tx1"/>
                          </a:solidFill>
                          <a:latin typeface="Calibri"/>
                        </a:defRPr>
                      </a:lvl7pPr>
                      <a:lvl8pPr marL="3200400" algn="l" defTabSz="457200" rtl="0" eaLnBrk="1" latinLnBrk="0" hangingPunct="1">
                        <a:defRPr kumimoji="1" sz="1800" kern="1200">
                          <a:solidFill>
                            <a:schemeClr val="tx1"/>
                          </a:solidFill>
                          <a:latin typeface="Calibri"/>
                        </a:defRPr>
                      </a:lvl8pPr>
                      <a:lvl9pPr marL="3657600" algn="l" defTabSz="457200" rtl="0" eaLnBrk="1" latinLnBrk="0" hangingPunct="1">
                        <a:defRPr kumimoji="1" sz="1800" kern="1200">
                          <a:solidFill>
                            <a:schemeClr val="tx1"/>
                          </a:solidFill>
                          <a:latin typeface="Calibri"/>
                        </a:defRPr>
                      </a:lvl9p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銀行に一定期間お金を預けると「利息」が付く。</a:t>
                      </a:r>
                      <a:endParaRPr kumimoji="1" lang="en-US" altLang="ja-JP" sz="1900" b="0" i="0" u="none" strike="noStrike" kern="1200" cap="none" spc="0" normalizeH="0" baseline="0" noProof="0" dirty="0">
                        <a:ln>
                          <a:noFill/>
                        </a:ln>
                        <a:solidFill>
                          <a:prstClr val="black">
                            <a:lumMod val="65000"/>
                            <a:lumOff val="3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T="21600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 name="テキスト ボックス 3"/>
          <p:cNvSpPr txBox="1"/>
          <p:nvPr/>
        </p:nvSpPr>
        <p:spPr>
          <a:xfrm>
            <a:off x="251520" y="867469"/>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預金は「安全」・「便利」・「お得」</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51520" y="1374759"/>
            <a:ext cx="9227760" cy="1077218"/>
          </a:xfrm>
          <a:prstGeom prst="rect">
            <a:avLst/>
          </a:prstGeom>
          <a:noFill/>
        </p:spPr>
        <p:txBody>
          <a:bodyPr wrap="square" rtlCol="0">
            <a:spAutoFit/>
          </a:bodyPr>
          <a:lstStyle/>
          <a:p>
            <a:pPr defTabSz="914400"/>
            <a:r>
              <a:rPr lang="ja-JP" altLang="en-US" sz="2000" b="1" dirty="0">
                <a:solidFill>
                  <a:prstClr val="black">
                    <a:lumMod val="65000"/>
                    <a:lumOff val="35000"/>
                  </a:prstClr>
                </a:solidFill>
                <a:latin typeface="+mj-ea"/>
                <a:ea typeface="+mj-ea"/>
                <a:cs typeface="Meiryo UI" panose="020B0604030504040204" pitchFamily="50" charset="-128"/>
              </a:rPr>
              <a:t>みなさんからお金を預かり、安全に保管して、みなさんが必要なときにお金を</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引き出せるようにする銀行の業務を</a:t>
            </a:r>
            <a:r>
              <a:rPr lang="ja-JP" altLang="en-US" sz="2400" b="1" dirty="0">
                <a:solidFill>
                  <a:srgbClr val="00B050"/>
                </a:solidFill>
                <a:latin typeface="+mj-ea"/>
                <a:ea typeface="+mj-ea"/>
                <a:cs typeface="Meiryo UI" panose="020B0604030504040204" pitchFamily="50" charset="-128"/>
              </a:rPr>
              <a:t>「預金」</a:t>
            </a:r>
            <a:r>
              <a:rPr lang="ja-JP" altLang="en-US" sz="2000" b="1" dirty="0">
                <a:solidFill>
                  <a:prstClr val="black">
                    <a:lumMod val="65000"/>
                    <a:lumOff val="35000"/>
                  </a:prstClr>
                </a:solidFill>
                <a:latin typeface="+mj-ea"/>
                <a:ea typeface="+mj-ea"/>
                <a:cs typeface="Meiryo UI" panose="020B0604030504040204" pitchFamily="50" charset="-128"/>
              </a:rPr>
              <a:t>といいます。預金には</a:t>
            </a:r>
            <a:r>
              <a:rPr lang="en-US" altLang="ja-JP" sz="2000" b="1" dirty="0">
                <a:solidFill>
                  <a:prstClr val="black">
                    <a:lumMod val="65000"/>
                    <a:lumOff val="35000"/>
                  </a:prstClr>
                </a:solidFill>
                <a:latin typeface="+mj-ea"/>
                <a:ea typeface="+mj-ea"/>
                <a:cs typeface="Meiryo UI" panose="020B0604030504040204" pitchFamily="50" charset="-128"/>
              </a:rPr>
              <a:t>3</a:t>
            </a:r>
            <a:r>
              <a:rPr lang="ja-JP" altLang="en-US" sz="2000" b="1" dirty="0" err="1">
                <a:solidFill>
                  <a:prstClr val="black">
                    <a:lumMod val="65000"/>
                    <a:lumOff val="35000"/>
                  </a:prstClr>
                </a:solidFill>
                <a:latin typeface="+mj-ea"/>
                <a:ea typeface="+mj-ea"/>
                <a:cs typeface="Meiryo UI" panose="020B0604030504040204" pitchFamily="50" charset="-128"/>
              </a:rPr>
              <a:t>つの</a:t>
            </a:r>
            <a:r>
              <a:rPr lang="ja-JP" altLang="en-US" sz="2000" b="1" dirty="0">
                <a:solidFill>
                  <a:prstClr val="black">
                    <a:lumMod val="65000"/>
                    <a:lumOff val="35000"/>
                  </a:prstClr>
                </a:solidFill>
                <a:latin typeface="+mj-ea"/>
                <a:ea typeface="+mj-ea"/>
                <a:cs typeface="Meiryo UI" panose="020B0604030504040204" pitchFamily="50" charset="-128"/>
              </a:rPr>
              <a:t>特徴が</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000" b="1" dirty="0">
                <a:solidFill>
                  <a:prstClr val="black">
                    <a:lumMod val="65000"/>
                    <a:lumOff val="35000"/>
                  </a:prstClr>
                </a:solidFill>
                <a:latin typeface="+mj-ea"/>
                <a:ea typeface="+mj-ea"/>
                <a:cs typeface="Meiryo UI" panose="020B0604030504040204" pitchFamily="50" charset="-128"/>
              </a:rPr>
              <a:t>あります。</a:t>
            </a:r>
          </a:p>
        </p:txBody>
      </p:sp>
      <p:sp>
        <p:nvSpPr>
          <p:cNvPr id="6" name="テキスト ボックス 5">
            <a:extLst>
              <a:ext uri="{FF2B5EF4-FFF2-40B4-BE49-F238E27FC236}">
                <a16:creationId xmlns:a16="http://schemas.microsoft.com/office/drawing/2014/main" id="{5795CF31-2955-40BA-98EE-7211EEBAA63F}"/>
              </a:ext>
            </a:extLst>
          </p:cNvPr>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a:t>
            </a:r>
          </a:p>
        </p:txBody>
      </p:sp>
      <p:sp>
        <p:nvSpPr>
          <p:cNvPr id="7" name="テキスト ボックス 6">
            <a:extLst>
              <a:ext uri="{FF2B5EF4-FFF2-40B4-BE49-F238E27FC236}">
                <a16:creationId xmlns:a16="http://schemas.microsoft.com/office/drawing/2014/main" id="{5E345121-56E7-4225-B125-27CDA80366FF}"/>
              </a:ext>
            </a:extLst>
          </p:cNvPr>
          <p:cNvSpPr txBox="1"/>
          <p:nvPr/>
        </p:nvSpPr>
        <p:spPr>
          <a:xfrm>
            <a:off x="4572000" y="6370460"/>
            <a:ext cx="4320480" cy="307777"/>
          </a:xfrm>
          <a:prstGeom prst="rect">
            <a:avLst/>
          </a:prstGeom>
          <a:noFill/>
        </p:spPr>
        <p:txBody>
          <a:bodyPr wrap="square" rtlCol="0">
            <a:spAutoFit/>
          </a:bodyPr>
          <a:lstStyle/>
          <a:p>
            <a:pPr algn="r"/>
            <a:r>
              <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Automated Teller Machine</a:t>
            </a:r>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（現金自動預払機）</a:t>
            </a:r>
            <a:endParaRPr lang="en-US" altLang="ja-JP" sz="12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CFB0A8FA-9E15-4F79-9107-0EE4992BBFDB}"/>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5</a:t>
            </a:r>
          </a:p>
        </p:txBody>
      </p:sp>
    </p:spTree>
    <p:extLst>
      <p:ext uri="{BB962C8B-B14F-4D97-AF65-F5344CB8AC3E}">
        <p14:creationId xmlns:p14="http://schemas.microsoft.com/office/powerpoint/2010/main" val="348105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792000"/>
            <a:ext cx="8640960" cy="461665"/>
          </a:xfrm>
          <a:prstGeom prst="rect">
            <a:avLst/>
          </a:prstGeom>
          <a:noFill/>
          <a:ln w="22225">
            <a:noFill/>
          </a:ln>
        </p:spPr>
        <p:txBody>
          <a:bodyPr wrap="square" rtlCol="0">
            <a:spAutoFit/>
          </a:bodyPr>
          <a:lstStyle/>
          <a:p>
            <a:pP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銀行口座を開設するには</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51520" y="1332000"/>
            <a:ext cx="8640960" cy="3477875"/>
          </a:xfrm>
          <a:prstGeom prst="rect">
            <a:avLst/>
          </a:prstGeom>
          <a:noFill/>
        </p:spPr>
        <p:txBody>
          <a:bodyPr wrap="square" rtlCol="0">
            <a:spAutoFit/>
          </a:bodyPr>
          <a:lstStyle/>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未成年でも、銀行口座を開設することができます。</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その際、原則次のものが必要です。</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●保護者の本人確認書類</a:t>
            </a:r>
            <a:endParaRPr lang="en-US" altLang="ja-JP"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　（口座を開設する未成年者との関係が分かるもの）</a:t>
            </a:r>
            <a:endParaRPr lang="en-US" altLang="ja-JP"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住所、氏名、生年月日などを確認するために求められる公的な書類。</a:t>
            </a:r>
            <a:endParaRPr lang="en-US" altLang="ja-JP" sz="20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パスポートや健康保険証、運転免許証、マイナンバーカードなどがあてはまる。</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000" b="1"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●未成年者の本人確認書類（健康保険証など）</a:t>
            </a:r>
            <a:endParaRPr lang="en-US" altLang="ja-JP"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10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●届出印</a:t>
            </a:r>
            <a:endParaRPr lang="en-US" altLang="ja-JP" sz="20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38EE91CF-FDB0-4A00-9A6F-CB1EF079C7C5}"/>
              </a:ext>
            </a:extLst>
          </p:cNvPr>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a:t>
            </a:r>
          </a:p>
        </p:txBody>
      </p:sp>
      <p:pic>
        <p:nvPicPr>
          <p:cNvPr id="3" name="図 2">
            <a:extLst>
              <a:ext uri="{FF2B5EF4-FFF2-40B4-BE49-F238E27FC236}">
                <a16:creationId xmlns:a16="http://schemas.microsoft.com/office/drawing/2014/main" id="{8DAD870F-C6BD-4C86-8D99-6BD716A250CC}"/>
              </a:ext>
            </a:extLst>
          </p:cNvPr>
          <p:cNvPicPr>
            <a:picLocks noChangeAspect="1"/>
          </p:cNvPicPr>
          <p:nvPr/>
        </p:nvPicPr>
        <p:blipFill>
          <a:blip r:embed="rId2"/>
          <a:stretch>
            <a:fillRect/>
          </a:stretch>
        </p:blipFill>
        <p:spPr>
          <a:xfrm>
            <a:off x="6047573" y="1253665"/>
            <a:ext cx="2804574" cy="1572686"/>
          </a:xfrm>
          <a:prstGeom prst="rect">
            <a:avLst/>
          </a:prstGeom>
        </p:spPr>
      </p:pic>
      <p:pic>
        <p:nvPicPr>
          <p:cNvPr id="9" name="図 8">
            <a:extLst>
              <a:ext uri="{FF2B5EF4-FFF2-40B4-BE49-F238E27FC236}">
                <a16:creationId xmlns:a16="http://schemas.microsoft.com/office/drawing/2014/main" id="{4253B11C-E3E8-4363-B2EA-4D5A113C2FB6}"/>
              </a:ext>
            </a:extLst>
          </p:cNvPr>
          <p:cNvPicPr>
            <a:picLocks noChangeAspect="1"/>
          </p:cNvPicPr>
          <p:nvPr/>
        </p:nvPicPr>
        <p:blipFill>
          <a:blip r:embed="rId3"/>
          <a:stretch>
            <a:fillRect/>
          </a:stretch>
        </p:blipFill>
        <p:spPr>
          <a:xfrm>
            <a:off x="6560794" y="4015111"/>
            <a:ext cx="1778132" cy="877933"/>
          </a:xfrm>
          <a:prstGeom prst="rect">
            <a:avLst/>
          </a:prstGeom>
        </p:spPr>
      </p:pic>
      <p:sp>
        <p:nvSpPr>
          <p:cNvPr id="10" name="テキスト ボックス 9">
            <a:extLst>
              <a:ext uri="{FF2B5EF4-FFF2-40B4-BE49-F238E27FC236}">
                <a16:creationId xmlns:a16="http://schemas.microsoft.com/office/drawing/2014/main" id="{59A95FB3-213F-4D4A-B4AA-FF8BEAC750F1}"/>
              </a:ext>
            </a:extLst>
          </p:cNvPr>
          <p:cNvSpPr txBox="1"/>
          <p:nvPr/>
        </p:nvSpPr>
        <p:spPr>
          <a:xfrm>
            <a:off x="251520" y="5229753"/>
            <a:ext cx="8349740" cy="1123384"/>
          </a:xfrm>
          <a:prstGeom prst="rect">
            <a:avLst/>
          </a:prstGeom>
          <a:noFill/>
        </p:spPr>
        <p:txBody>
          <a:bodyPr wrap="square" rtlCol="0">
            <a:spAutoFit/>
          </a:bodyPr>
          <a:lstStyle/>
          <a:p>
            <a:pPr defTabSz="914400"/>
            <a:r>
              <a:rPr lang="en-US" altLang="ja-JP"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親権者がウェブサイトから申し込める場合や、「</a:t>
            </a:r>
            <a:r>
              <a:rPr lang="en-US" altLang="ja-JP"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歳以上」などの条件を満たせば、</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未成年者だけで口座開設が可能な場合もあります。</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銀行によって詳細は異なるため、それぞれの銀行に確認する必要があります。</a:t>
            </a:r>
            <a:endParaRPr lang="en-US" altLang="ja-JP" sz="160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300" kern="100" dirty="0">
              <a:solidFill>
                <a:schemeClr val="tx1">
                  <a:lumMod val="65000"/>
                  <a:lumOff val="3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pPr defTabSz="914400"/>
            <a:r>
              <a:rPr lang="en-US" altLang="ja-JP" sz="1600" kern="100" dirty="0">
                <a:solidFill>
                  <a:schemeClr val="tx1">
                    <a:lumMod val="65000"/>
                    <a:lumOff val="35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solidFill>
                  <a:schemeClr val="tx1">
                    <a:lumMod val="65000"/>
                    <a:lumOff val="35000"/>
                  </a:schemeClr>
                </a:solidFill>
                <a:effectLst/>
                <a:latin typeface="Meiryo UI" panose="020B0604030504040204" pitchFamily="50" charset="-128"/>
                <a:ea typeface="Meiryo UI" panose="020B0604030504040204" pitchFamily="50" charset="-128"/>
                <a:cs typeface="Times New Roman" panose="02020603050405020304" pitchFamily="18" charset="0"/>
              </a:rPr>
              <a:t>届出印については、アプリやウェブサイトで申し込む場合、求められないケースがあります。</a:t>
            </a:r>
            <a:endParaRPr lang="ja-JP" altLang="ja-JP" sz="1600" kern="100" dirty="0">
              <a:solidFill>
                <a:schemeClr val="tx1">
                  <a:lumMod val="65000"/>
                  <a:lumOff val="35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A6D4540D-2201-4FD8-B280-A88419063DCA}"/>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6</a:t>
            </a:r>
          </a:p>
        </p:txBody>
      </p:sp>
    </p:spTree>
    <p:extLst>
      <p:ext uri="{BB962C8B-B14F-4D97-AF65-F5344CB8AC3E}">
        <p14:creationId xmlns:p14="http://schemas.microsoft.com/office/powerpoint/2010/main" val="348105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21094" y="1639553"/>
            <a:ext cx="8715206" cy="2862322"/>
          </a:xfrm>
          <a:prstGeom prst="rect">
            <a:avLst/>
          </a:prstGeom>
          <a:noFill/>
        </p:spPr>
        <p:txBody>
          <a:bodyPr wrap="square" rtlCol="0">
            <a:spAutoFit/>
          </a:bodyPr>
          <a:lstStyle/>
          <a:p>
            <a:pPr defTabSz="914400"/>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銀行</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にお金を預けることを</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預金</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という。</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spc="-5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預金</a:t>
            </a:r>
            <a:r>
              <a:rPr lang="ja-JP" altLang="en-US" sz="3600" b="1" spc="-5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3600" b="1" spc="-5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3600" b="1" spc="-5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spc="-5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便利</a:t>
            </a:r>
            <a:r>
              <a:rPr lang="ja-JP" altLang="en-US" sz="3600" b="1" spc="-5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spc="-5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お得</a:t>
            </a:r>
            <a:r>
              <a:rPr lang="ja-JP" altLang="en-US" sz="3600" b="1" spc="-5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という特徴がある。</a:t>
            </a:r>
            <a:endParaRPr lang="en-US" altLang="ja-JP" sz="3600" b="1" spc="-50"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a:p>
            <a:pPr defTabSz="914400"/>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未成年</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でも、</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銀行口座</a:t>
            </a:r>
            <a:r>
              <a:rPr lang="ja-JP" altLang="en-US"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を持つことができる。</a:t>
            </a:r>
            <a:endParaRPr lang="en-US" altLang="ja-JP" sz="3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34DD1DAB-BEF9-4546-AAB8-1CE207474797}"/>
              </a:ext>
            </a:extLst>
          </p:cNvPr>
          <p:cNvSpPr txBox="1"/>
          <p:nvPr/>
        </p:nvSpPr>
        <p:spPr>
          <a:xfrm>
            <a:off x="0" y="116632"/>
            <a:ext cx="493204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a:t>
            </a:r>
          </a:p>
        </p:txBody>
      </p:sp>
      <p:sp>
        <p:nvSpPr>
          <p:cNvPr id="6" name="テキスト ボックス 5">
            <a:extLst>
              <a:ext uri="{FF2B5EF4-FFF2-40B4-BE49-F238E27FC236}">
                <a16:creationId xmlns:a16="http://schemas.microsoft.com/office/drawing/2014/main" id="{15091F3E-2EF2-41A4-849F-429B067C3101}"/>
              </a:ext>
            </a:extLst>
          </p:cNvPr>
          <p:cNvSpPr txBox="1"/>
          <p:nvPr/>
        </p:nvSpPr>
        <p:spPr>
          <a:xfrm>
            <a:off x="8698704" y="6416196"/>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7</a:t>
            </a:r>
          </a:p>
        </p:txBody>
      </p:sp>
    </p:spTree>
    <p:extLst>
      <p:ext uri="{BB962C8B-B14F-4D97-AF65-F5344CB8AC3E}">
        <p14:creationId xmlns:p14="http://schemas.microsoft.com/office/powerpoint/2010/main" val="795233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楕円 42">
            <a:extLst>
              <a:ext uri="{FF2B5EF4-FFF2-40B4-BE49-F238E27FC236}">
                <a16:creationId xmlns:a16="http://schemas.microsoft.com/office/drawing/2014/main" id="{0FDD251F-D52F-4F51-90E8-B83B6E4C28C1}"/>
              </a:ext>
            </a:extLst>
          </p:cNvPr>
          <p:cNvSpPr/>
          <p:nvPr/>
        </p:nvSpPr>
        <p:spPr>
          <a:xfrm>
            <a:off x="2955125" y="2527535"/>
            <a:ext cx="2739818" cy="1713223"/>
          </a:xfrm>
          <a:prstGeom prst="ellips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51520" y="864000"/>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「銀行の役割」は、社会の豊かさを支えること</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1520" y="1440000"/>
            <a:ext cx="9634160" cy="830997"/>
          </a:xfrm>
          <a:prstGeom prst="rect">
            <a:avLst/>
          </a:prstGeom>
          <a:noFill/>
        </p:spPr>
        <p:txBody>
          <a:bodyPr wrap="square" rtlCol="0">
            <a:spAutoFit/>
          </a:bodyPr>
          <a:lstStyle/>
          <a:p>
            <a:pPr defTabSz="914400"/>
            <a:r>
              <a:rPr lang="ja-JP" altLang="en-US" sz="2400" b="1" dirty="0">
                <a:solidFill>
                  <a:srgbClr val="00B050"/>
                </a:solidFill>
                <a:latin typeface="+mj-ea"/>
                <a:ea typeface="+mj-ea"/>
                <a:cs typeface="Meiryo UI" panose="020B0604030504040204" pitchFamily="50" charset="-128"/>
              </a:rPr>
              <a:t>銀行</a:t>
            </a:r>
            <a:r>
              <a:rPr lang="ja-JP" altLang="en-US" sz="2000" b="1" dirty="0">
                <a:solidFill>
                  <a:prstClr val="black">
                    <a:lumMod val="65000"/>
                    <a:lumOff val="35000"/>
                  </a:prstClr>
                </a:solidFill>
                <a:latin typeface="+mj-ea"/>
                <a:ea typeface="+mj-ea"/>
                <a:cs typeface="Meiryo UI" panose="020B0604030504040204" pitchFamily="50" charset="-128"/>
              </a:rPr>
              <a:t>は、みなさんから預かったお金を貸し出すことで、</a:t>
            </a:r>
            <a:r>
              <a:rPr lang="ja-JP" altLang="en-US" sz="2400" b="1" dirty="0">
                <a:solidFill>
                  <a:srgbClr val="00B050"/>
                </a:solidFill>
                <a:latin typeface="+mj-ea"/>
                <a:ea typeface="+mj-ea"/>
                <a:cs typeface="Meiryo UI" panose="020B0604030504040204" pitchFamily="50" charset="-128"/>
              </a:rPr>
              <a:t>社会の豊かさ</a:t>
            </a:r>
            <a:r>
              <a:rPr lang="ja-JP" altLang="en-US" sz="2000" b="1" dirty="0">
                <a:solidFill>
                  <a:prstClr val="black">
                    <a:lumMod val="65000"/>
                    <a:lumOff val="35000"/>
                  </a:prstClr>
                </a:solidFill>
                <a:latin typeface="+mj-ea"/>
                <a:ea typeface="+mj-ea"/>
                <a:cs typeface="Meiryo UI" panose="020B0604030504040204" pitchFamily="50" charset="-128"/>
              </a:rPr>
              <a:t>や</a:t>
            </a:r>
            <a:endParaRPr lang="en-US" altLang="ja-JP" sz="2000" b="1" dirty="0">
              <a:solidFill>
                <a:prstClr val="black">
                  <a:lumMod val="65000"/>
                  <a:lumOff val="35000"/>
                </a:prstClr>
              </a:solidFill>
              <a:latin typeface="+mj-ea"/>
              <a:ea typeface="+mj-ea"/>
              <a:cs typeface="Meiryo UI" panose="020B0604030504040204" pitchFamily="50" charset="-128"/>
            </a:endParaRPr>
          </a:p>
          <a:p>
            <a:pPr defTabSz="914400"/>
            <a:r>
              <a:rPr lang="ja-JP" altLang="en-US" sz="2400" b="1" dirty="0">
                <a:solidFill>
                  <a:srgbClr val="00B050"/>
                </a:solidFill>
                <a:latin typeface="+mj-ea"/>
                <a:ea typeface="+mj-ea"/>
                <a:cs typeface="Meiryo UI" panose="020B0604030504040204" pitchFamily="50" charset="-128"/>
              </a:rPr>
              <a:t>経済発展</a:t>
            </a:r>
            <a:r>
              <a:rPr lang="ja-JP" altLang="en-US" sz="2000" b="1" dirty="0">
                <a:solidFill>
                  <a:prstClr val="black">
                    <a:lumMod val="65000"/>
                    <a:lumOff val="35000"/>
                  </a:prstClr>
                </a:solidFill>
                <a:latin typeface="+mj-ea"/>
                <a:ea typeface="+mj-ea"/>
                <a:cs typeface="Meiryo UI" panose="020B0604030504040204" pitchFamily="50" charset="-128"/>
              </a:rPr>
              <a:t>のためにお金が有効活用されていくようにしています。</a:t>
            </a:r>
            <a:endParaRPr lang="en-US" altLang="ja-JP" sz="2000" b="1" dirty="0">
              <a:solidFill>
                <a:prstClr val="black">
                  <a:lumMod val="65000"/>
                  <a:lumOff val="35000"/>
                </a:prstClr>
              </a:solidFill>
              <a:latin typeface="+mj-ea"/>
              <a:ea typeface="+mj-ea"/>
              <a:cs typeface="Meiryo UI" panose="020B0604030504040204" pitchFamily="50" charset="-128"/>
            </a:endParaRPr>
          </a:p>
        </p:txBody>
      </p:sp>
      <p:pic>
        <p:nvPicPr>
          <p:cNvPr id="8" name="図 7">
            <a:extLst>
              <a:ext uri="{FF2B5EF4-FFF2-40B4-BE49-F238E27FC236}">
                <a16:creationId xmlns:a16="http://schemas.microsoft.com/office/drawing/2014/main" id="{659C4BD8-BB42-436F-8C9C-3F40E8F218D1}"/>
              </a:ext>
            </a:extLst>
          </p:cNvPr>
          <p:cNvPicPr>
            <a:picLocks noChangeAspect="1"/>
          </p:cNvPicPr>
          <p:nvPr/>
        </p:nvPicPr>
        <p:blipFill>
          <a:blip r:embed="rId2"/>
          <a:stretch>
            <a:fillRect/>
          </a:stretch>
        </p:blipFill>
        <p:spPr>
          <a:xfrm>
            <a:off x="5632249" y="5052160"/>
            <a:ext cx="1876796" cy="1379997"/>
          </a:xfrm>
          <a:prstGeom prst="rect">
            <a:avLst/>
          </a:prstGeom>
        </p:spPr>
      </p:pic>
      <p:pic>
        <p:nvPicPr>
          <p:cNvPr id="7" name="図 6">
            <a:extLst>
              <a:ext uri="{FF2B5EF4-FFF2-40B4-BE49-F238E27FC236}">
                <a16:creationId xmlns:a16="http://schemas.microsoft.com/office/drawing/2014/main" id="{153B293C-B3D8-4876-9279-26D35781D1A1}"/>
              </a:ext>
            </a:extLst>
          </p:cNvPr>
          <p:cNvPicPr>
            <a:picLocks noChangeAspect="1"/>
          </p:cNvPicPr>
          <p:nvPr/>
        </p:nvPicPr>
        <p:blipFill>
          <a:blip r:embed="rId3"/>
          <a:stretch>
            <a:fillRect/>
          </a:stretch>
        </p:blipFill>
        <p:spPr>
          <a:xfrm>
            <a:off x="7479724" y="4634217"/>
            <a:ext cx="1490397" cy="1797940"/>
          </a:xfrm>
          <a:prstGeom prst="rect">
            <a:avLst/>
          </a:prstGeom>
        </p:spPr>
      </p:pic>
      <p:pic>
        <p:nvPicPr>
          <p:cNvPr id="9" name="図 8">
            <a:extLst>
              <a:ext uri="{FF2B5EF4-FFF2-40B4-BE49-F238E27FC236}">
                <a16:creationId xmlns:a16="http://schemas.microsoft.com/office/drawing/2014/main" id="{25870CC4-553F-4532-AE22-C0C97B218641}"/>
              </a:ext>
            </a:extLst>
          </p:cNvPr>
          <p:cNvPicPr>
            <a:picLocks noChangeAspect="1"/>
          </p:cNvPicPr>
          <p:nvPr/>
        </p:nvPicPr>
        <p:blipFill>
          <a:blip r:embed="rId4"/>
          <a:stretch>
            <a:fillRect/>
          </a:stretch>
        </p:blipFill>
        <p:spPr>
          <a:xfrm>
            <a:off x="553774" y="4451520"/>
            <a:ext cx="1489364" cy="2135909"/>
          </a:xfrm>
          <a:prstGeom prst="rect">
            <a:avLst/>
          </a:prstGeom>
        </p:spPr>
      </p:pic>
      <p:pic>
        <p:nvPicPr>
          <p:cNvPr id="10" name="図 9">
            <a:extLst>
              <a:ext uri="{FF2B5EF4-FFF2-40B4-BE49-F238E27FC236}">
                <a16:creationId xmlns:a16="http://schemas.microsoft.com/office/drawing/2014/main" id="{D2CA5C74-DD65-4D7B-9128-3DF29136C1AA}"/>
              </a:ext>
            </a:extLst>
          </p:cNvPr>
          <p:cNvPicPr>
            <a:picLocks noChangeAspect="1"/>
          </p:cNvPicPr>
          <p:nvPr/>
        </p:nvPicPr>
        <p:blipFill>
          <a:blip r:embed="rId5"/>
          <a:stretch>
            <a:fillRect/>
          </a:stretch>
        </p:blipFill>
        <p:spPr>
          <a:xfrm>
            <a:off x="3149249" y="5091739"/>
            <a:ext cx="1655996" cy="441599"/>
          </a:xfrm>
          <a:prstGeom prst="rect">
            <a:avLst/>
          </a:prstGeom>
        </p:spPr>
      </p:pic>
      <p:pic>
        <p:nvPicPr>
          <p:cNvPr id="11" name="図 10">
            <a:extLst>
              <a:ext uri="{FF2B5EF4-FFF2-40B4-BE49-F238E27FC236}">
                <a16:creationId xmlns:a16="http://schemas.microsoft.com/office/drawing/2014/main" id="{2724E8FA-68E3-43A4-BFD2-6672C81079AC}"/>
              </a:ext>
            </a:extLst>
          </p:cNvPr>
          <p:cNvPicPr>
            <a:picLocks noChangeAspect="1"/>
          </p:cNvPicPr>
          <p:nvPr/>
        </p:nvPicPr>
        <p:blipFill>
          <a:blip r:embed="rId6"/>
          <a:stretch>
            <a:fillRect/>
          </a:stretch>
        </p:blipFill>
        <p:spPr>
          <a:xfrm>
            <a:off x="1908636" y="4081541"/>
            <a:ext cx="354856" cy="378514"/>
          </a:xfrm>
          <a:prstGeom prst="rect">
            <a:avLst/>
          </a:prstGeom>
        </p:spPr>
      </p:pic>
      <p:pic>
        <p:nvPicPr>
          <p:cNvPr id="12" name="図 11">
            <a:extLst>
              <a:ext uri="{FF2B5EF4-FFF2-40B4-BE49-F238E27FC236}">
                <a16:creationId xmlns:a16="http://schemas.microsoft.com/office/drawing/2014/main" id="{A1F2464E-5A03-4427-8512-3BD9BD98C775}"/>
              </a:ext>
            </a:extLst>
          </p:cNvPr>
          <p:cNvPicPr>
            <a:picLocks noChangeAspect="1"/>
          </p:cNvPicPr>
          <p:nvPr/>
        </p:nvPicPr>
        <p:blipFill>
          <a:blip r:embed="rId7"/>
          <a:stretch>
            <a:fillRect/>
          </a:stretch>
        </p:blipFill>
        <p:spPr>
          <a:xfrm>
            <a:off x="1727464" y="3369307"/>
            <a:ext cx="1161349" cy="702544"/>
          </a:xfrm>
          <a:prstGeom prst="rect">
            <a:avLst/>
          </a:prstGeom>
        </p:spPr>
      </p:pic>
      <p:pic>
        <p:nvPicPr>
          <p:cNvPr id="13" name="図 12">
            <a:extLst>
              <a:ext uri="{FF2B5EF4-FFF2-40B4-BE49-F238E27FC236}">
                <a16:creationId xmlns:a16="http://schemas.microsoft.com/office/drawing/2014/main" id="{F54699BC-8A61-481B-97CC-DEED30FF2204}"/>
              </a:ext>
            </a:extLst>
          </p:cNvPr>
          <p:cNvPicPr>
            <a:picLocks noChangeAspect="1"/>
          </p:cNvPicPr>
          <p:nvPr/>
        </p:nvPicPr>
        <p:blipFill>
          <a:blip r:embed="rId6"/>
          <a:stretch>
            <a:fillRect/>
          </a:stretch>
        </p:blipFill>
        <p:spPr>
          <a:xfrm>
            <a:off x="2238464" y="4195018"/>
            <a:ext cx="354856" cy="378514"/>
          </a:xfrm>
          <a:prstGeom prst="rect">
            <a:avLst/>
          </a:prstGeom>
        </p:spPr>
      </p:pic>
      <p:cxnSp>
        <p:nvCxnSpPr>
          <p:cNvPr id="19" name="コネクタ: カギ線 18">
            <a:extLst>
              <a:ext uri="{FF2B5EF4-FFF2-40B4-BE49-F238E27FC236}">
                <a16:creationId xmlns:a16="http://schemas.microsoft.com/office/drawing/2014/main" id="{567DA3B9-F326-4703-92AB-E19DFB1EEB42}"/>
              </a:ext>
            </a:extLst>
          </p:cNvPr>
          <p:cNvCxnSpPr>
            <a:cxnSpLocks/>
          </p:cNvCxnSpPr>
          <p:nvPr/>
        </p:nvCxnSpPr>
        <p:spPr>
          <a:xfrm rot="5400000">
            <a:off x="1099615" y="3041419"/>
            <a:ext cx="1423742" cy="1280710"/>
          </a:xfrm>
          <a:prstGeom prst="bentConnector3">
            <a:avLst>
              <a:gd name="adj1" fmla="val 316"/>
            </a:avLst>
          </a:prstGeom>
          <a:ln w="101600" cap="rnd">
            <a:solidFill>
              <a:schemeClr val="tx1">
                <a:lumMod val="65000"/>
                <a:lumOff val="35000"/>
              </a:schemeClr>
            </a:solidFill>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747EA77D-737E-4598-8B84-5223D5D3D36A}"/>
              </a:ext>
            </a:extLst>
          </p:cNvPr>
          <p:cNvCxnSpPr/>
          <p:nvPr/>
        </p:nvCxnSpPr>
        <p:spPr>
          <a:xfrm>
            <a:off x="2605936" y="5688458"/>
            <a:ext cx="2742623" cy="0"/>
          </a:xfrm>
          <a:prstGeom prst="straightConnector1">
            <a:avLst/>
          </a:prstGeom>
          <a:ln w="101600" cap="rnd">
            <a:solidFill>
              <a:schemeClr val="tx1">
                <a:lumMod val="65000"/>
                <a:lumOff val="35000"/>
              </a:schemeClr>
            </a:solidFill>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3" name="コネクタ: カギ線 22">
            <a:extLst>
              <a:ext uri="{FF2B5EF4-FFF2-40B4-BE49-F238E27FC236}">
                <a16:creationId xmlns:a16="http://schemas.microsoft.com/office/drawing/2014/main" id="{0C59E5EA-9EAF-42EB-A86D-352683C531F9}"/>
              </a:ext>
            </a:extLst>
          </p:cNvPr>
          <p:cNvCxnSpPr/>
          <p:nvPr/>
        </p:nvCxnSpPr>
        <p:spPr>
          <a:xfrm rot="10800000">
            <a:off x="5839523" y="2793771"/>
            <a:ext cx="1829694" cy="1499522"/>
          </a:xfrm>
          <a:prstGeom prst="bentConnector3">
            <a:avLst>
              <a:gd name="adj1" fmla="val 24"/>
            </a:avLst>
          </a:prstGeom>
          <a:ln w="101600" cap="rnd">
            <a:solidFill>
              <a:schemeClr val="tx1">
                <a:lumMod val="65000"/>
                <a:lumOff val="35000"/>
              </a:schemeClr>
            </a:solidFill>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6" name="コネクタ: カギ線 25">
            <a:extLst>
              <a:ext uri="{FF2B5EF4-FFF2-40B4-BE49-F238E27FC236}">
                <a16:creationId xmlns:a16="http://schemas.microsoft.com/office/drawing/2014/main" id="{804A785F-9011-4A35-A9DF-07DE65E93818}"/>
              </a:ext>
            </a:extLst>
          </p:cNvPr>
          <p:cNvCxnSpPr>
            <a:cxnSpLocks/>
          </p:cNvCxnSpPr>
          <p:nvPr/>
        </p:nvCxnSpPr>
        <p:spPr>
          <a:xfrm rot="10800000">
            <a:off x="5839523" y="3166005"/>
            <a:ext cx="1829696" cy="1090748"/>
          </a:xfrm>
          <a:prstGeom prst="bentConnector3">
            <a:avLst>
              <a:gd name="adj1" fmla="val 24"/>
            </a:avLst>
          </a:prstGeom>
          <a:ln w="101600" cap="rnd">
            <a:solidFill>
              <a:schemeClr val="tx1">
                <a:lumMod val="65000"/>
                <a:lumOff val="35000"/>
              </a:schemeClr>
            </a:solidFill>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30" name="コネクタ: カギ線 29">
            <a:extLst>
              <a:ext uri="{FF2B5EF4-FFF2-40B4-BE49-F238E27FC236}">
                <a16:creationId xmlns:a16="http://schemas.microsoft.com/office/drawing/2014/main" id="{9D644FC7-EA2D-4B57-B281-7377CC3E34E4}"/>
              </a:ext>
            </a:extLst>
          </p:cNvPr>
          <p:cNvCxnSpPr>
            <a:cxnSpLocks/>
          </p:cNvCxnSpPr>
          <p:nvPr/>
        </p:nvCxnSpPr>
        <p:spPr>
          <a:xfrm rot="10800000">
            <a:off x="5841241" y="3588733"/>
            <a:ext cx="1827977" cy="871323"/>
          </a:xfrm>
          <a:prstGeom prst="bentConnector3">
            <a:avLst>
              <a:gd name="adj1" fmla="val -22"/>
            </a:avLst>
          </a:prstGeom>
          <a:ln w="101600" cap="rnd">
            <a:solidFill>
              <a:schemeClr val="tx1">
                <a:lumMod val="65000"/>
                <a:lumOff val="35000"/>
              </a:schemeClr>
            </a:solidFill>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33" name="四角形: 角を丸くする 32">
            <a:extLst>
              <a:ext uri="{FF2B5EF4-FFF2-40B4-BE49-F238E27FC236}">
                <a16:creationId xmlns:a16="http://schemas.microsoft.com/office/drawing/2014/main" id="{11B88012-5B70-4FC1-9F42-62FEC5AA3B71}"/>
              </a:ext>
            </a:extLst>
          </p:cNvPr>
          <p:cNvSpPr/>
          <p:nvPr/>
        </p:nvSpPr>
        <p:spPr>
          <a:xfrm>
            <a:off x="6757737" y="3779057"/>
            <a:ext cx="1892244" cy="461701"/>
          </a:xfrm>
          <a:prstGeom prst="roundRect">
            <a:avLst/>
          </a:prstGeom>
          <a:solidFill>
            <a:schemeClr val="bg1"/>
          </a:solid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370320" y="3828718"/>
            <a:ext cx="2702559" cy="400110"/>
          </a:xfrm>
          <a:prstGeom prst="rect">
            <a:avLst/>
          </a:prstGeom>
          <a:noFill/>
        </p:spPr>
        <p:txBody>
          <a:bodyPr wrap="square" rtlCol="0">
            <a:spAutoFit/>
          </a:bodyPr>
          <a:lstStyle/>
          <a:p>
            <a:pPr algn="ctr" defTabSz="914400"/>
            <a:r>
              <a:rPr lang="ja-JP" altLang="en-US" sz="2000" b="1" dirty="0">
                <a:solidFill>
                  <a:srgbClr val="FF0000"/>
                </a:solidFill>
                <a:latin typeface="Meiryo UI" panose="020B0604030504040204" pitchFamily="50" charset="-128"/>
                <a:ea typeface="Meiryo UI" panose="020B0604030504040204" pitchFamily="50" charset="-128"/>
              </a:rPr>
              <a:t>モノ・サービス</a:t>
            </a:r>
          </a:p>
        </p:txBody>
      </p:sp>
      <p:sp>
        <p:nvSpPr>
          <p:cNvPr id="34" name="四角形: 角を丸くする 33">
            <a:extLst>
              <a:ext uri="{FF2B5EF4-FFF2-40B4-BE49-F238E27FC236}">
                <a16:creationId xmlns:a16="http://schemas.microsoft.com/office/drawing/2014/main" id="{AB2D582E-2E79-4B22-B202-1E9E95CE36BC}"/>
              </a:ext>
            </a:extLst>
          </p:cNvPr>
          <p:cNvSpPr/>
          <p:nvPr/>
        </p:nvSpPr>
        <p:spPr>
          <a:xfrm>
            <a:off x="3352837" y="5838466"/>
            <a:ext cx="971021" cy="461701"/>
          </a:xfrm>
          <a:prstGeom prst="roundRect">
            <a:avLst/>
          </a:prstGeom>
          <a:solidFill>
            <a:schemeClr val="bg1"/>
          </a:solid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39C84EEB-E4B1-4449-9265-5227B2C0A6DE}"/>
              </a:ext>
            </a:extLst>
          </p:cNvPr>
          <p:cNvSpPr txBox="1"/>
          <p:nvPr/>
        </p:nvSpPr>
        <p:spPr>
          <a:xfrm>
            <a:off x="2888811" y="5866828"/>
            <a:ext cx="1899073" cy="400110"/>
          </a:xfrm>
          <a:prstGeom prst="rect">
            <a:avLst/>
          </a:prstGeom>
          <a:noFill/>
        </p:spPr>
        <p:txBody>
          <a:bodyPr wrap="square" rtlCol="0">
            <a:spAutoFit/>
          </a:bodyPr>
          <a:lstStyle/>
          <a:p>
            <a:pPr algn="ctr" defTabSz="914400"/>
            <a:r>
              <a:rPr lang="ja-JP" altLang="en-US" sz="2000" b="1" dirty="0">
                <a:solidFill>
                  <a:srgbClr val="FF0000"/>
                </a:solidFill>
                <a:latin typeface="Meiryo UI" panose="020B0604030504040204" pitchFamily="50" charset="-128"/>
                <a:ea typeface="Meiryo UI" panose="020B0604030504040204" pitchFamily="50" charset="-128"/>
              </a:rPr>
              <a:t>貸出</a:t>
            </a:r>
          </a:p>
        </p:txBody>
      </p:sp>
      <p:sp>
        <p:nvSpPr>
          <p:cNvPr id="36" name="四角形: 角を丸くする 35">
            <a:extLst>
              <a:ext uri="{FF2B5EF4-FFF2-40B4-BE49-F238E27FC236}">
                <a16:creationId xmlns:a16="http://schemas.microsoft.com/office/drawing/2014/main" id="{0F223F5D-02B3-4E58-A9CD-4BEEFC85156D}"/>
              </a:ext>
            </a:extLst>
          </p:cNvPr>
          <p:cNvSpPr/>
          <p:nvPr/>
        </p:nvSpPr>
        <p:spPr>
          <a:xfrm>
            <a:off x="715546" y="3218012"/>
            <a:ext cx="971021" cy="461701"/>
          </a:xfrm>
          <a:prstGeom prst="roundRect">
            <a:avLst/>
          </a:prstGeom>
          <a:solidFill>
            <a:schemeClr val="bg1"/>
          </a:solidFill>
          <a:ln w="158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1A327C96-36BB-4F71-8C2B-C0B3ED8333C8}"/>
              </a:ext>
            </a:extLst>
          </p:cNvPr>
          <p:cNvSpPr txBox="1"/>
          <p:nvPr/>
        </p:nvSpPr>
        <p:spPr>
          <a:xfrm>
            <a:off x="251520" y="3246374"/>
            <a:ext cx="1899073" cy="400110"/>
          </a:xfrm>
          <a:prstGeom prst="rect">
            <a:avLst/>
          </a:prstGeom>
          <a:noFill/>
        </p:spPr>
        <p:txBody>
          <a:bodyPr wrap="square" rtlCol="0">
            <a:spAutoFit/>
          </a:bodyPr>
          <a:lstStyle/>
          <a:p>
            <a:pPr algn="ctr" defTabSz="914400"/>
            <a:r>
              <a:rPr lang="ja-JP" altLang="en-US" sz="2000" b="1" dirty="0">
                <a:solidFill>
                  <a:srgbClr val="FF0000"/>
                </a:solidFill>
                <a:latin typeface="Meiryo UI" panose="020B0604030504040204" pitchFamily="50" charset="-128"/>
                <a:ea typeface="Meiryo UI" panose="020B0604030504040204" pitchFamily="50" charset="-128"/>
              </a:rPr>
              <a:t>預金</a:t>
            </a:r>
          </a:p>
        </p:txBody>
      </p:sp>
      <p:sp>
        <p:nvSpPr>
          <p:cNvPr id="38" name="テキスト ボックス 37">
            <a:extLst>
              <a:ext uri="{FF2B5EF4-FFF2-40B4-BE49-F238E27FC236}">
                <a16:creationId xmlns:a16="http://schemas.microsoft.com/office/drawing/2014/main" id="{6E807BBE-E088-4595-A5AC-44B0D086CEF6}"/>
              </a:ext>
            </a:extLst>
          </p:cNvPr>
          <p:cNvSpPr txBox="1"/>
          <p:nvPr/>
        </p:nvSpPr>
        <p:spPr>
          <a:xfrm>
            <a:off x="486633" y="6467747"/>
            <a:ext cx="1426802" cy="400110"/>
          </a:xfrm>
          <a:prstGeom prst="rect">
            <a:avLst/>
          </a:prstGeom>
          <a:noFill/>
        </p:spPr>
        <p:txBody>
          <a:bodyPr wrap="square" rtlCol="0">
            <a:spAutoFit/>
          </a:bodyPr>
          <a:lstStyle/>
          <a:p>
            <a:pPr algn="ct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銀行</a:t>
            </a:r>
          </a:p>
        </p:txBody>
      </p:sp>
      <p:sp>
        <p:nvSpPr>
          <p:cNvPr id="39" name="テキスト ボックス 38">
            <a:extLst>
              <a:ext uri="{FF2B5EF4-FFF2-40B4-BE49-F238E27FC236}">
                <a16:creationId xmlns:a16="http://schemas.microsoft.com/office/drawing/2014/main" id="{EE0E046C-170F-4BFF-81FC-F67D267EE6EC}"/>
              </a:ext>
            </a:extLst>
          </p:cNvPr>
          <p:cNvSpPr txBox="1"/>
          <p:nvPr/>
        </p:nvSpPr>
        <p:spPr>
          <a:xfrm>
            <a:off x="5632249" y="6390114"/>
            <a:ext cx="3337872" cy="400110"/>
          </a:xfrm>
          <a:prstGeom prst="rect">
            <a:avLst/>
          </a:prstGeom>
          <a:noFill/>
        </p:spPr>
        <p:txBody>
          <a:bodyPr wrap="square" rtlCol="0">
            <a:spAutoFit/>
          </a:bodyPr>
          <a:lstStyle/>
          <a:p>
            <a:pPr algn="ct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企業など</a:t>
            </a:r>
          </a:p>
        </p:txBody>
      </p:sp>
      <p:sp>
        <p:nvSpPr>
          <p:cNvPr id="40" name="テキスト ボックス 39">
            <a:extLst>
              <a:ext uri="{FF2B5EF4-FFF2-40B4-BE49-F238E27FC236}">
                <a16:creationId xmlns:a16="http://schemas.microsoft.com/office/drawing/2014/main" id="{F0F89151-538C-4CE7-82A6-A98458A472B0}"/>
              </a:ext>
            </a:extLst>
          </p:cNvPr>
          <p:cNvSpPr txBox="1"/>
          <p:nvPr/>
        </p:nvSpPr>
        <p:spPr>
          <a:xfrm>
            <a:off x="2955123" y="3815411"/>
            <a:ext cx="2739820" cy="400110"/>
          </a:xfrm>
          <a:prstGeom prst="rect">
            <a:avLst/>
          </a:prstGeom>
          <a:noFill/>
        </p:spPr>
        <p:txBody>
          <a:bodyPr wrap="square" rtlCol="0">
            <a:spAutoFit/>
          </a:bodyPr>
          <a:lstStyle/>
          <a:p>
            <a:pPr algn="ctr" defTabSz="914400"/>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消費者</a:t>
            </a:r>
          </a:p>
        </p:txBody>
      </p:sp>
      <p:sp>
        <p:nvSpPr>
          <p:cNvPr id="31" name="テキスト ボックス 30">
            <a:extLst>
              <a:ext uri="{FF2B5EF4-FFF2-40B4-BE49-F238E27FC236}">
                <a16:creationId xmlns:a16="http://schemas.microsoft.com/office/drawing/2014/main" id="{3289CE7C-7078-4E78-B9EC-41A025C09BE6}"/>
              </a:ext>
            </a:extLst>
          </p:cNvPr>
          <p:cNvSpPr txBox="1"/>
          <p:nvPr/>
        </p:nvSpPr>
        <p:spPr>
          <a:xfrm>
            <a:off x="0" y="116632"/>
            <a:ext cx="785368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9D120A33-F41B-43AB-8573-5B33CD1AF093}"/>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8</a:t>
            </a:r>
          </a:p>
        </p:txBody>
      </p:sp>
      <p:pic>
        <p:nvPicPr>
          <p:cNvPr id="14" name="図 13">
            <a:extLst>
              <a:ext uri="{FF2B5EF4-FFF2-40B4-BE49-F238E27FC236}">
                <a16:creationId xmlns:a16="http://schemas.microsoft.com/office/drawing/2014/main" id="{78676C6D-8ECE-4A24-83EB-FD412338D571}"/>
              </a:ext>
            </a:extLst>
          </p:cNvPr>
          <p:cNvPicPr>
            <a:picLocks noChangeAspect="1"/>
          </p:cNvPicPr>
          <p:nvPr/>
        </p:nvPicPr>
        <p:blipFill>
          <a:blip r:embed="rId8"/>
          <a:stretch>
            <a:fillRect/>
          </a:stretch>
        </p:blipFill>
        <p:spPr>
          <a:xfrm>
            <a:off x="3242838" y="2771400"/>
            <a:ext cx="644517" cy="1028708"/>
          </a:xfrm>
          <a:prstGeom prst="rect">
            <a:avLst/>
          </a:prstGeom>
        </p:spPr>
      </p:pic>
      <p:pic>
        <p:nvPicPr>
          <p:cNvPr id="2" name="図 1">
            <a:extLst>
              <a:ext uri="{FF2B5EF4-FFF2-40B4-BE49-F238E27FC236}">
                <a16:creationId xmlns:a16="http://schemas.microsoft.com/office/drawing/2014/main" id="{53C6A9AC-1DE8-44C3-BF28-E6E6797CD6C5}"/>
              </a:ext>
            </a:extLst>
          </p:cNvPr>
          <p:cNvPicPr>
            <a:picLocks noChangeAspect="1"/>
          </p:cNvPicPr>
          <p:nvPr/>
        </p:nvPicPr>
        <p:blipFill>
          <a:blip r:embed="rId9"/>
          <a:stretch>
            <a:fillRect/>
          </a:stretch>
        </p:blipFill>
        <p:spPr>
          <a:xfrm>
            <a:off x="3951970" y="2751607"/>
            <a:ext cx="743776" cy="1085182"/>
          </a:xfrm>
          <a:prstGeom prst="rect">
            <a:avLst/>
          </a:prstGeom>
        </p:spPr>
      </p:pic>
      <p:pic>
        <p:nvPicPr>
          <p:cNvPr id="5" name="図 4">
            <a:extLst>
              <a:ext uri="{FF2B5EF4-FFF2-40B4-BE49-F238E27FC236}">
                <a16:creationId xmlns:a16="http://schemas.microsoft.com/office/drawing/2014/main" id="{59AC92E1-954A-4B88-B492-1CB365B8A777}"/>
              </a:ext>
            </a:extLst>
          </p:cNvPr>
          <p:cNvPicPr>
            <a:picLocks noChangeAspect="1"/>
          </p:cNvPicPr>
          <p:nvPr/>
        </p:nvPicPr>
        <p:blipFill>
          <a:blip r:embed="rId10"/>
          <a:stretch>
            <a:fillRect/>
          </a:stretch>
        </p:blipFill>
        <p:spPr>
          <a:xfrm>
            <a:off x="4610497" y="2788186"/>
            <a:ext cx="1012024" cy="1048603"/>
          </a:xfrm>
          <a:prstGeom prst="rect">
            <a:avLst/>
          </a:prstGeom>
        </p:spPr>
      </p:pic>
    </p:spTree>
    <p:extLst>
      <p:ext uri="{BB962C8B-B14F-4D97-AF65-F5344CB8AC3E}">
        <p14:creationId xmlns:p14="http://schemas.microsoft.com/office/powerpoint/2010/main" val="207952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862113"/>
            <a:ext cx="8640960" cy="461665"/>
          </a:xfrm>
          <a:prstGeom prst="rect">
            <a:avLst/>
          </a:prstGeom>
          <a:noFill/>
          <a:ln w="22225">
            <a:solidFill>
              <a:srgbClr val="00B050"/>
            </a:solidFill>
          </a:ln>
        </p:spPr>
        <p:txBody>
          <a:bodyPr wrap="square" rtlCol="0">
            <a:spAutoFit/>
          </a:bodyPr>
          <a:lstStyle/>
          <a:p>
            <a:pPr algn="ctr" defTabSz="914400"/>
            <a:r>
              <a:rPr lang="ja-JP" altLang="en-US"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「利息」は「お金のレンタル料」</a:t>
            </a:r>
            <a:endParaRPr lang="en-US" altLang="ja-JP" sz="24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255792" y="1440000"/>
            <a:ext cx="9558768" cy="830997"/>
          </a:xfrm>
          <a:prstGeom prst="rect">
            <a:avLst/>
          </a:prstGeom>
          <a:noFill/>
        </p:spPr>
        <p:txBody>
          <a:bodyPr wrap="square" rtlCol="0">
            <a:spAutoFit/>
          </a:bodyPr>
          <a:lstStyle/>
          <a:p>
            <a:pPr defTabSz="914400"/>
            <a:r>
              <a:rPr lang="ja-JP" altLang="en-US" sz="2400" b="1" dirty="0">
                <a:solidFill>
                  <a:srgbClr val="00B050"/>
                </a:solidFill>
                <a:latin typeface="+mn-ea"/>
                <a:cs typeface="Meiryo UI" panose="020B0604030504040204" pitchFamily="50" charset="-128"/>
              </a:rPr>
              <a:t>銀行</a:t>
            </a:r>
            <a:r>
              <a:rPr lang="ja-JP" altLang="en-US" sz="2000" b="1" dirty="0">
                <a:solidFill>
                  <a:prstClr val="black">
                    <a:lumMod val="65000"/>
                    <a:lumOff val="35000"/>
                  </a:prstClr>
                </a:solidFill>
                <a:latin typeface="+mn-ea"/>
                <a:cs typeface="Meiryo UI" panose="020B0604030504040204" pitchFamily="50" charset="-128"/>
              </a:rPr>
              <a:t>は、</a:t>
            </a:r>
            <a:r>
              <a:rPr lang="ja-JP" altLang="en-US" sz="2400" b="1" dirty="0">
                <a:solidFill>
                  <a:srgbClr val="00B050"/>
                </a:solidFill>
                <a:latin typeface="+mn-ea"/>
                <a:cs typeface="Meiryo UI" panose="020B0604030504040204" pitchFamily="50" charset="-128"/>
              </a:rPr>
              <a:t>お金を貸した相手から貸した金額より多くお金を返して</a:t>
            </a:r>
            <a:endParaRPr lang="en-US" altLang="ja-JP" sz="2400" b="1" dirty="0">
              <a:solidFill>
                <a:srgbClr val="00B050"/>
              </a:solidFill>
              <a:latin typeface="+mn-ea"/>
              <a:cs typeface="Meiryo UI" panose="020B0604030504040204" pitchFamily="50" charset="-128"/>
            </a:endParaRPr>
          </a:p>
          <a:p>
            <a:pPr defTabSz="914400"/>
            <a:r>
              <a:rPr lang="ja-JP" altLang="en-US" sz="2400" b="1" dirty="0">
                <a:solidFill>
                  <a:srgbClr val="00B050"/>
                </a:solidFill>
                <a:latin typeface="+mn-ea"/>
                <a:cs typeface="Meiryo UI" panose="020B0604030504040204" pitchFamily="50" charset="-128"/>
              </a:rPr>
              <a:t>もらい</a:t>
            </a:r>
            <a:r>
              <a:rPr lang="ja-JP" altLang="en-US" sz="2000" b="1" dirty="0">
                <a:solidFill>
                  <a:prstClr val="black">
                    <a:lumMod val="65000"/>
                    <a:lumOff val="35000"/>
                  </a:prstClr>
                </a:solidFill>
                <a:latin typeface="+mn-ea"/>
                <a:cs typeface="Meiryo UI" panose="020B0604030504040204" pitchFamily="50" charset="-128"/>
              </a:rPr>
              <a:t>、その一部をお金を預けてくれた人に渡します。</a:t>
            </a:r>
            <a:endParaRPr lang="en-US" altLang="ja-JP" sz="2000" b="1" dirty="0">
              <a:solidFill>
                <a:prstClr val="black">
                  <a:lumMod val="65000"/>
                  <a:lumOff val="35000"/>
                </a:prstClr>
              </a:solidFill>
              <a:latin typeface="+mn-ea"/>
              <a:cs typeface="Meiryo UI" panose="020B0604030504040204" pitchFamily="50" charset="-128"/>
            </a:endParaRPr>
          </a:p>
        </p:txBody>
      </p:sp>
      <p:pic>
        <p:nvPicPr>
          <p:cNvPr id="6" name="図 5">
            <a:extLst>
              <a:ext uri="{FF2B5EF4-FFF2-40B4-BE49-F238E27FC236}">
                <a16:creationId xmlns:a16="http://schemas.microsoft.com/office/drawing/2014/main" id="{62D49BB7-6D18-4909-A987-79032D55380E}"/>
              </a:ext>
            </a:extLst>
          </p:cNvPr>
          <p:cNvPicPr>
            <a:picLocks noChangeAspect="1"/>
          </p:cNvPicPr>
          <p:nvPr/>
        </p:nvPicPr>
        <p:blipFill>
          <a:blip r:embed="rId3"/>
          <a:stretch>
            <a:fillRect/>
          </a:stretch>
        </p:blipFill>
        <p:spPr>
          <a:xfrm>
            <a:off x="3588956" y="2782738"/>
            <a:ext cx="1810811" cy="2596899"/>
          </a:xfrm>
          <a:prstGeom prst="rect">
            <a:avLst/>
          </a:prstGeom>
        </p:spPr>
      </p:pic>
      <p:cxnSp>
        <p:nvCxnSpPr>
          <p:cNvPr id="17" name="直線矢印コネクタ 16">
            <a:extLst>
              <a:ext uri="{FF2B5EF4-FFF2-40B4-BE49-F238E27FC236}">
                <a16:creationId xmlns:a16="http://schemas.microsoft.com/office/drawing/2014/main" id="{A274AE3E-DC63-459C-B3F1-1BD7D40131EC}"/>
              </a:ext>
            </a:extLst>
          </p:cNvPr>
          <p:cNvCxnSpPr>
            <a:cxnSpLocks/>
          </p:cNvCxnSpPr>
          <p:nvPr/>
        </p:nvCxnSpPr>
        <p:spPr>
          <a:xfrm>
            <a:off x="2297136" y="3184996"/>
            <a:ext cx="897882" cy="0"/>
          </a:xfrm>
          <a:prstGeom prst="straightConnector1">
            <a:avLst/>
          </a:prstGeom>
          <a:ln w="127000" cap="rnd">
            <a:solidFill>
              <a:schemeClr val="accent1">
                <a:lumMod val="75000"/>
              </a:schemeClr>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a:extLst>
              <a:ext uri="{FF2B5EF4-FFF2-40B4-BE49-F238E27FC236}">
                <a16:creationId xmlns:a16="http://schemas.microsoft.com/office/drawing/2014/main" id="{142EB1FF-DF35-4826-A019-F1EAF999B161}"/>
              </a:ext>
            </a:extLst>
          </p:cNvPr>
          <p:cNvCxnSpPr>
            <a:cxnSpLocks/>
          </p:cNvCxnSpPr>
          <p:nvPr/>
        </p:nvCxnSpPr>
        <p:spPr>
          <a:xfrm>
            <a:off x="5998775" y="3078594"/>
            <a:ext cx="897882" cy="0"/>
          </a:xfrm>
          <a:prstGeom prst="straightConnector1">
            <a:avLst/>
          </a:prstGeom>
          <a:ln w="127000" cap="rnd">
            <a:solidFill>
              <a:schemeClr val="accent2"/>
            </a:solidFill>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697BE000-1363-438C-9846-D7FA35E2B520}"/>
              </a:ext>
            </a:extLst>
          </p:cNvPr>
          <p:cNvCxnSpPr>
            <a:cxnSpLocks/>
          </p:cNvCxnSpPr>
          <p:nvPr/>
        </p:nvCxnSpPr>
        <p:spPr>
          <a:xfrm>
            <a:off x="5932273" y="4522185"/>
            <a:ext cx="897882" cy="0"/>
          </a:xfrm>
          <a:prstGeom prst="straightConnector1">
            <a:avLst/>
          </a:prstGeom>
          <a:ln w="127000" cap="rnd">
            <a:solidFill>
              <a:schemeClr val="accent2"/>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直線矢印コネクタ 20">
            <a:extLst>
              <a:ext uri="{FF2B5EF4-FFF2-40B4-BE49-F238E27FC236}">
                <a16:creationId xmlns:a16="http://schemas.microsoft.com/office/drawing/2014/main" id="{E0AADF7E-94E2-44DC-AA72-277434671448}"/>
              </a:ext>
            </a:extLst>
          </p:cNvPr>
          <p:cNvCxnSpPr>
            <a:cxnSpLocks/>
          </p:cNvCxnSpPr>
          <p:nvPr/>
        </p:nvCxnSpPr>
        <p:spPr>
          <a:xfrm>
            <a:off x="2214009" y="4596234"/>
            <a:ext cx="897882" cy="0"/>
          </a:xfrm>
          <a:prstGeom prst="straightConnector1">
            <a:avLst/>
          </a:prstGeom>
          <a:ln w="127000" cap="rnd">
            <a:solidFill>
              <a:schemeClr val="accent1">
                <a:lumMod val="75000"/>
              </a:schemeClr>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テキスト ボックス 21">
            <a:extLst>
              <a:ext uri="{FF2B5EF4-FFF2-40B4-BE49-F238E27FC236}">
                <a16:creationId xmlns:a16="http://schemas.microsoft.com/office/drawing/2014/main" id="{8E272BBD-2BC6-41BD-9913-E48C0C63CE06}"/>
              </a:ext>
            </a:extLst>
          </p:cNvPr>
          <p:cNvSpPr txBox="1"/>
          <p:nvPr/>
        </p:nvSpPr>
        <p:spPr>
          <a:xfrm>
            <a:off x="1543309" y="2552064"/>
            <a:ext cx="2355906" cy="400110"/>
          </a:xfrm>
          <a:prstGeom prst="rect">
            <a:avLst/>
          </a:prstGeom>
          <a:noFill/>
        </p:spPr>
        <p:txBody>
          <a:bodyPr wrap="square" rtlCol="0">
            <a:spAutoFit/>
          </a:bodyPr>
          <a:lstStyle/>
          <a:p>
            <a:pPr algn="ctr" defTabSz="914400"/>
            <a:r>
              <a:rPr lang="ja-JP" altLang="en-US" sz="2000" b="1" dirty="0">
                <a:solidFill>
                  <a:schemeClr val="accent1">
                    <a:lumMod val="75000"/>
                  </a:schemeClr>
                </a:solidFill>
                <a:latin typeface="Meiryo UI" panose="020B0604030504040204" pitchFamily="50" charset="-128"/>
                <a:ea typeface="Meiryo UI" panose="020B0604030504040204" pitchFamily="50" charset="-128"/>
              </a:rPr>
              <a:t>預金（</a:t>
            </a:r>
            <a:r>
              <a:rPr lang="en-US" altLang="ja-JP" sz="2000" b="1" dirty="0">
                <a:solidFill>
                  <a:schemeClr val="accent1">
                    <a:lumMod val="75000"/>
                  </a:schemeClr>
                </a:solidFill>
                <a:latin typeface="Meiryo UI" panose="020B0604030504040204" pitchFamily="50" charset="-128"/>
                <a:ea typeface="Meiryo UI" panose="020B0604030504040204" pitchFamily="50" charset="-128"/>
              </a:rPr>
              <a:t>100</a:t>
            </a:r>
            <a:r>
              <a:rPr lang="ja-JP" altLang="en-US" sz="2000" b="1" dirty="0">
                <a:solidFill>
                  <a:schemeClr val="accent1">
                    <a:lumMod val="75000"/>
                  </a:schemeClr>
                </a:solidFill>
                <a:latin typeface="Meiryo UI" panose="020B0604030504040204" pitchFamily="50" charset="-128"/>
                <a:ea typeface="Meiryo UI" panose="020B0604030504040204" pitchFamily="50" charset="-128"/>
              </a:rPr>
              <a:t>万円）</a:t>
            </a:r>
          </a:p>
        </p:txBody>
      </p:sp>
      <p:sp>
        <p:nvSpPr>
          <p:cNvPr id="23" name="テキスト ボックス 22">
            <a:extLst>
              <a:ext uri="{FF2B5EF4-FFF2-40B4-BE49-F238E27FC236}">
                <a16:creationId xmlns:a16="http://schemas.microsoft.com/office/drawing/2014/main" id="{97332E03-8AB0-43F3-B895-1639C5F784B1}"/>
              </a:ext>
            </a:extLst>
          </p:cNvPr>
          <p:cNvSpPr txBox="1"/>
          <p:nvPr/>
        </p:nvSpPr>
        <p:spPr>
          <a:xfrm>
            <a:off x="5399767" y="2514301"/>
            <a:ext cx="2355906" cy="400110"/>
          </a:xfrm>
          <a:prstGeom prst="rect">
            <a:avLst/>
          </a:prstGeom>
          <a:noFill/>
        </p:spPr>
        <p:txBody>
          <a:bodyPr wrap="square" rtlCol="0">
            <a:spAutoFit/>
          </a:bodyPr>
          <a:lstStyle/>
          <a:p>
            <a:pPr algn="ctr" defTabSz="914400"/>
            <a:r>
              <a:rPr lang="ja-JP" altLang="en-US" sz="2000" b="1" dirty="0">
                <a:solidFill>
                  <a:schemeClr val="accent2"/>
                </a:solidFill>
                <a:latin typeface="Meiryo UI" panose="020B0604030504040204" pitchFamily="50" charset="-128"/>
                <a:ea typeface="Meiryo UI" panose="020B0604030504040204" pitchFamily="50" charset="-128"/>
              </a:rPr>
              <a:t>貸出（</a:t>
            </a:r>
            <a:r>
              <a:rPr lang="en-US" altLang="ja-JP" sz="2000" b="1" dirty="0">
                <a:solidFill>
                  <a:schemeClr val="accent2"/>
                </a:solidFill>
                <a:latin typeface="Meiryo UI" panose="020B0604030504040204" pitchFamily="50" charset="-128"/>
                <a:ea typeface="Meiryo UI" panose="020B0604030504040204" pitchFamily="50" charset="-128"/>
              </a:rPr>
              <a:t>100</a:t>
            </a:r>
            <a:r>
              <a:rPr lang="ja-JP" altLang="en-US" sz="2000" b="1" dirty="0">
                <a:solidFill>
                  <a:schemeClr val="accent2"/>
                </a:solidFill>
                <a:latin typeface="Meiryo UI" panose="020B0604030504040204" pitchFamily="50" charset="-128"/>
                <a:ea typeface="Meiryo UI" panose="020B0604030504040204" pitchFamily="50" charset="-128"/>
              </a:rPr>
              <a:t>万円）</a:t>
            </a:r>
          </a:p>
        </p:txBody>
      </p:sp>
      <p:sp>
        <p:nvSpPr>
          <p:cNvPr id="24" name="テキスト ボックス 23">
            <a:extLst>
              <a:ext uri="{FF2B5EF4-FFF2-40B4-BE49-F238E27FC236}">
                <a16:creationId xmlns:a16="http://schemas.microsoft.com/office/drawing/2014/main" id="{6B613020-5B0A-4440-917E-712E28F9D12A}"/>
              </a:ext>
            </a:extLst>
          </p:cNvPr>
          <p:cNvSpPr txBox="1"/>
          <p:nvPr/>
        </p:nvSpPr>
        <p:spPr>
          <a:xfrm>
            <a:off x="821059" y="4777676"/>
            <a:ext cx="3289922" cy="646331"/>
          </a:xfrm>
          <a:prstGeom prst="rect">
            <a:avLst/>
          </a:prstGeom>
          <a:noFill/>
        </p:spPr>
        <p:txBody>
          <a:bodyPr wrap="square" rtlCol="0">
            <a:spAutoFit/>
          </a:bodyPr>
          <a:lstStyle/>
          <a:p>
            <a:pPr algn="ctr" defTabSz="914400"/>
            <a:r>
              <a:rPr lang="ja-JP" altLang="en-US" sz="2000" b="1" dirty="0">
                <a:solidFill>
                  <a:schemeClr val="accent1">
                    <a:lumMod val="75000"/>
                  </a:schemeClr>
                </a:solidFill>
                <a:latin typeface="Meiryo UI" panose="020B0604030504040204" pitchFamily="50" charset="-128"/>
                <a:ea typeface="Meiryo UI" panose="020B0604030504040204" pitchFamily="50" charset="-128"/>
              </a:rPr>
              <a:t>預金利息</a:t>
            </a:r>
            <a:endParaRPr lang="en-US" altLang="ja-JP" sz="2000" b="1" dirty="0">
              <a:solidFill>
                <a:schemeClr val="accent1">
                  <a:lumMod val="75000"/>
                </a:schemeClr>
              </a:solidFill>
              <a:latin typeface="Meiryo UI" panose="020B0604030504040204" pitchFamily="50" charset="-128"/>
              <a:ea typeface="Meiryo UI" panose="020B0604030504040204" pitchFamily="50" charset="-128"/>
            </a:endParaRPr>
          </a:p>
          <a:p>
            <a:pPr algn="ctr" defTabSz="914400"/>
            <a:r>
              <a:rPr lang="ja-JP" altLang="en-US" sz="1600" b="1" dirty="0">
                <a:solidFill>
                  <a:schemeClr val="accent1">
                    <a:lumMod val="75000"/>
                  </a:schemeClr>
                </a:solidFill>
                <a:latin typeface="Meiryo UI" panose="020B0604030504040204" pitchFamily="50" charset="-128"/>
                <a:ea typeface="Meiryo UI" panose="020B0604030504040204" pitchFamily="50" charset="-128"/>
              </a:rPr>
              <a:t>（金利</a:t>
            </a:r>
            <a:r>
              <a:rPr lang="en-US" altLang="ja-JP" sz="1600" b="1" dirty="0">
                <a:solidFill>
                  <a:schemeClr val="accent1">
                    <a:lumMod val="75000"/>
                  </a:schemeClr>
                </a:solidFill>
                <a:latin typeface="Meiryo UI" panose="020B0604030504040204" pitchFamily="50" charset="-128"/>
                <a:ea typeface="Meiryo UI" panose="020B0604030504040204" pitchFamily="50" charset="-128"/>
              </a:rPr>
              <a:t>0.5</a:t>
            </a:r>
            <a:r>
              <a:rPr lang="ja-JP" altLang="en-US" sz="1600" b="1" dirty="0">
                <a:solidFill>
                  <a:schemeClr val="accent1">
                    <a:lumMod val="75000"/>
                  </a:schemeClr>
                </a:solidFill>
                <a:latin typeface="Meiryo UI" panose="020B0604030504040204" pitchFamily="50" charset="-128"/>
                <a:ea typeface="Meiryo UI" panose="020B0604030504040204" pitchFamily="50" charset="-128"/>
              </a:rPr>
              <a:t>％の時</a:t>
            </a:r>
            <a:r>
              <a:rPr lang="en-US" altLang="ja-JP" sz="1600" b="1" dirty="0">
                <a:solidFill>
                  <a:schemeClr val="accent1">
                    <a:lumMod val="75000"/>
                  </a:schemeClr>
                </a:solidFill>
                <a:latin typeface="Meiryo UI" panose="020B0604030504040204" pitchFamily="50" charset="-128"/>
                <a:ea typeface="Meiryo UI" panose="020B0604030504040204" pitchFamily="50" charset="-128"/>
              </a:rPr>
              <a:t>5,000</a:t>
            </a:r>
            <a:r>
              <a:rPr lang="ja-JP" altLang="en-US" sz="1600" b="1" dirty="0">
                <a:solidFill>
                  <a:schemeClr val="accent1">
                    <a:lumMod val="75000"/>
                  </a:schemeClr>
                </a:solidFill>
                <a:latin typeface="Meiryo UI" panose="020B0604030504040204" pitchFamily="50" charset="-128"/>
                <a:ea typeface="Meiryo UI" panose="020B0604030504040204" pitchFamily="50" charset="-128"/>
              </a:rPr>
              <a:t>円）</a:t>
            </a:r>
          </a:p>
        </p:txBody>
      </p:sp>
      <p:sp>
        <p:nvSpPr>
          <p:cNvPr id="25" name="テキスト ボックス 24">
            <a:extLst>
              <a:ext uri="{FF2B5EF4-FFF2-40B4-BE49-F238E27FC236}">
                <a16:creationId xmlns:a16="http://schemas.microsoft.com/office/drawing/2014/main" id="{924D0E9C-089D-46DF-BE17-18ED49DAE8F7}"/>
              </a:ext>
            </a:extLst>
          </p:cNvPr>
          <p:cNvSpPr txBox="1"/>
          <p:nvPr/>
        </p:nvSpPr>
        <p:spPr>
          <a:xfrm>
            <a:off x="4829227" y="4755491"/>
            <a:ext cx="3496985" cy="646331"/>
          </a:xfrm>
          <a:prstGeom prst="rect">
            <a:avLst/>
          </a:prstGeom>
          <a:noFill/>
        </p:spPr>
        <p:txBody>
          <a:bodyPr wrap="square" rtlCol="0">
            <a:spAutoFit/>
          </a:bodyPr>
          <a:lstStyle/>
          <a:p>
            <a:pPr algn="ctr" defTabSz="914400"/>
            <a:r>
              <a:rPr lang="ja-JP" altLang="en-US" sz="2000" b="1" dirty="0">
                <a:solidFill>
                  <a:schemeClr val="accent2"/>
                </a:solidFill>
                <a:latin typeface="Meiryo UI" panose="020B0604030504040204" pitchFamily="50" charset="-128"/>
                <a:ea typeface="Meiryo UI" panose="020B0604030504040204" pitchFamily="50" charset="-128"/>
              </a:rPr>
              <a:t>貸出利息</a:t>
            </a:r>
            <a:endParaRPr lang="en-US" altLang="ja-JP" sz="2000" b="1" dirty="0">
              <a:solidFill>
                <a:schemeClr val="accent2"/>
              </a:solidFill>
              <a:latin typeface="Meiryo UI" panose="020B0604030504040204" pitchFamily="50" charset="-128"/>
              <a:ea typeface="Meiryo UI" panose="020B0604030504040204" pitchFamily="50" charset="-128"/>
            </a:endParaRPr>
          </a:p>
          <a:p>
            <a:pPr algn="ctr" defTabSz="914400"/>
            <a:r>
              <a:rPr lang="ja-JP" altLang="en-US" sz="1600" b="1" dirty="0">
                <a:solidFill>
                  <a:schemeClr val="accent2"/>
                </a:solidFill>
                <a:latin typeface="Meiryo UI" panose="020B0604030504040204" pitchFamily="50" charset="-128"/>
                <a:ea typeface="Meiryo UI" panose="020B0604030504040204" pitchFamily="50" charset="-128"/>
              </a:rPr>
              <a:t>（金利</a:t>
            </a:r>
            <a:r>
              <a:rPr lang="en-US" altLang="ja-JP" sz="1600" b="1" dirty="0">
                <a:solidFill>
                  <a:schemeClr val="accent2"/>
                </a:solidFill>
                <a:latin typeface="Meiryo UI" panose="020B0604030504040204" pitchFamily="50" charset="-128"/>
                <a:ea typeface="Meiryo UI" panose="020B0604030504040204" pitchFamily="50" charset="-128"/>
              </a:rPr>
              <a:t>1</a:t>
            </a:r>
            <a:r>
              <a:rPr lang="ja-JP" altLang="en-US" sz="1600" b="1" dirty="0">
                <a:solidFill>
                  <a:schemeClr val="accent2"/>
                </a:solidFill>
                <a:latin typeface="Meiryo UI" panose="020B0604030504040204" pitchFamily="50" charset="-128"/>
                <a:ea typeface="Meiryo UI" panose="020B0604030504040204" pitchFamily="50" charset="-128"/>
              </a:rPr>
              <a:t>％の時</a:t>
            </a:r>
            <a:r>
              <a:rPr lang="en-US" altLang="ja-JP" sz="1600" b="1" dirty="0">
                <a:solidFill>
                  <a:schemeClr val="accent2"/>
                </a:solidFill>
                <a:latin typeface="Meiryo UI" panose="020B0604030504040204" pitchFamily="50" charset="-128"/>
                <a:ea typeface="Meiryo UI" panose="020B0604030504040204" pitchFamily="50" charset="-128"/>
              </a:rPr>
              <a:t>10,000</a:t>
            </a:r>
            <a:r>
              <a:rPr lang="ja-JP" altLang="en-US" sz="1600" b="1" dirty="0">
                <a:solidFill>
                  <a:schemeClr val="accent2"/>
                </a:solidFill>
                <a:latin typeface="Meiryo UI" panose="020B0604030504040204" pitchFamily="50" charset="-128"/>
                <a:ea typeface="Meiryo UI" panose="020B0604030504040204" pitchFamily="50" charset="-128"/>
              </a:rPr>
              <a:t>円）</a:t>
            </a:r>
          </a:p>
        </p:txBody>
      </p:sp>
      <p:sp>
        <p:nvSpPr>
          <p:cNvPr id="26" name="テキスト ボックス 25">
            <a:extLst>
              <a:ext uri="{FF2B5EF4-FFF2-40B4-BE49-F238E27FC236}">
                <a16:creationId xmlns:a16="http://schemas.microsoft.com/office/drawing/2014/main" id="{DBADB033-FDFA-4108-8DBE-4951DD45B00E}"/>
              </a:ext>
            </a:extLst>
          </p:cNvPr>
          <p:cNvSpPr txBox="1"/>
          <p:nvPr/>
        </p:nvSpPr>
        <p:spPr>
          <a:xfrm>
            <a:off x="1742536" y="5961869"/>
            <a:ext cx="5451894" cy="523220"/>
          </a:xfrm>
          <a:prstGeom prst="rect">
            <a:avLst/>
          </a:prstGeom>
          <a:solidFill>
            <a:schemeClr val="accent6">
              <a:lumMod val="75000"/>
            </a:schemeClr>
          </a:solidFill>
        </p:spPr>
        <p:txBody>
          <a:bodyPr wrap="square" rtlCol="0">
            <a:spAutoFit/>
          </a:bodyPr>
          <a:lstStyle/>
          <a:p>
            <a:pPr algn="ctr" defTabSz="914400"/>
            <a:r>
              <a:rPr lang="ja-JP" altLang="en-US" sz="2800" b="1" dirty="0">
                <a:solidFill>
                  <a:schemeClr val="bg1"/>
                </a:solidFill>
                <a:latin typeface="Meiryo UI" panose="020B0604030504040204" pitchFamily="50" charset="-128"/>
                <a:ea typeface="Meiryo UI" panose="020B0604030504040204" pitchFamily="50" charset="-128"/>
              </a:rPr>
              <a:t>差額（</a:t>
            </a:r>
            <a:r>
              <a:rPr lang="en-US" altLang="ja-JP" sz="2800" b="1" dirty="0">
                <a:solidFill>
                  <a:schemeClr val="bg1"/>
                </a:solidFill>
                <a:latin typeface="Meiryo UI" panose="020B0604030504040204" pitchFamily="50" charset="-128"/>
                <a:ea typeface="Meiryo UI" panose="020B0604030504040204" pitchFamily="50" charset="-128"/>
              </a:rPr>
              <a:t>5,000</a:t>
            </a:r>
            <a:r>
              <a:rPr lang="ja-JP" altLang="en-US" sz="2800" b="1" dirty="0">
                <a:solidFill>
                  <a:schemeClr val="bg1"/>
                </a:solidFill>
                <a:latin typeface="Meiryo UI" panose="020B0604030504040204" pitchFamily="50" charset="-128"/>
                <a:ea typeface="Meiryo UI" panose="020B0604030504040204" pitchFamily="50" charset="-128"/>
              </a:rPr>
              <a:t>円）が銀行の利益</a:t>
            </a:r>
          </a:p>
        </p:txBody>
      </p:sp>
      <p:cxnSp>
        <p:nvCxnSpPr>
          <p:cNvPr id="30" name="コネクタ: カギ線 29">
            <a:extLst>
              <a:ext uri="{FF2B5EF4-FFF2-40B4-BE49-F238E27FC236}">
                <a16:creationId xmlns:a16="http://schemas.microsoft.com/office/drawing/2014/main" id="{4868E0BC-1ACE-48D4-881B-FEF0D355E015}"/>
              </a:ext>
            </a:extLst>
          </p:cNvPr>
          <p:cNvCxnSpPr>
            <a:cxnSpLocks/>
            <a:stCxn id="24" idx="2"/>
            <a:endCxn id="26" idx="0"/>
          </p:cNvCxnSpPr>
          <p:nvPr/>
        </p:nvCxnSpPr>
        <p:spPr>
          <a:xfrm rot="16200000" flipH="1">
            <a:off x="3198320" y="4691706"/>
            <a:ext cx="537862" cy="2002463"/>
          </a:xfrm>
          <a:prstGeom prst="bentConnector3">
            <a:avLst>
              <a:gd name="adj1" fmla="val 46303"/>
            </a:avLst>
          </a:prstGeom>
          <a:ln w="50800" cap="rnd">
            <a:solidFill>
              <a:schemeClr val="tx1">
                <a:lumMod val="65000"/>
                <a:lumOff val="35000"/>
              </a:schemeClr>
            </a:solidFill>
            <a:miter lim="800000"/>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33" name="コネクタ: カギ線 32">
            <a:extLst>
              <a:ext uri="{FF2B5EF4-FFF2-40B4-BE49-F238E27FC236}">
                <a16:creationId xmlns:a16="http://schemas.microsoft.com/office/drawing/2014/main" id="{BE44E62B-AA72-47E1-9D4B-BD28F9B649FE}"/>
              </a:ext>
            </a:extLst>
          </p:cNvPr>
          <p:cNvCxnSpPr>
            <a:cxnSpLocks/>
            <a:stCxn id="25" idx="2"/>
            <a:endCxn id="26" idx="0"/>
          </p:cNvCxnSpPr>
          <p:nvPr/>
        </p:nvCxnSpPr>
        <p:spPr>
          <a:xfrm rot="5400000">
            <a:off x="5243079" y="4627227"/>
            <a:ext cx="560047" cy="2109237"/>
          </a:xfrm>
          <a:prstGeom prst="bentConnector3">
            <a:avLst>
              <a:gd name="adj1" fmla="val 48460"/>
            </a:avLst>
          </a:prstGeom>
          <a:ln w="50800" cap="rnd">
            <a:solidFill>
              <a:schemeClr val="tx1">
                <a:lumMod val="65000"/>
                <a:lumOff val="35000"/>
              </a:schemeClr>
            </a:solidFill>
            <a:miter lim="800000"/>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8D833B4F-E89D-487C-8EB9-AFA6D92AC27C}"/>
              </a:ext>
            </a:extLst>
          </p:cNvPr>
          <p:cNvSpPr txBox="1"/>
          <p:nvPr/>
        </p:nvSpPr>
        <p:spPr>
          <a:xfrm>
            <a:off x="0" y="116632"/>
            <a:ext cx="8199120" cy="369332"/>
          </a:xfrm>
          <a:prstGeom prst="rect">
            <a:avLst/>
          </a:prstGeom>
          <a:noFill/>
        </p:spPr>
        <p:txBody>
          <a:bodyPr wrap="square" rtlCol="0">
            <a:spAutoFit/>
          </a:bodyP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お金を貯める ②どうしてお金を預けるの？　</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補足</a:t>
            </a:r>
            <a:r>
              <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ED60FBAE-E187-4C15-9B16-1FE4C95E6138}"/>
              </a:ext>
            </a:extLst>
          </p:cNvPr>
          <p:cNvSpPr txBox="1"/>
          <p:nvPr/>
        </p:nvSpPr>
        <p:spPr>
          <a:xfrm>
            <a:off x="8698704" y="6558244"/>
            <a:ext cx="268022"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9</a:t>
            </a:r>
          </a:p>
        </p:txBody>
      </p:sp>
      <p:pic>
        <p:nvPicPr>
          <p:cNvPr id="10" name="図 9">
            <a:extLst>
              <a:ext uri="{FF2B5EF4-FFF2-40B4-BE49-F238E27FC236}">
                <a16:creationId xmlns:a16="http://schemas.microsoft.com/office/drawing/2014/main" id="{B841AA37-0030-4AD0-B76C-B4C8D6F2B9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2921" y="2885836"/>
            <a:ext cx="1454804" cy="2127373"/>
          </a:xfrm>
          <a:prstGeom prst="rect">
            <a:avLst/>
          </a:prstGeom>
        </p:spPr>
      </p:pic>
      <p:pic>
        <p:nvPicPr>
          <p:cNvPr id="2" name="図 1">
            <a:extLst>
              <a:ext uri="{FF2B5EF4-FFF2-40B4-BE49-F238E27FC236}">
                <a16:creationId xmlns:a16="http://schemas.microsoft.com/office/drawing/2014/main" id="{FE6B90B5-82FA-4DE6-834F-DEFFECC6F8CD}"/>
              </a:ext>
            </a:extLst>
          </p:cNvPr>
          <p:cNvPicPr>
            <a:picLocks noChangeAspect="1"/>
          </p:cNvPicPr>
          <p:nvPr/>
        </p:nvPicPr>
        <p:blipFill>
          <a:blip r:embed="rId5"/>
          <a:stretch>
            <a:fillRect/>
          </a:stretch>
        </p:blipFill>
        <p:spPr>
          <a:xfrm>
            <a:off x="6878878" y="2879050"/>
            <a:ext cx="1981372" cy="2048434"/>
          </a:xfrm>
          <a:prstGeom prst="rect">
            <a:avLst/>
          </a:prstGeom>
        </p:spPr>
      </p:pic>
    </p:spTree>
    <p:extLst>
      <p:ext uri="{BB962C8B-B14F-4D97-AF65-F5344CB8AC3E}">
        <p14:creationId xmlns:p14="http://schemas.microsoft.com/office/powerpoint/2010/main" val="2079526133"/>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50800" cap="rnd">
          <a:solidFill>
            <a:schemeClr val="tx1">
              <a:lumMod val="65000"/>
              <a:lumOff val="35000"/>
            </a:schemeClr>
          </a:solidFill>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FA3F96E03010CB43A87E62425EE861C2" ma:contentTypeVersion="14" ma:contentTypeDescription="新しいドキュメントを作成します。" ma:contentTypeScope="" ma:versionID="a1b9892835793e5cd2f19a5561b0f3e2">
  <xsd:schema xmlns:xsd="http://www.w3.org/2001/XMLSchema" xmlns:xs="http://www.w3.org/2001/XMLSchema" xmlns:p="http://schemas.microsoft.com/office/2006/metadata/properties" xmlns:ns2="9a6454e5-418b-4844-a74d-e55630c4d592" xmlns:ns3="67e06d9b-ce42-4fa8-b284-302ef28cc775" targetNamespace="http://schemas.microsoft.com/office/2006/metadata/properties" ma:root="true" ma:fieldsID="cd7305b9d632c5acfc1d484554d7e205" ns2:_="" ns3:_="">
    <xsd:import namespace="9a6454e5-418b-4844-a74d-e55630c4d592"/>
    <xsd:import namespace="67e06d9b-ce42-4fa8-b284-302ef28cc7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454e5-418b-4844-a74d-e55630c4d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114ab214-fa64-4fae-99b8-b7f9cb5589d9"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e06d9b-ce42-4fa8-b284-302ef28cc775"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9e06a-42e6-4b23-ba36-aeb9d287abc0}" ma:internalName="TaxCatchAll" ma:showField="CatchAllData" ma:web="67e06d9b-ce42-4fa8-b284-302ef28cc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a6454e5-418b-4844-a74d-e55630c4d592">
      <Terms xmlns="http://schemas.microsoft.com/office/infopath/2007/PartnerControls"/>
    </lcf76f155ced4ddcb4097134ff3c332f>
    <TaxCatchAll xmlns="67e06d9b-ce42-4fa8-b284-302ef28cc775" xsi:nil="true"/>
  </documentManagement>
</p:properties>
</file>

<file path=customXml/itemProps1.xml><?xml version="1.0" encoding="utf-8"?>
<ds:datastoreItem xmlns:ds="http://schemas.openxmlformats.org/officeDocument/2006/customXml" ds:itemID="{84FCDB1B-AE38-471E-B501-2B04D9D30A00}"/>
</file>

<file path=customXml/itemProps2.xml><?xml version="1.0" encoding="utf-8"?>
<ds:datastoreItem xmlns:ds="http://schemas.openxmlformats.org/officeDocument/2006/customXml" ds:itemID="{72869109-A718-46E1-AFB0-1ACCD9EE58B7}"/>
</file>

<file path=customXml/itemProps3.xml><?xml version="1.0" encoding="utf-8"?>
<ds:datastoreItem xmlns:ds="http://schemas.openxmlformats.org/officeDocument/2006/customXml" ds:itemID="{0DAE63C4-78BD-4863-94F3-76CFFC58622B}"/>
</file>

<file path=docProps/app.xml><?xml version="1.0" encoding="utf-8"?>
<Properties xmlns="http://schemas.openxmlformats.org/officeDocument/2006/extended-properties" xmlns:vt="http://schemas.openxmlformats.org/officeDocument/2006/docPropsVTypes">
  <TotalTime>0</TotalTime>
  <Words>1365</Words>
  <Application>Microsoft Office PowerPoint</Application>
  <PresentationFormat>画面に合わせる (4:3)</PresentationFormat>
  <Paragraphs>143</Paragraphs>
  <Slides>12</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3</vt:i4>
      </vt:variant>
      <vt:variant>
        <vt:lpstr>スライド タイトル</vt:lpstr>
      </vt:variant>
      <vt:variant>
        <vt:i4>12</vt:i4>
      </vt:variant>
    </vt:vector>
  </HeadingPairs>
  <TitlesOfParts>
    <vt:vector size="19" baseType="lpstr">
      <vt:lpstr>Meiryo UI</vt:lpstr>
      <vt:lpstr>Arial</vt:lpstr>
      <vt:lpstr>Calibri</vt:lpstr>
      <vt:lpstr>Wingdings</vt:lpstr>
      <vt:lpstr>ホワイト</vt:lpstr>
      <vt:lpstr>1_ホワイト</vt:lpstr>
      <vt:lpstr>2_ホワイト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2017-12-08T02:50:51Z</dcterms:created>
  <dcterms:modified xsi:type="dcterms:W3CDTF">2024-03-19T09:59:06Z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0x010100FA3F96E03010CB43A87E62425EE861C2</vt:lpwstr>
  </property>
  <property fmtid="{D5CDD505-2E9C-101B-9397-08002B2CF9AE}" pid="3" name="MediaServiceImageTags">
    <vt:lpwstr/>
  </property>
</Properties>
</file>