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2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88" r:id="rId4"/>
    <p:sldId id="358" r:id="rId5"/>
    <p:sldId id="359" r:id="rId6"/>
    <p:sldId id="291" r:id="rId7"/>
    <p:sldId id="292" r:id="rId8"/>
    <p:sldId id="293" r:id="rId9"/>
    <p:sldId id="364" r:id="rId10"/>
    <p:sldId id="294" r:id="rId11"/>
    <p:sldId id="298" r:id="rId12"/>
    <p:sldId id="296" r:id="rId13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B050"/>
    <a:srgbClr val="009900"/>
    <a:srgbClr val="663300"/>
    <a:srgbClr val="996633"/>
    <a:srgbClr val="85D725"/>
    <a:srgbClr val="DBEEF4"/>
    <a:srgbClr val="CC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106" d="100"/>
          <a:sy n="10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2024/3/26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16973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①どうしてお金を貯めるの？</a:t>
            </a: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195A22D4-A128-AAE7-CC31-C1C002B0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4860219"/>
            <a:ext cx="2016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歳のお金と暮らし」に関するデータ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400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歳のお金と暮らしを巡る状況や態度に関するアンケート調査の結果です。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35264"/>
              </p:ext>
            </p:extLst>
          </p:nvPr>
        </p:nvGraphicFramePr>
        <p:xfrm>
          <a:off x="647564" y="2001742"/>
          <a:ext cx="7848872" cy="3960000"/>
        </p:xfrm>
        <a:graphic>
          <a:graphicData uri="http://schemas.openxmlformats.org/drawingml/2006/table">
            <a:tbl>
              <a:tblPr firstRow="1" bandRow="1"/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●定期的に「お小遣い」をもらっている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61.2%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●お小遣いはキャッシュレス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現金以外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）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でもらっている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現金とキャッシュレス＋キャッシュレスのみ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12.3</a:t>
                      </a:r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09324"/>
                  </a:ext>
                </a:extLst>
              </a:tr>
              <a:tr h="792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●ものを買う前に、必要なものか、欲しいものかについて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考えて買うようにしている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74.8%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●お小遣いは特に計画はもたずに必要な時に使い、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余れば貯金する</a:t>
                      </a:r>
                      <a:endParaRPr kumimoji="1"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51.4%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ja-JP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銀行や郵便局などに、自分の貯蓄</a:t>
                      </a:r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預金や貯金</a:t>
                      </a:r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）</a:t>
                      </a:r>
                      <a:endParaRPr lang="en-US" altLang="ja-JP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  <a:p>
                      <a:r>
                        <a:rPr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がある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79.3%</a:t>
                      </a:r>
                      <a:endParaRPr kumimoji="1" lang="ja-JP" alt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05664" y="6309983"/>
            <a:ext cx="8197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 「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歳のお金とくらしに関する知識・行動調査」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(2023</a:t>
            </a:r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3A7DCC-F063-4B54-B783-CD0C26715F92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CC8AAB-95A9-3E5E-63E1-1B477F9D9263}"/>
              </a:ext>
            </a:extLst>
          </p:cNvPr>
          <p:cNvSpPr/>
          <p:nvPr/>
        </p:nvSpPr>
        <p:spPr>
          <a:xfrm>
            <a:off x="4635988" y="7045792"/>
            <a:ext cx="5516304" cy="4083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未対応</a:t>
            </a:r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2E7CCA8-B865-4DF1-ACC8-2686C4C7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2F8D05-99E9-46C1-A556-891E6F9AF239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6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9B9DED2-986C-428F-AAF6-FD8B0B36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886257-271F-44DB-8179-98039AE1C33D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DF1246-885D-46C1-A5A3-40F3B55448CD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15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507EFC7-7EAC-4709-82FA-652805D9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0" y="938265"/>
            <a:ext cx="8839966" cy="8413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92141" y="1004983"/>
            <a:ext cx="8938979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あなたの「お金を貯める目的（理由）」について考えて、ワークシートに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書きましょう。</a:t>
            </a:r>
            <a:endParaRPr lang="en-US" altLang="ja-JP" sz="2000" b="1" dirty="0">
              <a:solidFill>
                <a:srgbClr val="00B050"/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544770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あゆむくんの場合は、「新しい自転車を買う」ために、お金を貯めていました。</a:t>
            </a:r>
          </a:p>
        </p:txBody>
      </p:sp>
      <p:sp>
        <p:nvSpPr>
          <p:cNvPr id="7" name="右矢印 6"/>
          <p:cNvSpPr/>
          <p:nvPr/>
        </p:nvSpPr>
        <p:spPr>
          <a:xfrm>
            <a:off x="3265711" y="3340544"/>
            <a:ext cx="1190215" cy="88373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86FA46A-2929-40C5-A15E-6329D6E7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5" y="2085758"/>
            <a:ext cx="1803599" cy="29467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80AA072-8249-4DE7-BB9E-F090D512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522" y="2970622"/>
            <a:ext cx="3268494" cy="206186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09DDC5-E247-4B64-A855-EDFB72C4B4A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どうしてお金を貯めるの？高校生の場合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19" y="133200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「目的を持ってお金を貯めている」、「目的はないが、お金を貯めている」を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合わせると、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約</a:t>
            </a:r>
            <a:r>
              <a:rPr lang="en-US" altLang="ja-JP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68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％の高校生が貯金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をしています。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3194" y="6281245"/>
            <a:ext cx="7657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出典：公益財団法人 消費者教育支援センター・公益財団法人 生命保険文化センター</a:t>
            </a:r>
          </a:p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高校生の消費生活と生活設計に関するアンケート調査報告書」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0685" y="47336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全体（</a:t>
            </a:r>
            <a:r>
              <a:rPr lang="en-US" altLang="ja-JP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N=3,125</a:t>
            </a:r>
            <a:r>
              <a:rPr lang="ja-JP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82B9E-70B0-42AF-944A-19734BD64998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CF17EA9-10EF-C372-2693-8A01B64F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68"/>
          <a:stretch/>
        </p:blipFill>
        <p:spPr>
          <a:xfrm>
            <a:off x="302276" y="2458502"/>
            <a:ext cx="9259526" cy="22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どうしてお金を貯めるの？高校生の場合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4910" y="1240703"/>
            <a:ext cx="86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貯金の目的についての自由記述では、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「欲しいものを買うため」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という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回答が最も多くありました。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その他には、将来のため、進学のためなどの回答もありました。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9E8092-2D6B-4F8D-AF67-3C2CC20D2605}"/>
              </a:ext>
            </a:extLst>
          </p:cNvPr>
          <p:cNvSpPr txBox="1"/>
          <p:nvPr/>
        </p:nvSpPr>
        <p:spPr>
          <a:xfrm>
            <a:off x="7181053" y="2613740"/>
            <a:ext cx="164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楽器・本・ゲーム・</a:t>
            </a:r>
            <a:r>
              <a:rPr kumimoji="1"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CD</a:t>
            </a:r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kumimoji="1"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グッズ・パソコン等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480BC1-906A-43EA-90C8-2E8EC7029845}"/>
              </a:ext>
            </a:extLst>
          </p:cNvPr>
          <p:cNvSpPr txBox="1"/>
          <p:nvPr/>
        </p:nvSpPr>
        <p:spPr>
          <a:xfrm>
            <a:off x="6188755" y="3276577"/>
            <a:ext cx="16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一人暮らし・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夢のため等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D74D85-580E-4365-A992-E6C098E96A56}"/>
              </a:ext>
            </a:extLst>
          </p:cNvPr>
          <p:cNvSpPr txBox="1"/>
          <p:nvPr/>
        </p:nvSpPr>
        <p:spPr>
          <a:xfrm>
            <a:off x="4184357" y="4491937"/>
            <a:ext cx="22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大学・専門学校・</a:t>
            </a:r>
            <a:endParaRPr kumimoji="1"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学費等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7E8463-C4EF-4D1C-8BE9-FF34B48CAFE8}"/>
              </a:ext>
            </a:extLst>
          </p:cNvPr>
          <p:cNvSpPr txBox="1"/>
          <p:nvPr/>
        </p:nvSpPr>
        <p:spPr>
          <a:xfrm>
            <a:off x="5144545" y="3883737"/>
            <a:ext cx="265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遊びに行く・旅行に行く・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修学旅行のため等</a:t>
            </a:r>
            <a:endParaRPr kumimoji="1" lang="ja-JP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吹き出し: 左矢印 27">
            <a:extLst>
              <a:ext uri="{FF2B5EF4-FFF2-40B4-BE49-F238E27FC236}">
                <a16:creationId xmlns:a16="http://schemas.microsoft.com/office/drawing/2014/main" id="{3E31B69A-C1AB-425C-B664-9DE580A7DAB9}"/>
              </a:ext>
            </a:extLst>
          </p:cNvPr>
          <p:cNvSpPr/>
          <p:nvPr/>
        </p:nvSpPr>
        <p:spPr>
          <a:xfrm>
            <a:off x="5898360" y="3255254"/>
            <a:ext cx="1398361" cy="476033"/>
          </a:xfrm>
          <a:prstGeom prst="leftArrowCallout">
            <a:avLst>
              <a:gd name="adj1" fmla="val 22639"/>
              <a:gd name="adj2" fmla="val 27056"/>
              <a:gd name="adj3" fmla="val 35549"/>
              <a:gd name="adj4" fmla="val 80825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吹き出し: 左矢印 37">
            <a:extLst>
              <a:ext uri="{FF2B5EF4-FFF2-40B4-BE49-F238E27FC236}">
                <a16:creationId xmlns:a16="http://schemas.microsoft.com/office/drawing/2014/main" id="{3052B594-BC12-4667-9032-B693C14666F6}"/>
              </a:ext>
            </a:extLst>
          </p:cNvPr>
          <p:cNvSpPr/>
          <p:nvPr/>
        </p:nvSpPr>
        <p:spPr>
          <a:xfrm>
            <a:off x="4824910" y="3870195"/>
            <a:ext cx="2191151" cy="476033"/>
          </a:xfrm>
          <a:prstGeom prst="leftArrowCallout">
            <a:avLst>
              <a:gd name="adj1" fmla="val 22639"/>
              <a:gd name="adj2" fmla="val 27056"/>
              <a:gd name="adj3" fmla="val 32997"/>
              <a:gd name="adj4" fmla="val 87986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左矢印 38">
            <a:extLst>
              <a:ext uri="{FF2B5EF4-FFF2-40B4-BE49-F238E27FC236}">
                <a16:creationId xmlns:a16="http://schemas.microsoft.com/office/drawing/2014/main" id="{3D18F4E9-5E07-4C3B-8BA9-F18DDCCD26FF}"/>
              </a:ext>
            </a:extLst>
          </p:cNvPr>
          <p:cNvSpPr/>
          <p:nvPr/>
        </p:nvSpPr>
        <p:spPr>
          <a:xfrm>
            <a:off x="3878754" y="4492518"/>
            <a:ext cx="1642464" cy="476033"/>
          </a:xfrm>
          <a:prstGeom prst="leftArrowCallout">
            <a:avLst>
              <a:gd name="adj1" fmla="val 22639"/>
              <a:gd name="adj2" fmla="val 27056"/>
              <a:gd name="adj3" fmla="val 35549"/>
              <a:gd name="adj4" fmla="val 80825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E7C468-DDA8-4EC1-89F2-AFA92CBAF03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779699-DDEE-47FC-AE72-5DD84234690A}"/>
              </a:ext>
            </a:extLst>
          </p:cNvPr>
          <p:cNvSpPr txBox="1"/>
          <p:nvPr/>
        </p:nvSpPr>
        <p:spPr>
          <a:xfrm>
            <a:off x="1259982" y="6248595"/>
            <a:ext cx="7551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出典：公益財団法人 消費者教育支援センター・公益財団法人 生命保険文化センター</a:t>
            </a:r>
          </a:p>
          <a:p>
            <a:pPr algn="r" defTabSz="914400"/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高校生の消費生活と生活設計に関するアンケート調査報告書」 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58E520-E177-ACFC-F938-17387BDD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6" y="2409218"/>
            <a:ext cx="6671242" cy="3656782"/>
          </a:xfrm>
          <a:prstGeom prst="rect">
            <a:avLst/>
          </a:prstGeom>
        </p:spPr>
      </p:pic>
      <p:sp>
        <p:nvSpPr>
          <p:cNvPr id="11" name="吹き出し: 左矢印 10">
            <a:extLst>
              <a:ext uri="{FF2B5EF4-FFF2-40B4-BE49-F238E27FC236}">
                <a16:creationId xmlns:a16="http://schemas.microsoft.com/office/drawing/2014/main" id="{3BEE6560-2B2B-CA8D-5F7C-7CA7441CF78D}"/>
              </a:ext>
            </a:extLst>
          </p:cNvPr>
          <p:cNvSpPr/>
          <p:nvPr/>
        </p:nvSpPr>
        <p:spPr>
          <a:xfrm>
            <a:off x="6844767" y="2622853"/>
            <a:ext cx="1894353" cy="476033"/>
          </a:xfrm>
          <a:prstGeom prst="leftArrowCallout">
            <a:avLst>
              <a:gd name="adj1" fmla="val 26815"/>
              <a:gd name="adj2" fmla="val 29144"/>
              <a:gd name="adj3" fmla="val 35549"/>
              <a:gd name="adj4" fmla="val 83629"/>
            </a:avLst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28CEBE-4CBB-4CE2-9C06-5C0A6B8CA907}"/>
              </a:ext>
            </a:extLst>
          </p:cNvPr>
          <p:cNvSpPr txBox="1"/>
          <p:nvPr/>
        </p:nvSpPr>
        <p:spPr>
          <a:xfrm>
            <a:off x="277398" y="731544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どうしてお金を貯めるの？大人の場合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9638EFB-9BE8-4032-8079-9365BC0F1FC6}"/>
              </a:ext>
            </a:extLst>
          </p:cNvPr>
          <p:cNvSpPr txBox="1"/>
          <p:nvPr/>
        </p:nvSpPr>
        <p:spPr>
          <a:xfrm>
            <a:off x="503040" y="119320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お金を貯める理由は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老後の生活資金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が６２．８％と最も高く、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その次に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病気や不時の災害への備え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が４７．２％となっています。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9FA2C5A-DFDF-4417-8720-5CF029E79337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B9C9BF-B130-4B1F-9D4D-B2DF8669A810}"/>
              </a:ext>
            </a:extLst>
          </p:cNvPr>
          <p:cNvSpPr txBox="1"/>
          <p:nvPr/>
        </p:nvSpPr>
        <p:spPr>
          <a:xfrm>
            <a:off x="1793631" y="6491050"/>
            <a:ext cx="691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出典：知るぽると「家計の金融行動に関する世論調査［単身世帯調査］令和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F5FAEB-4AB7-575C-754A-F8FCEEBB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686" y="5674357"/>
            <a:ext cx="1788344" cy="8287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E3CA536-26D8-0108-6FF1-579F113BF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1" r="9693"/>
          <a:stretch/>
        </p:blipFill>
        <p:spPr>
          <a:xfrm>
            <a:off x="4796204" y="5649677"/>
            <a:ext cx="3374136" cy="82875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5865F7E-27BD-070E-34FB-5B74505D9EC4}"/>
              </a:ext>
            </a:extLst>
          </p:cNvPr>
          <p:cNvGrpSpPr/>
          <p:nvPr/>
        </p:nvGrpSpPr>
        <p:grpSpPr>
          <a:xfrm>
            <a:off x="2898030" y="5664791"/>
            <a:ext cx="1948064" cy="828758"/>
            <a:chOff x="2898030" y="5664791"/>
            <a:chExt cx="1948064" cy="828758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E755FD2-0FE9-F98F-7BAC-652A662FF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384" r="52009"/>
            <a:stretch/>
          </p:blipFill>
          <p:spPr>
            <a:xfrm>
              <a:off x="2898030" y="5664791"/>
              <a:ext cx="1948064" cy="828758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250287C-6977-E9AF-5CE9-607FC7B3F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81337" b="-1"/>
            <a:stretch/>
          </p:blipFill>
          <p:spPr>
            <a:xfrm>
              <a:off x="2992126" y="5726093"/>
              <a:ext cx="266090" cy="202203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5EB4623A-5EB9-1B92-A72F-53AD9E521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639"/>
          <a:stretch/>
        </p:blipFill>
        <p:spPr>
          <a:xfrm>
            <a:off x="787147" y="1830651"/>
            <a:ext cx="7383193" cy="38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92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お金の貯め方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464" y="1332000"/>
            <a:ext cx="89755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お金の貯め方は、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「家庭で貯める」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「銀行など金融機関に預ける」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の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２つの方法があります。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endParaRPr lang="en-US" altLang="ja-JP" sz="5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それぞれの特徴を知り、自分に合った方法でお金を貯めていけるようにしましょう。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A0E3D60-81DC-4AB3-8A8B-55949EDAC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09446"/>
              </p:ext>
            </p:extLst>
          </p:nvPr>
        </p:nvGraphicFramePr>
        <p:xfrm>
          <a:off x="276346" y="2545124"/>
          <a:ext cx="8625778" cy="3873265"/>
        </p:xfrm>
        <a:graphic>
          <a:graphicData uri="http://schemas.openxmlformats.org/drawingml/2006/table">
            <a:tbl>
              <a:tblPr firstRow="1" bandRow="1"/>
              <a:tblGrid>
                <a:gridCol w="212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メリット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デメリット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105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家庭で貯める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必要なときに現金がすぐに使える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お金を使ってしまいやすい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お金をなくしてしまう可能性がある</a:t>
                      </a: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どろぼうなどにお金を盗まれる可能性がある</a:t>
                      </a: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貯めている以上に金額は増えない</a:t>
                      </a: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16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銀行などに預ける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しっかり管理されているので、盗まれない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利息がつく（金利によって利息の額は変わる）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銀行や</a:t>
                      </a:r>
                      <a:r>
                        <a:rPr kumimoji="1" lang="en-US" altLang="ja-JP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ATM</a:t>
                      </a:r>
                      <a:r>
                        <a:rPr kumimoji="1" lang="en-US" altLang="ja-JP" sz="1600" b="1" strike="noStrike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に行かないと、現金が手に入らない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お金の預け入れ、引き出し等に手数料がかかる場合がある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kumimoji="1" lang="en-US" altLang="ja-JP" sz="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銀行が破たんした場合、一定額以上は保護されない可能性がある</a:t>
                      </a:r>
                      <a:endParaRPr kumimoji="1" lang="en-US" altLang="ja-JP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marT="144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6CEA2A9C-04C0-48EB-B925-A6C23BC0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1" y="3386953"/>
            <a:ext cx="1220971" cy="99652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345121-56E7-4225-B125-27CDA80366FF}"/>
              </a:ext>
            </a:extLst>
          </p:cNvPr>
          <p:cNvSpPr txBox="1"/>
          <p:nvPr/>
        </p:nvSpPr>
        <p:spPr>
          <a:xfrm>
            <a:off x="4703880" y="6410205"/>
            <a:ext cx="4394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Automated Teller Machine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（現金自動預払機）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E71227-C291-43B7-9F34-421D2CAFB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44" y="5026633"/>
            <a:ext cx="869044" cy="128022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9CDEF-9799-4CC9-A5E7-1719BDC27CEF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8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お金を貯める① どうしてお金を貯めるの？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706" y="895112"/>
            <a:ext cx="91076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●将来の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不測の事態に備え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お金を貯めておく必要性について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理解しよう。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●お金の貯め方は</a:t>
            </a:r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家庭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で貯めるか、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などに預ける。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●それぞれの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を理解して、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en-US" altLang="ja-JP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目的に合った貯め方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を選択しよう。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05CEDF-3AFA-41FA-901E-B6082E91424D}"/>
              </a:ext>
            </a:extLst>
          </p:cNvPr>
          <p:cNvSpPr txBox="1"/>
          <p:nvPr/>
        </p:nvSpPr>
        <p:spPr>
          <a:xfrm>
            <a:off x="8698704" y="6433952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84686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0FEE3F7B-A2E4-49FE-8F74-511023308BEB}"/>
</file>

<file path=customXml/itemProps2.xml><?xml version="1.0" encoding="utf-8"?>
<ds:datastoreItem xmlns:ds="http://schemas.openxmlformats.org/officeDocument/2006/customXml" ds:itemID="{CC1C750D-DF63-4902-B475-986801455B2D}"/>
</file>

<file path=customXml/itemProps3.xml><?xml version="1.0" encoding="utf-8"?>
<ds:datastoreItem xmlns:ds="http://schemas.openxmlformats.org/officeDocument/2006/customXml" ds:itemID="{B13D33CF-6EC7-4A0D-B182-8C82892D413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画面に合わせる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Arial</vt:lpstr>
      <vt:lpstr>Calibri</vt:lpstr>
      <vt:lpstr>Wingdings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2017-12-08T02:38:34Z</dcterms:created>
  <dcterms:modified xsi:type="dcterms:W3CDTF">2024-03-26T01:51:18Z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