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2" r:id="rId2"/>
    <p:sldMasterId id="2147483674" r:id="rId3"/>
  </p:sldMasterIdLst>
  <p:notesMasterIdLst>
    <p:notesMasterId r:id="rId23"/>
  </p:notesMasterIdLst>
  <p:handoutMasterIdLst>
    <p:handoutMasterId r:id="rId24"/>
  </p:handoutMasterIdLst>
  <p:sldIdLst>
    <p:sldId id="327" r:id="rId4"/>
    <p:sldId id="333" r:id="rId5"/>
    <p:sldId id="328" r:id="rId6"/>
    <p:sldId id="368" r:id="rId7"/>
    <p:sldId id="331" r:id="rId8"/>
    <p:sldId id="332" r:id="rId9"/>
    <p:sldId id="335" r:id="rId10"/>
    <p:sldId id="336" r:id="rId11"/>
    <p:sldId id="337" r:id="rId12"/>
    <p:sldId id="338" r:id="rId13"/>
    <p:sldId id="341" r:id="rId14"/>
    <p:sldId id="340" r:id="rId15"/>
    <p:sldId id="342" r:id="rId16"/>
    <p:sldId id="343" r:id="rId17"/>
    <p:sldId id="344" r:id="rId18"/>
    <p:sldId id="345" r:id="rId19"/>
    <p:sldId id="346" r:id="rId20"/>
    <p:sldId id="369" r:id="rId21"/>
    <p:sldId id="370" r:id="rId22"/>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2F2F2"/>
    <a:srgbClr val="CCFF99"/>
    <a:srgbClr val="009900"/>
    <a:srgbClr val="663300"/>
    <a:srgbClr val="996633"/>
    <a:srgbClr val="85D725"/>
    <a:srgbClr val="DBEEF4"/>
    <a:srgbClr val="CC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6" autoAdjust="0"/>
    <p:restoredTop sz="94795" autoAdjust="0"/>
  </p:normalViewPr>
  <p:slideViewPr>
    <p:cSldViewPr snapToGrid="0" snapToObjects="1">
      <p:cViewPr varScale="1">
        <p:scale>
          <a:sx n="106" d="100"/>
          <a:sy n="106" d="100"/>
        </p:scale>
        <p:origin x="6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04F93A6-905E-4F54-B114-76AB2BD9E723}" type="datetimeFigureOut">
              <a:rPr kumimoji="1" lang="ja-JP" altLang="en-US" smtClean="0"/>
              <a:t>2024/3/22</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CFF8227-94ED-4726-9251-BA256F35D9E6}" type="slidenum">
              <a:rPr kumimoji="1" lang="ja-JP" altLang="en-US" smtClean="0"/>
              <a:t>‹#›</a:t>
            </a:fld>
            <a:endParaRPr kumimoji="1" lang="ja-JP" altLang="en-US"/>
          </a:p>
        </p:txBody>
      </p:sp>
    </p:spTree>
    <p:extLst>
      <p:ext uri="{BB962C8B-B14F-4D97-AF65-F5344CB8AC3E}">
        <p14:creationId xmlns:p14="http://schemas.microsoft.com/office/powerpoint/2010/main" val="229589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F950476-6B4E-4012-BBD9-498F016A569E}"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8E0DF79-F751-4AA4-831F-10FE006CDFA8}" type="slidenum">
              <a:rPr kumimoji="1" lang="ja-JP" altLang="en-US" smtClean="0"/>
              <a:t>‹#›</a:t>
            </a:fld>
            <a:endParaRPr kumimoji="1" lang="ja-JP" altLang="en-US"/>
          </a:p>
        </p:txBody>
      </p:sp>
    </p:spTree>
    <p:extLst>
      <p:ext uri="{BB962C8B-B14F-4D97-AF65-F5344CB8AC3E}">
        <p14:creationId xmlns:p14="http://schemas.microsoft.com/office/powerpoint/2010/main" val="34995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E0DF79-F751-4AA4-831F-10FE006CDFA8}" type="slidenum">
              <a:rPr kumimoji="1" lang="ja-JP" altLang="en-US" smtClean="0"/>
              <a:t>6</a:t>
            </a:fld>
            <a:endParaRPr kumimoji="1" lang="ja-JP" altLang="en-US"/>
          </a:p>
        </p:txBody>
      </p:sp>
    </p:spTree>
    <p:extLst>
      <p:ext uri="{BB962C8B-B14F-4D97-AF65-F5344CB8AC3E}">
        <p14:creationId xmlns:p14="http://schemas.microsoft.com/office/powerpoint/2010/main" val="258832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770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837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677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937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553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5047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827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073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22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0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3472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9201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973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98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43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6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00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58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60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2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855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327785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05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2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5443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01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67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2024/3/22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93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7040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0403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2630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2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4311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2024/3/22</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7741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6080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8588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1624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237474"/>
            <a:ext cx="8208912" cy="1754326"/>
          </a:xfrm>
          <a:prstGeom prst="rect">
            <a:avLst/>
          </a:prstGeom>
          <a:noFill/>
        </p:spPr>
        <p:txBody>
          <a:bodyPr wrap="square" rtlCol="0">
            <a:spAutoFit/>
          </a:bodyPr>
          <a:lstStyle/>
          <a:p>
            <a:pPr algn="ctr"/>
            <a:r>
              <a:rPr lang="ja-JP" altLang="en-US"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お金を借りる</a:t>
            </a:r>
            <a:endParaRPr lang="en-US" altLang="ja-JP"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②「ローン」について</a:t>
            </a:r>
          </a:p>
        </p:txBody>
      </p:sp>
      <p:pic>
        <p:nvPicPr>
          <p:cNvPr id="3" name="図 2" descr="ロゴ&#10;&#10;自動的に生成された説明">
            <a:extLst>
              <a:ext uri="{FF2B5EF4-FFF2-40B4-BE49-F238E27FC236}">
                <a16:creationId xmlns:a16="http://schemas.microsoft.com/office/drawing/2014/main" id="{A6F9ED39-DE3D-2CD1-4A8D-F2843AAA2969}"/>
              </a:ext>
            </a:extLst>
          </p:cNvPr>
          <p:cNvPicPr>
            <a:picLocks noChangeAspect="1"/>
          </p:cNvPicPr>
          <p:nvPr/>
        </p:nvPicPr>
        <p:blipFill>
          <a:blip r:embed="rId2"/>
          <a:stretch>
            <a:fillRect/>
          </a:stretch>
        </p:blipFill>
        <p:spPr>
          <a:xfrm>
            <a:off x="3564000" y="4860219"/>
            <a:ext cx="2016000" cy="692343"/>
          </a:xfrm>
          <a:prstGeom prst="rect">
            <a:avLst/>
          </a:prstGeom>
        </p:spPr>
      </p:pic>
    </p:spTree>
    <p:extLst>
      <p:ext uri="{BB962C8B-B14F-4D97-AF65-F5344CB8AC3E}">
        <p14:creationId xmlns:p14="http://schemas.microsoft.com/office/powerpoint/2010/main" val="348542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9103"/>
            <a:ext cx="8640960" cy="461665"/>
          </a:xfrm>
          <a:prstGeom prst="rect">
            <a:avLst/>
          </a:prstGeom>
          <a:noFill/>
          <a:ln w="22225">
            <a:noFill/>
          </a:ln>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「ローン」の仕組み</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40768"/>
            <a:ext cx="8640960" cy="1200329"/>
          </a:xfrm>
          <a:prstGeom prst="rect">
            <a:avLst/>
          </a:prstGeom>
          <a:noFill/>
        </p:spPr>
        <p:txBody>
          <a:bodyPr wrap="square" rtlCol="0">
            <a:spAutoFit/>
          </a:bodyPr>
          <a:lstStyle/>
          <a:p>
            <a:r>
              <a:rPr lang="ja-JP" altLang="en-US" sz="2000" b="1" dirty="0">
                <a:solidFill>
                  <a:prstClr val="black">
                    <a:lumMod val="65000"/>
                    <a:lumOff val="35000"/>
                  </a:prstClr>
                </a:solidFill>
                <a:latin typeface="+mj-ea"/>
                <a:ea typeface="+mj-ea"/>
                <a:cs typeface="Meiryo UI" panose="020B0604030504040204" pitchFamily="50" charset="-128"/>
              </a:rPr>
              <a:t>ローンは、借りる金額・期間・目的に応じた利率の</a:t>
            </a:r>
            <a:r>
              <a:rPr lang="ja-JP" altLang="en-US" sz="2400" b="1" dirty="0">
                <a:solidFill>
                  <a:srgbClr val="00B050"/>
                </a:solidFill>
                <a:latin typeface="+mj-ea"/>
                <a:ea typeface="+mj-ea"/>
                <a:cs typeface="Meiryo UI" panose="020B0604030504040204" pitchFamily="50" charset="-128"/>
              </a:rPr>
              <a:t>「金利」</a:t>
            </a:r>
            <a:r>
              <a:rPr lang="ja-JP" altLang="en-US" sz="2000" b="1" dirty="0">
                <a:solidFill>
                  <a:prstClr val="black">
                    <a:lumMod val="65000"/>
                    <a:lumOff val="35000"/>
                  </a:prstClr>
                </a:solidFill>
                <a:latin typeface="+mj-ea"/>
                <a:ea typeface="+mj-ea"/>
                <a:cs typeface="Meiryo UI" panose="020B0604030504040204" pitchFamily="50" charset="-128"/>
              </a:rPr>
              <a:t>がかかります。</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これは</a:t>
            </a:r>
            <a:r>
              <a:rPr lang="ja-JP" altLang="en-US" sz="2400" b="1" dirty="0">
                <a:solidFill>
                  <a:srgbClr val="00B050"/>
                </a:solidFill>
                <a:latin typeface="+mj-ea"/>
                <a:ea typeface="+mj-ea"/>
                <a:cs typeface="Meiryo UI" panose="020B0604030504040204" pitchFamily="50" charset="-128"/>
              </a:rPr>
              <a:t>「お金のレンタル料」</a:t>
            </a:r>
            <a:r>
              <a:rPr lang="ja-JP" altLang="en-US" sz="2000" b="1" dirty="0">
                <a:solidFill>
                  <a:prstClr val="black">
                    <a:lumMod val="65000"/>
                    <a:lumOff val="35000"/>
                  </a:prstClr>
                </a:solidFill>
                <a:latin typeface="+mj-ea"/>
                <a:ea typeface="+mj-ea"/>
                <a:cs typeface="Meiryo UI" panose="020B0604030504040204" pitchFamily="50" charset="-128"/>
              </a:rPr>
              <a:t>のようなものです。</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この金利にもとづいて支払うのが</a:t>
            </a:r>
            <a:r>
              <a:rPr lang="ja-JP" altLang="en-US" sz="2400" b="1" dirty="0">
                <a:solidFill>
                  <a:srgbClr val="00B050"/>
                </a:solidFill>
                <a:latin typeface="+mj-ea"/>
                <a:ea typeface="+mj-ea"/>
                <a:cs typeface="Meiryo UI" panose="020B0604030504040204" pitchFamily="50" charset="-128"/>
              </a:rPr>
              <a:t>「利息」</a:t>
            </a:r>
            <a:r>
              <a:rPr lang="ja-JP" altLang="en-US" sz="2000" b="1" dirty="0">
                <a:solidFill>
                  <a:prstClr val="black">
                    <a:lumMod val="65000"/>
                    <a:lumOff val="35000"/>
                  </a:prstClr>
                </a:solidFill>
                <a:latin typeface="+mj-ea"/>
                <a:ea typeface="+mj-ea"/>
                <a:cs typeface="Meiryo UI" panose="020B0604030504040204" pitchFamily="50" charset="-128"/>
              </a:rPr>
              <a:t>です。</a:t>
            </a:r>
            <a:endParaRPr lang="en-US" altLang="ja-JP" sz="1900" b="1" dirty="0">
              <a:solidFill>
                <a:prstClr val="black">
                  <a:lumMod val="65000"/>
                  <a:lumOff val="35000"/>
                </a:prstClr>
              </a:solidFill>
              <a:latin typeface="+mj-ea"/>
              <a:ea typeface="+mj-ea"/>
              <a:cs typeface="Meiryo UI" panose="020B0604030504040204" pitchFamily="50" charset="-128"/>
            </a:endParaRPr>
          </a:p>
        </p:txBody>
      </p:sp>
      <p:sp>
        <p:nvSpPr>
          <p:cNvPr id="6" name="テキスト ボックス 5"/>
          <p:cNvSpPr txBox="1"/>
          <p:nvPr/>
        </p:nvSpPr>
        <p:spPr>
          <a:xfrm>
            <a:off x="983583" y="2695842"/>
            <a:ext cx="6667019" cy="400110"/>
          </a:xfrm>
          <a:prstGeom prst="rect">
            <a:avLst/>
          </a:prstGeom>
          <a:noFill/>
        </p:spPr>
        <p:txBody>
          <a:bodyPr wrap="square" rtlCol="0">
            <a:spAutoFit/>
          </a:bodyPr>
          <a:lstStyle/>
          <a:p>
            <a:pPr algn="ctr"/>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借りた金額と返済する金額は異なる</a:t>
            </a:r>
          </a:p>
        </p:txBody>
      </p:sp>
      <p:sp>
        <p:nvSpPr>
          <p:cNvPr id="9" name="四角形: 角を丸くする 8">
            <a:extLst>
              <a:ext uri="{FF2B5EF4-FFF2-40B4-BE49-F238E27FC236}">
                <a16:creationId xmlns:a16="http://schemas.microsoft.com/office/drawing/2014/main" id="{DFCCDD9D-532F-45AE-B420-269211C072DA}"/>
              </a:ext>
            </a:extLst>
          </p:cNvPr>
          <p:cNvSpPr/>
          <p:nvPr/>
        </p:nvSpPr>
        <p:spPr>
          <a:xfrm>
            <a:off x="983584" y="4248800"/>
            <a:ext cx="4357986" cy="1435261"/>
          </a:xfrm>
          <a:prstGeom prst="roundRect">
            <a:avLst>
              <a:gd name="adj" fmla="val 0"/>
            </a:avLst>
          </a:prstGeom>
          <a:solidFill>
            <a:srgbClr val="00B050"/>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A3CC747-2E26-47FF-AF0E-58105229A1CE}"/>
              </a:ext>
            </a:extLst>
          </p:cNvPr>
          <p:cNvSpPr/>
          <p:nvPr/>
        </p:nvSpPr>
        <p:spPr>
          <a:xfrm>
            <a:off x="5341570" y="4248800"/>
            <a:ext cx="2309033" cy="1435261"/>
          </a:xfrm>
          <a:prstGeom prst="roundRect">
            <a:avLst>
              <a:gd name="adj" fmla="val 0"/>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9AB5815-CF10-45B1-9624-DDAE61CD800C}"/>
              </a:ext>
            </a:extLst>
          </p:cNvPr>
          <p:cNvSpPr txBox="1"/>
          <p:nvPr/>
        </p:nvSpPr>
        <p:spPr>
          <a:xfrm>
            <a:off x="1858864" y="4735597"/>
            <a:ext cx="2607427" cy="523220"/>
          </a:xfrm>
          <a:prstGeom prst="rect">
            <a:avLst/>
          </a:prstGeom>
          <a:noFill/>
          <a:ln w="22225">
            <a:noFill/>
          </a:ln>
        </p:spPr>
        <p:txBody>
          <a:bodyPr wrap="square" rtlCol="0">
            <a:spAutoFit/>
          </a:bodyPr>
          <a:lstStyle/>
          <a:p>
            <a:pPr algn="ct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7C57D742-9456-4FD8-83E0-433C49DD1284}"/>
              </a:ext>
            </a:extLst>
          </p:cNvPr>
          <p:cNvSpPr txBox="1"/>
          <p:nvPr/>
        </p:nvSpPr>
        <p:spPr>
          <a:xfrm>
            <a:off x="5192372" y="4701205"/>
            <a:ext cx="2607427" cy="523220"/>
          </a:xfrm>
          <a:prstGeom prst="rect">
            <a:avLst/>
          </a:prstGeom>
          <a:noFill/>
          <a:ln w="22225">
            <a:noFill/>
          </a:ln>
        </p:spPr>
        <p:txBody>
          <a:bodyPr wrap="square" rtlCol="0">
            <a:spAutoFit/>
          </a:bodyPr>
          <a:lstStyle/>
          <a:p>
            <a:pPr algn="ct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C918C66B-881C-4F92-81B6-1C9ABBF0BA86}"/>
              </a:ext>
            </a:extLst>
          </p:cNvPr>
          <p:cNvSpPr txBox="1"/>
          <p:nvPr/>
        </p:nvSpPr>
        <p:spPr>
          <a:xfrm>
            <a:off x="1036500" y="3289315"/>
            <a:ext cx="4213015" cy="400110"/>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借りた金額（元金）</a:t>
            </a:r>
          </a:p>
        </p:txBody>
      </p:sp>
      <p:sp>
        <p:nvSpPr>
          <p:cNvPr id="15" name="テキスト ボックス 14">
            <a:extLst>
              <a:ext uri="{FF2B5EF4-FFF2-40B4-BE49-F238E27FC236}">
                <a16:creationId xmlns:a16="http://schemas.microsoft.com/office/drawing/2014/main" id="{2AE6D0AF-5961-4B61-AD9F-DB478992D6BE}"/>
              </a:ext>
            </a:extLst>
          </p:cNvPr>
          <p:cNvSpPr txBox="1"/>
          <p:nvPr/>
        </p:nvSpPr>
        <p:spPr>
          <a:xfrm>
            <a:off x="5082941" y="3117671"/>
            <a:ext cx="370546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元金</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金利（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年後の利息</a:t>
            </a:r>
          </a:p>
        </p:txBody>
      </p:sp>
      <p:sp>
        <p:nvSpPr>
          <p:cNvPr id="16" name="テキスト ボックス 15">
            <a:extLst>
              <a:ext uri="{FF2B5EF4-FFF2-40B4-BE49-F238E27FC236}">
                <a16:creationId xmlns:a16="http://schemas.microsoft.com/office/drawing/2014/main" id="{AD2CBBF1-5306-4D88-A0E7-164959F72F8B}"/>
              </a:ext>
            </a:extLst>
          </p:cNvPr>
          <p:cNvSpPr txBox="1"/>
          <p:nvPr/>
        </p:nvSpPr>
        <p:spPr>
          <a:xfrm>
            <a:off x="2458083" y="6108170"/>
            <a:ext cx="3715473" cy="523220"/>
          </a:xfrm>
          <a:prstGeom prst="rect">
            <a:avLst/>
          </a:prstGeom>
          <a:noFill/>
        </p:spPr>
        <p:txBody>
          <a:bodyPr wrap="square" rtlCol="0">
            <a:spAutoFit/>
          </a:bodyPr>
          <a:lstStyle/>
          <a:p>
            <a:pPr algn="ctr"/>
            <a:r>
              <a:rPr lang="ja-JP" altLang="en-US" sz="2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返済する金額</a:t>
            </a:r>
          </a:p>
        </p:txBody>
      </p:sp>
      <p:sp>
        <p:nvSpPr>
          <p:cNvPr id="19" name="左大かっこ 18">
            <a:extLst>
              <a:ext uri="{FF2B5EF4-FFF2-40B4-BE49-F238E27FC236}">
                <a16:creationId xmlns:a16="http://schemas.microsoft.com/office/drawing/2014/main" id="{47DED5D4-DA27-4CE9-AB2D-228CCF26C640}"/>
              </a:ext>
            </a:extLst>
          </p:cNvPr>
          <p:cNvSpPr/>
          <p:nvPr/>
        </p:nvSpPr>
        <p:spPr>
          <a:xfrm rot="5400000">
            <a:off x="3105734" y="1986733"/>
            <a:ext cx="144000" cy="4252147"/>
          </a:xfrm>
          <a:prstGeom prst="leftBracket">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 name="左大かっこ 19">
            <a:extLst>
              <a:ext uri="{FF2B5EF4-FFF2-40B4-BE49-F238E27FC236}">
                <a16:creationId xmlns:a16="http://schemas.microsoft.com/office/drawing/2014/main" id="{C9C6B3EC-0540-42FC-BF44-C209DC86153D}"/>
              </a:ext>
            </a:extLst>
          </p:cNvPr>
          <p:cNvSpPr/>
          <p:nvPr/>
        </p:nvSpPr>
        <p:spPr>
          <a:xfrm rot="5400000">
            <a:off x="6424085" y="3019185"/>
            <a:ext cx="144000" cy="2160000"/>
          </a:xfrm>
          <a:prstGeom prst="leftBracket">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左大かっこ 20">
            <a:extLst>
              <a:ext uri="{FF2B5EF4-FFF2-40B4-BE49-F238E27FC236}">
                <a16:creationId xmlns:a16="http://schemas.microsoft.com/office/drawing/2014/main" id="{5BCECEFF-E4E1-4314-961A-A68B293C42EE}"/>
              </a:ext>
            </a:extLst>
          </p:cNvPr>
          <p:cNvSpPr/>
          <p:nvPr/>
        </p:nvSpPr>
        <p:spPr>
          <a:xfrm rot="16200000" flipV="1">
            <a:off x="4234292" y="2603174"/>
            <a:ext cx="144000" cy="6539584"/>
          </a:xfrm>
          <a:prstGeom prst="leftBracket">
            <a:avLst/>
          </a:prstGeom>
          <a:ln w="50800" cap="rnd">
            <a:solidFill>
              <a:schemeClr val="accent6">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DCDEC8E6-A9E1-466D-BCE3-C1239C0EA7B6}"/>
              </a:ext>
            </a:extLst>
          </p:cNvPr>
          <p:cNvCxnSpPr>
            <a:cxnSpLocks/>
          </p:cNvCxnSpPr>
          <p:nvPr/>
        </p:nvCxnSpPr>
        <p:spPr>
          <a:xfrm>
            <a:off x="6400800" y="3845010"/>
            <a:ext cx="0" cy="182175"/>
          </a:xfrm>
          <a:prstGeom prst="line">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A0992440-DF0B-45B3-A192-0A2A52254E7A}"/>
              </a:ext>
            </a:extLst>
          </p:cNvPr>
          <p:cNvCxnSpPr>
            <a:cxnSpLocks/>
          </p:cNvCxnSpPr>
          <p:nvPr/>
        </p:nvCxnSpPr>
        <p:spPr>
          <a:xfrm flipV="1">
            <a:off x="3044142" y="3859897"/>
            <a:ext cx="0" cy="167288"/>
          </a:xfrm>
          <a:prstGeom prst="line">
            <a:avLst/>
          </a:prstGeom>
          <a:ln w="50800" cap="rnd">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12F27B98-4FEF-44F0-A73E-56EC055B70BA}"/>
              </a:ext>
            </a:extLst>
          </p:cNvPr>
          <p:cNvCxnSpPr>
            <a:cxnSpLocks/>
          </p:cNvCxnSpPr>
          <p:nvPr/>
        </p:nvCxnSpPr>
        <p:spPr>
          <a:xfrm flipV="1">
            <a:off x="4272981" y="5956843"/>
            <a:ext cx="0" cy="167288"/>
          </a:xfrm>
          <a:prstGeom prst="line">
            <a:avLst/>
          </a:prstGeom>
          <a:ln w="50800" cap="rnd">
            <a:solidFill>
              <a:schemeClr val="accent6">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11223219-2A47-4D2B-B76C-325052192AE7}"/>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10</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333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「金利」が違うと支払い額はこんなに違う？！</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32000"/>
            <a:ext cx="8640960" cy="1077218"/>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お金を借りる場合には、同じ種類のローンでも銀行（金融機関）によって</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「金利」</a:t>
            </a:r>
            <a:r>
              <a:rPr lang="ja-JP" altLang="en-US" sz="2000" b="1" dirty="0">
                <a:solidFill>
                  <a:prstClr val="black">
                    <a:lumMod val="65000"/>
                    <a:lumOff val="35000"/>
                  </a:prstClr>
                </a:solidFill>
                <a:latin typeface="+mj-ea"/>
                <a:ea typeface="+mj-ea"/>
                <a:cs typeface="Meiryo UI" panose="020B0604030504040204" pitchFamily="50" charset="-128"/>
              </a:rPr>
              <a:t>が異なります。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この違いによって、ローンで支払う合計支払い額が大きく違ってきます。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p:cNvSpPr txBox="1"/>
          <p:nvPr/>
        </p:nvSpPr>
        <p:spPr>
          <a:xfrm>
            <a:off x="3605100" y="5680847"/>
            <a:ext cx="5508612" cy="307777"/>
          </a:xfrm>
          <a:prstGeom prst="rect">
            <a:avLst/>
          </a:prstGeom>
          <a:noFill/>
        </p:spPr>
        <p:txBody>
          <a:bodyPr wrap="square" rtlCol="0">
            <a:spAutoFit/>
          </a:bodyPr>
          <a:lstStyle/>
          <a:p>
            <a:pPr algn="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＊返済期間</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　元利均等方式　税金・手数料は省いて計算。</a:t>
            </a:r>
          </a:p>
        </p:txBody>
      </p:sp>
      <p:graphicFrame>
        <p:nvGraphicFramePr>
          <p:cNvPr id="6" name="表 5"/>
          <p:cNvGraphicFramePr>
            <a:graphicFrameLocks noGrp="1"/>
          </p:cNvGraphicFramePr>
          <p:nvPr>
            <p:extLst>
              <p:ext uri="{D42A27DB-BD31-4B8C-83A1-F6EECF244321}">
                <p14:modId xmlns:p14="http://schemas.microsoft.com/office/powerpoint/2010/main" val="3017110128"/>
              </p:ext>
            </p:extLst>
          </p:nvPr>
        </p:nvGraphicFramePr>
        <p:xfrm>
          <a:off x="323528" y="2561947"/>
          <a:ext cx="8693472" cy="3096345"/>
        </p:xfrm>
        <a:graphic>
          <a:graphicData uri="http://schemas.openxmlformats.org/drawingml/2006/table">
            <a:tbl>
              <a:tblPr firstRow="1" bandRow="1"/>
              <a:tblGrid>
                <a:gridCol w="1860872">
                  <a:extLst>
                    <a:ext uri="{9D8B030D-6E8A-4147-A177-3AD203B41FA5}">
                      <a16:colId xmlns:a16="http://schemas.microsoft.com/office/drawing/2014/main" val="20000"/>
                    </a:ext>
                  </a:extLst>
                </a:gridCol>
                <a:gridCol w="2573867">
                  <a:extLst>
                    <a:ext uri="{9D8B030D-6E8A-4147-A177-3AD203B41FA5}">
                      <a16:colId xmlns:a16="http://schemas.microsoft.com/office/drawing/2014/main" val="20001"/>
                    </a:ext>
                  </a:extLst>
                </a:gridCol>
                <a:gridCol w="4258733">
                  <a:extLst>
                    <a:ext uri="{9D8B030D-6E8A-4147-A177-3AD203B41FA5}">
                      <a16:colId xmlns:a16="http://schemas.microsoft.com/office/drawing/2014/main" val="20002"/>
                    </a:ext>
                  </a:extLst>
                </a:gridCol>
              </a:tblGrid>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借入金額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万円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毎月返済額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110,886</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marR="25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161,047</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利息金額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r"/>
                      <a:r>
                        <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9,918,960</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marR="25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27,976,920</a:t>
                      </a: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p>
                  </a:txBody>
                  <a:tcPr marL="0" marR="21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9269">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支払い総額</a:t>
                      </a:r>
                      <a:endParaRPr kumimoji="1"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r"/>
                      <a:r>
                        <a:rPr kumimoji="1" lang="en-US" altLang="ja-JP" sz="2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39,918,960</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R="25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57,976,920</a:t>
                      </a:r>
                      <a:r>
                        <a:rPr kumimoji="1" lang="ja-JP" altLang="en-US"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p>
                  </a:txBody>
                  <a:tcPr marL="0" marR="21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7" name="ホームベース 6"/>
          <p:cNvSpPr/>
          <p:nvPr/>
        </p:nvSpPr>
        <p:spPr bwMode="gray">
          <a:xfrm>
            <a:off x="4597821" y="3288349"/>
            <a:ext cx="1368154" cy="432048"/>
          </a:xfrm>
          <a:prstGeom prst="homePlate">
            <a:avLst/>
          </a:prstGeom>
          <a:solidFill>
            <a:schemeClr val="accent6">
              <a:lumMod val="60000"/>
              <a:lumOff val="40000"/>
            </a:schemeClr>
          </a:solidFill>
          <a:ln w="25400" cap="flat" cmpd="sng" algn="ctr">
            <a:solidFill>
              <a:schemeClr val="accent6">
                <a:lumMod val="60000"/>
                <a:lumOff val="40000"/>
              </a:schemeClr>
            </a:solidFill>
            <a:prstDash val="solid"/>
          </a:ln>
          <a:effectLst/>
        </p:spPr>
        <p:txBody>
          <a:bodyPr rtlCol="0" anchor="ctr"/>
          <a:lstStyle/>
          <a:p>
            <a:pPr algn="ctr" defTabSz="914400"/>
            <a:r>
              <a:rPr kumimoji="0" lang="en-US" altLang="ja-JP"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8" name="ホームベース 7"/>
          <p:cNvSpPr/>
          <p:nvPr/>
        </p:nvSpPr>
        <p:spPr bwMode="gray">
          <a:xfrm>
            <a:off x="4597821" y="4490972"/>
            <a:ext cx="1368154" cy="432048"/>
          </a:xfrm>
          <a:prstGeom prst="homePlate">
            <a:avLst/>
          </a:prstGeom>
          <a:solidFill>
            <a:schemeClr val="accent6">
              <a:lumMod val="60000"/>
              <a:lumOff val="40000"/>
            </a:schemeClr>
          </a:solidFill>
          <a:ln w="25400" cap="flat" cmpd="sng" algn="ctr">
            <a:solidFill>
              <a:schemeClr val="accent6">
                <a:lumMod val="60000"/>
                <a:lumOff val="40000"/>
              </a:schemeClr>
            </a:solidFill>
            <a:prstDash val="solid"/>
          </a:ln>
          <a:effectLst/>
        </p:spPr>
        <p:txBody>
          <a:bodyPr rtlCol="0" anchor="ctr"/>
          <a:lstStyle/>
          <a:p>
            <a:pPr algn="ctr" defTabSz="914400"/>
            <a:r>
              <a:rPr kumimoji="0" lang="en-US" altLang="ja-JP"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2.82</a:t>
            </a:r>
            <a:r>
              <a:rPr kumimoji="0" lang="ja-JP" altLang="en-US" sz="2000" b="1"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9" name="テキスト ボックス 8">
            <a:extLst>
              <a:ext uri="{FF2B5EF4-FFF2-40B4-BE49-F238E27FC236}">
                <a16:creationId xmlns:a16="http://schemas.microsoft.com/office/drawing/2014/main" id="{53C3ED03-AA47-489C-81D3-0B380107C880}"/>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11</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263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49AF87F-0A80-4BAA-9ECB-1BB83DE45292}"/>
              </a:ext>
            </a:extLst>
          </p:cNvPr>
          <p:cNvSpPr/>
          <p:nvPr/>
        </p:nvSpPr>
        <p:spPr>
          <a:xfrm>
            <a:off x="853404" y="3847648"/>
            <a:ext cx="7792885" cy="1800798"/>
          </a:xfrm>
          <a:prstGeom prst="roundRect">
            <a:avLst>
              <a:gd name="adj" fmla="val 912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0A30088-D309-4440-9802-065848B8251C}"/>
              </a:ext>
            </a:extLst>
          </p:cNvPr>
          <p:cNvSpPr/>
          <p:nvPr/>
        </p:nvSpPr>
        <p:spPr>
          <a:xfrm>
            <a:off x="853404" y="2381667"/>
            <a:ext cx="7792885" cy="1307828"/>
          </a:xfrm>
          <a:prstGeom prst="roundRect">
            <a:avLst>
              <a:gd name="adj" fmla="val 9125"/>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「ローン」の良い点・注意点</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32000"/>
            <a:ext cx="8640960" cy="707886"/>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ローンは、生活を豊かで便利にする役割があります。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良い点、注意点を理解して、賢く活用できるようにしましょう。</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p:cNvSpPr txBox="1"/>
          <p:nvPr/>
        </p:nvSpPr>
        <p:spPr>
          <a:xfrm>
            <a:off x="924524" y="2478023"/>
            <a:ext cx="7235628" cy="954107"/>
          </a:xfrm>
          <a:prstGeom prst="rect">
            <a:avLst/>
          </a:prstGeom>
          <a:noFill/>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良い点</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800" b="1" dirty="0">
              <a:solidFill>
                <a:srgbClr val="F79646">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①必要なときに必要なものを手に入れられる</a:t>
            </a:r>
            <a:r>
              <a:rPr lang="ja-JP" altLang="en-US" sz="2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24524" y="3959408"/>
            <a:ext cx="7235628"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注意点</a:t>
            </a:r>
            <a:endParaRPr kumimoji="0" lang="en-US" altLang="ja-JP" sz="2400" b="1" i="0" u="none" strike="noStrike" kern="0" cap="none" spc="0" normalizeH="0" baseline="0" noProof="0" dirty="0">
              <a:ln>
                <a:noFill/>
              </a:ln>
              <a:solidFill>
                <a:schemeClr val="accent6">
                  <a:lumMod val="7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F79646">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①将来の収入の使い方を決めてしまう</a:t>
            </a:r>
            <a:endParaRPr kumimoji="0" lang="en-US" altLang="ja-JP"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②金利によって支払い総額が変わる</a:t>
            </a:r>
            <a:endParaRPr kumimoji="0" lang="en-US" altLang="ja-JP" sz="240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C155B48-8C99-474E-A914-6981865FB343}"/>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12</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333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2149" y="1193666"/>
            <a:ext cx="8640960" cy="4093428"/>
          </a:xfrm>
          <a:prstGeom prst="rect">
            <a:avLst/>
          </a:prstGeom>
          <a:noFill/>
        </p:spPr>
        <p:txBody>
          <a:bodyPr wrap="square" rtlCol="0">
            <a:spAutoFit/>
          </a:bodyPr>
          <a:lstStyle/>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お金を借りることができる仕組み</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4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をかしこく活用することで、</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生活を豊かにする</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ことができる。</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4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を活用するときには、</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金利の違い</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比較することが大切。</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2A98DB43-FAC5-4612-A38C-DCD77302A7DF}"/>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6" name="テキスト ボックス 5">
            <a:extLst>
              <a:ext uri="{FF2B5EF4-FFF2-40B4-BE49-F238E27FC236}">
                <a16:creationId xmlns:a16="http://schemas.microsoft.com/office/drawing/2014/main" id="{D90D4E7B-94A0-4620-84E5-DF68F97E010E}"/>
              </a:ext>
            </a:extLst>
          </p:cNvPr>
          <p:cNvSpPr txBox="1"/>
          <p:nvPr/>
        </p:nvSpPr>
        <p:spPr>
          <a:xfrm>
            <a:off x="8672070" y="6398440"/>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13</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264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116632"/>
            <a:ext cx="8611087"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「カードローン」について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1340768"/>
            <a:ext cx="8640960" cy="4001095"/>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カードローン</a:t>
            </a:r>
            <a:r>
              <a:rPr lang="ja-JP" altLang="en-US" sz="2000" b="1" dirty="0">
                <a:solidFill>
                  <a:prstClr val="black">
                    <a:lumMod val="65000"/>
                    <a:lumOff val="35000"/>
                  </a:prstClr>
                </a:solidFill>
                <a:latin typeface="+mj-ea"/>
                <a:ea typeface="+mj-ea"/>
                <a:cs typeface="Meiryo UI" panose="020B0604030504040204" pitchFamily="50" charset="-128"/>
              </a:rPr>
              <a:t>は、あらかじめ決められた</a:t>
            </a:r>
            <a:r>
              <a:rPr lang="ja-JP" altLang="en-US" sz="2400" b="1" dirty="0">
                <a:solidFill>
                  <a:srgbClr val="00B050"/>
                </a:solidFill>
                <a:latin typeface="+mj-ea"/>
                <a:ea typeface="+mj-ea"/>
                <a:cs typeface="Meiryo UI" panose="020B0604030504040204" pitchFamily="50" charset="-128"/>
              </a:rPr>
              <a:t>利用限度額の範囲内</a:t>
            </a:r>
            <a:r>
              <a:rPr lang="ja-JP" altLang="en-US" sz="2000" b="1" dirty="0">
                <a:solidFill>
                  <a:prstClr val="black">
                    <a:lumMod val="65000"/>
                    <a:lumOff val="35000"/>
                  </a:prstClr>
                </a:solidFill>
                <a:latin typeface="+mj-ea"/>
                <a:ea typeface="+mj-ea"/>
                <a:cs typeface="Meiryo UI" panose="020B0604030504040204" pitchFamily="50" charset="-128"/>
              </a:rPr>
              <a:t>なら、</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いつでも何回でも借りる</a:t>
            </a:r>
            <a:r>
              <a:rPr lang="ja-JP" altLang="en-US" sz="2000" b="1" dirty="0">
                <a:solidFill>
                  <a:prstClr val="black">
                    <a:lumMod val="65000"/>
                    <a:lumOff val="35000"/>
                  </a:prstClr>
                </a:solidFill>
                <a:latin typeface="+mj-ea"/>
                <a:ea typeface="+mj-ea"/>
                <a:cs typeface="Meiryo UI" panose="020B0604030504040204" pitchFamily="50" charset="-128"/>
              </a:rPr>
              <a:t>ことができるローンです。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1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カードローンの場合も、</a:t>
            </a:r>
            <a:r>
              <a:rPr lang="ja-JP" altLang="en-US" sz="2400" b="1" dirty="0">
                <a:solidFill>
                  <a:srgbClr val="00B050"/>
                </a:solidFill>
                <a:latin typeface="+mj-ea"/>
                <a:ea typeface="+mj-ea"/>
                <a:cs typeface="Meiryo UI" panose="020B0604030504040204" pitchFamily="50" charset="-128"/>
              </a:rPr>
              <a:t>事前に審査が行われる</a:t>
            </a:r>
            <a:r>
              <a:rPr lang="ja-JP" altLang="en-US" sz="2000" b="1" dirty="0">
                <a:solidFill>
                  <a:prstClr val="black">
                    <a:lumMod val="65000"/>
                    <a:lumOff val="35000"/>
                  </a:prstClr>
                </a:solidFill>
                <a:latin typeface="+mj-ea"/>
                <a:ea typeface="+mj-ea"/>
                <a:cs typeface="Meiryo UI" panose="020B0604030504040204" pitchFamily="50" charset="-128"/>
              </a:rPr>
              <a:t>のが一般的です。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1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借りる場合は、キャッシュカードと同様に、</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ローンカード</a:t>
            </a:r>
            <a:r>
              <a:rPr lang="ja-JP" altLang="en-US" sz="2000" b="1" dirty="0">
                <a:solidFill>
                  <a:prstClr val="black">
                    <a:lumMod val="65000"/>
                    <a:lumOff val="35000"/>
                  </a:prstClr>
                </a:solidFill>
                <a:latin typeface="+mj-ea"/>
                <a:ea typeface="+mj-ea"/>
                <a:cs typeface="Meiryo UI" panose="020B0604030504040204" pitchFamily="50" charset="-128"/>
              </a:rPr>
              <a:t>を</a:t>
            </a:r>
            <a:r>
              <a:rPr lang="en-US" altLang="ja-JP" sz="2400" b="1" dirty="0">
                <a:solidFill>
                  <a:srgbClr val="00B050"/>
                </a:solidFill>
                <a:latin typeface="+mj-ea"/>
                <a:ea typeface="+mj-ea"/>
                <a:cs typeface="Meiryo UI" panose="020B0604030504040204" pitchFamily="50" charset="-128"/>
              </a:rPr>
              <a:t>ATM</a:t>
            </a:r>
            <a:r>
              <a:rPr lang="ja-JP" altLang="en-US" sz="2400" b="1" dirty="0">
                <a:solidFill>
                  <a:srgbClr val="00B050"/>
                </a:solidFill>
                <a:latin typeface="+mj-ea"/>
                <a:ea typeface="+mj-ea"/>
                <a:cs typeface="Meiryo UI" panose="020B0604030504040204" pitchFamily="50" charset="-128"/>
              </a:rPr>
              <a:t>に入れ</a:t>
            </a:r>
            <a:r>
              <a:rPr lang="ja-JP" altLang="en-US" sz="2000" b="1" dirty="0">
                <a:solidFill>
                  <a:prstClr val="black">
                    <a:lumMod val="65000"/>
                    <a:lumOff val="35000"/>
                  </a:prstClr>
                </a:solidFill>
                <a:latin typeface="+mj-ea"/>
                <a:ea typeface="+mj-ea"/>
                <a:cs typeface="Meiryo UI" panose="020B0604030504040204" pitchFamily="50" charset="-128"/>
              </a:rPr>
              <a:t>、暗証番号と</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必要な金額を入力します。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1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借りるときも返すときも窓口に行く必要がなく、</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便利な仕組みですが、</a:t>
            </a:r>
            <a:r>
              <a:rPr lang="ja-JP" altLang="en-US" sz="2400" b="1" dirty="0">
                <a:solidFill>
                  <a:srgbClr val="00B050"/>
                </a:solidFill>
                <a:latin typeface="+mj-ea"/>
                <a:ea typeface="+mj-ea"/>
                <a:cs typeface="Meiryo UI" panose="020B0604030504040204" pitchFamily="50" charset="-128"/>
              </a:rPr>
              <a:t>機械から出てくるお金は</a:t>
            </a:r>
            <a:endParaRPr lang="en-US" altLang="ja-JP" sz="2400" b="1" dirty="0">
              <a:solidFill>
                <a:srgbClr val="00B050"/>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自分の預金ではなく</a:t>
            </a:r>
            <a:r>
              <a:rPr lang="ja-JP" altLang="en-US" sz="2000" b="1" dirty="0">
                <a:solidFill>
                  <a:prstClr val="black">
                    <a:lumMod val="65000"/>
                    <a:lumOff val="35000"/>
                  </a:prstClr>
                </a:solidFill>
                <a:latin typeface="+mj-ea"/>
                <a:ea typeface="+mj-ea"/>
                <a:cs typeface="Meiryo UI" panose="020B0604030504040204" pitchFamily="50" charset="-128"/>
              </a:rPr>
              <a:t>、あくまで</a:t>
            </a:r>
            <a:r>
              <a:rPr lang="ja-JP" altLang="en-US" sz="2400" b="1" dirty="0">
                <a:solidFill>
                  <a:srgbClr val="00B050"/>
                </a:solidFill>
                <a:latin typeface="+mj-ea"/>
                <a:ea typeface="+mj-ea"/>
                <a:cs typeface="Meiryo UI" panose="020B0604030504040204" pitchFamily="50" charset="-128"/>
              </a:rPr>
              <a:t>借りているお金</a:t>
            </a:r>
            <a:endParaRPr lang="en-US" altLang="ja-JP" sz="2400" b="1" dirty="0">
              <a:solidFill>
                <a:srgbClr val="00B050"/>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だということを忘れてはいけません。</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10" name="テキスト ボックス 9"/>
          <p:cNvSpPr txBox="1"/>
          <p:nvPr/>
        </p:nvSpPr>
        <p:spPr>
          <a:xfrm>
            <a:off x="251520" y="5804769"/>
            <a:ext cx="8640960" cy="861774"/>
          </a:xfrm>
          <a:prstGeom prst="rect">
            <a:avLst/>
          </a:prstGeom>
          <a:noFill/>
        </p:spPr>
        <p:txBody>
          <a:bodyPr wrap="square" rtlCol="0">
            <a:spAutoFit/>
          </a:bodyPr>
          <a:lstStyle/>
          <a:p>
            <a:pPr defTabSz="914400"/>
            <a:r>
              <a:rPr lang="en-US" altLang="ja-JP"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ATM</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Automated Teller Machine</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現金自動預払機。銀行のほか、コンビニ、病院、駅などにも設置されており、預金の引き出しのほか、残高照会、</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入金（預け入れ）、通帳記入、振込やローンカードによる借入などができる。</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銀行に設置されているものには、外貨預金や税金等の払い込みなど多彩な機能がある場合が多い。</a:t>
            </a:r>
          </a:p>
        </p:txBody>
      </p:sp>
      <p:pic>
        <p:nvPicPr>
          <p:cNvPr id="3" name="図 2">
            <a:extLst>
              <a:ext uri="{FF2B5EF4-FFF2-40B4-BE49-F238E27FC236}">
                <a16:creationId xmlns:a16="http://schemas.microsoft.com/office/drawing/2014/main" id="{6717B5B9-413C-47B9-BEB3-7447F23A8B4E}"/>
              </a:ext>
            </a:extLst>
          </p:cNvPr>
          <p:cNvPicPr>
            <a:picLocks noChangeAspect="1"/>
          </p:cNvPicPr>
          <p:nvPr/>
        </p:nvPicPr>
        <p:blipFill>
          <a:blip r:embed="rId2"/>
          <a:stretch>
            <a:fillRect/>
          </a:stretch>
        </p:blipFill>
        <p:spPr>
          <a:xfrm>
            <a:off x="6296628" y="3009878"/>
            <a:ext cx="2314459" cy="2796522"/>
          </a:xfrm>
          <a:prstGeom prst="rect">
            <a:avLst/>
          </a:prstGeom>
        </p:spPr>
      </p:pic>
      <p:sp>
        <p:nvSpPr>
          <p:cNvPr id="9" name="テキスト ボックス 8">
            <a:extLst>
              <a:ext uri="{FF2B5EF4-FFF2-40B4-BE49-F238E27FC236}">
                <a16:creationId xmlns:a16="http://schemas.microsoft.com/office/drawing/2014/main" id="{6890C908-CBC8-4CA0-AB0D-CFA2FAA1B4A0}"/>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14</a:t>
            </a:r>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E40727B-EB8E-104F-1961-5CA8D37014DA}"/>
              </a:ext>
            </a:extLst>
          </p:cNvPr>
          <p:cNvSpPr txBox="1"/>
          <p:nvPr/>
        </p:nvSpPr>
        <p:spPr>
          <a:xfrm>
            <a:off x="251520" y="5363343"/>
            <a:ext cx="6063195" cy="307777"/>
          </a:xfrm>
          <a:prstGeom prst="rect">
            <a:avLst/>
          </a:prstGeom>
          <a:noFill/>
        </p:spPr>
        <p:txBody>
          <a:bodyPr wrap="square" rtlCol="0">
            <a:spAutoFit/>
          </a:bodyPr>
          <a:lstStyle/>
          <a:p>
            <a:pPr defTabSz="914400"/>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最近はキャッシュカードにローン機能が一本化されているものも多くあります。</a:t>
            </a:r>
          </a:p>
        </p:txBody>
      </p:sp>
    </p:spTree>
    <p:extLst>
      <p:ext uri="{BB962C8B-B14F-4D97-AF65-F5344CB8AC3E}">
        <p14:creationId xmlns:p14="http://schemas.microsoft.com/office/powerpoint/2010/main" val="97646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B0FEB18-3B6F-44C2-9013-0BD64091D613}"/>
              </a:ext>
            </a:extLst>
          </p:cNvPr>
          <p:cNvSpPr/>
          <p:nvPr/>
        </p:nvSpPr>
        <p:spPr>
          <a:xfrm>
            <a:off x="475664" y="3870798"/>
            <a:ext cx="8195441" cy="2630802"/>
          </a:xfrm>
          <a:prstGeom prst="roundRect">
            <a:avLst>
              <a:gd name="adj" fmla="val 912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「個人信用情報機関」について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60080" y="1340768"/>
            <a:ext cx="8892480" cy="2492990"/>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　ローンやクレジットカードの利用申し込みがあると、銀行やクレジットカード会社</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などは「</a:t>
            </a:r>
            <a:r>
              <a:rPr lang="en-US" altLang="ja-JP" sz="2000" b="1" dirty="0">
                <a:solidFill>
                  <a:prstClr val="black">
                    <a:lumMod val="65000"/>
                    <a:lumOff val="35000"/>
                  </a:prstClr>
                </a:solidFill>
                <a:latin typeface="+mj-ea"/>
                <a:ea typeface="+mj-ea"/>
                <a:cs typeface="Meiryo UI" panose="020B0604030504040204" pitchFamily="50" charset="-128"/>
              </a:rPr>
              <a:t>4</a:t>
            </a:r>
            <a:r>
              <a:rPr lang="ja-JP" altLang="en-US" sz="2000" b="1" dirty="0">
                <a:solidFill>
                  <a:prstClr val="black">
                    <a:lumMod val="65000"/>
                    <a:lumOff val="35000"/>
                  </a:prstClr>
                </a:solidFill>
                <a:latin typeface="+mj-ea"/>
                <a:ea typeface="+mj-ea"/>
                <a:cs typeface="Meiryo UI" panose="020B0604030504040204" pitchFamily="50" charset="-128"/>
              </a:rPr>
              <a:t>つのＣ」を基本として申込者の信用状態を調査します。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　しかし、</a:t>
            </a:r>
            <a:r>
              <a:rPr lang="en-US" altLang="ja-JP" sz="2000" b="1" dirty="0">
                <a:solidFill>
                  <a:prstClr val="black">
                    <a:lumMod val="65000"/>
                    <a:lumOff val="35000"/>
                  </a:prstClr>
                </a:solidFill>
                <a:latin typeface="+mj-ea"/>
                <a:ea typeface="+mj-ea"/>
                <a:cs typeface="Meiryo UI" panose="020B0604030504040204" pitchFamily="50" charset="-128"/>
              </a:rPr>
              <a:t>1</a:t>
            </a:r>
            <a:r>
              <a:rPr lang="ja-JP" altLang="en-US" sz="2000" b="1" dirty="0">
                <a:solidFill>
                  <a:prstClr val="black">
                    <a:lumMod val="65000"/>
                    <a:lumOff val="35000"/>
                  </a:prstClr>
                </a:solidFill>
                <a:latin typeface="+mj-ea"/>
                <a:ea typeface="+mj-ea"/>
                <a:cs typeface="Meiryo UI" panose="020B0604030504040204" pitchFamily="50" charset="-128"/>
              </a:rPr>
              <a:t>社だけで持っている情報では十分ではないため、銀行やクレジットカード会社などは互いに</a:t>
            </a:r>
            <a:r>
              <a:rPr lang="ja-JP" altLang="en-US" sz="2400" b="1" dirty="0">
                <a:solidFill>
                  <a:srgbClr val="00B050"/>
                </a:solidFill>
                <a:latin typeface="+mj-ea"/>
                <a:ea typeface="+mj-ea"/>
                <a:cs typeface="Meiryo UI" panose="020B0604030504040204" pitchFamily="50" charset="-128"/>
              </a:rPr>
              <a:t>利用者個人の信用情報を交換する仕組み（個人信用情報機関）</a:t>
            </a:r>
            <a:r>
              <a:rPr lang="ja-JP" altLang="en-US" sz="2000" b="1" dirty="0">
                <a:solidFill>
                  <a:prstClr val="black">
                    <a:lumMod val="65000"/>
                    <a:lumOff val="35000"/>
                  </a:prstClr>
                </a:solidFill>
                <a:latin typeface="+mj-ea"/>
                <a:ea typeface="+mj-ea"/>
                <a:cs typeface="Meiryo UI" panose="020B0604030504040204" pitchFamily="50" charset="-128"/>
              </a:rPr>
              <a:t>をつくっています。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　個人信用情報機関には次の</a:t>
            </a:r>
            <a:r>
              <a:rPr lang="en-US" altLang="ja-JP" sz="2000" b="1" dirty="0">
                <a:solidFill>
                  <a:prstClr val="black">
                    <a:lumMod val="65000"/>
                    <a:lumOff val="35000"/>
                  </a:prstClr>
                </a:solidFill>
                <a:latin typeface="+mj-ea"/>
                <a:ea typeface="+mj-ea"/>
                <a:cs typeface="Meiryo UI" panose="020B0604030504040204" pitchFamily="50" charset="-128"/>
              </a:rPr>
              <a:t>3</a:t>
            </a:r>
            <a:r>
              <a:rPr lang="ja-JP" altLang="en-US" sz="2000" b="1" dirty="0">
                <a:solidFill>
                  <a:prstClr val="black">
                    <a:lumMod val="65000"/>
                    <a:lumOff val="35000"/>
                  </a:prstClr>
                </a:solidFill>
                <a:latin typeface="+mj-ea"/>
                <a:ea typeface="+mj-ea"/>
                <a:cs typeface="Meiryo UI" panose="020B0604030504040204" pitchFamily="50" charset="-128"/>
              </a:rPr>
              <a:t>機関があります。この</a:t>
            </a:r>
            <a:r>
              <a:rPr lang="en-US" altLang="ja-JP" sz="2000" b="1" dirty="0">
                <a:solidFill>
                  <a:prstClr val="black">
                    <a:lumMod val="65000"/>
                    <a:lumOff val="35000"/>
                  </a:prstClr>
                </a:solidFill>
                <a:latin typeface="+mj-ea"/>
                <a:ea typeface="+mj-ea"/>
                <a:cs typeface="Meiryo UI" panose="020B0604030504040204" pitchFamily="50" charset="-128"/>
              </a:rPr>
              <a:t>3</a:t>
            </a:r>
            <a:r>
              <a:rPr lang="ja-JP" altLang="en-US" sz="2000" b="1" dirty="0">
                <a:solidFill>
                  <a:prstClr val="black">
                    <a:lumMod val="65000"/>
                    <a:lumOff val="35000"/>
                  </a:prstClr>
                </a:solidFill>
                <a:latin typeface="+mj-ea"/>
                <a:ea typeface="+mj-ea"/>
                <a:cs typeface="Meiryo UI" panose="020B0604030504040204" pitchFamily="50" charset="-128"/>
              </a:rPr>
              <a:t>機関はクリン（</a:t>
            </a:r>
            <a:r>
              <a:rPr lang="en-US" altLang="ja-JP" sz="2000" b="1" dirty="0">
                <a:solidFill>
                  <a:prstClr val="black">
                    <a:lumMod val="65000"/>
                    <a:lumOff val="35000"/>
                  </a:prstClr>
                </a:solidFill>
                <a:latin typeface="+mj-ea"/>
                <a:ea typeface="+mj-ea"/>
                <a:cs typeface="Meiryo UI" panose="020B0604030504040204" pitchFamily="50" charset="-128"/>
              </a:rPr>
              <a:t>CRIN</a:t>
            </a:r>
            <a:r>
              <a:rPr lang="ja-JP" altLang="en-US" sz="2000" b="1" dirty="0">
                <a:solidFill>
                  <a:prstClr val="black">
                    <a:lumMod val="65000"/>
                    <a:lumOff val="35000"/>
                  </a:prstClr>
                </a:solidFill>
                <a:latin typeface="+mj-ea"/>
                <a:ea typeface="+mj-ea"/>
                <a:cs typeface="Meiryo UI" panose="020B0604030504040204" pitchFamily="50" charset="-128"/>
              </a:rPr>
              <a:t>）</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というネットワークを通じて情報交流しています。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6AFCB5C0-30E7-41BA-B103-0FC33977DC1E}"/>
              </a:ext>
            </a:extLst>
          </p:cNvPr>
          <p:cNvSpPr txBox="1"/>
          <p:nvPr/>
        </p:nvSpPr>
        <p:spPr>
          <a:xfrm>
            <a:off x="-1" y="116632"/>
            <a:ext cx="8671105"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8A927629-264C-4830-A342-1A278B7680CC}"/>
              </a:ext>
            </a:extLst>
          </p:cNvPr>
          <p:cNvSpPr txBox="1"/>
          <p:nvPr/>
        </p:nvSpPr>
        <p:spPr>
          <a:xfrm>
            <a:off x="569206" y="3971107"/>
            <a:ext cx="7905194" cy="830997"/>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●全国銀行個人信用情報センター</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会員は金融機関（銀行、信用金庫、信用組合、労働金庫、農業協同組合など）、</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銀行系クレジットカード会社、保証会社などです。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2F5A06FA-2082-44DF-B8B1-B5DDAA2D7C4F}"/>
              </a:ext>
            </a:extLst>
          </p:cNvPr>
          <p:cNvSpPr txBox="1"/>
          <p:nvPr/>
        </p:nvSpPr>
        <p:spPr>
          <a:xfrm>
            <a:off x="569207" y="4834779"/>
            <a:ext cx="7905193" cy="830997"/>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株</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シー・アイ・シー</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CIC</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会員は信販会社、専門店会、リース会社、保証会社、消費者金融会社、金融機関、</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クレジットカード会社、百貨店などです。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86554AC4-3A10-4DA1-8A7C-9378F950F18F}"/>
              </a:ext>
            </a:extLst>
          </p:cNvPr>
          <p:cNvSpPr txBox="1"/>
          <p:nvPr/>
        </p:nvSpPr>
        <p:spPr>
          <a:xfrm>
            <a:off x="569207" y="5734450"/>
            <a:ext cx="7818794" cy="646331"/>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株</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日本信用情報機構</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JICC</a:t>
            </a:r>
            <a:r>
              <a:rPr lang="ja-JP" altLang="en-US"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0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defTabSz="914400"/>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会員は消費者金融会社、信販会社、カード会社、金融機関、保証会社、リース会社などです。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DD4E98D-B00E-428B-9CC6-052515779A28}"/>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15</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00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FF0250EC-69FE-4E25-872A-F4F1937AA0A8}"/>
              </a:ext>
            </a:extLst>
          </p:cNvPr>
          <p:cNvSpPr/>
          <p:nvPr/>
        </p:nvSpPr>
        <p:spPr>
          <a:xfrm>
            <a:off x="347621" y="2728558"/>
            <a:ext cx="8344965" cy="3544923"/>
          </a:xfrm>
          <a:prstGeom prst="roundRect">
            <a:avLst>
              <a:gd name="adj" fmla="val 912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「奨学金」について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68000"/>
            <a:ext cx="8640960" cy="1200329"/>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奨学金</a:t>
            </a:r>
            <a:r>
              <a:rPr lang="ja-JP" altLang="en-US" sz="2000" b="1" dirty="0">
                <a:solidFill>
                  <a:prstClr val="black">
                    <a:lumMod val="65000"/>
                    <a:lumOff val="35000"/>
                  </a:prstClr>
                </a:solidFill>
                <a:latin typeface="+mj-ea"/>
                <a:ea typeface="+mj-ea"/>
                <a:cs typeface="Meiryo UI" panose="020B0604030504040204" pitchFamily="50" charset="-128"/>
              </a:rPr>
              <a:t>は、進学に必要な学費や生活費を支援してくれる制度です。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学校卒業後に返還（返済）する</a:t>
            </a:r>
            <a:r>
              <a:rPr lang="ja-JP" altLang="en-US" sz="2400" b="1" dirty="0">
                <a:solidFill>
                  <a:srgbClr val="00B050"/>
                </a:solidFill>
                <a:latin typeface="+mj-ea"/>
                <a:ea typeface="+mj-ea"/>
                <a:cs typeface="Meiryo UI" panose="020B0604030504040204" pitchFamily="50" charset="-128"/>
              </a:rPr>
              <a:t>「貸与」</a:t>
            </a:r>
            <a:r>
              <a:rPr lang="ja-JP" altLang="en-US" sz="2000" b="1" dirty="0">
                <a:solidFill>
                  <a:prstClr val="black">
                    <a:lumMod val="65000"/>
                    <a:lumOff val="35000"/>
                  </a:prstClr>
                </a:solidFill>
                <a:latin typeface="+mj-ea"/>
                <a:ea typeface="+mj-ea"/>
                <a:cs typeface="Meiryo UI" panose="020B0604030504040204" pitchFamily="50" charset="-128"/>
              </a:rPr>
              <a:t>型と、返還（返済）の必要がない</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「給付」</a:t>
            </a:r>
            <a:r>
              <a:rPr lang="ja-JP" altLang="en-US" sz="2000" b="1" dirty="0">
                <a:solidFill>
                  <a:prstClr val="black">
                    <a:lumMod val="65000"/>
                    <a:lumOff val="35000"/>
                  </a:prstClr>
                </a:solidFill>
                <a:latin typeface="+mj-ea"/>
                <a:ea typeface="+mj-ea"/>
                <a:cs typeface="Meiryo UI" panose="020B0604030504040204" pitchFamily="50" charset="-128"/>
              </a:rPr>
              <a:t>型があります。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7602D10-7693-479C-A5F8-81D140CD2492}"/>
              </a:ext>
            </a:extLst>
          </p:cNvPr>
          <p:cNvSpPr txBox="1"/>
          <p:nvPr/>
        </p:nvSpPr>
        <p:spPr>
          <a:xfrm>
            <a:off x="0" y="116632"/>
            <a:ext cx="889248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1A3AF00A-46D9-456D-A8CB-8AB9BDCE15DF}"/>
              </a:ext>
            </a:extLst>
          </p:cNvPr>
          <p:cNvSpPr txBox="1"/>
          <p:nvPr/>
        </p:nvSpPr>
        <p:spPr>
          <a:xfrm>
            <a:off x="427071" y="2905246"/>
            <a:ext cx="8534859" cy="1046440"/>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●日本学生支援機構</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第一種奨学金</a:t>
            </a:r>
            <a:r>
              <a:rPr lang="ja-JP" altLang="en-US" sz="1400" dirty="0">
                <a:solidFill>
                  <a:schemeClr val="tx1">
                    <a:lumMod val="75000"/>
                    <a:lumOff val="25000"/>
                  </a:schemeClr>
                </a:solidFill>
                <a:latin typeface="+mj-ea"/>
                <a:ea typeface="+mj-ea"/>
                <a:cs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無利息</a:t>
            </a:r>
            <a:r>
              <a:rPr lang="ja-JP" altLang="en-US" sz="1400" dirty="0">
                <a:solidFill>
                  <a:schemeClr val="tx1">
                    <a:lumMod val="75000"/>
                    <a:lumOff val="25000"/>
                  </a:schemeClr>
                </a:solidFill>
                <a:latin typeface="+mj-ea"/>
                <a:ea typeface="+mj-ea"/>
                <a:cs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と第二種奨学金</a:t>
            </a:r>
            <a:r>
              <a:rPr lang="ja-JP" altLang="en-US" sz="1400" dirty="0">
                <a:solidFill>
                  <a:schemeClr val="tx1">
                    <a:lumMod val="75000"/>
                    <a:lumOff val="25000"/>
                  </a:schemeClr>
                </a:solidFill>
                <a:latin typeface="+mj-ea"/>
                <a:ea typeface="+mj-ea"/>
                <a:cs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利息付</a:t>
            </a:r>
            <a:r>
              <a:rPr lang="ja-JP" altLang="en-US" sz="1400" dirty="0">
                <a:solidFill>
                  <a:schemeClr val="tx1">
                    <a:lumMod val="75000"/>
                    <a:lumOff val="25000"/>
                  </a:schemeClr>
                </a:solidFill>
                <a:latin typeface="+mj-ea"/>
                <a:ea typeface="+mj-ea"/>
                <a:cs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があり、どちらも返還の必要があります。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大学院・大学・短期大学・高等専門学校・専修学校で学ぶ学生、生徒が最も多く利用する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奨学金制度です。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7ECC7133-F786-4AAC-97E4-6D664C31AA1C}"/>
              </a:ext>
            </a:extLst>
          </p:cNvPr>
          <p:cNvSpPr txBox="1"/>
          <p:nvPr/>
        </p:nvSpPr>
        <p:spPr>
          <a:xfrm>
            <a:off x="427070" y="5186038"/>
            <a:ext cx="8534859" cy="830997"/>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●地方自治体の奨学金制度</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自治体が設置している奨学金で、保護者がその自治体の住民であることが条件になっている</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ところが多く、貸与型が多いです。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9AA958EA-4827-44A4-997D-378EFC88C072}"/>
              </a:ext>
            </a:extLst>
          </p:cNvPr>
          <p:cNvSpPr txBox="1"/>
          <p:nvPr/>
        </p:nvSpPr>
        <p:spPr>
          <a:xfrm>
            <a:off x="427070" y="4045642"/>
            <a:ext cx="8534858" cy="1046440"/>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●大学独自の奨学金制度</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主に私立大学が独自に設けており、貸与型、給付型の両方があります。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入試で優秀な成績を修めた受験生を対象にした特待生制度では、授業料の一部あるいは</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全額が免除になることもあります。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1E80A0A4-FA62-44EE-B257-40728BB51A72}"/>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16</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00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「奨学金」と「教育ローン」の違い</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68000"/>
            <a:ext cx="8640960" cy="769441"/>
          </a:xfrm>
          <a:prstGeom prst="rect">
            <a:avLst/>
          </a:prstGeom>
          <a:noFill/>
        </p:spPr>
        <p:txBody>
          <a:bodyPr wrap="square" rtlCol="0">
            <a:spAutoFit/>
          </a:bodyPr>
          <a:lstStyle/>
          <a:p>
            <a:pPr defTabSz="914400"/>
            <a:r>
              <a:rPr lang="ja-JP" altLang="en-US" sz="2400" b="1" dirty="0">
                <a:solidFill>
                  <a:srgbClr val="00B050"/>
                </a:solidFill>
                <a:latin typeface="+mn-ea"/>
                <a:cs typeface="Meiryo UI" panose="020B0604030504040204" pitchFamily="50" charset="-128"/>
              </a:rPr>
              <a:t>貸与型の奨学金</a:t>
            </a:r>
            <a:r>
              <a:rPr lang="ja-JP" altLang="en-US" sz="2000" b="1" dirty="0">
                <a:solidFill>
                  <a:prstClr val="black">
                    <a:lumMod val="65000"/>
                    <a:lumOff val="35000"/>
                  </a:prstClr>
                </a:solidFill>
                <a:latin typeface="+mn-ea"/>
                <a:cs typeface="Meiryo UI" panose="020B0604030504040204" pitchFamily="50" charset="-128"/>
              </a:rPr>
              <a:t>は、教育ローンと同じように利息をつけて返済します。</a:t>
            </a:r>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奨学金と教育ローンには、違う部分があるので、覚えておきましょう。</a:t>
            </a:r>
            <a:endParaRPr lang="en-US" altLang="ja-JP" sz="2000" b="1" dirty="0">
              <a:solidFill>
                <a:prstClr val="black">
                  <a:lumMod val="65000"/>
                  <a:lumOff val="35000"/>
                </a:prstClr>
              </a:solidFill>
              <a:latin typeface="+mn-ea"/>
              <a:cs typeface="Meiryo UI" panose="020B0604030504040204" pitchFamily="50" charset="-128"/>
            </a:endParaRPr>
          </a:p>
        </p:txBody>
      </p:sp>
      <p:sp>
        <p:nvSpPr>
          <p:cNvPr id="8" name="テキスト ボックス 7">
            <a:extLst>
              <a:ext uri="{FF2B5EF4-FFF2-40B4-BE49-F238E27FC236}">
                <a16:creationId xmlns:a16="http://schemas.microsoft.com/office/drawing/2014/main" id="{908DF5B0-5514-4DB6-9B4F-4D97C4B2EEBA}"/>
              </a:ext>
            </a:extLst>
          </p:cNvPr>
          <p:cNvSpPr txBox="1"/>
          <p:nvPr/>
        </p:nvSpPr>
        <p:spPr>
          <a:xfrm>
            <a:off x="0" y="116632"/>
            <a:ext cx="8569568"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25A64A81-5772-4AAD-8B6C-2D707275A659}"/>
              </a:ext>
            </a:extLst>
          </p:cNvPr>
          <p:cNvGraphicFramePr>
            <a:graphicFrameLocks noGrp="1"/>
          </p:cNvGraphicFramePr>
          <p:nvPr>
            <p:extLst>
              <p:ext uri="{D42A27DB-BD31-4B8C-83A1-F6EECF244321}">
                <p14:modId xmlns:p14="http://schemas.microsoft.com/office/powerpoint/2010/main" val="2572460941"/>
              </p:ext>
            </p:extLst>
          </p:nvPr>
        </p:nvGraphicFramePr>
        <p:xfrm>
          <a:off x="539261" y="2545861"/>
          <a:ext cx="8030307" cy="2846755"/>
        </p:xfrm>
        <a:graphic>
          <a:graphicData uri="http://schemas.openxmlformats.org/drawingml/2006/table">
            <a:tbl>
              <a:tblPr firstRow="1" bandRow="1">
                <a:tableStyleId>{5940675A-B579-460E-94D1-54222C63F5DA}</a:tableStyleId>
              </a:tblPr>
              <a:tblGrid>
                <a:gridCol w="2274277">
                  <a:extLst>
                    <a:ext uri="{9D8B030D-6E8A-4147-A177-3AD203B41FA5}">
                      <a16:colId xmlns:a16="http://schemas.microsoft.com/office/drawing/2014/main" val="3605486869"/>
                    </a:ext>
                  </a:extLst>
                </a:gridCol>
                <a:gridCol w="2878015">
                  <a:extLst>
                    <a:ext uri="{9D8B030D-6E8A-4147-A177-3AD203B41FA5}">
                      <a16:colId xmlns:a16="http://schemas.microsoft.com/office/drawing/2014/main" val="3069141909"/>
                    </a:ext>
                  </a:extLst>
                </a:gridCol>
                <a:gridCol w="2878015">
                  <a:extLst>
                    <a:ext uri="{9D8B030D-6E8A-4147-A177-3AD203B41FA5}">
                      <a16:colId xmlns:a16="http://schemas.microsoft.com/office/drawing/2014/main" val="7887080"/>
                    </a:ext>
                  </a:extLst>
                </a:gridCol>
              </a:tblGrid>
              <a:tr h="569351">
                <a:tc>
                  <a:txBody>
                    <a:bodyPr/>
                    <a:lstStyle/>
                    <a:p>
                      <a:pPr algn="l"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p>
                  </a:txBody>
                  <a:tcPr marL="7620" marR="7620" marT="7620" marB="0" anchor="ctr">
                    <a:solidFill>
                      <a:srgbClr val="85D725"/>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奨学金</a:t>
                      </a:r>
                    </a:p>
                  </a:txBody>
                  <a:tcPr marL="7620" marR="7620" marT="7620" marB="0" anchor="ctr">
                    <a:solidFill>
                      <a:srgbClr val="85D725"/>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教育ローン</a:t>
                      </a:r>
                    </a:p>
                  </a:txBody>
                  <a:tcPr marL="7620" marR="7620" marT="7620" marB="0" anchor="ctr">
                    <a:solidFill>
                      <a:srgbClr val="85D725"/>
                    </a:solidFill>
                  </a:tcPr>
                </a:tc>
                <a:extLst>
                  <a:ext uri="{0D108BD9-81ED-4DB2-BD59-A6C34878D82A}">
                    <a16:rowId xmlns:a16="http://schemas.microsoft.com/office/drawing/2014/main" val="3719948473"/>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借主（返済主）</a:t>
                      </a:r>
                    </a:p>
                  </a:txBody>
                  <a:tcPr marL="7620" marR="7620" marT="7620" marB="0" anchor="ctr">
                    <a:solidFill>
                      <a:srgbClr val="CCFF99"/>
                    </a:solidFill>
                  </a:tcP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学生本人</a:t>
                      </a:r>
                    </a:p>
                  </a:txBody>
                  <a:tcPr marL="7620" marR="7620" marT="7620" marB="0" anchor="ct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保護者</a:t>
                      </a:r>
                    </a:p>
                  </a:txBody>
                  <a:tcPr marL="7620" marR="7620" marT="7620" marB="0" anchor="ctr"/>
                </a:tc>
                <a:extLst>
                  <a:ext uri="{0D108BD9-81ED-4DB2-BD59-A6C34878D82A}">
                    <a16:rowId xmlns:a16="http://schemas.microsoft.com/office/drawing/2014/main" val="240982361"/>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借り方</a:t>
                      </a:r>
                    </a:p>
                  </a:txBody>
                  <a:tcPr marL="7620" marR="7620" marT="7620" marB="0" anchor="ctr">
                    <a:solidFill>
                      <a:srgbClr val="CCFF99"/>
                    </a:solidFill>
                  </a:tcP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毎月定額で振込み</a:t>
                      </a:r>
                    </a:p>
                  </a:txBody>
                  <a:tcPr marL="7620" marR="7620" marT="7620" marB="0" anchor="ct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一括で振込み</a:t>
                      </a:r>
                    </a:p>
                  </a:txBody>
                  <a:tcPr marL="7620" marR="7620" marT="7620" marB="0" anchor="ctr"/>
                </a:tc>
                <a:extLst>
                  <a:ext uri="{0D108BD9-81ED-4DB2-BD59-A6C34878D82A}">
                    <a16:rowId xmlns:a16="http://schemas.microsoft.com/office/drawing/2014/main" val="1250953650"/>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利息</a:t>
                      </a:r>
                    </a:p>
                  </a:txBody>
                  <a:tcPr marL="7620" marR="7620" marT="7620" marB="0" anchor="ctr">
                    <a:solidFill>
                      <a:srgbClr val="CCFF99"/>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在学中は発生しない</a:t>
                      </a:r>
                    </a:p>
                  </a:txBody>
                  <a:tcPr marL="7620" marR="7620" marT="7620" marB="0" anchor="ctr"/>
                </a:tc>
                <a:tc>
                  <a:txBody>
                    <a:bodyPr/>
                    <a:lstStyle/>
                    <a:p>
                      <a:pPr algn="ctr" fontAlgn="ctr"/>
                      <a:r>
                        <a:rPr lang="ja-JP" altLang="en-US" sz="2000" b="1" i="0" u="none" strike="noStrike">
                          <a:solidFill>
                            <a:schemeClr val="tx1">
                              <a:lumMod val="75000"/>
                              <a:lumOff val="25000"/>
                            </a:schemeClr>
                          </a:solidFill>
                          <a:effectLst/>
                          <a:latin typeface="Meiryo UI" panose="020B0604030504040204" pitchFamily="50" charset="-128"/>
                          <a:ea typeface="Meiryo UI" panose="020B0604030504040204" pitchFamily="50" charset="-128"/>
                        </a:rPr>
                        <a:t>借りた翌日から発生</a:t>
                      </a:r>
                    </a:p>
                  </a:txBody>
                  <a:tcPr marL="7620" marR="7620" marT="7620" marB="0" anchor="ctr"/>
                </a:tc>
                <a:extLst>
                  <a:ext uri="{0D108BD9-81ED-4DB2-BD59-A6C34878D82A}">
                    <a16:rowId xmlns:a16="http://schemas.microsoft.com/office/drawing/2014/main" val="1977751772"/>
                  </a:ext>
                </a:extLst>
              </a:tr>
              <a:tr h="569351">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返済開始</a:t>
                      </a:r>
                    </a:p>
                  </a:txBody>
                  <a:tcPr marL="7620" marR="7620" marT="7620" marB="0" anchor="ctr">
                    <a:solidFill>
                      <a:srgbClr val="CCFF99"/>
                    </a:solidFill>
                  </a:tcP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卒業後から</a:t>
                      </a:r>
                    </a:p>
                  </a:txBody>
                  <a:tcPr marL="7620" marR="7620" marT="7620" marB="0" anchor="ctr"/>
                </a:tc>
                <a:tc>
                  <a:txBody>
                    <a:bodyPr/>
                    <a:lstStyle/>
                    <a:p>
                      <a:pPr algn="ctr" fontAlgn="ctr"/>
                      <a:r>
                        <a:rPr lang="ja-JP" altLang="en-US" sz="20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借りた翌日から</a:t>
                      </a:r>
                    </a:p>
                  </a:txBody>
                  <a:tcPr marL="7620" marR="7620" marT="7620" marB="0" anchor="ctr"/>
                </a:tc>
                <a:extLst>
                  <a:ext uri="{0D108BD9-81ED-4DB2-BD59-A6C34878D82A}">
                    <a16:rowId xmlns:a16="http://schemas.microsoft.com/office/drawing/2014/main" val="1780056000"/>
                  </a:ext>
                </a:extLst>
              </a:tr>
            </a:tbl>
          </a:graphicData>
        </a:graphic>
      </p:graphicFrame>
      <p:sp>
        <p:nvSpPr>
          <p:cNvPr id="6" name="テキスト ボックス 5">
            <a:extLst>
              <a:ext uri="{FF2B5EF4-FFF2-40B4-BE49-F238E27FC236}">
                <a16:creationId xmlns:a16="http://schemas.microsoft.com/office/drawing/2014/main" id="{0B37A4E7-9090-43D6-B327-62A31CAD7057}"/>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17</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00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79103"/>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「ローン返済シミュレーション」</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58774"/>
            <a:ext cx="8640960" cy="1400383"/>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◆ローンを活用した、家の購入をシミュレーションしてみよう！</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5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買いたい家の金額（</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購入金額）と、最初に支払うお金（</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頭金）、</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何年かけて借りたお金を返すのか（</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返済年数）、利息の割合（</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金利）</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つの条件を入力して、どれくらいお金がかかるのか調べてみよう！</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F4E38CBF-69B4-4862-B38E-18A41523DF4D}"/>
              </a:ext>
            </a:extLst>
          </p:cNvPr>
          <p:cNvSpPr txBox="1"/>
          <p:nvPr/>
        </p:nvSpPr>
        <p:spPr>
          <a:xfrm>
            <a:off x="0" y="116632"/>
            <a:ext cx="859536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171BCEB-0D4F-4B8D-8849-E27DD86290A4}"/>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18</a:t>
            </a:r>
            <a:endParaRPr kumimoji="1" lang="en-US" altLang="ja-JP" sz="105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AA77AD2-4B90-4E7D-AA9C-F3D801C1DE8A}"/>
              </a:ext>
            </a:extLst>
          </p:cNvPr>
          <p:cNvPicPr>
            <a:picLocks noChangeAspect="1"/>
          </p:cNvPicPr>
          <p:nvPr/>
        </p:nvPicPr>
        <p:blipFill>
          <a:blip r:embed="rId2"/>
          <a:stretch>
            <a:fillRect/>
          </a:stretch>
        </p:blipFill>
        <p:spPr>
          <a:xfrm>
            <a:off x="471701" y="2958702"/>
            <a:ext cx="8244000" cy="2894880"/>
          </a:xfrm>
          <a:prstGeom prst="rect">
            <a:avLst/>
          </a:prstGeom>
        </p:spPr>
      </p:pic>
      <p:sp>
        <p:nvSpPr>
          <p:cNvPr id="10" name="テキスト ボックス 9">
            <a:extLst>
              <a:ext uri="{FF2B5EF4-FFF2-40B4-BE49-F238E27FC236}">
                <a16:creationId xmlns:a16="http://schemas.microsoft.com/office/drawing/2014/main" id="{D1CBCE18-78C0-4316-8F71-4141BDF7107D}"/>
              </a:ext>
            </a:extLst>
          </p:cNvPr>
          <p:cNvSpPr txBox="1"/>
          <p:nvPr/>
        </p:nvSpPr>
        <p:spPr>
          <a:xfrm>
            <a:off x="442383" y="5833459"/>
            <a:ext cx="8188489" cy="769441"/>
          </a:xfrm>
          <a:prstGeom prst="rect">
            <a:avLst/>
          </a:prstGeom>
          <a:noFill/>
        </p:spPr>
        <p:txBody>
          <a:bodyPr wrap="square" rtlCol="0">
            <a:spAutoFit/>
          </a:bodyPr>
          <a:lstStyle/>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元利均等法式で支払うこととします。</a:t>
            </a:r>
            <a:endPar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年間</a:t>
            </a:r>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12</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回払いでボーナス払いはないものとします。</a:t>
            </a:r>
            <a:endPar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返済途中で金利の変動はないものとします。</a:t>
            </a:r>
            <a:endPar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円未満の金額の扱いや、算出方法の違いなどによって、実際の金額とは異なる場合があります。</a:t>
            </a:r>
          </a:p>
        </p:txBody>
      </p:sp>
    </p:spTree>
    <p:extLst>
      <p:ext uri="{BB962C8B-B14F-4D97-AF65-F5344CB8AC3E}">
        <p14:creationId xmlns:p14="http://schemas.microsoft.com/office/powerpoint/2010/main" val="198838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「ローン返済シミュレーション」</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51520" y="1368000"/>
            <a:ext cx="8640960" cy="707886"/>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「シミュレーションツール」を使って、計算してみよう。</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「頭金」と「金利」が、「支払総額」の違いに関係してきます。</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DE82C57E-2ECE-4B59-9E8E-186C4DB80F46}"/>
              </a:ext>
            </a:extLst>
          </p:cNvPr>
          <p:cNvSpPr txBox="1"/>
          <p:nvPr/>
        </p:nvSpPr>
        <p:spPr>
          <a:xfrm>
            <a:off x="0" y="116632"/>
            <a:ext cx="848360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5E2D42CB-6150-401C-B409-3CB3A53504CB}"/>
              </a:ext>
            </a:extLst>
          </p:cNvPr>
          <p:cNvSpPr txBox="1"/>
          <p:nvPr/>
        </p:nvSpPr>
        <p:spPr>
          <a:xfrm>
            <a:off x="8698704" y="655824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19</a:t>
            </a:r>
            <a:endParaRPr kumimoji="1" lang="en-US" altLang="ja-JP" sz="105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8895F2E3-FA28-4AC3-A502-2F62B4CC6958}"/>
              </a:ext>
            </a:extLst>
          </p:cNvPr>
          <p:cNvPicPr>
            <a:picLocks noChangeAspect="1"/>
          </p:cNvPicPr>
          <p:nvPr/>
        </p:nvPicPr>
        <p:blipFill rotWithShape="1">
          <a:blip r:embed="rId2"/>
          <a:srcRect l="2664" t="69019" r="5765"/>
          <a:stretch/>
        </p:blipFill>
        <p:spPr>
          <a:xfrm>
            <a:off x="1374363" y="2056972"/>
            <a:ext cx="6316364" cy="1574881"/>
          </a:xfrm>
          <a:prstGeom prst="rect">
            <a:avLst/>
          </a:prstGeom>
        </p:spPr>
      </p:pic>
      <p:pic>
        <p:nvPicPr>
          <p:cNvPr id="9" name="図 8">
            <a:extLst>
              <a:ext uri="{FF2B5EF4-FFF2-40B4-BE49-F238E27FC236}">
                <a16:creationId xmlns:a16="http://schemas.microsoft.com/office/drawing/2014/main" id="{932DDAC3-D7A9-4212-A468-39AB86740317}"/>
              </a:ext>
            </a:extLst>
          </p:cNvPr>
          <p:cNvPicPr>
            <a:picLocks noChangeAspect="1"/>
          </p:cNvPicPr>
          <p:nvPr/>
        </p:nvPicPr>
        <p:blipFill>
          <a:blip r:embed="rId3"/>
          <a:stretch>
            <a:fillRect/>
          </a:stretch>
        </p:blipFill>
        <p:spPr>
          <a:xfrm>
            <a:off x="1374363" y="3708735"/>
            <a:ext cx="6316364" cy="2265185"/>
          </a:xfrm>
          <a:prstGeom prst="rect">
            <a:avLst/>
          </a:prstGeom>
        </p:spPr>
      </p:pic>
      <p:sp>
        <p:nvSpPr>
          <p:cNvPr id="10" name="テキスト ボックス 9">
            <a:extLst>
              <a:ext uri="{FF2B5EF4-FFF2-40B4-BE49-F238E27FC236}">
                <a16:creationId xmlns:a16="http://schemas.microsoft.com/office/drawing/2014/main" id="{7C2D886A-ED0E-40FE-9080-4B645108D6C7}"/>
              </a:ext>
            </a:extLst>
          </p:cNvPr>
          <p:cNvSpPr txBox="1"/>
          <p:nvPr/>
        </p:nvSpPr>
        <p:spPr>
          <a:xfrm>
            <a:off x="1330153" y="5956164"/>
            <a:ext cx="7005984" cy="738664"/>
          </a:xfrm>
          <a:prstGeom prst="rect">
            <a:avLst/>
          </a:prstGeom>
          <a:noFill/>
        </p:spPr>
        <p:txBody>
          <a:bodyPr wrap="square" rtlCol="0">
            <a:spAutoFit/>
          </a:bodyPr>
          <a:lstStyle/>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元利均等法式で支払うこととします。</a:t>
            </a:r>
            <a:endPar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年間</a:t>
            </a:r>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12</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回払いでボーナス払いはないものとします。</a:t>
            </a:r>
            <a:endPar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返済途中で金利の変動はないものとします。</a:t>
            </a:r>
            <a:endPar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円未満の金額の扱いや、算出方法の違いなどによって、実際の金額とは異なる場合があります。</a:t>
            </a:r>
          </a:p>
        </p:txBody>
      </p:sp>
    </p:spTree>
    <p:extLst>
      <p:ext uri="{BB962C8B-B14F-4D97-AF65-F5344CB8AC3E}">
        <p14:creationId xmlns:p14="http://schemas.microsoft.com/office/powerpoint/2010/main" val="298924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0972"/>
            <a:ext cx="8640960" cy="461665"/>
          </a:xfrm>
          <a:prstGeom prst="rect">
            <a:avLst/>
          </a:prstGeom>
          <a:noFill/>
          <a:ln w="22225">
            <a:noFill/>
          </a:ln>
        </p:spPr>
        <p:txBody>
          <a:bodyPr wrap="square" rtlCol="0">
            <a:spAutoFit/>
          </a:bodyPr>
          <a:lstStyle/>
          <a:p>
            <a:pPr defTabSz="914400"/>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歳代・</a:t>
            </a:r>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歳代のライフイベント（例）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9931" y="5709404"/>
            <a:ext cx="3705516" cy="923330"/>
          </a:xfrm>
          <a:prstGeom prst="rect">
            <a:avLst/>
          </a:prstGeom>
          <a:noFill/>
        </p:spPr>
        <p:txBody>
          <a:bodyPr wrap="square" rtlCol="0">
            <a:spAutoFit/>
          </a:bodyPr>
          <a:lstStyle/>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就職をして自立。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一人暮らしを始める。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自動車を購入する。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58270" y="1509752"/>
            <a:ext cx="1988770" cy="461665"/>
          </a:xfrm>
          <a:prstGeom prst="rect">
            <a:avLst/>
          </a:prstGeom>
          <a:noFill/>
        </p:spPr>
        <p:txBody>
          <a:bodyPr wrap="square" rtlCol="0">
            <a:spAutoFit/>
          </a:bodyPr>
          <a:lstStyle/>
          <a:p>
            <a:pPr algn="ctr" defTabSz="914400"/>
            <a:r>
              <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歳代</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536010" y="1509752"/>
            <a:ext cx="1988770" cy="461665"/>
          </a:xfrm>
          <a:prstGeom prst="rect">
            <a:avLst/>
          </a:prstGeom>
          <a:noFill/>
        </p:spPr>
        <p:txBody>
          <a:bodyPr wrap="square" rtlCol="0">
            <a:spAutoFit/>
          </a:bodyPr>
          <a:lstStyle/>
          <a:p>
            <a:pPr algn="ctr" defTabSz="914400"/>
            <a:r>
              <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歳代</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bwMode="gray">
          <a:xfrm>
            <a:off x="3083328" y="3320988"/>
            <a:ext cx="919712" cy="720080"/>
          </a:xfrm>
          <a:prstGeom prst="rightArrow">
            <a:avLst/>
          </a:prstGeom>
          <a:solidFill>
            <a:schemeClr val="accent1"/>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0" name="テキスト ボックス 9"/>
          <p:cNvSpPr txBox="1"/>
          <p:nvPr/>
        </p:nvSpPr>
        <p:spPr>
          <a:xfrm>
            <a:off x="4622182" y="5737406"/>
            <a:ext cx="4076521" cy="646331"/>
          </a:xfrm>
          <a:prstGeom prst="rect">
            <a:avLst/>
          </a:prstGeom>
          <a:noFill/>
        </p:spPr>
        <p:txBody>
          <a:bodyPr wrap="square" rtlCol="0">
            <a:spAutoFit/>
          </a:bodyPr>
          <a:lstStyle/>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結婚、子育て、住居の購入など。</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さまざまなライフイベントがある。</a:t>
            </a:r>
            <a:endParaRPr lang="en-US" altLang="ja-JP"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8DCA17D3-D478-4922-B961-41072FD3238C}"/>
              </a:ext>
            </a:extLst>
          </p:cNvPr>
          <p:cNvPicPr>
            <a:picLocks noChangeAspect="1"/>
          </p:cNvPicPr>
          <p:nvPr/>
        </p:nvPicPr>
        <p:blipFill>
          <a:blip r:embed="rId2"/>
          <a:stretch>
            <a:fillRect/>
          </a:stretch>
        </p:blipFill>
        <p:spPr>
          <a:xfrm>
            <a:off x="4755311" y="1971417"/>
            <a:ext cx="3550168" cy="3612109"/>
          </a:xfrm>
          <a:prstGeom prst="rect">
            <a:avLst/>
          </a:prstGeom>
        </p:spPr>
      </p:pic>
      <p:sp>
        <p:nvSpPr>
          <p:cNvPr id="12" name="テキスト ボックス 11">
            <a:extLst>
              <a:ext uri="{FF2B5EF4-FFF2-40B4-BE49-F238E27FC236}">
                <a16:creationId xmlns:a16="http://schemas.microsoft.com/office/drawing/2014/main" id="{446CA53F-064D-4E9A-9242-3D35618B23E5}"/>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2</a:t>
            </a:r>
            <a:endParaRPr kumimoji="1" lang="en-US" altLang="ja-JP" sz="1050" dirty="0">
              <a:latin typeface="Meiryo UI" panose="020B0604030504040204" pitchFamily="50" charset="-128"/>
              <a:ea typeface="Meiryo UI" panose="020B0604030504040204" pitchFamily="50" charset="-128"/>
            </a:endParaRPr>
          </a:p>
        </p:txBody>
      </p:sp>
      <p:pic>
        <p:nvPicPr>
          <p:cNvPr id="4" name="図 3" descr="おもちゃ, 人形 が含まれている画像&#10;&#10;自動的に生成された説明">
            <a:extLst>
              <a:ext uri="{FF2B5EF4-FFF2-40B4-BE49-F238E27FC236}">
                <a16:creationId xmlns:a16="http://schemas.microsoft.com/office/drawing/2014/main" id="{0219914C-CA47-46B3-D47E-1057A8479A7C}"/>
              </a:ext>
            </a:extLst>
          </p:cNvPr>
          <p:cNvPicPr>
            <a:picLocks noChangeAspect="1"/>
          </p:cNvPicPr>
          <p:nvPr/>
        </p:nvPicPr>
        <p:blipFill>
          <a:blip r:embed="rId3"/>
          <a:stretch>
            <a:fillRect/>
          </a:stretch>
        </p:blipFill>
        <p:spPr>
          <a:xfrm>
            <a:off x="601101" y="2044215"/>
            <a:ext cx="2317299" cy="3539311"/>
          </a:xfrm>
          <a:prstGeom prst="rect">
            <a:avLst/>
          </a:prstGeom>
        </p:spPr>
      </p:pic>
    </p:spTree>
    <p:extLst>
      <p:ext uri="{BB962C8B-B14F-4D97-AF65-F5344CB8AC3E}">
        <p14:creationId xmlns:p14="http://schemas.microsoft.com/office/powerpoint/2010/main" val="406934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5B6B8EA-F9BE-4AF6-ACFB-091FD97829CB}"/>
              </a:ext>
            </a:extLst>
          </p:cNvPr>
          <p:cNvPicPr>
            <a:picLocks noChangeAspect="1"/>
          </p:cNvPicPr>
          <p:nvPr/>
        </p:nvPicPr>
        <p:blipFill>
          <a:blip r:embed="rId2"/>
          <a:stretch>
            <a:fillRect/>
          </a:stretch>
        </p:blipFill>
        <p:spPr>
          <a:xfrm>
            <a:off x="152017" y="900547"/>
            <a:ext cx="8839966" cy="1201016"/>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6" name="テキスト ボックス 5"/>
          <p:cNvSpPr txBox="1"/>
          <p:nvPr/>
        </p:nvSpPr>
        <p:spPr>
          <a:xfrm>
            <a:off x="1248847" y="993224"/>
            <a:ext cx="8640960" cy="1015663"/>
          </a:xfrm>
          <a:prstGeom prst="rect">
            <a:avLst/>
          </a:prstGeom>
          <a:noFill/>
          <a:ln w="22225">
            <a:noFill/>
          </a:ln>
        </p:spPr>
        <p:txBody>
          <a:bodyPr wrap="square" rtlCol="0">
            <a:spAutoFit/>
          </a:bodyPr>
          <a:lstStyle/>
          <a:p>
            <a:pPr defTabSz="914400"/>
            <a:r>
              <a:rPr lang="ja-JP" altLang="en-US" sz="2000" b="1" dirty="0">
                <a:solidFill>
                  <a:srgbClr val="00B050"/>
                </a:solidFill>
                <a:latin typeface="+mj-ea"/>
                <a:ea typeface="+mj-ea"/>
                <a:cs typeface="Meiryo UI" panose="020B0604030504040204" pitchFamily="50" charset="-128"/>
              </a:rPr>
              <a:t>人生の中で一番大きな買い物と言われている「住居の購入」について、</a:t>
            </a:r>
            <a:endParaRPr lang="en-US" altLang="ja-JP" sz="2000" b="1" dirty="0">
              <a:solidFill>
                <a:srgbClr val="00B050"/>
              </a:solidFill>
              <a:latin typeface="+mj-ea"/>
              <a:ea typeface="+mj-ea"/>
              <a:cs typeface="Meiryo UI" panose="020B0604030504040204" pitchFamily="50" charset="-128"/>
            </a:endParaRPr>
          </a:p>
          <a:p>
            <a:pPr defTabSz="914400"/>
            <a:r>
              <a:rPr lang="ja-JP" altLang="en-US" sz="2000" b="1" dirty="0">
                <a:solidFill>
                  <a:srgbClr val="00B050"/>
                </a:solidFill>
                <a:latin typeface="+mj-ea"/>
                <a:ea typeface="+mj-ea"/>
                <a:cs typeface="Meiryo UI" panose="020B0604030504040204" pitchFamily="50" charset="-128"/>
              </a:rPr>
              <a:t>班で話し合いましょう。</a:t>
            </a:r>
            <a:endParaRPr lang="en-US" altLang="ja-JP" sz="2000" b="1" dirty="0">
              <a:solidFill>
                <a:srgbClr val="00B050"/>
              </a:solidFill>
              <a:latin typeface="+mj-ea"/>
              <a:ea typeface="+mj-ea"/>
              <a:cs typeface="Meiryo UI" panose="020B0604030504040204" pitchFamily="50" charset="-128"/>
            </a:endParaRPr>
          </a:p>
          <a:p>
            <a:pPr defTabSz="914400"/>
            <a:r>
              <a:rPr lang="ja-JP" altLang="en-US" sz="2000" b="1" dirty="0">
                <a:solidFill>
                  <a:srgbClr val="00B050"/>
                </a:solidFill>
                <a:latin typeface="+mj-ea"/>
                <a:ea typeface="+mj-ea"/>
                <a:cs typeface="Meiryo UI" panose="020B0604030504040204" pitchFamily="50" charset="-128"/>
              </a:rPr>
              <a:t>＊３０歳代の家族構成は、どの班も同じです。</a:t>
            </a:r>
            <a:endParaRPr lang="en-US" altLang="ja-JP" sz="2000" b="1" dirty="0">
              <a:solidFill>
                <a:srgbClr val="00B050"/>
              </a:solidFill>
              <a:latin typeface="+mj-ea"/>
              <a:ea typeface="+mj-ea"/>
              <a:cs typeface="Meiryo UI" panose="020B0604030504040204" pitchFamily="50" charset="-128"/>
            </a:endParaRPr>
          </a:p>
        </p:txBody>
      </p:sp>
      <p:sp>
        <p:nvSpPr>
          <p:cNvPr id="8" name="テキスト ボックス 7"/>
          <p:cNvSpPr txBox="1"/>
          <p:nvPr/>
        </p:nvSpPr>
        <p:spPr>
          <a:xfrm>
            <a:off x="2466020" y="5540536"/>
            <a:ext cx="4307769" cy="707886"/>
          </a:xfrm>
          <a:prstGeom prst="rect">
            <a:avLst/>
          </a:prstGeom>
          <a:noFill/>
        </p:spPr>
        <p:txBody>
          <a:bodyPr wrap="square" rtlCol="0">
            <a:spAutoFit/>
          </a:bodyPr>
          <a:lstStyle/>
          <a:p>
            <a:pPr algn="ctr" defTabSz="914400"/>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歳代、夫婦共働き</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子どもは</a:t>
            </a:r>
            <a:r>
              <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08DF78AE-6215-4110-91DF-99D95A251770}"/>
              </a:ext>
            </a:extLst>
          </p:cNvPr>
          <p:cNvPicPr>
            <a:picLocks noChangeAspect="1"/>
          </p:cNvPicPr>
          <p:nvPr/>
        </p:nvPicPr>
        <p:blipFill>
          <a:blip r:embed="rId3"/>
          <a:stretch>
            <a:fillRect/>
          </a:stretch>
        </p:blipFill>
        <p:spPr>
          <a:xfrm>
            <a:off x="2958288" y="2207036"/>
            <a:ext cx="3227425" cy="3283735"/>
          </a:xfrm>
          <a:prstGeom prst="rect">
            <a:avLst/>
          </a:prstGeom>
        </p:spPr>
      </p:pic>
      <p:sp>
        <p:nvSpPr>
          <p:cNvPr id="10" name="テキスト ボックス 9">
            <a:extLst>
              <a:ext uri="{FF2B5EF4-FFF2-40B4-BE49-F238E27FC236}">
                <a16:creationId xmlns:a16="http://schemas.microsoft.com/office/drawing/2014/main" id="{90DAD3DB-3579-45D5-A42D-C0D9C9EE025B}"/>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3</a:t>
            </a:r>
            <a:endParaRPr kumimoji="1" lang="en-US" altLang="ja-JP" sz="105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2128376-9379-13AD-91A7-75FA66AA5475}"/>
              </a:ext>
            </a:extLst>
          </p:cNvPr>
          <p:cNvSpPr txBox="1"/>
          <p:nvPr/>
        </p:nvSpPr>
        <p:spPr>
          <a:xfrm>
            <a:off x="2351138" y="6273728"/>
            <a:ext cx="6436377" cy="430887"/>
          </a:xfrm>
          <a:prstGeom prst="rect">
            <a:avLst/>
          </a:prstGeom>
          <a:noFill/>
        </p:spPr>
        <p:txBody>
          <a:bodyPr wrap="none" rtlCol="0">
            <a:spAutoFit/>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結婚する・しない、子どもの有無、住居は賃貸など、様々な人生の選択肢がありますが、</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ここではローンの仕組みを検討するため、一例として、家族</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人、夫婦共働き、子ども</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人の設定にしております。</a:t>
            </a:r>
          </a:p>
        </p:txBody>
      </p:sp>
    </p:spTree>
    <p:extLst>
      <p:ext uri="{BB962C8B-B14F-4D97-AF65-F5344CB8AC3E}">
        <p14:creationId xmlns:p14="http://schemas.microsoft.com/office/powerpoint/2010/main" val="92685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02CB5A2-A5C7-30DC-4B69-A02A249A093B}"/>
              </a:ext>
            </a:extLst>
          </p:cNvPr>
          <p:cNvPicPr>
            <a:picLocks noChangeAspect="1"/>
          </p:cNvPicPr>
          <p:nvPr/>
        </p:nvPicPr>
        <p:blipFill>
          <a:blip r:embed="rId2"/>
          <a:stretch>
            <a:fillRect/>
          </a:stretch>
        </p:blipFill>
        <p:spPr>
          <a:xfrm>
            <a:off x="5160942" y="1206284"/>
            <a:ext cx="3671773" cy="5321866"/>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9103"/>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現在の貯蓄額を確認しよう</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19" y="1628218"/>
            <a:ext cx="5163761" cy="2277547"/>
          </a:xfrm>
          <a:prstGeom prst="rect">
            <a:avLst/>
          </a:prstGeom>
          <a:noFill/>
        </p:spPr>
        <p:txBody>
          <a:bodyPr wrap="square" rtlCol="0">
            <a:spAutoFit/>
          </a:bodyPr>
          <a:lstStyle/>
          <a:p>
            <a:pPr defTabSz="914400"/>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生活パターンが決まる。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班長は、生活パターンのプリントを裏返して</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en-US" altLang="ja-JP" sz="2000" b="1" dirty="0">
                <a:solidFill>
                  <a:prstClr val="black">
                    <a:lumMod val="65000"/>
                    <a:lumOff val="35000"/>
                  </a:prstClr>
                </a:solidFill>
                <a:latin typeface="+mj-ea"/>
                <a:ea typeface="+mj-ea"/>
                <a:cs typeface="Meiryo UI" panose="020B0604030504040204" pitchFamily="50" charset="-128"/>
              </a:rPr>
              <a:t>1</a:t>
            </a:r>
            <a:r>
              <a:rPr lang="ja-JP" altLang="en-US" sz="2000" b="1" dirty="0">
                <a:solidFill>
                  <a:prstClr val="black">
                    <a:lumMod val="65000"/>
                    <a:lumOff val="35000"/>
                  </a:prstClr>
                </a:solidFill>
                <a:latin typeface="+mj-ea"/>
                <a:ea typeface="+mj-ea"/>
                <a:cs typeface="Meiryo UI" panose="020B0604030504040204" pitchFamily="50" charset="-128"/>
              </a:rPr>
              <a:t>枚選んでください。</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そして、プリントの左側に書かれている、</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en-US" altLang="ja-JP" sz="2000" b="1" dirty="0">
                <a:solidFill>
                  <a:prstClr val="black">
                    <a:lumMod val="65000"/>
                    <a:lumOff val="35000"/>
                  </a:prstClr>
                </a:solidFill>
                <a:latin typeface="+mj-ea"/>
                <a:ea typeface="+mj-ea"/>
                <a:cs typeface="Meiryo UI" panose="020B0604030504040204" pitchFamily="50" charset="-128"/>
              </a:rPr>
              <a:t>20</a:t>
            </a:r>
            <a:r>
              <a:rPr lang="ja-JP" altLang="en-US" sz="2000" b="1" dirty="0">
                <a:solidFill>
                  <a:prstClr val="black">
                    <a:lumMod val="65000"/>
                    <a:lumOff val="35000"/>
                  </a:prstClr>
                </a:solidFill>
                <a:latin typeface="+mj-ea"/>
                <a:ea typeface="+mj-ea"/>
                <a:cs typeface="Meiryo UI" panose="020B0604030504040204" pitchFamily="50" charset="-128"/>
              </a:rPr>
              <a:t>歳代、</a:t>
            </a:r>
            <a:r>
              <a:rPr lang="en-US" altLang="ja-JP" sz="2000" b="1" dirty="0">
                <a:solidFill>
                  <a:prstClr val="black">
                    <a:lumMod val="65000"/>
                    <a:lumOff val="35000"/>
                  </a:prstClr>
                </a:solidFill>
                <a:latin typeface="+mj-ea"/>
                <a:ea typeface="+mj-ea"/>
                <a:cs typeface="Meiryo UI" panose="020B0604030504040204" pitchFamily="50" charset="-128"/>
              </a:rPr>
              <a:t>30</a:t>
            </a:r>
            <a:r>
              <a:rPr lang="ja-JP" altLang="en-US" sz="2000" b="1" dirty="0">
                <a:solidFill>
                  <a:prstClr val="black">
                    <a:lumMod val="65000"/>
                    <a:lumOff val="35000"/>
                  </a:prstClr>
                </a:solidFill>
                <a:latin typeface="+mj-ea"/>
                <a:ea typeface="+mj-ea"/>
                <a:cs typeface="Meiryo UI" panose="020B0604030504040204" pitchFamily="50" charset="-128"/>
              </a:rPr>
              <a:t>歳代の生活の状況、収入と</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支出、現在の貯蓄額を確認しましょう。</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pSp>
        <p:nvGrpSpPr>
          <p:cNvPr id="5" name="グループ化 4">
            <a:extLst>
              <a:ext uri="{FF2B5EF4-FFF2-40B4-BE49-F238E27FC236}">
                <a16:creationId xmlns:a16="http://schemas.microsoft.com/office/drawing/2014/main" id="{2FFB124E-2164-4036-9036-2063B23875B1}"/>
              </a:ext>
            </a:extLst>
          </p:cNvPr>
          <p:cNvGrpSpPr/>
          <p:nvPr/>
        </p:nvGrpSpPr>
        <p:grpSpPr>
          <a:xfrm>
            <a:off x="569671" y="4095537"/>
            <a:ext cx="4273790" cy="2376889"/>
            <a:chOff x="569671" y="4095537"/>
            <a:chExt cx="4273790" cy="2376889"/>
          </a:xfrm>
        </p:grpSpPr>
        <p:pic>
          <p:nvPicPr>
            <p:cNvPr id="6" name="図 5">
              <a:extLst>
                <a:ext uri="{FF2B5EF4-FFF2-40B4-BE49-F238E27FC236}">
                  <a16:creationId xmlns:a16="http://schemas.microsoft.com/office/drawing/2014/main" id="{7B7B1567-1B24-498A-83A7-00D0C1D500D7}"/>
                </a:ext>
              </a:extLst>
            </p:cNvPr>
            <p:cNvPicPr>
              <a:picLocks noChangeAspect="1"/>
            </p:cNvPicPr>
            <p:nvPr/>
          </p:nvPicPr>
          <p:blipFill>
            <a:blip r:embed="rId3"/>
            <a:stretch>
              <a:fillRect/>
            </a:stretch>
          </p:blipFill>
          <p:spPr>
            <a:xfrm>
              <a:off x="569672" y="4095537"/>
              <a:ext cx="4273789" cy="2233424"/>
            </a:xfrm>
            <a:prstGeom prst="rect">
              <a:avLst/>
            </a:prstGeom>
            <a:solidFill>
              <a:schemeClr val="bg1"/>
            </a:solidFill>
            <a:ln>
              <a:solidFill>
                <a:schemeClr val="tx1">
                  <a:lumMod val="65000"/>
                  <a:lumOff val="35000"/>
                </a:schemeClr>
              </a:solidFill>
            </a:ln>
          </p:spPr>
        </p:pic>
        <p:sp>
          <p:nvSpPr>
            <p:cNvPr id="9" name="正方形/長方形 8">
              <a:extLst>
                <a:ext uri="{FF2B5EF4-FFF2-40B4-BE49-F238E27FC236}">
                  <a16:creationId xmlns:a16="http://schemas.microsoft.com/office/drawing/2014/main" id="{AE0AB54E-DAAB-4A65-89CA-334B360856C9}"/>
                </a:ext>
              </a:extLst>
            </p:cNvPr>
            <p:cNvSpPr/>
            <p:nvPr/>
          </p:nvSpPr>
          <p:spPr>
            <a:xfrm>
              <a:off x="569671" y="6161596"/>
              <a:ext cx="4273789" cy="3108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A9DD0748-3F53-46FD-9D1C-13C4DCD867F5}"/>
              </a:ext>
            </a:extLst>
          </p:cNvPr>
          <p:cNvGrpSpPr/>
          <p:nvPr/>
        </p:nvGrpSpPr>
        <p:grpSpPr>
          <a:xfrm>
            <a:off x="2434847" y="4794085"/>
            <a:ext cx="6008049" cy="1252306"/>
            <a:chOff x="2434847" y="4794085"/>
            <a:chExt cx="6008049" cy="1252306"/>
          </a:xfrm>
        </p:grpSpPr>
        <p:sp>
          <p:nvSpPr>
            <p:cNvPr id="8" name="テキスト ボックス 7">
              <a:extLst>
                <a:ext uri="{FF2B5EF4-FFF2-40B4-BE49-F238E27FC236}">
                  <a16:creationId xmlns:a16="http://schemas.microsoft.com/office/drawing/2014/main" id="{52B4C60A-9E75-4A10-B01F-EB4915998DBE}"/>
                </a:ext>
              </a:extLst>
            </p:cNvPr>
            <p:cNvSpPr txBox="1"/>
            <p:nvPr/>
          </p:nvSpPr>
          <p:spPr>
            <a:xfrm>
              <a:off x="2434847" y="4794085"/>
              <a:ext cx="1224136" cy="369332"/>
            </a:xfrm>
            <a:prstGeom prst="rect">
              <a:avLst/>
            </a:prstGeom>
            <a:noFill/>
          </p:spPr>
          <p:txBody>
            <a:bodyPr wrap="square" rtlCol="0">
              <a:spAutoFit/>
            </a:bodyPr>
            <a:lstStyle/>
            <a:p>
              <a:pPr algn="r" defTabSz="914400"/>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3,100</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152F9FF7-02AF-47AB-8EE9-2329A3DA2478}"/>
                </a:ext>
              </a:extLst>
            </p:cNvPr>
            <p:cNvSpPr/>
            <p:nvPr/>
          </p:nvSpPr>
          <p:spPr>
            <a:xfrm>
              <a:off x="2608118" y="4826128"/>
              <a:ext cx="1369016" cy="337289"/>
            </a:xfrm>
            <a:prstGeom prst="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1" name="正方形/長方形 10">
              <a:extLst>
                <a:ext uri="{FF2B5EF4-FFF2-40B4-BE49-F238E27FC236}">
                  <a16:creationId xmlns:a16="http://schemas.microsoft.com/office/drawing/2014/main" id="{593A9122-94A9-4BB5-9F71-09C2F93512CB}"/>
                </a:ext>
              </a:extLst>
            </p:cNvPr>
            <p:cNvSpPr/>
            <p:nvPr/>
          </p:nvSpPr>
          <p:spPr>
            <a:xfrm>
              <a:off x="7230927" y="5721878"/>
              <a:ext cx="1211969" cy="324513"/>
            </a:xfrm>
            <a:prstGeom prst="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cxnSp>
          <p:nvCxnSpPr>
            <p:cNvPr id="18" name="コネクタ: カギ線 17">
              <a:extLst>
                <a:ext uri="{FF2B5EF4-FFF2-40B4-BE49-F238E27FC236}">
                  <a16:creationId xmlns:a16="http://schemas.microsoft.com/office/drawing/2014/main" id="{0CEE2178-EDA3-4010-BBA5-ECE454101CE5}"/>
                </a:ext>
              </a:extLst>
            </p:cNvPr>
            <p:cNvCxnSpPr>
              <a:cxnSpLocks/>
              <a:stCxn id="11" idx="0"/>
              <a:endCxn id="10" idx="0"/>
            </p:cNvCxnSpPr>
            <p:nvPr/>
          </p:nvCxnSpPr>
          <p:spPr>
            <a:xfrm rot="16200000" flipV="1">
              <a:off x="5116894" y="3001860"/>
              <a:ext cx="895750" cy="4544286"/>
            </a:xfrm>
            <a:prstGeom prst="bentConnector3">
              <a:avLst>
                <a:gd name="adj1" fmla="val 117401"/>
              </a:avLst>
            </a:prstGeom>
            <a:ln w="28575">
              <a:solidFill>
                <a:srgbClr val="FF0000"/>
              </a:solidFill>
              <a:headEnd w="lg" len="med"/>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3" name="テキスト ボックス 12">
            <a:extLst>
              <a:ext uri="{FF2B5EF4-FFF2-40B4-BE49-F238E27FC236}">
                <a16:creationId xmlns:a16="http://schemas.microsoft.com/office/drawing/2014/main" id="{5277797E-3D69-4285-B8E9-B71DD4D81E23}"/>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4</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525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879103"/>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19" y="1364949"/>
            <a:ext cx="8640000" cy="1446550"/>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ローン</a:t>
            </a:r>
            <a:r>
              <a:rPr lang="ja-JP" altLang="en-US" sz="2000" b="1" dirty="0">
                <a:solidFill>
                  <a:prstClr val="black">
                    <a:lumMod val="65000"/>
                    <a:lumOff val="35000"/>
                  </a:prstClr>
                </a:solidFill>
                <a:latin typeface="+mj-ea"/>
                <a:ea typeface="+mj-ea"/>
                <a:cs typeface="Meiryo UI" panose="020B0604030504040204" pitchFamily="50" charset="-128"/>
              </a:rPr>
              <a:t>とは、</a:t>
            </a:r>
            <a:r>
              <a:rPr lang="ja-JP" altLang="en-US" sz="2400" b="1" dirty="0">
                <a:solidFill>
                  <a:srgbClr val="00B050"/>
                </a:solidFill>
                <a:latin typeface="+mj-ea"/>
                <a:ea typeface="+mj-ea"/>
                <a:cs typeface="Meiryo UI" panose="020B0604030504040204" pitchFamily="50" charset="-128"/>
              </a:rPr>
              <a:t>先にお金を借り、後から少しずつ返すことで、</a:t>
            </a:r>
            <a:endParaRPr lang="en-US" altLang="ja-JP" sz="2400" b="1" dirty="0">
              <a:solidFill>
                <a:srgbClr val="00B050"/>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必要なときにお金を使うことのできる仕組みです。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最初にある程度まとまったお金を支払う</a:t>
            </a:r>
            <a:r>
              <a:rPr lang="ja-JP" altLang="en-US" sz="2400" b="1" dirty="0">
                <a:solidFill>
                  <a:srgbClr val="00B050"/>
                </a:solidFill>
                <a:latin typeface="+mj-ea"/>
                <a:ea typeface="+mj-ea"/>
                <a:cs typeface="Meiryo UI" panose="020B0604030504040204" pitchFamily="50" charset="-128"/>
              </a:rPr>
              <a:t>（頭金）</a:t>
            </a:r>
            <a:r>
              <a:rPr lang="ja-JP" altLang="en-US" sz="2000" b="1" dirty="0">
                <a:solidFill>
                  <a:schemeClr val="tx1">
                    <a:lumMod val="65000"/>
                    <a:lumOff val="35000"/>
                  </a:schemeClr>
                </a:solidFill>
                <a:latin typeface="+mj-ea"/>
                <a:ea typeface="+mj-ea"/>
                <a:cs typeface="Meiryo UI" panose="020B0604030504040204" pitchFamily="50" charset="-128"/>
              </a:rPr>
              <a:t>ほか</a:t>
            </a:r>
            <a:r>
              <a:rPr lang="ja-JP" altLang="en-US" sz="20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利息</a:t>
            </a:r>
            <a:r>
              <a:rPr lang="ja-JP" altLang="en-US" sz="2000" b="1" dirty="0">
                <a:solidFill>
                  <a:prstClr val="black">
                    <a:lumMod val="65000"/>
                    <a:lumOff val="35000"/>
                  </a:prstClr>
                </a:solidFill>
                <a:latin typeface="+mj-ea"/>
                <a:ea typeface="+mj-ea"/>
                <a:cs typeface="Meiryo UI" panose="020B0604030504040204" pitchFamily="50" charset="-128"/>
              </a:rPr>
              <a:t>（「お金のレンタル料」である金利）と一緒に借りたお金を返します。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pSp>
        <p:nvGrpSpPr>
          <p:cNvPr id="6" name="グループ化 5">
            <a:extLst>
              <a:ext uri="{FF2B5EF4-FFF2-40B4-BE49-F238E27FC236}">
                <a16:creationId xmlns:a16="http://schemas.microsoft.com/office/drawing/2014/main" id="{77177088-9D3C-4885-A4D4-59A486C9753B}"/>
              </a:ext>
            </a:extLst>
          </p:cNvPr>
          <p:cNvGrpSpPr/>
          <p:nvPr/>
        </p:nvGrpSpPr>
        <p:grpSpPr>
          <a:xfrm>
            <a:off x="684996" y="3150174"/>
            <a:ext cx="7898155" cy="3014125"/>
            <a:chOff x="684996" y="3150174"/>
            <a:chExt cx="7898155" cy="3014125"/>
          </a:xfrm>
        </p:grpSpPr>
        <p:pic>
          <p:nvPicPr>
            <p:cNvPr id="5" name="図 4">
              <a:extLst>
                <a:ext uri="{FF2B5EF4-FFF2-40B4-BE49-F238E27FC236}">
                  <a16:creationId xmlns:a16="http://schemas.microsoft.com/office/drawing/2014/main" id="{6D85829D-0704-4415-B34D-70962824FDD0}"/>
                </a:ext>
              </a:extLst>
            </p:cNvPr>
            <p:cNvPicPr>
              <a:picLocks noChangeAspect="1"/>
            </p:cNvPicPr>
            <p:nvPr/>
          </p:nvPicPr>
          <p:blipFill>
            <a:blip r:embed="rId2"/>
            <a:stretch>
              <a:fillRect/>
            </a:stretch>
          </p:blipFill>
          <p:spPr>
            <a:xfrm>
              <a:off x="684996" y="3457938"/>
              <a:ext cx="1401430" cy="2060337"/>
            </a:xfrm>
            <a:prstGeom prst="rect">
              <a:avLst/>
            </a:prstGeom>
          </p:spPr>
        </p:pic>
        <p:pic>
          <p:nvPicPr>
            <p:cNvPr id="7" name="図 6">
              <a:extLst>
                <a:ext uri="{FF2B5EF4-FFF2-40B4-BE49-F238E27FC236}">
                  <a16:creationId xmlns:a16="http://schemas.microsoft.com/office/drawing/2014/main" id="{DA627D04-1EB9-4DA5-8861-E6CA29D0B9DF}"/>
                </a:ext>
              </a:extLst>
            </p:cNvPr>
            <p:cNvPicPr>
              <a:picLocks noChangeAspect="1"/>
            </p:cNvPicPr>
            <p:nvPr/>
          </p:nvPicPr>
          <p:blipFill>
            <a:blip r:embed="rId3"/>
            <a:stretch>
              <a:fillRect/>
            </a:stretch>
          </p:blipFill>
          <p:spPr>
            <a:xfrm>
              <a:off x="5962967" y="3330624"/>
              <a:ext cx="2620184" cy="2314965"/>
            </a:xfrm>
            <a:prstGeom prst="rect">
              <a:avLst/>
            </a:prstGeom>
          </p:spPr>
        </p:pic>
        <p:sp>
          <p:nvSpPr>
            <p:cNvPr id="10" name="テキスト ボックス 9"/>
            <p:cNvSpPr txBox="1"/>
            <p:nvPr/>
          </p:nvSpPr>
          <p:spPr>
            <a:xfrm>
              <a:off x="2387862" y="5517968"/>
              <a:ext cx="3802022" cy="646331"/>
            </a:xfrm>
            <a:prstGeom prst="rect">
              <a:avLst/>
            </a:prstGeom>
            <a:noFill/>
          </p:spPr>
          <p:txBody>
            <a:bodyPr wrap="square" rtlCol="0">
              <a:spAutoFit/>
            </a:bodyPr>
            <a:lstStyle/>
            <a:p>
              <a:pPr algn="ct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利息と一緒に、</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後から少しずつお金を返す</a:t>
              </a:r>
            </a:p>
          </p:txBody>
        </p:sp>
        <p:cxnSp>
          <p:nvCxnSpPr>
            <p:cNvPr id="19" name="直線矢印コネクタ 18">
              <a:extLst>
                <a:ext uri="{FF2B5EF4-FFF2-40B4-BE49-F238E27FC236}">
                  <a16:creationId xmlns:a16="http://schemas.microsoft.com/office/drawing/2014/main" id="{92DDCF04-C9EF-4B73-981B-5269A2987CF1}"/>
                </a:ext>
              </a:extLst>
            </p:cNvPr>
            <p:cNvCxnSpPr/>
            <p:nvPr/>
          </p:nvCxnSpPr>
          <p:spPr>
            <a:xfrm flipH="1">
              <a:off x="2604292" y="5315376"/>
              <a:ext cx="3132000" cy="0"/>
            </a:xfrm>
            <a:prstGeom prst="straightConnector1">
              <a:avLst/>
            </a:prstGeom>
            <a:ln w="101600" cap="rnd">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18" name="図 17">
              <a:extLst>
                <a:ext uri="{FF2B5EF4-FFF2-40B4-BE49-F238E27FC236}">
                  <a16:creationId xmlns:a16="http://schemas.microsoft.com/office/drawing/2014/main" id="{04E4E2E3-7F6E-44BC-82B6-A7347FB2AD77}"/>
                </a:ext>
              </a:extLst>
            </p:cNvPr>
            <p:cNvPicPr>
              <a:picLocks noChangeAspect="1"/>
            </p:cNvPicPr>
            <p:nvPr/>
          </p:nvPicPr>
          <p:blipFill>
            <a:blip r:embed="rId4"/>
            <a:stretch>
              <a:fillRect/>
            </a:stretch>
          </p:blipFill>
          <p:spPr>
            <a:xfrm>
              <a:off x="4170292" y="4724855"/>
              <a:ext cx="890657" cy="491596"/>
            </a:xfrm>
            <a:prstGeom prst="rect">
              <a:avLst/>
            </a:prstGeom>
          </p:spPr>
        </p:pic>
        <p:pic>
          <p:nvPicPr>
            <p:cNvPr id="25" name="図 24">
              <a:extLst>
                <a:ext uri="{FF2B5EF4-FFF2-40B4-BE49-F238E27FC236}">
                  <a16:creationId xmlns:a16="http://schemas.microsoft.com/office/drawing/2014/main" id="{95329E03-5758-481E-A84C-7DB260BCE773}"/>
                </a:ext>
              </a:extLst>
            </p:cNvPr>
            <p:cNvPicPr>
              <a:picLocks noChangeAspect="1"/>
            </p:cNvPicPr>
            <p:nvPr/>
          </p:nvPicPr>
          <p:blipFill>
            <a:blip r:embed="rId5"/>
            <a:stretch>
              <a:fillRect/>
            </a:stretch>
          </p:blipFill>
          <p:spPr>
            <a:xfrm>
              <a:off x="3575685" y="4853782"/>
              <a:ext cx="321909" cy="318410"/>
            </a:xfrm>
            <a:prstGeom prst="rect">
              <a:avLst/>
            </a:prstGeom>
          </p:spPr>
        </p:pic>
        <p:pic>
          <p:nvPicPr>
            <p:cNvPr id="27" name="図 26">
              <a:extLst>
                <a:ext uri="{FF2B5EF4-FFF2-40B4-BE49-F238E27FC236}">
                  <a16:creationId xmlns:a16="http://schemas.microsoft.com/office/drawing/2014/main" id="{795C6E61-5633-431F-8AC2-CB0892C90A8F}"/>
                </a:ext>
              </a:extLst>
            </p:cNvPr>
            <p:cNvPicPr>
              <a:picLocks noChangeAspect="1"/>
            </p:cNvPicPr>
            <p:nvPr/>
          </p:nvPicPr>
          <p:blipFill>
            <a:blip r:embed="rId6"/>
            <a:stretch>
              <a:fillRect/>
            </a:stretch>
          </p:blipFill>
          <p:spPr>
            <a:xfrm>
              <a:off x="4076773" y="4912769"/>
              <a:ext cx="815472" cy="451112"/>
            </a:xfrm>
            <a:prstGeom prst="rect">
              <a:avLst/>
            </a:prstGeom>
          </p:spPr>
        </p:pic>
        <p:sp>
          <p:nvSpPr>
            <p:cNvPr id="9" name="テキスト ボックス 8"/>
            <p:cNvSpPr txBox="1"/>
            <p:nvPr/>
          </p:nvSpPr>
          <p:spPr>
            <a:xfrm>
              <a:off x="2204982" y="3150174"/>
              <a:ext cx="3802022" cy="369332"/>
            </a:xfrm>
            <a:prstGeom prst="rect">
              <a:avLst/>
            </a:prstGeom>
            <a:noFill/>
          </p:spPr>
          <p:txBody>
            <a:bodyPr wrap="square" rtlCol="0">
              <a:spAutoFit/>
            </a:bodyPr>
            <a:lstStyle/>
            <a:p>
              <a:pPr algn="ctr" defTabSz="914400"/>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銀行からお金を借りて家を買う</a:t>
              </a:r>
            </a:p>
          </p:txBody>
        </p:sp>
        <p:cxnSp>
          <p:nvCxnSpPr>
            <p:cNvPr id="17" name="直線矢印コネクタ 16">
              <a:extLst>
                <a:ext uri="{FF2B5EF4-FFF2-40B4-BE49-F238E27FC236}">
                  <a16:creationId xmlns:a16="http://schemas.microsoft.com/office/drawing/2014/main" id="{96B62154-2BB2-43AE-8100-A5A824AFA8BE}"/>
                </a:ext>
              </a:extLst>
            </p:cNvPr>
            <p:cNvCxnSpPr/>
            <p:nvPr/>
          </p:nvCxnSpPr>
          <p:spPr>
            <a:xfrm>
              <a:off x="2632686" y="3726086"/>
              <a:ext cx="3132000" cy="0"/>
            </a:xfrm>
            <a:prstGeom prst="straightConnector1">
              <a:avLst/>
            </a:prstGeom>
            <a:ln w="101600" cap="rnd">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30" name="図 29">
              <a:extLst>
                <a:ext uri="{FF2B5EF4-FFF2-40B4-BE49-F238E27FC236}">
                  <a16:creationId xmlns:a16="http://schemas.microsoft.com/office/drawing/2014/main" id="{938AB888-35F3-4E58-B10F-333015D45D46}"/>
                </a:ext>
              </a:extLst>
            </p:cNvPr>
            <p:cNvPicPr>
              <a:picLocks noChangeAspect="1"/>
            </p:cNvPicPr>
            <p:nvPr/>
          </p:nvPicPr>
          <p:blipFill>
            <a:blip r:embed="rId7"/>
            <a:stretch>
              <a:fillRect/>
            </a:stretch>
          </p:blipFill>
          <p:spPr>
            <a:xfrm>
              <a:off x="3940233" y="3952408"/>
              <a:ext cx="1093486" cy="244195"/>
            </a:xfrm>
            <a:prstGeom prst="rect">
              <a:avLst/>
            </a:prstGeom>
          </p:spPr>
        </p:pic>
        <p:pic>
          <p:nvPicPr>
            <p:cNvPr id="31" name="図 30">
              <a:extLst>
                <a:ext uri="{FF2B5EF4-FFF2-40B4-BE49-F238E27FC236}">
                  <a16:creationId xmlns:a16="http://schemas.microsoft.com/office/drawing/2014/main" id="{C9CA7B07-E1A1-4845-9EFE-E2CAB3B1310E}"/>
                </a:ext>
              </a:extLst>
            </p:cNvPr>
            <p:cNvPicPr>
              <a:picLocks noChangeAspect="1"/>
            </p:cNvPicPr>
            <p:nvPr/>
          </p:nvPicPr>
          <p:blipFill>
            <a:blip r:embed="rId7"/>
            <a:stretch>
              <a:fillRect/>
            </a:stretch>
          </p:blipFill>
          <p:spPr>
            <a:xfrm>
              <a:off x="3195387" y="3966698"/>
              <a:ext cx="1093486" cy="244195"/>
            </a:xfrm>
            <a:prstGeom prst="rect">
              <a:avLst/>
            </a:prstGeom>
          </p:spPr>
        </p:pic>
        <p:pic>
          <p:nvPicPr>
            <p:cNvPr id="29" name="図 28">
              <a:extLst>
                <a:ext uri="{FF2B5EF4-FFF2-40B4-BE49-F238E27FC236}">
                  <a16:creationId xmlns:a16="http://schemas.microsoft.com/office/drawing/2014/main" id="{4986C297-443F-447F-BC52-4E0E769B6D2D}"/>
                </a:ext>
              </a:extLst>
            </p:cNvPr>
            <p:cNvPicPr>
              <a:picLocks noChangeAspect="1"/>
            </p:cNvPicPr>
            <p:nvPr/>
          </p:nvPicPr>
          <p:blipFill>
            <a:blip r:embed="rId7"/>
            <a:stretch>
              <a:fillRect/>
            </a:stretch>
          </p:blipFill>
          <p:spPr>
            <a:xfrm>
              <a:off x="3509193" y="3726086"/>
              <a:ext cx="1093486" cy="244195"/>
            </a:xfrm>
            <a:prstGeom prst="rect">
              <a:avLst/>
            </a:prstGeom>
          </p:spPr>
        </p:pic>
      </p:grpSp>
      <p:sp>
        <p:nvSpPr>
          <p:cNvPr id="20" name="テキスト ボックス 19">
            <a:extLst>
              <a:ext uri="{FF2B5EF4-FFF2-40B4-BE49-F238E27FC236}">
                <a16:creationId xmlns:a16="http://schemas.microsoft.com/office/drawing/2014/main" id="{9B3FBD64-6883-405E-862B-A411777F3EC4}"/>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5</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93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「住居の購入」について話し合おう！</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72720" y="1332000"/>
            <a:ext cx="5913120" cy="1231106"/>
          </a:xfrm>
          <a:prstGeom prst="rect">
            <a:avLst/>
          </a:prstGeom>
          <a:noFill/>
        </p:spPr>
        <p:txBody>
          <a:bodyPr wrap="square" rtlCol="0">
            <a:spAutoFit/>
          </a:bodyPr>
          <a:lstStyle/>
          <a:p>
            <a:pPr defTabSz="914400"/>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「家」と「支払い方法」を決める。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プリントの右側の、「住居の種類」を見て、</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購入する「家」と「支払い方法」を決めましょう。</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6" name="テキスト ボックス 5">
            <a:extLst>
              <a:ext uri="{FF2B5EF4-FFF2-40B4-BE49-F238E27FC236}">
                <a16:creationId xmlns:a16="http://schemas.microsoft.com/office/drawing/2014/main" id="{795703DF-1EE3-4916-93EA-970711849F96}"/>
              </a:ext>
            </a:extLst>
          </p:cNvPr>
          <p:cNvSpPr txBox="1"/>
          <p:nvPr/>
        </p:nvSpPr>
        <p:spPr>
          <a:xfrm>
            <a:off x="343467" y="3157226"/>
            <a:ext cx="5873616" cy="1261884"/>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●「マンション」か「一戸建て」</a:t>
            </a:r>
            <a:r>
              <a:rPr lang="ja-JP" altLang="en-US" sz="2000" b="1" dirty="0" err="1">
                <a:solidFill>
                  <a:prstClr val="black">
                    <a:lumMod val="65000"/>
                    <a:lumOff val="35000"/>
                  </a:prstClr>
                </a:solidFill>
                <a:latin typeface="+mj-ea"/>
                <a:ea typeface="+mj-ea"/>
                <a:cs typeface="Meiryo UI" panose="020B0604030504040204" pitchFamily="50" charset="-128"/>
              </a:rPr>
              <a:t>か</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●「標準（新築）」か「お手ごろ（中古）」</a:t>
            </a:r>
            <a:r>
              <a:rPr lang="ja-JP" altLang="en-US" sz="2000" b="1" dirty="0" err="1">
                <a:solidFill>
                  <a:prstClr val="black">
                    <a:lumMod val="65000"/>
                    <a:lumOff val="35000"/>
                  </a:prstClr>
                </a:solidFill>
                <a:latin typeface="+mj-ea"/>
                <a:ea typeface="+mj-ea"/>
                <a:cs typeface="Meiryo UI" panose="020B0604030504040204" pitchFamily="50" charset="-128"/>
              </a:rPr>
              <a:t>か</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●「一括」か「ローン」か</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7" name="テキスト ボックス 6">
            <a:extLst>
              <a:ext uri="{FF2B5EF4-FFF2-40B4-BE49-F238E27FC236}">
                <a16:creationId xmlns:a16="http://schemas.microsoft.com/office/drawing/2014/main" id="{BC34CCEC-F9A4-48BB-9160-74A4FE924B2D}"/>
              </a:ext>
            </a:extLst>
          </p:cNvPr>
          <p:cNvSpPr txBox="1"/>
          <p:nvPr/>
        </p:nvSpPr>
        <p:spPr>
          <a:xfrm>
            <a:off x="210497" y="5024342"/>
            <a:ext cx="5095504" cy="830997"/>
          </a:xfrm>
          <a:prstGeom prst="rect">
            <a:avLst/>
          </a:prstGeom>
          <a:noFill/>
        </p:spPr>
        <p:txBody>
          <a:bodyPr wrap="square" rtlCol="0">
            <a:spAutoFit/>
          </a:bodyPr>
          <a:lstStyle/>
          <a:p>
            <a:pPr defTabSz="914400"/>
            <a:r>
              <a:rPr lang="ja-JP" altLang="en-US" sz="2000" b="1" dirty="0">
                <a:solidFill>
                  <a:srgbClr val="C0504D">
                    <a:lumMod val="75000"/>
                  </a:srgbClr>
                </a:solidFill>
                <a:latin typeface="+mj-ea"/>
                <a:ea typeface="+mj-ea"/>
                <a:cs typeface="Meiryo UI" panose="020B0604030504040204" pitchFamily="50" charset="-128"/>
              </a:rPr>
              <a:t>次の条件に注意して話し合い決めましょう。</a:t>
            </a:r>
            <a:endParaRPr lang="en-US" altLang="ja-JP" sz="2000" b="1" dirty="0">
              <a:solidFill>
                <a:srgbClr val="C0504D">
                  <a:lumMod val="75000"/>
                </a:srgbClr>
              </a:solidFill>
              <a:latin typeface="+mj-ea"/>
              <a:ea typeface="+mj-ea"/>
              <a:cs typeface="Meiryo UI" panose="020B0604030504040204" pitchFamily="50" charset="-128"/>
            </a:endParaRPr>
          </a:p>
          <a:p>
            <a:pPr defTabSz="914400"/>
            <a:endParaRPr lang="en-US" altLang="ja-JP" sz="8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●貯蓄額が足りていれば一括購入可</a:t>
            </a:r>
            <a:endParaRPr lang="en-US" altLang="ja-JP" sz="800" b="1" dirty="0">
              <a:solidFill>
                <a:prstClr val="black">
                  <a:lumMod val="65000"/>
                  <a:lumOff val="35000"/>
                </a:prstClr>
              </a:solidFill>
              <a:latin typeface="+mj-ea"/>
              <a:ea typeface="+mj-ea"/>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23E027D0-3E36-42B9-8E39-38C5CBD87C07}"/>
              </a:ext>
            </a:extLst>
          </p:cNvPr>
          <p:cNvSpPr/>
          <p:nvPr/>
        </p:nvSpPr>
        <p:spPr>
          <a:xfrm>
            <a:off x="316657" y="2792735"/>
            <a:ext cx="4844623" cy="1911345"/>
          </a:xfrm>
          <a:prstGeom prst="roundRect">
            <a:avLst>
              <a:gd name="adj" fmla="val 9125"/>
            </a:avLst>
          </a:prstGeom>
          <a:noFill/>
          <a:ln w="25400">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CDB8084-93AA-40E0-AE9B-9EA4801FBBCE}"/>
              </a:ext>
            </a:extLst>
          </p:cNvPr>
          <p:cNvSpPr/>
          <p:nvPr/>
        </p:nvSpPr>
        <p:spPr bwMode="black">
          <a:xfrm>
            <a:off x="1198497" y="2682053"/>
            <a:ext cx="2612618" cy="360000"/>
          </a:xfrm>
          <a:prstGeom prst="roundRect">
            <a:avLst>
              <a:gd name="adj" fmla="val 9125"/>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F81C7B6-1346-441F-A196-A6CAC2D0611C}"/>
              </a:ext>
            </a:extLst>
          </p:cNvPr>
          <p:cNvSpPr txBox="1"/>
          <p:nvPr/>
        </p:nvSpPr>
        <p:spPr bwMode="white">
          <a:xfrm>
            <a:off x="1939587" y="2672721"/>
            <a:ext cx="1130438"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決めること</a:t>
            </a:r>
          </a:p>
        </p:txBody>
      </p:sp>
      <p:pic>
        <p:nvPicPr>
          <p:cNvPr id="8" name="図 7">
            <a:extLst>
              <a:ext uri="{FF2B5EF4-FFF2-40B4-BE49-F238E27FC236}">
                <a16:creationId xmlns:a16="http://schemas.microsoft.com/office/drawing/2014/main" id="{7FD119AE-B747-4CAF-85CD-F8D2D7BB0074}"/>
              </a:ext>
            </a:extLst>
          </p:cNvPr>
          <p:cNvPicPr>
            <a:picLocks noChangeAspect="1"/>
          </p:cNvPicPr>
          <p:nvPr/>
        </p:nvPicPr>
        <p:blipFill>
          <a:blip r:embed="rId3"/>
          <a:stretch>
            <a:fillRect/>
          </a:stretch>
        </p:blipFill>
        <p:spPr>
          <a:xfrm>
            <a:off x="5364116" y="1237607"/>
            <a:ext cx="3562567" cy="4974150"/>
          </a:xfrm>
          <a:prstGeom prst="rect">
            <a:avLst/>
          </a:prstGeom>
        </p:spPr>
      </p:pic>
      <p:sp>
        <p:nvSpPr>
          <p:cNvPr id="12" name="テキスト ボックス 11">
            <a:extLst>
              <a:ext uri="{FF2B5EF4-FFF2-40B4-BE49-F238E27FC236}">
                <a16:creationId xmlns:a16="http://schemas.microsoft.com/office/drawing/2014/main" id="{6114490B-6A07-4E3C-9FDC-2A28DEC2052B}"/>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6</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934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「ローン」の役割とは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9743" y="1387101"/>
            <a:ext cx="8860971" cy="461665"/>
          </a:xfrm>
          <a:prstGeom prst="rect">
            <a:avLst/>
          </a:prstGeom>
          <a:noFill/>
        </p:spPr>
        <p:txBody>
          <a:bodyPr wrap="square" rtlCol="0">
            <a:spAutoFit/>
          </a:bodyPr>
          <a:lstStyle/>
          <a:p>
            <a:pPr algn="ctr" defTabSz="914400"/>
            <a:r>
              <a:rPr lang="ja-JP" altLang="en-US" sz="2400" b="1" dirty="0">
                <a:solidFill>
                  <a:srgbClr val="00B050"/>
                </a:solidFill>
                <a:latin typeface="+mj-ea"/>
                <a:ea typeface="+mj-ea"/>
                <a:cs typeface="Meiryo UI" panose="020B0604030504040204" pitchFamily="50" charset="-128"/>
              </a:rPr>
              <a:t>ローンを賢く活用することで、生活を豊かにする</a:t>
            </a:r>
            <a:r>
              <a:rPr lang="ja-JP" altLang="en-US" sz="2000" b="1" dirty="0">
                <a:solidFill>
                  <a:prstClr val="black">
                    <a:lumMod val="65000"/>
                    <a:lumOff val="35000"/>
                  </a:prstClr>
                </a:solidFill>
                <a:latin typeface="+mj-ea"/>
                <a:ea typeface="+mj-ea"/>
                <a:cs typeface="Meiryo UI" panose="020B0604030504040204" pitchFamily="50" charset="-128"/>
              </a:rPr>
              <a:t>ことができます。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pic>
        <p:nvPicPr>
          <p:cNvPr id="9" name="図 8">
            <a:extLst>
              <a:ext uri="{FF2B5EF4-FFF2-40B4-BE49-F238E27FC236}">
                <a16:creationId xmlns:a16="http://schemas.microsoft.com/office/drawing/2014/main" id="{2F0BE993-AF90-4DCC-A25B-7447462BC15B}"/>
              </a:ext>
            </a:extLst>
          </p:cNvPr>
          <p:cNvPicPr>
            <a:picLocks noChangeAspect="1"/>
          </p:cNvPicPr>
          <p:nvPr/>
        </p:nvPicPr>
        <p:blipFill>
          <a:blip r:embed="rId2"/>
          <a:stretch>
            <a:fillRect/>
          </a:stretch>
        </p:blipFill>
        <p:spPr>
          <a:xfrm>
            <a:off x="1833248" y="2077516"/>
            <a:ext cx="5433959" cy="4020360"/>
          </a:xfrm>
          <a:prstGeom prst="rect">
            <a:avLst/>
          </a:prstGeom>
        </p:spPr>
      </p:pic>
      <p:sp>
        <p:nvSpPr>
          <p:cNvPr id="6" name="テキスト ボックス 5">
            <a:extLst>
              <a:ext uri="{FF2B5EF4-FFF2-40B4-BE49-F238E27FC236}">
                <a16:creationId xmlns:a16="http://schemas.microsoft.com/office/drawing/2014/main" id="{8248A374-ADF4-434B-9538-07D49400074E}"/>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7</a:t>
            </a:r>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71D570C-EF60-6270-B4D9-DB3346A4513E}"/>
              </a:ext>
            </a:extLst>
          </p:cNvPr>
          <p:cNvSpPr txBox="1"/>
          <p:nvPr/>
        </p:nvSpPr>
        <p:spPr>
          <a:xfrm>
            <a:off x="2351138" y="6273728"/>
            <a:ext cx="6436377" cy="430887"/>
          </a:xfrm>
          <a:prstGeom prst="rect">
            <a:avLst/>
          </a:prstGeom>
          <a:noFill/>
        </p:spPr>
        <p:txBody>
          <a:bodyPr wrap="none" rtlCol="0">
            <a:spAutoFit/>
          </a:bodyPr>
          <a:lstStyle/>
          <a:p>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結婚する・しない、子どもの有無、住居は賃貸など、様々な人生の選択肢がありますが、</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　 ここではローンの仕組みを検討するため、一例として、家族</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人、夫婦共働き、子ども</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人の設定にしております。</a:t>
            </a:r>
          </a:p>
        </p:txBody>
      </p:sp>
    </p:spTree>
    <p:extLst>
      <p:ext uri="{BB962C8B-B14F-4D97-AF65-F5344CB8AC3E}">
        <p14:creationId xmlns:p14="http://schemas.microsoft.com/office/powerpoint/2010/main" val="414546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「ローン」の種類</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332000"/>
            <a:ext cx="8640960" cy="461665"/>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ローン</a:t>
            </a:r>
            <a:r>
              <a:rPr lang="ja-JP" altLang="en-US" sz="2000" b="1" dirty="0">
                <a:solidFill>
                  <a:prstClr val="black">
                    <a:lumMod val="65000"/>
                    <a:lumOff val="35000"/>
                  </a:prstClr>
                </a:solidFill>
                <a:latin typeface="+mj-ea"/>
                <a:ea typeface="+mj-ea"/>
                <a:cs typeface="Meiryo UI" panose="020B0604030504040204" pitchFamily="50" charset="-128"/>
              </a:rPr>
              <a:t>には、いくつかの種類があります。</a:t>
            </a:r>
            <a:endParaRPr lang="en-US" altLang="ja-JP" sz="1900" b="1" dirty="0">
              <a:solidFill>
                <a:prstClr val="black">
                  <a:lumMod val="65000"/>
                  <a:lumOff val="35000"/>
                </a:prstClr>
              </a:solidFill>
              <a:latin typeface="+mj-ea"/>
              <a:ea typeface="+mj-ea"/>
              <a:cs typeface="Meiryo UI" panose="020B0604030504040204" pitchFamily="50" charset="-128"/>
            </a:endParaRPr>
          </a:p>
        </p:txBody>
      </p:sp>
      <p:graphicFrame>
        <p:nvGraphicFramePr>
          <p:cNvPr id="2" name="表 1">
            <a:extLst>
              <a:ext uri="{FF2B5EF4-FFF2-40B4-BE49-F238E27FC236}">
                <a16:creationId xmlns:a16="http://schemas.microsoft.com/office/drawing/2014/main" id="{AA7B3C8D-925D-49DD-BFCB-F303B6A54711}"/>
              </a:ext>
            </a:extLst>
          </p:cNvPr>
          <p:cNvGraphicFramePr>
            <a:graphicFrameLocks noGrp="1"/>
          </p:cNvGraphicFramePr>
          <p:nvPr>
            <p:extLst>
              <p:ext uri="{D42A27DB-BD31-4B8C-83A1-F6EECF244321}">
                <p14:modId xmlns:p14="http://schemas.microsoft.com/office/powerpoint/2010/main" val="887232855"/>
              </p:ext>
            </p:extLst>
          </p:nvPr>
        </p:nvGraphicFramePr>
        <p:xfrm>
          <a:off x="251520" y="1937651"/>
          <a:ext cx="8595308" cy="4324249"/>
        </p:xfrm>
        <a:graphic>
          <a:graphicData uri="http://schemas.openxmlformats.org/drawingml/2006/table">
            <a:tbl>
              <a:tblPr firstRow="1" bandRow="1">
                <a:tableStyleId>{5940675A-B579-460E-94D1-54222C63F5DA}</a:tableStyleId>
              </a:tblPr>
              <a:tblGrid>
                <a:gridCol w="662880">
                  <a:extLst>
                    <a:ext uri="{9D8B030D-6E8A-4147-A177-3AD203B41FA5}">
                      <a16:colId xmlns:a16="http://schemas.microsoft.com/office/drawing/2014/main" val="3158414919"/>
                    </a:ext>
                  </a:extLst>
                </a:gridCol>
                <a:gridCol w="1983107">
                  <a:extLst>
                    <a:ext uri="{9D8B030D-6E8A-4147-A177-3AD203B41FA5}">
                      <a16:colId xmlns:a16="http://schemas.microsoft.com/office/drawing/2014/main" val="2288009126"/>
                    </a:ext>
                  </a:extLst>
                </a:gridCol>
                <a:gridCol w="1983107">
                  <a:extLst>
                    <a:ext uri="{9D8B030D-6E8A-4147-A177-3AD203B41FA5}">
                      <a16:colId xmlns:a16="http://schemas.microsoft.com/office/drawing/2014/main" val="2576341170"/>
                    </a:ext>
                  </a:extLst>
                </a:gridCol>
                <a:gridCol w="1983107">
                  <a:extLst>
                    <a:ext uri="{9D8B030D-6E8A-4147-A177-3AD203B41FA5}">
                      <a16:colId xmlns:a16="http://schemas.microsoft.com/office/drawing/2014/main" val="210610154"/>
                    </a:ext>
                  </a:extLst>
                </a:gridCol>
                <a:gridCol w="1983107">
                  <a:extLst>
                    <a:ext uri="{9D8B030D-6E8A-4147-A177-3AD203B41FA5}">
                      <a16:colId xmlns:a16="http://schemas.microsoft.com/office/drawing/2014/main" val="3337561095"/>
                    </a:ext>
                  </a:extLst>
                </a:gridCol>
              </a:tblGrid>
              <a:tr h="420226">
                <a:tc rowSpan="2">
                  <a:txBody>
                    <a:bodyPr/>
                    <a:lstStyle/>
                    <a:p>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名称</a:t>
                      </a:r>
                    </a:p>
                  </a:txBody>
                  <a:tcPr anchor="ctr">
                    <a:solidFill>
                      <a:schemeClr val="accent1">
                        <a:lumMod val="20000"/>
                        <a:lumOff val="80000"/>
                      </a:schemeClr>
                    </a:solidFill>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住宅ローン</a:t>
                      </a:r>
                    </a:p>
                  </a:txBody>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自動車ローン</a:t>
                      </a:r>
                    </a:p>
                  </a:txBody>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教育ローン</a:t>
                      </a:r>
                    </a:p>
                  </a:txBody>
                  <a:tcPr/>
                </a:tc>
                <a:tc>
                  <a:txBody>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カードローン</a:t>
                      </a:r>
                    </a:p>
                  </a:txBody>
                  <a:tcPr/>
                </a:tc>
                <a:extLst>
                  <a:ext uri="{0D108BD9-81ED-4DB2-BD59-A6C34878D82A}">
                    <a16:rowId xmlns:a16="http://schemas.microsoft.com/office/drawing/2014/main" val="4147659714"/>
                  </a:ext>
                </a:extLst>
              </a:tr>
              <a:tr h="2190969">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endParaRPr kumimoji="1" lang="ja-JP" altLang="en-US">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endParaRPr kumimoji="1" lang="ja-JP" altLang="en-US">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21355305"/>
                  </a:ext>
                </a:extLst>
              </a:tr>
              <a:tr h="1713054">
                <a:tc>
                  <a:txBody>
                    <a:bodyPr/>
                    <a:lstStyle/>
                    <a:p>
                      <a:r>
                        <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目的</a:t>
                      </a:r>
                    </a:p>
                  </a:txBody>
                  <a:tcPr anchor="ctr">
                    <a:solidFill>
                      <a:schemeClr val="accent1">
                        <a:lumMod val="20000"/>
                        <a:lumOff val="80000"/>
                      </a:schemeClr>
                    </a:solidFill>
                  </a:tcP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家や土地・</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マンションを買う</a:t>
                      </a:r>
                    </a:p>
                  </a:txBody>
                  <a:tcPr anchor="ct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自動車を買う</a:t>
                      </a:r>
                    </a:p>
                  </a:txBody>
                  <a:tcPr anchor="ct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入学金や授業料などを支払う</a:t>
                      </a:r>
                    </a:p>
                  </a:txBody>
                  <a:tcPr anchor="ctr"/>
                </a:tc>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使い道は自由</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あらかじめ決められた限度額内なら何度でもお金を借りられる仕組み。金利は他のローンより高めに設定されていることが多い</a:t>
                      </a:r>
                    </a:p>
                  </a:txBody>
                  <a:tcPr anchor="ctr"/>
                </a:tc>
                <a:extLst>
                  <a:ext uri="{0D108BD9-81ED-4DB2-BD59-A6C34878D82A}">
                    <a16:rowId xmlns:a16="http://schemas.microsoft.com/office/drawing/2014/main" val="2529609111"/>
                  </a:ext>
                </a:extLst>
              </a:tr>
            </a:tbl>
          </a:graphicData>
        </a:graphic>
      </p:graphicFrame>
      <p:pic>
        <p:nvPicPr>
          <p:cNvPr id="7" name="図 6">
            <a:extLst>
              <a:ext uri="{FF2B5EF4-FFF2-40B4-BE49-F238E27FC236}">
                <a16:creationId xmlns:a16="http://schemas.microsoft.com/office/drawing/2014/main" id="{6634ED0D-7D2F-42C2-BCB8-A1649FFF7FF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6977157" y="2444007"/>
            <a:ext cx="761311" cy="786449"/>
          </a:xfrm>
          <a:prstGeom prst="rect">
            <a:avLst/>
          </a:prstGeom>
        </p:spPr>
      </p:pic>
      <p:pic>
        <p:nvPicPr>
          <p:cNvPr id="9" name="図 8">
            <a:extLst>
              <a:ext uri="{FF2B5EF4-FFF2-40B4-BE49-F238E27FC236}">
                <a16:creationId xmlns:a16="http://schemas.microsoft.com/office/drawing/2014/main" id="{8E98261A-1CB7-4FFC-8CB9-E8C9484F424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4977639" y="3218970"/>
            <a:ext cx="1798138" cy="1190872"/>
          </a:xfrm>
          <a:prstGeom prst="rect">
            <a:avLst/>
          </a:prstGeom>
        </p:spPr>
      </p:pic>
      <p:pic>
        <p:nvPicPr>
          <p:cNvPr id="11" name="図 10">
            <a:extLst>
              <a:ext uri="{FF2B5EF4-FFF2-40B4-BE49-F238E27FC236}">
                <a16:creationId xmlns:a16="http://schemas.microsoft.com/office/drawing/2014/main" id="{125007F6-AA1B-463E-A3CB-254C8A212F44}"/>
              </a:ext>
            </a:extLst>
          </p:cNvPr>
          <p:cNvPicPr>
            <a:picLocks noChangeAspect="1"/>
          </p:cNvPicPr>
          <p:nvPr/>
        </p:nvPicPr>
        <p:blipFill>
          <a:blip r:embed="rId6"/>
          <a:stretch>
            <a:fillRect/>
          </a:stretch>
        </p:blipFill>
        <p:spPr>
          <a:xfrm>
            <a:off x="3136875" y="3199185"/>
            <a:ext cx="1504575" cy="1210657"/>
          </a:xfrm>
          <a:prstGeom prst="rect">
            <a:avLst/>
          </a:prstGeom>
        </p:spPr>
      </p:pic>
      <p:pic>
        <p:nvPicPr>
          <p:cNvPr id="13" name="図 12">
            <a:extLst>
              <a:ext uri="{FF2B5EF4-FFF2-40B4-BE49-F238E27FC236}">
                <a16:creationId xmlns:a16="http://schemas.microsoft.com/office/drawing/2014/main" id="{D726248F-1D76-40D5-AE51-3C96F7A81112}"/>
              </a:ext>
            </a:extLst>
          </p:cNvPr>
          <p:cNvPicPr>
            <a:picLocks noChangeAspect="1"/>
          </p:cNvPicPr>
          <p:nvPr/>
        </p:nvPicPr>
        <p:blipFill>
          <a:blip r:embed="rId7"/>
          <a:stretch>
            <a:fillRect/>
          </a:stretch>
        </p:blipFill>
        <p:spPr>
          <a:xfrm>
            <a:off x="7107543" y="3141841"/>
            <a:ext cx="1261851" cy="1323987"/>
          </a:xfrm>
          <a:prstGeom prst="rect">
            <a:avLst/>
          </a:prstGeom>
        </p:spPr>
      </p:pic>
      <p:pic>
        <p:nvPicPr>
          <p:cNvPr id="16" name="図 15">
            <a:extLst>
              <a:ext uri="{FF2B5EF4-FFF2-40B4-BE49-F238E27FC236}">
                <a16:creationId xmlns:a16="http://schemas.microsoft.com/office/drawing/2014/main" id="{4B14EEB7-5DE2-4E64-AB72-D9D38A4FD321}"/>
              </a:ext>
            </a:extLst>
          </p:cNvPr>
          <p:cNvPicPr>
            <a:picLocks noChangeAspect="1"/>
          </p:cNvPicPr>
          <p:nvPr/>
        </p:nvPicPr>
        <p:blipFill>
          <a:blip r:embed="rId8"/>
          <a:stretch>
            <a:fillRect/>
          </a:stretch>
        </p:blipFill>
        <p:spPr>
          <a:xfrm>
            <a:off x="8203312" y="3484310"/>
            <a:ext cx="399759" cy="925532"/>
          </a:xfrm>
          <a:prstGeom prst="rect">
            <a:avLst/>
          </a:prstGeom>
        </p:spPr>
      </p:pic>
      <p:pic>
        <p:nvPicPr>
          <p:cNvPr id="18" name="図 17">
            <a:extLst>
              <a:ext uri="{FF2B5EF4-FFF2-40B4-BE49-F238E27FC236}">
                <a16:creationId xmlns:a16="http://schemas.microsoft.com/office/drawing/2014/main" id="{C0E0D365-661E-475A-BA6B-527D118686B1}"/>
              </a:ext>
            </a:extLst>
          </p:cNvPr>
          <p:cNvPicPr>
            <a:picLocks noChangeAspect="1"/>
          </p:cNvPicPr>
          <p:nvPr/>
        </p:nvPicPr>
        <p:blipFill>
          <a:blip r:embed="rId9"/>
          <a:stretch>
            <a:fillRect/>
          </a:stretch>
        </p:blipFill>
        <p:spPr>
          <a:xfrm>
            <a:off x="1013342" y="3013419"/>
            <a:ext cx="1739962" cy="1396423"/>
          </a:xfrm>
          <a:prstGeom prst="rect">
            <a:avLst/>
          </a:prstGeom>
        </p:spPr>
      </p:pic>
      <p:pic>
        <p:nvPicPr>
          <p:cNvPr id="19" name="図 18">
            <a:extLst>
              <a:ext uri="{FF2B5EF4-FFF2-40B4-BE49-F238E27FC236}">
                <a16:creationId xmlns:a16="http://schemas.microsoft.com/office/drawing/2014/main" id="{A6147916-EDF7-42E8-AE25-79B47A3CC6B4}"/>
              </a:ext>
            </a:extLst>
          </p:cNvPr>
          <p:cNvPicPr>
            <a:picLocks noChangeAspect="1"/>
          </p:cNvPicPr>
          <p:nvPr/>
        </p:nvPicPr>
        <p:blipFill>
          <a:blip r:embed="rId10"/>
          <a:stretch>
            <a:fillRect/>
          </a:stretch>
        </p:blipFill>
        <p:spPr>
          <a:xfrm>
            <a:off x="8040995" y="2538500"/>
            <a:ext cx="527351" cy="450323"/>
          </a:xfrm>
          <a:prstGeom prst="rect">
            <a:avLst/>
          </a:prstGeom>
        </p:spPr>
      </p:pic>
      <p:sp>
        <p:nvSpPr>
          <p:cNvPr id="15" name="テキスト ボックス 14">
            <a:extLst>
              <a:ext uri="{FF2B5EF4-FFF2-40B4-BE49-F238E27FC236}">
                <a16:creationId xmlns:a16="http://schemas.microsoft.com/office/drawing/2014/main" id="{F55ACC7A-CE37-4378-B2B0-6235BD3CED58}"/>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8</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4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お金を借りる②「ローン」について</a:t>
            </a:r>
          </a:p>
        </p:txBody>
      </p:sp>
      <p:sp>
        <p:nvSpPr>
          <p:cNvPr id="3" name="テキスト ボックス 2"/>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「信用」とは？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2E7D62E5-D334-4ACB-B7F1-59275816B90C}"/>
              </a:ext>
            </a:extLst>
          </p:cNvPr>
          <p:cNvSpPr txBox="1"/>
          <p:nvPr/>
        </p:nvSpPr>
        <p:spPr>
          <a:xfrm>
            <a:off x="398283" y="3387266"/>
            <a:ext cx="4026474" cy="923330"/>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借りたお金は後で必ず返済するという約束を正しく理解し、約束どおり返済する意思があるかどうか。</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 角を丸くする 12">
            <a:extLst>
              <a:ext uri="{FF2B5EF4-FFF2-40B4-BE49-F238E27FC236}">
                <a16:creationId xmlns:a16="http://schemas.microsoft.com/office/drawing/2014/main" id="{DC9F2906-C4C3-4B41-B8AF-9621F3A5FFEE}"/>
              </a:ext>
            </a:extLst>
          </p:cNvPr>
          <p:cNvSpPr/>
          <p:nvPr/>
        </p:nvSpPr>
        <p:spPr>
          <a:xfrm>
            <a:off x="251520" y="2992278"/>
            <a:ext cx="4320000" cy="1548000"/>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5182FFBB-04ED-4EE5-8906-9481029995C7}"/>
              </a:ext>
            </a:extLst>
          </p:cNvPr>
          <p:cNvSpPr/>
          <p:nvPr/>
        </p:nvSpPr>
        <p:spPr bwMode="black">
          <a:xfrm>
            <a:off x="480467" y="2852738"/>
            <a:ext cx="3893303" cy="504000"/>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85401C6-741E-4B22-B2A2-46846C84ACCD}"/>
              </a:ext>
            </a:extLst>
          </p:cNvPr>
          <p:cNvSpPr txBox="1"/>
          <p:nvPr/>
        </p:nvSpPr>
        <p:spPr bwMode="white">
          <a:xfrm>
            <a:off x="1028029" y="2920072"/>
            <a:ext cx="2766982"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Character</a:t>
            </a:r>
            <a:r>
              <a:rPr lang="ja-JP" altLang="en-US" b="1" dirty="0">
                <a:solidFill>
                  <a:schemeClr val="bg1"/>
                </a:solidFill>
                <a:latin typeface="Meiryo UI" panose="020B0604030504040204" pitchFamily="50" charset="-128"/>
                <a:ea typeface="Meiryo UI" panose="020B0604030504040204" pitchFamily="50" charset="-128"/>
              </a:rPr>
              <a:t>　</a:t>
            </a:r>
            <a:r>
              <a:rPr kumimoji="1"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人格</a:t>
            </a:r>
            <a:r>
              <a:rPr kumimoji="1" lang="en-US" altLang="ja-JP" b="1" dirty="0">
                <a:solidFill>
                  <a:schemeClr val="bg1"/>
                </a:solidFill>
                <a:latin typeface="Meiryo UI" panose="020B0604030504040204" pitchFamily="50" charset="-128"/>
                <a:ea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C7269C4-C4AA-40F3-9A4F-7CABAC0E3123}"/>
              </a:ext>
            </a:extLst>
          </p:cNvPr>
          <p:cNvSpPr txBox="1"/>
          <p:nvPr/>
        </p:nvSpPr>
        <p:spPr>
          <a:xfrm>
            <a:off x="4789914" y="3416350"/>
            <a:ext cx="4026474" cy="646331"/>
          </a:xfrm>
          <a:prstGeom prst="rect">
            <a:avLst/>
          </a:prstGeom>
          <a:noFill/>
        </p:spPr>
        <p:txBody>
          <a:bodyPr wrap="square" rtlCol="0">
            <a:spAutoFit/>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借りたお金をスムースに返済していける支払能力があるかどうか。</a:t>
            </a:r>
          </a:p>
        </p:txBody>
      </p:sp>
      <p:sp>
        <p:nvSpPr>
          <p:cNvPr id="23" name="四角形: 角を丸くする 22">
            <a:extLst>
              <a:ext uri="{FF2B5EF4-FFF2-40B4-BE49-F238E27FC236}">
                <a16:creationId xmlns:a16="http://schemas.microsoft.com/office/drawing/2014/main" id="{E303622B-3A45-47B4-A202-3DB01D21E193}"/>
              </a:ext>
            </a:extLst>
          </p:cNvPr>
          <p:cNvSpPr/>
          <p:nvPr/>
        </p:nvSpPr>
        <p:spPr>
          <a:xfrm>
            <a:off x="4643151" y="2992413"/>
            <a:ext cx="4320000" cy="1548000"/>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EC7629F-B561-4CBD-A4E1-160018C62DCF}"/>
              </a:ext>
            </a:extLst>
          </p:cNvPr>
          <p:cNvSpPr/>
          <p:nvPr/>
        </p:nvSpPr>
        <p:spPr bwMode="black">
          <a:xfrm>
            <a:off x="4856499" y="2852873"/>
            <a:ext cx="3888000" cy="504000"/>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6EB2C1D-1A37-4E23-A7C8-EF8667B77CB7}"/>
              </a:ext>
            </a:extLst>
          </p:cNvPr>
          <p:cNvSpPr txBox="1"/>
          <p:nvPr/>
        </p:nvSpPr>
        <p:spPr bwMode="white">
          <a:xfrm>
            <a:off x="5134680" y="2920207"/>
            <a:ext cx="3325934"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Capacity</a:t>
            </a:r>
            <a:r>
              <a:rPr kumimoji="1" lang="ja-JP" altLang="en-US" b="1" dirty="0">
                <a:solidFill>
                  <a:schemeClr val="bg1"/>
                </a:solidFill>
                <a:latin typeface="Meiryo UI" panose="020B0604030504040204" pitchFamily="50" charset="-128"/>
                <a:ea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支払能力</a:t>
            </a:r>
            <a:r>
              <a:rPr lang="en-US" altLang="ja-JP" b="1" dirty="0">
                <a:solidFill>
                  <a:schemeClr val="bg1"/>
                </a:solidFill>
                <a:latin typeface="Meiryo UI" panose="020B0604030504040204" pitchFamily="50" charset="-128"/>
                <a:ea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D8DE7C7-DFA3-48D7-8FD1-DC4383CE9599}"/>
              </a:ext>
            </a:extLst>
          </p:cNvPr>
          <p:cNvSpPr txBox="1"/>
          <p:nvPr/>
        </p:nvSpPr>
        <p:spPr>
          <a:xfrm>
            <a:off x="347296" y="5179125"/>
            <a:ext cx="4026474" cy="923330"/>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自分の返済能力の範囲内で計画的に利用し、計画的に返済することができるかどうか。</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 角を丸くする 26">
            <a:extLst>
              <a:ext uri="{FF2B5EF4-FFF2-40B4-BE49-F238E27FC236}">
                <a16:creationId xmlns:a16="http://schemas.microsoft.com/office/drawing/2014/main" id="{6690F839-4753-4E2D-BB9B-DD3590525690}"/>
              </a:ext>
            </a:extLst>
          </p:cNvPr>
          <p:cNvSpPr/>
          <p:nvPr/>
        </p:nvSpPr>
        <p:spPr>
          <a:xfrm>
            <a:off x="200533" y="4774894"/>
            <a:ext cx="4320000" cy="1692000"/>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6D35D77E-9904-4D23-9E50-D5F0CA950975}"/>
              </a:ext>
            </a:extLst>
          </p:cNvPr>
          <p:cNvSpPr/>
          <p:nvPr/>
        </p:nvSpPr>
        <p:spPr bwMode="black">
          <a:xfrm>
            <a:off x="413882" y="4635352"/>
            <a:ext cx="3893303" cy="504000"/>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350662B-22AF-4C7B-96FC-6C5EB8A2A7D4}"/>
              </a:ext>
            </a:extLst>
          </p:cNvPr>
          <p:cNvSpPr txBox="1"/>
          <p:nvPr/>
        </p:nvSpPr>
        <p:spPr bwMode="white">
          <a:xfrm>
            <a:off x="977042" y="4702686"/>
            <a:ext cx="2766982" cy="369332"/>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Control</a:t>
            </a:r>
            <a:r>
              <a:rPr lang="ja-JP" altLang="en-US" b="1" dirty="0">
                <a:solidFill>
                  <a:schemeClr val="bg1"/>
                </a:solidFill>
                <a:latin typeface="Meiryo UI" panose="020B0604030504040204" pitchFamily="50" charset="-128"/>
                <a:ea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自己管理</a:t>
            </a:r>
            <a:r>
              <a:rPr lang="en-US" altLang="ja-JP" b="1" dirty="0">
                <a:solidFill>
                  <a:schemeClr val="bg1"/>
                </a:solidFill>
                <a:latin typeface="Meiryo UI" panose="020B0604030504040204" pitchFamily="50" charset="-128"/>
                <a:ea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53C7B9C-34D8-4FD2-9E97-90F5623CBEE2}"/>
              </a:ext>
            </a:extLst>
          </p:cNvPr>
          <p:cNvSpPr txBox="1"/>
          <p:nvPr/>
        </p:nvSpPr>
        <p:spPr>
          <a:xfrm>
            <a:off x="4789914" y="5179125"/>
            <a:ext cx="4026474" cy="1200329"/>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収入が減ったり、病気やケガなどで働けなくなる事態が生じたとしても、返済が滞らないだけの資産を持っているかどうか。あるいは十分な担保があるかどうか。</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四角形: 角を丸くする 30">
            <a:extLst>
              <a:ext uri="{FF2B5EF4-FFF2-40B4-BE49-F238E27FC236}">
                <a16:creationId xmlns:a16="http://schemas.microsoft.com/office/drawing/2014/main" id="{CC87B50C-FEF6-4EA0-AAF2-C8A084E1374C}"/>
              </a:ext>
            </a:extLst>
          </p:cNvPr>
          <p:cNvSpPr/>
          <p:nvPr/>
        </p:nvSpPr>
        <p:spPr>
          <a:xfrm>
            <a:off x="4643151" y="4774893"/>
            <a:ext cx="4320000" cy="1692000"/>
          </a:xfrm>
          <a:prstGeom prst="roundRect">
            <a:avLst>
              <a:gd name="adj" fmla="val 9125"/>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E2D295D-31F3-43AE-A821-E5251EA7042B}"/>
              </a:ext>
            </a:extLst>
          </p:cNvPr>
          <p:cNvSpPr/>
          <p:nvPr/>
        </p:nvSpPr>
        <p:spPr bwMode="black">
          <a:xfrm>
            <a:off x="4856499" y="4584043"/>
            <a:ext cx="3888000" cy="574805"/>
          </a:xfrm>
          <a:prstGeom prst="roundRect">
            <a:avLst>
              <a:gd name="adj" fmla="val 9125"/>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7662B30-C306-4F04-B535-2283C6D14133}"/>
              </a:ext>
            </a:extLst>
          </p:cNvPr>
          <p:cNvSpPr txBox="1"/>
          <p:nvPr/>
        </p:nvSpPr>
        <p:spPr bwMode="white">
          <a:xfrm>
            <a:off x="5134680" y="4570910"/>
            <a:ext cx="3325934" cy="615553"/>
          </a:xfrm>
          <a:prstGeom prst="rect">
            <a:avLst/>
          </a:prstGeom>
          <a:noFill/>
        </p:spPr>
        <p:txBody>
          <a:bodyPr wrap="square" rtlCol="0">
            <a:spAutoFit/>
          </a:bodyPr>
          <a:lstStyle/>
          <a:p>
            <a:pPr algn="ctr"/>
            <a:r>
              <a:rPr kumimoji="1" lang="en-US" altLang="ja-JP" b="1" dirty="0">
                <a:solidFill>
                  <a:schemeClr val="bg1"/>
                </a:solidFill>
                <a:latin typeface="Meiryo UI" panose="020B0604030504040204" pitchFamily="50" charset="-128"/>
                <a:ea typeface="Meiryo UI" panose="020B0604030504040204" pitchFamily="50" charset="-128"/>
              </a:rPr>
              <a:t>Capital</a:t>
            </a:r>
            <a:r>
              <a:rPr kumimoji="1" lang="ja-JP" altLang="en-US" b="1" dirty="0">
                <a:solidFill>
                  <a:schemeClr val="bg1"/>
                </a:solidFill>
                <a:latin typeface="Meiryo UI" panose="020B0604030504040204" pitchFamily="50" charset="-128"/>
                <a:ea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資産</a:t>
            </a:r>
            <a:r>
              <a:rPr lang="en-US" altLang="ja-JP" b="1" dirty="0">
                <a:solidFill>
                  <a:schemeClr val="bg1"/>
                </a:solidFill>
                <a:latin typeface="Meiryo UI" panose="020B0604030504040204" pitchFamily="50" charset="-128"/>
                <a:ea typeface="Meiryo UI" panose="020B0604030504040204" pitchFamily="50" charset="-128"/>
              </a:rPr>
              <a:t>]</a:t>
            </a:r>
            <a:endParaRPr kumimoji="1"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rPr>
              <a:t>または </a:t>
            </a:r>
            <a:r>
              <a:rPr kumimoji="1" lang="en-US" altLang="ja-JP" sz="1600" b="1" dirty="0">
                <a:solidFill>
                  <a:schemeClr val="bg1"/>
                </a:solidFill>
                <a:latin typeface="Meiryo UI" panose="020B0604030504040204" pitchFamily="50" charset="-128"/>
                <a:ea typeface="Meiryo UI" panose="020B0604030504040204" pitchFamily="50" charset="-128"/>
              </a:rPr>
              <a:t>Collateral</a:t>
            </a:r>
            <a:r>
              <a:rPr kumimoji="1" lang="ja-JP" altLang="en-US" sz="1600" b="1" dirty="0">
                <a:solidFill>
                  <a:schemeClr val="bg1"/>
                </a:solidFill>
                <a:latin typeface="Meiryo UI" panose="020B0604030504040204" pitchFamily="50" charset="-128"/>
                <a:ea typeface="Meiryo UI" panose="020B0604030504040204" pitchFamily="50" charset="-128"/>
              </a:rPr>
              <a:t> </a:t>
            </a:r>
            <a:r>
              <a:rPr kumimoji="1"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担保</a:t>
            </a:r>
            <a:r>
              <a:rPr kumimoji="1" lang="en-US" altLang="ja-JP" sz="1600" b="1" dirty="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A68E48A-5670-45D5-84D2-BE7988EADF5F}"/>
              </a:ext>
            </a:extLst>
          </p:cNvPr>
          <p:cNvSpPr txBox="1"/>
          <p:nvPr/>
        </p:nvSpPr>
        <p:spPr>
          <a:xfrm>
            <a:off x="8698704" y="6558244"/>
            <a:ext cx="268022"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9</a:t>
            </a:r>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037F750-811D-1EA2-0002-4EEC755D0233}"/>
              </a:ext>
            </a:extLst>
          </p:cNvPr>
          <p:cNvSpPr txBox="1"/>
          <p:nvPr/>
        </p:nvSpPr>
        <p:spPr>
          <a:xfrm>
            <a:off x="215547" y="1236958"/>
            <a:ext cx="8842053" cy="1446550"/>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お金を借りる際には</a:t>
            </a:r>
          </a:p>
          <a:p>
            <a:pPr defTabSz="914400"/>
            <a:r>
              <a:rPr lang="ja-JP" altLang="en-US" sz="2400" b="1" dirty="0">
                <a:solidFill>
                  <a:srgbClr val="00B050"/>
                </a:solidFill>
                <a:latin typeface="+mj-ea"/>
                <a:ea typeface="+mj-ea"/>
                <a:cs typeface="Meiryo UI" panose="020B0604030504040204" pitchFamily="50" charset="-128"/>
              </a:rPr>
              <a:t>「約束どおり返済してもらえるか」</a:t>
            </a:r>
            <a:r>
              <a:rPr lang="ja-JP" altLang="en-US" sz="20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「支払能力」</a:t>
            </a:r>
            <a:r>
              <a:rPr lang="ja-JP" altLang="en-US" sz="20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「計画的に返済して</a:t>
            </a:r>
            <a:endParaRPr lang="en-US" altLang="ja-JP" sz="2400" b="1" dirty="0">
              <a:solidFill>
                <a:srgbClr val="00B050"/>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もらえるか」</a:t>
            </a:r>
            <a:r>
              <a:rPr lang="ja-JP" altLang="en-US" sz="2000" b="1" dirty="0">
                <a:solidFill>
                  <a:prstClr val="black">
                    <a:lumMod val="65000"/>
                    <a:lumOff val="35000"/>
                  </a:prstClr>
                </a:solidFill>
                <a:latin typeface="+mj-ea"/>
                <a:ea typeface="+mj-ea"/>
                <a:cs typeface="Meiryo UI" panose="020B0604030504040204" pitchFamily="50" charset="-128"/>
              </a:rPr>
              <a:t>、</a:t>
            </a:r>
            <a:r>
              <a:rPr lang="ja-JP" altLang="en-US" sz="2400" b="1" dirty="0">
                <a:solidFill>
                  <a:srgbClr val="00B050"/>
                </a:solidFill>
                <a:latin typeface="+mj-ea"/>
                <a:ea typeface="+mj-ea"/>
                <a:cs typeface="Meiryo UI" panose="020B0604030504040204" pitchFamily="50" charset="-128"/>
              </a:rPr>
              <a:t>「資産」</a:t>
            </a:r>
            <a:r>
              <a:rPr lang="ja-JP" altLang="en-US" sz="2000" b="1" dirty="0">
                <a:solidFill>
                  <a:prstClr val="black">
                    <a:lumMod val="65000"/>
                    <a:lumOff val="35000"/>
                  </a:prstClr>
                </a:solidFill>
                <a:latin typeface="+mj-ea"/>
                <a:ea typeface="+mj-ea"/>
                <a:cs typeface="Meiryo UI" panose="020B0604030504040204" pitchFamily="50" charset="-128"/>
              </a:rPr>
              <a:t>などが、銀行などの金融機関で審査されます。</a:t>
            </a:r>
          </a:p>
          <a:p>
            <a:pPr defTabSz="914400"/>
            <a:r>
              <a:rPr lang="ja-JP" altLang="en-US" sz="2000" b="1" dirty="0">
                <a:solidFill>
                  <a:schemeClr val="tx1">
                    <a:lumMod val="65000"/>
                    <a:lumOff val="35000"/>
                  </a:schemeClr>
                </a:solidFill>
                <a:latin typeface="+mj-ea"/>
                <a:ea typeface="+mj-ea"/>
                <a:cs typeface="Meiryo UI" panose="020B0604030504040204" pitchFamily="50" charset="-128"/>
              </a:rPr>
              <a:t>下記の</a:t>
            </a:r>
            <a:r>
              <a:rPr lang="ja-JP" altLang="en-US" sz="2000" b="1" dirty="0">
                <a:solidFill>
                  <a:prstClr val="black">
                    <a:lumMod val="65000"/>
                    <a:lumOff val="35000"/>
                  </a:prstClr>
                </a:solidFill>
                <a:latin typeface="+mj-ea"/>
                <a:ea typeface="+mj-ea"/>
                <a:cs typeface="Meiryo UI" panose="020B0604030504040204" pitchFamily="50" charset="-128"/>
              </a:rPr>
              <a:t>４要素は、「４つの</a:t>
            </a:r>
            <a:r>
              <a:rPr lang="en-US" altLang="ja-JP" sz="2000" b="1" dirty="0">
                <a:solidFill>
                  <a:prstClr val="black">
                    <a:lumMod val="65000"/>
                    <a:lumOff val="35000"/>
                  </a:prstClr>
                </a:solidFill>
                <a:latin typeface="+mj-ea"/>
                <a:ea typeface="+mj-ea"/>
                <a:cs typeface="Meiryo UI" panose="020B0604030504040204" pitchFamily="50" charset="-128"/>
              </a:rPr>
              <a:t>C</a:t>
            </a:r>
            <a:r>
              <a:rPr lang="ja-JP" altLang="en-US" sz="2000" b="1" dirty="0">
                <a:solidFill>
                  <a:prstClr val="black">
                    <a:lumMod val="65000"/>
                    <a:lumOff val="35000"/>
                  </a:prstClr>
                </a:solidFill>
                <a:latin typeface="+mj-ea"/>
                <a:ea typeface="+mj-ea"/>
                <a:cs typeface="Meiryo UI" panose="020B0604030504040204" pitchFamily="50" charset="-128"/>
              </a:rPr>
              <a:t>」と呼ばれています。</a:t>
            </a:r>
          </a:p>
        </p:txBody>
      </p:sp>
    </p:spTree>
    <p:extLst>
      <p:ext uri="{BB962C8B-B14F-4D97-AF65-F5344CB8AC3E}">
        <p14:creationId xmlns:p14="http://schemas.microsoft.com/office/powerpoint/2010/main" val="414546104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cap="rnd">
          <a:solidFill>
            <a:schemeClr val="tx1">
              <a:lumMod val="65000"/>
              <a:lumOff val="35000"/>
            </a:schemeClr>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F95FA40B-FDAA-4A2C-8740-45FF74F0E130}"/>
</file>

<file path=customXml/itemProps2.xml><?xml version="1.0" encoding="utf-8"?>
<ds:datastoreItem xmlns:ds="http://schemas.openxmlformats.org/officeDocument/2006/customXml" ds:itemID="{F978B693-484A-442A-8D47-092C5FB519BD}"/>
</file>

<file path=customXml/itemProps3.xml><?xml version="1.0" encoding="utf-8"?>
<ds:datastoreItem xmlns:ds="http://schemas.openxmlformats.org/officeDocument/2006/customXml" ds:itemID="{B5896C2B-7548-4491-9089-61A36E2E652A}"/>
</file>

<file path=docProps/app.xml><?xml version="1.0" encoding="utf-8"?>
<Properties xmlns="http://schemas.openxmlformats.org/officeDocument/2006/extended-properties" xmlns:vt="http://schemas.openxmlformats.org/officeDocument/2006/docPropsVTypes">
  <TotalTime>0</TotalTime>
  <Words>2233</Words>
  <Application>Microsoft Office PowerPoint</Application>
  <PresentationFormat>画面に合わせる (4:3)</PresentationFormat>
  <Paragraphs>252</Paragraphs>
  <Slides>19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19</vt:i4>
      </vt:variant>
    </vt:vector>
  </HeadingPairs>
  <TitlesOfParts>
    <vt:vector size="26" baseType="lpstr">
      <vt:lpstr>Meiryo UI</vt:lpstr>
      <vt:lpstr>ＭＳ Ｐゴシック</vt:lpstr>
      <vt:lpstr>Arial</vt:lpstr>
      <vt:lpstr>Calibri</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2017-12-08T03:19:08Z</dcterms:created>
  <dcterms:modified xsi:type="dcterms:W3CDTF">2024-03-22T07:53:18Z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0x010100FA3F96E03010CB43A87E62425EE861C2</vt:lpwstr>
  </property>
  <property fmtid="{D5CDD505-2E9C-101B-9397-08002B2CF9AE}" pid="3" name="MediaServiceImageTags">
    <vt:lpwstr/>
  </property>
</Properties>
</file>