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62" r:id="rId4"/>
    <p:sldMasterId id="2147483674" r:id="rId5"/>
  </p:sldMasterIdLst>
  <p:notesMasterIdLst>
    <p:notesMasterId r:id="rId20"/>
  </p:notesMasterIdLst>
  <p:handoutMasterIdLst>
    <p:handoutMasterId r:id="rId21"/>
  </p:handoutMasterIdLst>
  <p:sldIdLst>
    <p:sldId id="275" r:id="rId6"/>
    <p:sldId id="356" r:id="rId7"/>
    <p:sldId id="357" r:id="rId8"/>
    <p:sldId id="278" r:id="rId9"/>
    <p:sldId id="279" r:id="rId10"/>
    <p:sldId id="280" r:id="rId11"/>
    <p:sldId id="281" r:id="rId12"/>
    <p:sldId id="282" r:id="rId13"/>
    <p:sldId id="284" r:id="rId14"/>
    <p:sldId id="283" r:id="rId15"/>
    <p:sldId id="285" r:id="rId16"/>
    <p:sldId id="368" r:id="rId17"/>
    <p:sldId id="286" r:id="rId18"/>
    <p:sldId id="367" r:id="rId19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A8E74A"/>
    <a:srgbClr val="D9D9D9"/>
    <a:srgbClr val="CCFF33"/>
    <a:srgbClr val="948A54"/>
    <a:srgbClr val="F5F4EF"/>
    <a:srgbClr val="00B050"/>
    <a:srgbClr val="0099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6" autoAdjust="0"/>
    <p:restoredTop sz="94795" autoAdjust="0"/>
  </p:normalViewPr>
  <p:slideViewPr>
    <p:cSldViewPr snapToGrid="0" snapToObjects="1">
      <p:cViewPr varScale="1">
        <p:scale>
          <a:sx n="51" d="100"/>
          <a:sy n="51" d="100"/>
        </p:scale>
        <p:origin x="72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304F93A6-905E-4F54-B114-76AB2BD9E723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CFF8227-94ED-4726-9251-BA256F35D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89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EF950476-6B4E-4012-BBD9-498F016A569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68E0DF79-F751-4AA4-831F-10FE006CDF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7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25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7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1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CF461F-E34C-7B49-9C24-C038AF65F1D1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71057-B25C-2D4F-AAED-87B09F5F9CF9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4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6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4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0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7858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9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2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1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9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FEC8BE-E5D9-7444-A48E-5EFDEF35790C}" type="datetimeFigureOut">
              <a:rPr lang="ja-JP" altLang="en-US" smtClean="0">
                <a:solidFill>
                  <a:prstClr val="black"/>
                </a:solidFill>
              </a:rPr>
              <a:pPr/>
              <a:t>2024/5/13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0BCE5-9AFE-484C-B2BA-4394032D0301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40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0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13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11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41C73-B6FE-8D49-8973-038069A721D8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AB9E2-EC44-E74A-85F8-CA2D9981F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1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2220540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</a:t>
            </a:r>
            <a:endParaRPr lang="en-US" altLang="ja-JP" sz="72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③キャッシュレスってなに？</a:t>
            </a:r>
          </a:p>
        </p:txBody>
      </p:sp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A455FD96-DC18-658F-D52B-18E882A5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00" y="4860219"/>
            <a:ext cx="2016000" cy="69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39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6A260BE-544A-BB76-99E0-6A7B8BA3F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92" y="2586938"/>
            <a:ext cx="6957054" cy="372383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0" y="116632"/>
            <a:ext cx="59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日本における「電子マネー」の普及率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6825" y="1402019"/>
            <a:ext cx="8640960" cy="94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2300"/>
              </a:lnSpc>
            </a:pP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日本銀行の推計によれば、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型電子マネーは決済件数、決済金額ともに成長を続け、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年には決済件数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1,500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万件、決済金額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6,363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億円だったのが、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>
              <a:lnSpc>
                <a:spcPts val="2300"/>
              </a:lnSpc>
            </a:pP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年には決済件数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57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万件、決済金額で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9,696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億円に達しています。</a:t>
            </a:r>
            <a:endParaRPr lang="en-US" altLang="ja-JP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3272" y="6412619"/>
            <a:ext cx="7849392" cy="28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出典：日本銀行「決済動向」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7305" y="6105592"/>
            <a:ext cx="815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型電子マネーを対象。専業系、交通系、流通系提供のデータを集計。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交通系については、乗車や乗車券購入に利用されたものは含めていない。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4E66288-E469-4F52-A822-697783609B69}"/>
              </a:ext>
            </a:extLst>
          </p:cNvPr>
          <p:cNvSpPr txBox="1"/>
          <p:nvPr/>
        </p:nvSpPr>
        <p:spPr>
          <a:xfrm>
            <a:off x="853631" y="2401036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（百万件）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6BAB25-E998-40B8-A817-2EAA63363FBA}"/>
              </a:ext>
            </a:extLst>
          </p:cNvPr>
          <p:cNvSpPr txBox="1"/>
          <p:nvPr/>
        </p:nvSpPr>
        <p:spPr>
          <a:xfrm>
            <a:off x="7214323" y="240554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（億円）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971760F-540B-45E6-A394-0DB2D1F1AAFF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3D79DD4-8D10-86E3-4C2C-B893EA5B08CD}"/>
              </a:ext>
            </a:extLst>
          </p:cNvPr>
          <p:cNvGrpSpPr/>
          <p:nvPr/>
        </p:nvGrpSpPr>
        <p:grpSpPr>
          <a:xfrm>
            <a:off x="3119860" y="4836514"/>
            <a:ext cx="1174680" cy="338554"/>
            <a:chOff x="3200663" y="4756567"/>
            <a:chExt cx="1174680" cy="338554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A08C01A-82F1-48EF-86BC-D6A7DC9849C0}"/>
                </a:ext>
              </a:extLst>
            </p:cNvPr>
            <p:cNvSpPr txBox="1"/>
            <p:nvPr/>
          </p:nvSpPr>
          <p:spPr>
            <a:xfrm>
              <a:off x="3369940" y="4756567"/>
              <a:ext cx="100540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決済金額</a:t>
              </a: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681227F-041F-DC89-FBFF-4C88C42E433A}"/>
                </a:ext>
              </a:extLst>
            </p:cNvPr>
            <p:cNvSpPr txBox="1"/>
            <p:nvPr/>
          </p:nvSpPr>
          <p:spPr>
            <a:xfrm>
              <a:off x="3200663" y="4787344"/>
              <a:ext cx="3385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endParaRPr kumimoji="1" lang="ja-JP" altLang="en-US" sz="1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89525D3-6F41-9DC6-830E-3A25FF94A0BF}"/>
              </a:ext>
            </a:extLst>
          </p:cNvPr>
          <p:cNvGrpSpPr/>
          <p:nvPr/>
        </p:nvGrpSpPr>
        <p:grpSpPr>
          <a:xfrm>
            <a:off x="2228550" y="3630928"/>
            <a:ext cx="1174680" cy="338554"/>
            <a:chOff x="2447870" y="3486348"/>
            <a:chExt cx="1174680" cy="338554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E7337CA-4404-4B78-8A2F-698380C8414D}"/>
                </a:ext>
              </a:extLst>
            </p:cNvPr>
            <p:cNvSpPr txBox="1"/>
            <p:nvPr/>
          </p:nvSpPr>
          <p:spPr>
            <a:xfrm>
              <a:off x="2617147" y="3486348"/>
              <a:ext cx="100540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決済件数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51743B0-AF60-E96F-F952-FF00F37481F3}"/>
                </a:ext>
              </a:extLst>
            </p:cNvPr>
            <p:cNvSpPr txBox="1"/>
            <p:nvPr/>
          </p:nvSpPr>
          <p:spPr>
            <a:xfrm>
              <a:off x="2447870" y="3517125"/>
              <a:ext cx="3385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kumimoji="1" lang="ja-JP" altLang="en-US" sz="1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72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3433" y="150639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日常的な支払い（買い物代金等）の主な資金決済手段については、</a:t>
            </a:r>
          </a:p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円以下までの決済では、「現金」が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62.5%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、「電子マネー」が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43.2%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となっています。</a:t>
            </a:r>
          </a:p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円～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50,000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円の決済では、「クレジットカード」が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73.4%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、「現金」が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29.4%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、「電子マネー」が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18.7%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となっています。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8345" y="6344574"/>
            <a:ext cx="6939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出典：知るぽると「家計の金融行動に関する世論調査［単身世帯調査］令和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年調査結果」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「決済手段」の使用割合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BF7BE1-6413-4886-BD40-6E8A5A0414AF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FD741F9-4BD8-1EB6-DA35-1C39FB684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60297"/>
              </p:ext>
            </p:extLst>
          </p:nvPr>
        </p:nvGraphicFramePr>
        <p:xfrm>
          <a:off x="642346" y="2878821"/>
          <a:ext cx="7572138" cy="3219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866">
                  <a:extLst>
                    <a:ext uri="{9D8B030D-6E8A-4147-A177-3AD203B41FA5}">
                      <a16:colId xmlns:a16="http://schemas.microsoft.com/office/drawing/2014/main" val="1955013364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2382095397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2611435257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3157889005"/>
                    </a:ext>
                  </a:extLst>
                </a:gridCol>
                <a:gridCol w="1496818">
                  <a:extLst>
                    <a:ext uri="{9D8B030D-6E8A-4147-A177-3AD203B41FA5}">
                      <a16:colId xmlns:a16="http://schemas.microsoft.com/office/drawing/2014/main" val="3469174633"/>
                    </a:ext>
                  </a:extLst>
                </a:gridCol>
              </a:tblGrid>
              <a:tr h="65282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現金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クレジットカード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電子マネー</a:t>
                      </a:r>
                      <a:br>
                        <a:rPr lang="ja-JP" altLang="en-US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（デビットカード含む）</a:t>
                      </a:r>
                      <a:endParaRPr lang="ja-JP" altLang="en-U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</a:t>
                      </a:r>
                      <a:endParaRPr lang="ja-JP" alt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5413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円以下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62.5%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35.4%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43.2%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4.4%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940188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b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　　  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48.9%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54.5%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38.3%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4.0%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079489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b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　　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39.3%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65.7%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27.8%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3.7%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71139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円～</a:t>
                      </a:r>
                      <a:b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</a:t>
                      </a:r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29.4%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73.4%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rgbClr val="FF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18.7%</a:t>
                      </a:r>
                      <a:endParaRPr lang="en-US" altLang="ja-JP" sz="1400" b="1" i="0" u="none" strike="no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4.2%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1388"/>
                  </a:ext>
                </a:extLst>
              </a:tr>
              <a:tr h="5133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50,000</a:t>
                      </a:r>
                      <a:r>
                        <a:rPr lang="ja-JP" altLang="en-US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円以上</a:t>
                      </a:r>
                      <a:endParaRPr lang="ja-JP" altLang="en-US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23.8%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75.3%</a:t>
                      </a:r>
                      <a:endParaRPr lang="en-US" altLang="ja-JP" sz="14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12.2%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5.7%</a:t>
                      </a:r>
                      <a:endParaRPr lang="en-US" altLang="ja-JP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44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2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57A269-D778-4217-B559-E37B13371455}"/>
              </a:ext>
            </a:extLst>
          </p:cNvPr>
          <p:cNvSpPr txBox="1"/>
          <p:nvPr/>
        </p:nvSpPr>
        <p:spPr>
          <a:xfrm>
            <a:off x="0" y="116632"/>
            <a:ext cx="59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7ED0BC-DA21-442B-A646-D0489E7A1C17}"/>
              </a:ext>
            </a:extLst>
          </p:cNvPr>
          <p:cNvSpPr txBox="1"/>
          <p:nvPr/>
        </p:nvSpPr>
        <p:spPr>
          <a:xfrm>
            <a:off x="251520" y="864000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日本のキャッシュレス支払額と決済比率の推移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D3157A-A600-4289-9E51-9F84C3EBCB29}"/>
              </a:ext>
            </a:extLst>
          </p:cNvPr>
          <p:cNvSpPr txBox="1"/>
          <p:nvPr/>
        </p:nvSpPr>
        <p:spPr>
          <a:xfrm>
            <a:off x="251520" y="1414378"/>
            <a:ext cx="871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2021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年のキャッシュレス決済比率は、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32.5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％。</a:t>
            </a:r>
          </a:p>
          <a:p>
            <a:pPr defTabSz="914400"/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家計の支出額の約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割が、クレジットカード、デビットカード、電子マネー、</a:t>
            </a:r>
            <a:r>
              <a:rPr lang="en-US" altLang="ja-JP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lang="ja-JP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コード決済等で支払われていることになります。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86890C-070A-47B6-ACBD-1610DFE67E24}"/>
              </a:ext>
            </a:extLst>
          </p:cNvPr>
          <p:cNvSpPr txBox="1"/>
          <p:nvPr/>
        </p:nvSpPr>
        <p:spPr>
          <a:xfrm>
            <a:off x="3455469" y="6050413"/>
            <a:ext cx="55152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民間最終消費支出に占めるキャッシュレス支払手段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（クレジットカード、デビットカード、電子マネー、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コード決済）による支払額の割合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3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出典：経済産業省「キャッシュレス支払額及び決済比率の推移」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653AB-ECEA-40DF-97B5-74196235FBB6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D006AB4-B316-A204-8DB4-CC580ED4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73" y="2382064"/>
            <a:ext cx="6555620" cy="36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2501EF0-1EBF-4CDE-9CF0-8AA7CA41B49D}"/>
              </a:ext>
            </a:extLst>
          </p:cNvPr>
          <p:cNvSpPr/>
          <p:nvPr/>
        </p:nvSpPr>
        <p:spPr>
          <a:xfrm>
            <a:off x="635001" y="1779568"/>
            <a:ext cx="6972300" cy="809911"/>
          </a:xfrm>
          <a:prstGeom prst="roundRect">
            <a:avLst>
              <a:gd name="adj" fmla="val 1107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889556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「フィンテック（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Fintech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）」とは？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000" y="136800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英語で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0B8B35-A7E8-49E9-B20B-03C1E42CE665}"/>
              </a:ext>
            </a:extLst>
          </p:cNvPr>
          <p:cNvSpPr txBox="1"/>
          <p:nvPr/>
        </p:nvSpPr>
        <p:spPr>
          <a:xfrm>
            <a:off x="0" y="116632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BE4E6E-6BA4-49D3-8921-D1AB8BFCF2AB}"/>
              </a:ext>
            </a:extLst>
          </p:cNvPr>
          <p:cNvSpPr txBox="1"/>
          <p:nvPr/>
        </p:nvSpPr>
        <p:spPr>
          <a:xfrm>
            <a:off x="251520" y="2638718"/>
            <a:ext cx="86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を組み合わせた造語。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スマートフォンや人工知能（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AI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）など、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IT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を使った新たな金融サービスの総称です。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1E35A6-37D7-4163-A898-817BB38E6ACB}"/>
              </a:ext>
            </a:extLst>
          </p:cNvPr>
          <p:cNvSpPr txBox="1"/>
          <p:nvPr/>
        </p:nvSpPr>
        <p:spPr>
          <a:xfrm>
            <a:off x="1031095" y="1758482"/>
            <a:ext cx="618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金融という意味の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ファイナンス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Fin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ance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技術という意味の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テクノロジー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Tech</a:t>
            </a:r>
            <a:r>
              <a:rPr lang="en-US" altLang="ja-JP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nology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eiryo UI" panose="020B0604030504040204" pitchFamily="50" charset="-128"/>
              </a:rPr>
              <a:t>）　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6992E7-D04C-4D90-91CD-752CCEDF70AA}"/>
              </a:ext>
            </a:extLst>
          </p:cNvPr>
          <p:cNvSpPr txBox="1"/>
          <p:nvPr/>
        </p:nvSpPr>
        <p:spPr>
          <a:xfrm>
            <a:off x="8698704" y="6558244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B3619D-00F0-4249-A4CD-1FB73825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49" y="3388960"/>
            <a:ext cx="3238141" cy="321714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90F6EEF-D833-4FA0-AE61-C41AE93A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88" y="5304148"/>
            <a:ext cx="1358362" cy="76029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C01B99-F72C-41E2-A761-A845832CD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563" y="5591482"/>
            <a:ext cx="710807" cy="864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5157527-361F-4D17-AB50-A719097C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35" y="4013141"/>
            <a:ext cx="140648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1051B1EA-A046-4D32-879E-6988A4A9F752}"/>
              </a:ext>
            </a:extLst>
          </p:cNvPr>
          <p:cNvSpPr/>
          <p:nvPr/>
        </p:nvSpPr>
        <p:spPr>
          <a:xfrm>
            <a:off x="4639734" y="3776283"/>
            <a:ext cx="4301837" cy="2790048"/>
          </a:xfrm>
          <a:prstGeom prst="roundRect">
            <a:avLst>
              <a:gd name="adj" fmla="val 213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4">
            <a:extLst>
              <a:ext uri="{FF2B5EF4-FFF2-40B4-BE49-F238E27FC236}">
                <a16:creationId xmlns:a16="http://schemas.microsoft.com/office/drawing/2014/main" id="{0F0A8687-D448-4517-83A5-E4B7E864E052}"/>
              </a:ext>
            </a:extLst>
          </p:cNvPr>
          <p:cNvSpPr/>
          <p:nvPr/>
        </p:nvSpPr>
        <p:spPr>
          <a:xfrm>
            <a:off x="252000" y="4211155"/>
            <a:ext cx="4301837" cy="2355176"/>
          </a:xfrm>
          <a:prstGeom prst="roundRect">
            <a:avLst>
              <a:gd name="adj" fmla="val 262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4">
            <a:extLst>
              <a:ext uri="{FF2B5EF4-FFF2-40B4-BE49-F238E27FC236}">
                <a16:creationId xmlns:a16="http://schemas.microsoft.com/office/drawing/2014/main" id="{56008A9F-F695-4ADE-AAAC-80311EC54FE4}"/>
              </a:ext>
            </a:extLst>
          </p:cNvPr>
          <p:cNvSpPr/>
          <p:nvPr/>
        </p:nvSpPr>
        <p:spPr>
          <a:xfrm>
            <a:off x="4639734" y="1777334"/>
            <a:ext cx="4301837" cy="1926909"/>
          </a:xfrm>
          <a:prstGeom prst="roundRect">
            <a:avLst>
              <a:gd name="adj" fmla="val 520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角丸四角形 4">
            <a:extLst>
              <a:ext uri="{FF2B5EF4-FFF2-40B4-BE49-F238E27FC236}">
                <a16:creationId xmlns:a16="http://schemas.microsoft.com/office/drawing/2014/main" id="{01B3FCF8-94DB-45E3-BB49-F6C4ED19BD04}"/>
              </a:ext>
            </a:extLst>
          </p:cNvPr>
          <p:cNvSpPr/>
          <p:nvPr/>
        </p:nvSpPr>
        <p:spPr>
          <a:xfrm>
            <a:off x="252000" y="1777333"/>
            <a:ext cx="4301837" cy="2370241"/>
          </a:xfrm>
          <a:prstGeom prst="roundRect">
            <a:avLst>
              <a:gd name="adj" fmla="val 382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14015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最近のニュースで見聞きするものを集めてみました。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3801C0-3FF7-4049-A1B9-2D1C6494CBA8}"/>
              </a:ext>
            </a:extLst>
          </p:cNvPr>
          <p:cNvSpPr txBox="1"/>
          <p:nvPr/>
        </p:nvSpPr>
        <p:spPr>
          <a:xfrm>
            <a:off x="0" y="116632"/>
            <a:ext cx="6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　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《</a:t>
            </a:r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r>
              <a:rPr lang="en-US" altLang="ja-JP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》</a:t>
            </a:r>
            <a:endParaRPr lang="ja-JP" altLang="en-US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56B210-F95F-4334-8067-0B23A47E2C8F}"/>
              </a:ext>
            </a:extLst>
          </p:cNvPr>
          <p:cNvSpPr txBox="1"/>
          <p:nvPr/>
        </p:nvSpPr>
        <p:spPr>
          <a:xfrm>
            <a:off x="314819" y="2123550"/>
            <a:ext cx="1807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登録した銀行口座の情報等を自動でまとめて家計簿を作成したり、レシートをスマートフォンで撮影することで、金額や品目等を読み取り、アプリ内に自動で記録するなど、便利な機能を利用できます。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11B466-9DBF-4752-B487-558A4B01C68A}"/>
              </a:ext>
            </a:extLst>
          </p:cNvPr>
          <p:cNvSpPr txBox="1"/>
          <p:nvPr/>
        </p:nvSpPr>
        <p:spPr>
          <a:xfrm>
            <a:off x="4713486" y="2123550"/>
            <a:ext cx="2630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年齢や現在の資産状況、リスク許容度などを入力すると、それに応じた運用資産の分配を提案してくれます。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8F396EC-5E61-4876-A830-84B6A98B6799}"/>
              </a:ext>
            </a:extLst>
          </p:cNvPr>
          <p:cNvSpPr txBox="1"/>
          <p:nvPr/>
        </p:nvSpPr>
        <p:spPr>
          <a:xfrm>
            <a:off x="252000" y="4612967"/>
            <a:ext cx="22188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主にインターネット上で決済に使える「通貨」（通常の通貨と異なり国（中央銀行）の管理に基づかない）。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一般的に、ブロックチェーン（分散型台帳技術）と呼ばれる技術を使っています。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DF17C9-EFBA-41A0-BB2D-586D9636F161}"/>
              </a:ext>
            </a:extLst>
          </p:cNvPr>
          <p:cNvSpPr txBox="1"/>
          <p:nvPr/>
        </p:nvSpPr>
        <p:spPr>
          <a:xfrm>
            <a:off x="4660377" y="4117209"/>
            <a:ext cx="27228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「群衆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(Crowd)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」と「資金調達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(Funding)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」を掛け合わせた造語で、「こんなことがしたい」という提案に対して、賛同した人が資金提供できるサービス。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一般的にモノやサービスを買うことでプロジェクトを支える「購入型」、リーターンを求めない「寄付型」、プロジェクトに対して投資や融資などで資産提供を募る「投資型」などのタイプがあります。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角丸四角形 4">
            <a:extLst>
              <a:ext uri="{FF2B5EF4-FFF2-40B4-BE49-F238E27FC236}">
                <a16:creationId xmlns:a16="http://schemas.microsoft.com/office/drawing/2014/main" id="{73B2ADC0-4677-446A-AF5C-B9E32CA23023}"/>
              </a:ext>
            </a:extLst>
          </p:cNvPr>
          <p:cNvSpPr/>
          <p:nvPr/>
        </p:nvSpPr>
        <p:spPr>
          <a:xfrm>
            <a:off x="289066" y="1823869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314FCF-5205-4E1E-BC16-3C7528802265}"/>
              </a:ext>
            </a:extLst>
          </p:cNvPr>
          <p:cNvSpPr txBox="1"/>
          <p:nvPr/>
        </p:nvSpPr>
        <p:spPr bwMode="white">
          <a:xfrm>
            <a:off x="1628864" y="1788736"/>
            <a:ext cx="154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家計簿アプリ</a:t>
            </a:r>
          </a:p>
        </p:txBody>
      </p:sp>
      <p:sp>
        <p:nvSpPr>
          <p:cNvPr id="29" name="角丸四角形 4">
            <a:extLst>
              <a:ext uri="{FF2B5EF4-FFF2-40B4-BE49-F238E27FC236}">
                <a16:creationId xmlns:a16="http://schemas.microsoft.com/office/drawing/2014/main" id="{D98122E4-0DB5-497B-B658-D752870D0795}"/>
              </a:ext>
            </a:extLst>
          </p:cNvPr>
          <p:cNvSpPr/>
          <p:nvPr/>
        </p:nvSpPr>
        <p:spPr>
          <a:xfrm>
            <a:off x="2095911" y="2181663"/>
            <a:ext cx="2395461" cy="1761304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4">
            <a:extLst>
              <a:ext uri="{FF2B5EF4-FFF2-40B4-BE49-F238E27FC236}">
                <a16:creationId xmlns:a16="http://schemas.microsoft.com/office/drawing/2014/main" id="{4BB61325-73CB-4486-B36F-D371C0244681}"/>
              </a:ext>
            </a:extLst>
          </p:cNvPr>
          <p:cNvSpPr/>
          <p:nvPr/>
        </p:nvSpPr>
        <p:spPr>
          <a:xfrm>
            <a:off x="4699589" y="1825203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AF3A06-B94B-486B-A4F9-934096B06600}"/>
              </a:ext>
            </a:extLst>
          </p:cNvPr>
          <p:cNvSpPr txBox="1"/>
          <p:nvPr/>
        </p:nvSpPr>
        <p:spPr bwMode="white">
          <a:xfrm>
            <a:off x="5848084" y="1796383"/>
            <a:ext cx="1930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ロボアドバイザー</a:t>
            </a:r>
          </a:p>
        </p:txBody>
      </p:sp>
      <p:sp>
        <p:nvSpPr>
          <p:cNvPr id="32" name="角丸四角形 4">
            <a:extLst>
              <a:ext uri="{FF2B5EF4-FFF2-40B4-BE49-F238E27FC236}">
                <a16:creationId xmlns:a16="http://schemas.microsoft.com/office/drawing/2014/main" id="{0F38A0CD-AA2A-4266-90B4-C7B85F7D3AD9}"/>
              </a:ext>
            </a:extLst>
          </p:cNvPr>
          <p:cNvSpPr/>
          <p:nvPr/>
        </p:nvSpPr>
        <p:spPr>
          <a:xfrm>
            <a:off x="289066" y="4289949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F79BEA-44B0-49BD-881A-630AF14934F3}"/>
              </a:ext>
            </a:extLst>
          </p:cNvPr>
          <p:cNvSpPr txBox="1"/>
          <p:nvPr/>
        </p:nvSpPr>
        <p:spPr bwMode="white">
          <a:xfrm>
            <a:off x="1338261" y="4245280"/>
            <a:ext cx="212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暗号資産</a:t>
            </a:r>
          </a:p>
        </p:txBody>
      </p:sp>
      <p:sp>
        <p:nvSpPr>
          <p:cNvPr id="33" name="角丸四角形 4">
            <a:extLst>
              <a:ext uri="{FF2B5EF4-FFF2-40B4-BE49-F238E27FC236}">
                <a16:creationId xmlns:a16="http://schemas.microsoft.com/office/drawing/2014/main" id="{5BC7836E-D5B9-4D7C-A74C-2385ACD9EEF5}"/>
              </a:ext>
            </a:extLst>
          </p:cNvPr>
          <p:cNvSpPr/>
          <p:nvPr/>
        </p:nvSpPr>
        <p:spPr>
          <a:xfrm>
            <a:off x="2435192" y="4660238"/>
            <a:ext cx="2048633" cy="1807939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角丸四角形 4">
            <a:extLst>
              <a:ext uri="{FF2B5EF4-FFF2-40B4-BE49-F238E27FC236}">
                <a16:creationId xmlns:a16="http://schemas.microsoft.com/office/drawing/2014/main" id="{643E4C4B-7C44-468E-83E9-7724D09FD21D}"/>
              </a:ext>
            </a:extLst>
          </p:cNvPr>
          <p:cNvSpPr/>
          <p:nvPr/>
        </p:nvSpPr>
        <p:spPr>
          <a:xfrm>
            <a:off x="4677069" y="3825398"/>
            <a:ext cx="4227166" cy="272585"/>
          </a:xfrm>
          <a:prstGeom prst="roundRect">
            <a:avLst>
              <a:gd name="adj" fmla="val 24581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C815804-4A68-413A-99C5-9AC0349FAB20}"/>
              </a:ext>
            </a:extLst>
          </p:cNvPr>
          <p:cNvSpPr txBox="1"/>
          <p:nvPr/>
        </p:nvSpPr>
        <p:spPr bwMode="white">
          <a:xfrm>
            <a:off x="5532476" y="3784106"/>
            <a:ext cx="251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クラウドファンディング</a:t>
            </a:r>
          </a:p>
        </p:txBody>
      </p:sp>
      <p:sp>
        <p:nvSpPr>
          <p:cNvPr id="35" name="角丸四角形 4">
            <a:extLst>
              <a:ext uri="{FF2B5EF4-FFF2-40B4-BE49-F238E27FC236}">
                <a16:creationId xmlns:a16="http://schemas.microsoft.com/office/drawing/2014/main" id="{C02B1D67-73A0-48BC-9888-E252FAEF9E64}"/>
              </a:ext>
            </a:extLst>
          </p:cNvPr>
          <p:cNvSpPr/>
          <p:nvPr/>
        </p:nvSpPr>
        <p:spPr>
          <a:xfrm>
            <a:off x="7383214" y="4243569"/>
            <a:ext cx="1512000" cy="2084951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5016C6-C170-4651-B228-A177CAE5992E}"/>
              </a:ext>
            </a:extLst>
          </p:cNvPr>
          <p:cNvSpPr txBox="1"/>
          <p:nvPr/>
        </p:nvSpPr>
        <p:spPr>
          <a:xfrm>
            <a:off x="8698704" y="6584878"/>
            <a:ext cx="3513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BCA2DB5-8594-497B-8E7F-CA7DE4E6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33" y="2457561"/>
            <a:ext cx="2260297" cy="126512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27870D6-8105-4A98-BCF4-5DF89121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14" y="4487885"/>
            <a:ext cx="1342204" cy="16314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B422FD5-442B-456C-A3C6-14C56A6F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71" y="4978982"/>
            <a:ext cx="1877230" cy="1057083"/>
          </a:xfrm>
          <a:prstGeom prst="rect">
            <a:avLst/>
          </a:prstGeom>
        </p:spPr>
      </p:pic>
      <p:sp>
        <p:nvSpPr>
          <p:cNvPr id="2" name="角丸四角形 4">
            <a:extLst>
              <a:ext uri="{FF2B5EF4-FFF2-40B4-BE49-F238E27FC236}">
                <a16:creationId xmlns:a16="http://schemas.microsoft.com/office/drawing/2014/main" id="{6053EDF2-957A-3B55-8C7B-7096738D3B5D}"/>
              </a:ext>
            </a:extLst>
          </p:cNvPr>
          <p:cNvSpPr/>
          <p:nvPr/>
        </p:nvSpPr>
        <p:spPr>
          <a:xfrm>
            <a:off x="7344074" y="2169126"/>
            <a:ext cx="1512000" cy="1500928"/>
          </a:xfrm>
          <a:prstGeom prst="roundRect">
            <a:avLst>
              <a:gd name="adj" fmla="val 38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262AE11-EB68-40D4-822B-E03864499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49"/>
          <a:stretch/>
        </p:blipFill>
        <p:spPr>
          <a:xfrm>
            <a:off x="7778261" y="2230224"/>
            <a:ext cx="717152" cy="14092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B0EF55-0712-8D13-1A3E-C8E5284FED47}"/>
              </a:ext>
            </a:extLst>
          </p:cNvPr>
          <p:cNvSpPr txBox="1"/>
          <p:nvPr/>
        </p:nvSpPr>
        <p:spPr>
          <a:xfrm>
            <a:off x="251520" y="889556"/>
            <a:ext cx="8640960" cy="461665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「フィンテック」とは？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48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これもお金なの？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744912-7E03-42F6-B698-DE3F2AF7C262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46E667-985B-47A4-B581-6646B5EB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224000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6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37DC4F-4329-4B3D-8457-14FC742A6FFA}"/>
              </a:ext>
            </a:extLst>
          </p:cNvPr>
          <p:cNvSpPr txBox="1"/>
          <p:nvPr/>
        </p:nvSpPr>
        <p:spPr>
          <a:xfrm>
            <a:off x="251520" y="72000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これもお金なの？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E6339F-D4D7-46C9-B503-F34926C9C60B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6D4A0A-B948-4B7C-BD5C-6D37D441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224000"/>
            <a:ext cx="8648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25200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Q1.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「電子マネー」を持っている人は手を挙げてください。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A4D059-514F-496F-B602-3D94E9354719}"/>
              </a:ext>
            </a:extLst>
          </p:cNvPr>
          <p:cNvSpPr txBox="1"/>
          <p:nvPr/>
        </p:nvSpPr>
        <p:spPr>
          <a:xfrm>
            <a:off x="1249862" y="989714"/>
            <a:ext cx="8391978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「電子マネー」について質問をします。</a:t>
            </a:r>
            <a:endParaRPr lang="en-US" altLang="ja-JP" sz="20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A052AE-1A5C-4AD2-AF7F-6F447B0A645B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6981922-37EB-4AC7-B8C7-F95BC7489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43" y="860556"/>
            <a:ext cx="896189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000" y="35271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Q3.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「電子マネー」を使う時に気をつけていることや、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家の人と決めていることはありますか？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DBE25A-93A6-4929-88B8-53481EFAC6A7}"/>
              </a:ext>
            </a:extLst>
          </p:cNvPr>
          <p:cNvSpPr txBox="1"/>
          <p:nvPr/>
        </p:nvSpPr>
        <p:spPr>
          <a:xfrm>
            <a:off x="252000" y="112465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Q2.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「電子マネー」は、どんなところで使いますか？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99D356-B157-4A07-8A42-77FEEC835D7E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36FC5F-F78F-42DA-8AEA-76E4C1415816}"/>
              </a:ext>
            </a:extLst>
          </p:cNvPr>
          <p:cNvSpPr txBox="1"/>
          <p:nvPr/>
        </p:nvSpPr>
        <p:spPr>
          <a:xfrm>
            <a:off x="931976" y="1752444"/>
            <a:ext cx="803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●電車・バス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●スーパーマーケット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●コンビニエンスストア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●自動販売機　　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B53C32-546E-43B4-8ECB-B198CEC0BD40}"/>
              </a:ext>
            </a:extLst>
          </p:cNvPr>
          <p:cNvSpPr txBox="1"/>
          <p:nvPr/>
        </p:nvSpPr>
        <p:spPr>
          <a:xfrm>
            <a:off x="931976" y="4563998"/>
            <a:ext cx="803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●使ってもよい上限額を決めておく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●利用履歴を見せる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●決まった目的にしか使わない　　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「電子マネー」とは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000" y="1260000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現金を使わず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に、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電子的に行われる決済</a:t>
            </a: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（支払い）手段のことです。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現在、わが国で発行されている電子マネーは、一般的に次のような仕組みと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なっています。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F047CC5-F918-46D4-B6D9-CB7695500A64}"/>
              </a:ext>
            </a:extLst>
          </p:cNvPr>
          <p:cNvSpPr txBox="1"/>
          <p:nvPr/>
        </p:nvSpPr>
        <p:spPr>
          <a:xfrm>
            <a:off x="1147864" y="6455476"/>
            <a:ext cx="771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出典：教えて！にちぎん　電子マネーとは何ですか？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36D2C0-1E54-4C27-8CEA-E732BC35F888}"/>
              </a:ext>
            </a:extLst>
          </p:cNvPr>
          <p:cNvSpPr txBox="1"/>
          <p:nvPr/>
        </p:nvSpPr>
        <p:spPr>
          <a:xfrm>
            <a:off x="412900" y="274399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利用者は、電子マネー発行者に対して現金等を支払うことにより、電子マネーを受け取ります。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5EEFF7-8FBE-49EF-9B2F-FF58F09BFF27}"/>
              </a:ext>
            </a:extLst>
          </p:cNvPr>
          <p:cNvSpPr txBox="1"/>
          <p:nvPr/>
        </p:nvSpPr>
        <p:spPr>
          <a:xfrm>
            <a:off x="381372" y="3811431"/>
            <a:ext cx="34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利用者は、受け取った電子マネーを、店舗へ商品を買った代金として渡します。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BB2FED0-F4E7-470E-BC15-64AFB1A86642}"/>
              </a:ext>
            </a:extLst>
          </p:cNvPr>
          <p:cNvSpPr txBox="1"/>
          <p:nvPr/>
        </p:nvSpPr>
        <p:spPr>
          <a:xfrm>
            <a:off x="412900" y="4723135"/>
            <a:ext cx="34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電子マネー発行者は、店舗に対し電子マネーと引換えに現金等を支払います。</a:t>
            </a:r>
            <a:endParaRPr lang="en-US" altLang="ja-JP" sz="16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9693CF1-A066-4559-AC95-235119BF1AB9}"/>
              </a:ext>
            </a:extLst>
          </p:cNvPr>
          <p:cNvSpPr txBox="1"/>
          <p:nvPr/>
        </p:nvSpPr>
        <p:spPr>
          <a:xfrm>
            <a:off x="153296" y="2700794"/>
            <a:ext cx="66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E85485B-D4B3-4263-84A8-23F5BAD62A2A}"/>
              </a:ext>
            </a:extLst>
          </p:cNvPr>
          <p:cNvSpPr txBox="1"/>
          <p:nvPr/>
        </p:nvSpPr>
        <p:spPr>
          <a:xfrm>
            <a:off x="121768" y="3768231"/>
            <a:ext cx="66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AA9F5777-E221-4F51-96D1-F6B7CD6BD7D9}"/>
              </a:ext>
            </a:extLst>
          </p:cNvPr>
          <p:cNvSpPr txBox="1"/>
          <p:nvPr/>
        </p:nvSpPr>
        <p:spPr>
          <a:xfrm>
            <a:off x="153296" y="4679935"/>
            <a:ext cx="66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C7DEFA17-FC08-4479-8C8A-D8211F9E9E07}"/>
              </a:ext>
            </a:extLst>
          </p:cNvPr>
          <p:cNvSpPr/>
          <p:nvPr/>
        </p:nvSpPr>
        <p:spPr>
          <a:xfrm>
            <a:off x="5400378" y="2497756"/>
            <a:ext cx="1785124" cy="17851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0BE7D74C-5058-42CF-A8A7-EFF315A938A1}"/>
              </a:ext>
            </a:extLst>
          </p:cNvPr>
          <p:cNvSpPr/>
          <p:nvPr/>
        </p:nvSpPr>
        <p:spPr>
          <a:xfrm>
            <a:off x="4006699" y="4492632"/>
            <a:ext cx="1785124" cy="17851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00261901-2D01-468A-8ED4-69E8C443022C}"/>
              </a:ext>
            </a:extLst>
          </p:cNvPr>
          <p:cNvSpPr/>
          <p:nvPr/>
        </p:nvSpPr>
        <p:spPr>
          <a:xfrm>
            <a:off x="6927293" y="4490391"/>
            <a:ext cx="1785124" cy="17851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1E44E7-C828-439C-B4D9-74836ED4EF66}"/>
              </a:ext>
            </a:extLst>
          </p:cNvPr>
          <p:cNvSpPr txBox="1"/>
          <p:nvPr/>
        </p:nvSpPr>
        <p:spPr>
          <a:xfrm>
            <a:off x="4536672" y="613956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BD3BF6-2172-4106-B9B3-96774C0392DA}"/>
              </a:ext>
            </a:extLst>
          </p:cNvPr>
          <p:cNvSpPr txBox="1"/>
          <p:nvPr/>
        </p:nvSpPr>
        <p:spPr>
          <a:xfrm>
            <a:off x="7518333" y="60883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店舗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A733ED-7243-4B0C-99ED-A86AE7EA912F}"/>
              </a:ext>
            </a:extLst>
          </p:cNvPr>
          <p:cNvSpPr txBox="1"/>
          <p:nvPr/>
        </p:nvSpPr>
        <p:spPr>
          <a:xfrm>
            <a:off x="5488570" y="4144260"/>
            <a:ext cx="170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電子マネー発行者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70F381-DFAA-4EFE-949E-605FA9C04F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4026" y="2521894"/>
            <a:ext cx="1312038" cy="157970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890320-286B-4DFD-AFE6-BD2B11183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688" y="4447342"/>
            <a:ext cx="1290513" cy="181030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173613C-183F-44B3-A374-EFFCC01B3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4" y="4879248"/>
            <a:ext cx="1570215" cy="1174047"/>
          </a:xfrm>
          <a:prstGeom prst="rect">
            <a:avLst/>
          </a:prstGeom>
        </p:spPr>
      </p:pic>
      <p:cxnSp>
        <p:nvCxnSpPr>
          <p:cNvPr id="51" name="コネクタ: カギ線 50">
            <a:extLst>
              <a:ext uri="{FF2B5EF4-FFF2-40B4-BE49-F238E27FC236}">
                <a16:creationId xmlns:a16="http://schemas.microsoft.com/office/drawing/2014/main" id="{67CB67FC-426F-4C43-9A8D-397407C48BAE}"/>
              </a:ext>
            </a:extLst>
          </p:cNvPr>
          <p:cNvCxnSpPr>
            <a:cxnSpLocks/>
          </p:cNvCxnSpPr>
          <p:nvPr/>
        </p:nvCxnSpPr>
        <p:spPr>
          <a:xfrm rot="5400000">
            <a:off x="3987337" y="3099718"/>
            <a:ext cx="1332183" cy="1078000"/>
          </a:xfrm>
          <a:prstGeom prst="bentConnector3">
            <a:avLst>
              <a:gd name="adj1" fmla="val -526"/>
            </a:avLst>
          </a:prstGeom>
          <a:ln w="50800" cap="rnd">
            <a:solidFill>
              <a:schemeClr val="accent1"/>
            </a:solidFill>
            <a:prstDash val="sysDot"/>
            <a:headEnd type="triangl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コネクタ: カギ線 58">
            <a:extLst>
              <a:ext uri="{FF2B5EF4-FFF2-40B4-BE49-F238E27FC236}">
                <a16:creationId xmlns:a16="http://schemas.microsoft.com/office/drawing/2014/main" id="{CAFC1706-ADA5-4243-A1FB-7954B16867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20107" y="3072154"/>
            <a:ext cx="1380380" cy="1181324"/>
          </a:xfrm>
          <a:prstGeom prst="bentConnector3">
            <a:avLst>
              <a:gd name="adj1" fmla="val -602"/>
            </a:avLst>
          </a:prstGeom>
          <a:ln w="50800" cap="rnd">
            <a:solidFill>
              <a:schemeClr val="accent1"/>
            </a:solidFill>
            <a:prstDash val="sysDot"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FC26B99-33D0-4953-BDA1-7615D6E7CE24}"/>
              </a:ext>
            </a:extLst>
          </p:cNvPr>
          <p:cNvCxnSpPr>
            <a:cxnSpLocks/>
          </p:cNvCxnSpPr>
          <p:nvPr/>
        </p:nvCxnSpPr>
        <p:spPr>
          <a:xfrm flipH="1">
            <a:off x="4588675" y="3424980"/>
            <a:ext cx="470365" cy="775371"/>
          </a:xfrm>
          <a:prstGeom prst="straightConnector1">
            <a:avLst/>
          </a:prstGeom>
          <a:ln w="53975" cap="rnd">
            <a:solidFill>
              <a:srgbClr val="948A54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033638AB-3BB7-46EF-A1C2-9654F25AAEE0}"/>
              </a:ext>
            </a:extLst>
          </p:cNvPr>
          <p:cNvCxnSpPr>
            <a:cxnSpLocks/>
          </p:cNvCxnSpPr>
          <p:nvPr/>
        </p:nvCxnSpPr>
        <p:spPr>
          <a:xfrm>
            <a:off x="7466910" y="3424980"/>
            <a:ext cx="471600" cy="774000"/>
          </a:xfrm>
          <a:prstGeom prst="straightConnector1">
            <a:avLst/>
          </a:prstGeom>
          <a:ln w="53975" cap="rnd">
            <a:solidFill>
              <a:srgbClr val="948A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D7DF2D7B-BE5C-4C90-9097-273C3213CB25}"/>
              </a:ext>
            </a:extLst>
          </p:cNvPr>
          <p:cNvCxnSpPr/>
          <p:nvPr/>
        </p:nvCxnSpPr>
        <p:spPr>
          <a:xfrm flipV="1">
            <a:off x="5862126" y="5407668"/>
            <a:ext cx="1008000" cy="0"/>
          </a:xfrm>
          <a:prstGeom prst="straightConnector1">
            <a:avLst/>
          </a:prstGeom>
          <a:ln w="53975" cap="rnd">
            <a:solidFill>
              <a:srgbClr val="948A54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8628A2CB-C0C6-4C24-AB66-ADF9E8D0AC95}"/>
              </a:ext>
            </a:extLst>
          </p:cNvPr>
          <p:cNvSpPr txBox="1"/>
          <p:nvPr/>
        </p:nvSpPr>
        <p:spPr>
          <a:xfrm>
            <a:off x="4268178" y="3323506"/>
            <a:ext cx="66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8DA0317-AD6A-4E73-BE8F-AB71E603ACB9}"/>
              </a:ext>
            </a:extLst>
          </p:cNvPr>
          <p:cNvSpPr txBox="1"/>
          <p:nvPr/>
        </p:nvSpPr>
        <p:spPr>
          <a:xfrm>
            <a:off x="6105631" y="5481994"/>
            <a:ext cx="51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029490A9-B3D4-444B-8DE4-481F4DF12ED5}"/>
              </a:ext>
            </a:extLst>
          </p:cNvPr>
          <p:cNvSpPr txBox="1"/>
          <p:nvPr/>
        </p:nvSpPr>
        <p:spPr>
          <a:xfrm>
            <a:off x="7898653" y="3323506"/>
            <a:ext cx="66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881ED5-9A0E-470C-9EA5-79C850F38391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904EB59-9B75-4495-99C3-77F8FE0A8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807" y="2098686"/>
            <a:ext cx="202404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「キャッシュレス」とは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33200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8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電子マネー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や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クレジットカード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を利用して、現金（キャッシュ）を使わずに支払いをすることを</a:t>
            </a:r>
            <a:r>
              <a:rPr lang="ja-JP" altLang="en-US" sz="2800" b="1" dirty="0">
                <a:solidFill>
                  <a:srgbClr val="00B050"/>
                </a:solidFill>
                <a:latin typeface="+mj-ea"/>
                <a:ea typeface="+mj-ea"/>
                <a:cs typeface="Meiryo UI" panose="020B0604030504040204" pitchFamily="50" charset="-128"/>
              </a:rPr>
              <a:t>キャッシュレス</a:t>
            </a:r>
            <a:r>
              <a:rPr lang="ja-JP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といいます。</a:t>
            </a:r>
            <a:endParaRPr lang="en-US" altLang="ja-JP" sz="2000" b="1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2000" b="1" spc="-9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Meiryo UI" panose="020B0604030504040204" pitchFamily="50" charset="-128"/>
              </a:rPr>
              <a:t>その時に現金は払いませんが、次のいずれかのタイミングでお金を払う必要があります。</a:t>
            </a:r>
            <a:endParaRPr lang="en-US" altLang="ja-JP" sz="2000" b="1" spc="-9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46708"/>
              </p:ext>
            </p:extLst>
          </p:nvPr>
        </p:nvGraphicFramePr>
        <p:xfrm>
          <a:off x="613063" y="3110652"/>
          <a:ext cx="8100000" cy="1736144"/>
        </p:xfrm>
        <a:graphic>
          <a:graphicData uri="http://schemas.openxmlformats.org/drawingml/2006/table">
            <a:tbl>
              <a:tblPr firstRow="1" bandRow="1"/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571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前払い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同時支払い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後払い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モノ・サービスの提供を受ける前にお金を支払う方法</a:t>
                      </a:r>
                    </a:p>
                  </a:txBody>
                  <a:tcPr marT="180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モノ・サービスの提供を受けると同時にお金を支払う方法</a:t>
                      </a:r>
                    </a:p>
                  </a:txBody>
                  <a:tcPr marT="180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モノ・サービスの提供を受けた後にお金を支払う方法</a:t>
                      </a:r>
                    </a:p>
                  </a:txBody>
                  <a:tcPr marT="18000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A55A08-CC44-4261-85DA-801EB99E7910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94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20000"/>
            <a:ext cx="8640960" cy="46166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さまざまな決済手段の種類と特徴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80478"/>
              </p:ext>
            </p:extLst>
          </p:nvPr>
        </p:nvGraphicFramePr>
        <p:xfrm>
          <a:off x="251520" y="1248872"/>
          <a:ext cx="8447184" cy="4761568"/>
        </p:xfrm>
        <a:graphic>
          <a:graphicData uri="http://schemas.openxmlformats.org/drawingml/2006/table">
            <a:tbl>
              <a:tblPr firstRow="1" bandRow="1"/>
              <a:tblGrid>
                <a:gridCol w="109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41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支払いの</a:t>
                      </a:r>
                      <a:endParaRPr kumimoji="1" lang="en-US" altLang="ja-JP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タイミング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決済手段の種類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注意すること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355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前払い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プリペイドカード</a:t>
                      </a:r>
                      <a:endParaRPr kumimoji="1" lang="en-US" altLang="ja-JP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電子マネー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（プリペイド型）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>
                              <a:lumMod val="40000"/>
                              <a:lumOff val="60000"/>
                            </a:srgb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銀行振込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前払いの方法は、商品が提供されないなどのリスクがあるので、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支払先が信用できるか確認する必要がある。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多くのプリペイドカードには有効期限が決められているので、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使用期限を確認する必要がある。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電子マネーでチャージ（入金）した金額が不足した場合、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不足分は現金で支払う。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銀行振込は、銀行口座の預金残高が足りない場合には、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支払いができない。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2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同時</a:t>
                      </a:r>
                      <a:endParaRPr kumimoji="1" lang="en-US" altLang="ja-JP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デビットカード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BBB5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BB5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代引き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デビットカードは、銀行口座の預金残高が不足すると、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引き落とし（支払い）ができない。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ネットショッピングでは、商品入手前に支払うことになる。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代引きは、代引き額を手元に用意しておく必要がある。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315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後払い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クレジットカード</a:t>
                      </a: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40000"/>
                            <a:lumOff val="60000"/>
                          </a:srgbClr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手元にお金がなくても後払い買い物ができるので、使い過ぎてしまう可能性がある。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支払い日に口座残高が不足しないよう注意が必要。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endParaRPr kumimoji="1" lang="en-US" altLang="ja-JP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分割払いは返済回数により、支払い終了時期が異なる。</a:t>
                      </a:r>
                      <a:endParaRPr kumimoji="1" lang="en-US" altLang="ja-JP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696C10-E86D-462E-8695-A0762170C74A}"/>
              </a:ext>
            </a:extLst>
          </p:cNvPr>
          <p:cNvSpPr txBox="1"/>
          <p:nvPr/>
        </p:nvSpPr>
        <p:spPr>
          <a:xfrm>
            <a:off x="8698704" y="6558244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3877C9-2000-8133-0CC5-7DDC056ACEA1}"/>
              </a:ext>
            </a:extLst>
          </p:cNvPr>
          <p:cNvSpPr txBox="1"/>
          <p:nvPr/>
        </p:nvSpPr>
        <p:spPr>
          <a:xfrm>
            <a:off x="164895" y="6008124"/>
            <a:ext cx="87152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QR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コード決済／バーコード決済においては、先に現金でチャージを行う、支払いと同時に銀行口座から代金を引き落とす、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登録したクレジットカードで支払うなど、支払方法は様々です。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QR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コードは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株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）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デンソーウェーブの登録商標です。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8F68986-EFEF-EF8E-634F-097D35E31D45}"/>
              </a:ext>
            </a:extLst>
          </p:cNvPr>
          <p:cNvSpPr/>
          <p:nvPr/>
        </p:nvSpPr>
        <p:spPr>
          <a:xfrm>
            <a:off x="3341408" y="1832296"/>
            <a:ext cx="552659" cy="410333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F25ECF7-AE4C-68C7-4C6B-9A64A9DC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87" y="1960509"/>
            <a:ext cx="554784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2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16632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お金を使う③ キャッシュレスってなに？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027" y="1110413"/>
            <a:ext cx="8772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●現金を使わずモノやサービスの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支払いをすることを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キャッシュレス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●さまざまな決済手段の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特徴を理解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自分に合った方法を選択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キャッシュレス</a:t>
            </a:r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実はお金を使っている</a:t>
            </a:r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914400"/>
            <a:r>
              <a:rPr lang="ja-JP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ということを理解しよう。</a:t>
            </a:r>
            <a:endParaRPr lang="en-US" altLang="ja-JP" sz="3600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FB1D5C-4321-4D80-BBED-CC1A8F1A8AFE}"/>
              </a:ext>
            </a:extLst>
          </p:cNvPr>
          <p:cNvSpPr txBox="1"/>
          <p:nvPr/>
        </p:nvSpPr>
        <p:spPr>
          <a:xfrm>
            <a:off x="8698704" y="6416196"/>
            <a:ext cx="268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80893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 cap="rnd">
          <a:solidFill>
            <a:schemeClr val="tx1">
              <a:lumMod val="65000"/>
              <a:lumOff val="35000"/>
            </a:schemeClr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449A7E14-2798-4008-B996-E22B392B60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9A4F2-707C-481F-8B0E-E64E74A7A200}"/>
</file>

<file path=customXml/itemProps3.xml><?xml version="1.0" encoding="utf-8"?>
<ds:datastoreItem xmlns:ds="http://schemas.openxmlformats.org/officeDocument/2006/customXml" ds:itemID="{D5809CF6-DC30-4855-983E-6E633FB0A29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画面に合わせる (4:3)</PresentationFormat>
  <Paragraphs>191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HGPｺﾞｼｯｸE</vt:lpstr>
      <vt:lpstr>Meiryo UI</vt:lpstr>
      <vt:lpstr>Arial</vt:lpstr>
      <vt:lpstr>Calibri</vt:lpstr>
      <vt:lpstr>ホワイト</vt:lpstr>
      <vt:lpstr>1_ホワイト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2017-12-08T02:28:41Z</dcterms:created>
  <dcterms:modified xsi:type="dcterms:W3CDTF">2024-05-13T04:53:30Z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