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83" r:id="rId2"/>
    <p:sldMasterId id="2147485213" r:id="rId3"/>
  </p:sldMasterIdLst>
  <p:notesMasterIdLst>
    <p:notesMasterId r:id="rId24"/>
  </p:notesMasterIdLst>
  <p:handoutMasterIdLst>
    <p:handoutMasterId r:id="rId25"/>
  </p:handoutMasterIdLst>
  <p:sldIdLst>
    <p:sldId id="256" r:id="rId4"/>
    <p:sldId id="258" r:id="rId5"/>
    <p:sldId id="439" r:id="rId6"/>
    <p:sldId id="419" r:id="rId7"/>
    <p:sldId id="412" r:id="rId8"/>
    <p:sldId id="430" r:id="rId9"/>
    <p:sldId id="431" r:id="rId10"/>
    <p:sldId id="432" r:id="rId11"/>
    <p:sldId id="433" r:id="rId12"/>
    <p:sldId id="308" r:id="rId13"/>
    <p:sldId id="377" r:id="rId14"/>
    <p:sldId id="397" r:id="rId15"/>
    <p:sldId id="435" r:id="rId16"/>
    <p:sldId id="437" r:id="rId17"/>
    <p:sldId id="434" r:id="rId18"/>
    <p:sldId id="436" r:id="rId19"/>
    <p:sldId id="442" r:id="rId20"/>
    <p:sldId id="440" r:id="rId21"/>
    <p:sldId id="441" r:id="rId22"/>
    <p:sldId id="443" r:id="rId23"/>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133">
          <p15:clr>
            <a:srgbClr val="A4A3A4"/>
          </p15:clr>
        </p15:guide>
        <p15:guide id="2" pos="2880">
          <p15:clr>
            <a:srgbClr val="A4A3A4"/>
          </p15:clr>
        </p15:guide>
        <p15:guide id="3" orient="horz" pos="323">
          <p15:clr>
            <a:srgbClr val="A4A3A4"/>
          </p15:clr>
        </p15:guide>
        <p15:guide id="4" orient="horz" pos="1661">
          <p15:clr>
            <a:srgbClr val="A4A3A4"/>
          </p15:clr>
        </p15:guide>
        <p15:guide id="5" pos="50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FF6600"/>
    <a:srgbClr val="FFFFCC"/>
    <a:srgbClr val="0099CC"/>
    <a:srgbClr val="FFF2CC"/>
    <a:srgbClr val="F664A6"/>
    <a:srgbClr val="4F8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5786" autoAdjust="0"/>
  </p:normalViewPr>
  <p:slideViewPr>
    <p:cSldViewPr snapToGrid="0" showGuides="1">
      <p:cViewPr varScale="1">
        <p:scale>
          <a:sx n="92" d="100"/>
          <a:sy n="92" d="100"/>
        </p:scale>
        <p:origin x="930" y="78"/>
      </p:cViewPr>
      <p:guideLst>
        <p:guide orient="horz" pos="4133"/>
        <p:guide pos="2880"/>
        <p:guide orient="horz" pos="323"/>
        <p:guide orient="horz" pos="1661"/>
        <p:guide pos="5012"/>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E7D131C-D2CE-4094-B9B2-F3C6BE86A0C3}"/>
              </a:ext>
            </a:extLst>
          </p:cNvPr>
          <p:cNvSpPr>
            <a:spLocks noGrp="1"/>
          </p:cNvSpPr>
          <p:nvPr>
            <p:ph type="hdr" sz="quarter"/>
          </p:nvPr>
        </p:nvSpPr>
        <p:spPr>
          <a:xfrm>
            <a:off x="0" y="0"/>
            <a:ext cx="2951163" cy="496888"/>
          </a:xfrm>
          <a:prstGeom prst="rect">
            <a:avLst/>
          </a:prstGeom>
        </p:spPr>
        <p:txBody>
          <a:bodyPr vert="horz" lIns="92208" tIns="46106" rIns="92208" bIns="46106" rtlCol="0"/>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0FA15018-5FD6-41E8-AFA3-65ADCB4F46EF}"/>
              </a:ext>
            </a:extLst>
          </p:cNvPr>
          <p:cNvSpPr>
            <a:spLocks noGrp="1"/>
          </p:cNvSpPr>
          <p:nvPr>
            <p:ph type="dt" sz="quarter" idx="1"/>
          </p:nvPr>
        </p:nvSpPr>
        <p:spPr>
          <a:xfrm>
            <a:off x="3854450" y="0"/>
            <a:ext cx="2951163" cy="496888"/>
          </a:xfrm>
          <a:prstGeom prst="rect">
            <a:avLst/>
          </a:prstGeom>
        </p:spPr>
        <p:txBody>
          <a:bodyPr vert="horz" lIns="92208" tIns="46106" rIns="92208" bIns="46106" rtlCol="0"/>
          <a:lstStyle>
            <a:lvl1pPr algn="r">
              <a:defRPr sz="1200">
                <a:latin typeface="Calibri" panose="020F0502020204030204" pitchFamily="34" charset="0"/>
                <a:ea typeface="ＭＳ Ｐゴシック" panose="020B0600070205080204" pitchFamily="50" charset="-128"/>
              </a:defRPr>
            </a:lvl1pPr>
          </a:lstStyle>
          <a:p>
            <a:pPr>
              <a:defRPr/>
            </a:pPr>
            <a:fld id="{9D1E91C2-2CC0-4FFE-A4D0-7F7A60F4FF2F}" type="datetimeFigureOut">
              <a:rPr lang="ja-JP" altLang="en-US"/>
              <a:pPr>
                <a:defRPr/>
              </a:pPr>
              <a:t>2021/9/29</a:t>
            </a:fld>
            <a:endParaRPr lang="ja-JP" altLang="en-US"/>
          </a:p>
        </p:txBody>
      </p:sp>
      <p:sp>
        <p:nvSpPr>
          <p:cNvPr id="4" name="フッター プレースホルダー 3">
            <a:extLst>
              <a:ext uri="{FF2B5EF4-FFF2-40B4-BE49-F238E27FC236}">
                <a16:creationId xmlns:a16="http://schemas.microsoft.com/office/drawing/2014/main" id="{3D0D1BA7-CE22-478F-8B09-98B38855292C}"/>
              </a:ext>
            </a:extLst>
          </p:cNvPr>
          <p:cNvSpPr>
            <a:spLocks noGrp="1"/>
          </p:cNvSpPr>
          <p:nvPr>
            <p:ph type="ftr" sz="quarter" idx="2"/>
          </p:nvPr>
        </p:nvSpPr>
        <p:spPr>
          <a:xfrm>
            <a:off x="0" y="9440863"/>
            <a:ext cx="2951163" cy="496887"/>
          </a:xfrm>
          <a:prstGeom prst="rect">
            <a:avLst/>
          </a:prstGeom>
        </p:spPr>
        <p:txBody>
          <a:bodyPr vert="horz" lIns="92208" tIns="46106" rIns="92208" bIns="46106" rtlCol="0" anchor="b"/>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9FF353DE-D01A-4C3F-BDB2-60249F8CD4CF}"/>
              </a:ext>
            </a:extLst>
          </p:cNvPr>
          <p:cNvSpPr>
            <a:spLocks noGrp="1"/>
          </p:cNvSpPr>
          <p:nvPr>
            <p:ph type="sldNum" sz="quarter" idx="3"/>
          </p:nvPr>
        </p:nvSpPr>
        <p:spPr>
          <a:xfrm>
            <a:off x="3854450" y="9440863"/>
            <a:ext cx="2951163" cy="496887"/>
          </a:xfrm>
          <a:prstGeom prst="rect">
            <a:avLst/>
          </a:prstGeom>
        </p:spPr>
        <p:txBody>
          <a:bodyPr vert="horz" wrap="square" lIns="92208" tIns="46106" rIns="92208" bIns="46106" numCol="1" anchor="b" anchorCtr="0" compatLnSpc="1">
            <a:prstTxWarp prst="textNoShape">
              <a:avLst/>
            </a:prstTxWarp>
          </a:bodyPr>
          <a:lstStyle>
            <a:lvl1pPr algn="r">
              <a:defRPr sz="1200"/>
            </a:lvl1pPr>
          </a:lstStyle>
          <a:p>
            <a:fld id="{0449072B-CF1E-41F2-83BC-CCEB9AD89589}"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E04A94C-529F-47E4-AB27-A1A68E16CCA6}"/>
              </a:ext>
            </a:extLst>
          </p:cNvPr>
          <p:cNvSpPr>
            <a:spLocks noGrp="1"/>
          </p:cNvSpPr>
          <p:nvPr>
            <p:ph type="hdr" sz="quarter"/>
          </p:nvPr>
        </p:nvSpPr>
        <p:spPr>
          <a:xfrm>
            <a:off x="0" y="0"/>
            <a:ext cx="2951163" cy="496888"/>
          </a:xfrm>
          <a:prstGeom prst="rect">
            <a:avLst/>
          </a:prstGeom>
        </p:spPr>
        <p:txBody>
          <a:bodyPr vert="horz" lIns="92208" tIns="46106" rIns="92208" bIns="46106" rtlCol="0"/>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17D558B6-B516-4C1F-8983-7CB6E484F946}"/>
              </a:ext>
            </a:extLst>
          </p:cNvPr>
          <p:cNvSpPr>
            <a:spLocks noGrp="1"/>
          </p:cNvSpPr>
          <p:nvPr>
            <p:ph type="dt" idx="1"/>
          </p:nvPr>
        </p:nvSpPr>
        <p:spPr>
          <a:xfrm>
            <a:off x="3854450" y="0"/>
            <a:ext cx="2951163" cy="496888"/>
          </a:xfrm>
          <a:prstGeom prst="rect">
            <a:avLst/>
          </a:prstGeom>
        </p:spPr>
        <p:txBody>
          <a:bodyPr vert="horz" lIns="92208" tIns="46106" rIns="92208" bIns="46106" rtlCol="0"/>
          <a:lstStyle>
            <a:lvl1pPr algn="r">
              <a:defRPr sz="1200">
                <a:latin typeface="Calibri" panose="020F0502020204030204" pitchFamily="34" charset="0"/>
                <a:ea typeface="ＭＳ Ｐゴシック" panose="020B0600070205080204" pitchFamily="50" charset="-128"/>
              </a:defRPr>
            </a:lvl1pPr>
          </a:lstStyle>
          <a:p>
            <a:pPr>
              <a:defRPr/>
            </a:pPr>
            <a:fld id="{DA185BDA-962E-4879-8F47-06AAA7D40429}" type="datetimeFigureOut">
              <a:rPr lang="ja-JP" altLang="en-US"/>
              <a:pPr>
                <a:defRPr/>
              </a:pPr>
              <a:t>2021/9/29</a:t>
            </a:fld>
            <a:endParaRPr lang="ja-JP" altLang="en-US"/>
          </a:p>
        </p:txBody>
      </p:sp>
      <p:sp>
        <p:nvSpPr>
          <p:cNvPr id="4" name="スライド イメージ プレースホルダー 3">
            <a:extLst>
              <a:ext uri="{FF2B5EF4-FFF2-40B4-BE49-F238E27FC236}">
                <a16:creationId xmlns:a16="http://schemas.microsoft.com/office/drawing/2014/main" id="{324C2887-1CB3-4527-9743-8B6ACEE12285}"/>
              </a:ext>
            </a:extLst>
          </p:cNvPr>
          <p:cNvSpPr>
            <a:spLocks noGrp="1" noRot="1" noChangeAspect="1"/>
          </p:cNvSpPr>
          <p:nvPr>
            <p:ph type="sldImg" idx="2"/>
          </p:nvPr>
        </p:nvSpPr>
        <p:spPr>
          <a:xfrm>
            <a:off x="915988" y="744538"/>
            <a:ext cx="4975225" cy="3730625"/>
          </a:xfrm>
          <a:prstGeom prst="rect">
            <a:avLst/>
          </a:prstGeom>
          <a:noFill/>
          <a:ln w="12700">
            <a:solidFill>
              <a:prstClr val="black"/>
            </a:solidFill>
          </a:ln>
        </p:spPr>
        <p:txBody>
          <a:bodyPr vert="horz" lIns="92208" tIns="46106" rIns="92208" bIns="46106"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EA00B3B-BF35-4975-AF7B-4D51982E2838}"/>
              </a:ext>
            </a:extLst>
          </p:cNvPr>
          <p:cNvSpPr>
            <a:spLocks noGrp="1"/>
          </p:cNvSpPr>
          <p:nvPr>
            <p:ph type="body" sz="quarter" idx="3"/>
          </p:nvPr>
        </p:nvSpPr>
        <p:spPr>
          <a:xfrm>
            <a:off x="679450" y="4721225"/>
            <a:ext cx="5448300" cy="4473575"/>
          </a:xfrm>
          <a:prstGeom prst="rect">
            <a:avLst/>
          </a:prstGeom>
        </p:spPr>
        <p:txBody>
          <a:bodyPr vert="horz" lIns="92208" tIns="46106" rIns="92208" bIns="46106"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A3C1CEA-3456-410C-B42E-8C9D6A190498}"/>
              </a:ext>
            </a:extLst>
          </p:cNvPr>
          <p:cNvSpPr>
            <a:spLocks noGrp="1"/>
          </p:cNvSpPr>
          <p:nvPr>
            <p:ph type="ftr" sz="quarter" idx="4"/>
          </p:nvPr>
        </p:nvSpPr>
        <p:spPr>
          <a:xfrm>
            <a:off x="0" y="9440863"/>
            <a:ext cx="2951163" cy="496887"/>
          </a:xfrm>
          <a:prstGeom prst="rect">
            <a:avLst/>
          </a:prstGeom>
        </p:spPr>
        <p:txBody>
          <a:bodyPr vert="horz" lIns="92208" tIns="46106" rIns="92208" bIns="46106" rtlCol="0" anchor="b"/>
          <a:lstStyle>
            <a:lvl1pPr algn="l">
              <a:defRPr sz="1200">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8E20BDAA-62F2-4A41-808E-483A4D975FAA}"/>
              </a:ext>
            </a:extLst>
          </p:cNvPr>
          <p:cNvSpPr>
            <a:spLocks noGrp="1"/>
          </p:cNvSpPr>
          <p:nvPr>
            <p:ph type="sldNum" sz="quarter" idx="5"/>
          </p:nvPr>
        </p:nvSpPr>
        <p:spPr>
          <a:xfrm>
            <a:off x="3854450" y="9440863"/>
            <a:ext cx="2951163" cy="496887"/>
          </a:xfrm>
          <a:prstGeom prst="rect">
            <a:avLst/>
          </a:prstGeom>
        </p:spPr>
        <p:txBody>
          <a:bodyPr vert="horz" wrap="square" lIns="92208" tIns="46106" rIns="92208" bIns="46106" numCol="1" anchor="b" anchorCtr="0" compatLnSpc="1">
            <a:prstTxWarp prst="textNoShape">
              <a:avLst/>
            </a:prstTxWarp>
          </a:bodyPr>
          <a:lstStyle>
            <a:lvl1pPr algn="r">
              <a:defRPr sz="1200"/>
            </a:lvl1pPr>
          </a:lstStyle>
          <a:p>
            <a:fld id="{DF9DF93D-52A1-4632-8EF6-0A19D57AEA7D}"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A815DD31-543A-461F-92C3-4CDD2F599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4A40028B-9C01-4ACE-8824-6512ABB35F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3012" name="スライド番号プレースホルダー 3">
            <a:extLst>
              <a:ext uri="{FF2B5EF4-FFF2-40B4-BE49-F238E27FC236}">
                <a16:creationId xmlns:a16="http://schemas.microsoft.com/office/drawing/2014/main" id="{0020E862-B99F-4ABD-9EE4-9C53CD305E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818CDCE-FA4D-47D4-8B95-FD3633057602}" type="slidenum">
              <a:rPr lang="ja-JP" altLang="en-US"/>
              <a:pPr/>
              <a:t>0</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3EC21D53-F020-47FB-9A37-228A25DEE0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01480470-997B-483F-A4ED-CCAA81A5EF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ローンにはあらかじめ使いみちを限定したローンと、使いみちが自由なローンがあります。</a:t>
            </a:r>
            <a:endParaRPr lang="en-US" altLang="ja-JP"/>
          </a:p>
        </p:txBody>
      </p:sp>
      <p:sp>
        <p:nvSpPr>
          <p:cNvPr id="61444" name="スライド番号プレースホルダー 3">
            <a:extLst>
              <a:ext uri="{FF2B5EF4-FFF2-40B4-BE49-F238E27FC236}">
                <a16:creationId xmlns:a16="http://schemas.microsoft.com/office/drawing/2014/main" id="{4F1B6C95-9402-4459-9AA2-B1CAF5D982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2770D16-8D85-469F-8CDD-58D0E8846686}" type="slidenum">
              <a:rPr lang="ja-JP" altLang="en-US"/>
              <a:pPr/>
              <a:t>9</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56CC78A4-2DB9-4E6A-8438-2DEA00C0CD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8EAC2582-820A-44A2-A9AD-E8FA66E54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体験談を参考に、ローンを利用するときのポイントについて考えてみましょう。</a:t>
            </a:r>
          </a:p>
        </p:txBody>
      </p:sp>
      <p:sp>
        <p:nvSpPr>
          <p:cNvPr id="63492" name="スライド番号プレースホルダー 3">
            <a:extLst>
              <a:ext uri="{FF2B5EF4-FFF2-40B4-BE49-F238E27FC236}">
                <a16:creationId xmlns:a16="http://schemas.microsoft.com/office/drawing/2014/main" id="{35DDD54E-C6A7-42BA-944E-0BB775DC4E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159532C-10C2-40FE-83C3-A04737C2E1DF}" type="slidenum">
              <a:rPr lang="ja-JP" altLang="en-US"/>
              <a:pPr/>
              <a:t>10</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38947D08-093B-42B2-B927-DED11691AD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a:extLst>
              <a:ext uri="{FF2B5EF4-FFF2-40B4-BE49-F238E27FC236}">
                <a16:creationId xmlns:a16="http://schemas.microsoft.com/office/drawing/2014/main" id="{3306740B-4AD8-4AFB-A75E-38EDD8C660D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ja-JP" altLang="en-US" dirty="0">
                <a:solidFill>
                  <a:srgbClr val="000000"/>
                </a:solidFill>
                <a:latin typeface="+mn-ea"/>
              </a:rPr>
              <a:t>ローンを賢く使って人生を豊かにするための、３つのポイントを確認しましょう。</a:t>
            </a:r>
          </a:p>
        </p:txBody>
      </p:sp>
      <p:sp>
        <p:nvSpPr>
          <p:cNvPr id="65540" name="スライド番号プレースホルダー 3">
            <a:extLst>
              <a:ext uri="{FF2B5EF4-FFF2-40B4-BE49-F238E27FC236}">
                <a16:creationId xmlns:a16="http://schemas.microsoft.com/office/drawing/2014/main" id="{3AE4E1C6-F99D-4755-8BC1-61D3D2DD06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C78CA28-17A3-416D-82B8-3579473427B3}" type="slidenum">
              <a:rPr lang="ja-JP" altLang="en-US"/>
              <a:pPr/>
              <a:t>11</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a:extLst>
              <a:ext uri="{FF2B5EF4-FFF2-40B4-BE49-F238E27FC236}">
                <a16:creationId xmlns:a16="http://schemas.microsoft.com/office/drawing/2014/main" id="{3F96BCEF-B1BC-486C-ABEB-A7670D9FB6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a:extLst>
              <a:ext uri="{FF2B5EF4-FFF2-40B4-BE49-F238E27FC236}">
                <a16:creationId xmlns:a16="http://schemas.microsoft.com/office/drawing/2014/main" id="{47267405-AFF8-4113-9B90-1D622BEDF1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ローンを利用するときの３つのポイントを参考に、</a:t>
            </a:r>
          </a:p>
          <a:p>
            <a:pPr eaLnBrk="1" hangingPunct="1"/>
            <a:r>
              <a:rPr lang="ja-JP" altLang="en-US"/>
              <a:t>マナブさんに適切なアドバイスをしてあげましょう。</a:t>
            </a:r>
          </a:p>
        </p:txBody>
      </p:sp>
      <p:sp>
        <p:nvSpPr>
          <p:cNvPr id="67588" name="スライド番号プレースホルダー 3">
            <a:extLst>
              <a:ext uri="{FF2B5EF4-FFF2-40B4-BE49-F238E27FC236}">
                <a16:creationId xmlns:a16="http://schemas.microsoft.com/office/drawing/2014/main" id="{50E77FAD-78E9-4263-962E-3616A0FC8A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784E329-4EC3-4DBD-8548-C046B7B2B5CF}" type="slidenum">
              <a:rPr lang="ja-JP" altLang="en-US"/>
              <a:pPr/>
              <a:t>12</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a:extLst>
              <a:ext uri="{FF2B5EF4-FFF2-40B4-BE49-F238E27FC236}">
                <a16:creationId xmlns:a16="http://schemas.microsoft.com/office/drawing/2014/main" id="{BD4A63BC-610D-4363-B061-EB236A562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a:extLst>
              <a:ext uri="{FF2B5EF4-FFF2-40B4-BE49-F238E27FC236}">
                <a16:creationId xmlns:a16="http://schemas.microsoft.com/office/drawing/2014/main" id="{612F3425-DB49-4491-BAEB-D3C8E8BBBF2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ja-JP" altLang="en-US" dirty="0">
                <a:solidFill>
                  <a:srgbClr val="000000"/>
                </a:solidFill>
                <a:latin typeface="+mn-ea"/>
              </a:rPr>
              <a:t>ローンを賢く使って人生を豊かにするための、３つのポイントをあらためて確認しましょう。</a:t>
            </a:r>
          </a:p>
        </p:txBody>
      </p:sp>
      <p:sp>
        <p:nvSpPr>
          <p:cNvPr id="69636" name="スライド番号プレースホルダー 3">
            <a:extLst>
              <a:ext uri="{FF2B5EF4-FFF2-40B4-BE49-F238E27FC236}">
                <a16:creationId xmlns:a16="http://schemas.microsoft.com/office/drawing/2014/main" id="{6D2218BC-16D4-4E0B-9552-FEEBEAE03F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B0581FB-88AD-403A-94F9-CDBE5FD0BACE}" type="slidenum">
              <a:rPr lang="ja-JP" altLang="en-US"/>
              <a:pPr/>
              <a:t>13</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a:extLst>
              <a:ext uri="{FF2B5EF4-FFF2-40B4-BE49-F238E27FC236}">
                <a16:creationId xmlns:a16="http://schemas.microsoft.com/office/drawing/2014/main" id="{B87293DB-ECBF-4B13-BBBA-A765218087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a:extLst>
              <a:ext uri="{FF2B5EF4-FFF2-40B4-BE49-F238E27FC236}">
                <a16:creationId xmlns:a16="http://schemas.microsoft.com/office/drawing/2014/main" id="{336E0F46-DC54-461B-A9CF-BF3136A97B6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ja-JP" altLang="en-US" dirty="0">
                <a:solidFill>
                  <a:srgbClr val="000000"/>
                </a:solidFill>
                <a:latin typeface="+mn-ea"/>
              </a:rPr>
              <a:t>この場合、金利が２％違うことで、返済する総額に</a:t>
            </a:r>
            <a:r>
              <a:rPr lang="en-US" altLang="ja-JP" dirty="0">
                <a:solidFill>
                  <a:srgbClr val="000000"/>
                </a:solidFill>
                <a:latin typeface="+mn-ea"/>
              </a:rPr>
              <a:t>20</a:t>
            </a:r>
            <a:r>
              <a:rPr lang="ja-JP" altLang="en-US" dirty="0">
                <a:solidFill>
                  <a:srgbClr val="000000"/>
                </a:solidFill>
                <a:latin typeface="+mn-ea"/>
              </a:rPr>
              <a:t>万円もの差が生じています。</a:t>
            </a:r>
            <a:endParaRPr lang="en-US" altLang="ja-JP" dirty="0">
              <a:solidFill>
                <a:srgbClr val="000000"/>
              </a:solidFill>
              <a:latin typeface="+mn-ea"/>
            </a:endParaRPr>
          </a:p>
          <a:p>
            <a:pPr>
              <a:spcBef>
                <a:spcPct val="0"/>
              </a:spcBef>
              <a:defRPr/>
            </a:pPr>
            <a:r>
              <a:rPr lang="ja-JP" altLang="en-US" dirty="0">
                <a:solidFill>
                  <a:srgbClr val="000000"/>
                </a:solidFill>
                <a:latin typeface="+mn-ea"/>
              </a:rPr>
              <a:t>つまり、金利を比較したりするなど、</a:t>
            </a:r>
            <a:endParaRPr lang="en-US" altLang="ja-JP" dirty="0">
              <a:solidFill>
                <a:srgbClr val="000000"/>
              </a:solidFill>
              <a:latin typeface="+mn-ea"/>
            </a:endParaRPr>
          </a:p>
          <a:p>
            <a:pPr>
              <a:spcBef>
                <a:spcPct val="0"/>
              </a:spcBef>
              <a:defRPr/>
            </a:pPr>
            <a:r>
              <a:rPr lang="ja-JP" altLang="en-US" dirty="0">
                <a:solidFill>
                  <a:srgbClr val="000000"/>
                </a:solidFill>
                <a:latin typeface="+mn-ea"/>
              </a:rPr>
              <a:t>自分にとって有利なローンかどうかを検討することが賢い利用方法といえるでしょう。</a:t>
            </a:r>
          </a:p>
        </p:txBody>
      </p:sp>
      <p:sp>
        <p:nvSpPr>
          <p:cNvPr id="71684" name="スライド番号プレースホルダー 3">
            <a:extLst>
              <a:ext uri="{FF2B5EF4-FFF2-40B4-BE49-F238E27FC236}">
                <a16:creationId xmlns:a16="http://schemas.microsoft.com/office/drawing/2014/main" id="{F711024F-D678-4E60-B5B2-B185CE8E1B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508EFC8-B9C3-464A-B07C-49461040E486}" type="slidenum">
              <a:rPr lang="ja-JP" altLang="en-US"/>
              <a:pPr/>
              <a:t>14</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a:extLst>
              <a:ext uri="{FF2B5EF4-FFF2-40B4-BE49-F238E27FC236}">
                <a16:creationId xmlns:a16="http://schemas.microsoft.com/office/drawing/2014/main" id="{B0AB5879-65BD-4605-9AE1-B1877BC284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a:extLst>
              <a:ext uri="{FF2B5EF4-FFF2-40B4-BE49-F238E27FC236}">
                <a16:creationId xmlns:a16="http://schemas.microsoft.com/office/drawing/2014/main" id="{BCC1A5F8-7BA0-46FD-8755-E128D7869C7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ja-JP" altLang="en-US" dirty="0">
                <a:solidFill>
                  <a:srgbClr val="000000"/>
                </a:solidFill>
                <a:latin typeface="+mn-ea"/>
              </a:rPr>
              <a:t>ローンにはさまざまな種類があり、金利の高低はその種類ごとにある程度の傾向があります。</a:t>
            </a:r>
            <a:endParaRPr lang="en-US" altLang="ja-JP" dirty="0">
              <a:solidFill>
                <a:srgbClr val="000000"/>
              </a:solidFill>
              <a:latin typeface="+mn-ea"/>
            </a:endParaRPr>
          </a:p>
          <a:p>
            <a:pPr>
              <a:spcBef>
                <a:spcPct val="0"/>
              </a:spcBef>
              <a:defRPr/>
            </a:pPr>
            <a:r>
              <a:rPr lang="ja-JP" altLang="en-US" dirty="0">
                <a:solidFill>
                  <a:srgbClr val="000000"/>
                </a:solidFill>
                <a:latin typeface="+mn-ea"/>
              </a:rPr>
              <a:t>ただし、</a:t>
            </a:r>
            <a:endParaRPr lang="en-US" altLang="ja-JP" dirty="0">
              <a:solidFill>
                <a:srgbClr val="000000"/>
              </a:solidFill>
              <a:latin typeface="+mn-ea"/>
            </a:endParaRPr>
          </a:p>
          <a:p>
            <a:pPr>
              <a:spcBef>
                <a:spcPct val="0"/>
              </a:spcBef>
              <a:defRPr/>
            </a:pPr>
            <a:r>
              <a:rPr lang="ja-JP" altLang="en-US" dirty="0">
                <a:solidFill>
                  <a:srgbClr val="000000"/>
                </a:solidFill>
                <a:latin typeface="+mn-ea"/>
              </a:rPr>
              <a:t>借り方や借りる人、借りる金融機関や借りるときの状況などによっても、金利は変わります。</a:t>
            </a:r>
            <a:endParaRPr lang="en-US" altLang="ja-JP" dirty="0">
              <a:solidFill>
                <a:srgbClr val="000000"/>
              </a:solidFill>
              <a:latin typeface="+mn-ea"/>
            </a:endParaRPr>
          </a:p>
          <a:p>
            <a:pPr>
              <a:spcBef>
                <a:spcPct val="0"/>
              </a:spcBef>
              <a:defRPr/>
            </a:pPr>
            <a:r>
              <a:rPr lang="ja-JP" altLang="en-US" dirty="0">
                <a:latin typeface="+mn-ea"/>
              </a:rPr>
              <a:t>参考：生徒用テキストブック「お金のキホン</a:t>
            </a:r>
            <a:r>
              <a:rPr lang="en-US" altLang="ja-JP" dirty="0">
                <a:latin typeface="+mn-ea"/>
              </a:rPr>
              <a:t>BOOK</a:t>
            </a:r>
            <a:r>
              <a:rPr lang="ja-JP" altLang="en-US" dirty="0">
                <a:latin typeface="+mn-ea"/>
              </a:rPr>
              <a:t>」（</a:t>
            </a:r>
            <a:r>
              <a:rPr lang="en-US" altLang="ja-JP" dirty="0">
                <a:latin typeface="+mn-ea"/>
              </a:rPr>
              <a:t>P37</a:t>
            </a:r>
            <a:r>
              <a:rPr lang="ja-JP" altLang="en-US" dirty="0">
                <a:latin typeface="+mn-ea"/>
              </a:rPr>
              <a:t>参照）</a:t>
            </a:r>
          </a:p>
          <a:p>
            <a:pPr>
              <a:spcBef>
                <a:spcPct val="0"/>
              </a:spcBef>
              <a:defRPr/>
            </a:pPr>
            <a:endParaRPr lang="ja-JP" altLang="en-US" dirty="0">
              <a:solidFill>
                <a:srgbClr val="000000"/>
              </a:solidFill>
              <a:latin typeface="メイリオ" panose="020B0604030504040204" pitchFamily="50" charset="-128"/>
              <a:ea typeface="メイリオ" panose="020B0604030504040204" pitchFamily="50" charset="-128"/>
            </a:endParaRPr>
          </a:p>
        </p:txBody>
      </p:sp>
      <p:sp>
        <p:nvSpPr>
          <p:cNvPr id="73732" name="スライド番号プレースホルダー 3">
            <a:extLst>
              <a:ext uri="{FF2B5EF4-FFF2-40B4-BE49-F238E27FC236}">
                <a16:creationId xmlns:a16="http://schemas.microsoft.com/office/drawing/2014/main" id="{21F7A62B-3DA6-41BD-BA41-BCDA533400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E475245-FCAD-4236-A309-FA8DBF942021}" type="slidenum">
              <a:rPr lang="ja-JP" altLang="en-US"/>
              <a:pPr/>
              <a:t>15</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0DCADEDB-6900-4FFE-8EEA-41D29A36B1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E8B1F81A-B1CB-4DAA-81FC-BD062EDEFD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solidFill>
                <a:srgbClr val="000000"/>
              </a:solidFill>
              <a:latin typeface="メイリオ" panose="020B0604030504040204" pitchFamily="50" charset="-128"/>
              <a:ea typeface="メイリオ" panose="020B0604030504040204" pitchFamily="50" charset="-128"/>
            </a:endParaRPr>
          </a:p>
        </p:txBody>
      </p:sp>
      <p:sp>
        <p:nvSpPr>
          <p:cNvPr id="75780" name="スライド番号プレースホルダー 3">
            <a:extLst>
              <a:ext uri="{FF2B5EF4-FFF2-40B4-BE49-F238E27FC236}">
                <a16:creationId xmlns:a16="http://schemas.microsoft.com/office/drawing/2014/main" id="{F8E9C197-F233-42D1-993C-86656D4247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D798C60-8ECD-4F7B-A96E-EAEC34C3E2E3}" type="slidenum">
              <a:rPr lang="ja-JP" altLang="en-US"/>
              <a:pPr/>
              <a:t>16</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a:extLst>
              <a:ext uri="{FF2B5EF4-FFF2-40B4-BE49-F238E27FC236}">
                <a16:creationId xmlns:a16="http://schemas.microsoft.com/office/drawing/2014/main" id="{CB5B5FD7-4B6B-47E9-A92E-A5CEB5FFD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8B094086-F94A-4D65-9CAC-2834C1CAE6F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ja-JP" altLang="en-US" dirty="0">
                <a:latin typeface="+mn-ea"/>
              </a:rPr>
              <a:t>今日の課題は、マンションをローンで購入しようと考えているメグミさんに、みんなでアドバイスを考えてみましょう。</a:t>
            </a:r>
            <a:endParaRPr lang="en-US" altLang="ja-JP" dirty="0">
              <a:latin typeface="+mn-ea"/>
            </a:endParaRPr>
          </a:p>
          <a:p>
            <a:pPr>
              <a:defRPr/>
            </a:pPr>
            <a:r>
              <a:rPr lang="ja-JP" altLang="en-US" dirty="0">
                <a:latin typeface="+mn-ea"/>
              </a:rPr>
              <a:t>でも、その前に</a:t>
            </a:r>
            <a:r>
              <a:rPr lang="en-US" altLang="ja-JP" dirty="0">
                <a:latin typeface="+mn-ea"/>
              </a:rPr>
              <a:t>…</a:t>
            </a:r>
            <a:endParaRPr lang="ja-JP" altLang="en-US" dirty="0">
              <a:latin typeface="+mn-ea"/>
            </a:endParaRPr>
          </a:p>
        </p:txBody>
      </p:sp>
      <p:sp>
        <p:nvSpPr>
          <p:cNvPr id="77828" name="スライド番号プレースホルダー 3">
            <a:extLst>
              <a:ext uri="{FF2B5EF4-FFF2-40B4-BE49-F238E27FC236}">
                <a16:creationId xmlns:a16="http://schemas.microsoft.com/office/drawing/2014/main" id="{8B74E48D-7096-4C4E-BB83-3A6AF0C586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8B365B8-262B-410A-91F6-A0C6F05CC17F}" type="slidenum">
              <a:rPr lang="ja-JP" altLang="en-US"/>
              <a:pPr/>
              <a:t>17</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55DCABCF-AAD9-424C-9CEE-3759FEFC5C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32BA389C-D4B4-4A57-8CA0-8A77818E56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ローンを利用するときの３つのポイントを参考に、</a:t>
            </a:r>
          </a:p>
          <a:p>
            <a:pPr eaLnBrk="1" hangingPunct="1"/>
            <a:r>
              <a:rPr lang="ja-JP" altLang="en-US"/>
              <a:t>メグミさんに適切なアドバイスをしてあげましょう。</a:t>
            </a:r>
          </a:p>
        </p:txBody>
      </p:sp>
      <p:sp>
        <p:nvSpPr>
          <p:cNvPr id="79876" name="スライド番号プレースホルダー 3">
            <a:extLst>
              <a:ext uri="{FF2B5EF4-FFF2-40B4-BE49-F238E27FC236}">
                <a16:creationId xmlns:a16="http://schemas.microsoft.com/office/drawing/2014/main" id="{827F3CD0-CD26-4E4E-BAEE-8A610F90F5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8B1C75F-CA11-4A77-865C-4050115A91A5}" type="slidenum">
              <a:rPr lang="ja-JP" altLang="en-US"/>
              <a:pPr/>
              <a:t>18</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28188E2E-AD75-4A9D-AA59-A6D49032CC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EC6289F9-B263-4C68-BCBA-CB55FB9B6EA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a:defRPr/>
            </a:pPr>
            <a:r>
              <a:rPr lang="ja-JP" altLang="en-US" dirty="0">
                <a:latin typeface="+mn-ea"/>
              </a:rPr>
              <a:t>今日は「ローン」について勉強してみましょう。</a:t>
            </a:r>
            <a:endParaRPr lang="en-US" altLang="ja-JP" dirty="0">
              <a:latin typeface="+mn-ea"/>
            </a:endParaRPr>
          </a:p>
          <a:p>
            <a:pPr defTabSz="896938">
              <a:defRPr/>
            </a:pPr>
            <a:r>
              <a:rPr lang="ja-JP" altLang="en-US" dirty="0">
                <a:latin typeface="+mn-ea"/>
              </a:rPr>
              <a:t>「ローン」という言葉を聞いて、どのようなイメージが思い浮かぶか、生徒２～３人に聞く</a:t>
            </a:r>
          </a:p>
          <a:p>
            <a:pPr defTabSz="896938">
              <a:defRPr/>
            </a:pPr>
            <a:endParaRPr lang="en-US" altLang="ja-JP" dirty="0">
              <a:latin typeface="+mn-ea"/>
            </a:endParaRPr>
          </a:p>
          <a:p>
            <a:pPr defTabSz="896938">
              <a:defRPr/>
            </a:pPr>
            <a:endParaRPr lang="ja-JP" altLang="en-US" dirty="0">
              <a:latin typeface="+mn-ea"/>
            </a:endParaRPr>
          </a:p>
        </p:txBody>
      </p:sp>
      <p:sp>
        <p:nvSpPr>
          <p:cNvPr id="45060" name="スライド番号プレースホルダー 3">
            <a:extLst>
              <a:ext uri="{FF2B5EF4-FFF2-40B4-BE49-F238E27FC236}">
                <a16:creationId xmlns:a16="http://schemas.microsoft.com/office/drawing/2014/main" id="{1BB8499E-ABAF-49FF-8738-7F91CFE465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52FF089-B604-4C6D-B5FE-C92F509DA6FB}" type="slidenum">
              <a:rPr lang="ja-JP" altLang="en-US"/>
              <a:pPr/>
              <a:t>1</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B50EDEBF-72EB-4967-B710-603EFF0B1D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23816A97-86C4-4154-B3D7-08F4942869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a:solidFill>
                  <a:srgbClr val="000000"/>
                </a:solidFill>
                <a:latin typeface="メイリオ" panose="020B0604030504040204" pitchFamily="50" charset="-128"/>
                <a:ea typeface="メイリオ" panose="020B0604030504040204" pitchFamily="50" charset="-128"/>
              </a:rPr>
              <a:t>●注意事項</a:t>
            </a:r>
            <a:endParaRPr lang="en-US" altLang="ja-JP">
              <a:solidFill>
                <a:srgbClr val="000000"/>
              </a:solidFill>
              <a:latin typeface="メイリオ" panose="020B0604030504040204" pitchFamily="50" charset="-128"/>
              <a:ea typeface="メイリオ" panose="020B0604030504040204" pitchFamily="50" charset="-128"/>
            </a:endParaRPr>
          </a:p>
          <a:p>
            <a:pPr>
              <a:spcBef>
                <a:spcPct val="0"/>
              </a:spcBef>
            </a:pPr>
            <a:r>
              <a:rPr lang="ja-JP" altLang="en-US"/>
              <a:t>住宅購入には物件価格とは別に、売買等の契約に必要な印紙代、登記時に発生する手数料や税金、ローンの保証料や保険料、中古物件であれば仲介手数料などの諸経費も発生します。</a:t>
            </a:r>
            <a:endParaRPr lang="ja-JP" altLang="en-US">
              <a:solidFill>
                <a:srgbClr val="000000"/>
              </a:solidFill>
              <a:latin typeface="メイリオ" panose="020B0604030504040204" pitchFamily="50" charset="-128"/>
              <a:ea typeface="メイリオ" panose="020B0604030504040204" pitchFamily="50" charset="-128"/>
            </a:endParaRPr>
          </a:p>
        </p:txBody>
      </p:sp>
      <p:sp>
        <p:nvSpPr>
          <p:cNvPr id="81924" name="スライド番号プレースホルダー 3">
            <a:extLst>
              <a:ext uri="{FF2B5EF4-FFF2-40B4-BE49-F238E27FC236}">
                <a16:creationId xmlns:a16="http://schemas.microsoft.com/office/drawing/2014/main" id="{75702EA1-1686-436F-BD76-FC177AFB33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F4DE9BD-B27A-4187-9349-ED51345FECEF}" type="slidenum">
              <a:rPr lang="ja-JP" altLang="en-US"/>
              <a:pPr/>
              <a:t>19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125A7557-1E37-48D7-B1DE-6CFB84D660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228D888F-F556-4834-AD25-55DD8AFDC2D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ja-JP" altLang="en-US" dirty="0">
                <a:latin typeface="+mn-ea"/>
              </a:rPr>
              <a:t>今日の課題は、自動車をローンで購入しようと考えているマナブさんに、みんなでアドバイスを考えてみましょう。</a:t>
            </a:r>
            <a:endParaRPr lang="en-US" altLang="ja-JP" dirty="0">
              <a:latin typeface="+mn-ea"/>
            </a:endParaRPr>
          </a:p>
          <a:p>
            <a:pPr>
              <a:defRPr/>
            </a:pPr>
            <a:r>
              <a:rPr lang="ja-JP" altLang="en-US" dirty="0">
                <a:latin typeface="+mn-ea"/>
              </a:rPr>
              <a:t>でも、その前に</a:t>
            </a:r>
            <a:r>
              <a:rPr lang="en-US" altLang="ja-JP" dirty="0">
                <a:latin typeface="+mn-ea"/>
              </a:rPr>
              <a:t>…</a:t>
            </a:r>
            <a:endParaRPr lang="ja-JP" altLang="en-US" dirty="0">
              <a:latin typeface="+mn-ea"/>
            </a:endParaRPr>
          </a:p>
        </p:txBody>
      </p:sp>
      <p:sp>
        <p:nvSpPr>
          <p:cNvPr id="47108" name="スライド番号プレースホルダー 3">
            <a:extLst>
              <a:ext uri="{FF2B5EF4-FFF2-40B4-BE49-F238E27FC236}">
                <a16:creationId xmlns:a16="http://schemas.microsoft.com/office/drawing/2014/main" id="{D65DACD3-1ECC-480F-89DD-A2B5647D1F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62A898B-56E1-4CC1-A025-DDBD852B29C4}" type="slidenum">
              <a:rPr lang="ja-JP" altLang="en-US"/>
              <a:pPr/>
              <a:t>2</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397C967A-68DA-4D85-9841-34B6A5025B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72FB1903-BE2D-4B71-8EFF-166095E5F42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ja-JP" altLang="en-US" dirty="0">
                <a:latin typeface="+mn-ea"/>
              </a:rPr>
              <a:t>これからの人生で迎える出来事には、大きなお金が必要となることがたくさんあります。</a:t>
            </a:r>
          </a:p>
          <a:p>
            <a:pPr>
              <a:defRPr/>
            </a:pPr>
            <a:r>
              <a:rPr lang="ja-JP" altLang="en-US" dirty="0">
                <a:latin typeface="+mn-ea"/>
              </a:rPr>
              <a:t>たとえば、自動車やマイホームの購入、結婚や子育てなどがあげられます。</a:t>
            </a:r>
          </a:p>
          <a:p>
            <a:pPr>
              <a:defRPr/>
            </a:pPr>
            <a:r>
              <a:rPr lang="ja-JP" altLang="en-US" dirty="0">
                <a:latin typeface="+mn-ea"/>
              </a:rPr>
              <a:t>参考：講義型教材　資料集（</a:t>
            </a:r>
            <a:r>
              <a:rPr lang="en-US" altLang="ja-JP" dirty="0">
                <a:latin typeface="+mn-ea"/>
              </a:rPr>
              <a:t>PPT</a:t>
            </a:r>
            <a:r>
              <a:rPr lang="ja-JP" altLang="en-US" dirty="0">
                <a:latin typeface="+mn-ea"/>
              </a:rPr>
              <a:t>）</a:t>
            </a:r>
          </a:p>
          <a:p>
            <a:pPr>
              <a:defRPr/>
            </a:pPr>
            <a:r>
              <a:rPr lang="en-US" altLang="ja-JP" dirty="0">
                <a:latin typeface="+mn-ea"/>
              </a:rPr>
              <a:t>4C</a:t>
            </a:r>
            <a:r>
              <a:rPr lang="ja-JP" altLang="en-US" dirty="0">
                <a:latin typeface="+mn-ea"/>
              </a:rPr>
              <a:t>「ライフイベントにかかるお金の目安」</a:t>
            </a:r>
          </a:p>
          <a:p>
            <a:pPr>
              <a:defRPr/>
            </a:pPr>
            <a:r>
              <a:rPr lang="en-US" altLang="ja-JP" dirty="0">
                <a:latin typeface="+mn-ea"/>
              </a:rPr>
              <a:t>6A</a:t>
            </a:r>
            <a:r>
              <a:rPr lang="ja-JP" altLang="en-US" dirty="0">
                <a:latin typeface="+mn-ea"/>
              </a:rPr>
              <a:t>「結婚に関するお金の目安」</a:t>
            </a:r>
          </a:p>
          <a:p>
            <a:pPr>
              <a:defRPr/>
            </a:pPr>
            <a:r>
              <a:rPr lang="en-US" altLang="ja-JP" dirty="0">
                <a:latin typeface="+mn-ea"/>
              </a:rPr>
              <a:t>6B</a:t>
            </a:r>
            <a:r>
              <a:rPr lang="ja-JP" altLang="en-US" dirty="0">
                <a:latin typeface="+mn-ea"/>
              </a:rPr>
              <a:t>「教育費の目安」</a:t>
            </a:r>
          </a:p>
          <a:p>
            <a:pPr>
              <a:defRPr/>
            </a:pPr>
            <a:endParaRPr lang="ja-JP" altLang="en-US" dirty="0">
              <a:latin typeface="+mn-ea"/>
            </a:endParaRPr>
          </a:p>
        </p:txBody>
      </p:sp>
      <p:sp>
        <p:nvSpPr>
          <p:cNvPr id="49156" name="スライド番号プレースホルダー 3">
            <a:extLst>
              <a:ext uri="{FF2B5EF4-FFF2-40B4-BE49-F238E27FC236}">
                <a16:creationId xmlns:a16="http://schemas.microsoft.com/office/drawing/2014/main" id="{DB1D9E9F-91F7-4A41-A8E1-B55680A6E8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3AACAD7-D26C-4B46-82BB-EC43B1DD32E9}" type="slidenum">
              <a:rPr lang="ja-JP" altLang="en-US"/>
              <a:pPr/>
              <a:t>3</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E4EA5473-4B26-449F-9C4E-CD0C7D1ADD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2A5FBE46-0E28-4300-9E34-DD027F521656}"/>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ja-JP" altLang="en-US" dirty="0">
                <a:solidFill>
                  <a:srgbClr val="000000"/>
                </a:solidFill>
                <a:latin typeface="+mn-ea"/>
              </a:rPr>
              <a:t>将来のライフイベントの資金を用意する方法として重要なのは貯蓄です。</a:t>
            </a:r>
            <a:endParaRPr lang="en-US" altLang="ja-JP" dirty="0">
              <a:solidFill>
                <a:srgbClr val="000000"/>
              </a:solidFill>
              <a:latin typeface="+mn-ea"/>
            </a:endParaRPr>
          </a:p>
          <a:p>
            <a:pPr>
              <a:spcBef>
                <a:spcPct val="0"/>
              </a:spcBef>
              <a:defRPr/>
            </a:pPr>
            <a:r>
              <a:rPr lang="ja-JP" altLang="en-US" dirty="0">
                <a:solidFill>
                  <a:srgbClr val="000000"/>
                </a:solidFill>
                <a:latin typeface="+mn-ea"/>
              </a:rPr>
              <a:t>たとえば、マナブさんが</a:t>
            </a:r>
            <a:r>
              <a:rPr lang="en-US" altLang="ja-JP" dirty="0">
                <a:solidFill>
                  <a:srgbClr val="000000"/>
                </a:solidFill>
                <a:latin typeface="+mn-ea"/>
              </a:rPr>
              <a:t>30</a:t>
            </a:r>
            <a:r>
              <a:rPr lang="ja-JP" altLang="en-US" dirty="0">
                <a:solidFill>
                  <a:srgbClr val="000000"/>
                </a:solidFill>
                <a:latin typeface="+mn-ea"/>
              </a:rPr>
              <a:t>歳になったときに、</a:t>
            </a:r>
            <a:r>
              <a:rPr lang="en-US" altLang="ja-JP" dirty="0">
                <a:solidFill>
                  <a:srgbClr val="000000"/>
                </a:solidFill>
                <a:latin typeface="+mn-ea"/>
              </a:rPr>
              <a:t>3,000</a:t>
            </a:r>
            <a:r>
              <a:rPr lang="ja-JP" altLang="en-US" dirty="0">
                <a:solidFill>
                  <a:srgbClr val="000000"/>
                </a:solidFill>
                <a:latin typeface="+mn-ea"/>
              </a:rPr>
              <a:t>万円の住宅を購入するために、１か月に５万円貯蓄した場合、</a:t>
            </a:r>
            <a:endParaRPr lang="en-US" altLang="ja-JP" dirty="0">
              <a:solidFill>
                <a:srgbClr val="000000"/>
              </a:solidFill>
              <a:latin typeface="+mn-ea"/>
            </a:endParaRPr>
          </a:p>
          <a:p>
            <a:pPr>
              <a:spcBef>
                <a:spcPct val="0"/>
              </a:spcBef>
              <a:defRPr/>
            </a:pPr>
            <a:r>
              <a:rPr lang="ja-JP" altLang="en-US" dirty="0">
                <a:solidFill>
                  <a:srgbClr val="000000"/>
                </a:solidFill>
                <a:latin typeface="+mn-ea"/>
              </a:rPr>
              <a:t>購入するまでに何年かかるでしょうか？</a:t>
            </a:r>
          </a:p>
          <a:p>
            <a:pPr>
              <a:defRPr/>
            </a:pPr>
            <a:endParaRPr lang="ja-JP" altLang="en-US" dirty="0"/>
          </a:p>
        </p:txBody>
      </p:sp>
      <p:sp>
        <p:nvSpPr>
          <p:cNvPr id="51204" name="スライド番号プレースホルダー 3">
            <a:extLst>
              <a:ext uri="{FF2B5EF4-FFF2-40B4-BE49-F238E27FC236}">
                <a16:creationId xmlns:a16="http://schemas.microsoft.com/office/drawing/2014/main" id="{67D83031-E109-48CC-9EF0-3ECAA683EE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2A7C273-0028-44A9-8100-0F89AAB58338}" type="slidenum">
              <a:rPr lang="ja-JP" altLang="en-US"/>
              <a:pPr/>
              <a:t>4</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5229CB91-3F6B-4FC0-BA10-AA41ACC05A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1E822F42-3EF9-46A3-B9A4-4426C6BA0F9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ja-JP" altLang="en-US" dirty="0">
                <a:solidFill>
                  <a:srgbClr val="000000"/>
                </a:solidFill>
                <a:latin typeface="+mn-ea"/>
              </a:rPr>
              <a:t>貯蓄だけでライフイベントの資金を用意するとなると、貯めるのに長い年月がかかってしまいます。</a:t>
            </a:r>
          </a:p>
        </p:txBody>
      </p:sp>
      <p:sp>
        <p:nvSpPr>
          <p:cNvPr id="53252" name="スライド番号プレースホルダー 3">
            <a:extLst>
              <a:ext uri="{FF2B5EF4-FFF2-40B4-BE49-F238E27FC236}">
                <a16:creationId xmlns:a16="http://schemas.microsoft.com/office/drawing/2014/main" id="{C69C53E8-8054-488B-90A4-49C5ED61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C1570D5-633E-4CEE-A6A5-4FCF43511D99}" type="slidenum">
              <a:rPr lang="ja-JP" altLang="en-US"/>
              <a:pPr/>
              <a:t>5</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FEBC9E3B-3E26-4764-86E7-3ECA8DF1EA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37C3177A-AC3A-4F7A-B039-380781B9900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a:defRPr/>
            </a:pPr>
            <a:r>
              <a:rPr lang="ja-JP" altLang="en-US" dirty="0">
                <a:latin typeface="+mn-ea"/>
              </a:rPr>
              <a:t>ところがローンを利用して、手持ちのお金では足りない分を</a:t>
            </a:r>
            <a:endParaRPr lang="en-US" altLang="ja-JP" dirty="0">
              <a:latin typeface="+mn-ea"/>
            </a:endParaRPr>
          </a:p>
          <a:p>
            <a:pPr defTabSz="896938">
              <a:defRPr/>
            </a:pPr>
            <a:r>
              <a:rPr lang="ja-JP" altLang="en-US" dirty="0">
                <a:latin typeface="+mn-ea"/>
              </a:rPr>
              <a:t>金融機関などから借りて返済すれば、必要なときに住宅を購入できます。</a:t>
            </a:r>
            <a:endParaRPr lang="en-US" altLang="ja-JP" dirty="0">
              <a:latin typeface="+mn-ea"/>
            </a:endParaRPr>
          </a:p>
          <a:p>
            <a:pPr defTabSz="896938">
              <a:defRPr/>
            </a:pPr>
            <a:r>
              <a:rPr lang="ja-JP" altLang="en-US" dirty="0">
                <a:latin typeface="+mn-ea"/>
              </a:rPr>
              <a:t>つまり、必要なものを必要なときに手に入れられるのがローンの大きなメリットです。</a:t>
            </a:r>
            <a:endParaRPr lang="en-US" altLang="ja-JP" dirty="0">
              <a:latin typeface="+mn-ea"/>
            </a:endParaRPr>
          </a:p>
          <a:p>
            <a:pPr defTabSz="896938">
              <a:defRPr/>
            </a:pPr>
            <a:r>
              <a:rPr lang="ja-JP" altLang="en-US" dirty="0">
                <a:latin typeface="+mn-ea"/>
              </a:rPr>
              <a:t>ライフイベントを実現しやすくするという点で、ローンは人生を豊かにしてくれる方法ともいえます。</a:t>
            </a:r>
          </a:p>
        </p:txBody>
      </p:sp>
      <p:sp>
        <p:nvSpPr>
          <p:cNvPr id="55300" name="スライド番号プレースホルダー 3">
            <a:extLst>
              <a:ext uri="{FF2B5EF4-FFF2-40B4-BE49-F238E27FC236}">
                <a16:creationId xmlns:a16="http://schemas.microsoft.com/office/drawing/2014/main" id="{700FE83F-FF1D-4966-BFB0-17F31EF08F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1CDFDB5-1F17-49F1-A54F-8980AFC777DF}" type="slidenum">
              <a:rPr lang="ja-JP" altLang="en-US"/>
              <a:pPr/>
              <a:t>6</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1FC75410-3F20-4665-AE26-686D82BC80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CBDDAEB5-1972-4259-B6BE-4A40C5497A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a:r>
              <a:rPr lang="ja-JP" altLang="en-US"/>
              <a:t>ローンでお金を借りた場合には、お金の使用料にあたる「金利」がかかります。</a:t>
            </a:r>
          </a:p>
        </p:txBody>
      </p:sp>
      <p:sp>
        <p:nvSpPr>
          <p:cNvPr id="57348" name="スライド番号プレースホルダー 3">
            <a:extLst>
              <a:ext uri="{FF2B5EF4-FFF2-40B4-BE49-F238E27FC236}">
                <a16:creationId xmlns:a16="http://schemas.microsoft.com/office/drawing/2014/main" id="{4424BF41-0B89-4AD3-9F1F-1D9670D10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D5EEDB7-4D66-4EC9-8CB2-2A35D93E2B8B}" type="slidenum">
              <a:rPr lang="ja-JP" altLang="en-US"/>
              <a:pPr/>
              <a:t>7</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17DF0691-5628-4971-9896-DB8CB5B935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46D644F6-D3FE-4315-9388-24CE9AECA90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a:defRPr/>
            </a:pPr>
            <a:r>
              <a:rPr lang="ja-JP" altLang="en-US" dirty="0">
                <a:latin typeface="+mn-ea"/>
              </a:rPr>
              <a:t>つまり、借りた金額以上のお金を支払うことになるため、</a:t>
            </a:r>
            <a:endParaRPr lang="en-US" altLang="ja-JP" dirty="0">
              <a:latin typeface="+mn-ea"/>
            </a:endParaRPr>
          </a:p>
          <a:p>
            <a:pPr defTabSz="896938">
              <a:defRPr/>
            </a:pPr>
            <a:r>
              <a:rPr lang="ja-JP" altLang="en-US" dirty="0">
                <a:latin typeface="+mn-ea"/>
              </a:rPr>
              <a:t>貯蓄で買うよりも、ローンで買う方が多くの金額を支払うことになります。</a:t>
            </a:r>
          </a:p>
        </p:txBody>
      </p:sp>
      <p:sp>
        <p:nvSpPr>
          <p:cNvPr id="59396" name="スライド番号プレースホルダー 3">
            <a:extLst>
              <a:ext uri="{FF2B5EF4-FFF2-40B4-BE49-F238E27FC236}">
                <a16:creationId xmlns:a16="http://schemas.microsoft.com/office/drawing/2014/main" id="{5A07BCF3-68F6-4AF3-8CF6-65966176FF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4538" indent="-282575">
              <a:defRPr kumimoji="1">
                <a:solidFill>
                  <a:schemeClr val="tx1"/>
                </a:solidFill>
                <a:latin typeface="Calibri" panose="020F0502020204030204" pitchFamily="34" charset="0"/>
                <a:ea typeface="ＭＳ Ｐゴシック" panose="020B0600070205080204" pitchFamily="50" charset="-128"/>
              </a:defRPr>
            </a:lvl2pPr>
            <a:lvl3pPr marL="1147763" indent="-225425">
              <a:defRPr kumimoji="1">
                <a:solidFill>
                  <a:schemeClr val="tx1"/>
                </a:solidFill>
                <a:latin typeface="Calibri" panose="020F0502020204030204" pitchFamily="34" charset="0"/>
                <a:ea typeface="ＭＳ Ｐゴシック" panose="020B0600070205080204" pitchFamily="50" charset="-128"/>
              </a:defRPr>
            </a:lvl3pPr>
            <a:lvl4pPr marL="1608138" indent="-225425">
              <a:defRPr kumimoji="1">
                <a:solidFill>
                  <a:schemeClr val="tx1"/>
                </a:solidFill>
                <a:latin typeface="Calibri" panose="020F0502020204030204" pitchFamily="34" charset="0"/>
                <a:ea typeface="ＭＳ Ｐゴシック" panose="020B0600070205080204" pitchFamily="50" charset="-128"/>
              </a:defRPr>
            </a:lvl4pPr>
            <a:lvl5pPr marL="2070100" indent="-225425">
              <a:defRPr kumimoji="1">
                <a:solidFill>
                  <a:schemeClr val="tx1"/>
                </a:solidFill>
                <a:latin typeface="Calibri" panose="020F0502020204030204" pitchFamily="34" charset="0"/>
                <a:ea typeface="ＭＳ Ｐゴシック" panose="020B0600070205080204" pitchFamily="50" charset="-128"/>
              </a:defRPr>
            </a:lvl5pPr>
            <a:lvl6pPr marL="25273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45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17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98900" indent="-2254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28EBCB6-FC47-40B3-8AD2-EA5050A50AA0}" type="slidenum">
              <a:rPr lang="ja-JP" altLang="en-US"/>
              <a:pPr/>
              <a:t>8</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B3815D41-04EE-4173-B469-02D5BC6D81E9}"/>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AC022212-24FF-4503-811D-DC521987F5F2}"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99D93759-87F6-46D3-8732-B2ADD3C5533F}"/>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A5F307C-56D2-43A5-AAE8-91F67AFE530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51A1F15-232B-433F-B03F-40B41DFBC7BB}" type="slidenum">
              <a:rPr lang="ja-JP" altLang="en-US"/>
              <a:pPr/>
              <a:t>‹#›</a:t>
            </a:fld>
            <a:endParaRPr lang="ja-JP" altLang="en-US"/>
          </a:p>
        </p:txBody>
      </p:sp>
    </p:spTree>
    <p:extLst>
      <p:ext uri="{BB962C8B-B14F-4D97-AF65-F5344CB8AC3E}">
        <p14:creationId xmlns:p14="http://schemas.microsoft.com/office/powerpoint/2010/main" val="207845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3550317-0339-4E7F-8A2C-8B31EF16F1A7}"/>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55478D61-E85C-48DB-86CA-CD913E042DA4}"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CFD23918-D79D-4FE3-9A2E-D53408D7DBBE}"/>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A5DD5A-63E5-424B-80E6-CDA7B316172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59DD8E8-14EF-4563-AB8B-3ADA941A3C42}" type="slidenum">
              <a:rPr lang="ja-JP" altLang="en-US"/>
              <a:pPr/>
              <a:t>‹#›</a:t>
            </a:fld>
            <a:endParaRPr lang="ja-JP" altLang="en-US"/>
          </a:p>
        </p:txBody>
      </p:sp>
    </p:spTree>
    <p:extLst>
      <p:ext uri="{BB962C8B-B14F-4D97-AF65-F5344CB8AC3E}">
        <p14:creationId xmlns:p14="http://schemas.microsoft.com/office/powerpoint/2010/main" val="137222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1ACD7A0-0130-4145-BF7E-C6DB56293AFE}"/>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9836B37B-8D35-46A4-9B8D-99F490988CFB}"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CE3071B7-444B-40BE-A8C2-41D2F55794C2}"/>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78DF461-F531-4D04-9437-4B7202AB3C7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80019DF-3262-4B2D-A7D2-4E9FD5864B3F}" type="slidenum">
              <a:rPr lang="ja-JP" altLang="en-US"/>
              <a:pPr/>
              <a:t>‹#›</a:t>
            </a:fld>
            <a:endParaRPr lang="ja-JP" altLang="en-US"/>
          </a:p>
        </p:txBody>
      </p:sp>
    </p:spTree>
    <p:extLst>
      <p:ext uri="{BB962C8B-B14F-4D97-AF65-F5344CB8AC3E}">
        <p14:creationId xmlns:p14="http://schemas.microsoft.com/office/powerpoint/2010/main" val="2893282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25625"/>
            <a:ext cx="788670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1"/>
          <p:cNvSpPr>
            <a:spLocks noGrp="1"/>
          </p:cNvSpPr>
          <p:nvPr>
            <p:ph type="ctrTitle"/>
          </p:nvPr>
        </p:nvSpPr>
        <p:spPr>
          <a:xfrm>
            <a:off x="323528" y="620689"/>
            <a:ext cx="6480720" cy="432048"/>
          </a:xfrm>
          <a:prstGeom prst="rect">
            <a:avLst/>
          </a:prstGeom>
        </p:spPr>
        <p:txBody>
          <a:bodyPr>
            <a:noAutofit/>
          </a:bodyPr>
          <a:lstStyle>
            <a:lvl1pPr algn="l">
              <a:defRPr sz="2800">
                <a:solidFill>
                  <a:schemeClr val="bg1"/>
                </a:solidFill>
              </a:defRPr>
            </a:lvl1pPr>
          </a:lstStyle>
          <a:p>
            <a:r>
              <a:rPr lang="ja-JP" altLang="en-US" dirty="0"/>
              <a:t>マスター タイトルの書式設定</a:t>
            </a:r>
          </a:p>
        </p:txBody>
      </p:sp>
      <p:sp>
        <p:nvSpPr>
          <p:cNvPr id="4" name="日付プレースホルダー 3">
            <a:extLst>
              <a:ext uri="{FF2B5EF4-FFF2-40B4-BE49-F238E27FC236}">
                <a16:creationId xmlns:a16="http://schemas.microsoft.com/office/drawing/2014/main" id="{9CA9A32C-A2C1-4648-8795-B0141EA5C23A}"/>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C031D4D5-81CD-4591-8C42-ECC11FE1F433}" type="datetime1">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4E5981F7-7252-4569-B6BC-F882A253EA96}"/>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C804486-C52F-4919-815B-2A5F9372FDFF}"/>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9624D87-813B-4517-96D2-FCA8824747FC}" type="slidenum">
              <a:rPr lang="ja-JP" altLang="en-US"/>
              <a:pPr/>
              <a:t>‹#›</a:t>
            </a:fld>
            <a:endParaRPr lang="ja-JP" altLang="en-US"/>
          </a:p>
        </p:txBody>
      </p:sp>
    </p:spTree>
    <p:extLst>
      <p:ext uri="{BB962C8B-B14F-4D97-AF65-F5344CB8AC3E}">
        <p14:creationId xmlns:p14="http://schemas.microsoft.com/office/powerpoint/2010/main" val="3074246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pSp>
        <p:nvGrpSpPr>
          <p:cNvPr id="2" name="グループ化 17">
            <a:extLst>
              <a:ext uri="{FF2B5EF4-FFF2-40B4-BE49-F238E27FC236}">
                <a16:creationId xmlns:a16="http://schemas.microsoft.com/office/drawing/2014/main" id="{738FFA48-1D9D-49F0-9E57-BD9FCAE57276}"/>
              </a:ext>
            </a:extLst>
          </p:cNvPr>
          <p:cNvGrpSpPr>
            <a:grpSpLocks/>
          </p:cNvGrpSpPr>
          <p:nvPr/>
        </p:nvGrpSpPr>
        <p:grpSpPr bwMode="auto">
          <a:xfrm>
            <a:off x="803275" y="1989138"/>
            <a:ext cx="5929313" cy="2800350"/>
            <a:chOff x="5785872" y="2204864"/>
            <a:chExt cx="5770904" cy="2742916"/>
          </a:xfrm>
        </p:grpSpPr>
        <p:cxnSp>
          <p:nvCxnSpPr>
            <p:cNvPr id="3" name="直線コネクタ 2">
              <a:extLst>
                <a:ext uri="{FF2B5EF4-FFF2-40B4-BE49-F238E27FC236}">
                  <a16:creationId xmlns:a16="http://schemas.microsoft.com/office/drawing/2014/main" id="{CF188BED-18CC-495C-8981-2F479F77EEC2}"/>
                </a:ext>
              </a:extLst>
            </p:cNvPr>
            <p:cNvCxnSpPr/>
            <p:nvPr/>
          </p:nvCxnSpPr>
          <p:spPr>
            <a:xfrm>
              <a:off x="6155149" y="2204864"/>
              <a:ext cx="0" cy="2742916"/>
            </a:xfrm>
            <a:prstGeom prst="line">
              <a:avLst/>
            </a:prstGeom>
            <a:ln w="5715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8E9B176-EC9B-4703-8F95-FDF8BB0D0CCF}"/>
                </a:ext>
              </a:extLst>
            </p:cNvPr>
            <p:cNvCxnSpPr/>
            <p:nvPr/>
          </p:nvCxnSpPr>
          <p:spPr>
            <a:xfrm>
              <a:off x="5785872" y="3526564"/>
              <a:ext cx="5770904" cy="0"/>
            </a:xfrm>
            <a:prstGeom prst="line">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 name="角丸四角形 5">
            <a:extLst>
              <a:ext uri="{FF2B5EF4-FFF2-40B4-BE49-F238E27FC236}">
                <a16:creationId xmlns:a16="http://schemas.microsoft.com/office/drawing/2014/main" id="{15E76589-D066-4DD8-8117-346C04AE23F9}"/>
              </a:ext>
            </a:extLst>
          </p:cNvPr>
          <p:cNvSpPr/>
          <p:nvPr userDrawn="1"/>
        </p:nvSpPr>
        <p:spPr bwMode="auto">
          <a:xfrm>
            <a:off x="4492625" y="4191000"/>
            <a:ext cx="1727200" cy="53975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角丸四角形 6">
            <a:extLst>
              <a:ext uri="{FF2B5EF4-FFF2-40B4-BE49-F238E27FC236}">
                <a16:creationId xmlns:a16="http://schemas.microsoft.com/office/drawing/2014/main" id="{00489AE2-BE7A-411A-A821-76918FA54860}"/>
              </a:ext>
            </a:extLst>
          </p:cNvPr>
          <p:cNvSpPr/>
          <p:nvPr userDrawn="1"/>
        </p:nvSpPr>
        <p:spPr bwMode="auto">
          <a:xfrm>
            <a:off x="6516688" y="4191000"/>
            <a:ext cx="1727200" cy="5397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角丸四角形 7">
            <a:extLst>
              <a:ext uri="{FF2B5EF4-FFF2-40B4-BE49-F238E27FC236}">
                <a16:creationId xmlns:a16="http://schemas.microsoft.com/office/drawing/2014/main" id="{00FC8DEA-1D59-47D2-8D56-02CC145D4705}"/>
              </a:ext>
            </a:extLst>
          </p:cNvPr>
          <p:cNvSpPr/>
          <p:nvPr userDrawn="1"/>
        </p:nvSpPr>
        <p:spPr>
          <a:xfrm>
            <a:off x="4492625" y="4816475"/>
            <a:ext cx="1727200" cy="13096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角丸四角形 8">
            <a:extLst>
              <a:ext uri="{FF2B5EF4-FFF2-40B4-BE49-F238E27FC236}">
                <a16:creationId xmlns:a16="http://schemas.microsoft.com/office/drawing/2014/main" id="{C79BC890-BF52-4CE2-B22A-D363180C8DB4}"/>
              </a:ext>
            </a:extLst>
          </p:cNvPr>
          <p:cNvSpPr/>
          <p:nvPr userDrawn="1"/>
        </p:nvSpPr>
        <p:spPr>
          <a:xfrm>
            <a:off x="6516688" y="4816475"/>
            <a:ext cx="1727200" cy="13096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2664041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346A2F1-2BE4-4FDE-8607-6448059745D4}"/>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AD04A15A-D604-46AA-B54F-14F5C87C139A}"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CB7A9B30-DD4E-4788-951F-D2E9689502D7}"/>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352F64A-B086-4CBA-BCB2-69577C92741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D4A75BE-6454-4DB1-B67C-35A4D1596118}" type="slidenum">
              <a:rPr lang="ja-JP" altLang="en-US"/>
              <a:pPr/>
              <a:t>‹#›</a:t>
            </a:fld>
            <a:endParaRPr lang="ja-JP" altLang="en-US"/>
          </a:p>
        </p:txBody>
      </p:sp>
    </p:spTree>
    <p:extLst>
      <p:ext uri="{BB962C8B-B14F-4D97-AF65-F5344CB8AC3E}">
        <p14:creationId xmlns:p14="http://schemas.microsoft.com/office/powerpoint/2010/main" val="668121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ABAE622D-F464-44B4-AB72-684295CD1CC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100E136A-7F5A-4372-AD3D-FE288AFEFAE0}"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79339F1E-0EAA-4DA9-992A-672586082DAD}"/>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550931A-785D-443A-9C99-FA13AB64439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4420369-DF8C-4490-9E80-C351D54EEE4D}" type="slidenum">
              <a:rPr lang="ja-JP" altLang="en-US"/>
              <a:pPr/>
              <a:t>‹#›</a:t>
            </a:fld>
            <a:endParaRPr lang="ja-JP" altLang="en-US"/>
          </a:p>
        </p:txBody>
      </p:sp>
    </p:spTree>
    <p:extLst>
      <p:ext uri="{BB962C8B-B14F-4D97-AF65-F5344CB8AC3E}">
        <p14:creationId xmlns:p14="http://schemas.microsoft.com/office/powerpoint/2010/main" val="16826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5DE0D8EE-5FEA-4AC5-AB15-F3D9B306B5C3}"/>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8E5D6059-690D-43FC-A231-9BFA2541FF87}" type="datetimeFigureOut">
              <a:rPr lang="ja-JP" altLang="en-US"/>
              <a:pPr>
                <a:defRPr/>
              </a:pPr>
              <a:t>2021/9/29</a:t>
            </a:fld>
            <a:endParaRPr lang="ja-JP" altLang="en-US"/>
          </a:p>
        </p:txBody>
      </p:sp>
      <p:sp>
        <p:nvSpPr>
          <p:cNvPr id="6" name="フッター プレースホルダー 5">
            <a:extLst>
              <a:ext uri="{FF2B5EF4-FFF2-40B4-BE49-F238E27FC236}">
                <a16:creationId xmlns:a16="http://schemas.microsoft.com/office/drawing/2014/main" id="{34133D7C-22D1-4E15-8C68-57BCDA1B4EBC}"/>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B4468AF-30FE-4446-A387-429EB450309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302485B-0827-4160-932B-19ED8862F704}" type="slidenum">
              <a:rPr lang="ja-JP" altLang="en-US"/>
              <a:pPr/>
              <a:t>‹#›</a:t>
            </a:fld>
            <a:endParaRPr lang="ja-JP" altLang="en-US"/>
          </a:p>
        </p:txBody>
      </p:sp>
    </p:spTree>
    <p:extLst>
      <p:ext uri="{BB962C8B-B14F-4D97-AF65-F5344CB8AC3E}">
        <p14:creationId xmlns:p14="http://schemas.microsoft.com/office/powerpoint/2010/main" val="2255317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BB2F54EF-D9E1-4187-8C92-999C65BE6FC4}"/>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339C05B5-3C25-4BA5-926F-F7E9F47E3FA0}" type="datetimeFigureOut">
              <a:rPr lang="ja-JP" altLang="en-US"/>
              <a:pPr>
                <a:defRPr/>
              </a:pPr>
              <a:t>2021/9/29</a:t>
            </a:fld>
            <a:endParaRPr lang="ja-JP" altLang="en-US"/>
          </a:p>
        </p:txBody>
      </p:sp>
      <p:sp>
        <p:nvSpPr>
          <p:cNvPr id="8" name="フッター プレースホルダー 7">
            <a:extLst>
              <a:ext uri="{FF2B5EF4-FFF2-40B4-BE49-F238E27FC236}">
                <a16:creationId xmlns:a16="http://schemas.microsoft.com/office/drawing/2014/main" id="{74CBDD92-88C1-4130-ADE2-0EBC334FF67C}"/>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1BAB2BA0-4432-4A21-AB9D-75049226021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AF6F389-5CA7-4912-8885-DA7541E776C4}" type="slidenum">
              <a:rPr lang="ja-JP" altLang="en-US"/>
              <a:pPr/>
              <a:t>‹#›</a:t>
            </a:fld>
            <a:endParaRPr lang="ja-JP" altLang="en-US"/>
          </a:p>
        </p:txBody>
      </p:sp>
    </p:spTree>
    <p:extLst>
      <p:ext uri="{BB962C8B-B14F-4D97-AF65-F5344CB8AC3E}">
        <p14:creationId xmlns:p14="http://schemas.microsoft.com/office/powerpoint/2010/main" val="4086643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25F8C64A-4859-4F14-BA95-D69239D6178E}"/>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D204F1CC-5627-45FD-97B7-A0CA7AAA5D3A}" type="datetimeFigureOut">
              <a:rPr lang="ja-JP" altLang="en-US"/>
              <a:pPr>
                <a:defRPr/>
              </a:pPr>
              <a:t>2021/9/29</a:t>
            </a:fld>
            <a:endParaRPr lang="ja-JP" altLang="en-US"/>
          </a:p>
        </p:txBody>
      </p:sp>
      <p:sp>
        <p:nvSpPr>
          <p:cNvPr id="4" name="フッター プレースホルダー 3">
            <a:extLst>
              <a:ext uri="{FF2B5EF4-FFF2-40B4-BE49-F238E27FC236}">
                <a16:creationId xmlns:a16="http://schemas.microsoft.com/office/drawing/2014/main" id="{145CCDC1-5C35-4A34-B03B-E3C2007239CB}"/>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CAA8147B-3E23-457E-BAAC-A661A60B420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B02113C-EDAF-447A-8775-77569F4AA68F}" type="slidenum">
              <a:rPr lang="ja-JP" altLang="en-US"/>
              <a:pPr/>
              <a:t>‹#›</a:t>
            </a:fld>
            <a:endParaRPr lang="ja-JP" altLang="en-US"/>
          </a:p>
        </p:txBody>
      </p:sp>
    </p:spTree>
    <p:extLst>
      <p:ext uri="{BB962C8B-B14F-4D97-AF65-F5344CB8AC3E}">
        <p14:creationId xmlns:p14="http://schemas.microsoft.com/office/powerpoint/2010/main" val="126565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01B52D3-2850-4492-8308-8027A13906E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6293B79F-F565-4D22-862C-A2974EC082B6}" type="datetimeFigureOut">
              <a:rPr lang="ja-JP" altLang="en-US"/>
              <a:pPr>
                <a:defRPr/>
              </a:pPr>
              <a:t>2021/9/29</a:t>
            </a:fld>
            <a:endParaRPr lang="ja-JP" altLang="en-US"/>
          </a:p>
        </p:txBody>
      </p:sp>
      <p:sp>
        <p:nvSpPr>
          <p:cNvPr id="3" name="フッター プレースホルダー 2">
            <a:extLst>
              <a:ext uri="{FF2B5EF4-FFF2-40B4-BE49-F238E27FC236}">
                <a16:creationId xmlns:a16="http://schemas.microsoft.com/office/drawing/2014/main" id="{0CB73957-E931-42E1-AB33-E1F7B7749909}"/>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13D9C221-FF9B-4D66-A424-4CC66262969D}"/>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247FE9D-2429-48D6-A2E7-5B237C83498C}" type="slidenum">
              <a:rPr lang="ja-JP" altLang="en-US"/>
              <a:pPr/>
              <a:t>‹#›</a:t>
            </a:fld>
            <a:endParaRPr lang="ja-JP" altLang="en-US"/>
          </a:p>
        </p:txBody>
      </p:sp>
    </p:spTree>
    <p:extLst>
      <p:ext uri="{BB962C8B-B14F-4D97-AF65-F5344CB8AC3E}">
        <p14:creationId xmlns:p14="http://schemas.microsoft.com/office/powerpoint/2010/main" val="88094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CE26158-B4E8-444A-9BC5-FBD0B1D15822}"/>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668EB451-F650-486C-AB68-2F37F01659C5}"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286AC8D2-9E58-430E-8DE8-CF42AAFAAD2F}"/>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C9127E0-BFC1-4844-93A1-D4307D95922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4D02E76-983E-458C-A0AF-F4A874936516}" type="slidenum">
              <a:rPr lang="ja-JP" altLang="en-US"/>
              <a:pPr/>
              <a:t>‹#›</a:t>
            </a:fld>
            <a:endParaRPr lang="ja-JP" altLang="en-US"/>
          </a:p>
        </p:txBody>
      </p:sp>
    </p:spTree>
    <p:extLst>
      <p:ext uri="{BB962C8B-B14F-4D97-AF65-F5344CB8AC3E}">
        <p14:creationId xmlns:p14="http://schemas.microsoft.com/office/powerpoint/2010/main" val="217346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0A5501C-ABCB-47B0-ADA1-A88EDE8FD485}"/>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767E71C0-7B26-4B38-901E-58EC3F866519}" type="datetimeFigureOut">
              <a:rPr lang="ja-JP" altLang="en-US"/>
              <a:pPr>
                <a:defRPr/>
              </a:pPr>
              <a:t>2021/9/29</a:t>
            </a:fld>
            <a:endParaRPr lang="ja-JP" altLang="en-US"/>
          </a:p>
        </p:txBody>
      </p:sp>
      <p:sp>
        <p:nvSpPr>
          <p:cNvPr id="6" name="フッター プレースホルダー 5">
            <a:extLst>
              <a:ext uri="{FF2B5EF4-FFF2-40B4-BE49-F238E27FC236}">
                <a16:creationId xmlns:a16="http://schemas.microsoft.com/office/drawing/2014/main" id="{F0E42D81-3856-4CA6-883E-C832F1747175}"/>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F7887EB-C69C-40FD-B265-D91184EA08B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E826EF9-0A6C-4B79-BC01-B34212327EF0}" type="slidenum">
              <a:rPr lang="ja-JP" altLang="en-US"/>
              <a:pPr/>
              <a:t>‹#›</a:t>
            </a:fld>
            <a:endParaRPr lang="ja-JP" altLang="en-US"/>
          </a:p>
        </p:txBody>
      </p:sp>
    </p:spTree>
    <p:extLst>
      <p:ext uri="{BB962C8B-B14F-4D97-AF65-F5344CB8AC3E}">
        <p14:creationId xmlns:p14="http://schemas.microsoft.com/office/powerpoint/2010/main" val="3453291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AE51921-CC48-4A67-AEE4-5B62A1E6ADF5}"/>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0E65687A-CA46-4765-9832-858AE1036229}" type="datetimeFigureOut">
              <a:rPr lang="ja-JP" altLang="en-US"/>
              <a:pPr>
                <a:defRPr/>
              </a:pPr>
              <a:t>2021/9/29</a:t>
            </a:fld>
            <a:endParaRPr lang="ja-JP" altLang="en-US"/>
          </a:p>
        </p:txBody>
      </p:sp>
      <p:sp>
        <p:nvSpPr>
          <p:cNvPr id="6" name="フッター プレースホルダー 5">
            <a:extLst>
              <a:ext uri="{FF2B5EF4-FFF2-40B4-BE49-F238E27FC236}">
                <a16:creationId xmlns:a16="http://schemas.microsoft.com/office/drawing/2014/main" id="{3490A3B4-0891-4F56-B7D3-704D18699B17}"/>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0B31BD96-6875-4C69-8772-1764260A526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D78C985-7166-4BBF-8A63-BD20AFB9E35A}" type="slidenum">
              <a:rPr lang="ja-JP" altLang="en-US"/>
              <a:pPr/>
              <a:t>‹#›</a:t>
            </a:fld>
            <a:endParaRPr lang="ja-JP" altLang="en-US"/>
          </a:p>
        </p:txBody>
      </p:sp>
    </p:spTree>
    <p:extLst>
      <p:ext uri="{BB962C8B-B14F-4D97-AF65-F5344CB8AC3E}">
        <p14:creationId xmlns:p14="http://schemas.microsoft.com/office/powerpoint/2010/main" val="3641804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6D13969-416A-42E8-A8A6-05541CE4D454}"/>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6EAA0E3D-C5F5-4BD5-A14B-CBF21C345EFD}"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E5340CE1-533D-4D29-BAA3-5C6584B67404}"/>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D6901E9-91CF-41C8-BFF0-EC322EEAC2A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B7738B1-1E40-4BC5-921E-9C7EB5DBAAE9}" type="slidenum">
              <a:rPr lang="ja-JP" altLang="en-US"/>
              <a:pPr/>
              <a:t>‹#›</a:t>
            </a:fld>
            <a:endParaRPr lang="ja-JP" altLang="en-US"/>
          </a:p>
        </p:txBody>
      </p:sp>
    </p:spTree>
    <p:extLst>
      <p:ext uri="{BB962C8B-B14F-4D97-AF65-F5344CB8AC3E}">
        <p14:creationId xmlns:p14="http://schemas.microsoft.com/office/powerpoint/2010/main" val="3370700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8DB6437-B977-4B38-9358-7467F7182418}"/>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AC5C00F5-EAC5-4FC9-94AC-275D01D1E46F}"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CC9B3506-1E99-4520-AD07-FDFF809BD54A}"/>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5EFFCB4-170B-4EB2-8B78-352F93AC56BD}"/>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A03EA21-B761-4930-8536-FE1B4860428A}" type="slidenum">
              <a:rPr lang="ja-JP" altLang="en-US"/>
              <a:pPr/>
              <a:t>‹#›</a:t>
            </a:fld>
            <a:endParaRPr lang="ja-JP" altLang="en-US"/>
          </a:p>
        </p:txBody>
      </p:sp>
    </p:spTree>
    <p:extLst>
      <p:ext uri="{BB962C8B-B14F-4D97-AF65-F5344CB8AC3E}">
        <p14:creationId xmlns:p14="http://schemas.microsoft.com/office/powerpoint/2010/main" val="697674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6D75AFEB-9F87-416A-85A3-88C7497D7A54}"/>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9E9FB28B-1C56-4E53-A056-894F2E84F92C}"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92694EF5-38C6-457A-BDFC-2E5CEDA84372}"/>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11C5010-D25C-43BA-B3B0-F784F78D486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2FC2346-6D85-4233-AAF1-25F392ED09C9}" type="slidenum">
              <a:rPr lang="ja-JP" altLang="en-US"/>
              <a:pPr/>
              <a:t>‹#›</a:t>
            </a:fld>
            <a:endParaRPr lang="ja-JP" altLang="en-US"/>
          </a:p>
        </p:txBody>
      </p:sp>
    </p:spTree>
    <p:extLst>
      <p:ext uri="{BB962C8B-B14F-4D97-AF65-F5344CB8AC3E}">
        <p14:creationId xmlns:p14="http://schemas.microsoft.com/office/powerpoint/2010/main" val="3742686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AAB99FF-C6EB-4B2D-9442-F9048A2C3D49}"/>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A50B2BFF-E4C2-4132-B072-47D246C032C8}"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B100BFDB-798B-410C-9CEE-60EB16E1F1B0}"/>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BFB955B-67A7-447A-BEB5-AE4CEDE38687}"/>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4B02E02-B552-44CB-9B7C-08F46DD840D7}" type="slidenum">
              <a:rPr lang="ja-JP" altLang="en-US"/>
              <a:pPr/>
              <a:t>‹#›</a:t>
            </a:fld>
            <a:endParaRPr lang="ja-JP" altLang="en-US"/>
          </a:p>
        </p:txBody>
      </p:sp>
    </p:spTree>
    <p:extLst>
      <p:ext uri="{BB962C8B-B14F-4D97-AF65-F5344CB8AC3E}">
        <p14:creationId xmlns:p14="http://schemas.microsoft.com/office/powerpoint/2010/main" val="2788588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5CABD220-E518-4AD6-82AA-A45DD89F359D}"/>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5AACE605-5E1A-46D7-9333-15F43DD46F7A}"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D8B64B93-6451-490E-AE59-C887E1520F46}"/>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027BA70-C940-4474-8960-1646A646FC0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BC80104-7FAF-4534-82F1-9C7CEC284747}" type="slidenum">
              <a:rPr lang="ja-JP" altLang="en-US"/>
              <a:pPr/>
              <a:t>‹#›</a:t>
            </a:fld>
            <a:endParaRPr lang="ja-JP" altLang="en-US"/>
          </a:p>
        </p:txBody>
      </p:sp>
    </p:spTree>
    <p:extLst>
      <p:ext uri="{BB962C8B-B14F-4D97-AF65-F5344CB8AC3E}">
        <p14:creationId xmlns:p14="http://schemas.microsoft.com/office/powerpoint/2010/main" val="2183243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D6D74DC3-FC18-48E8-8356-AF1F3958AD47}"/>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E6801D23-8736-47B9-AB94-A0E6E56368D6}" type="datetimeFigureOut">
              <a:rPr lang="ja-JP" altLang="en-US"/>
              <a:pPr>
                <a:defRPr/>
              </a:pPr>
              <a:t>2021/9/29</a:t>
            </a:fld>
            <a:endParaRPr lang="ja-JP" altLang="en-US"/>
          </a:p>
        </p:txBody>
      </p:sp>
      <p:sp>
        <p:nvSpPr>
          <p:cNvPr id="6" name="フッター プレースホルダー 4">
            <a:extLst>
              <a:ext uri="{FF2B5EF4-FFF2-40B4-BE49-F238E27FC236}">
                <a16:creationId xmlns:a16="http://schemas.microsoft.com/office/drawing/2014/main" id="{C28DB378-2415-414B-8ED6-F0EEF58AE803}"/>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282CED7-9768-4FDA-8E0B-BF1153715E1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EA654F78-1A74-47C1-A727-F73126B728CD}" type="slidenum">
              <a:rPr lang="ja-JP" altLang="en-US"/>
              <a:pPr/>
              <a:t>‹#›</a:t>
            </a:fld>
            <a:endParaRPr lang="ja-JP" altLang="en-US"/>
          </a:p>
        </p:txBody>
      </p:sp>
    </p:spTree>
    <p:extLst>
      <p:ext uri="{BB962C8B-B14F-4D97-AF65-F5344CB8AC3E}">
        <p14:creationId xmlns:p14="http://schemas.microsoft.com/office/powerpoint/2010/main" val="708567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7C3681D5-39B3-416C-BF6A-459821957FFD}"/>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5AD4D74C-BDF7-4BE2-B62A-5208C939B1A4}" type="datetimeFigureOut">
              <a:rPr lang="ja-JP" altLang="en-US"/>
              <a:pPr>
                <a:defRPr/>
              </a:pPr>
              <a:t>2021/9/29</a:t>
            </a:fld>
            <a:endParaRPr lang="ja-JP" altLang="en-US"/>
          </a:p>
        </p:txBody>
      </p:sp>
      <p:sp>
        <p:nvSpPr>
          <p:cNvPr id="8" name="フッター プレースホルダー 4">
            <a:extLst>
              <a:ext uri="{FF2B5EF4-FFF2-40B4-BE49-F238E27FC236}">
                <a16:creationId xmlns:a16="http://schemas.microsoft.com/office/drawing/2014/main" id="{2575E1B0-F6BE-46C3-80F7-0DBF5A1E0178}"/>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1C94FEF3-3447-4C80-B3E4-7C4B423D804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94AE0BD7-C156-4A23-BF9D-89D7769490BB}" type="slidenum">
              <a:rPr lang="ja-JP" altLang="en-US"/>
              <a:pPr/>
              <a:t>‹#›</a:t>
            </a:fld>
            <a:endParaRPr lang="ja-JP" altLang="en-US"/>
          </a:p>
        </p:txBody>
      </p:sp>
    </p:spTree>
    <p:extLst>
      <p:ext uri="{BB962C8B-B14F-4D97-AF65-F5344CB8AC3E}">
        <p14:creationId xmlns:p14="http://schemas.microsoft.com/office/powerpoint/2010/main" val="3289489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7351E699-7056-4784-BB2C-364320978B6B}"/>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201F00AE-2563-431B-BEC2-540AF8FE3F4D}" type="datetimeFigureOut">
              <a:rPr lang="ja-JP" altLang="en-US"/>
              <a:pPr>
                <a:defRPr/>
              </a:pPr>
              <a:t>2021/9/29</a:t>
            </a:fld>
            <a:endParaRPr lang="ja-JP" altLang="en-US"/>
          </a:p>
        </p:txBody>
      </p:sp>
      <p:sp>
        <p:nvSpPr>
          <p:cNvPr id="4" name="フッター プレースホルダー 4">
            <a:extLst>
              <a:ext uri="{FF2B5EF4-FFF2-40B4-BE49-F238E27FC236}">
                <a16:creationId xmlns:a16="http://schemas.microsoft.com/office/drawing/2014/main" id="{A8F6D067-3C63-4169-8C81-86DF405D3BA1}"/>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0C9BB8BC-B04F-4FF5-BB59-FD21F53A5A6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CA47A98-9A4B-4442-B69F-F03BE3E633CE}" type="slidenum">
              <a:rPr lang="ja-JP" altLang="en-US"/>
              <a:pPr/>
              <a:t>‹#›</a:t>
            </a:fld>
            <a:endParaRPr lang="ja-JP" altLang="en-US"/>
          </a:p>
        </p:txBody>
      </p:sp>
    </p:spTree>
    <p:extLst>
      <p:ext uri="{BB962C8B-B14F-4D97-AF65-F5344CB8AC3E}">
        <p14:creationId xmlns:p14="http://schemas.microsoft.com/office/powerpoint/2010/main" val="280679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B64B5B3F-D911-4244-82D4-ABCAC747FEB8}"/>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B1CC35C6-596C-45C3-B6AB-7543E2F7C50A}"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C7764872-0E5F-4CE5-AAD5-5EE8BF292F38}"/>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F58EF7C-4E57-429B-AFA0-6F72ECA0E3D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06ECB72-67CE-4112-9EEA-76C07791034F}" type="slidenum">
              <a:rPr lang="ja-JP" altLang="en-US"/>
              <a:pPr/>
              <a:t>‹#›</a:t>
            </a:fld>
            <a:endParaRPr lang="ja-JP" altLang="en-US"/>
          </a:p>
        </p:txBody>
      </p:sp>
    </p:spTree>
    <p:extLst>
      <p:ext uri="{BB962C8B-B14F-4D97-AF65-F5344CB8AC3E}">
        <p14:creationId xmlns:p14="http://schemas.microsoft.com/office/powerpoint/2010/main" val="1684009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AC23FF76-0872-4A00-BE95-72D842077034}"/>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CC0B3B87-2443-4CEC-A084-F6A786DFFDA0}" type="datetimeFigureOut">
              <a:rPr lang="ja-JP" altLang="en-US"/>
              <a:pPr>
                <a:defRPr/>
              </a:pPr>
              <a:t>2021/9/29</a:t>
            </a:fld>
            <a:endParaRPr lang="ja-JP" altLang="en-US"/>
          </a:p>
        </p:txBody>
      </p:sp>
      <p:sp>
        <p:nvSpPr>
          <p:cNvPr id="3" name="フッター プレースホルダー 4">
            <a:extLst>
              <a:ext uri="{FF2B5EF4-FFF2-40B4-BE49-F238E27FC236}">
                <a16:creationId xmlns:a16="http://schemas.microsoft.com/office/drawing/2014/main" id="{35535FDA-6F79-4E4C-B1E2-84FC3E10EFA2}"/>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EF018D34-8CA2-4444-A3F8-893DDF886F8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0D82CBB-74C0-43AC-B26F-37BAF0DC3015}" type="slidenum">
              <a:rPr lang="ja-JP" altLang="en-US"/>
              <a:pPr/>
              <a:t>‹#›</a:t>
            </a:fld>
            <a:endParaRPr lang="ja-JP" altLang="en-US"/>
          </a:p>
        </p:txBody>
      </p:sp>
    </p:spTree>
    <p:extLst>
      <p:ext uri="{BB962C8B-B14F-4D97-AF65-F5344CB8AC3E}">
        <p14:creationId xmlns:p14="http://schemas.microsoft.com/office/powerpoint/2010/main" val="2398591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05D8DCE-7BD1-4924-9BA6-AB169DB5810D}"/>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3E22731B-E5AB-4FC5-BA84-8FFD3F28C25A}" type="datetimeFigureOut">
              <a:rPr lang="ja-JP" altLang="en-US"/>
              <a:pPr>
                <a:defRPr/>
              </a:pPr>
              <a:t>2021/9/29</a:t>
            </a:fld>
            <a:endParaRPr lang="ja-JP" altLang="en-US"/>
          </a:p>
        </p:txBody>
      </p:sp>
      <p:sp>
        <p:nvSpPr>
          <p:cNvPr id="6" name="フッター プレースホルダー 4">
            <a:extLst>
              <a:ext uri="{FF2B5EF4-FFF2-40B4-BE49-F238E27FC236}">
                <a16:creationId xmlns:a16="http://schemas.microsoft.com/office/drawing/2014/main" id="{B4071788-0835-458E-9AE5-6B497743653F}"/>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FCC626D-D27A-48CA-BFCB-FB588555C9C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AE29ED3-2D1F-4B7E-BEA4-9196524E5313}" type="slidenum">
              <a:rPr lang="ja-JP" altLang="en-US"/>
              <a:pPr/>
              <a:t>‹#›</a:t>
            </a:fld>
            <a:endParaRPr lang="ja-JP" altLang="en-US"/>
          </a:p>
        </p:txBody>
      </p:sp>
    </p:spTree>
    <p:extLst>
      <p:ext uri="{BB962C8B-B14F-4D97-AF65-F5344CB8AC3E}">
        <p14:creationId xmlns:p14="http://schemas.microsoft.com/office/powerpoint/2010/main" val="3719146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BF9A6622-999D-45E3-BFAE-7ECE60022981}"/>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C06586ED-5F67-4886-8328-F455761D60BC}" type="datetimeFigureOut">
              <a:rPr lang="ja-JP" altLang="en-US"/>
              <a:pPr>
                <a:defRPr/>
              </a:pPr>
              <a:t>2021/9/29</a:t>
            </a:fld>
            <a:endParaRPr lang="ja-JP" altLang="en-US"/>
          </a:p>
        </p:txBody>
      </p:sp>
      <p:sp>
        <p:nvSpPr>
          <p:cNvPr id="6" name="フッター プレースホルダー 4">
            <a:extLst>
              <a:ext uri="{FF2B5EF4-FFF2-40B4-BE49-F238E27FC236}">
                <a16:creationId xmlns:a16="http://schemas.microsoft.com/office/drawing/2014/main" id="{0042DE07-185A-483E-A932-E54D90B1A892}"/>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9B0E60F-D75D-4AE5-B218-6D2A844311E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D2B7C8A-231D-4140-95D5-698BDF7BD9F0}" type="slidenum">
              <a:rPr lang="ja-JP" altLang="en-US"/>
              <a:pPr/>
              <a:t>‹#›</a:t>
            </a:fld>
            <a:endParaRPr lang="ja-JP" altLang="en-US"/>
          </a:p>
        </p:txBody>
      </p:sp>
    </p:spTree>
    <p:extLst>
      <p:ext uri="{BB962C8B-B14F-4D97-AF65-F5344CB8AC3E}">
        <p14:creationId xmlns:p14="http://schemas.microsoft.com/office/powerpoint/2010/main" val="798465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F601D5B-2BA9-4DE7-A12B-BBBD68C9B7E7}"/>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307A7CFA-7456-43CD-8E44-F343791DEE4C}"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C28CB879-E9B0-4103-9A26-16770BCF2BAC}"/>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C748498-6DF7-4E5D-B6DA-2AFEAA923527}"/>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5242F816-4158-4D1D-9DD6-174ED345E70A}" type="slidenum">
              <a:rPr lang="ja-JP" altLang="en-US"/>
              <a:pPr/>
              <a:t>‹#›</a:t>
            </a:fld>
            <a:endParaRPr lang="ja-JP" altLang="en-US"/>
          </a:p>
        </p:txBody>
      </p:sp>
    </p:spTree>
    <p:extLst>
      <p:ext uri="{BB962C8B-B14F-4D97-AF65-F5344CB8AC3E}">
        <p14:creationId xmlns:p14="http://schemas.microsoft.com/office/powerpoint/2010/main" val="3475138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00EC089-16A5-401A-A4F4-EAD66C127C4A}"/>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AE0C3DFF-133F-470E-BF14-C484E101E983}" type="datetimeFigureOut">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3EEBC384-1C26-4AA7-829E-24C135B5EF2D}"/>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225755C-6F4B-47EE-9D63-6C34CF25FCF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CBAC4B44-703F-4518-B81E-FB9F6FB336C9}" type="slidenum">
              <a:rPr lang="ja-JP" altLang="en-US"/>
              <a:pPr/>
              <a:t>‹#›</a:t>
            </a:fld>
            <a:endParaRPr lang="ja-JP" altLang="en-US"/>
          </a:p>
        </p:txBody>
      </p:sp>
    </p:spTree>
    <p:extLst>
      <p:ext uri="{BB962C8B-B14F-4D97-AF65-F5344CB8AC3E}">
        <p14:creationId xmlns:p14="http://schemas.microsoft.com/office/powerpoint/2010/main" val="1364406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25625"/>
            <a:ext cx="7886700" cy="4351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1"/>
          <p:cNvSpPr>
            <a:spLocks noGrp="1"/>
          </p:cNvSpPr>
          <p:nvPr>
            <p:ph type="ctrTitle"/>
          </p:nvPr>
        </p:nvSpPr>
        <p:spPr>
          <a:xfrm>
            <a:off x="323528" y="620689"/>
            <a:ext cx="6480720" cy="432048"/>
          </a:xfrm>
          <a:prstGeom prst="rect">
            <a:avLst/>
          </a:prstGeom>
        </p:spPr>
        <p:txBody>
          <a:bodyPr>
            <a:noAutofit/>
          </a:bodyPr>
          <a:lstStyle>
            <a:lvl1pPr algn="l">
              <a:defRPr sz="2800">
                <a:solidFill>
                  <a:schemeClr val="bg1"/>
                </a:solidFill>
              </a:defRPr>
            </a:lvl1pPr>
          </a:lstStyle>
          <a:p>
            <a:r>
              <a:rPr lang="ja-JP" altLang="en-US" dirty="0"/>
              <a:t>マスター タイトルの書式設定</a:t>
            </a:r>
          </a:p>
        </p:txBody>
      </p:sp>
      <p:sp>
        <p:nvSpPr>
          <p:cNvPr id="4" name="日付プレースホルダー 3">
            <a:extLst>
              <a:ext uri="{FF2B5EF4-FFF2-40B4-BE49-F238E27FC236}">
                <a16:creationId xmlns:a16="http://schemas.microsoft.com/office/drawing/2014/main" id="{809BE5E7-5C3C-4D96-B10F-F70E0AFB89EF}"/>
              </a:ext>
            </a:extLst>
          </p:cNvPr>
          <p:cNvSpPr>
            <a:spLocks noGrp="1"/>
          </p:cNvSpPr>
          <p:nvPr>
            <p:ph type="dt" sz="half" idx="10"/>
          </p:nvPr>
        </p:nvSpPr>
        <p:spPr>
          <a:xfrm>
            <a:off x="628650" y="6356350"/>
            <a:ext cx="20574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fld id="{C031D4D5-81CD-4591-8C42-ECC11FE1F433}" type="datetime1">
              <a:rPr lang="ja-JP" altLang="en-US"/>
              <a:pPr>
                <a:defRPr/>
              </a:pPr>
              <a:t>2021/9/29</a:t>
            </a:fld>
            <a:endParaRPr lang="ja-JP" altLang="en-US"/>
          </a:p>
        </p:txBody>
      </p:sp>
      <p:sp>
        <p:nvSpPr>
          <p:cNvPr id="5" name="フッター プレースホルダー 4">
            <a:extLst>
              <a:ext uri="{FF2B5EF4-FFF2-40B4-BE49-F238E27FC236}">
                <a16:creationId xmlns:a16="http://schemas.microsoft.com/office/drawing/2014/main" id="{04840586-0571-43CE-A8FC-09A61CE0B270}"/>
              </a:ext>
            </a:extLst>
          </p:cNvPr>
          <p:cNvSpPr>
            <a:spLocks noGrp="1"/>
          </p:cNvSpPr>
          <p:nvPr>
            <p:ph type="ftr" sz="quarter" idx="11"/>
          </p:nvPr>
        </p:nvSpPr>
        <p:spPr>
          <a:xfrm>
            <a:off x="3028950" y="6356350"/>
            <a:ext cx="3086100" cy="365125"/>
          </a:xfrm>
          <a:prstGeom prst="rect">
            <a:avLst/>
          </a:prstGeom>
        </p:spPr>
        <p:txBody>
          <a:bodyPr/>
          <a:lstStyle>
            <a:lvl1pPr>
              <a:defRPr>
                <a:solidFill>
                  <a:prstClr val="black"/>
                </a:solidFill>
                <a:latin typeface="Calibri" panose="020F050202020403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247EF70-89D8-4F99-931B-C191CEF6A63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F45770F-B059-4F25-9179-AAFAB7D2694A}" type="slidenum">
              <a:rPr lang="ja-JP" altLang="en-US"/>
              <a:pPr/>
              <a:t>‹#›</a:t>
            </a:fld>
            <a:endParaRPr lang="ja-JP" altLang="en-US"/>
          </a:p>
        </p:txBody>
      </p:sp>
    </p:spTree>
    <p:extLst>
      <p:ext uri="{BB962C8B-B14F-4D97-AF65-F5344CB8AC3E}">
        <p14:creationId xmlns:p14="http://schemas.microsoft.com/office/powerpoint/2010/main" val="70551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C95AB161-698D-4B0C-AF41-649A3958FDC0}"/>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0501E691-9F47-42FB-9A27-78EAFDF55260}" type="datetimeFigureOut">
              <a:rPr lang="ja-JP" altLang="en-US"/>
              <a:pPr>
                <a:defRPr/>
              </a:pPr>
              <a:t>2021/9/29</a:t>
            </a:fld>
            <a:endParaRPr lang="ja-JP" altLang="en-US"/>
          </a:p>
        </p:txBody>
      </p:sp>
      <p:sp>
        <p:nvSpPr>
          <p:cNvPr id="6" name="フッター プレースホルダー 4">
            <a:extLst>
              <a:ext uri="{FF2B5EF4-FFF2-40B4-BE49-F238E27FC236}">
                <a16:creationId xmlns:a16="http://schemas.microsoft.com/office/drawing/2014/main" id="{0261E5E3-4DD4-4D5B-A62A-70A8466E47D8}"/>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C2A788CF-DE55-4118-93DE-759FB68AF7D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48E773C-3823-467D-9A34-D9F31AF3F626}" type="slidenum">
              <a:rPr lang="ja-JP" altLang="en-US"/>
              <a:pPr/>
              <a:t>‹#›</a:t>
            </a:fld>
            <a:endParaRPr lang="ja-JP" altLang="en-US"/>
          </a:p>
        </p:txBody>
      </p:sp>
    </p:spTree>
    <p:extLst>
      <p:ext uri="{BB962C8B-B14F-4D97-AF65-F5344CB8AC3E}">
        <p14:creationId xmlns:p14="http://schemas.microsoft.com/office/powerpoint/2010/main" val="161803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3B1E8169-7DAA-4D5C-8762-F0C38A0D29D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F84F6F5E-CB55-4A29-A6E2-E6DA056046FE}" type="datetimeFigureOut">
              <a:rPr lang="ja-JP" altLang="en-US"/>
              <a:pPr>
                <a:defRPr/>
              </a:pPr>
              <a:t>2021/9/29</a:t>
            </a:fld>
            <a:endParaRPr lang="ja-JP" altLang="en-US"/>
          </a:p>
        </p:txBody>
      </p:sp>
      <p:sp>
        <p:nvSpPr>
          <p:cNvPr id="8" name="フッター プレースホルダー 4">
            <a:extLst>
              <a:ext uri="{FF2B5EF4-FFF2-40B4-BE49-F238E27FC236}">
                <a16:creationId xmlns:a16="http://schemas.microsoft.com/office/drawing/2014/main" id="{817AF4A0-0332-4005-9EE3-A6333D882241}"/>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BA956138-48A0-4C39-A4AC-E1FE1AA2844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795FD6B-EA7B-4B95-A698-021A9DCE12A9}" type="slidenum">
              <a:rPr lang="ja-JP" altLang="en-US"/>
              <a:pPr/>
              <a:t>‹#›</a:t>
            </a:fld>
            <a:endParaRPr lang="ja-JP" altLang="en-US"/>
          </a:p>
        </p:txBody>
      </p:sp>
    </p:spTree>
    <p:extLst>
      <p:ext uri="{BB962C8B-B14F-4D97-AF65-F5344CB8AC3E}">
        <p14:creationId xmlns:p14="http://schemas.microsoft.com/office/powerpoint/2010/main" val="6873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BF2F5F8F-E597-4427-97A9-DB40FFCDFBA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680B6D78-F6D5-42B5-8EF7-AE59B3CE4974}" type="datetimeFigureOut">
              <a:rPr lang="ja-JP" altLang="en-US"/>
              <a:pPr>
                <a:defRPr/>
              </a:pPr>
              <a:t>2021/9/29</a:t>
            </a:fld>
            <a:endParaRPr lang="ja-JP" altLang="en-US"/>
          </a:p>
        </p:txBody>
      </p:sp>
      <p:sp>
        <p:nvSpPr>
          <p:cNvPr id="4" name="フッター プレースホルダー 4">
            <a:extLst>
              <a:ext uri="{FF2B5EF4-FFF2-40B4-BE49-F238E27FC236}">
                <a16:creationId xmlns:a16="http://schemas.microsoft.com/office/drawing/2014/main" id="{8F07C42D-2DAF-4B64-B90F-8988579C21D9}"/>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5365283E-9E75-47FC-8728-D1B7F56868D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4A6474A-DEA7-4EBD-B9E4-985F47C1A9E7}" type="slidenum">
              <a:rPr lang="ja-JP" altLang="en-US"/>
              <a:pPr/>
              <a:t>‹#›</a:t>
            </a:fld>
            <a:endParaRPr lang="ja-JP" altLang="en-US"/>
          </a:p>
        </p:txBody>
      </p:sp>
    </p:spTree>
    <p:extLst>
      <p:ext uri="{BB962C8B-B14F-4D97-AF65-F5344CB8AC3E}">
        <p14:creationId xmlns:p14="http://schemas.microsoft.com/office/powerpoint/2010/main" val="123034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C8626875-771E-481D-A5E5-4ADDC4B84D2B}"/>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E2F6CC3B-C744-4095-8EC1-B3B68ABD1E93}" type="datetimeFigureOut">
              <a:rPr lang="ja-JP" altLang="en-US"/>
              <a:pPr>
                <a:defRPr/>
              </a:pPr>
              <a:t>2021/9/29</a:t>
            </a:fld>
            <a:endParaRPr lang="ja-JP" altLang="en-US"/>
          </a:p>
        </p:txBody>
      </p:sp>
      <p:sp>
        <p:nvSpPr>
          <p:cNvPr id="3" name="フッター プレースホルダー 4">
            <a:extLst>
              <a:ext uri="{FF2B5EF4-FFF2-40B4-BE49-F238E27FC236}">
                <a16:creationId xmlns:a16="http://schemas.microsoft.com/office/drawing/2014/main" id="{50BDC0B0-215F-48C4-B470-8A162D8F3232}"/>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141FCDF3-DAFC-4895-A526-A7E3243C63C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B8F6AC7-7045-4B00-99AE-7480F2A44E41}" type="slidenum">
              <a:rPr lang="ja-JP" altLang="en-US"/>
              <a:pPr/>
              <a:t>‹#›</a:t>
            </a:fld>
            <a:endParaRPr lang="ja-JP" altLang="en-US"/>
          </a:p>
        </p:txBody>
      </p:sp>
    </p:spTree>
    <p:extLst>
      <p:ext uri="{BB962C8B-B14F-4D97-AF65-F5344CB8AC3E}">
        <p14:creationId xmlns:p14="http://schemas.microsoft.com/office/powerpoint/2010/main" val="382335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B73A07A6-63F9-460C-8F08-5171A426CB67}"/>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2FC5861D-9108-4568-827F-C2C2540C286A}" type="datetimeFigureOut">
              <a:rPr lang="ja-JP" altLang="en-US"/>
              <a:pPr>
                <a:defRPr/>
              </a:pPr>
              <a:t>2021/9/29</a:t>
            </a:fld>
            <a:endParaRPr lang="ja-JP" altLang="en-US"/>
          </a:p>
        </p:txBody>
      </p:sp>
      <p:sp>
        <p:nvSpPr>
          <p:cNvPr id="6" name="フッター プレースホルダー 4">
            <a:extLst>
              <a:ext uri="{FF2B5EF4-FFF2-40B4-BE49-F238E27FC236}">
                <a16:creationId xmlns:a16="http://schemas.microsoft.com/office/drawing/2014/main" id="{3F9ED14F-278C-419C-BB12-88D5151F6EE3}"/>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F293F9F7-9C40-46DC-8681-7285745BA45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1B30456-D479-4FB9-8192-92AEB36D45D8}" type="slidenum">
              <a:rPr lang="ja-JP" altLang="en-US"/>
              <a:pPr/>
              <a:t>‹#›</a:t>
            </a:fld>
            <a:endParaRPr lang="ja-JP" altLang="en-US"/>
          </a:p>
        </p:txBody>
      </p:sp>
    </p:spTree>
    <p:extLst>
      <p:ext uri="{BB962C8B-B14F-4D97-AF65-F5344CB8AC3E}">
        <p14:creationId xmlns:p14="http://schemas.microsoft.com/office/powerpoint/2010/main" val="273677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DF88D9FF-FD04-4EDC-9349-A7F19F8249D9}"/>
              </a:ext>
            </a:extLst>
          </p:cNvPr>
          <p:cNvSpPr>
            <a:spLocks noGrp="1"/>
          </p:cNvSpPr>
          <p:nvPr>
            <p:ph type="dt" sz="half" idx="10"/>
          </p:nvPr>
        </p:nvSpPr>
        <p:spPr>
          <a:xfrm>
            <a:off x="628650" y="6356350"/>
            <a:ext cx="20574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fld id="{A71E4B07-541E-4B6B-9D7E-045EF1145FDF}" type="datetimeFigureOut">
              <a:rPr lang="ja-JP" altLang="en-US"/>
              <a:pPr>
                <a:defRPr/>
              </a:pPr>
              <a:t>2021/9/29</a:t>
            </a:fld>
            <a:endParaRPr lang="ja-JP" altLang="en-US"/>
          </a:p>
        </p:txBody>
      </p:sp>
      <p:sp>
        <p:nvSpPr>
          <p:cNvPr id="6" name="フッター プレースホルダー 4">
            <a:extLst>
              <a:ext uri="{FF2B5EF4-FFF2-40B4-BE49-F238E27FC236}">
                <a16:creationId xmlns:a16="http://schemas.microsoft.com/office/drawing/2014/main" id="{73880938-0366-4F93-A8C0-BA4C0FDDAEF4}"/>
              </a:ext>
            </a:extLst>
          </p:cNvPr>
          <p:cNvSpPr>
            <a:spLocks noGrp="1"/>
          </p:cNvSpPr>
          <p:nvPr>
            <p:ph type="ftr" sz="quarter" idx="11"/>
          </p:nvPr>
        </p:nvSpPr>
        <p:spPr>
          <a:xfrm>
            <a:off x="3028950" y="6356350"/>
            <a:ext cx="3086100" cy="365125"/>
          </a:xfrm>
          <a:prstGeom prst="rect">
            <a:avLst/>
          </a:prstGeom>
        </p:spPr>
        <p:txBody>
          <a:bodyPr/>
          <a:lstStyle>
            <a:lvl1pPr>
              <a:defRPr>
                <a:latin typeface="Calibri" panose="020F0502020204030204" pitchFamily="34" charset="0"/>
                <a:ea typeface="ＭＳ Ｐゴシック" panose="020B0600070205080204" pitchFamily="50" charset="-128"/>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A872192-1CDA-4A65-8B05-56C533BBE92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33F9C76-D314-49AB-834B-B4708A9396F2}" type="slidenum">
              <a:rPr lang="ja-JP" altLang="en-US"/>
              <a:pPr/>
              <a:t>‹#›</a:t>
            </a:fld>
            <a:endParaRPr lang="ja-JP" altLang="en-US"/>
          </a:p>
        </p:txBody>
      </p:sp>
    </p:spTree>
    <p:extLst>
      <p:ext uri="{BB962C8B-B14F-4D97-AF65-F5344CB8AC3E}">
        <p14:creationId xmlns:p14="http://schemas.microsoft.com/office/powerpoint/2010/main" val="355926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3">
            <a:extLst>
              <a:ext uri="{FF2B5EF4-FFF2-40B4-BE49-F238E27FC236}">
                <a16:creationId xmlns:a16="http://schemas.microsoft.com/office/drawing/2014/main" id="{61192D22-7364-494D-AF9F-156E68A8E893}"/>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301" r:id="rId1"/>
    <p:sldLayoutId id="2147490302" r:id="rId2"/>
    <p:sldLayoutId id="2147490303" r:id="rId3"/>
    <p:sldLayoutId id="2147490304" r:id="rId4"/>
    <p:sldLayoutId id="2147490305" r:id="rId5"/>
    <p:sldLayoutId id="2147490306" r:id="rId6"/>
    <p:sldLayoutId id="2147490307" r:id="rId7"/>
    <p:sldLayoutId id="2147490308" r:id="rId8"/>
    <p:sldLayoutId id="2147490309" r:id="rId9"/>
    <p:sldLayoutId id="2147490310" r:id="rId10"/>
    <p:sldLayoutId id="2147490311" r:id="rId11"/>
    <p:sldLayoutId id="2147490312" r:id="rId12"/>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図 3">
            <a:extLst>
              <a:ext uri="{FF2B5EF4-FFF2-40B4-BE49-F238E27FC236}">
                <a16:creationId xmlns:a16="http://schemas.microsoft.com/office/drawing/2014/main" id="{E96DA88E-B90A-403C-90F5-FC788EDB6C7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313" r:id="rId1"/>
    <p:sldLayoutId id="2147490314" r:id="rId2"/>
    <p:sldLayoutId id="2147490315" r:id="rId3"/>
    <p:sldLayoutId id="2147490316" r:id="rId4"/>
    <p:sldLayoutId id="2147490317" r:id="rId5"/>
    <p:sldLayoutId id="2147490318" r:id="rId6"/>
    <p:sldLayoutId id="2147490319" r:id="rId7"/>
    <p:sldLayoutId id="2147490320" r:id="rId8"/>
    <p:sldLayoutId id="2147490321" r:id="rId9"/>
    <p:sldLayoutId id="2147490322" r:id="rId10"/>
    <p:sldLayoutId id="2147490323"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図 1">
            <a:extLst>
              <a:ext uri="{FF2B5EF4-FFF2-40B4-BE49-F238E27FC236}">
                <a16:creationId xmlns:a16="http://schemas.microsoft.com/office/drawing/2014/main" id="{BC824D07-A77D-441E-BD4F-7FDAFA0F4FD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324" r:id="rId1"/>
    <p:sldLayoutId id="2147490325" r:id="rId2"/>
    <p:sldLayoutId id="2147490326" r:id="rId3"/>
    <p:sldLayoutId id="2147490327" r:id="rId4"/>
    <p:sldLayoutId id="2147490328" r:id="rId5"/>
    <p:sldLayoutId id="2147490329" r:id="rId6"/>
    <p:sldLayoutId id="2147490330" r:id="rId7"/>
    <p:sldLayoutId id="2147490331" r:id="rId8"/>
    <p:sldLayoutId id="2147490332" r:id="rId9"/>
    <p:sldLayoutId id="2147490333" r:id="rId10"/>
    <p:sldLayoutId id="2147490334" r:id="rId11"/>
    <p:sldLayoutId id="2147490335" r:id="rId12"/>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72D7383-DDCC-462F-9266-8EB41E9FE850}"/>
              </a:ext>
            </a:extLst>
          </p:cNvPr>
          <p:cNvSpPr txBox="1"/>
          <p:nvPr/>
        </p:nvSpPr>
        <p:spPr>
          <a:xfrm>
            <a:off x="919163" y="2628900"/>
            <a:ext cx="7283450" cy="1200150"/>
          </a:xfrm>
          <a:prstGeom prst="rect">
            <a:avLst/>
          </a:prstGeom>
          <a:noFill/>
        </p:spPr>
        <p:txBody>
          <a:bodyPr>
            <a:spAutoFit/>
          </a:bodyPr>
          <a:lstStyle/>
          <a:p>
            <a:pPr algn="ctr" eaLnBrk="1" fontAlgn="auto" hangingPunct="1">
              <a:spcBef>
                <a:spcPts val="0"/>
              </a:spcBef>
              <a:spcAft>
                <a:spcPts val="0"/>
              </a:spcAft>
              <a:defRPr/>
            </a:pPr>
            <a:r>
              <a:rPr lang="ja-JP" altLang="en-US" sz="7200" dirty="0">
                <a:latin typeface="+mn-ea"/>
                <a:ea typeface="+mn-ea"/>
              </a:rPr>
              <a:t>ローン</a:t>
            </a:r>
            <a:endParaRPr lang="en-US" altLang="ja-JP" sz="4800" dirty="0">
              <a:latin typeface="+mn-ea"/>
              <a:ea typeface="+mn-ea"/>
            </a:endParaRPr>
          </a:p>
        </p:txBody>
      </p:sp>
      <p:pic>
        <p:nvPicPr>
          <p:cNvPr id="41987" name="図 3">
            <a:extLst>
              <a:ext uri="{FF2B5EF4-FFF2-40B4-BE49-F238E27FC236}">
                <a16:creationId xmlns:a16="http://schemas.microsoft.com/office/drawing/2014/main" id="{B9D1D0F2-B1C2-40FB-B881-16BDC72009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5876925"/>
            <a:ext cx="15573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図 1">
            <a:extLst>
              <a:ext uri="{FF2B5EF4-FFF2-40B4-BE49-F238E27FC236}">
                <a16:creationId xmlns:a16="http://schemas.microsoft.com/office/drawing/2014/main" id="{67913C79-ADB8-440F-8A36-4E5F84F529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95275"/>
            <a:ext cx="3054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テキスト ボックス 8">
            <a:extLst>
              <a:ext uri="{FF2B5EF4-FFF2-40B4-BE49-F238E27FC236}">
                <a16:creationId xmlns:a16="http://schemas.microsoft.com/office/drawing/2014/main" id="{188258CF-532C-487E-B8EE-CBB25E10B496}"/>
              </a:ext>
            </a:extLst>
          </p:cNvPr>
          <p:cNvSpPr txBox="1">
            <a:spLocks noChangeArrowheads="1"/>
          </p:cNvSpPr>
          <p:nvPr/>
        </p:nvSpPr>
        <p:spPr bwMode="auto">
          <a:xfrm>
            <a:off x="539750" y="620713"/>
            <a:ext cx="566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ローンの種類</a:t>
            </a:r>
          </a:p>
        </p:txBody>
      </p:sp>
      <p:sp>
        <p:nvSpPr>
          <p:cNvPr id="60419" name="正方形/長方形 37">
            <a:extLst>
              <a:ext uri="{FF2B5EF4-FFF2-40B4-BE49-F238E27FC236}">
                <a16:creationId xmlns:a16="http://schemas.microsoft.com/office/drawing/2014/main" id="{11C2943E-078E-4B09-AFFC-6F93BF4B8B1E}"/>
              </a:ext>
            </a:extLst>
          </p:cNvPr>
          <p:cNvSpPr>
            <a:spLocks noChangeArrowheads="1"/>
          </p:cNvSpPr>
          <p:nvPr/>
        </p:nvSpPr>
        <p:spPr bwMode="auto">
          <a:xfrm>
            <a:off x="539750" y="1663700"/>
            <a:ext cx="4433888" cy="438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endParaRPr lang="ja-JP" altLang="en-US">
              <a:latin typeface="Arial" panose="020B0604020202020204" pitchFamily="34" charset="0"/>
            </a:endParaRPr>
          </a:p>
        </p:txBody>
      </p:sp>
      <p:sp>
        <p:nvSpPr>
          <p:cNvPr id="39" name="Text Box 4">
            <a:extLst>
              <a:ext uri="{FF2B5EF4-FFF2-40B4-BE49-F238E27FC236}">
                <a16:creationId xmlns:a16="http://schemas.microsoft.com/office/drawing/2014/main" id="{3BE56E63-3478-4214-AD6E-20C01FB2409C}"/>
              </a:ext>
            </a:extLst>
          </p:cNvPr>
          <p:cNvSpPr txBox="1">
            <a:spLocks noChangeArrowheads="1"/>
          </p:cNvSpPr>
          <p:nvPr/>
        </p:nvSpPr>
        <p:spPr bwMode="auto">
          <a:xfrm>
            <a:off x="1271588" y="1700213"/>
            <a:ext cx="3030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dirty="0">
                <a:solidFill>
                  <a:srgbClr val="000000"/>
                </a:solidFill>
                <a:latin typeface="+mn-ea"/>
                <a:ea typeface="+mn-ea"/>
              </a:rPr>
              <a:t>使いみちを限定したローン</a:t>
            </a:r>
            <a:endParaRPr lang="en-US" altLang="ja-JP" dirty="0">
              <a:solidFill>
                <a:srgbClr val="000000"/>
              </a:solidFill>
              <a:latin typeface="+mn-ea"/>
              <a:ea typeface="+mn-ea"/>
            </a:endParaRPr>
          </a:p>
        </p:txBody>
      </p:sp>
      <p:sp>
        <p:nvSpPr>
          <p:cNvPr id="60421" name="正方形/長方形 46">
            <a:extLst>
              <a:ext uri="{FF2B5EF4-FFF2-40B4-BE49-F238E27FC236}">
                <a16:creationId xmlns:a16="http://schemas.microsoft.com/office/drawing/2014/main" id="{6DF85E51-A341-41E0-9FB0-E6EBFB888662}"/>
              </a:ext>
            </a:extLst>
          </p:cNvPr>
          <p:cNvSpPr>
            <a:spLocks noChangeArrowheads="1"/>
          </p:cNvSpPr>
          <p:nvPr/>
        </p:nvSpPr>
        <p:spPr bwMode="auto">
          <a:xfrm>
            <a:off x="5551488" y="1697038"/>
            <a:ext cx="3051175" cy="4397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endParaRPr lang="ja-JP" altLang="en-US">
              <a:latin typeface="Arial" panose="020B0604020202020204" pitchFamily="34" charset="0"/>
            </a:endParaRPr>
          </a:p>
        </p:txBody>
      </p:sp>
      <p:sp>
        <p:nvSpPr>
          <p:cNvPr id="48" name="Text Box 4">
            <a:extLst>
              <a:ext uri="{FF2B5EF4-FFF2-40B4-BE49-F238E27FC236}">
                <a16:creationId xmlns:a16="http://schemas.microsoft.com/office/drawing/2014/main" id="{1D0BDA7D-8814-412D-BF12-C286A97755A6}"/>
              </a:ext>
            </a:extLst>
          </p:cNvPr>
          <p:cNvSpPr txBox="1">
            <a:spLocks noChangeArrowheads="1"/>
          </p:cNvSpPr>
          <p:nvPr/>
        </p:nvSpPr>
        <p:spPr bwMode="auto">
          <a:xfrm>
            <a:off x="5668963" y="1731963"/>
            <a:ext cx="2817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dirty="0">
                <a:solidFill>
                  <a:srgbClr val="000000"/>
                </a:solidFill>
                <a:latin typeface="+mn-ea"/>
                <a:ea typeface="+mn-ea"/>
              </a:rPr>
              <a:t>使いみちが自由なローン</a:t>
            </a:r>
            <a:endParaRPr lang="en-US" altLang="ja-JP" dirty="0">
              <a:solidFill>
                <a:srgbClr val="000000"/>
              </a:solidFill>
              <a:latin typeface="+mn-ea"/>
              <a:ea typeface="+mn-ea"/>
            </a:endParaRPr>
          </a:p>
        </p:txBody>
      </p:sp>
      <p:pic>
        <p:nvPicPr>
          <p:cNvPr id="60423" name="図 51">
            <a:extLst>
              <a:ext uri="{FF2B5EF4-FFF2-40B4-BE49-F238E27FC236}">
                <a16:creationId xmlns:a16="http://schemas.microsoft.com/office/drawing/2014/main" id="{C875B8B9-37F7-4F28-AA5C-370A4F9951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4788" y="4675188"/>
            <a:ext cx="19812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 Box 4">
            <a:extLst>
              <a:ext uri="{FF2B5EF4-FFF2-40B4-BE49-F238E27FC236}">
                <a16:creationId xmlns:a16="http://schemas.microsoft.com/office/drawing/2014/main" id="{9BF665FF-4063-4DE1-B99D-C2EB762F2518}"/>
              </a:ext>
            </a:extLst>
          </p:cNvPr>
          <p:cNvSpPr txBox="1">
            <a:spLocks noChangeArrowheads="1"/>
          </p:cNvSpPr>
          <p:nvPr/>
        </p:nvSpPr>
        <p:spPr bwMode="auto">
          <a:xfrm rot="582624">
            <a:off x="6962775" y="5065713"/>
            <a:ext cx="160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rgbClr val="000000"/>
                </a:solidFill>
                <a:latin typeface="ＭＳ Ｐゴシック" panose="020B0600070205080204" pitchFamily="50" charset="-128"/>
                <a:ea typeface="メイリオ" panose="020B0604030504040204" pitchFamily="50" charset="-128"/>
              </a:rPr>
              <a:t>ローンは</a:t>
            </a:r>
            <a:endParaRPr lang="en-US" altLang="ja-JP" sz="1400">
              <a:solidFill>
                <a:srgbClr val="000000"/>
              </a:solidFill>
              <a:latin typeface="ＭＳ Ｐゴシック" panose="020B0600070205080204" pitchFamily="50" charset="-128"/>
              <a:ea typeface="メイリオ" panose="020B0604030504040204" pitchFamily="50" charset="-128"/>
            </a:endParaRPr>
          </a:p>
          <a:p>
            <a:pPr algn="ctr"/>
            <a:r>
              <a:rPr lang="ja-JP" altLang="en-US" sz="1400">
                <a:solidFill>
                  <a:srgbClr val="000000"/>
                </a:solidFill>
                <a:latin typeface="ＭＳ Ｐゴシック" panose="020B0600070205080204" pitchFamily="50" charset="-128"/>
                <a:ea typeface="メイリオ" panose="020B0604030504040204" pitchFamily="50" charset="-128"/>
              </a:rPr>
              <a:t>イロイローン♪</a:t>
            </a:r>
            <a:endParaRPr lang="en-US" altLang="ja-JP" sz="1400">
              <a:solidFill>
                <a:srgbClr val="000000"/>
              </a:solidFill>
              <a:latin typeface="ＭＳ Ｐゴシック" panose="020B0600070205080204" pitchFamily="50" charset="-128"/>
              <a:ea typeface="メイリオ" panose="020B0604030504040204" pitchFamily="50" charset="-128"/>
            </a:endParaRPr>
          </a:p>
        </p:txBody>
      </p:sp>
      <p:sp>
        <p:nvSpPr>
          <p:cNvPr id="60425" name="Text Box 4">
            <a:extLst>
              <a:ext uri="{FF2B5EF4-FFF2-40B4-BE49-F238E27FC236}">
                <a16:creationId xmlns:a16="http://schemas.microsoft.com/office/drawing/2014/main" id="{11C083F8-E1A4-408A-A946-F090138EA3DD}"/>
              </a:ext>
            </a:extLst>
          </p:cNvPr>
          <p:cNvSpPr txBox="1">
            <a:spLocks noChangeArrowheads="1"/>
          </p:cNvSpPr>
          <p:nvPr/>
        </p:nvSpPr>
        <p:spPr bwMode="auto">
          <a:xfrm>
            <a:off x="668338" y="2379663"/>
            <a:ext cx="1979612" cy="307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chemeClr val="bg1"/>
                </a:solidFill>
                <a:latin typeface="HGP創英角ｺﾞｼｯｸUB" panose="020B0900000000000000" pitchFamily="50" charset="-128"/>
                <a:ea typeface="HGP創英角ｺﾞｼｯｸUB" panose="020B0900000000000000" pitchFamily="50" charset="-128"/>
              </a:rPr>
              <a:t>自動車ローン</a:t>
            </a:r>
            <a:endParaRPr lang="en-US" altLang="ja-JP" sz="140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60426" name="図 4">
            <a:extLst>
              <a:ext uri="{FF2B5EF4-FFF2-40B4-BE49-F238E27FC236}">
                <a16:creationId xmlns:a16="http://schemas.microsoft.com/office/drawing/2014/main" id="{8BF0ACCA-A76E-4968-8104-087BE50BD55E}"/>
              </a:ext>
            </a:extLst>
          </p:cNvPr>
          <p:cNvPicPr>
            <a:picLocks noChangeAspect="1"/>
          </p:cNvPicPr>
          <p:nvPr/>
        </p:nvPicPr>
        <p:blipFill>
          <a:blip r:embed="rId4">
            <a:extLst>
              <a:ext uri="{28A0092B-C50C-407E-A947-70E740481C1C}">
                <a14:useLocalDpi xmlns:a14="http://schemas.microsoft.com/office/drawing/2010/main" val="0"/>
              </a:ext>
            </a:extLst>
          </a:blip>
          <a:srcRect l="5132" t="19305" r="9399" b="13152"/>
          <a:stretch>
            <a:fillRect/>
          </a:stretch>
        </p:blipFill>
        <p:spPr bwMode="auto">
          <a:xfrm>
            <a:off x="1044575" y="2819400"/>
            <a:ext cx="11572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4">
            <a:extLst>
              <a:ext uri="{FF2B5EF4-FFF2-40B4-BE49-F238E27FC236}">
                <a16:creationId xmlns:a16="http://schemas.microsoft.com/office/drawing/2014/main" id="{20905FE6-8F22-4816-A79F-AE1967DD6358}"/>
              </a:ext>
            </a:extLst>
          </p:cNvPr>
          <p:cNvSpPr txBox="1">
            <a:spLocks noChangeArrowheads="1"/>
          </p:cNvSpPr>
          <p:nvPr/>
        </p:nvSpPr>
        <p:spPr bwMode="auto">
          <a:xfrm>
            <a:off x="668338" y="3595688"/>
            <a:ext cx="1979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200" dirty="0">
                <a:solidFill>
                  <a:srgbClr val="000000"/>
                </a:solidFill>
                <a:latin typeface="+mn-ea"/>
                <a:ea typeface="+mn-ea"/>
              </a:rPr>
              <a:t>自動車を購入するときに借りられるローンです。</a:t>
            </a:r>
            <a:endParaRPr lang="en-US" altLang="ja-JP" sz="1200" dirty="0">
              <a:solidFill>
                <a:srgbClr val="000000"/>
              </a:solidFill>
              <a:latin typeface="+mn-ea"/>
              <a:ea typeface="+mn-ea"/>
            </a:endParaRPr>
          </a:p>
        </p:txBody>
      </p:sp>
      <p:sp>
        <p:nvSpPr>
          <p:cNvPr id="60428" name="Text Box 4">
            <a:extLst>
              <a:ext uri="{FF2B5EF4-FFF2-40B4-BE49-F238E27FC236}">
                <a16:creationId xmlns:a16="http://schemas.microsoft.com/office/drawing/2014/main" id="{79E37DFE-8EBE-4564-B04E-23B625F1861A}"/>
              </a:ext>
            </a:extLst>
          </p:cNvPr>
          <p:cNvSpPr txBox="1">
            <a:spLocks noChangeArrowheads="1"/>
          </p:cNvSpPr>
          <p:nvPr/>
        </p:nvSpPr>
        <p:spPr bwMode="auto">
          <a:xfrm>
            <a:off x="2886075" y="2379663"/>
            <a:ext cx="1981200" cy="307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chemeClr val="bg1"/>
                </a:solidFill>
                <a:latin typeface="HGP創英角ｺﾞｼｯｸUB" panose="020B0900000000000000" pitchFamily="50" charset="-128"/>
                <a:ea typeface="HGP創英角ｺﾞｼｯｸUB" panose="020B0900000000000000" pitchFamily="50" charset="-128"/>
              </a:rPr>
              <a:t>住宅ローン</a:t>
            </a:r>
            <a:endParaRPr lang="en-US" altLang="ja-JP" sz="14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4" name="Text Box 4">
            <a:extLst>
              <a:ext uri="{FF2B5EF4-FFF2-40B4-BE49-F238E27FC236}">
                <a16:creationId xmlns:a16="http://schemas.microsoft.com/office/drawing/2014/main" id="{AB72EE64-FAC8-4947-9256-C78C16FC97C1}"/>
              </a:ext>
            </a:extLst>
          </p:cNvPr>
          <p:cNvSpPr txBox="1">
            <a:spLocks noChangeArrowheads="1"/>
          </p:cNvSpPr>
          <p:nvPr/>
        </p:nvSpPr>
        <p:spPr bwMode="auto">
          <a:xfrm>
            <a:off x="2886075" y="3595688"/>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200" dirty="0">
                <a:solidFill>
                  <a:srgbClr val="000000"/>
                </a:solidFill>
                <a:latin typeface="+mn-ea"/>
                <a:ea typeface="+mn-ea"/>
              </a:rPr>
              <a:t>マイホームを購入するときに借りられるローンです。</a:t>
            </a:r>
            <a:endParaRPr lang="en-US" altLang="ja-JP" sz="1200" dirty="0">
              <a:solidFill>
                <a:srgbClr val="000000"/>
              </a:solidFill>
              <a:latin typeface="+mn-ea"/>
              <a:ea typeface="+mn-ea"/>
            </a:endParaRPr>
          </a:p>
        </p:txBody>
      </p:sp>
      <p:pic>
        <p:nvPicPr>
          <p:cNvPr id="60430" name="図 20">
            <a:extLst>
              <a:ext uri="{FF2B5EF4-FFF2-40B4-BE49-F238E27FC236}">
                <a16:creationId xmlns:a16="http://schemas.microsoft.com/office/drawing/2014/main" id="{9CCAE7ED-93A6-45FF-972D-17652E6B96A3}"/>
              </a:ext>
            </a:extLst>
          </p:cNvPr>
          <p:cNvPicPr>
            <a:picLocks noChangeAspect="1"/>
          </p:cNvPicPr>
          <p:nvPr/>
        </p:nvPicPr>
        <p:blipFill>
          <a:blip r:embed="rId5">
            <a:extLst>
              <a:ext uri="{28A0092B-C50C-407E-A947-70E740481C1C}">
                <a14:useLocalDpi xmlns:a14="http://schemas.microsoft.com/office/drawing/2010/main" val="0"/>
              </a:ext>
            </a:extLst>
          </a:blip>
          <a:srcRect l="8777" t="11246" r="7375" b="6502"/>
          <a:stretch>
            <a:fillRect/>
          </a:stretch>
        </p:blipFill>
        <p:spPr bwMode="auto">
          <a:xfrm>
            <a:off x="3351213" y="2809875"/>
            <a:ext cx="10334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1" name="Text Box 4">
            <a:extLst>
              <a:ext uri="{FF2B5EF4-FFF2-40B4-BE49-F238E27FC236}">
                <a16:creationId xmlns:a16="http://schemas.microsoft.com/office/drawing/2014/main" id="{4B4827B7-BA06-48E5-A6B2-C42D4283BD91}"/>
              </a:ext>
            </a:extLst>
          </p:cNvPr>
          <p:cNvSpPr txBox="1">
            <a:spLocks noChangeArrowheads="1"/>
          </p:cNvSpPr>
          <p:nvPr/>
        </p:nvSpPr>
        <p:spPr bwMode="auto">
          <a:xfrm>
            <a:off x="668338" y="4367213"/>
            <a:ext cx="1979612" cy="307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chemeClr val="bg1"/>
                </a:solidFill>
                <a:latin typeface="HGP創英角ｺﾞｼｯｸUB" panose="020B0900000000000000" pitchFamily="50" charset="-128"/>
                <a:ea typeface="HGP創英角ｺﾞｼｯｸUB" panose="020B0900000000000000" pitchFamily="50" charset="-128"/>
              </a:rPr>
              <a:t>教育ローン</a:t>
            </a:r>
            <a:endParaRPr lang="en-US" altLang="ja-JP" sz="14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8" name="Text Box 4">
            <a:extLst>
              <a:ext uri="{FF2B5EF4-FFF2-40B4-BE49-F238E27FC236}">
                <a16:creationId xmlns:a16="http://schemas.microsoft.com/office/drawing/2014/main" id="{604A4BD2-F740-4099-9F22-9814A80A75F6}"/>
              </a:ext>
            </a:extLst>
          </p:cNvPr>
          <p:cNvSpPr txBox="1">
            <a:spLocks noChangeArrowheads="1"/>
          </p:cNvSpPr>
          <p:nvPr/>
        </p:nvSpPr>
        <p:spPr bwMode="auto">
          <a:xfrm>
            <a:off x="668338" y="5584825"/>
            <a:ext cx="1979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200" dirty="0">
                <a:solidFill>
                  <a:srgbClr val="000000"/>
                </a:solidFill>
                <a:latin typeface="+mn-ea"/>
                <a:ea typeface="+mn-ea"/>
              </a:rPr>
              <a:t>教育資金を支払うときに借りられるローンです。</a:t>
            </a:r>
            <a:endParaRPr lang="en-US" altLang="ja-JP" sz="1200" dirty="0">
              <a:solidFill>
                <a:srgbClr val="000000"/>
              </a:solidFill>
              <a:latin typeface="+mn-ea"/>
              <a:ea typeface="+mn-ea"/>
            </a:endParaRPr>
          </a:p>
        </p:txBody>
      </p:sp>
      <p:sp>
        <p:nvSpPr>
          <p:cNvPr id="60433" name="Text Box 4">
            <a:extLst>
              <a:ext uri="{FF2B5EF4-FFF2-40B4-BE49-F238E27FC236}">
                <a16:creationId xmlns:a16="http://schemas.microsoft.com/office/drawing/2014/main" id="{14AA0C33-B3A0-4638-9FF6-68E0EA578AE0}"/>
              </a:ext>
            </a:extLst>
          </p:cNvPr>
          <p:cNvSpPr txBox="1">
            <a:spLocks noChangeArrowheads="1"/>
          </p:cNvSpPr>
          <p:nvPr/>
        </p:nvSpPr>
        <p:spPr bwMode="auto">
          <a:xfrm>
            <a:off x="2886075" y="4367213"/>
            <a:ext cx="1981200" cy="307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chemeClr val="bg1"/>
                </a:solidFill>
                <a:latin typeface="HGP創英角ｺﾞｼｯｸUB" panose="020B0900000000000000" pitchFamily="50" charset="-128"/>
                <a:ea typeface="HGP創英角ｺﾞｼｯｸUB" panose="020B0900000000000000" pitchFamily="50" charset="-128"/>
              </a:rPr>
              <a:t>事業ローン</a:t>
            </a:r>
            <a:endParaRPr lang="en-US" altLang="ja-JP" sz="14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0" name="Text Box 4">
            <a:extLst>
              <a:ext uri="{FF2B5EF4-FFF2-40B4-BE49-F238E27FC236}">
                <a16:creationId xmlns:a16="http://schemas.microsoft.com/office/drawing/2014/main" id="{4ABAEB3A-6A4C-4801-BAD3-A28988897EEC}"/>
              </a:ext>
            </a:extLst>
          </p:cNvPr>
          <p:cNvSpPr txBox="1">
            <a:spLocks noChangeArrowheads="1"/>
          </p:cNvSpPr>
          <p:nvPr/>
        </p:nvSpPr>
        <p:spPr bwMode="auto">
          <a:xfrm>
            <a:off x="2886075" y="5584825"/>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200" dirty="0">
                <a:solidFill>
                  <a:srgbClr val="000000"/>
                </a:solidFill>
                <a:latin typeface="+mn-ea"/>
                <a:ea typeface="+mn-ea"/>
              </a:rPr>
              <a:t>会社の事業の範囲内で借りられるローンです。</a:t>
            </a:r>
            <a:endParaRPr lang="en-US" altLang="ja-JP" sz="1200" dirty="0">
              <a:solidFill>
                <a:srgbClr val="000000"/>
              </a:solidFill>
              <a:latin typeface="+mn-ea"/>
              <a:ea typeface="+mn-ea"/>
            </a:endParaRPr>
          </a:p>
        </p:txBody>
      </p:sp>
      <p:pic>
        <p:nvPicPr>
          <p:cNvPr id="60435" name="図 5">
            <a:extLst>
              <a:ext uri="{FF2B5EF4-FFF2-40B4-BE49-F238E27FC236}">
                <a16:creationId xmlns:a16="http://schemas.microsoft.com/office/drawing/2014/main" id="{C61B791B-E602-4057-930D-9530F741B93A}"/>
              </a:ext>
            </a:extLst>
          </p:cNvPr>
          <p:cNvPicPr>
            <a:picLocks noChangeAspect="1"/>
          </p:cNvPicPr>
          <p:nvPr/>
        </p:nvPicPr>
        <p:blipFill>
          <a:blip r:embed="rId6">
            <a:extLst>
              <a:ext uri="{28A0092B-C50C-407E-A947-70E740481C1C}">
                <a14:useLocalDpi xmlns:a14="http://schemas.microsoft.com/office/drawing/2010/main" val="0"/>
              </a:ext>
            </a:extLst>
          </a:blip>
          <a:srcRect l="9932" t="9103" r="9746" b="13280"/>
          <a:stretch>
            <a:fillRect/>
          </a:stretch>
        </p:blipFill>
        <p:spPr bwMode="auto">
          <a:xfrm>
            <a:off x="1143000" y="4778375"/>
            <a:ext cx="976313"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図 6">
            <a:extLst>
              <a:ext uri="{FF2B5EF4-FFF2-40B4-BE49-F238E27FC236}">
                <a16:creationId xmlns:a16="http://schemas.microsoft.com/office/drawing/2014/main" id="{2A88BAD5-5F54-4118-8C75-23818FA2EB7C}"/>
              </a:ext>
            </a:extLst>
          </p:cNvPr>
          <p:cNvPicPr>
            <a:picLocks noChangeAspect="1"/>
          </p:cNvPicPr>
          <p:nvPr/>
        </p:nvPicPr>
        <p:blipFill>
          <a:blip r:embed="rId7">
            <a:extLst>
              <a:ext uri="{28A0092B-C50C-407E-A947-70E740481C1C}">
                <a14:useLocalDpi xmlns:a14="http://schemas.microsoft.com/office/drawing/2010/main" val="0"/>
              </a:ext>
            </a:extLst>
          </a:blip>
          <a:srcRect l="15594" t="12843" r="15594" b="15440"/>
          <a:stretch>
            <a:fillRect/>
          </a:stretch>
        </p:blipFill>
        <p:spPr bwMode="auto">
          <a:xfrm>
            <a:off x="3525838" y="4740275"/>
            <a:ext cx="7016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7" name="Text Box 4">
            <a:extLst>
              <a:ext uri="{FF2B5EF4-FFF2-40B4-BE49-F238E27FC236}">
                <a16:creationId xmlns:a16="http://schemas.microsoft.com/office/drawing/2014/main" id="{445C314A-042E-4A00-8EEC-E6DF5CBA32C4}"/>
              </a:ext>
            </a:extLst>
          </p:cNvPr>
          <p:cNvSpPr txBox="1">
            <a:spLocks noChangeArrowheads="1"/>
          </p:cNvSpPr>
          <p:nvPr/>
        </p:nvSpPr>
        <p:spPr bwMode="auto">
          <a:xfrm>
            <a:off x="6100763" y="2379663"/>
            <a:ext cx="1981200" cy="307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chemeClr val="bg1"/>
                </a:solidFill>
                <a:latin typeface="HGP創英角ｺﾞｼｯｸUB" panose="020B0900000000000000" pitchFamily="50" charset="-128"/>
                <a:ea typeface="HGP創英角ｺﾞｼｯｸUB" panose="020B0900000000000000" pitchFamily="50" charset="-128"/>
              </a:rPr>
              <a:t>カードローン</a:t>
            </a:r>
            <a:endParaRPr lang="en-US" altLang="ja-JP" sz="14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6" name="Text Box 4">
            <a:extLst>
              <a:ext uri="{FF2B5EF4-FFF2-40B4-BE49-F238E27FC236}">
                <a16:creationId xmlns:a16="http://schemas.microsoft.com/office/drawing/2014/main" id="{F1262900-3ADA-4636-A3DD-2DED1F7B9CA9}"/>
              </a:ext>
            </a:extLst>
          </p:cNvPr>
          <p:cNvSpPr txBox="1">
            <a:spLocks noChangeArrowheads="1"/>
          </p:cNvSpPr>
          <p:nvPr/>
        </p:nvSpPr>
        <p:spPr bwMode="auto">
          <a:xfrm>
            <a:off x="6100763" y="3595688"/>
            <a:ext cx="198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200" dirty="0">
                <a:solidFill>
                  <a:srgbClr val="000000"/>
                </a:solidFill>
                <a:latin typeface="+mn-ea"/>
                <a:ea typeface="+mn-ea"/>
              </a:rPr>
              <a:t>使いみちが自由なローンです。あらかじめ決められた借入限度額内なら、いつでも何回でも借りることができる仕組みです。</a:t>
            </a:r>
            <a:endParaRPr lang="en-US" altLang="ja-JP" sz="1200" dirty="0">
              <a:solidFill>
                <a:srgbClr val="000000"/>
              </a:solidFill>
              <a:latin typeface="+mn-ea"/>
              <a:ea typeface="+mn-ea"/>
            </a:endParaRPr>
          </a:p>
        </p:txBody>
      </p:sp>
      <p:pic>
        <p:nvPicPr>
          <p:cNvPr id="60439" name="図 7">
            <a:extLst>
              <a:ext uri="{FF2B5EF4-FFF2-40B4-BE49-F238E27FC236}">
                <a16:creationId xmlns:a16="http://schemas.microsoft.com/office/drawing/2014/main" id="{68342BDF-E5ED-4369-81ED-933784B0EBBC}"/>
              </a:ext>
            </a:extLst>
          </p:cNvPr>
          <p:cNvPicPr>
            <a:picLocks noChangeAspect="1"/>
          </p:cNvPicPr>
          <p:nvPr/>
        </p:nvPicPr>
        <p:blipFill>
          <a:blip r:embed="rId8">
            <a:extLst>
              <a:ext uri="{28A0092B-C50C-407E-A947-70E740481C1C}">
                <a14:useLocalDpi xmlns:a14="http://schemas.microsoft.com/office/drawing/2010/main" val="0"/>
              </a:ext>
            </a:extLst>
          </a:blip>
          <a:srcRect l="14726" t="9975" r="11702" b="14397"/>
          <a:stretch>
            <a:fillRect/>
          </a:stretch>
        </p:blipFill>
        <p:spPr bwMode="auto">
          <a:xfrm>
            <a:off x="6588125" y="2730500"/>
            <a:ext cx="9779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テキスト ボックス 8">
            <a:extLst>
              <a:ext uri="{FF2B5EF4-FFF2-40B4-BE49-F238E27FC236}">
                <a16:creationId xmlns:a16="http://schemas.microsoft.com/office/drawing/2014/main" id="{1B9B5593-AFB3-4EFC-990D-B0CC615CC150}"/>
              </a:ext>
            </a:extLst>
          </p:cNvPr>
          <p:cNvSpPr txBox="1">
            <a:spLocks noChangeArrowheads="1"/>
          </p:cNvSpPr>
          <p:nvPr/>
        </p:nvSpPr>
        <p:spPr bwMode="auto">
          <a:xfrm>
            <a:off x="539750" y="620713"/>
            <a:ext cx="566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個人ワーク</a:t>
            </a:r>
          </a:p>
        </p:txBody>
      </p:sp>
      <p:sp>
        <p:nvSpPr>
          <p:cNvPr id="7" name="テキスト ボックス 6">
            <a:extLst>
              <a:ext uri="{FF2B5EF4-FFF2-40B4-BE49-F238E27FC236}">
                <a16:creationId xmlns:a16="http://schemas.microsoft.com/office/drawing/2014/main" id="{A85DF899-8A47-46D7-8490-63AA675278E3}"/>
              </a:ext>
            </a:extLst>
          </p:cNvPr>
          <p:cNvSpPr txBox="1"/>
          <p:nvPr/>
        </p:nvSpPr>
        <p:spPr>
          <a:xfrm>
            <a:off x="1322388" y="1527175"/>
            <a:ext cx="6530975" cy="954088"/>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ea"/>
                <a:ea typeface="+mn-ea"/>
              </a:rPr>
              <a:t>体験談を参考に、ローンを利用するときの</a:t>
            </a:r>
            <a:endParaRPr lang="en-US" altLang="ja-JP" sz="2800" dirty="0">
              <a:latin typeface="+mn-ea"/>
              <a:ea typeface="+mn-ea"/>
            </a:endParaRPr>
          </a:p>
          <a:p>
            <a:pPr algn="ctr" eaLnBrk="1" fontAlgn="auto" hangingPunct="1">
              <a:spcBef>
                <a:spcPts val="0"/>
              </a:spcBef>
              <a:spcAft>
                <a:spcPts val="0"/>
              </a:spcAft>
              <a:defRPr/>
            </a:pPr>
            <a:r>
              <a:rPr lang="ja-JP" altLang="en-US" sz="2800" dirty="0">
                <a:latin typeface="+mn-ea"/>
                <a:ea typeface="+mn-ea"/>
              </a:rPr>
              <a:t>ポイントについて考えてみましょう。</a:t>
            </a:r>
          </a:p>
        </p:txBody>
      </p:sp>
      <p:sp>
        <p:nvSpPr>
          <p:cNvPr id="11" name="右矢印 10">
            <a:extLst>
              <a:ext uri="{FF2B5EF4-FFF2-40B4-BE49-F238E27FC236}">
                <a16:creationId xmlns:a16="http://schemas.microsoft.com/office/drawing/2014/main" id="{ACAC8D9B-2C58-468F-8A64-AF22CC2592EE}"/>
              </a:ext>
            </a:extLst>
          </p:cNvPr>
          <p:cNvSpPr/>
          <p:nvPr/>
        </p:nvSpPr>
        <p:spPr>
          <a:xfrm>
            <a:off x="4384675" y="3719513"/>
            <a:ext cx="671513" cy="793750"/>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2469" name="図 13">
            <a:extLst>
              <a:ext uri="{FF2B5EF4-FFF2-40B4-BE49-F238E27FC236}">
                <a16:creationId xmlns:a16="http://schemas.microsoft.com/office/drawing/2014/main" id="{1B6FADDE-13AD-43F2-B5DD-A11BA4A0FE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9888" y="3067050"/>
            <a:ext cx="26638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図 7" descr="画面の領域">
            <a:extLst>
              <a:ext uri="{FF2B5EF4-FFF2-40B4-BE49-F238E27FC236}">
                <a16:creationId xmlns:a16="http://schemas.microsoft.com/office/drawing/2014/main" id="{55B96EF7-98BE-499C-AF29-5275D86BD0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113" y="2814638"/>
            <a:ext cx="24796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図 8" descr="画面の領域">
            <a:extLst>
              <a:ext uri="{FF2B5EF4-FFF2-40B4-BE49-F238E27FC236}">
                <a16:creationId xmlns:a16="http://schemas.microsoft.com/office/drawing/2014/main" id="{95689F85-6735-4554-BFBA-9DD0811B77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9813" y="3086100"/>
            <a:ext cx="24717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図 11" descr="画面の領域">
            <a:extLst>
              <a:ext uri="{FF2B5EF4-FFF2-40B4-BE49-F238E27FC236}">
                <a16:creationId xmlns:a16="http://schemas.microsoft.com/office/drawing/2014/main" id="{4343BA8E-360C-4AC8-81FC-EDBFE1C1A6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5113" y="3405188"/>
            <a:ext cx="245586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図 12">
            <a:extLst>
              <a:ext uri="{FF2B5EF4-FFF2-40B4-BE49-F238E27FC236}">
                <a16:creationId xmlns:a16="http://schemas.microsoft.com/office/drawing/2014/main" id="{4CF1E0CE-9FE9-4E8C-8B60-0DB535D264A1}"/>
              </a:ext>
            </a:extLst>
          </p:cNvPr>
          <p:cNvPicPr>
            <a:picLocks noChangeAspect="1"/>
          </p:cNvPicPr>
          <p:nvPr/>
        </p:nvPicPr>
        <p:blipFill>
          <a:blip r:embed="rId7">
            <a:extLst>
              <a:ext uri="{28A0092B-C50C-407E-A947-70E740481C1C}">
                <a14:useLocalDpi xmlns:a14="http://schemas.microsoft.com/office/drawing/2010/main" val="0"/>
              </a:ext>
            </a:extLst>
          </a:blip>
          <a:srcRect b="37674"/>
          <a:stretch>
            <a:fillRect/>
          </a:stretch>
        </p:blipFill>
        <p:spPr bwMode="auto">
          <a:xfrm>
            <a:off x="3243263" y="4597400"/>
            <a:ext cx="22987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図 33">
            <a:extLst>
              <a:ext uri="{FF2B5EF4-FFF2-40B4-BE49-F238E27FC236}">
                <a16:creationId xmlns:a16="http://schemas.microsoft.com/office/drawing/2014/main" id="{24CB1508-433D-48DC-851E-721A764323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3390900"/>
            <a:ext cx="15176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テキスト ボックス 36">
            <a:extLst>
              <a:ext uri="{FF2B5EF4-FFF2-40B4-BE49-F238E27FC236}">
                <a16:creationId xmlns:a16="http://schemas.microsoft.com/office/drawing/2014/main" id="{6A5BC97D-EA51-4949-BDE5-F1316C90FB08}"/>
              </a:ext>
            </a:extLst>
          </p:cNvPr>
          <p:cNvSpPr txBox="1">
            <a:spLocks noChangeArrowheads="1"/>
          </p:cNvSpPr>
          <p:nvPr/>
        </p:nvSpPr>
        <p:spPr bwMode="auto">
          <a:xfrm>
            <a:off x="1738313" y="1958975"/>
            <a:ext cx="6729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①本当に必要なものか、</a:t>
            </a:r>
          </a:p>
          <a:p>
            <a:pPr>
              <a:defRPr/>
            </a:pPr>
            <a:r>
              <a:rPr lang="ja-JP" altLang="en-US" sz="3000" dirty="0">
                <a:latin typeface="+mn-ea"/>
                <a:ea typeface="+mn-ea"/>
              </a:rPr>
              <a:t>　 ただ欲しいものなのかを見極めよう。</a:t>
            </a:r>
          </a:p>
        </p:txBody>
      </p:sp>
      <p:sp>
        <p:nvSpPr>
          <p:cNvPr id="64516" name="テキスト ボックス 9">
            <a:extLst>
              <a:ext uri="{FF2B5EF4-FFF2-40B4-BE49-F238E27FC236}">
                <a16:creationId xmlns:a16="http://schemas.microsoft.com/office/drawing/2014/main" id="{664627AB-7D42-40EF-A35B-9EFCE5F85C40}"/>
              </a:ext>
            </a:extLst>
          </p:cNvPr>
          <p:cNvSpPr txBox="1">
            <a:spLocks noChangeArrowheads="1"/>
          </p:cNvSpPr>
          <p:nvPr/>
        </p:nvSpPr>
        <p:spPr bwMode="auto">
          <a:xfrm>
            <a:off x="539750" y="644525"/>
            <a:ext cx="6384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2900" dirty="0">
                <a:solidFill>
                  <a:schemeClr val="bg1"/>
                </a:solidFill>
                <a:latin typeface="+mn-ea"/>
                <a:ea typeface="+mn-ea"/>
              </a:rPr>
              <a:t>ローンを利用するときの３つのポイント</a:t>
            </a:r>
          </a:p>
        </p:txBody>
      </p:sp>
      <p:sp>
        <p:nvSpPr>
          <p:cNvPr id="64517" name="テキスト ボックス 36">
            <a:extLst>
              <a:ext uri="{FF2B5EF4-FFF2-40B4-BE49-F238E27FC236}">
                <a16:creationId xmlns:a16="http://schemas.microsoft.com/office/drawing/2014/main" id="{8B3F782F-36BD-4660-8A09-01B716A96C6C}"/>
              </a:ext>
            </a:extLst>
          </p:cNvPr>
          <p:cNvSpPr txBox="1">
            <a:spLocks noChangeArrowheads="1"/>
          </p:cNvSpPr>
          <p:nvPr/>
        </p:nvSpPr>
        <p:spPr bwMode="auto">
          <a:xfrm>
            <a:off x="1738313" y="3251200"/>
            <a:ext cx="7405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②毎月の返済額や返済期間などについて</a:t>
            </a:r>
            <a:endParaRPr lang="en-US" altLang="ja-JP" sz="3000" dirty="0">
              <a:latin typeface="+mn-ea"/>
              <a:ea typeface="+mn-ea"/>
            </a:endParaRPr>
          </a:p>
          <a:p>
            <a:pPr>
              <a:defRPr/>
            </a:pPr>
            <a:r>
              <a:rPr lang="ja-JP" altLang="en-US" sz="3000" dirty="0">
                <a:latin typeface="+mn-ea"/>
                <a:ea typeface="+mn-ea"/>
              </a:rPr>
              <a:t>　 収入に見合った計画をきちんと立てよう。</a:t>
            </a:r>
          </a:p>
        </p:txBody>
      </p:sp>
      <p:sp>
        <p:nvSpPr>
          <p:cNvPr id="64518" name="テキスト ボックス 36">
            <a:extLst>
              <a:ext uri="{FF2B5EF4-FFF2-40B4-BE49-F238E27FC236}">
                <a16:creationId xmlns:a16="http://schemas.microsoft.com/office/drawing/2014/main" id="{786C29BA-FDDC-4A4B-9DD2-C09FA05CCEB9}"/>
              </a:ext>
            </a:extLst>
          </p:cNvPr>
          <p:cNvSpPr txBox="1">
            <a:spLocks noChangeArrowheads="1"/>
          </p:cNvSpPr>
          <p:nvPr/>
        </p:nvSpPr>
        <p:spPr bwMode="auto">
          <a:xfrm>
            <a:off x="1738313" y="4603750"/>
            <a:ext cx="6729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③しっかりと情報を集めて、</a:t>
            </a:r>
          </a:p>
          <a:p>
            <a:pPr>
              <a:defRPr/>
            </a:pPr>
            <a:r>
              <a:rPr lang="ja-JP" altLang="en-US" sz="3000" dirty="0">
                <a:latin typeface="+mn-ea"/>
                <a:ea typeface="+mn-ea"/>
              </a:rPr>
              <a:t>　 金利などの条件をよく比べよう。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テキスト ボックス 8">
            <a:extLst>
              <a:ext uri="{FF2B5EF4-FFF2-40B4-BE49-F238E27FC236}">
                <a16:creationId xmlns:a16="http://schemas.microsoft.com/office/drawing/2014/main" id="{0E586FD5-5609-42DB-9C9B-AF7D98BE683C}"/>
              </a:ext>
            </a:extLst>
          </p:cNvPr>
          <p:cNvSpPr txBox="1">
            <a:spLocks noChangeArrowheads="1"/>
          </p:cNvSpPr>
          <p:nvPr/>
        </p:nvSpPr>
        <p:spPr bwMode="auto">
          <a:xfrm>
            <a:off x="539750" y="620713"/>
            <a:ext cx="566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グループワーク</a:t>
            </a:r>
          </a:p>
        </p:txBody>
      </p:sp>
      <p:sp>
        <p:nvSpPr>
          <p:cNvPr id="7" name="テキスト ボックス 6">
            <a:extLst>
              <a:ext uri="{FF2B5EF4-FFF2-40B4-BE49-F238E27FC236}">
                <a16:creationId xmlns:a16="http://schemas.microsoft.com/office/drawing/2014/main" id="{77082113-EB95-4BD1-AD83-9201EB125912}"/>
              </a:ext>
            </a:extLst>
          </p:cNvPr>
          <p:cNvSpPr txBox="1"/>
          <p:nvPr/>
        </p:nvSpPr>
        <p:spPr>
          <a:xfrm>
            <a:off x="268288" y="1527175"/>
            <a:ext cx="8601075" cy="954088"/>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ea"/>
                <a:ea typeface="+mn-ea"/>
              </a:rPr>
              <a:t>ローンを利用するときの３つのポイントを参考に、</a:t>
            </a:r>
            <a:endParaRPr lang="en-US" altLang="ja-JP" sz="2800" dirty="0">
              <a:latin typeface="+mn-ea"/>
              <a:ea typeface="+mn-ea"/>
            </a:endParaRPr>
          </a:p>
          <a:p>
            <a:pPr algn="ctr" eaLnBrk="1" fontAlgn="auto" hangingPunct="1">
              <a:spcBef>
                <a:spcPts val="0"/>
              </a:spcBef>
              <a:spcAft>
                <a:spcPts val="0"/>
              </a:spcAft>
              <a:defRPr/>
            </a:pPr>
            <a:r>
              <a:rPr lang="ja-JP" altLang="en-US" sz="2800" dirty="0">
                <a:latin typeface="+mn-ea"/>
                <a:ea typeface="+mn-ea"/>
              </a:rPr>
              <a:t>マナブさんに適切なアドバイスをしてあげましょう。</a:t>
            </a:r>
          </a:p>
        </p:txBody>
      </p:sp>
      <p:pic>
        <p:nvPicPr>
          <p:cNvPr id="66564" name="図 12">
            <a:extLst>
              <a:ext uri="{FF2B5EF4-FFF2-40B4-BE49-F238E27FC236}">
                <a16:creationId xmlns:a16="http://schemas.microsoft.com/office/drawing/2014/main" id="{C74F020B-F41E-422F-B4C2-AC460A87D7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2600325"/>
            <a:ext cx="35814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図 8" descr="画面の領域">
            <a:extLst>
              <a:ext uri="{FF2B5EF4-FFF2-40B4-BE49-F238E27FC236}">
                <a16:creationId xmlns:a16="http://schemas.microsoft.com/office/drawing/2014/main" id="{9EB619B5-82F5-44BF-85FE-6E6BABC635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225" y="2600325"/>
            <a:ext cx="3643313"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図 1">
            <a:extLst>
              <a:ext uri="{FF2B5EF4-FFF2-40B4-BE49-F238E27FC236}">
                <a16:creationId xmlns:a16="http://schemas.microsoft.com/office/drawing/2014/main" id="{C6FFDF1D-B320-4DB4-9A25-47F035644DEA}"/>
              </a:ext>
            </a:extLst>
          </p:cNvPr>
          <p:cNvPicPr>
            <a:picLocks noChangeAspect="1"/>
          </p:cNvPicPr>
          <p:nvPr/>
        </p:nvPicPr>
        <p:blipFill>
          <a:blip r:embed="rId5">
            <a:extLst>
              <a:ext uri="{28A0092B-C50C-407E-A947-70E740481C1C}">
                <a14:useLocalDpi xmlns:a14="http://schemas.microsoft.com/office/drawing/2010/main" val="0"/>
              </a:ext>
            </a:extLst>
          </a:blip>
          <a:srcRect l="5873" t="11351" r="4071" b="18346"/>
          <a:stretch>
            <a:fillRect/>
          </a:stretch>
        </p:blipFill>
        <p:spPr bwMode="auto">
          <a:xfrm>
            <a:off x="2363788" y="4419600"/>
            <a:ext cx="446087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右矢印 7">
            <a:extLst>
              <a:ext uri="{FF2B5EF4-FFF2-40B4-BE49-F238E27FC236}">
                <a16:creationId xmlns:a16="http://schemas.microsoft.com/office/drawing/2014/main" id="{CC895A7E-3E5A-452F-B98E-30573A6A32E7}"/>
              </a:ext>
            </a:extLst>
          </p:cNvPr>
          <p:cNvSpPr/>
          <p:nvPr/>
        </p:nvSpPr>
        <p:spPr>
          <a:xfrm>
            <a:off x="4217988" y="3479800"/>
            <a:ext cx="671512" cy="793750"/>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33">
            <a:extLst>
              <a:ext uri="{FF2B5EF4-FFF2-40B4-BE49-F238E27FC236}">
                <a16:creationId xmlns:a16="http://schemas.microsoft.com/office/drawing/2014/main" id="{EB383B5F-E354-4943-9F9D-C294928E36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3390900"/>
            <a:ext cx="15176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テキスト ボックス 36">
            <a:extLst>
              <a:ext uri="{FF2B5EF4-FFF2-40B4-BE49-F238E27FC236}">
                <a16:creationId xmlns:a16="http://schemas.microsoft.com/office/drawing/2014/main" id="{BA60B636-2046-4E62-AB76-19779B29CD42}"/>
              </a:ext>
            </a:extLst>
          </p:cNvPr>
          <p:cNvSpPr txBox="1">
            <a:spLocks noChangeArrowheads="1"/>
          </p:cNvSpPr>
          <p:nvPr/>
        </p:nvSpPr>
        <p:spPr bwMode="auto">
          <a:xfrm>
            <a:off x="1738313" y="2482850"/>
            <a:ext cx="6729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①本当に必要なものか、</a:t>
            </a:r>
          </a:p>
          <a:p>
            <a:pPr>
              <a:defRPr/>
            </a:pPr>
            <a:r>
              <a:rPr lang="ja-JP" altLang="en-US" sz="3000" dirty="0">
                <a:latin typeface="+mn-ea"/>
                <a:ea typeface="+mn-ea"/>
              </a:rPr>
              <a:t>　 ただ欲しいものなのかを見極めよう。</a:t>
            </a:r>
          </a:p>
        </p:txBody>
      </p:sp>
      <p:sp>
        <p:nvSpPr>
          <p:cNvPr id="68612" name="テキスト ボックス 9">
            <a:extLst>
              <a:ext uri="{FF2B5EF4-FFF2-40B4-BE49-F238E27FC236}">
                <a16:creationId xmlns:a16="http://schemas.microsoft.com/office/drawing/2014/main" id="{382F314B-3C94-4B38-82CE-1F8F29F50292}"/>
              </a:ext>
            </a:extLst>
          </p:cNvPr>
          <p:cNvSpPr txBox="1">
            <a:spLocks noChangeArrowheads="1"/>
          </p:cNvSpPr>
          <p:nvPr/>
        </p:nvSpPr>
        <p:spPr bwMode="auto">
          <a:xfrm>
            <a:off x="539750" y="620713"/>
            <a:ext cx="7488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まとめ</a:t>
            </a:r>
          </a:p>
        </p:txBody>
      </p:sp>
      <p:sp>
        <p:nvSpPr>
          <p:cNvPr id="64517" name="テキスト ボックス 36">
            <a:extLst>
              <a:ext uri="{FF2B5EF4-FFF2-40B4-BE49-F238E27FC236}">
                <a16:creationId xmlns:a16="http://schemas.microsoft.com/office/drawing/2014/main" id="{9B847F97-C782-4259-8537-617EF178CBD6}"/>
              </a:ext>
            </a:extLst>
          </p:cNvPr>
          <p:cNvSpPr txBox="1">
            <a:spLocks noChangeArrowheads="1"/>
          </p:cNvSpPr>
          <p:nvPr/>
        </p:nvSpPr>
        <p:spPr bwMode="auto">
          <a:xfrm>
            <a:off x="1738313" y="3775075"/>
            <a:ext cx="7405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②毎月の返済額や返済期間などについて</a:t>
            </a:r>
            <a:endParaRPr lang="en-US" altLang="ja-JP" sz="3000" dirty="0">
              <a:latin typeface="+mn-ea"/>
              <a:ea typeface="+mn-ea"/>
            </a:endParaRPr>
          </a:p>
          <a:p>
            <a:pPr>
              <a:defRPr/>
            </a:pPr>
            <a:r>
              <a:rPr lang="ja-JP" altLang="en-US" sz="3000" dirty="0">
                <a:latin typeface="+mn-ea"/>
                <a:ea typeface="+mn-ea"/>
              </a:rPr>
              <a:t>　 収入に見合った計画をきちんと立てよう。</a:t>
            </a:r>
          </a:p>
        </p:txBody>
      </p:sp>
      <p:sp>
        <p:nvSpPr>
          <p:cNvPr id="64518" name="テキスト ボックス 36">
            <a:extLst>
              <a:ext uri="{FF2B5EF4-FFF2-40B4-BE49-F238E27FC236}">
                <a16:creationId xmlns:a16="http://schemas.microsoft.com/office/drawing/2014/main" id="{6A5D3918-25E2-4315-A9F7-B45C6D1DE3D0}"/>
              </a:ext>
            </a:extLst>
          </p:cNvPr>
          <p:cNvSpPr txBox="1">
            <a:spLocks noChangeArrowheads="1"/>
          </p:cNvSpPr>
          <p:nvPr/>
        </p:nvSpPr>
        <p:spPr bwMode="auto">
          <a:xfrm>
            <a:off x="1738313" y="5127625"/>
            <a:ext cx="6729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③しっかりと情報を集めて、</a:t>
            </a:r>
          </a:p>
          <a:p>
            <a:pPr>
              <a:defRPr/>
            </a:pPr>
            <a:r>
              <a:rPr lang="ja-JP" altLang="en-US" sz="3000" dirty="0">
                <a:latin typeface="+mn-ea"/>
                <a:ea typeface="+mn-ea"/>
              </a:rPr>
              <a:t>　 金利などの条件をよく比べよう。</a:t>
            </a:r>
          </a:p>
        </p:txBody>
      </p:sp>
      <p:sp>
        <p:nvSpPr>
          <p:cNvPr id="7" name="テキスト ボックス 36">
            <a:extLst>
              <a:ext uri="{FF2B5EF4-FFF2-40B4-BE49-F238E27FC236}">
                <a16:creationId xmlns:a16="http://schemas.microsoft.com/office/drawing/2014/main" id="{C3BCB740-8D73-4E8C-A7B3-6155B8ADB634}"/>
              </a:ext>
            </a:extLst>
          </p:cNvPr>
          <p:cNvSpPr txBox="1">
            <a:spLocks noChangeArrowheads="1"/>
          </p:cNvSpPr>
          <p:nvPr/>
        </p:nvSpPr>
        <p:spPr bwMode="auto">
          <a:xfrm>
            <a:off x="539750" y="1695450"/>
            <a:ext cx="6729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3000" dirty="0">
                <a:latin typeface="+mn-ea"/>
                <a:ea typeface="+mn-ea"/>
              </a:rPr>
              <a:t>ローンを利用するときは、</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テキスト ボックス 36">
            <a:extLst>
              <a:ext uri="{FF2B5EF4-FFF2-40B4-BE49-F238E27FC236}">
                <a16:creationId xmlns:a16="http://schemas.microsoft.com/office/drawing/2014/main" id="{39587F2F-CCBD-427D-B9A2-29F46128E58B}"/>
              </a:ext>
            </a:extLst>
          </p:cNvPr>
          <p:cNvSpPr txBox="1">
            <a:spLocks noChangeArrowheads="1"/>
          </p:cNvSpPr>
          <p:nvPr/>
        </p:nvSpPr>
        <p:spPr bwMode="auto">
          <a:xfrm>
            <a:off x="1809750" y="5402263"/>
            <a:ext cx="68627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800" dirty="0">
                <a:latin typeface="+mn-ea"/>
                <a:ea typeface="+mn-ea"/>
              </a:rPr>
              <a:t>金利の違いによって</a:t>
            </a:r>
            <a:endParaRPr lang="en-US" altLang="ja-JP" sz="2800" dirty="0">
              <a:latin typeface="+mn-ea"/>
              <a:ea typeface="+mn-ea"/>
            </a:endParaRPr>
          </a:p>
          <a:p>
            <a:pPr>
              <a:defRPr/>
            </a:pPr>
            <a:r>
              <a:rPr lang="ja-JP" altLang="en-US" sz="2800" dirty="0">
                <a:latin typeface="+mn-ea"/>
                <a:ea typeface="+mn-ea"/>
              </a:rPr>
              <a:t>最終的に返済する金額が変わってきます。</a:t>
            </a:r>
          </a:p>
        </p:txBody>
      </p:sp>
      <p:sp>
        <p:nvSpPr>
          <p:cNvPr id="70659" name="テキスト ボックス 9">
            <a:extLst>
              <a:ext uri="{FF2B5EF4-FFF2-40B4-BE49-F238E27FC236}">
                <a16:creationId xmlns:a16="http://schemas.microsoft.com/office/drawing/2014/main" id="{E071B0BC-D5D1-4643-A861-E2FFA6AB8878}"/>
              </a:ext>
            </a:extLst>
          </p:cNvPr>
          <p:cNvSpPr txBox="1">
            <a:spLocks noChangeArrowheads="1"/>
          </p:cNvSpPr>
          <p:nvPr/>
        </p:nvSpPr>
        <p:spPr bwMode="auto">
          <a:xfrm>
            <a:off x="539750" y="620713"/>
            <a:ext cx="559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金利の比較①</a:t>
            </a:r>
          </a:p>
        </p:txBody>
      </p:sp>
      <p:sp>
        <p:nvSpPr>
          <p:cNvPr id="12" name="角丸四角形 11">
            <a:extLst>
              <a:ext uri="{FF2B5EF4-FFF2-40B4-BE49-F238E27FC236}">
                <a16:creationId xmlns:a16="http://schemas.microsoft.com/office/drawing/2014/main" id="{773C4353-4DDE-4C4B-A58B-6D8F7DD650DD}"/>
              </a:ext>
            </a:extLst>
          </p:cNvPr>
          <p:cNvSpPr/>
          <p:nvPr/>
        </p:nvSpPr>
        <p:spPr>
          <a:xfrm>
            <a:off x="828675" y="2166938"/>
            <a:ext cx="1296988" cy="1208087"/>
          </a:xfrm>
          <a:prstGeom prst="roundRect">
            <a:avLst>
              <a:gd name="adj" fmla="val 9797"/>
            </a:avLst>
          </a:prstGeom>
          <a:solidFill>
            <a:srgbClr val="FFF2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テキスト ボックス 44">
            <a:extLst>
              <a:ext uri="{FF2B5EF4-FFF2-40B4-BE49-F238E27FC236}">
                <a16:creationId xmlns:a16="http://schemas.microsoft.com/office/drawing/2014/main" id="{95AAF4F2-5090-42C8-8CD3-1A13C90331C9}"/>
              </a:ext>
            </a:extLst>
          </p:cNvPr>
          <p:cNvSpPr txBox="1">
            <a:spLocks noChangeArrowheads="1"/>
          </p:cNvSpPr>
          <p:nvPr/>
        </p:nvSpPr>
        <p:spPr bwMode="auto">
          <a:xfrm>
            <a:off x="650875" y="2436813"/>
            <a:ext cx="187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ctr" eaLnBrk="1" hangingPunct="1">
              <a:defRPr/>
            </a:pPr>
            <a:r>
              <a:rPr lang="ja-JP" altLang="en-US" sz="5400" dirty="0">
                <a:solidFill>
                  <a:srgbClr val="C00000"/>
                </a:solidFill>
                <a:latin typeface="+mn-ea"/>
                <a:ea typeface="+mn-ea"/>
              </a:rPr>
              <a:t>３</a:t>
            </a:r>
            <a:r>
              <a:rPr lang="ja-JP" altLang="en-US" sz="2400" dirty="0">
                <a:latin typeface="+mn-ea"/>
                <a:ea typeface="+mn-ea"/>
              </a:rPr>
              <a:t>％</a:t>
            </a:r>
          </a:p>
        </p:txBody>
      </p:sp>
      <p:sp>
        <p:nvSpPr>
          <p:cNvPr id="15" name="テキスト ボックス 44">
            <a:extLst>
              <a:ext uri="{FF2B5EF4-FFF2-40B4-BE49-F238E27FC236}">
                <a16:creationId xmlns:a16="http://schemas.microsoft.com/office/drawing/2014/main" id="{457C6BE9-83E2-4488-812F-43DC8943BFDB}"/>
              </a:ext>
            </a:extLst>
          </p:cNvPr>
          <p:cNvSpPr txBox="1">
            <a:spLocks noChangeArrowheads="1"/>
          </p:cNvSpPr>
          <p:nvPr/>
        </p:nvSpPr>
        <p:spPr bwMode="auto">
          <a:xfrm>
            <a:off x="534988" y="1555750"/>
            <a:ext cx="8012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ctr" eaLnBrk="1" hangingPunct="1">
              <a:defRPr/>
            </a:pPr>
            <a:r>
              <a:rPr lang="en-US" altLang="ja-JP" sz="2400" dirty="0">
                <a:latin typeface="+mn-ea"/>
                <a:ea typeface="+mn-ea"/>
              </a:rPr>
              <a:t>200</a:t>
            </a:r>
            <a:r>
              <a:rPr lang="ja-JP" altLang="en-US" sz="2400" dirty="0">
                <a:latin typeface="+mn-ea"/>
                <a:ea typeface="+mn-ea"/>
              </a:rPr>
              <a:t>万円を５年間借り入れた場合の返済額の違い</a:t>
            </a:r>
          </a:p>
        </p:txBody>
      </p:sp>
      <p:sp>
        <p:nvSpPr>
          <p:cNvPr id="17" name="テキスト ボックス 44">
            <a:extLst>
              <a:ext uri="{FF2B5EF4-FFF2-40B4-BE49-F238E27FC236}">
                <a16:creationId xmlns:a16="http://schemas.microsoft.com/office/drawing/2014/main" id="{8A959487-4873-4D59-8418-C6109A997949}"/>
              </a:ext>
            </a:extLst>
          </p:cNvPr>
          <p:cNvSpPr txBox="1">
            <a:spLocks noChangeArrowheads="1"/>
          </p:cNvSpPr>
          <p:nvPr/>
        </p:nvSpPr>
        <p:spPr bwMode="auto">
          <a:xfrm>
            <a:off x="2420938" y="2171700"/>
            <a:ext cx="5772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en-US" altLang="ja-JP" sz="4000" b="1" dirty="0">
                <a:latin typeface="+mn-ea"/>
                <a:ea typeface="+mn-ea"/>
              </a:rPr>
              <a:t>200</a:t>
            </a:r>
            <a:r>
              <a:rPr lang="ja-JP" altLang="en-US" sz="3200" b="1" dirty="0">
                <a:latin typeface="+mn-ea"/>
                <a:ea typeface="+mn-ea"/>
              </a:rPr>
              <a:t>万円</a:t>
            </a:r>
            <a:r>
              <a:rPr lang="en-US" altLang="ja-JP" sz="4000" b="1" dirty="0">
                <a:latin typeface="+mn-ea"/>
                <a:ea typeface="+mn-ea"/>
              </a:rPr>
              <a:t>×</a:t>
            </a:r>
            <a:r>
              <a:rPr lang="ja-JP" altLang="en-US" sz="4000" b="1" dirty="0">
                <a:solidFill>
                  <a:srgbClr val="C00000"/>
                </a:solidFill>
                <a:latin typeface="+mn-ea"/>
                <a:ea typeface="+mn-ea"/>
              </a:rPr>
              <a:t>３</a:t>
            </a:r>
            <a:r>
              <a:rPr lang="en-US" altLang="ja-JP" sz="4000" b="1" dirty="0">
                <a:latin typeface="+mn-ea"/>
                <a:ea typeface="+mn-ea"/>
              </a:rPr>
              <a:t>%</a:t>
            </a:r>
            <a:r>
              <a:rPr lang="ja-JP" altLang="en-US" sz="4000" b="1" dirty="0">
                <a:latin typeface="+mn-ea"/>
                <a:ea typeface="+mn-ea"/>
              </a:rPr>
              <a:t>（</a:t>
            </a:r>
            <a:r>
              <a:rPr lang="en-US" altLang="ja-JP" sz="4000" b="1" dirty="0">
                <a:latin typeface="+mn-ea"/>
                <a:ea typeface="+mn-ea"/>
              </a:rPr>
              <a:t>0.03</a:t>
            </a:r>
            <a:r>
              <a:rPr lang="ja-JP" altLang="en-US" sz="4000" b="1" dirty="0">
                <a:latin typeface="+mn-ea"/>
                <a:ea typeface="+mn-ea"/>
              </a:rPr>
              <a:t>）</a:t>
            </a:r>
            <a:r>
              <a:rPr lang="en-US" altLang="ja-JP" sz="4000" b="1" dirty="0">
                <a:latin typeface="+mn-ea"/>
                <a:ea typeface="+mn-ea"/>
              </a:rPr>
              <a:t>×</a:t>
            </a:r>
            <a:r>
              <a:rPr lang="ja-JP" altLang="en-US" sz="4000" b="1" dirty="0">
                <a:latin typeface="+mn-ea"/>
                <a:ea typeface="+mn-ea"/>
              </a:rPr>
              <a:t>５年</a:t>
            </a:r>
          </a:p>
        </p:txBody>
      </p:sp>
      <p:sp>
        <p:nvSpPr>
          <p:cNvPr id="18" name="等号 17">
            <a:extLst>
              <a:ext uri="{FF2B5EF4-FFF2-40B4-BE49-F238E27FC236}">
                <a16:creationId xmlns:a16="http://schemas.microsoft.com/office/drawing/2014/main" id="{67098336-457D-461C-8E20-124AB78D4F44}"/>
              </a:ext>
            </a:extLst>
          </p:cNvPr>
          <p:cNvSpPr/>
          <p:nvPr/>
        </p:nvSpPr>
        <p:spPr>
          <a:xfrm>
            <a:off x="6278563" y="3003550"/>
            <a:ext cx="561975" cy="481013"/>
          </a:xfrm>
          <a:prstGeom prst="mathEqual">
            <a:avLst>
              <a:gd name="adj1" fmla="val 13380"/>
              <a:gd name="adj2" fmla="val 198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endParaRPr lang="ja-JP" altLang="en-US">
              <a:solidFill>
                <a:schemeClr val="tx1"/>
              </a:solidFill>
              <a:latin typeface="+mn-ea"/>
            </a:endParaRPr>
          </a:p>
        </p:txBody>
      </p:sp>
      <p:sp>
        <p:nvSpPr>
          <p:cNvPr id="19" name="テキスト ボックス 44">
            <a:extLst>
              <a:ext uri="{FF2B5EF4-FFF2-40B4-BE49-F238E27FC236}">
                <a16:creationId xmlns:a16="http://schemas.microsoft.com/office/drawing/2014/main" id="{919F9DF3-242D-4990-889A-7AADED3FEB93}"/>
              </a:ext>
            </a:extLst>
          </p:cNvPr>
          <p:cNvSpPr txBox="1">
            <a:spLocks noChangeArrowheads="1"/>
          </p:cNvSpPr>
          <p:nvPr/>
        </p:nvSpPr>
        <p:spPr bwMode="auto">
          <a:xfrm>
            <a:off x="6777038" y="2844800"/>
            <a:ext cx="1895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en-US" altLang="ja-JP" sz="4000" b="1" dirty="0">
                <a:solidFill>
                  <a:srgbClr val="C00000"/>
                </a:solidFill>
                <a:latin typeface="+mn-ea"/>
                <a:ea typeface="+mn-ea"/>
              </a:rPr>
              <a:t>30</a:t>
            </a:r>
            <a:r>
              <a:rPr lang="ja-JP" altLang="en-US" sz="3200" b="1" dirty="0">
                <a:solidFill>
                  <a:srgbClr val="C00000"/>
                </a:solidFill>
                <a:latin typeface="+mn-ea"/>
                <a:ea typeface="+mn-ea"/>
              </a:rPr>
              <a:t>万円</a:t>
            </a:r>
          </a:p>
        </p:txBody>
      </p:sp>
      <p:sp>
        <p:nvSpPr>
          <p:cNvPr id="22" name="テキスト ボックス 44">
            <a:extLst>
              <a:ext uri="{FF2B5EF4-FFF2-40B4-BE49-F238E27FC236}">
                <a16:creationId xmlns:a16="http://schemas.microsoft.com/office/drawing/2014/main" id="{DA8A8624-C6D4-450F-81A4-56D152630559}"/>
              </a:ext>
            </a:extLst>
          </p:cNvPr>
          <p:cNvSpPr txBox="1">
            <a:spLocks noChangeArrowheads="1"/>
          </p:cNvSpPr>
          <p:nvPr/>
        </p:nvSpPr>
        <p:spPr bwMode="auto">
          <a:xfrm>
            <a:off x="2420938" y="3933825"/>
            <a:ext cx="5772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en-US" altLang="ja-JP" sz="4000" b="1" dirty="0">
                <a:latin typeface="+mn-ea"/>
                <a:ea typeface="+mn-ea"/>
              </a:rPr>
              <a:t>200</a:t>
            </a:r>
            <a:r>
              <a:rPr lang="ja-JP" altLang="en-US" sz="3200" b="1" dirty="0">
                <a:latin typeface="+mn-ea"/>
                <a:ea typeface="+mn-ea"/>
              </a:rPr>
              <a:t>万円</a:t>
            </a:r>
            <a:r>
              <a:rPr lang="en-US" altLang="ja-JP" sz="4000" b="1" dirty="0">
                <a:latin typeface="+mn-ea"/>
                <a:ea typeface="+mn-ea"/>
              </a:rPr>
              <a:t>×</a:t>
            </a:r>
            <a:r>
              <a:rPr lang="ja-JP" altLang="en-US" sz="4000" b="1" dirty="0">
                <a:solidFill>
                  <a:srgbClr val="C00000"/>
                </a:solidFill>
                <a:latin typeface="+mn-ea"/>
                <a:ea typeface="+mn-ea"/>
              </a:rPr>
              <a:t>５</a:t>
            </a:r>
            <a:r>
              <a:rPr lang="en-US" altLang="ja-JP" sz="4000" b="1" dirty="0">
                <a:latin typeface="+mn-ea"/>
                <a:ea typeface="+mn-ea"/>
              </a:rPr>
              <a:t>%</a:t>
            </a:r>
            <a:r>
              <a:rPr lang="ja-JP" altLang="en-US" sz="4000" b="1" dirty="0">
                <a:latin typeface="+mn-ea"/>
                <a:ea typeface="+mn-ea"/>
              </a:rPr>
              <a:t>（</a:t>
            </a:r>
            <a:r>
              <a:rPr lang="en-US" altLang="ja-JP" sz="4000" b="1" dirty="0">
                <a:latin typeface="+mn-ea"/>
                <a:ea typeface="+mn-ea"/>
              </a:rPr>
              <a:t>0.05</a:t>
            </a:r>
            <a:r>
              <a:rPr lang="ja-JP" altLang="en-US" sz="4000" b="1" dirty="0">
                <a:latin typeface="+mn-ea"/>
                <a:ea typeface="+mn-ea"/>
              </a:rPr>
              <a:t>）</a:t>
            </a:r>
            <a:r>
              <a:rPr lang="en-US" altLang="ja-JP" sz="4000" b="1" dirty="0">
                <a:latin typeface="+mn-ea"/>
                <a:ea typeface="+mn-ea"/>
              </a:rPr>
              <a:t>×</a:t>
            </a:r>
            <a:r>
              <a:rPr lang="ja-JP" altLang="en-US" sz="4000" b="1" dirty="0">
                <a:latin typeface="+mn-ea"/>
                <a:ea typeface="+mn-ea"/>
              </a:rPr>
              <a:t>５年</a:t>
            </a:r>
          </a:p>
        </p:txBody>
      </p:sp>
      <p:sp>
        <p:nvSpPr>
          <p:cNvPr id="23" name="等号 22">
            <a:extLst>
              <a:ext uri="{FF2B5EF4-FFF2-40B4-BE49-F238E27FC236}">
                <a16:creationId xmlns:a16="http://schemas.microsoft.com/office/drawing/2014/main" id="{73F599AD-F4AA-4F9F-802F-70A46484DABD}"/>
              </a:ext>
            </a:extLst>
          </p:cNvPr>
          <p:cNvSpPr/>
          <p:nvPr/>
        </p:nvSpPr>
        <p:spPr>
          <a:xfrm>
            <a:off x="6278563" y="4764088"/>
            <a:ext cx="561975" cy="481012"/>
          </a:xfrm>
          <a:prstGeom prst="mathEqual">
            <a:avLst>
              <a:gd name="adj1" fmla="val 13380"/>
              <a:gd name="adj2" fmla="val 198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endParaRPr lang="ja-JP" altLang="en-US">
              <a:solidFill>
                <a:schemeClr val="tx1"/>
              </a:solidFill>
              <a:latin typeface="+mn-ea"/>
            </a:endParaRPr>
          </a:p>
        </p:txBody>
      </p:sp>
      <p:sp>
        <p:nvSpPr>
          <p:cNvPr id="24" name="テキスト ボックス 44">
            <a:extLst>
              <a:ext uri="{FF2B5EF4-FFF2-40B4-BE49-F238E27FC236}">
                <a16:creationId xmlns:a16="http://schemas.microsoft.com/office/drawing/2014/main" id="{18CC7807-0602-4B67-9182-24BF692116FE}"/>
              </a:ext>
            </a:extLst>
          </p:cNvPr>
          <p:cNvSpPr txBox="1">
            <a:spLocks noChangeArrowheads="1"/>
          </p:cNvSpPr>
          <p:nvPr/>
        </p:nvSpPr>
        <p:spPr bwMode="auto">
          <a:xfrm>
            <a:off x="6777038" y="4606925"/>
            <a:ext cx="1895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en-US" altLang="ja-JP" sz="4000" b="1" dirty="0">
                <a:solidFill>
                  <a:srgbClr val="C00000"/>
                </a:solidFill>
                <a:latin typeface="+mn-ea"/>
                <a:ea typeface="+mn-ea"/>
              </a:rPr>
              <a:t>50</a:t>
            </a:r>
            <a:r>
              <a:rPr lang="ja-JP" altLang="en-US" sz="3200" b="1" dirty="0">
                <a:solidFill>
                  <a:srgbClr val="C00000"/>
                </a:solidFill>
                <a:latin typeface="+mn-ea"/>
                <a:ea typeface="+mn-ea"/>
              </a:rPr>
              <a:t>万円</a:t>
            </a:r>
            <a:endParaRPr lang="ja-JP" altLang="en-US" sz="4000" b="1" dirty="0">
              <a:solidFill>
                <a:srgbClr val="C00000"/>
              </a:solidFill>
              <a:latin typeface="+mn-ea"/>
              <a:ea typeface="+mn-ea"/>
            </a:endParaRPr>
          </a:p>
        </p:txBody>
      </p:sp>
      <p:pic>
        <p:nvPicPr>
          <p:cNvPr id="70669" name="図 1" descr="画面の領域">
            <a:extLst>
              <a:ext uri="{FF2B5EF4-FFF2-40B4-BE49-F238E27FC236}">
                <a16:creationId xmlns:a16="http://schemas.microsoft.com/office/drawing/2014/main" id="{BB38BF04-8A2D-4433-BEDD-CF0541F736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50" y="5291138"/>
            <a:ext cx="12779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44">
            <a:extLst>
              <a:ext uri="{FF2B5EF4-FFF2-40B4-BE49-F238E27FC236}">
                <a16:creationId xmlns:a16="http://schemas.microsoft.com/office/drawing/2014/main" id="{54A8EAC4-43B9-48AF-BD84-4BC7AB877F20}"/>
              </a:ext>
            </a:extLst>
          </p:cNvPr>
          <p:cNvSpPr txBox="1">
            <a:spLocks noChangeArrowheads="1"/>
          </p:cNvSpPr>
          <p:nvPr/>
        </p:nvSpPr>
        <p:spPr bwMode="auto">
          <a:xfrm>
            <a:off x="539750" y="2192338"/>
            <a:ext cx="1881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ctr" eaLnBrk="1" hangingPunct="1">
              <a:defRPr/>
            </a:pPr>
            <a:r>
              <a:rPr lang="ja-JP" altLang="en-US" sz="2400" dirty="0">
                <a:latin typeface="+mn-ea"/>
                <a:ea typeface="+mn-ea"/>
              </a:rPr>
              <a:t>年利</a:t>
            </a:r>
          </a:p>
        </p:txBody>
      </p:sp>
      <p:sp>
        <p:nvSpPr>
          <p:cNvPr id="28" name="角丸四角形 27">
            <a:extLst>
              <a:ext uri="{FF2B5EF4-FFF2-40B4-BE49-F238E27FC236}">
                <a16:creationId xmlns:a16="http://schemas.microsoft.com/office/drawing/2014/main" id="{92B4FF5E-0E26-4A84-B8F5-71D1D6445DE9}"/>
              </a:ext>
            </a:extLst>
          </p:cNvPr>
          <p:cNvSpPr/>
          <p:nvPr/>
        </p:nvSpPr>
        <p:spPr>
          <a:xfrm>
            <a:off x="828675" y="3725863"/>
            <a:ext cx="1296988" cy="1208087"/>
          </a:xfrm>
          <a:prstGeom prst="roundRect">
            <a:avLst>
              <a:gd name="adj" fmla="val 9797"/>
            </a:avLst>
          </a:prstGeom>
          <a:solidFill>
            <a:srgbClr val="FFF2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テキスト ボックス 44">
            <a:extLst>
              <a:ext uri="{FF2B5EF4-FFF2-40B4-BE49-F238E27FC236}">
                <a16:creationId xmlns:a16="http://schemas.microsoft.com/office/drawing/2014/main" id="{337D96D4-0DA9-432F-A454-179E304B1C15}"/>
              </a:ext>
            </a:extLst>
          </p:cNvPr>
          <p:cNvSpPr txBox="1">
            <a:spLocks noChangeArrowheads="1"/>
          </p:cNvSpPr>
          <p:nvPr/>
        </p:nvSpPr>
        <p:spPr bwMode="auto">
          <a:xfrm>
            <a:off x="650875" y="3995738"/>
            <a:ext cx="187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ctr" eaLnBrk="1" hangingPunct="1">
              <a:defRPr/>
            </a:pPr>
            <a:r>
              <a:rPr lang="ja-JP" altLang="en-US" sz="5400" dirty="0">
                <a:solidFill>
                  <a:srgbClr val="C00000"/>
                </a:solidFill>
                <a:latin typeface="+mn-ea"/>
                <a:ea typeface="+mn-ea"/>
              </a:rPr>
              <a:t>５</a:t>
            </a:r>
            <a:r>
              <a:rPr lang="ja-JP" altLang="en-US" sz="2400" dirty="0">
                <a:latin typeface="+mn-ea"/>
                <a:ea typeface="+mn-ea"/>
              </a:rPr>
              <a:t>％</a:t>
            </a:r>
          </a:p>
        </p:txBody>
      </p:sp>
      <p:sp>
        <p:nvSpPr>
          <p:cNvPr id="30" name="テキスト ボックス 44">
            <a:extLst>
              <a:ext uri="{FF2B5EF4-FFF2-40B4-BE49-F238E27FC236}">
                <a16:creationId xmlns:a16="http://schemas.microsoft.com/office/drawing/2014/main" id="{B40DB48F-4DD0-4692-8FCA-664D64C8074D}"/>
              </a:ext>
            </a:extLst>
          </p:cNvPr>
          <p:cNvSpPr txBox="1">
            <a:spLocks noChangeArrowheads="1"/>
          </p:cNvSpPr>
          <p:nvPr/>
        </p:nvSpPr>
        <p:spPr bwMode="auto">
          <a:xfrm>
            <a:off x="539750" y="3751263"/>
            <a:ext cx="1881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ctr" eaLnBrk="1" hangingPunct="1">
              <a:defRPr/>
            </a:pPr>
            <a:r>
              <a:rPr lang="ja-JP" altLang="en-US" sz="2400" dirty="0">
                <a:latin typeface="+mn-ea"/>
                <a:ea typeface="+mn-ea"/>
              </a:rPr>
              <a:t>年利</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テキスト ボックス 36">
            <a:extLst>
              <a:ext uri="{FF2B5EF4-FFF2-40B4-BE49-F238E27FC236}">
                <a16:creationId xmlns:a16="http://schemas.microsoft.com/office/drawing/2014/main" id="{6152352F-6EF5-4F81-A652-5F5AED4686F9}"/>
              </a:ext>
            </a:extLst>
          </p:cNvPr>
          <p:cNvSpPr txBox="1">
            <a:spLocks noChangeArrowheads="1"/>
          </p:cNvSpPr>
          <p:nvPr/>
        </p:nvSpPr>
        <p:spPr bwMode="auto">
          <a:xfrm>
            <a:off x="1809750" y="5538788"/>
            <a:ext cx="68627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2800" dirty="0">
                <a:latin typeface="+mn-ea"/>
                <a:ea typeface="+mn-ea"/>
              </a:rPr>
              <a:t>金利の違いによって</a:t>
            </a:r>
            <a:endParaRPr lang="en-US" altLang="ja-JP" sz="2800" dirty="0">
              <a:latin typeface="+mn-ea"/>
              <a:ea typeface="+mn-ea"/>
            </a:endParaRPr>
          </a:p>
          <a:p>
            <a:pPr>
              <a:defRPr/>
            </a:pPr>
            <a:r>
              <a:rPr lang="ja-JP" altLang="en-US" sz="2800" dirty="0">
                <a:latin typeface="+mn-ea"/>
                <a:ea typeface="+mn-ea"/>
              </a:rPr>
              <a:t>最終的に返済する金額が変わってきます。</a:t>
            </a:r>
          </a:p>
        </p:txBody>
      </p:sp>
      <p:sp>
        <p:nvSpPr>
          <p:cNvPr id="72707" name="テキスト ボックス 9">
            <a:extLst>
              <a:ext uri="{FF2B5EF4-FFF2-40B4-BE49-F238E27FC236}">
                <a16:creationId xmlns:a16="http://schemas.microsoft.com/office/drawing/2014/main" id="{1E2E991C-983E-442B-B8B1-BCBDEDE1431C}"/>
              </a:ext>
            </a:extLst>
          </p:cNvPr>
          <p:cNvSpPr txBox="1">
            <a:spLocks noChangeArrowheads="1"/>
          </p:cNvSpPr>
          <p:nvPr/>
        </p:nvSpPr>
        <p:spPr bwMode="auto">
          <a:xfrm>
            <a:off x="539750" y="620713"/>
            <a:ext cx="559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金利の比較②</a:t>
            </a:r>
          </a:p>
        </p:txBody>
      </p:sp>
      <p:pic>
        <p:nvPicPr>
          <p:cNvPr id="72708" name="図 1" descr="画面の領域">
            <a:extLst>
              <a:ext uri="{FF2B5EF4-FFF2-40B4-BE49-F238E27FC236}">
                <a16:creationId xmlns:a16="http://schemas.microsoft.com/office/drawing/2014/main" id="{775EB01E-EC4D-4D81-828B-E2F69062ED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50" y="5537200"/>
            <a:ext cx="1117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図 7">
            <a:extLst>
              <a:ext uri="{FF2B5EF4-FFF2-40B4-BE49-F238E27FC236}">
                <a16:creationId xmlns:a16="http://schemas.microsoft.com/office/drawing/2014/main" id="{31EA6F01-956C-4695-982F-D1569E725C40}"/>
              </a:ext>
            </a:extLst>
          </p:cNvPr>
          <p:cNvPicPr>
            <a:picLocks noChangeAspect="1"/>
          </p:cNvPicPr>
          <p:nvPr/>
        </p:nvPicPr>
        <p:blipFill>
          <a:blip r:embed="rId4">
            <a:extLst>
              <a:ext uri="{28A0092B-C50C-407E-A947-70E740481C1C}">
                <a14:useLocalDpi xmlns:a14="http://schemas.microsoft.com/office/drawing/2010/main" val="0"/>
              </a:ext>
            </a:extLst>
          </a:blip>
          <a:srcRect l="9003" t="16682" r="7310" b="8749"/>
          <a:stretch>
            <a:fillRect/>
          </a:stretch>
        </p:blipFill>
        <p:spPr bwMode="auto">
          <a:xfrm>
            <a:off x="1541463" y="2057400"/>
            <a:ext cx="4941887"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44">
            <a:extLst>
              <a:ext uri="{FF2B5EF4-FFF2-40B4-BE49-F238E27FC236}">
                <a16:creationId xmlns:a16="http://schemas.microsoft.com/office/drawing/2014/main" id="{853F6840-D3A1-4A9A-B9E2-5ABC145E74A6}"/>
              </a:ext>
            </a:extLst>
          </p:cNvPr>
          <p:cNvSpPr txBox="1">
            <a:spLocks noChangeArrowheads="1"/>
          </p:cNvSpPr>
          <p:nvPr/>
        </p:nvSpPr>
        <p:spPr bwMode="auto">
          <a:xfrm>
            <a:off x="1060450" y="1825625"/>
            <a:ext cx="647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21</a:t>
            </a:r>
            <a:endParaRPr lang="ja-JP" altLang="en-US" sz="2400" dirty="0">
              <a:latin typeface="+mn-ea"/>
              <a:ea typeface="+mn-ea"/>
            </a:endParaRPr>
          </a:p>
        </p:txBody>
      </p:sp>
      <p:sp>
        <p:nvSpPr>
          <p:cNvPr id="10" name="テキスト ボックス 44">
            <a:extLst>
              <a:ext uri="{FF2B5EF4-FFF2-40B4-BE49-F238E27FC236}">
                <a16:creationId xmlns:a16="http://schemas.microsoft.com/office/drawing/2014/main" id="{8EEC6C55-01AA-4815-BA4B-C4B2F4923058}"/>
              </a:ext>
            </a:extLst>
          </p:cNvPr>
          <p:cNvSpPr txBox="1">
            <a:spLocks noChangeArrowheads="1"/>
          </p:cNvSpPr>
          <p:nvPr/>
        </p:nvSpPr>
        <p:spPr bwMode="auto">
          <a:xfrm>
            <a:off x="784225" y="1922463"/>
            <a:ext cx="862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ja-JP" altLang="en-US" sz="1600" dirty="0">
                <a:latin typeface="+mn-ea"/>
                <a:ea typeface="+mn-ea"/>
              </a:rPr>
              <a:t>（％）</a:t>
            </a:r>
          </a:p>
        </p:txBody>
      </p:sp>
      <p:sp>
        <p:nvSpPr>
          <p:cNvPr id="11" name="テキスト ボックス 44">
            <a:extLst>
              <a:ext uri="{FF2B5EF4-FFF2-40B4-BE49-F238E27FC236}">
                <a16:creationId xmlns:a16="http://schemas.microsoft.com/office/drawing/2014/main" id="{6FE10870-BE72-4531-B147-5CEFF7A6F918}"/>
              </a:ext>
            </a:extLst>
          </p:cNvPr>
          <p:cNvSpPr txBox="1">
            <a:spLocks noChangeArrowheads="1"/>
          </p:cNvSpPr>
          <p:nvPr/>
        </p:nvSpPr>
        <p:spPr bwMode="auto">
          <a:xfrm>
            <a:off x="1060450" y="234315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18</a:t>
            </a:r>
            <a:endParaRPr lang="ja-JP" altLang="en-US" sz="2400" dirty="0">
              <a:latin typeface="+mn-ea"/>
              <a:ea typeface="+mn-ea"/>
            </a:endParaRPr>
          </a:p>
        </p:txBody>
      </p:sp>
      <p:sp>
        <p:nvSpPr>
          <p:cNvPr id="12" name="テキスト ボックス 44">
            <a:extLst>
              <a:ext uri="{FF2B5EF4-FFF2-40B4-BE49-F238E27FC236}">
                <a16:creationId xmlns:a16="http://schemas.microsoft.com/office/drawing/2014/main" id="{8E57BB5E-D336-44F7-81BF-3A5AEED53DE2}"/>
              </a:ext>
            </a:extLst>
          </p:cNvPr>
          <p:cNvSpPr txBox="1">
            <a:spLocks noChangeArrowheads="1"/>
          </p:cNvSpPr>
          <p:nvPr/>
        </p:nvSpPr>
        <p:spPr bwMode="auto">
          <a:xfrm>
            <a:off x="1060450" y="2824163"/>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15</a:t>
            </a:r>
            <a:endParaRPr lang="ja-JP" altLang="en-US" sz="2400" dirty="0">
              <a:latin typeface="+mn-ea"/>
              <a:ea typeface="+mn-ea"/>
            </a:endParaRPr>
          </a:p>
        </p:txBody>
      </p:sp>
      <p:sp>
        <p:nvSpPr>
          <p:cNvPr id="13" name="テキスト ボックス 44">
            <a:extLst>
              <a:ext uri="{FF2B5EF4-FFF2-40B4-BE49-F238E27FC236}">
                <a16:creationId xmlns:a16="http://schemas.microsoft.com/office/drawing/2014/main" id="{536C9B66-2505-4C30-BDD4-42893F0CCEC1}"/>
              </a:ext>
            </a:extLst>
          </p:cNvPr>
          <p:cNvSpPr txBox="1">
            <a:spLocks noChangeArrowheads="1"/>
          </p:cNvSpPr>
          <p:nvPr/>
        </p:nvSpPr>
        <p:spPr bwMode="auto">
          <a:xfrm>
            <a:off x="1060450" y="328930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12</a:t>
            </a:r>
            <a:endParaRPr lang="ja-JP" altLang="en-US" sz="2400" dirty="0">
              <a:latin typeface="+mn-ea"/>
              <a:ea typeface="+mn-ea"/>
            </a:endParaRPr>
          </a:p>
        </p:txBody>
      </p:sp>
      <p:sp>
        <p:nvSpPr>
          <p:cNvPr id="14" name="テキスト ボックス 44">
            <a:extLst>
              <a:ext uri="{FF2B5EF4-FFF2-40B4-BE49-F238E27FC236}">
                <a16:creationId xmlns:a16="http://schemas.microsoft.com/office/drawing/2014/main" id="{BBA63B04-C431-454E-AD0B-73F13E3EF5D1}"/>
              </a:ext>
            </a:extLst>
          </p:cNvPr>
          <p:cNvSpPr txBox="1">
            <a:spLocks noChangeArrowheads="1"/>
          </p:cNvSpPr>
          <p:nvPr/>
        </p:nvSpPr>
        <p:spPr bwMode="auto">
          <a:xfrm>
            <a:off x="1060450" y="377825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9</a:t>
            </a:r>
            <a:endParaRPr lang="ja-JP" altLang="en-US" sz="2400" dirty="0">
              <a:latin typeface="+mn-ea"/>
              <a:ea typeface="+mn-ea"/>
            </a:endParaRPr>
          </a:p>
        </p:txBody>
      </p:sp>
      <p:sp>
        <p:nvSpPr>
          <p:cNvPr id="15" name="テキスト ボックス 44">
            <a:extLst>
              <a:ext uri="{FF2B5EF4-FFF2-40B4-BE49-F238E27FC236}">
                <a16:creationId xmlns:a16="http://schemas.microsoft.com/office/drawing/2014/main" id="{97CD375A-8AC9-41CE-B7F7-533346A42B36}"/>
              </a:ext>
            </a:extLst>
          </p:cNvPr>
          <p:cNvSpPr txBox="1">
            <a:spLocks noChangeArrowheads="1"/>
          </p:cNvSpPr>
          <p:nvPr/>
        </p:nvSpPr>
        <p:spPr bwMode="auto">
          <a:xfrm>
            <a:off x="1060450" y="42433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6</a:t>
            </a:r>
            <a:endParaRPr lang="ja-JP" altLang="en-US" sz="2400" dirty="0">
              <a:latin typeface="+mn-ea"/>
              <a:ea typeface="+mn-ea"/>
            </a:endParaRPr>
          </a:p>
        </p:txBody>
      </p:sp>
      <p:sp>
        <p:nvSpPr>
          <p:cNvPr id="16" name="テキスト ボックス 44">
            <a:extLst>
              <a:ext uri="{FF2B5EF4-FFF2-40B4-BE49-F238E27FC236}">
                <a16:creationId xmlns:a16="http://schemas.microsoft.com/office/drawing/2014/main" id="{28E35CF5-B171-427E-8DCB-7FF01B87940C}"/>
              </a:ext>
            </a:extLst>
          </p:cNvPr>
          <p:cNvSpPr txBox="1">
            <a:spLocks noChangeArrowheads="1"/>
          </p:cNvSpPr>
          <p:nvPr/>
        </p:nvSpPr>
        <p:spPr bwMode="auto">
          <a:xfrm>
            <a:off x="1060450" y="47005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3</a:t>
            </a:r>
            <a:endParaRPr lang="ja-JP" altLang="en-US" sz="2400" dirty="0">
              <a:latin typeface="+mn-ea"/>
              <a:ea typeface="+mn-ea"/>
            </a:endParaRPr>
          </a:p>
        </p:txBody>
      </p:sp>
      <p:sp>
        <p:nvSpPr>
          <p:cNvPr id="17" name="テキスト ボックス 44">
            <a:extLst>
              <a:ext uri="{FF2B5EF4-FFF2-40B4-BE49-F238E27FC236}">
                <a16:creationId xmlns:a16="http://schemas.microsoft.com/office/drawing/2014/main" id="{57400EE6-1EE0-4482-A1F2-A350E8BDDA17}"/>
              </a:ext>
            </a:extLst>
          </p:cNvPr>
          <p:cNvSpPr txBox="1">
            <a:spLocks noChangeArrowheads="1"/>
          </p:cNvSpPr>
          <p:nvPr/>
        </p:nvSpPr>
        <p:spPr bwMode="auto">
          <a:xfrm>
            <a:off x="1060450" y="515620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algn="r" eaLnBrk="1" hangingPunct="1">
              <a:defRPr/>
            </a:pPr>
            <a:r>
              <a:rPr lang="en-US" altLang="ja-JP" sz="2400" dirty="0">
                <a:latin typeface="+mn-ea"/>
                <a:ea typeface="+mn-ea"/>
              </a:rPr>
              <a:t>0</a:t>
            </a:r>
            <a:endParaRPr lang="ja-JP" altLang="en-US" sz="2400" dirty="0">
              <a:latin typeface="+mn-ea"/>
              <a:ea typeface="+mn-ea"/>
            </a:endParaRPr>
          </a:p>
        </p:txBody>
      </p:sp>
      <p:pic>
        <p:nvPicPr>
          <p:cNvPr id="72719" name="図 10">
            <a:extLst>
              <a:ext uri="{FF2B5EF4-FFF2-40B4-BE49-F238E27FC236}">
                <a16:creationId xmlns:a16="http://schemas.microsoft.com/office/drawing/2014/main" id="{3197CB56-731E-4D77-95BD-3CC066ABA710}"/>
              </a:ext>
            </a:extLst>
          </p:cNvPr>
          <p:cNvPicPr>
            <a:picLocks noChangeAspect="1"/>
          </p:cNvPicPr>
          <p:nvPr/>
        </p:nvPicPr>
        <p:blipFill>
          <a:blip r:embed="rId5">
            <a:extLst>
              <a:ext uri="{28A0092B-C50C-407E-A947-70E740481C1C}">
                <a14:useLocalDpi xmlns:a14="http://schemas.microsoft.com/office/drawing/2010/main" val="0"/>
              </a:ext>
            </a:extLst>
          </a:blip>
          <a:srcRect b="14835"/>
          <a:stretch>
            <a:fillRect/>
          </a:stretch>
        </p:blipFill>
        <p:spPr bwMode="auto">
          <a:xfrm>
            <a:off x="6472238" y="2501900"/>
            <a:ext cx="2427287"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0" name="Text Box 4">
            <a:extLst>
              <a:ext uri="{FF2B5EF4-FFF2-40B4-BE49-F238E27FC236}">
                <a16:creationId xmlns:a16="http://schemas.microsoft.com/office/drawing/2014/main" id="{764059FE-410E-4C70-A588-3A9C470627DD}"/>
              </a:ext>
            </a:extLst>
          </p:cNvPr>
          <p:cNvSpPr txBox="1">
            <a:spLocks noChangeArrowheads="1"/>
          </p:cNvSpPr>
          <p:nvPr/>
        </p:nvSpPr>
        <p:spPr bwMode="auto">
          <a:xfrm rot="-569155">
            <a:off x="6521450" y="1773238"/>
            <a:ext cx="18796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1400">
                <a:solidFill>
                  <a:srgbClr val="000000"/>
                </a:solidFill>
                <a:latin typeface="ＭＳ Ｐゴシック" panose="020B0600070205080204" pitchFamily="50" charset="-128"/>
                <a:ea typeface="メイリオ" panose="020B0604030504040204" pitchFamily="50" charset="-128"/>
              </a:rPr>
              <a:t>使いみちが</a:t>
            </a:r>
            <a:endParaRPr lang="en-US" altLang="ja-JP" sz="1400">
              <a:solidFill>
                <a:srgbClr val="000000"/>
              </a:solidFill>
              <a:latin typeface="ＭＳ Ｐゴシック" panose="020B0600070205080204" pitchFamily="50" charset="-128"/>
              <a:ea typeface="メイリオ" panose="020B0604030504040204" pitchFamily="50" charset="-128"/>
            </a:endParaRPr>
          </a:p>
          <a:p>
            <a:pPr algn="ctr"/>
            <a:r>
              <a:rPr lang="ja-JP" altLang="en-US" sz="1400">
                <a:solidFill>
                  <a:srgbClr val="000000"/>
                </a:solidFill>
                <a:latin typeface="ＭＳ Ｐゴシック" panose="020B0600070205080204" pitchFamily="50" charset="-128"/>
                <a:ea typeface="メイリオ" panose="020B0604030504040204" pitchFamily="50" charset="-128"/>
              </a:rPr>
              <a:t>自由なローンほど</a:t>
            </a:r>
            <a:endParaRPr lang="en-US" altLang="ja-JP" sz="1400">
              <a:solidFill>
                <a:srgbClr val="000000"/>
              </a:solidFill>
              <a:latin typeface="ＭＳ Ｐゴシック" panose="020B0600070205080204" pitchFamily="50" charset="-128"/>
              <a:ea typeface="メイリオ" panose="020B0604030504040204" pitchFamily="50" charset="-128"/>
            </a:endParaRPr>
          </a:p>
          <a:p>
            <a:pPr algn="ctr"/>
            <a:r>
              <a:rPr lang="ja-JP" altLang="en-US" sz="1400">
                <a:solidFill>
                  <a:srgbClr val="000000"/>
                </a:solidFill>
                <a:latin typeface="ＭＳ Ｐゴシック" panose="020B0600070205080204" pitchFamily="50" charset="-128"/>
                <a:ea typeface="メイリオ" panose="020B0604030504040204" pitchFamily="50" charset="-128"/>
              </a:rPr>
              <a:t>金利は高い傾向に！</a:t>
            </a:r>
            <a:endParaRPr lang="en-US" altLang="ja-JP" sz="1400">
              <a:solidFill>
                <a:srgbClr val="000000"/>
              </a:solidFill>
              <a:latin typeface="ＭＳ Ｐゴシック" panose="020B0600070205080204" pitchFamily="50" charset="-128"/>
              <a:ea typeface="メイリオ" panose="020B0604030504040204" pitchFamily="50" charset="-128"/>
            </a:endParaRPr>
          </a:p>
        </p:txBody>
      </p:sp>
      <p:sp>
        <p:nvSpPr>
          <p:cNvPr id="18" name="テキスト ボックス 36">
            <a:extLst>
              <a:ext uri="{FF2B5EF4-FFF2-40B4-BE49-F238E27FC236}">
                <a16:creationId xmlns:a16="http://schemas.microsoft.com/office/drawing/2014/main" id="{C8DEEF00-6B0A-4301-8D0E-E9C08E7CC3B4}"/>
              </a:ext>
            </a:extLst>
          </p:cNvPr>
          <p:cNvSpPr txBox="1">
            <a:spLocks noChangeArrowheads="1"/>
          </p:cNvSpPr>
          <p:nvPr/>
        </p:nvSpPr>
        <p:spPr bwMode="auto">
          <a:xfrm>
            <a:off x="784225" y="1470025"/>
            <a:ext cx="6862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b="1" dirty="0">
                <a:latin typeface="+mn-ea"/>
                <a:ea typeface="+mn-ea"/>
              </a:rPr>
              <a:t>金利の分布図（例）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図 14">
            <a:extLst>
              <a:ext uri="{FF2B5EF4-FFF2-40B4-BE49-F238E27FC236}">
                <a16:creationId xmlns:a16="http://schemas.microsoft.com/office/drawing/2014/main" id="{59F11A4B-C35E-4EE8-99CC-39FCA83B25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1728788"/>
            <a:ext cx="6567487"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テキスト ボックス 9">
            <a:extLst>
              <a:ext uri="{FF2B5EF4-FFF2-40B4-BE49-F238E27FC236}">
                <a16:creationId xmlns:a16="http://schemas.microsoft.com/office/drawing/2014/main" id="{F5DD75FC-EC0E-4F29-BD01-DD110C114D84}"/>
              </a:ext>
            </a:extLst>
          </p:cNvPr>
          <p:cNvSpPr txBox="1">
            <a:spLocks noChangeArrowheads="1"/>
          </p:cNvSpPr>
          <p:nvPr/>
        </p:nvSpPr>
        <p:spPr bwMode="auto">
          <a:xfrm>
            <a:off x="539750" y="620713"/>
            <a:ext cx="559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解答例（自動車ローン編）</a:t>
            </a:r>
          </a:p>
        </p:txBody>
      </p:sp>
      <p:sp>
        <p:nvSpPr>
          <p:cNvPr id="19" name="テキスト ボックス 36">
            <a:extLst>
              <a:ext uri="{FF2B5EF4-FFF2-40B4-BE49-F238E27FC236}">
                <a16:creationId xmlns:a16="http://schemas.microsoft.com/office/drawing/2014/main" id="{FBD48ED4-14FB-4E2E-8E72-DF46FE259793}"/>
              </a:ext>
            </a:extLst>
          </p:cNvPr>
          <p:cNvSpPr txBox="1">
            <a:spLocks noChangeArrowheads="1"/>
          </p:cNvSpPr>
          <p:nvPr/>
        </p:nvSpPr>
        <p:spPr bwMode="auto">
          <a:xfrm>
            <a:off x="2119313" y="2932113"/>
            <a:ext cx="1335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買うものが本当に</a:t>
            </a:r>
            <a:endParaRPr lang="en-US" altLang="ja-JP" sz="900" dirty="0">
              <a:latin typeface="+mn-ea"/>
              <a:ea typeface="+mn-ea"/>
            </a:endParaRPr>
          </a:p>
          <a:p>
            <a:pPr>
              <a:defRPr/>
            </a:pPr>
            <a:r>
              <a:rPr lang="ja-JP" altLang="en-US" sz="900" dirty="0">
                <a:latin typeface="+mn-ea"/>
                <a:ea typeface="+mn-ea"/>
              </a:rPr>
              <a:t>必要かどうかを考える。</a:t>
            </a:r>
          </a:p>
        </p:txBody>
      </p:sp>
      <p:sp>
        <p:nvSpPr>
          <p:cNvPr id="22" name="テキスト ボックス 36">
            <a:extLst>
              <a:ext uri="{FF2B5EF4-FFF2-40B4-BE49-F238E27FC236}">
                <a16:creationId xmlns:a16="http://schemas.microsoft.com/office/drawing/2014/main" id="{B109E7E6-E6F4-40BE-BF51-30348C10F565}"/>
              </a:ext>
            </a:extLst>
          </p:cNvPr>
          <p:cNvSpPr txBox="1">
            <a:spLocks noChangeArrowheads="1"/>
          </p:cNvSpPr>
          <p:nvPr/>
        </p:nvSpPr>
        <p:spPr bwMode="auto">
          <a:xfrm>
            <a:off x="4183063" y="2862263"/>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万一のときに対応</a:t>
            </a:r>
            <a:endParaRPr lang="en-US" altLang="ja-JP" sz="900" dirty="0">
              <a:latin typeface="+mn-ea"/>
              <a:ea typeface="+mn-ea"/>
            </a:endParaRPr>
          </a:p>
          <a:p>
            <a:pPr>
              <a:defRPr/>
            </a:pPr>
            <a:r>
              <a:rPr lang="ja-JP" altLang="en-US" sz="900" dirty="0">
                <a:latin typeface="+mn-ea"/>
                <a:ea typeface="+mn-ea"/>
              </a:rPr>
              <a:t>できる余裕のある</a:t>
            </a:r>
            <a:endParaRPr lang="en-US" altLang="ja-JP" sz="900" dirty="0">
              <a:latin typeface="+mn-ea"/>
              <a:ea typeface="+mn-ea"/>
            </a:endParaRPr>
          </a:p>
          <a:p>
            <a:pPr>
              <a:defRPr/>
            </a:pPr>
            <a:r>
              <a:rPr lang="ja-JP" altLang="en-US" sz="900" dirty="0">
                <a:latin typeface="+mn-ea"/>
                <a:ea typeface="+mn-ea"/>
              </a:rPr>
              <a:t>返済計画にする。</a:t>
            </a:r>
          </a:p>
        </p:txBody>
      </p:sp>
      <p:sp>
        <p:nvSpPr>
          <p:cNvPr id="23" name="テキスト ボックス 36">
            <a:extLst>
              <a:ext uri="{FF2B5EF4-FFF2-40B4-BE49-F238E27FC236}">
                <a16:creationId xmlns:a16="http://schemas.microsoft.com/office/drawing/2014/main" id="{D975A959-A08C-4598-B7A9-5C059C3C9B24}"/>
              </a:ext>
            </a:extLst>
          </p:cNvPr>
          <p:cNvSpPr txBox="1">
            <a:spLocks noChangeArrowheads="1"/>
          </p:cNvSpPr>
          <p:nvPr/>
        </p:nvSpPr>
        <p:spPr bwMode="auto">
          <a:xfrm>
            <a:off x="6246813" y="2862263"/>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複数のローンの</a:t>
            </a:r>
            <a:endParaRPr lang="en-US" altLang="ja-JP" sz="900" dirty="0">
              <a:latin typeface="+mn-ea"/>
              <a:ea typeface="+mn-ea"/>
            </a:endParaRPr>
          </a:p>
          <a:p>
            <a:pPr>
              <a:defRPr/>
            </a:pPr>
            <a:r>
              <a:rPr lang="ja-JP" altLang="en-US" sz="900" dirty="0">
                <a:latin typeface="+mn-ea"/>
                <a:ea typeface="+mn-ea"/>
              </a:rPr>
              <a:t>情報を集め、金利などの条件を比較する。</a:t>
            </a:r>
          </a:p>
        </p:txBody>
      </p:sp>
      <p:sp>
        <p:nvSpPr>
          <p:cNvPr id="24" name="テキスト ボックス 36">
            <a:extLst>
              <a:ext uri="{FF2B5EF4-FFF2-40B4-BE49-F238E27FC236}">
                <a16:creationId xmlns:a16="http://schemas.microsoft.com/office/drawing/2014/main" id="{360DFEC3-6DC3-48C1-9094-45CAA5FCF503}"/>
              </a:ext>
            </a:extLst>
          </p:cNvPr>
          <p:cNvSpPr txBox="1">
            <a:spLocks noChangeArrowheads="1"/>
          </p:cNvSpPr>
          <p:nvPr/>
        </p:nvSpPr>
        <p:spPr bwMode="auto">
          <a:xfrm>
            <a:off x="1649413" y="4127500"/>
            <a:ext cx="1703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オーディオなどを追加して予算を超えてしまっていること。</a:t>
            </a:r>
          </a:p>
        </p:txBody>
      </p:sp>
      <p:sp>
        <p:nvSpPr>
          <p:cNvPr id="25" name="テキスト ボックス 36">
            <a:extLst>
              <a:ext uri="{FF2B5EF4-FFF2-40B4-BE49-F238E27FC236}">
                <a16:creationId xmlns:a16="http://schemas.microsoft.com/office/drawing/2014/main" id="{FA521061-08B7-4E13-8882-B03B72F5B23F}"/>
              </a:ext>
            </a:extLst>
          </p:cNvPr>
          <p:cNvSpPr txBox="1">
            <a:spLocks noChangeArrowheads="1"/>
          </p:cNvSpPr>
          <p:nvPr/>
        </p:nvSpPr>
        <p:spPr bwMode="auto">
          <a:xfrm>
            <a:off x="5783263" y="4127500"/>
            <a:ext cx="1703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お店の人がすすめてくれたままにローンを使うこと。</a:t>
            </a:r>
          </a:p>
        </p:txBody>
      </p:sp>
      <p:sp>
        <p:nvSpPr>
          <p:cNvPr id="26" name="テキスト ボックス 36">
            <a:extLst>
              <a:ext uri="{FF2B5EF4-FFF2-40B4-BE49-F238E27FC236}">
                <a16:creationId xmlns:a16="http://schemas.microsoft.com/office/drawing/2014/main" id="{441061BD-AD2C-4565-9F81-847D8262D6F4}"/>
              </a:ext>
            </a:extLst>
          </p:cNvPr>
          <p:cNvSpPr txBox="1">
            <a:spLocks noChangeArrowheads="1"/>
          </p:cNvSpPr>
          <p:nvPr/>
        </p:nvSpPr>
        <p:spPr bwMode="auto">
          <a:xfrm>
            <a:off x="3719513" y="4089400"/>
            <a:ext cx="17033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自由に使えるお金が</a:t>
            </a:r>
            <a:r>
              <a:rPr lang="en-US" altLang="ja-JP" sz="900" dirty="0">
                <a:latin typeface="+mn-ea"/>
                <a:ea typeface="+mn-ea"/>
              </a:rPr>
              <a:t>74,000</a:t>
            </a:r>
            <a:r>
              <a:rPr lang="ja-JP" altLang="en-US" sz="900" dirty="0">
                <a:latin typeface="+mn-ea"/>
                <a:ea typeface="+mn-ea"/>
              </a:rPr>
              <a:t>円</a:t>
            </a:r>
            <a:br>
              <a:rPr lang="en-US" altLang="ja-JP" sz="900" dirty="0">
                <a:latin typeface="+mn-ea"/>
                <a:ea typeface="+mn-ea"/>
              </a:rPr>
            </a:br>
            <a:r>
              <a:rPr lang="ja-JP" altLang="en-US" sz="900" dirty="0">
                <a:latin typeface="+mn-ea"/>
                <a:ea typeface="+mn-ea"/>
              </a:rPr>
              <a:t>なのに、</a:t>
            </a:r>
            <a:r>
              <a:rPr lang="en-US" altLang="ja-JP" sz="900" dirty="0">
                <a:latin typeface="+mn-ea"/>
                <a:ea typeface="+mn-ea"/>
              </a:rPr>
              <a:t>1</a:t>
            </a:r>
            <a:r>
              <a:rPr lang="ja-JP" altLang="en-US" sz="900" dirty="0">
                <a:latin typeface="+mn-ea"/>
                <a:ea typeface="+mn-ea"/>
              </a:rPr>
              <a:t>か月約</a:t>
            </a:r>
            <a:r>
              <a:rPr lang="en-US" altLang="ja-JP" sz="900" dirty="0">
                <a:latin typeface="+mn-ea"/>
                <a:ea typeface="+mn-ea"/>
              </a:rPr>
              <a:t>59,000</a:t>
            </a:r>
            <a:r>
              <a:rPr lang="ja-JP" altLang="en-US" sz="900" dirty="0">
                <a:latin typeface="+mn-ea"/>
                <a:ea typeface="+mn-ea"/>
              </a:rPr>
              <a:t>円の</a:t>
            </a:r>
            <a:br>
              <a:rPr lang="en-US" altLang="ja-JP" sz="900" dirty="0">
                <a:latin typeface="+mn-ea"/>
                <a:ea typeface="+mn-ea"/>
              </a:rPr>
            </a:br>
            <a:r>
              <a:rPr lang="ja-JP" altLang="en-US" sz="900" dirty="0">
                <a:latin typeface="+mn-ea"/>
                <a:ea typeface="+mn-ea"/>
              </a:rPr>
              <a:t>返済でローンを組むこと。</a:t>
            </a:r>
          </a:p>
        </p:txBody>
      </p:sp>
      <p:sp>
        <p:nvSpPr>
          <p:cNvPr id="27" name="テキスト ボックス 36">
            <a:extLst>
              <a:ext uri="{FF2B5EF4-FFF2-40B4-BE49-F238E27FC236}">
                <a16:creationId xmlns:a16="http://schemas.microsoft.com/office/drawing/2014/main" id="{DD59CD75-BDF5-4761-867E-3F9DCEE4F043}"/>
              </a:ext>
            </a:extLst>
          </p:cNvPr>
          <p:cNvSpPr txBox="1">
            <a:spLocks noChangeArrowheads="1"/>
          </p:cNvSpPr>
          <p:nvPr/>
        </p:nvSpPr>
        <p:spPr bwMode="auto">
          <a:xfrm>
            <a:off x="1649413" y="4976813"/>
            <a:ext cx="17033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通勤で使うのに、本当に予算より高い車が必要なのかをよく考えよう。</a:t>
            </a:r>
          </a:p>
        </p:txBody>
      </p:sp>
      <p:sp>
        <p:nvSpPr>
          <p:cNvPr id="74763" name="テキスト ボックス 36">
            <a:extLst>
              <a:ext uri="{FF2B5EF4-FFF2-40B4-BE49-F238E27FC236}">
                <a16:creationId xmlns:a16="http://schemas.microsoft.com/office/drawing/2014/main" id="{63234F1E-D8AA-460F-BE3A-8CB0AB250523}"/>
              </a:ext>
            </a:extLst>
          </p:cNvPr>
          <p:cNvSpPr txBox="1">
            <a:spLocks noChangeArrowheads="1"/>
          </p:cNvSpPr>
          <p:nvPr/>
        </p:nvSpPr>
        <p:spPr bwMode="auto">
          <a:xfrm>
            <a:off x="5783263" y="4983163"/>
            <a:ext cx="17033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ja-JP" sz="900"/>
              <a:t>ほかにもっと金利が安いローンがあるかもしれないから、いろいろ調べてみ</a:t>
            </a:r>
            <a:r>
              <a:rPr lang="ja-JP" altLang="en-US" sz="900"/>
              <a:t>よう</a:t>
            </a:r>
            <a:r>
              <a:rPr lang="ja-JP" altLang="ja-JP" sz="900"/>
              <a:t>。</a:t>
            </a:r>
          </a:p>
        </p:txBody>
      </p:sp>
      <p:sp>
        <p:nvSpPr>
          <p:cNvPr id="29" name="テキスト ボックス 36">
            <a:extLst>
              <a:ext uri="{FF2B5EF4-FFF2-40B4-BE49-F238E27FC236}">
                <a16:creationId xmlns:a16="http://schemas.microsoft.com/office/drawing/2014/main" id="{4A336B84-8D3A-417C-8663-1AD0B0C16DE7}"/>
              </a:ext>
            </a:extLst>
          </p:cNvPr>
          <p:cNvSpPr txBox="1">
            <a:spLocks noChangeArrowheads="1"/>
          </p:cNvSpPr>
          <p:nvPr/>
        </p:nvSpPr>
        <p:spPr bwMode="auto">
          <a:xfrm>
            <a:off x="3719513" y="4899025"/>
            <a:ext cx="1703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900" dirty="0">
                <a:latin typeface="+mn-ea"/>
                <a:ea typeface="+mn-ea"/>
              </a:rPr>
              <a:t>1</a:t>
            </a:r>
            <a:r>
              <a:rPr lang="ja-JP" altLang="en-US" sz="900" dirty="0">
                <a:latin typeface="+mn-ea"/>
                <a:ea typeface="+mn-ea"/>
              </a:rPr>
              <a:t>か月約</a:t>
            </a:r>
            <a:r>
              <a:rPr lang="en-US" altLang="ja-JP" sz="900" dirty="0">
                <a:latin typeface="+mn-ea"/>
                <a:ea typeface="+mn-ea"/>
              </a:rPr>
              <a:t>59,000</a:t>
            </a:r>
            <a:r>
              <a:rPr lang="ja-JP" altLang="en-US" sz="900" dirty="0">
                <a:latin typeface="+mn-ea"/>
                <a:ea typeface="+mn-ea"/>
              </a:rPr>
              <a:t>円の返済は多すぎない？期間を長くして１か月の支払額を少なくするか、もっと安い車にしたらどうだろう？</a:t>
            </a:r>
          </a:p>
        </p:txBody>
      </p:sp>
      <p:pic>
        <p:nvPicPr>
          <p:cNvPr id="74765" name="図 3">
            <a:extLst>
              <a:ext uri="{FF2B5EF4-FFF2-40B4-BE49-F238E27FC236}">
                <a16:creationId xmlns:a16="http://schemas.microsoft.com/office/drawing/2014/main" id="{15D3507A-98D4-4EF8-86FA-5AA45FBB48D4}"/>
              </a:ext>
            </a:extLst>
          </p:cNvPr>
          <p:cNvPicPr>
            <a:picLocks noChangeAspect="1"/>
          </p:cNvPicPr>
          <p:nvPr/>
        </p:nvPicPr>
        <p:blipFill>
          <a:blip r:embed="rId4">
            <a:extLst>
              <a:ext uri="{28A0092B-C50C-407E-A947-70E740481C1C}">
                <a14:useLocalDpi xmlns:a14="http://schemas.microsoft.com/office/drawing/2010/main" val="0"/>
              </a:ext>
            </a:extLst>
          </a:blip>
          <a:srcRect l="9433" t="18117" r="11794" b="14326"/>
          <a:stretch>
            <a:fillRect/>
          </a:stretch>
        </p:blipFill>
        <p:spPr bwMode="auto">
          <a:xfrm>
            <a:off x="6985000" y="519113"/>
            <a:ext cx="19431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テキスト ボックス 5">
            <a:extLst>
              <a:ext uri="{FF2B5EF4-FFF2-40B4-BE49-F238E27FC236}">
                <a16:creationId xmlns:a16="http://schemas.microsoft.com/office/drawing/2014/main" id="{176D7500-CAD3-4446-9150-B11ACC7A6D19}"/>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今日の課題</a:t>
            </a:r>
          </a:p>
        </p:txBody>
      </p:sp>
      <p:sp>
        <p:nvSpPr>
          <p:cNvPr id="7" name="テキスト ボックス 6">
            <a:extLst>
              <a:ext uri="{FF2B5EF4-FFF2-40B4-BE49-F238E27FC236}">
                <a16:creationId xmlns:a16="http://schemas.microsoft.com/office/drawing/2014/main" id="{720CD003-D4C5-462D-9447-8D3DA7A1446A}"/>
              </a:ext>
            </a:extLst>
          </p:cNvPr>
          <p:cNvSpPr txBox="1"/>
          <p:nvPr/>
        </p:nvSpPr>
        <p:spPr>
          <a:xfrm>
            <a:off x="755650" y="1743075"/>
            <a:ext cx="7777163" cy="1292225"/>
          </a:xfrm>
          <a:prstGeom prst="rect">
            <a:avLst/>
          </a:prstGeom>
          <a:noFill/>
        </p:spPr>
        <p:txBody>
          <a:bodyPr>
            <a:spAutoFit/>
          </a:bodyPr>
          <a:lstStyle/>
          <a:p>
            <a:pPr algn="ctr" eaLnBrk="1" fontAlgn="auto" hangingPunct="1">
              <a:spcBef>
                <a:spcPts val="0"/>
              </a:spcBef>
              <a:spcAft>
                <a:spcPts val="0"/>
              </a:spcAft>
              <a:defRPr/>
            </a:pPr>
            <a:r>
              <a:rPr lang="ja-JP" altLang="en-US" sz="2600" dirty="0">
                <a:latin typeface="+mn-lt"/>
                <a:ea typeface="+mn-ea"/>
              </a:rPr>
              <a:t>マンションをローンで購入しようと</a:t>
            </a:r>
            <a:br>
              <a:rPr lang="en-US" altLang="ja-JP" sz="2600" dirty="0">
                <a:latin typeface="+mn-lt"/>
                <a:ea typeface="+mn-ea"/>
              </a:rPr>
            </a:br>
            <a:r>
              <a:rPr lang="ja-JP" altLang="en-US" sz="2600" dirty="0">
                <a:latin typeface="+mn-lt"/>
                <a:ea typeface="+mn-ea"/>
              </a:rPr>
              <a:t>考えているメグミさん一家に</a:t>
            </a:r>
          </a:p>
          <a:p>
            <a:pPr algn="ctr" eaLnBrk="1" fontAlgn="auto" hangingPunct="1">
              <a:spcBef>
                <a:spcPts val="0"/>
              </a:spcBef>
              <a:spcAft>
                <a:spcPts val="0"/>
              </a:spcAft>
              <a:defRPr/>
            </a:pPr>
            <a:r>
              <a:rPr lang="ja-JP" altLang="en-US" sz="2600" dirty="0">
                <a:latin typeface="+mn-lt"/>
                <a:ea typeface="+mn-ea"/>
              </a:rPr>
              <a:t>みんなでアドバイスを考えましょう。</a:t>
            </a:r>
          </a:p>
        </p:txBody>
      </p:sp>
      <p:pic>
        <p:nvPicPr>
          <p:cNvPr id="76804" name="図 16">
            <a:extLst>
              <a:ext uri="{FF2B5EF4-FFF2-40B4-BE49-F238E27FC236}">
                <a16:creationId xmlns:a16="http://schemas.microsoft.com/office/drawing/2014/main" id="{10A26419-BBA7-4D09-8789-2A52D352F1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3227388"/>
            <a:ext cx="13525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図 2">
            <a:extLst>
              <a:ext uri="{FF2B5EF4-FFF2-40B4-BE49-F238E27FC236}">
                <a16:creationId xmlns:a16="http://schemas.microsoft.com/office/drawing/2014/main" id="{434F72D3-CF45-4D7F-AE1E-096E61232B7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471" t="23183" r="48534" b="55705"/>
          <a:stretch>
            <a:fillRect/>
          </a:stretch>
        </p:blipFill>
        <p:spPr bwMode="auto">
          <a:xfrm>
            <a:off x="3895725" y="3527425"/>
            <a:ext cx="4637088"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図 8">
            <a:extLst>
              <a:ext uri="{FF2B5EF4-FFF2-40B4-BE49-F238E27FC236}">
                <a16:creationId xmlns:a16="http://schemas.microsoft.com/office/drawing/2014/main" id="{8F70B021-508D-4217-9B4B-29277280320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46" t="24042" r="71373" b="54759"/>
          <a:stretch>
            <a:fillRect/>
          </a:stretch>
        </p:blipFill>
        <p:spPr bwMode="auto">
          <a:xfrm>
            <a:off x="233363" y="4432300"/>
            <a:ext cx="3960812"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図 8" descr="画面の領域">
            <a:extLst>
              <a:ext uri="{FF2B5EF4-FFF2-40B4-BE49-F238E27FC236}">
                <a16:creationId xmlns:a16="http://schemas.microsoft.com/office/drawing/2014/main" id="{5B3C5E57-4EB5-41EE-B1DA-2000DF11B0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225" y="2622550"/>
            <a:ext cx="36560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テキスト ボックス 8">
            <a:extLst>
              <a:ext uri="{FF2B5EF4-FFF2-40B4-BE49-F238E27FC236}">
                <a16:creationId xmlns:a16="http://schemas.microsoft.com/office/drawing/2014/main" id="{49A5E407-F33D-4706-B438-E549ACAA30B7}"/>
              </a:ext>
            </a:extLst>
          </p:cNvPr>
          <p:cNvSpPr txBox="1">
            <a:spLocks noChangeArrowheads="1"/>
          </p:cNvSpPr>
          <p:nvPr/>
        </p:nvSpPr>
        <p:spPr bwMode="auto">
          <a:xfrm>
            <a:off x="539750" y="620713"/>
            <a:ext cx="5668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グループワーク</a:t>
            </a:r>
          </a:p>
        </p:txBody>
      </p:sp>
      <p:sp>
        <p:nvSpPr>
          <p:cNvPr id="7" name="テキスト ボックス 6">
            <a:extLst>
              <a:ext uri="{FF2B5EF4-FFF2-40B4-BE49-F238E27FC236}">
                <a16:creationId xmlns:a16="http://schemas.microsoft.com/office/drawing/2014/main" id="{CDE67338-D084-4772-9A65-6312440FDCEC}"/>
              </a:ext>
            </a:extLst>
          </p:cNvPr>
          <p:cNvSpPr txBox="1"/>
          <p:nvPr/>
        </p:nvSpPr>
        <p:spPr>
          <a:xfrm>
            <a:off x="268288" y="1527175"/>
            <a:ext cx="8601075" cy="954088"/>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ea"/>
                <a:ea typeface="+mn-ea"/>
              </a:rPr>
              <a:t>ローンを利用するときの３つのポイントを参考に、</a:t>
            </a:r>
            <a:endParaRPr lang="en-US" altLang="ja-JP" sz="2800" dirty="0">
              <a:latin typeface="+mn-ea"/>
              <a:ea typeface="+mn-ea"/>
            </a:endParaRPr>
          </a:p>
          <a:p>
            <a:pPr algn="ctr" eaLnBrk="1" fontAlgn="auto" hangingPunct="1">
              <a:spcBef>
                <a:spcPts val="0"/>
              </a:spcBef>
              <a:spcAft>
                <a:spcPts val="0"/>
              </a:spcAft>
              <a:defRPr/>
            </a:pPr>
            <a:r>
              <a:rPr lang="ja-JP" altLang="en-US" sz="2800" dirty="0">
                <a:latin typeface="+mn-ea"/>
                <a:ea typeface="+mn-ea"/>
              </a:rPr>
              <a:t>メグミさんに適切なアドバイスをしてあげましょう。</a:t>
            </a:r>
          </a:p>
        </p:txBody>
      </p:sp>
      <p:sp>
        <p:nvSpPr>
          <p:cNvPr id="8" name="右矢印 7">
            <a:extLst>
              <a:ext uri="{FF2B5EF4-FFF2-40B4-BE49-F238E27FC236}">
                <a16:creationId xmlns:a16="http://schemas.microsoft.com/office/drawing/2014/main" id="{B7502081-F70F-4241-B552-6F6AE47E2D20}"/>
              </a:ext>
            </a:extLst>
          </p:cNvPr>
          <p:cNvSpPr/>
          <p:nvPr/>
        </p:nvSpPr>
        <p:spPr>
          <a:xfrm>
            <a:off x="4217988" y="3479800"/>
            <a:ext cx="671512" cy="793750"/>
          </a:xfrm>
          <a:prstGeom prst="right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78854" name="図 8">
            <a:extLst>
              <a:ext uri="{FF2B5EF4-FFF2-40B4-BE49-F238E27FC236}">
                <a16:creationId xmlns:a16="http://schemas.microsoft.com/office/drawing/2014/main" id="{9DA788CF-2551-45A5-92A9-A8585A22FB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0788" y="2600325"/>
            <a:ext cx="35814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図 1">
            <a:extLst>
              <a:ext uri="{FF2B5EF4-FFF2-40B4-BE49-F238E27FC236}">
                <a16:creationId xmlns:a16="http://schemas.microsoft.com/office/drawing/2014/main" id="{802BF29D-192F-4660-967A-5E7B2A45250A}"/>
              </a:ext>
            </a:extLst>
          </p:cNvPr>
          <p:cNvPicPr>
            <a:picLocks noChangeAspect="1"/>
          </p:cNvPicPr>
          <p:nvPr/>
        </p:nvPicPr>
        <p:blipFill>
          <a:blip r:embed="rId5">
            <a:extLst>
              <a:ext uri="{28A0092B-C50C-407E-A947-70E740481C1C}">
                <a14:useLocalDpi xmlns:a14="http://schemas.microsoft.com/office/drawing/2010/main" val="0"/>
              </a:ext>
            </a:extLst>
          </a:blip>
          <a:srcRect l="5873" t="11351" r="4071" b="18346"/>
          <a:stretch>
            <a:fillRect/>
          </a:stretch>
        </p:blipFill>
        <p:spPr bwMode="auto">
          <a:xfrm>
            <a:off x="2363788" y="4419600"/>
            <a:ext cx="446087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テキスト ボックス 5">
            <a:extLst>
              <a:ext uri="{FF2B5EF4-FFF2-40B4-BE49-F238E27FC236}">
                <a16:creationId xmlns:a16="http://schemas.microsoft.com/office/drawing/2014/main" id="{81980744-FA6A-4777-930D-043B1BB1FF09}"/>
              </a:ext>
            </a:extLst>
          </p:cNvPr>
          <p:cNvSpPr txBox="1">
            <a:spLocks noChangeArrowheads="1"/>
          </p:cNvSpPr>
          <p:nvPr/>
        </p:nvSpPr>
        <p:spPr bwMode="auto">
          <a:xfrm>
            <a:off x="539750" y="620713"/>
            <a:ext cx="578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はじめに</a:t>
            </a:r>
          </a:p>
        </p:txBody>
      </p:sp>
      <p:sp>
        <p:nvSpPr>
          <p:cNvPr id="44035" name="Text Box 4">
            <a:extLst>
              <a:ext uri="{FF2B5EF4-FFF2-40B4-BE49-F238E27FC236}">
                <a16:creationId xmlns:a16="http://schemas.microsoft.com/office/drawing/2014/main" id="{C1B36EB5-73C2-4DE8-BC79-E39D4D2F9715}"/>
              </a:ext>
            </a:extLst>
          </p:cNvPr>
          <p:cNvSpPr txBox="1">
            <a:spLocks noChangeArrowheads="1"/>
          </p:cNvSpPr>
          <p:nvPr/>
        </p:nvSpPr>
        <p:spPr bwMode="auto">
          <a:xfrm>
            <a:off x="831850" y="1743075"/>
            <a:ext cx="74803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37931725" indent="-374745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sz="4000" dirty="0">
                <a:solidFill>
                  <a:srgbClr val="000000"/>
                </a:solidFill>
                <a:latin typeface="+mn-ea"/>
                <a:ea typeface="+mn-ea"/>
              </a:rPr>
              <a:t>「ローン」という言葉を聞いて</a:t>
            </a:r>
            <a:br>
              <a:rPr lang="en-US" altLang="ja-JP" sz="4000" dirty="0">
                <a:solidFill>
                  <a:srgbClr val="000000"/>
                </a:solidFill>
                <a:latin typeface="+mn-ea"/>
                <a:ea typeface="+mn-ea"/>
              </a:rPr>
            </a:br>
            <a:r>
              <a:rPr lang="ja-JP" altLang="en-US" sz="4000" dirty="0">
                <a:solidFill>
                  <a:srgbClr val="000000"/>
                </a:solidFill>
                <a:latin typeface="+mn-ea"/>
                <a:ea typeface="+mn-ea"/>
              </a:rPr>
              <a:t>どのようなイメージが</a:t>
            </a:r>
            <a:endParaRPr lang="en-US" altLang="ja-JP" sz="4000" dirty="0">
              <a:solidFill>
                <a:srgbClr val="000000"/>
              </a:solidFill>
              <a:latin typeface="+mn-ea"/>
              <a:ea typeface="+mn-ea"/>
            </a:endParaRPr>
          </a:p>
          <a:p>
            <a:pPr algn="ctr">
              <a:defRPr/>
            </a:pPr>
            <a:r>
              <a:rPr lang="ja-JP" altLang="en-US" sz="4000" dirty="0">
                <a:solidFill>
                  <a:srgbClr val="000000"/>
                </a:solidFill>
                <a:latin typeface="+mn-ea"/>
                <a:ea typeface="+mn-ea"/>
              </a:rPr>
              <a:t>思い浮かびますか？</a:t>
            </a:r>
            <a:endParaRPr lang="en-US" altLang="ja-JP" sz="4000" dirty="0">
              <a:solidFill>
                <a:srgbClr val="000000"/>
              </a:solidFill>
              <a:latin typeface="+mn-ea"/>
              <a:ea typeface="+mn-ea"/>
            </a:endParaRPr>
          </a:p>
        </p:txBody>
      </p:sp>
      <p:pic>
        <p:nvPicPr>
          <p:cNvPr id="44036" name="図 1">
            <a:extLst>
              <a:ext uri="{FF2B5EF4-FFF2-40B4-BE49-F238E27FC236}">
                <a16:creationId xmlns:a16="http://schemas.microsoft.com/office/drawing/2014/main" id="{0C224C30-AABF-4B02-88DC-32D454AFEF72}"/>
              </a:ext>
            </a:extLst>
          </p:cNvPr>
          <p:cNvPicPr>
            <a:picLocks noChangeAspect="1"/>
          </p:cNvPicPr>
          <p:nvPr/>
        </p:nvPicPr>
        <p:blipFill>
          <a:blip r:embed="rId3">
            <a:extLst>
              <a:ext uri="{28A0092B-C50C-407E-A947-70E740481C1C}">
                <a14:useLocalDpi xmlns:a14="http://schemas.microsoft.com/office/drawing/2010/main" val="0"/>
              </a:ext>
            </a:extLst>
          </a:blip>
          <a:srcRect t="9344" b="7097"/>
          <a:stretch>
            <a:fillRect/>
          </a:stretch>
        </p:blipFill>
        <p:spPr bwMode="auto">
          <a:xfrm>
            <a:off x="3125788" y="3741738"/>
            <a:ext cx="28924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図 15">
            <a:extLst>
              <a:ext uri="{FF2B5EF4-FFF2-40B4-BE49-F238E27FC236}">
                <a16:creationId xmlns:a16="http://schemas.microsoft.com/office/drawing/2014/main" id="{701E925C-2114-4C68-BC6B-68F7F7C682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1728788"/>
            <a:ext cx="6567487"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テキスト ボックス 9">
            <a:extLst>
              <a:ext uri="{FF2B5EF4-FFF2-40B4-BE49-F238E27FC236}">
                <a16:creationId xmlns:a16="http://schemas.microsoft.com/office/drawing/2014/main" id="{1054B96B-15C9-45A2-AFF0-31D73D3BAB50}"/>
              </a:ext>
            </a:extLst>
          </p:cNvPr>
          <p:cNvSpPr txBox="1">
            <a:spLocks noChangeArrowheads="1"/>
          </p:cNvSpPr>
          <p:nvPr/>
        </p:nvSpPr>
        <p:spPr bwMode="auto">
          <a:xfrm>
            <a:off x="539750" y="620713"/>
            <a:ext cx="5592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解答例（住宅ローン編）</a:t>
            </a:r>
          </a:p>
        </p:txBody>
      </p:sp>
      <p:sp>
        <p:nvSpPr>
          <p:cNvPr id="19" name="テキスト ボックス 36">
            <a:extLst>
              <a:ext uri="{FF2B5EF4-FFF2-40B4-BE49-F238E27FC236}">
                <a16:creationId xmlns:a16="http://schemas.microsoft.com/office/drawing/2014/main" id="{7FEB73B8-7BD9-4FE5-9A6C-02D339C792F1}"/>
              </a:ext>
            </a:extLst>
          </p:cNvPr>
          <p:cNvSpPr txBox="1">
            <a:spLocks noChangeArrowheads="1"/>
          </p:cNvSpPr>
          <p:nvPr/>
        </p:nvSpPr>
        <p:spPr bwMode="auto">
          <a:xfrm>
            <a:off x="2119313" y="2932113"/>
            <a:ext cx="1335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買うものが本当に</a:t>
            </a:r>
            <a:endParaRPr lang="en-US" altLang="ja-JP" sz="900" dirty="0">
              <a:latin typeface="+mn-ea"/>
              <a:ea typeface="+mn-ea"/>
            </a:endParaRPr>
          </a:p>
          <a:p>
            <a:pPr>
              <a:defRPr/>
            </a:pPr>
            <a:r>
              <a:rPr lang="ja-JP" altLang="en-US" sz="900" dirty="0">
                <a:latin typeface="+mn-ea"/>
                <a:ea typeface="+mn-ea"/>
              </a:rPr>
              <a:t>必要かどうかを考える。</a:t>
            </a:r>
          </a:p>
        </p:txBody>
      </p:sp>
      <p:sp>
        <p:nvSpPr>
          <p:cNvPr id="23" name="テキスト ボックス 36">
            <a:extLst>
              <a:ext uri="{FF2B5EF4-FFF2-40B4-BE49-F238E27FC236}">
                <a16:creationId xmlns:a16="http://schemas.microsoft.com/office/drawing/2014/main" id="{61F6D765-C48F-484B-8F51-369CCD35D7EC}"/>
              </a:ext>
            </a:extLst>
          </p:cNvPr>
          <p:cNvSpPr txBox="1">
            <a:spLocks noChangeArrowheads="1"/>
          </p:cNvSpPr>
          <p:nvPr/>
        </p:nvSpPr>
        <p:spPr bwMode="auto">
          <a:xfrm>
            <a:off x="6246813" y="2862263"/>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複数のローンの</a:t>
            </a:r>
            <a:endParaRPr lang="en-US" altLang="ja-JP" sz="900" dirty="0">
              <a:latin typeface="+mn-ea"/>
              <a:ea typeface="+mn-ea"/>
            </a:endParaRPr>
          </a:p>
          <a:p>
            <a:pPr>
              <a:defRPr/>
            </a:pPr>
            <a:r>
              <a:rPr lang="ja-JP" altLang="en-US" sz="900" dirty="0">
                <a:latin typeface="+mn-ea"/>
                <a:ea typeface="+mn-ea"/>
              </a:rPr>
              <a:t>情報を集め、金利などの条件を比較する。</a:t>
            </a:r>
          </a:p>
        </p:txBody>
      </p:sp>
      <p:sp>
        <p:nvSpPr>
          <p:cNvPr id="24" name="テキスト ボックス 36">
            <a:extLst>
              <a:ext uri="{FF2B5EF4-FFF2-40B4-BE49-F238E27FC236}">
                <a16:creationId xmlns:a16="http://schemas.microsoft.com/office/drawing/2014/main" id="{D680CA18-742C-4080-8EEE-5D1ABAAB91CE}"/>
              </a:ext>
            </a:extLst>
          </p:cNvPr>
          <p:cNvSpPr txBox="1">
            <a:spLocks noChangeArrowheads="1"/>
          </p:cNvSpPr>
          <p:nvPr/>
        </p:nvSpPr>
        <p:spPr bwMode="auto">
          <a:xfrm>
            <a:off x="1649413" y="4087813"/>
            <a:ext cx="180498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最初に考えていた予算よりも</a:t>
            </a:r>
            <a:br>
              <a:rPr lang="en-US" altLang="ja-JP" sz="900" dirty="0">
                <a:latin typeface="+mn-ea"/>
                <a:ea typeface="+mn-ea"/>
              </a:rPr>
            </a:br>
            <a:r>
              <a:rPr lang="en-US" altLang="ja-JP" sz="900" dirty="0">
                <a:latin typeface="+mn-ea"/>
                <a:ea typeface="+mn-ea"/>
              </a:rPr>
              <a:t>600</a:t>
            </a:r>
            <a:r>
              <a:rPr lang="ja-JP" altLang="en-US" sz="900" dirty="0">
                <a:latin typeface="+mn-ea"/>
                <a:ea typeface="+mn-ea"/>
              </a:rPr>
              <a:t>万円も高いマンションを買おうとしていること。</a:t>
            </a:r>
          </a:p>
        </p:txBody>
      </p:sp>
      <p:sp>
        <p:nvSpPr>
          <p:cNvPr id="25" name="テキスト ボックス 36">
            <a:extLst>
              <a:ext uri="{FF2B5EF4-FFF2-40B4-BE49-F238E27FC236}">
                <a16:creationId xmlns:a16="http://schemas.microsoft.com/office/drawing/2014/main" id="{73AF07AC-97A2-483C-AD31-11BD64A3E07E}"/>
              </a:ext>
            </a:extLst>
          </p:cNvPr>
          <p:cNvSpPr txBox="1">
            <a:spLocks noChangeArrowheads="1"/>
          </p:cNvSpPr>
          <p:nvPr/>
        </p:nvSpPr>
        <p:spPr bwMode="auto">
          <a:xfrm>
            <a:off x="5788025" y="4103688"/>
            <a:ext cx="1703388"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ほかの住宅ローンを調べずに、友人の勤める銀行の住宅ローンに決めたこと。</a:t>
            </a:r>
          </a:p>
        </p:txBody>
      </p:sp>
      <p:sp>
        <p:nvSpPr>
          <p:cNvPr id="26" name="テキスト ボックス 36">
            <a:extLst>
              <a:ext uri="{FF2B5EF4-FFF2-40B4-BE49-F238E27FC236}">
                <a16:creationId xmlns:a16="http://schemas.microsoft.com/office/drawing/2014/main" id="{E7EF902E-8DDF-4A79-9DAE-D25A1252FD00}"/>
              </a:ext>
            </a:extLst>
          </p:cNvPr>
          <p:cNvSpPr txBox="1">
            <a:spLocks noChangeArrowheads="1"/>
          </p:cNvSpPr>
          <p:nvPr/>
        </p:nvSpPr>
        <p:spPr bwMode="auto">
          <a:xfrm>
            <a:off x="3719513" y="4089400"/>
            <a:ext cx="17033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月々の支払額が多く、</a:t>
            </a:r>
            <a:endParaRPr lang="en-US" altLang="ja-JP" sz="900" dirty="0">
              <a:latin typeface="+mn-ea"/>
              <a:ea typeface="+mn-ea"/>
            </a:endParaRPr>
          </a:p>
          <a:p>
            <a:pPr>
              <a:defRPr/>
            </a:pPr>
            <a:r>
              <a:rPr lang="ja-JP" altLang="en-US" sz="900" dirty="0">
                <a:latin typeface="+mn-ea"/>
                <a:ea typeface="+mn-ea"/>
              </a:rPr>
              <a:t>自由に使えるお金が</a:t>
            </a:r>
            <a:endParaRPr lang="en-US" altLang="ja-JP" sz="900" dirty="0">
              <a:latin typeface="+mn-ea"/>
              <a:ea typeface="+mn-ea"/>
            </a:endParaRPr>
          </a:p>
          <a:p>
            <a:pPr>
              <a:defRPr/>
            </a:pPr>
            <a:r>
              <a:rPr lang="ja-JP" altLang="en-US" sz="900" dirty="0">
                <a:latin typeface="+mn-ea"/>
                <a:ea typeface="+mn-ea"/>
              </a:rPr>
              <a:t>少なくなってしまうこと。</a:t>
            </a:r>
          </a:p>
        </p:txBody>
      </p:sp>
      <p:sp>
        <p:nvSpPr>
          <p:cNvPr id="27" name="テキスト ボックス 36">
            <a:extLst>
              <a:ext uri="{FF2B5EF4-FFF2-40B4-BE49-F238E27FC236}">
                <a16:creationId xmlns:a16="http://schemas.microsoft.com/office/drawing/2014/main" id="{82A0BA0E-5207-417B-AA2B-CEC84515FFB0}"/>
              </a:ext>
            </a:extLst>
          </p:cNvPr>
          <p:cNvSpPr txBox="1">
            <a:spLocks noChangeArrowheads="1"/>
          </p:cNvSpPr>
          <p:nvPr/>
        </p:nvSpPr>
        <p:spPr bwMode="auto">
          <a:xfrm>
            <a:off x="1649413" y="4899025"/>
            <a:ext cx="1804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本当に予算よりも高い新築</a:t>
            </a:r>
            <a:br>
              <a:rPr lang="en-US" altLang="ja-JP" sz="900" dirty="0">
                <a:latin typeface="+mn-ea"/>
                <a:ea typeface="+mn-ea"/>
              </a:rPr>
            </a:br>
            <a:r>
              <a:rPr lang="ja-JP" altLang="en-US" sz="900" dirty="0">
                <a:latin typeface="+mn-ea"/>
                <a:ea typeface="+mn-ea"/>
              </a:rPr>
              <a:t>マンションが必要？</a:t>
            </a:r>
            <a:endParaRPr lang="en-US" altLang="ja-JP" sz="900" dirty="0">
              <a:latin typeface="+mn-ea"/>
              <a:ea typeface="+mn-ea"/>
            </a:endParaRPr>
          </a:p>
          <a:p>
            <a:pPr>
              <a:defRPr/>
            </a:pPr>
            <a:r>
              <a:rPr lang="ja-JP" altLang="en-US" sz="900" dirty="0">
                <a:latin typeface="+mn-ea"/>
                <a:ea typeface="+mn-ea"/>
              </a:rPr>
              <a:t>予算どおりの値段で</a:t>
            </a:r>
            <a:endParaRPr lang="en-US" altLang="ja-JP" sz="900" dirty="0">
              <a:latin typeface="+mn-ea"/>
              <a:ea typeface="+mn-ea"/>
            </a:endParaRPr>
          </a:p>
          <a:p>
            <a:pPr>
              <a:defRPr/>
            </a:pPr>
            <a:r>
              <a:rPr lang="ja-JP" altLang="en-US" sz="900" dirty="0">
                <a:latin typeface="+mn-ea"/>
                <a:ea typeface="+mn-ea"/>
              </a:rPr>
              <a:t>いいところがないか探してみよう。</a:t>
            </a:r>
          </a:p>
        </p:txBody>
      </p:sp>
      <p:sp>
        <p:nvSpPr>
          <p:cNvPr id="80906" name="テキスト ボックス 36">
            <a:extLst>
              <a:ext uri="{FF2B5EF4-FFF2-40B4-BE49-F238E27FC236}">
                <a16:creationId xmlns:a16="http://schemas.microsoft.com/office/drawing/2014/main" id="{CA5D233F-BC95-49B9-995B-69DE6FA69521}"/>
              </a:ext>
            </a:extLst>
          </p:cNvPr>
          <p:cNvSpPr txBox="1">
            <a:spLocks noChangeArrowheads="1"/>
          </p:cNvSpPr>
          <p:nvPr/>
        </p:nvSpPr>
        <p:spPr bwMode="auto">
          <a:xfrm>
            <a:off x="5788025" y="4983163"/>
            <a:ext cx="17033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ja-JP" sz="900"/>
              <a:t>ほかにもっと金利が安いローンがあるかもしれないから、いろいろ調べてみ</a:t>
            </a:r>
            <a:r>
              <a:rPr lang="ja-JP" altLang="en-US" sz="900"/>
              <a:t>よう</a:t>
            </a:r>
            <a:r>
              <a:rPr lang="ja-JP" altLang="ja-JP" sz="900"/>
              <a:t>。</a:t>
            </a:r>
          </a:p>
        </p:txBody>
      </p:sp>
      <p:sp>
        <p:nvSpPr>
          <p:cNvPr id="29" name="テキスト ボックス 36">
            <a:extLst>
              <a:ext uri="{FF2B5EF4-FFF2-40B4-BE49-F238E27FC236}">
                <a16:creationId xmlns:a16="http://schemas.microsoft.com/office/drawing/2014/main" id="{4C239602-DFAA-408A-9AEE-9D27C070FDDB}"/>
              </a:ext>
            </a:extLst>
          </p:cNvPr>
          <p:cNvSpPr txBox="1">
            <a:spLocks noChangeArrowheads="1"/>
          </p:cNvSpPr>
          <p:nvPr/>
        </p:nvSpPr>
        <p:spPr bwMode="auto">
          <a:xfrm>
            <a:off x="3719513" y="4899025"/>
            <a:ext cx="1703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毎月の住宅ローンの支払い額と管理費が、今の家賃を超えないようにしたほうがいいんじゃない？</a:t>
            </a:r>
          </a:p>
        </p:txBody>
      </p:sp>
      <p:pic>
        <p:nvPicPr>
          <p:cNvPr id="80908" name="図 13">
            <a:extLst>
              <a:ext uri="{FF2B5EF4-FFF2-40B4-BE49-F238E27FC236}">
                <a16:creationId xmlns:a16="http://schemas.microsoft.com/office/drawing/2014/main" id="{4CBB87AB-876B-48F2-82C5-35663EA04F4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471" t="23183" r="48534" b="55705"/>
          <a:stretch>
            <a:fillRect/>
          </a:stretch>
        </p:blipFill>
        <p:spPr bwMode="auto">
          <a:xfrm>
            <a:off x="7145338" y="525463"/>
            <a:ext cx="16224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36">
            <a:extLst>
              <a:ext uri="{FF2B5EF4-FFF2-40B4-BE49-F238E27FC236}">
                <a16:creationId xmlns:a16="http://schemas.microsoft.com/office/drawing/2014/main" id="{845F9F49-5DC0-4D26-ACFA-97A3F97ABAFD}"/>
              </a:ext>
            </a:extLst>
          </p:cNvPr>
          <p:cNvSpPr txBox="1">
            <a:spLocks noChangeArrowheads="1"/>
          </p:cNvSpPr>
          <p:nvPr/>
        </p:nvSpPr>
        <p:spPr bwMode="auto">
          <a:xfrm>
            <a:off x="4183063" y="2862263"/>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900" dirty="0">
                <a:latin typeface="+mn-ea"/>
                <a:ea typeface="+mn-ea"/>
              </a:rPr>
              <a:t>万一のときに対応</a:t>
            </a:r>
            <a:endParaRPr lang="en-US" altLang="ja-JP" sz="900" dirty="0">
              <a:latin typeface="+mn-ea"/>
              <a:ea typeface="+mn-ea"/>
            </a:endParaRPr>
          </a:p>
          <a:p>
            <a:pPr>
              <a:defRPr/>
            </a:pPr>
            <a:r>
              <a:rPr lang="ja-JP" altLang="en-US" sz="900" dirty="0">
                <a:latin typeface="+mn-ea"/>
                <a:ea typeface="+mn-ea"/>
              </a:rPr>
              <a:t>できる余裕のある</a:t>
            </a:r>
            <a:endParaRPr lang="en-US" altLang="ja-JP" sz="900" dirty="0">
              <a:latin typeface="+mn-ea"/>
              <a:ea typeface="+mn-ea"/>
            </a:endParaRPr>
          </a:p>
          <a:p>
            <a:pPr>
              <a:defRPr/>
            </a:pPr>
            <a:r>
              <a:rPr lang="ja-JP" altLang="en-US" sz="900" dirty="0">
                <a:latin typeface="+mn-ea"/>
                <a:ea typeface="+mn-ea"/>
              </a:rPr>
              <a:t>返済計画にする。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テキスト ボックス 5">
            <a:extLst>
              <a:ext uri="{FF2B5EF4-FFF2-40B4-BE49-F238E27FC236}">
                <a16:creationId xmlns:a16="http://schemas.microsoft.com/office/drawing/2014/main" id="{47A20BFC-58EE-4AB1-B7DB-A78BD2EC1984}"/>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今日の課題</a:t>
            </a:r>
          </a:p>
        </p:txBody>
      </p:sp>
      <p:sp>
        <p:nvSpPr>
          <p:cNvPr id="7" name="テキスト ボックス 6">
            <a:extLst>
              <a:ext uri="{FF2B5EF4-FFF2-40B4-BE49-F238E27FC236}">
                <a16:creationId xmlns:a16="http://schemas.microsoft.com/office/drawing/2014/main" id="{2E87A762-0D66-450C-8535-50228FD1977F}"/>
              </a:ext>
            </a:extLst>
          </p:cNvPr>
          <p:cNvSpPr txBox="1"/>
          <p:nvPr/>
        </p:nvSpPr>
        <p:spPr>
          <a:xfrm>
            <a:off x="755650" y="1743075"/>
            <a:ext cx="7777163" cy="1292225"/>
          </a:xfrm>
          <a:prstGeom prst="rect">
            <a:avLst/>
          </a:prstGeom>
          <a:noFill/>
        </p:spPr>
        <p:txBody>
          <a:bodyPr>
            <a:spAutoFit/>
          </a:bodyPr>
          <a:lstStyle/>
          <a:p>
            <a:pPr algn="ctr" eaLnBrk="1" fontAlgn="auto" hangingPunct="1">
              <a:spcBef>
                <a:spcPts val="0"/>
              </a:spcBef>
              <a:spcAft>
                <a:spcPts val="0"/>
              </a:spcAft>
              <a:defRPr/>
            </a:pPr>
            <a:r>
              <a:rPr lang="ja-JP" altLang="en-US" sz="2600" dirty="0">
                <a:latin typeface="+mn-lt"/>
                <a:ea typeface="+mn-ea"/>
              </a:rPr>
              <a:t>自動車をローンで購入しようと</a:t>
            </a:r>
            <a:br>
              <a:rPr lang="en-US" altLang="ja-JP" sz="2600" dirty="0">
                <a:latin typeface="+mn-lt"/>
                <a:ea typeface="+mn-ea"/>
              </a:rPr>
            </a:br>
            <a:r>
              <a:rPr lang="ja-JP" altLang="en-US" sz="2600" dirty="0">
                <a:latin typeface="+mn-lt"/>
                <a:ea typeface="+mn-ea"/>
              </a:rPr>
              <a:t>考えているマナブさん一家に</a:t>
            </a:r>
          </a:p>
          <a:p>
            <a:pPr algn="ctr" eaLnBrk="1" fontAlgn="auto" hangingPunct="1">
              <a:spcBef>
                <a:spcPts val="0"/>
              </a:spcBef>
              <a:spcAft>
                <a:spcPts val="0"/>
              </a:spcAft>
              <a:defRPr/>
            </a:pPr>
            <a:r>
              <a:rPr lang="ja-JP" altLang="en-US" sz="2600" dirty="0">
                <a:latin typeface="+mn-lt"/>
                <a:ea typeface="+mn-ea"/>
              </a:rPr>
              <a:t>みんなでアドバイスを考えましょう。</a:t>
            </a:r>
          </a:p>
        </p:txBody>
      </p:sp>
      <p:pic>
        <p:nvPicPr>
          <p:cNvPr id="46084" name="図 3">
            <a:extLst>
              <a:ext uri="{FF2B5EF4-FFF2-40B4-BE49-F238E27FC236}">
                <a16:creationId xmlns:a16="http://schemas.microsoft.com/office/drawing/2014/main" id="{BE01BBBC-77B3-4951-BD45-35CFB555EB78}"/>
              </a:ext>
            </a:extLst>
          </p:cNvPr>
          <p:cNvPicPr>
            <a:picLocks noChangeAspect="1"/>
          </p:cNvPicPr>
          <p:nvPr/>
        </p:nvPicPr>
        <p:blipFill>
          <a:blip r:embed="rId3">
            <a:extLst>
              <a:ext uri="{28A0092B-C50C-407E-A947-70E740481C1C}">
                <a14:useLocalDpi xmlns:a14="http://schemas.microsoft.com/office/drawing/2010/main" val="0"/>
              </a:ext>
            </a:extLst>
          </a:blip>
          <a:srcRect l="9433" t="18117" r="11794" b="14326"/>
          <a:stretch>
            <a:fillRect/>
          </a:stretch>
        </p:blipFill>
        <p:spPr bwMode="auto">
          <a:xfrm>
            <a:off x="3554413" y="3724275"/>
            <a:ext cx="49784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図 16">
            <a:extLst>
              <a:ext uri="{FF2B5EF4-FFF2-40B4-BE49-F238E27FC236}">
                <a16:creationId xmlns:a16="http://schemas.microsoft.com/office/drawing/2014/main" id="{B4573283-A584-4CC7-A105-4CEED0EFBC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3227388"/>
            <a:ext cx="13525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図 8">
            <a:extLst>
              <a:ext uri="{FF2B5EF4-FFF2-40B4-BE49-F238E27FC236}">
                <a16:creationId xmlns:a16="http://schemas.microsoft.com/office/drawing/2014/main" id="{F90D9ECA-E9F7-42C3-B8F2-857A345A1BD4}"/>
              </a:ext>
            </a:extLst>
          </p:cNvPr>
          <p:cNvPicPr>
            <a:picLocks noChangeAspect="1"/>
          </p:cNvPicPr>
          <p:nvPr/>
        </p:nvPicPr>
        <p:blipFill>
          <a:blip r:embed="rId5">
            <a:extLst>
              <a:ext uri="{28A0092B-C50C-407E-A947-70E740481C1C}">
                <a14:useLocalDpi xmlns:a14="http://schemas.microsoft.com/office/drawing/2010/main" val="0"/>
              </a:ext>
            </a:extLst>
          </a:blip>
          <a:srcRect l="3845" t="24001" r="74307" b="54668"/>
          <a:stretch>
            <a:fillRect/>
          </a:stretch>
        </p:blipFill>
        <p:spPr bwMode="auto">
          <a:xfrm>
            <a:off x="406400" y="4491038"/>
            <a:ext cx="3213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a:extLst>
              <a:ext uri="{FF2B5EF4-FFF2-40B4-BE49-F238E27FC236}">
                <a16:creationId xmlns:a16="http://schemas.microsoft.com/office/drawing/2014/main" id="{CA0D6F88-D693-44EC-8C19-EE4B0B44795A}"/>
              </a:ext>
            </a:extLst>
          </p:cNvPr>
          <p:cNvSpPr/>
          <p:nvPr/>
        </p:nvSpPr>
        <p:spPr>
          <a:xfrm>
            <a:off x="4873625" y="3144838"/>
            <a:ext cx="3370263" cy="2638425"/>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円/楕円 4">
            <a:extLst>
              <a:ext uri="{FF2B5EF4-FFF2-40B4-BE49-F238E27FC236}">
                <a16:creationId xmlns:a16="http://schemas.microsoft.com/office/drawing/2014/main" id="{E418624E-7DEA-4FA5-B0DF-E4F193E53CDD}"/>
              </a:ext>
            </a:extLst>
          </p:cNvPr>
          <p:cNvSpPr/>
          <p:nvPr/>
        </p:nvSpPr>
        <p:spPr>
          <a:xfrm>
            <a:off x="874713" y="3144838"/>
            <a:ext cx="3370262" cy="2638425"/>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132" name="テキスト ボックス 5">
            <a:extLst>
              <a:ext uri="{FF2B5EF4-FFF2-40B4-BE49-F238E27FC236}">
                <a16:creationId xmlns:a16="http://schemas.microsoft.com/office/drawing/2014/main" id="{EB4B4F53-AC85-4BB0-8D25-D6698FA3572B}"/>
              </a:ext>
            </a:extLst>
          </p:cNvPr>
          <p:cNvSpPr txBox="1">
            <a:spLocks noChangeArrowheads="1"/>
          </p:cNvSpPr>
          <p:nvPr/>
        </p:nvSpPr>
        <p:spPr bwMode="auto">
          <a:xfrm>
            <a:off x="539750" y="620713"/>
            <a:ext cx="6057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大きなお金が必要になるとき</a:t>
            </a:r>
          </a:p>
        </p:txBody>
      </p:sp>
      <p:sp>
        <p:nvSpPr>
          <p:cNvPr id="7" name="テキスト ボックス 6">
            <a:extLst>
              <a:ext uri="{FF2B5EF4-FFF2-40B4-BE49-F238E27FC236}">
                <a16:creationId xmlns:a16="http://schemas.microsoft.com/office/drawing/2014/main" id="{11C8F1A7-A377-4305-A057-9F972425C668}"/>
              </a:ext>
            </a:extLst>
          </p:cNvPr>
          <p:cNvSpPr txBox="1"/>
          <p:nvPr/>
        </p:nvSpPr>
        <p:spPr>
          <a:xfrm>
            <a:off x="128588" y="1577975"/>
            <a:ext cx="8967787" cy="893763"/>
          </a:xfrm>
          <a:prstGeom prst="rect">
            <a:avLst/>
          </a:prstGeom>
          <a:noFill/>
        </p:spPr>
        <p:txBody>
          <a:bodyPr>
            <a:spAutoFit/>
          </a:bodyPr>
          <a:lstStyle/>
          <a:p>
            <a:pPr algn="ctr" eaLnBrk="1" fontAlgn="auto" hangingPunct="1">
              <a:spcBef>
                <a:spcPts val="0"/>
              </a:spcBef>
              <a:spcAft>
                <a:spcPts val="0"/>
              </a:spcAft>
              <a:defRPr/>
            </a:pPr>
            <a:r>
              <a:rPr lang="ja-JP" altLang="en-US" sz="2600" dirty="0">
                <a:latin typeface="+mn-lt"/>
                <a:ea typeface="+mn-ea"/>
              </a:rPr>
              <a:t>自動車やマイホームの購入、結婚や子育てなど</a:t>
            </a:r>
          </a:p>
          <a:p>
            <a:pPr algn="ctr" eaLnBrk="1" fontAlgn="auto" hangingPunct="1">
              <a:spcBef>
                <a:spcPts val="0"/>
              </a:spcBef>
              <a:spcAft>
                <a:spcPts val="0"/>
              </a:spcAft>
              <a:defRPr/>
            </a:pPr>
            <a:r>
              <a:rPr lang="ja-JP" altLang="en-US" sz="2600" dirty="0">
                <a:latin typeface="+mn-lt"/>
                <a:ea typeface="+mn-ea"/>
              </a:rPr>
              <a:t>人生の夢をかなえるためにはいずれもお金がかかります。</a:t>
            </a:r>
          </a:p>
        </p:txBody>
      </p:sp>
      <p:sp>
        <p:nvSpPr>
          <p:cNvPr id="2" name="角丸四角形 1">
            <a:extLst>
              <a:ext uri="{FF2B5EF4-FFF2-40B4-BE49-F238E27FC236}">
                <a16:creationId xmlns:a16="http://schemas.microsoft.com/office/drawing/2014/main" id="{AA8AAC6E-2252-4A0E-8405-47C92E0B213F}"/>
              </a:ext>
            </a:extLst>
          </p:cNvPr>
          <p:cNvSpPr/>
          <p:nvPr/>
        </p:nvSpPr>
        <p:spPr>
          <a:xfrm>
            <a:off x="552450" y="2911475"/>
            <a:ext cx="2719388" cy="822325"/>
          </a:xfrm>
          <a:prstGeom prst="roundRect">
            <a:avLst>
              <a:gd name="adj" fmla="val 13125"/>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二等辺三角形 2">
            <a:extLst>
              <a:ext uri="{FF2B5EF4-FFF2-40B4-BE49-F238E27FC236}">
                <a16:creationId xmlns:a16="http://schemas.microsoft.com/office/drawing/2014/main" id="{1A43EEDD-BC71-4D2F-8E40-1E3D1617C5E3}"/>
              </a:ext>
            </a:extLst>
          </p:cNvPr>
          <p:cNvSpPr/>
          <p:nvPr/>
        </p:nvSpPr>
        <p:spPr>
          <a:xfrm rot="12044986">
            <a:off x="1438275" y="3151188"/>
            <a:ext cx="587375" cy="914400"/>
          </a:xfrm>
          <a:prstGeom prst="triangl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8136" name="Picture 2" descr="関連画像">
            <a:extLst>
              <a:ext uri="{FF2B5EF4-FFF2-40B4-BE49-F238E27FC236}">
                <a16:creationId xmlns:a16="http://schemas.microsoft.com/office/drawing/2014/main" id="{8B412C3F-495C-48B8-BBB5-AC4B76064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299878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テキスト ボックス 3">
            <a:extLst>
              <a:ext uri="{FF2B5EF4-FFF2-40B4-BE49-F238E27FC236}">
                <a16:creationId xmlns:a16="http://schemas.microsoft.com/office/drawing/2014/main" id="{E9DA72A6-FD7D-441A-8932-7103DEE3F40C}"/>
              </a:ext>
            </a:extLst>
          </p:cNvPr>
          <p:cNvSpPr txBox="1">
            <a:spLocks noChangeArrowheads="1"/>
          </p:cNvSpPr>
          <p:nvPr/>
        </p:nvSpPr>
        <p:spPr bwMode="auto">
          <a:xfrm>
            <a:off x="1169988" y="2938463"/>
            <a:ext cx="20104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solidFill>
                  <a:schemeClr val="bg1"/>
                </a:solidFill>
                <a:latin typeface="HGP創英角ｺﾞｼｯｸUB" panose="020B0900000000000000" pitchFamily="50" charset="-128"/>
                <a:ea typeface="HGP創英角ｺﾞｼｯｸUB" panose="020B0900000000000000" pitchFamily="50" charset="-128"/>
              </a:rPr>
              <a:t>自動車購入</a:t>
            </a:r>
            <a:br>
              <a:rPr lang="en-US" altLang="ja-JP" dirty="0">
                <a:solidFill>
                  <a:schemeClr val="bg1"/>
                </a:solidFill>
                <a:latin typeface="HGP創英角ｺﾞｼｯｸUB" panose="020B0900000000000000" pitchFamily="50" charset="-128"/>
                <a:ea typeface="HGP創英角ｺﾞｼｯｸUB" panose="020B0900000000000000" pitchFamily="50" charset="-128"/>
              </a:rPr>
            </a:br>
            <a:r>
              <a:rPr lang="ja-JP" altLang="en-US" dirty="0">
                <a:solidFill>
                  <a:schemeClr val="bg1"/>
                </a:solidFill>
                <a:latin typeface="HGP創英角ｺﾞｼｯｸUB" panose="020B0900000000000000" pitchFamily="50" charset="-128"/>
                <a:ea typeface="HGP創英角ｺﾞｼｯｸUB" panose="020B0900000000000000" pitchFamily="50" charset="-128"/>
              </a:rPr>
              <a:t>新車：</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約</a:t>
            </a: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310</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万円</a:t>
            </a:r>
          </a:p>
        </p:txBody>
      </p:sp>
      <p:sp>
        <p:nvSpPr>
          <p:cNvPr id="32" name="二等辺三角形 31">
            <a:extLst>
              <a:ext uri="{FF2B5EF4-FFF2-40B4-BE49-F238E27FC236}">
                <a16:creationId xmlns:a16="http://schemas.microsoft.com/office/drawing/2014/main" id="{D879B813-262B-4070-B1E6-AEB047715384}"/>
              </a:ext>
            </a:extLst>
          </p:cNvPr>
          <p:cNvSpPr/>
          <p:nvPr/>
        </p:nvSpPr>
        <p:spPr>
          <a:xfrm rot="9807220">
            <a:off x="5059363" y="3216275"/>
            <a:ext cx="587375" cy="914400"/>
          </a:xfrm>
          <a:prstGeom prst="triangl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角丸四角形 35">
            <a:extLst>
              <a:ext uri="{FF2B5EF4-FFF2-40B4-BE49-F238E27FC236}">
                <a16:creationId xmlns:a16="http://schemas.microsoft.com/office/drawing/2014/main" id="{9DC5A1F0-9711-4EC6-A876-C8C86DBF3BC7}"/>
              </a:ext>
            </a:extLst>
          </p:cNvPr>
          <p:cNvSpPr/>
          <p:nvPr/>
        </p:nvSpPr>
        <p:spPr>
          <a:xfrm>
            <a:off x="552450" y="5607050"/>
            <a:ext cx="2501900" cy="823913"/>
          </a:xfrm>
          <a:prstGeom prst="roundRect">
            <a:avLst>
              <a:gd name="adj" fmla="val 13125"/>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二等辺三角形 36">
            <a:extLst>
              <a:ext uri="{FF2B5EF4-FFF2-40B4-BE49-F238E27FC236}">
                <a16:creationId xmlns:a16="http://schemas.microsoft.com/office/drawing/2014/main" id="{FDD83AE8-7388-419F-B183-3F3C3F25A654}"/>
              </a:ext>
            </a:extLst>
          </p:cNvPr>
          <p:cNvSpPr/>
          <p:nvPr/>
        </p:nvSpPr>
        <p:spPr>
          <a:xfrm rot="2521287">
            <a:off x="2028825" y="5246688"/>
            <a:ext cx="587375" cy="914400"/>
          </a:xfrm>
          <a:prstGeom prst="triangl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8141" name="Picture 2" descr="関連画像">
            <a:extLst>
              <a:ext uri="{FF2B5EF4-FFF2-40B4-BE49-F238E27FC236}">
                <a16:creationId xmlns:a16="http://schemas.microsoft.com/office/drawing/2014/main" id="{830E3A82-65E2-4551-9E0A-B60F51D92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5664200"/>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2" name="テキスト ボックス 38">
            <a:extLst>
              <a:ext uri="{FF2B5EF4-FFF2-40B4-BE49-F238E27FC236}">
                <a16:creationId xmlns:a16="http://schemas.microsoft.com/office/drawing/2014/main" id="{CBF22F7A-7CF7-4986-A416-6569DBA66E41}"/>
              </a:ext>
            </a:extLst>
          </p:cNvPr>
          <p:cNvSpPr txBox="1">
            <a:spLocks noChangeArrowheads="1"/>
          </p:cNvSpPr>
          <p:nvPr/>
        </p:nvSpPr>
        <p:spPr bwMode="auto">
          <a:xfrm>
            <a:off x="1169988" y="5619750"/>
            <a:ext cx="16369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solidFill>
                  <a:schemeClr val="bg1"/>
                </a:solidFill>
                <a:latin typeface="HGP創英角ｺﾞｼｯｸUB" panose="020B0900000000000000" pitchFamily="50" charset="-128"/>
                <a:ea typeface="HGP創英角ｺﾞｼｯｸUB" panose="020B0900000000000000" pitchFamily="50" charset="-128"/>
              </a:rPr>
              <a:t>マイホーム購入</a:t>
            </a:r>
            <a:br>
              <a:rPr lang="en-US" altLang="ja-JP"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約</a:t>
            </a: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3,500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万円</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40" name="角丸四角形 39">
            <a:extLst>
              <a:ext uri="{FF2B5EF4-FFF2-40B4-BE49-F238E27FC236}">
                <a16:creationId xmlns:a16="http://schemas.microsoft.com/office/drawing/2014/main" id="{D7FA47C1-9099-4906-8DCF-A5CDBEF41EA9}"/>
              </a:ext>
            </a:extLst>
          </p:cNvPr>
          <p:cNvSpPr/>
          <p:nvPr/>
        </p:nvSpPr>
        <p:spPr>
          <a:xfrm>
            <a:off x="4530725" y="2886075"/>
            <a:ext cx="2619375" cy="806450"/>
          </a:xfrm>
          <a:prstGeom prst="roundRect">
            <a:avLst>
              <a:gd name="adj" fmla="val 13125"/>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二等辺三角形 40">
            <a:extLst>
              <a:ext uri="{FF2B5EF4-FFF2-40B4-BE49-F238E27FC236}">
                <a16:creationId xmlns:a16="http://schemas.microsoft.com/office/drawing/2014/main" id="{C12D7B0D-68AC-4185-9058-8AB028B06BF5}"/>
              </a:ext>
            </a:extLst>
          </p:cNvPr>
          <p:cNvSpPr/>
          <p:nvPr/>
        </p:nvSpPr>
        <p:spPr>
          <a:xfrm rot="1071621">
            <a:off x="6945313" y="4784725"/>
            <a:ext cx="587375" cy="914400"/>
          </a:xfrm>
          <a:prstGeom prst="triangl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8145" name="Picture 2" descr="関連画像">
            <a:extLst>
              <a:ext uri="{FF2B5EF4-FFF2-40B4-BE49-F238E27FC236}">
                <a16:creationId xmlns:a16="http://schemas.microsoft.com/office/drawing/2014/main" id="{4EA13084-2744-4DD2-945E-E670719CC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175" y="2982913"/>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6" name="テキスト ボックス 42">
            <a:extLst>
              <a:ext uri="{FF2B5EF4-FFF2-40B4-BE49-F238E27FC236}">
                <a16:creationId xmlns:a16="http://schemas.microsoft.com/office/drawing/2014/main" id="{EA383B21-3EF3-4735-A164-E361F6001BF6}"/>
              </a:ext>
            </a:extLst>
          </p:cNvPr>
          <p:cNvSpPr txBox="1">
            <a:spLocks noChangeArrowheads="1"/>
          </p:cNvSpPr>
          <p:nvPr/>
        </p:nvSpPr>
        <p:spPr bwMode="auto">
          <a:xfrm>
            <a:off x="5149850" y="2898775"/>
            <a:ext cx="13821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solidFill>
                  <a:schemeClr val="bg1"/>
                </a:solidFill>
                <a:latin typeface="HGP創英角ｺﾞｼｯｸUB" panose="020B0900000000000000" pitchFamily="50" charset="-128"/>
                <a:ea typeface="HGP創英角ｺﾞｼｯｸUB" panose="020B0900000000000000" pitchFamily="50" charset="-128"/>
              </a:rPr>
              <a:t>結婚の費用</a:t>
            </a:r>
            <a:br>
              <a:rPr lang="en-US" altLang="ja-JP"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約</a:t>
            </a: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360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万円</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48147" name="図 7">
            <a:extLst>
              <a:ext uri="{FF2B5EF4-FFF2-40B4-BE49-F238E27FC236}">
                <a16:creationId xmlns:a16="http://schemas.microsoft.com/office/drawing/2014/main" id="{6B898163-E4EB-439E-8220-177F1A621DE2}"/>
              </a:ext>
            </a:extLst>
          </p:cNvPr>
          <p:cNvPicPr>
            <a:picLocks noChangeAspect="1"/>
          </p:cNvPicPr>
          <p:nvPr/>
        </p:nvPicPr>
        <p:blipFill>
          <a:blip r:embed="rId4">
            <a:extLst>
              <a:ext uri="{28A0092B-C50C-407E-A947-70E740481C1C}">
                <a14:useLocalDpi xmlns:a14="http://schemas.microsoft.com/office/drawing/2010/main" val="0"/>
              </a:ext>
            </a:extLst>
          </a:blip>
          <a:srcRect l="9061" t="7855" r="15559" b="41930"/>
          <a:stretch>
            <a:fillRect/>
          </a:stretch>
        </p:blipFill>
        <p:spPr bwMode="auto">
          <a:xfrm>
            <a:off x="4297363" y="4738688"/>
            <a:ext cx="1122362"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図 23">
            <a:extLst>
              <a:ext uri="{FF2B5EF4-FFF2-40B4-BE49-F238E27FC236}">
                <a16:creationId xmlns:a16="http://schemas.microsoft.com/office/drawing/2014/main" id="{B2E78123-25A8-4980-9837-6A3442CCB702}"/>
              </a:ext>
            </a:extLst>
          </p:cNvPr>
          <p:cNvPicPr>
            <a:picLocks noChangeAspect="1"/>
          </p:cNvPicPr>
          <p:nvPr/>
        </p:nvPicPr>
        <p:blipFill>
          <a:blip r:embed="rId5">
            <a:extLst>
              <a:ext uri="{28A0092B-C50C-407E-A947-70E740481C1C}">
                <a14:useLocalDpi xmlns:a14="http://schemas.microsoft.com/office/drawing/2010/main" val="0"/>
              </a:ext>
            </a:extLst>
          </a:blip>
          <a:srcRect b="38339"/>
          <a:stretch>
            <a:fillRect/>
          </a:stretch>
        </p:blipFill>
        <p:spPr bwMode="auto">
          <a:xfrm>
            <a:off x="3367088" y="4427538"/>
            <a:ext cx="1436687"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9" name="図 3">
            <a:extLst>
              <a:ext uri="{FF2B5EF4-FFF2-40B4-BE49-F238E27FC236}">
                <a16:creationId xmlns:a16="http://schemas.microsoft.com/office/drawing/2014/main" id="{41F3D294-45A0-46B1-BAE9-C59258AA0DF3}"/>
              </a:ext>
            </a:extLst>
          </p:cNvPr>
          <p:cNvPicPr>
            <a:picLocks noChangeAspect="1"/>
          </p:cNvPicPr>
          <p:nvPr/>
        </p:nvPicPr>
        <p:blipFill>
          <a:blip r:embed="rId6">
            <a:extLst>
              <a:ext uri="{28A0092B-C50C-407E-A947-70E740481C1C}">
                <a14:useLocalDpi xmlns:a14="http://schemas.microsoft.com/office/drawing/2010/main" val="0"/>
              </a:ext>
            </a:extLst>
          </a:blip>
          <a:srcRect t="15883" r="7431" b="8890"/>
          <a:stretch>
            <a:fillRect/>
          </a:stretch>
        </p:blipFill>
        <p:spPr bwMode="auto">
          <a:xfrm>
            <a:off x="931863" y="4033838"/>
            <a:ext cx="139223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0" name="図 2">
            <a:extLst>
              <a:ext uri="{FF2B5EF4-FFF2-40B4-BE49-F238E27FC236}">
                <a16:creationId xmlns:a16="http://schemas.microsoft.com/office/drawing/2014/main" id="{9CB32FD1-39DD-4EE7-BBD5-C1530FB76417}"/>
              </a:ext>
            </a:extLst>
          </p:cNvPr>
          <p:cNvPicPr>
            <a:picLocks noChangeAspect="1"/>
          </p:cNvPicPr>
          <p:nvPr/>
        </p:nvPicPr>
        <p:blipFill>
          <a:blip r:embed="rId7">
            <a:extLst>
              <a:ext uri="{28A0092B-C50C-407E-A947-70E740481C1C}">
                <a14:useLocalDpi xmlns:a14="http://schemas.microsoft.com/office/drawing/2010/main" val="0"/>
              </a:ext>
            </a:extLst>
          </a:blip>
          <a:srcRect l="11185" t="14648" r="6863" b="11340"/>
          <a:stretch>
            <a:fillRect/>
          </a:stretch>
        </p:blipFill>
        <p:spPr bwMode="auto">
          <a:xfrm>
            <a:off x="2393950" y="4264025"/>
            <a:ext cx="13065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図 5">
            <a:extLst>
              <a:ext uri="{FF2B5EF4-FFF2-40B4-BE49-F238E27FC236}">
                <a16:creationId xmlns:a16="http://schemas.microsoft.com/office/drawing/2014/main" id="{6CA4188C-E820-4852-8AAA-57016C33B237}"/>
              </a:ext>
            </a:extLst>
          </p:cNvPr>
          <p:cNvPicPr>
            <a:picLocks noChangeAspect="1"/>
          </p:cNvPicPr>
          <p:nvPr/>
        </p:nvPicPr>
        <p:blipFill>
          <a:blip r:embed="rId8">
            <a:extLst>
              <a:ext uri="{28A0092B-C50C-407E-A947-70E740481C1C}">
                <a14:useLocalDpi xmlns:a14="http://schemas.microsoft.com/office/drawing/2010/main" val="0"/>
              </a:ext>
            </a:extLst>
          </a:blip>
          <a:srcRect l="7793" t="15962" r="7780" b="11055"/>
          <a:stretch>
            <a:fillRect/>
          </a:stretch>
        </p:blipFill>
        <p:spPr bwMode="auto">
          <a:xfrm>
            <a:off x="5448300" y="3932238"/>
            <a:ext cx="12827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図 7">
            <a:extLst>
              <a:ext uri="{FF2B5EF4-FFF2-40B4-BE49-F238E27FC236}">
                <a16:creationId xmlns:a16="http://schemas.microsoft.com/office/drawing/2014/main" id="{034AAF51-FA67-4394-8664-15D5A7195A95}"/>
              </a:ext>
            </a:extLst>
          </p:cNvPr>
          <p:cNvPicPr>
            <a:picLocks noChangeAspect="1"/>
          </p:cNvPicPr>
          <p:nvPr/>
        </p:nvPicPr>
        <p:blipFill>
          <a:blip r:embed="rId9">
            <a:extLst>
              <a:ext uri="{28A0092B-C50C-407E-A947-70E740481C1C}">
                <a14:useLocalDpi xmlns:a14="http://schemas.microsoft.com/office/drawing/2010/main" val="0"/>
              </a:ext>
            </a:extLst>
          </a:blip>
          <a:srcRect l="8580" t="10928" r="9607" b="11133"/>
          <a:stretch>
            <a:fillRect/>
          </a:stretch>
        </p:blipFill>
        <p:spPr bwMode="auto">
          <a:xfrm>
            <a:off x="6846888" y="3752850"/>
            <a:ext cx="120808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30">
            <a:extLst>
              <a:ext uri="{FF2B5EF4-FFF2-40B4-BE49-F238E27FC236}">
                <a16:creationId xmlns:a16="http://schemas.microsoft.com/office/drawing/2014/main" id="{DFCE7FC6-46D2-4060-90EF-9DDE63700A1F}"/>
              </a:ext>
            </a:extLst>
          </p:cNvPr>
          <p:cNvSpPr/>
          <p:nvPr/>
        </p:nvSpPr>
        <p:spPr>
          <a:xfrm>
            <a:off x="5489575" y="5203825"/>
            <a:ext cx="3278188" cy="1249363"/>
          </a:xfrm>
          <a:prstGeom prst="roundRect">
            <a:avLst>
              <a:gd name="adj" fmla="val 13125"/>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8154" name="Picture 2" descr="関連画像">
            <a:extLst>
              <a:ext uri="{FF2B5EF4-FFF2-40B4-BE49-F238E27FC236}">
                <a16:creationId xmlns:a16="http://schemas.microsoft.com/office/drawing/2014/main" id="{6107C04B-17A9-4B43-B6A4-8BC6747E8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438" y="5340350"/>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5" name="テキスト ボックス 4">
            <a:extLst>
              <a:ext uri="{FF2B5EF4-FFF2-40B4-BE49-F238E27FC236}">
                <a16:creationId xmlns:a16="http://schemas.microsoft.com/office/drawing/2014/main" id="{A6BE8A03-FBDE-475A-AB42-41B06355877D}"/>
              </a:ext>
            </a:extLst>
          </p:cNvPr>
          <p:cNvSpPr txBox="1">
            <a:spLocks noChangeArrowheads="1"/>
          </p:cNvSpPr>
          <p:nvPr/>
        </p:nvSpPr>
        <p:spPr bwMode="auto">
          <a:xfrm>
            <a:off x="6056313" y="5273675"/>
            <a:ext cx="2682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dirty="0">
                <a:solidFill>
                  <a:schemeClr val="bg1"/>
                </a:solidFill>
                <a:latin typeface="HGP創英角ｺﾞｼｯｸUB" panose="020B0900000000000000" pitchFamily="50" charset="-128"/>
                <a:ea typeface="HGP創英角ｺﾞｼｯｸUB" panose="020B0900000000000000" pitchFamily="50" charset="-128"/>
              </a:rPr>
              <a:t>子どもの教育費</a:t>
            </a:r>
            <a:endParaRPr lang="en-US" altLang="ja-JP"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bg1"/>
                </a:solidFill>
                <a:latin typeface="HGP創英角ｺﾞｼｯｸUB" panose="020B0900000000000000" pitchFamily="50" charset="-128"/>
                <a:ea typeface="HGP創英角ｺﾞｼｯｸUB" panose="020B0900000000000000" pitchFamily="50" charset="-128"/>
              </a:rPr>
              <a:t>全部公立：</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約</a:t>
            </a: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790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万円</a:t>
            </a:r>
            <a:endParaRPr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bg1"/>
                </a:solidFill>
                <a:latin typeface="HGP創英角ｺﾞｼｯｸUB" panose="020B0900000000000000" pitchFamily="50" charset="-128"/>
                <a:ea typeface="HGP創英角ｺﾞｼｯｸUB" panose="020B0900000000000000" pitchFamily="50" charset="-128"/>
              </a:rPr>
              <a:t>全部私立：</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約</a:t>
            </a: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2,400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万円</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テキスト ボックス 44">
            <a:extLst>
              <a:ext uri="{FF2B5EF4-FFF2-40B4-BE49-F238E27FC236}">
                <a16:creationId xmlns:a16="http://schemas.microsoft.com/office/drawing/2014/main" id="{0FADFB9C-1F42-4C50-8F00-EA96D37952FB}"/>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「貯蓄」と「借入」の違い</a:t>
            </a:r>
          </a:p>
        </p:txBody>
      </p:sp>
      <p:sp>
        <p:nvSpPr>
          <p:cNvPr id="15" name="テキスト ボックス 14">
            <a:extLst>
              <a:ext uri="{FF2B5EF4-FFF2-40B4-BE49-F238E27FC236}">
                <a16:creationId xmlns:a16="http://schemas.microsoft.com/office/drawing/2014/main" id="{9A0C9B15-177E-4F4F-9AE1-2277065FA35C}"/>
              </a:ext>
            </a:extLst>
          </p:cNvPr>
          <p:cNvSpPr txBox="1"/>
          <p:nvPr/>
        </p:nvSpPr>
        <p:spPr>
          <a:xfrm>
            <a:off x="539750" y="1522413"/>
            <a:ext cx="6530975" cy="1292225"/>
          </a:xfrm>
          <a:prstGeom prst="rect">
            <a:avLst/>
          </a:prstGeom>
          <a:noFill/>
        </p:spPr>
        <p:txBody>
          <a:bodyPr>
            <a:spAutoFit/>
          </a:bodyPr>
          <a:lstStyle/>
          <a:p>
            <a:pPr eaLnBrk="1" fontAlgn="auto" hangingPunct="1">
              <a:spcBef>
                <a:spcPts val="0"/>
              </a:spcBef>
              <a:spcAft>
                <a:spcPts val="0"/>
              </a:spcAft>
              <a:defRPr/>
            </a:pPr>
            <a:r>
              <a:rPr lang="ja-JP" altLang="en-US" sz="2600" dirty="0">
                <a:latin typeface="+mn-lt"/>
                <a:ea typeface="+mn-ea"/>
              </a:rPr>
              <a:t>たとえば</a:t>
            </a:r>
            <a:r>
              <a:rPr lang="en-US" altLang="ja-JP" sz="2600" dirty="0">
                <a:latin typeface="+mn-lt"/>
                <a:ea typeface="+mn-ea"/>
              </a:rPr>
              <a:t>3,000</a:t>
            </a:r>
            <a:r>
              <a:rPr lang="ja-JP" altLang="en-US" sz="2600" dirty="0">
                <a:latin typeface="+mn-lt"/>
                <a:ea typeface="+mn-ea"/>
              </a:rPr>
              <a:t>万円の住宅を購入するために</a:t>
            </a:r>
          </a:p>
          <a:p>
            <a:pPr eaLnBrk="1" fontAlgn="auto" hangingPunct="1">
              <a:spcBef>
                <a:spcPts val="0"/>
              </a:spcBef>
              <a:spcAft>
                <a:spcPts val="0"/>
              </a:spcAft>
              <a:defRPr/>
            </a:pPr>
            <a:r>
              <a:rPr lang="ja-JP" altLang="en-US" sz="2600" dirty="0">
                <a:latin typeface="+mn-lt"/>
                <a:ea typeface="+mn-ea"/>
              </a:rPr>
              <a:t>１か月に５万円貯蓄した場合、</a:t>
            </a:r>
          </a:p>
          <a:p>
            <a:pPr eaLnBrk="1" fontAlgn="auto" hangingPunct="1">
              <a:spcBef>
                <a:spcPts val="0"/>
              </a:spcBef>
              <a:spcAft>
                <a:spcPts val="0"/>
              </a:spcAft>
              <a:defRPr/>
            </a:pPr>
            <a:r>
              <a:rPr lang="ja-JP" altLang="en-US" sz="2600" dirty="0">
                <a:latin typeface="+mn-lt"/>
                <a:ea typeface="+mn-ea"/>
              </a:rPr>
              <a:t>購入するまでに何年かかるでしょう？</a:t>
            </a:r>
          </a:p>
        </p:txBody>
      </p:sp>
      <p:sp>
        <p:nvSpPr>
          <p:cNvPr id="19" name="角丸四角形 18">
            <a:extLst>
              <a:ext uri="{FF2B5EF4-FFF2-40B4-BE49-F238E27FC236}">
                <a16:creationId xmlns:a16="http://schemas.microsoft.com/office/drawing/2014/main" id="{7DC408CC-DD77-48C0-8958-60E0ED67FEF8}"/>
              </a:ext>
            </a:extLst>
          </p:cNvPr>
          <p:cNvSpPr/>
          <p:nvPr/>
        </p:nvSpPr>
        <p:spPr>
          <a:xfrm>
            <a:off x="661988" y="3022600"/>
            <a:ext cx="7820025" cy="3536950"/>
          </a:xfrm>
          <a:prstGeom prst="roundRect">
            <a:avLst>
              <a:gd name="adj" fmla="val 9797"/>
            </a:avLst>
          </a:prstGeom>
          <a:solidFill>
            <a:srgbClr val="FFFF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a:extLst>
              <a:ext uri="{FF2B5EF4-FFF2-40B4-BE49-F238E27FC236}">
                <a16:creationId xmlns:a16="http://schemas.microsoft.com/office/drawing/2014/main" id="{88E94CF5-54F2-41C3-9004-2536C198A3A3}"/>
              </a:ext>
            </a:extLst>
          </p:cNvPr>
          <p:cNvSpPr/>
          <p:nvPr/>
        </p:nvSpPr>
        <p:spPr>
          <a:xfrm>
            <a:off x="938213" y="3305175"/>
            <a:ext cx="7267575" cy="1487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44">
            <a:extLst>
              <a:ext uri="{FF2B5EF4-FFF2-40B4-BE49-F238E27FC236}">
                <a16:creationId xmlns:a16="http://schemas.microsoft.com/office/drawing/2014/main" id="{6493DE91-A67A-4059-8D07-492CF3B17EEE}"/>
              </a:ext>
            </a:extLst>
          </p:cNvPr>
          <p:cNvSpPr txBox="1">
            <a:spLocks noChangeArrowheads="1"/>
          </p:cNvSpPr>
          <p:nvPr/>
        </p:nvSpPr>
        <p:spPr bwMode="auto">
          <a:xfrm>
            <a:off x="1057275" y="3305175"/>
            <a:ext cx="7424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en-US" altLang="ja-JP" sz="4000" b="1" dirty="0">
                <a:latin typeface="+mn-ea"/>
                <a:ea typeface="+mn-ea"/>
              </a:rPr>
              <a:t>3,000</a:t>
            </a:r>
            <a:r>
              <a:rPr lang="ja-JP" altLang="en-US" sz="4000" b="1" dirty="0">
                <a:latin typeface="+mn-ea"/>
                <a:ea typeface="+mn-ea"/>
              </a:rPr>
              <a:t>万円</a:t>
            </a:r>
            <a:r>
              <a:rPr lang="en-US" altLang="ja-JP" sz="4000" b="1" dirty="0">
                <a:latin typeface="+mn-ea"/>
                <a:ea typeface="+mn-ea"/>
              </a:rPr>
              <a:t>÷</a:t>
            </a:r>
            <a:r>
              <a:rPr lang="ja-JP" altLang="en-US" sz="4000" b="1" dirty="0">
                <a:latin typeface="+mn-ea"/>
                <a:ea typeface="+mn-ea"/>
              </a:rPr>
              <a:t>（５万円</a:t>
            </a:r>
            <a:r>
              <a:rPr lang="en-US" altLang="ja-JP" sz="4000" b="1" dirty="0">
                <a:latin typeface="+mn-ea"/>
                <a:ea typeface="+mn-ea"/>
              </a:rPr>
              <a:t>×12</a:t>
            </a:r>
            <a:r>
              <a:rPr lang="ja-JP" altLang="en-US" sz="4000" b="1" dirty="0">
                <a:latin typeface="+mn-ea"/>
                <a:ea typeface="+mn-ea"/>
              </a:rPr>
              <a:t>か月）</a:t>
            </a:r>
          </a:p>
        </p:txBody>
      </p:sp>
      <p:sp>
        <p:nvSpPr>
          <p:cNvPr id="21" name="等号 20">
            <a:extLst>
              <a:ext uri="{FF2B5EF4-FFF2-40B4-BE49-F238E27FC236}">
                <a16:creationId xmlns:a16="http://schemas.microsoft.com/office/drawing/2014/main" id="{AAA73789-56C2-4700-B281-336E9AB4927F}"/>
              </a:ext>
            </a:extLst>
          </p:cNvPr>
          <p:cNvSpPr/>
          <p:nvPr/>
        </p:nvSpPr>
        <p:spPr>
          <a:xfrm>
            <a:off x="4587875" y="4111625"/>
            <a:ext cx="633413" cy="481013"/>
          </a:xfrm>
          <a:prstGeom prst="mathEqual">
            <a:avLst>
              <a:gd name="adj1" fmla="val 18449"/>
              <a:gd name="adj2" fmla="val 198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endParaRPr lang="ja-JP" altLang="en-US">
              <a:solidFill>
                <a:schemeClr val="tx1"/>
              </a:solidFill>
              <a:latin typeface="+mn-ea"/>
            </a:endParaRPr>
          </a:p>
        </p:txBody>
      </p:sp>
      <p:sp>
        <p:nvSpPr>
          <p:cNvPr id="22" name="正方形/長方形 21">
            <a:extLst>
              <a:ext uri="{FF2B5EF4-FFF2-40B4-BE49-F238E27FC236}">
                <a16:creationId xmlns:a16="http://schemas.microsoft.com/office/drawing/2014/main" id="{4AC06409-8941-4A92-864D-15DAF0612137}"/>
              </a:ext>
            </a:extLst>
          </p:cNvPr>
          <p:cNvSpPr/>
          <p:nvPr/>
        </p:nvSpPr>
        <p:spPr>
          <a:xfrm>
            <a:off x="5402263" y="4060825"/>
            <a:ext cx="1803400" cy="54292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endParaRPr lang="ja-JP" altLang="en-US">
              <a:latin typeface="+mn-ea"/>
            </a:endParaRPr>
          </a:p>
        </p:txBody>
      </p:sp>
      <p:sp>
        <p:nvSpPr>
          <p:cNvPr id="26" name="テキスト ボックス 44">
            <a:extLst>
              <a:ext uri="{FF2B5EF4-FFF2-40B4-BE49-F238E27FC236}">
                <a16:creationId xmlns:a16="http://schemas.microsoft.com/office/drawing/2014/main" id="{E26802F5-A415-4855-82D8-37D42AE2EDD6}"/>
              </a:ext>
            </a:extLst>
          </p:cNvPr>
          <p:cNvSpPr txBox="1">
            <a:spLocks noChangeArrowheads="1"/>
          </p:cNvSpPr>
          <p:nvPr/>
        </p:nvSpPr>
        <p:spPr bwMode="auto">
          <a:xfrm>
            <a:off x="7210425" y="3978275"/>
            <a:ext cx="83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ja-JP" altLang="en-US" sz="4000" b="1" dirty="0">
                <a:latin typeface="+mn-ea"/>
                <a:ea typeface="+mn-ea"/>
              </a:rPr>
              <a:t>年</a:t>
            </a:r>
          </a:p>
        </p:txBody>
      </p:sp>
      <p:pic>
        <p:nvPicPr>
          <p:cNvPr id="50186" name="図 2">
            <a:extLst>
              <a:ext uri="{FF2B5EF4-FFF2-40B4-BE49-F238E27FC236}">
                <a16:creationId xmlns:a16="http://schemas.microsoft.com/office/drawing/2014/main" id="{E8587250-CE58-46FB-92B1-38A305C30A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6225" y="1335088"/>
            <a:ext cx="20002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矢印 4">
            <a:extLst>
              <a:ext uri="{FF2B5EF4-FFF2-40B4-BE49-F238E27FC236}">
                <a16:creationId xmlns:a16="http://schemas.microsoft.com/office/drawing/2014/main" id="{9A3F753A-CDC2-411D-9CDC-8B17233426A0}"/>
              </a:ext>
            </a:extLst>
          </p:cNvPr>
          <p:cNvSpPr/>
          <p:nvPr/>
        </p:nvSpPr>
        <p:spPr>
          <a:xfrm>
            <a:off x="3084513" y="5462588"/>
            <a:ext cx="2268537" cy="795337"/>
          </a:xfrm>
          <a:prstGeom prst="rightArrow">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テキスト ボックス 22">
            <a:extLst>
              <a:ext uri="{FF2B5EF4-FFF2-40B4-BE49-F238E27FC236}">
                <a16:creationId xmlns:a16="http://schemas.microsoft.com/office/drawing/2014/main" id="{11053AEB-C7A9-4024-8FAF-1A5941029E05}"/>
              </a:ext>
            </a:extLst>
          </p:cNvPr>
          <p:cNvSpPr txBox="1"/>
          <p:nvPr/>
        </p:nvSpPr>
        <p:spPr>
          <a:xfrm rot="21153612">
            <a:off x="1042988" y="4989513"/>
            <a:ext cx="1281112" cy="585787"/>
          </a:xfrm>
          <a:prstGeom prst="rect">
            <a:avLst/>
          </a:prstGeom>
          <a:noFill/>
        </p:spPr>
        <p:txBody>
          <a:bodyPr>
            <a:spAutoFit/>
          </a:bodyPr>
          <a:lstStyle/>
          <a:p>
            <a:pPr eaLnBrk="1" fontAlgn="auto" hangingPunct="1">
              <a:spcBef>
                <a:spcPts val="0"/>
              </a:spcBef>
              <a:spcAft>
                <a:spcPts val="0"/>
              </a:spcAft>
              <a:defRPr/>
            </a:pPr>
            <a:r>
              <a:rPr lang="ja-JP" altLang="en-US" sz="1600" dirty="0">
                <a:latin typeface="+mn-ea"/>
                <a:ea typeface="+mn-ea"/>
              </a:rPr>
              <a:t>家が</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欲しいな</a:t>
            </a:r>
          </a:p>
        </p:txBody>
      </p:sp>
      <p:sp>
        <p:nvSpPr>
          <p:cNvPr id="24" name="テキスト ボックス 23">
            <a:extLst>
              <a:ext uri="{FF2B5EF4-FFF2-40B4-BE49-F238E27FC236}">
                <a16:creationId xmlns:a16="http://schemas.microsoft.com/office/drawing/2014/main" id="{251E1EF1-FC88-461D-BD28-C56C4C3EBEF8}"/>
              </a:ext>
            </a:extLst>
          </p:cNvPr>
          <p:cNvSpPr txBox="1"/>
          <p:nvPr/>
        </p:nvSpPr>
        <p:spPr>
          <a:xfrm>
            <a:off x="3216275" y="5675313"/>
            <a:ext cx="2005013" cy="369887"/>
          </a:xfrm>
          <a:prstGeom prst="rect">
            <a:avLst/>
          </a:prstGeom>
          <a:noFill/>
        </p:spPr>
        <p:txBody>
          <a:bodyPr>
            <a:spAutoFit/>
          </a:bodyPr>
          <a:lstStyle/>
          <a:p>
            <a:pPr eaLnBrk="1" fontAlgn="auto" hangingPunct="1">
              <a:spcBef>
                <a:spcPts val="0"/>
              </a:spcBef>
              <a:spcAft>
                <a:spcPts val="0"/>
              </a:spcAft>
              <a:defRPr/>
            </a:pPr>
            <a:r>
              <a:rPr lang="ja-JP" altLang="en-US" dirty="0">
                <a:solidFill>
                  <a:schemeClr val="bg1"/>
                </a:solidFill>
                <a:latin typeface="+mn-ea"/>
                <a:ea typeface="+mn-ea"/>
              </a:rPr>
              <a:t>コツコツ貯蓄で</a:t>
            </a:r>
            <a:r>
              <a:rPr lang="en-US" altLang="ja-JP" dirty="0">
                <a:solidFill>
                  <a:schemeClr val="bg1"/>
                </a:solidFill>
                <a:latin typeface="+mn-ea"/>
                <a:ea typeface="+mn-ea"/>
              </a:rPr>
              <a:t>…</a:t>
            </a:r>
            <a:endParaRPr lang="ja-JP" altLang="en-US" dirty="0">
              <a:solidFill>
                <a:schemeClr val="bg1"/>
              </a:solidFill>
              <a:latin typeface="+mn-ea"/>
              <a:ea typeface="+mn-ea"/>
            </a:endParaRPr>
          </a:p>
        </p:txBody>
      </p:sp>
      <p:sp>
        <p:nvSpPr>
          <p:cNvPr id="7" name="円/楕円 6">
            <a:extLst>
              <a:ext uri="{FF2B5EF4-FFF2-40B4-BE49-F238E27FC236}">
                <a16:creationId xmlns:a16="http://schemas.microsoft.com/office/drawing/2014/main" id="{9E0976B1-A88C-4477-A977-DF4FAC41A89D}"/>
              </a:ext>
            </a:extLst>
          </p:cNvPr>
          <p:cNvSpPr/>
          <p:nvPr/>
        </p:nvSpPr>
        <p:spPr>
          <a:xfrm>
            <a:off x="5522913" y="5213350"/>
            <a:ext cx="1301750" cy="1300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0191" name="図 26">
            <a:extLst>
              <a:ext uri="{FF2B5EF4-FFF2-40B4-BE49-F238E27FC236}">
                <a16:creationId xmlns:a16="http://schemas.microsoft.com/office/drawing/2014/main" id="{04EE0723-D169-4987-B6AA-66D8BEFDA4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5233988"/>
            <a:ext cx="14255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図 27">
            <a:extLst>
              <a:ext uri="{FF2B5EF4-FFF2-40B4-BE49-F238E27FC236}">
                <a16:creationId xmlns:a16="http://schemas.microsoft.com/office/drawing/2014/main" id="{AC9F3150-74ED-457C-9C3B-5769B23DA1CC}"/>
              </a:ext>
            </a:extLst>
          </p:cNvPr>
          <p:cNvPicPr>
            <a:picLocks noChangeAspect="1"/>
          </p:cNvPicPr>
          <p:nvPr/>
        </p:nvPicPr>
        <p:blipFill>
          <a:blip r:embed="rId5">
            <a:extLst>
              <a:ext uri="{28A0092B-C50C-407E-A947-70E740481C1C}">
                <a14:useLocalDpi xmlns:a14="http://schemas.microsoft.com/office/drawing/2010/main" val="0"/>
              </a:ext>
            </a:extLst>
          </a:blip>
          <a:srcRect b="18155"/>
          <a:stretch>
            <a:fillRect/>
          </a:stretch>
        </p:blipFill>
        <p:spPr bwMode="auto">
          <a:xfrm>
            <a:off x="1897063" y="4805363"/>
            <a:ext cx="1174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テキスト ボックス 28">
            <a:extLst>
              <a:ext uri="{FF2B5EF4-FFF2-40B4-BE49-F238E27FC236}">
                <a16:creationId xmlns:a16="http://schemas.microsoft.com/office/drawing/2014/main" id="{01E4B3B2-2FA8-4069-82F8-E3F257A70059}"/>
              </a:ext>
            </a:extLst>
          </p:cNvPr>
          <p:cNvSpPr txBox="1">
            <a:spLocks noChangeArrowheads="1"/>
          </p:cNvSpPr>
          <p:nvPr/>
        </p:nvSpPr>
        <p:spPr bwMode="auto">
          <a:xfrm>
            <a:off x="1412875" y="5734050"/>
            <a:ext cx="1281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1600" dirty="0">
                <a:latin typeface="HGP創英角ｺﾞｼｯｸUB" panose="020B0900000000000000" pitchFamily="50" charset="-128"/>
                <a:ea typeface="HGP創英角ｺﾞｼｯｸUB" panose="020B0900000000000000" pitchFamily="50" charset="-128"/>
              </a:rPr>
              <a:t>マナブ</a:t>
            </a:r>
            <a:r>
              <a:rPr lang="ja-JP" altLang="en-US" sz="1050" dirty="0">
                <a:latin typeface="HGP創英角ｺﾞｼｯｸUB" panose="020B0900000000000000" pitchFamily="50" charset="-128"/>
                <a:ea typeface="HGP創英角ｺﾞｼｯｸUB" panose="020B0900000000000000" pitchFamily="50" charset="-128"/>
              </a:rPr>
              <a:t>さん</a:t>
            </a:r>
            <a:endParaRPr lang="en-US" altLang="ja-JP" sz="1050" dirty="0">
              <a:latin typeface="HGP創英角ｺﾞｼｯｸUB" panose="020B0900000000000000" pitchFamily="50" charset="-128"/>
              <a:ea typeface="HGP創英角ｺﾞｼｯｸUB" panose="020B0900000000000000" pitchFamily="50" charset="-128"/>
            </a:endParaRPr>
          </a:p>
          <a:p>
            <a:pPr eaLnBrk="1" hangingPunct="1">
              <a:defRPr/>
            </a:pPr>
            <a:r>
              <a:rPr lang="en-US" altLang="ja-JP" sz="2400" dirty="0">
                <a:latin typeface="HGP創英角ｺﾞｼｯｸUB" panose="020B0900000000000000" pitchFamily="50" charset="-128"/>
                <a:ea typeface="HGP創英角ｺﾞｼｯｸUB" panose="020B0900000000000000" pitchFamily="50" charset="-128"/>
              </a:rPr>
              <a:t>30</a:t>
            </a:r>
            <a:r>
              <a:rPr lang="ja-JP" altLang="en-US" sz="2400" dirty="0">
                <a:latin typeface="HGP創英角ｺﾞｼｯｸUB" panose="020B0900000000000000" pitchFamily="50" charset="-128"/>
                <a:ea typeface="HGP創英角ｺﾞｼｯｸUB" panose="020B0900000000000000" pitchFamily="50" charset="-128"/>
              </a:rPr>
              <a:t>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テキスト ボックス 44">
            <a:extLst>
              <a:ext uri="{FF2B5EF4-FFF2-40B4-BE49-F238E27FC236}">
                <a16:creationId xmlns:a16="http://schemas.microsoft.com/office/drawing/2014/main" id="{EC4A41E1-0F0D-4D75-9168-67F86D1DF9D2}"/>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「貯蓄」と「借入」の違い</a:t>
            </a:r>
          </a:p>
        </p:txBody>
      </p:sp>
      <p:sp>
        <p:nvSpPr>
          <p:cNvPr id="15" name="テキスト ボックス 14">
            <a:extLst>
              <a:ext uri="{FF2B5EF4-FFF2-40B4-BE49-F238E27FC236}">
                <a16:creationId xmlns:a16="http://schemas.microsoft.com/office/drawing/2014/main" id="{25286709-2D5F-43E4-AE83-3E533B2B6AC1}"/>
              </a:ext>
            </a:extLst>
          </p:cNvPr>
          <p:cNvSpPr txBox="1"/>
          <p:nvPr/>
        </p:nvSpPr>
        <p:spPr>
          <a:xfrm>
            <a:off x="539750" y="1522413"/>
            <a:ext cx="6530975" cy="1292225"/>
          </a:xfrm>
          <a:prstGeom prst="rect">
            <a:avLst/>
          </a:prstGeom>
          <a:noFill/>
        </p:spPr>
        <p:txBody>
          <a:bodyPr>
            <a:spAutoFit/>
          </a:bodyPr>
          <a:lstStyle/>
          <a:p>
            <a:pPr eaLnBrk="1" fontAlgn="auto" hangingPunct="1">
              <a:spcBef>
                <a:spcPts val="0"/>
              </a:spcBef>
              <a:spcAft>
                <a:spcPts val="0"/>
              </a:spcAft>
              <a:defRPr/>
            </a:pPr>
            <a:r>
              <a:rPr lang="ja-JP" altLang="en-US" sz="2600" dirty="0">
                <a:latin typeface="+mn-lt"/>
                <a:ea typeface="+mn-ea"/>
              </a:rPr>
              <a:t>たとえば</a:t>
            </a:r>
            <a:r>
              <a:rPr lang="en-US" altLang="ja-JP" sz="2600" dirty="0">
                <a:latin typeface="+mn-lt"/>
                <a:ea typeface="+mn-ea"/>
              </a:rPr>
              <a:t>3,000</a:t>
            </a:r>
            <a:r>
              <a:rPr lang="ja-JP" altLang="en-US" sz="2600" dirty="0">
                <a:latin typeface="+mn-lt"/>
                <a:ea typeface="+mn-ea"/>
              </a:rPr>
              <a:t>万円の住宅を購入するために</a:t>
            </a:r>
          </a:p>
          <a:p>
            <a:pPr eaLnBrk="1" fontAlgn="auto" hangingPunct="1">
              <a:spcBef>
                <a:spcPts val="0"/>
              </a:spcBef>
              <a:spcAft>
                <a:spcPts val="0"/>
              </a:spcAft>
              <a:defRPr/>
            </a:pPr>
            <a:r>
              <a:rPr lang="ja-JP" altLang="en-US" sz="2600" dirty="0">
                <a:latin typeface="+mn-lt"/>
                <a:ea typeface="+mn-ea"/>
              </a:rPr>
              <a:t>１か月に５万円貯蓄した場合、</a:t>
            </a:r>
          </a:p>
          <a:p>
            <a:pPr eaLnBrk="1" fontAlgn="auto" hangingPunct="1">
              <a:spcBef>
                <a:spcPts val="0"/>
              </a:spcBef>
              <a:spcAft>
                <a:spcPts val="0"/>
              </a:spcAft>
              <a:defRPr/>
            </a:pPr>
            <a:r>
              <a:rPr lang="ja-JP" altLang="en-US" sz="2600" dirty="0">
                <a:latin typeface="+mn-lt"/>
                <a:ea typeface="+mn-ea"/>
              </a:rPr>
              <a:t>購入するまでに何年かかるでしょう？</a:t>
            </a:r>
          </a:p>
        </p:txBody>
      </p:sp>
      <p:sp>
        <p:nvSpPr>
          <p:cNvPr id="19" name="角丸四角形 18">
            <a:extLst>
              <a:ext uri="{FF2B5EF4-FFF2-40B4-BE49-F238E27FC236}">
                <a16:creationId xmlns:a16="http://schemas.microsoft.com/office/drawing/2014/main" id="{B642BDFF-91CD-4936-A990-4B8374524659}"/>
              </a:ext>
            </a:extLst>
          </p:cNvPr>
          <p:cNvSpPr/>
          <p:nvPr/>
        </p:nvSpPr>
        <p:spPr>
          <a:xfrm>
            <a:off x="661988" y="3022600"/>
            <a:ext cx="7820025" cy="3536950"/>
          </a:xfrm>
          <a:prstGeom prst="roundRect">
            <a:avLst>
              <a:gd name="adj" fmla="val 9797"/>
            </a:avLst>
          </a:prstGeom>
          <a:solidFill>
            <a:srgbClr val="FFFF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a:extLst>
              <a:ext uri="{FF2B5EF4-FFF2-40B4-BE49-F238E27FC236}">
                <a16:creationId xmlns:a16="http://schemas.microsoft.com/office/drawing/2014/main" id="{5219B30F-59C5-44EB-8841-6F74D3BBA0D6}"/>
              </a:ext>
            </a:extLst>
          </p:cNvPr>
          <p:cNvSpPr/>
          <p:nvPr/>
        </p:nvSpPr>
        <p:spPr>
          <a:xfrm>
            <a:off x="938213" y="3305175"/>
            <a:ext cx="7267575" cy="1487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44">
            <a:extLst>
              <a:ext uri="{FF2B5EF4-FFF2-40B4-BE49-F238E27FC236}">
                <a16:creationId xmlns:a16="http://schemas.microsoft.com/office/drawing/2014/main" id="{4E7273CE-62D5-4B84-8A4A-14856C6BEDC3}"/>
              </a:ext>
            </a:extLst>
          </p:cNvPr>
          <p:cNvSpPr txBox="1">
            <a:spLocks noChangeArrowheads="1"/>
          </p:cNvSpPr>
          <p:nvPr/>
        </p:nvSpPr>
        <p:spPr bwMode="auto">
          <a:xfrm>
            <a:off x="1057275" y="3305175"/>
            <a:ext cx="74247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en-US" altLang="ja-JP" sz="4000" b="1" dirty="0">
                <a:latin typeface="+mn-ea"/>
                <a:ea typeface="+mn-ea"/>
              </a:rPr>
              <a:t>3,000</a:t>
            </a:r>
            <a:r>
              <a:rPr lang="ja-JP" altLang="en-US" sz="4000" b="1" dirty="0">
                <a:latin typeface="+mn-ea"/>
                <a:ea typeface="+mn-ea"/>
              </a:rPr>
              <a:t>万円</a:t>
            </a:r>
            <a:r>
              <a:rPr lang="en-US" altLang="ja-JP" sz="4000" b="1" dirty="0">
                <a:latin typeface="+mn-ea"/>
                <a:ea typeface="+mn-ea"/>
              </a:rPr>
              <a:t>÷</a:t>
            </a:r>
            <a:r>
              <a:rPr lang="ja-JP" altLang="en-US" sz="4000" b="1" dirty="0">
                <a:latin typeface="+mn-ea"/>
                <a:ea typeface="+mn-ea"/>
              </a:rPr>
              <a:t>（５万円</a:t>
            </a:r>
            <a:r>
              <a:rPr lang="en-US" altLang="ja-JP" sz="4000" b="1" dirty="0">
                <a:latin typeface="+mn-ea"/>
                <a:ea typeface="+mn-ea"/>
              </a:rPr>
              <a:t>×12</a:t>
            </a:r>
            <a:r>
              <a:rPr lang="ja-JP" altLang="en-US" sz="4000" b="1" dirty="0">
                <a:latin typeface="+mn-ea"/>
                <a:ea typeface="+mn-ea"/>
              </a:rPr>
              <a:t>か月）</a:t>
            </a:r>
          </a:p>
        </p:txBody>
      </p:sp>
      <p:sp>
        <p:nvSpPr>
          <p:cNvPr id="16" name="等号 15">
            <a:extLst>
              <a:ext uri="{FF2B5EF4-FFF2-40B4-BE49-F238E27FC236}">
                <a16:creationId xmlns:a16="http://schemas.microsoft.com/office/drawing/2014/main" id="{AAD4BD84-8D79-4151-861F-01A89EEA1AC4}"/>
              </a:ext>
            </a:extLst>
          </p:cNvPr>
          <p:cNvSpPr/>
          <p:nvPr/>
        </p:nvSpPr>
        <p:spPr>
          <a:xfrm>
            <a:off x="4587875" y="4111625"/>
            <a:ext cx="633413" cy="481013"/>
          </a:xfrm>
          <a:prstGeom prst="mathEqual">
            <a:avLst>
              <a:gd name="adj1" fmla="val 18449"/>
              <a:gd name="adj2" fmla="val 198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endParaRPr lang="ja-JP" altLang="en-US">
              <a:solidFill>
                <a:schemeClr val="tx1"/>
              </a:solidFill>
              <a:latin typeface="+mn-ea"/>
            </a:endParaRPr>
          </a:p>
        </p:txBody>
      </p:sp>
      <p:sp>
        <p:nvSpPr>
          <p:cNvPr id="26" name="正方形/長方形 25">
            <a:extLst>
              <a:ext uri="{FF2B5EF4-FFF2-40B4-BE49-F238E27FC236}">
                <a16:creationId xmlns:a16="http://schemas.microsoft.com/office/drawing/2014/main" id="{87385024-E6C5-4962-933C-03791C5CF7F9}"/>
              </a:ext>
            </a:extLst>
          </p:cNvPr>
          <p:cNvSpPr/>
          <p:nvPr/>
        </p:nvSpPr>
        <p:spPr>
          <a:xfrm>
            <a:off x="5402263" y="4060825"/>
            <a:ext cx="1803400" cy="54292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fontAlgn="auto" hangingPunct="1">
              <a:spcBef>
                <a:spcPts val="0"/>
              </a:spcBef>
              <a:spcAft>
                <a:spcPts val="0"/>
              </a:spcAft>
              <a:defRPr/>
            </a:pPr>
            <a:endParaRPr lang="ja-JP" altLang="en-US">
              <a:latin typeface="+mn-ea"/>
            </a:endParaRPr>
          </a:p>
        </p:txBody>
      </p:sp>
      <p:sp>
        <p:nvSpPr>
          <p:cNvPr id="27" name="テキスト ボックス 44">
            <a:extLst>
              <a:ext uri="{FF2B5EF4-FFF2-40B4-BE49-F238E27FC236}">
                <a16:creationId xmlns:a16="http://schemas.microsoft.com/office/drawing/2014/main" id="{EB338B62-C657-4A0A-95F5-E331492CB1C1}"/>
              </a:ext>
            </a:extLst>
          </p:cNvPr>
          <p:cNvSpPr txBox="1">
            <a:spLocks noChangeArrowheads="1"/>
          </p:cNvSpPr>
          <p:nvPr/>
        </p:nvSpPr>
        <p:spPr bwMode="auto">
          <a:xfrm>
            <a:off x="7210425" y="3978275"/>
            <a:ext cx="83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ja-JP" altLang="en-US" sz="4000" b="1" dirty="0">
                <a:latin typeface="+mn-ea"/>
                <a:ea typeface="+mn-ea"/>
              </a:rPr>
              <a:t>年</a:t>
            </a:r>
          </a:p>
        </p:txBody>
      </p:sp>
      <p:sp>
        <p:nvSpPr>
          <p:cNvPr id="28" name="テキスト ボックス 44">
            <a:extLst>
              <a:ext uri="{FF2B5EF4-FFF2-40B4-BE49-F238E27FC236}">
                <a16:creationId xmlns:a16="http://schemas.microsoft.com/office/drawing/2014/main" id="{71AD531F-18CE-476F-9795-43F83E0559B4}"/>
              </a:ext>
            </a:extLst>
          </p:cNvPr>
          <p:cNvSpPr txBox="1">
            <a:spLocks noChangeArrowheads="1"/>
          </p:cNvSpPr>
          <p:nvPr/>
        </p:nvSpPr>
        <p:spPr bwMode="auto">
          <a:xfrm>
            <a:off x="5697538" y="3910013"/>
            <a:ext cx="17319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eaLnBrk="1" hangingPunct="1">
              <a:defRPr/>
            </a:pPr>
            <a:r>
              <a:rPr lang="ja-JP" altLang="en-US" sz="2800" b="1" dirty="0">
                <a:solidFill>
                  <a:srgbClr val="C00000"/>
                </a:solidFill>
                <a:latin typeface="+mn-ea"/>
                <a:ea typeface="+mn-ea"/>
              </a:rPr>
              <a:t>約</a:t>
            </a:r>
            <a:r>
              <a:rPr lang="en-US" altLang="ja-JP" sz="4400" b="1" dirty="0">
                <a:solidFill>
                  <a:srgbClr val="C00000"/>
                </a:solidFill>
                <a:latin typeface="+mn-ea"/>
                <a:ea typeface="+mn-ea"/>
              </a:rPr>
              <a:t>50</a:t>
            </a:r>
            <a:endParaRPr lang="ja-JP" altLang="en-US" sz="4400" b="1" dirty="0">
              <a:solidFill>
                <a:srgbClr val="C00000"/>
              </a:solidFill>
              <a:latin typeface="+mn-ea"/>
              <a:ea typeface="+mn-ea"/>
            </a:endParaRPr>
          </a:p>
        </p:txBody>
      </p:sp>
      <p:pic>
        <p:nvPicPr>
          <p:cNvPr id="52235" name="図 20">
            <a:extLst>
              <a:ext uri="{FF2B5EF4-FFF2-40B4-BE49-F238E27FC236}">
                <a16:creationId xmlns:a16="http://schemas.microsoft.com/office/drawing/2014/main" id="{74D12941-A081-43BF-88DF-225C779F2C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6225" y="1335088"/>
            <a:ext cx="200025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図 21">
            <a:extLst>
              <a:ext uri="{FF2B5EF4-FFF2-40B4-BE49-F238E27FC236}">
                <a16:creationId xmlns:a16="http://schemas.microsoft.com/office/drawing/2014/main" id="{65404954-8794-498D-AF90-E365DA4FB8A5}"/>
              </a:ext>
            </a:extLst>
          </p:cNvPr>
          <p:cNvPicPr>
            <a:picLocks noChangeAspect="1"/>
          </p:cNvPicPr>
          <p:nvPr/>
        </p:nvPicPr>
        <p:blipFill>
          <a:blip r:embed="rId4">
            <a:extLst>
              <a:ext uri="{28A0092B-C50C-407E-A947-70E740481C1C}">
                <a14:useLocalDpi xmlns:a14="http://schemas.microsoft.com/office/drawing/2010/main" val="0"/>
              </a:ext>
            </a:extLst>
          </a:blip>
          <a:srcRect b="18155"/>
          <a:stretch>
            <a:fillRect/>
          </a:stretch>
        </p:blipFill>
        <p:spPr bwMode="auto">
          <a:xfrm>
            <a:off x="1897063" y="4805363"/>
            <a:ext cx="1174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a:extLst>
              <a:ext uri="{FF2B5EF4-FFF2-40B4-BE49-F238E27FC236}">
                <a16:creationId xmlns:a16="http://schemas.microsoft.com/office/drawing/2014/main" id="{FBE5855C-EC91-408B-8F76-8829FF0E7D2C}"/>
              </a:ext>
            </a:extLst>
          </p:cNvPr>
          <p:cNvSpPr/>
          <p:nvPr/>
        </p:nvSpPr>
        <p:spPr>
          <a:xfrm>
            <a:off x="3084513" y="5462588"/>
            <a:ext cx="2268537" cy="795337"/>
          </a:xfrm>
          <a:prstGeom prst="rightArrow">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テキスト ボックス 23">
            <a:extLst>
              <a:ext uri="{FF2B5EF4-FFF2-40B4-BE49-F238E27FC236}">
                <a16:creationId xmlns:a16="http://schemas.microsoft.com/office/drawing/2014/main" id="{C632890B-F5B5-46AC-82CE-9A23F52D6C9F}"/>
              </a:ext>
            </a:extLst>
          </p:cNvPr>
          <p:cNvSpPr txBox="1"/>
          <p:nvPr/>
        </p:nvSpPr>
        <p:spPr>
          <a:xfrm>
            <a:off x="3216275" y="5675313"/>
            <a:ext cx="2005013" cy="369887"/>
          </a:xfrm>
          <a:prstGeom prst="rect">
            <a:avLst/>
          </a:prstGeom>
          <a:noFill/>
        </p:spPr>
        <p:txBody>
          <a:bodyPr>
            <a:spAutoFit/>
          </a:bodyPr>
          <a:lstStyle/>
          <a:p>
            <a:pPr eaLnBrk="1" fontAlgn="auto" hangingPunct="1">
              <a:spcBef>
                <a:spcPts val="0"/>
              </a:spcBef>
              <a:spcAft>
                <a:spcPts val="0"/>
              </a:spcAft>
              <a:defRPr/>
            </a:pPr>
            <a:r>
              <a:rPr lang="ja-JP" altLang="en-US" dirty="0">
                <a:solidFill>
                  <a:schemeClr val="bg1"/>
                </a:solidFill>
                <a:latin typeface="+mn-ea"/>
                <a:ea typeface="+mn-ea"/>
              </a:rPr>
              <a:t>コツコツ貯蓄で</a:t>
            </a:r>
            <a:r>
              <a:rPr lang="en-US" altLang="ja-JP" dirty="0">
                <a:solidFill>
                  <a:schemeClr val="bg1"/>
                </a:solidFill>
                <a:latin typeface="+mn-ea"/>
                <a:ea typeface="+mn-ea"/>
              </a:rPr>
              <a:t>…</a:t>
            </a:r>
            <a:endParaRPr lang="ja-JP" altLang="en-US" dirty="0">
              <a:solidFill>
                <a:schemeClr val="bg1"/>
              </a:solidFill>
              <a:latin typeface="+mn-ea"/>
              <a:ea typeface="+mn-ea"/>
            </a:endParaRPr>
          </a:p>
        </p:txBody>
      </p:sp>
      <p:pic>
        <p:nvPicPr>
          <p:cNvPr id="52239" name="図 2">
            <a:extLst>
              <a:ext uri="{FF2B5EF4-FFF2-40B4-BE49-F238E27FC236}">
                <a16:creationId xmlns:a16="http://schemas.microsoft.com/office/drawing/2014/main" id="{9AD4E777-B642-4699-8504-A821A528B4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4729163"/>
            <a:ext cx="14224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a:extLst>
              <a:ext uri="{FF2B5EF4-FFF2-40B4-BE49-F238E27FC236}">
                <a16:creationId xmlns:a16="http://schemas.microsoft.com/office/drawing/2014/main" id="{5D7154D1-F6C9-41E2-B31D-D77E6B8D1238}"/>
              </a:ext>
            </a:extLst>
          </p:cNvPr>
          <p:cNvSpPr txBox="1"/>
          <p:nvPr/>
        </p:nvSpPr>
        <p:spPr>
          <a:xfrm rot="21153612">
            <a:off x="1042988" y="4989513"/>
            <a:ext cx="1281112" cy="585787"/>
          </a:xfrm>
          <a:prstGeom prst="rect">
            <a:avLst/>
          </a:prstGeom>
          <a:noFill/>
        </p:spPr>
        <p:txBody>
          <a:bodyPr>
            <a:spAutoFit/>
          </a:bodyPr>
          <a:lstStyle/>
          <a:p>
            <a:pPr eaLnBrk="1" fontAlgn="auto" hangingPunct="1">
              <a:spcBef>
                <a:spcPts val="0"/>
              </a:spcBef>
              <a:spcAft>
                <a:spcPts val="0"/>
              </a:spcAft>
              <a:defRPr/>
            </a:pPr>
            <a:r>
              <a:rPr lang="ja-JP" altLang="en-US" sz="1600" dirty="0">
                <a:latin typeface="+mn-ea"/>
                <a:ea typeface="+mn-ea"/>
              </a:rPr>
              <a:t>家が</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欲しいな</a:t>
            </a:r>
          </a:p>
        </p:txBody>
      </p:sp>
      <p:sp>
        <p:nvSpPr>
          <p:cNvPr id="32" name="テキスト ボックス 31">
            <a:extLst>
              <a:ext uri="{FF2B5EF4-FFF2-40B4-BE49-F238E27FC236}">
                <a16:creationId xmlns:a16="http://schemas.microsoft.com/office/drawing/2014/main" id="{E895F6B0-BBF7-40C6-A165-D5A5486377A3}"/>
              </a:ext>
            </a:extLst>
          </p:cNvPr>
          <p:cNvSpPr txBox="1"/>
          <p:nvPr/>
        </p:nvSpPr>
        <p:spPr>
          <a:xfrm rot="621632">
            <a:off x="6430963" y="5013325"/>
            <a:ext cx="1282700" cy="585788"/>
          </a:xfrm>
          <a:prstGeom prst="rect">
            <a:avLst/>
          </a:prstGeom>
          <a:noFill/>
        </p:spPr>
        <p:txBody>
          <a:bodyPr>
            <a:spAutoFit/>
          </a:bodyPr>
          <a:lstStyle/>
          <a:p>
            <a:pPr eaLnBrk="1" fontAlgn="auto" hangingPunct="1">
              <a:spcBef>
                <a:spcPts val="0"/>
              </a:spcBef>
              <a:spcAft>
                <a:spcPts val="0"/>
              </a:spcAft>
              <a:defRPr/>
            </a:pPr>
            <a:r>
              <a:rPr lang="ja-JP" altLang="en-US" sz="1600" dirty="0">
                <a:latin typeface="+mn-ea"/>
                <a:ea typeface="+mn-ea"/>
              </a:rPr>
              <a:t>やっと</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買えた</a:t>
            </a:r>
          </a:p>
        </p:txBody>
      </p:sp>
      <p:sp>
        <p:nvSpPr>
          <p:cNvPr id="52242" name="テキスト ボックス 32">
            <a:extLst>
              <a:ext uri="{FF2B5EF4-FFF2-40B4-BE49-F238E27FC236}">
                <a16:creationId xmlns:a16="http://schemas.microsoft.com/office/drawing/2014/main" id="{03F64705-3F29-49D3-99EA-2FC383EE8AB4}"/>
              </a:ext>
            </a:extLst>
          </p:cNvPr>
          <p:cNvSpPr txBox="1">
            <a:spLocks noChangeArrowheads="1"/>
          </p:cNvSpPr>
          <p:nvPr/>
        </p:nvSpPr>
        <p:spPr bwMode="auto">
          <a:xfrm>
            <a:off x="1412875" y="5734050"/>
            <a:ext cx="1281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1600" dirty="0">
                <a:latin typeface="HGP創英角ｺﾞｼｯｸUB" panose="020B0900000000000000" pitchFamily="50" charset="-128"/>
                <a:ea typeface="HGP創英角ｺﾞｼｯｸUB" panose="020B0900000000000000" pitchFamily="50" charset="-128"/>
              </a:rPr>
              <a:t>マナブ</a:t>
            </a:r>
            <a:r>
              <a:rPr lang="ja-JP" altLang="en-US" sz="1050" dirty="0">
                <a:latin typeface="HGP創英角ｺﾞｼｯｸUB" panose="020B0900000000000000" pitchFamily="50" charset="-128"/>
                <a:ea typeface="HGP創英角ｺﾞｼｯｸUB" panose="020B0900000000000000" pitchFamily="50" charset="-128"/>
              </a:rPr>
              <a:t>さん</a:t>
            </a:r>
            <a:endParaRPr lang="en-US" altLang="ja-JP" sz="1600" dirty="0">
              <a:latin typeface="HGP創英角ｺﾞｼｯｸUB" panose="020B0900000000000000" pitchFamily="50" charset="-128"/>
              <a:ea typeface="HGP創英角ｺﾞｼｯｸUB" panose="020B0900000000000000" pitchFamily="50" charset="-128"/>
            </a:endParaRPr>
          </a:p>
          <a:p>
            <a:pPr eaLnBrk="1" hangingPunct="1">
              <a:defRPr/>
            </a:pPr>
            <a:r>
              <a:rPr lang="en-US" altLang="ja-JP" sz="2400" dirty="0">
                <a:latin typeface="HGP創英角ｺﾞｼｯｸUB" panose="020B0900000000000000" pitchFamily="50" charset="-128"/>
                <a:ea typeface="HGP創英角ｺﾞｼｯｸUB" panose="020B0900000000000000" pitchFamily="50" charset="-128"/>
              </a:rPr>
              <a:t>30</a:t>
            </a:r>
            <a:r>
              <a:rPr lang="ja-JP" altLang="en-US" sz="2400" dirty="0">
                <a:latin typeface="HGP創英角ｺﾞｼｯｸUB" panose="020B0900000000000000" pitchFamily="50" charset="-128"/>
                <a:ea typeface="HGP創英角ｺﾞｼｯｸUB" panose="020B0900000000000000" pitchFamily="50" charset="-128"/>
              </a:rPr>
              <a:t>歳</a:t>
            </a:r>
          </a:p>
        </p:txBody>
      </p:sp>
      <p:sp>
        <p:nvSpPr>
          <p:cNvPr id="52243" name="テキスト ボックス 33">
            <a:extLst>
              <a:ext uri="{FF2B5EF4-FFF2-40B4-BE49-F238E27FC236}">
                <a16:creationId xmlns:a16="http://schemas.microsoft.com/office/drawing/2014/main" id="{654EB750-06F0-40D2-95C4-E3586CC4267C}"/>
              </a:ext>
            </a:extLst>
          </p:cNvPr>
          <p:cNvSpPr txBox="1">
            <a:spLocks noChangeArrowheads="1"/>
          </p:cNvSpPr>
          <p:nvPr/>
        </p:nvSpPr>
        <p:spPr bwMode="auto">
          <a:xfrm>
            <a:off x="6589713" y="5734050"/>
            <a:ext cx="128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1600" dirty="0">
                <a:latin typeface="HGP創英角ｺﾞｼｯｸUB" panose="020B0900000000000000" pitchFamily="50" charset="-128"/>
                <a:ea typeface="HGP創英角ｺﾞｼｯｸUB" panose="020B0900000000000000" pitchFamily="50" charset="-128"/>
              </a:rPr>
              <a:t>マナブ</a:t>
            </a:r>
            <a:r>
              <a:rPr lang="ja-JP" altLang="en-US" sz="1050" dirty="0">
                <a:latin typeface="HGP創英角ｺﾞｼｯｸUB" panose="020B0900000000000000" pitchFamily="50" charset="-128"/>
                <a:ea typeface="HGP創英角ｺﾞｼｯｸUB" panose="020B0900000000000000" pitchFamily="50" charset="-128"/>
              </a:rPr>
              <a:t>さん</a:t>
            </a:r>
            <a:endParaRPr lang="en-US" altLang="ja-JP" sz="1600" dirty="0">
              <a:latin typeface="HGP創英角ｺﾞｼｯｸUB" panose="020B0900000000000000" pitchFamily="50" charset="-128"/>
              <a:ea typeface="HGP創英角ｺﾞｼｯｸUB" panose="020B0900000000000000" pitchFamily="50" charset="-128"/>
            </a:endParaRPr>
          </a:p>
          <a:p>
            <a:pPr eaLnBrk="1" hangingPunct="1">
              <a:defRPr/>
            </a:pPr>
            <a:r>
              <a:rPr lang="en-US" altLang="ja-JP" sz="2400" dirty="0">
                <a:latin typeface="HGP創英角ｺﾞｼｯｸUB" panose="020B0900000000000000" pitchFamily="50" charset="-128"/>
                <a:ea typeface="HGP創英角ｺﾞｼｯｸUB" panose="020B0900000000000000" pitchFamily="50" charset="-128"/>
              </a:rPr>
              <a:t>82</a:t>
            </a:r>
            <a:r>
              <a:rPr lang="ja-JP" altLang="en-US" sz="2400" dirty="0">
                <a:latin typeface="HGP創英角ｺﾞｼｯｸUB" panose="020B0900000000000000" pitchFamily="50" charset="-128"/>
                <a:ea typeface="HGP創英角ｺﾞｼｯｸUB" panose="020B0900000000000000" pitchFamily="50" charset="-128"/>
              </a:rPr>
              <a:t>歳</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テキスト ボックス 44">
            <a:extLst>
              <a:ext uri="{FF2B5EF4-FFF2-40B4-BE49-F238E27FC236}">
                <a16:creationId xmlns:a16="http://schemas.microsoft.com/office/drawing/2014/main" id="{28076218-39E4-4BF9-A5F7-1C4E64D18B33}"/>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「貯蓄」と「借入」の違い</a:t>
            </a:r>
          </a:p>
        </p:txBody>
      </p:sp>
      <p:sp>
        <p:nvSpPr>
          <p:cNvPr id="15" name="テキスト ボックス 14">
            <a:extLst>
              <a:ext uri="{FF2B5EF4-FFF2-40B4-BE49-F238E27FC236}">
                <a16:creationId xmlns:a16="http://schemas.microsoft.com/office/drawing/2014/main" id="{699EC705-B326-4C40-AD3A-CE1FB78A1ACF}"/>
              </a:ext>
            </a:extLst>
          </p:cNvPr>
          <p:cNvSpPr txBox="1"/>
          <p:nvPr/>
        </p:nvSpPr>
        <p:spPr>
          <a:xfrm>
            <a:off x="1322388" y="1522413"/>
            <a:ext cx="6530975" cy="954087"/>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ea"/>
                <a:ea typeface="+mn-ea"/>
              </a:rPr>
              <a:t>ローンを利用すれば、</a:t>
            </a:r>
            <a:endParaRPr lang="en-US" altLang="ja-JP" sz="2800" dirty="0">
              <a:latin typeface="+mn-ea"/>
              <a:ea typeface="+mn-ea"/>
            </a:endParaRPr>
          </a:p>
          <a:p>
            <a:pPr algn="ctr" eaLnBrk="1" fontAlgn="auto" hangingPunct="1">
              <a:spcBef>
                <a:spcPts val="0"/>
              </a:spcBef>
              <a:spcAft>
                <a:spcPts val="0"/>
              </a:spcAft>
              <a:defRPr/>
            </a:pPr>
            <a:r>
              <a:rPr lang="en-US" altLang="ja-JP" sz="2800" dirty="0">
                <a:latin typeface="+mn-ea"/>
                <a:ea typeface="+mn-ea"/>
              </a:rPr>
              <a:t>30</a:t>
            </a:r>
            <a:r>
              <a:rPr lang="ja-JP" altLang="en-US" sz="2800" dirty="0">
                <a:latin typeface="+mn-ea"/>
                <a:ea typeface="+mn-ea"/>
              </a:rPr>
              <a:t>歳で住宅を購入できます。</a:t>
            </a:r>
          </a:p>
        </p:txBody>
      </p:sp>
      <p:pic>
        <p:nvPicPr>
          <p:cNvPr id="54276" name="図 1" descr="画面の領域">
            <a:extLst>
              <a:ext uri="{FF2B5EF4-FFF2-40B4-BE49-F238E27FC236}">
                <a16:creationId xmlns:a16="http://schemas.microsoft.com/office/drawing/2014/main" id="{D8839042-B224-46BD-A494-E1B2D14515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291138"/>
            <a:ext cx="12779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テキスト ボックス 21">
            <a:extLst>
              <a:ext uri="{FF2B5EF4-FFF2-40B4-BE49-F238E27FC236}">
                <a16:creationId xmlns:a16="http://schemas.microsoft.com/office/drawing/2014/main" id="{DBA9F130-D510-47BE-A7FE-32B2942E94FA}"/>
              </a:ext>
            </a:extLst>
          </p:cNvPr>
          <p:cNvSpPr txBox="1">
            <a:spLocks noChangeArrowheads="1"/>
          </p:cNvSpPr>
          <p:nvPr/>
        </p:nvSpPr>
        <p:spPr bwMode="auto">
          <a:xfrm>
            <a:off x="1582738" y="5260975"/>
            <a:ext cx="7453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a:solidFill>
                  <a:srgbClr val="000000"/>
                </a:solidFill>
              </a:rPr>
              <a:t>ローンのメリットは、必要なものを必要なときに</a:t>
            </a:r>
            <a:endParaRPr lang="en-US" altLang="ja-JP" sz="2400">
              <a:solidFill>
                <a:srgbClr val="000000"/>
              </a:solidFill>
            </a:endParaRPr>
          </a:p>
          <a:p>
            <a:pPr eaLnBrk="1" hangingPunct="1"/>
            <a:r>
              <a:rPr lang="ja-JP" altLang="en-US" sz="2400">
                <a:solidFill>
                  <a:srgbClr val="000000"/>
                </a:solidFill>
              </a:rPr>
              <a:t>手に入れられることです。</a:t>
            </a:r>
            <a:endParaRPr lang="en-US" altLang="ja-JP" sz="2400">
              <a:solidFill>
                <a:srgbClr val="000000"/>
              </a:solidFill>
            </a:endParaRPr>
          </a:p>
          <a:p>
            <a:pPr eaLnBrk="1" hangingPunct="1"/>
            <a:r>
              <a:rPr lang="ja-JP" altLang="en-US" sz="2400">
                <a:solidFill>
                  <a:srgbClr val="000000"/>
                </a:solidFill>
              </a:rPr>
              <a:t>ただし、気を付けるべき注意点もあります！</a:t>
            </a:r>
            <a:endParaRPr lang="en-US" altLang="ja-JP" sz="2400">
              <a:solidFill>
                <a:srgbClr val="000000"/>
              </a:solidFill>
            </a:endParaRPr>
          </a:p>
        </p:txBody>
      </p:sp>
      <p:sp>
        <p:nvSpPr>
          <p:cNvPr id="8" name="角丸四角形 7">
            <a:extLst>
              <a:ext uri="{FF2B5EF4-FFF2-40B4-BE49-F238E27FC236}">
                <a16:creationId xmlns:a16="http://schemas.microsoft.com/office/drawing/2014/main" id="{A4B1F278-1196-4511-8B96-4CB799300C77}"/>
              </a:ext>
            </a:extLst>
          </p:cNvPr>
          <p:cNvSpPr/>
          <p:nvPr/>
        </p:nvSpPr>
        <p:spPr>
          <a:xfrm>
            <a:off x="539750" y="2794000"/>
            <a:ext cx="7820025" cy="2024063"/>
          </a:xfrm>
          <a:prstGeom prst="roundRect">
            <a:avLst>
              <a:gd name="adj" fmla="val 9797"/>
            </a:avLst>
          </a:prstGeom>
          <a:solidFill>
            <a:srgbClr val="FFFF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4279" name="図 8">
            <a:extLst>
              <a:ext uri="{FF2B5EF4-FFF2-40B4-BE49-F238E27FC236}">
                <a16:creationId xmlns:a16="http://schemas.microsoft.com/office/drawing/2014/main" id="{49199BB6-4BB6-4F8E-8ADF-6EAC85796F5B}"/>
              </a:ext>
            </a:extLst>
          </p:cNvPr>
          <p:cNvPicPr>
            <a:picLocks noChangeAspect="1"/>
          </p:cNvPicPr>
          <p:nvPr/>
        </p:nvPicPr>
        <p:blipFill>
          <a:blip r:embed="rId4">
            <a:extLst>
              <a:ext uri="{28A0092B-C50C-407E-A947-70E740481C1C}">
                <a14:useLocalDpi xmlns:a14="http://schemas.microsoft.com/office/drawing/2010/main" val="0"/>
              </a:ext>
            </a:extLst>
          </a:blip>
          <a:srcRect b="18155"/>
          <a:stretch>
            <a:fillRect/>
          </a:stretch>
        </p:blipFill>
        <p:spPr bwMode="auto">
          <a:xfrm>
            <a:off x="1774825" y="3063875"/>
            <a:ext cx="11747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右矢印 9">
            <a:extLst>
              <a:ext uri="{FF2B5EF4-FFF2-40B4-BE49-F238E27FC236}">
                <a16:creationId xmlns:a16="http://schemas.microsoft.com/office/drawing/2014/main" id="{0F10B7B3-E128-41C5-805A-A0E3CCD191EA}"/>
              </a:ext>
            </a:extLst>
          </p:cNvPr>
          <p:cNvSpPr/>
          <p:nvPr/>
        </p:nvSpPr>
        <p:spPr>
          <a:xfrm>
            <a:off x="2749550" y="3721100"/>
            <a:ext cx="3149600" cy="795338"/>
          </a:xfrm>
          <a:prstGeom prst="rightArrow">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テキスト ボックス 10">
            <a:extLst>
              <a:ext uri="{FF2B5EF4-FFF2-40B4-BE49-F238E27FC236}">
                <a16:creationId xmlns:a16="http://schemas.microsoft.com/office/drawing/2014/main" id="{E6B52AA0-0661-476C-9C14-48678548190D}"/>
              </a:ext>
            </a:extLst>
          </p:cNvPr>
          <p:cNvSpPr txBox="1"/>
          <p:nvPr/>
        </p:nvSpPr>
        <p:spPr>
          <a:xfrm>
            <a:off x="2795588" y="3933825"/>
            <a:ext cx="742950" cy="369888"/>
          </a:xfrm>
          <a:prstGeom prst="rect">
            <a:avLst/>
          </a:prstGeom>
          <a:noFill/>
        </p:spPr>
        <p:txBody>
          <a:bodyPr>
            <a:spAutoFit/>
          </a:bodyPr>
          <a:lstStyle/>
          <a:p>
            <a:pPr eaLnBrk="1" fontAlgn="auto" hangingPunct="1">
              <a:spcBef>
                <a:spcPts val="0"/>
              </a:spcBef>
              <a:spcAft>
                <a:spcPts val="0"/>
              </a:spcAft>
              <a:defRPr/>
            </a:pPr>
            <a:r>
              <a:rPr lang="ja-JP" altLang="en-US" dirty="0">
                <a:solidFill>
                  <a:schemeClr val="bg1"/>
                </a:solidFill>
                <a:latin typeface="+mn-ea"/>
                <a:ea typeface="+mn-ea"/>
              </a:rPr>
              <a:t>審査</a:t>
            </a:r>
          </a:p>
        </p:txBody>
      </p:sp>
      <p:sp>
        <p:nvSpPr>
          <p:cNvPr id="12" name="テキスト ボックス 11">
            <a:extLst>
              <a:ext uri="{FF2B5EF4-FFF2-40B4-BE49-F238E27FC236}">
                <a16:creationId xmlns:a16="http://schemas.microsoft.com/office/drawing/2014/main" id="{28AE5B16-DF58-48B2-A39E-776E8F28F783}"/>
              </a:ext>
            </a:extLst>
          </p:cNvPr>
          <p:cNvSpPr txBox="1"/>
          <p:nvPr/>
        </p:nvSpPr>
        <p:spPr>
          <a:xfrm rot="21153612">
            <a:off x="920750" y="3249613"/>
            <a:ext cx="1281113" cy="584200"/>
          </a:xfrm>
          <a:prstGeom prst="rect">
            <a:avLst/>
          </a:prstGeom>
          <a:noFill/>
        </p:spPr>
        <p:txBody>
          <a:bodyPr>
            <a:spAutoFit/>
          </a:bodyPr>
          <a:lstStyle/>
          <a:p>
            <a:pPr eaLnBrk="1" fontAlgn="auto" hangingPunct="1">
              <a:spcBef>
                <a:spcPts val="0"/>
              </a:spcBef>
              <a:spcAft>
                <a:spcPts val="0"/>
              </a:spcAft>
              <a:defRPr/>
            </a:pPr>
            <a:r>
              <a:rPr lang="ja-JP" altLang="en-US" sz="1600" dirty="0">
                <a:latin typeface="+mn-ea"/>
                <a:ea typeface="+mn-ea"/>
              </a:rPr>
              <a:t>家が</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欲しいな</a:t>
            </a:r>
          </a:p>
        </p:txBody>
      </p:sp>
      <p:sp>
        <p:nvSpPr>
          <p:cNvPr id="54283" name="テキスト ボックス 12">
            <a:extLst>
              <a:ext uri="{FF2B5EF4-FFF2-40B4-BE49-F238E27FC236}">
                <a16:creationId xmlns:a16="http://schemas.microsoft.com/office/drawing/2014/main" id="{B4BFFCA6-764E-491B-B6E3-1AB8667BE89F}"/>
              </a:ext>
            </a:extLst>
          </p:cNvPr>
          <p:cNvSpPr txBox="1">
            <a:spLocks noChangeArrowheads="1"/>
          </p:cNvSpPr>
          <p:nvPr/>
        </p:nvSpPr>
        <p:spPr bwMode="auto">
          <a:xfrm>
            <a:off x="1290638" y="3992563"/>
            <a:ext cx="1281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1600" dirty="0">
                <a:latin typeface="HGP創英角ｺﾞｼｯｸUB" panose="020B0900000000000000" pitchFamily="50" charset="-128"/>
                <a:ea typeface="HGP創英角ｺﾞｼｯｸUB" panose="020B0900000000000000" pitchFamily="50" charset="-128"/>
              </a:rPr>
              <a:t>マナブ</a:t>
            </a:r>
            <a:r>
              <a:rPr lang="ja-JP" altLang="en-US" sz="1050" dirty="0">
                <a:latin typeface="HGP創英角ｺﾞｼｯｸUB" panose="020B0900000000000000" pitchFamily="50" charset="-128"/>
                <a:ea typeface="HGP創英角ｺﾞｼｯｸUB" panose="020B0900000000000000" pitchFamily="50" charset="-128"/>
              </a:rPr>
              <a:t>さん</a:t>
            </a:r>
            <a:endParaRPr lang="en-US" altLang="ja-JP" sz="1600" dirty="0">
              <a:latin typeface="HGP創英角ｺﾞｼｯｸUB" panose="020B0900000000000000" pitchFamily="50" charset="-128"/>
              <a:ea typeface="HGP創英角ｺﾞｼｯｸUB" panose="020B0900000000000000" pitchFamily="50" charset="-128"/>
            </a:endParaRPr>
          </a:p>
          <a:p>
            <a:pPr eaLnBrk="1" hangingPunct="1">
              <a:defRPr/>
            </a:pPr>
            <a:r>
              <a:rPr lang="en-US" altLang="ja-JP" sz="2400" dirty="0">
                <a:latin typeface="HGP創英角ｺﾞｼｯｸUB" panose="020B0900000000000000" pitchFamily="50" charset="-128"/>
                <a:ea typeface="HGP創英角ｺﾞｼｯｸUB" panose="020B0900000000000000" pitchFamily="50" charset="-128"/>
              </a:rPr>
              <a:t>30</a:t>
            </a:r>
            <a:r>
              <a:rPr lang="ja-JP" altLang="en-US" sz="2400" dirty="0">
                <a:latin typeface="HGP創英角ｺﾞｼｯｸUB" panose="020B0900000000000000" pitchFamily="50" charset="-128"/>
                <a:ea typeface="HGP創英角ｺﾞｼｯｸUB" panose="020B0900000000000000" pitchFamily="50" charset="-128"/>
              </a:rPr>
              <a:t>歳</a:t>
            </a:r>
          </a:p>
        </p:txBody>
      </p:sp>
      <p:pic>
        <p:nvPicPr>
          <p:cNvPr id="54284" name="図 1">
            <a:extLst>
              <a:ext uri="{FF2B5EF4-FFF2-40B4-BE49-F238E27FC236}">
                <a16:creationId xmlns:a16="http://schemas.microsoft.com/office/drawing/2014/main" id="{81FC0429-2144-438E-AB78-04AE662EEA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13425" y="3013075"/>
            <a:ext cx="1570038"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a:extLst>
              <a:ext uri="{FF2B5EF4-FFF2-40B4-BE49-F238E27FC236}">
                <a16:creationId xmlns:a16="http://schemas.microsoft.com/office/drawing/2014/main" id="{3FA292D2-5253-4E77-A12A-33272EDE54A6}"/>
              </a:ext>
            </a:extLst>
          </p:cNvPr>
          <p:cNvSpPr txBox="1"/>
          <p:nvPr/>
        </p:nvSpPr>
        <p:spPr>
          <a:xfrm rot="621632">
            <a:off x="7156450" y="3003550"/>
            <a:ext cx="957263" cy="830263"/>
          </a:xfrm>
          <a:prstGeom prst="rect">
            <a:avLst/>
          </a:prstGeom>
          <a:noFill/>
        </p:spPr>
        <p:txBody>
          <a:bodyPr>
            <a:spAutoFit/>
          </a:bodyPr>
          <a:lstStyle/>
          <a:p>
            <a:pPr eaLnBrk="1" fontAlgn="auto" hangingPunct="1">
              <a:spcBef>
                <a:spcPts val="0"/>
              </a:spcBef>
              <a:spcAft>
                <a:spcPts val="0"/>
              </a:spcAft>
              <a:defRPr/>
            </a:pPr>
            <a:r>
              <a:rPr lang="ja-JP" altLang="en-US" sz="1600" dirty="0">
                <a:latin typeface="+mn-ea"/>
                <a:ea typeface="+mn-ea"/>
              </a:rPr>
              <a:t>あとは</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コツコツ</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返そう</a:t>
            </a:r>
          </a:p>
        </p:txBody>
      </p:sp>
      <p:sp>
        <p:nvSpPr>
          <p:cNvPr id="18" name="テキスト ボックス 17">
            <a:extLst>
              <a:ext uri="{FF2B5EF4-FFF2-40B4-BE49-F238E27FC236}">
                <a16:creationId xmlns:a16="http://schemas.microsoft.com/office/drawing/2014/main" id="{CAD65C5B-A3EC-445F-B9F2-CDAA9933A223}"/>
              </a:ext>
            </a:extLst>
          </p:cNvPr>
          <p:cNvSpPr txBox="1"/>
          <p:nvPr/>
        </p:nvSpPr>
        <p:spPr>
          <a:xfrm>
            <a:off x="4572000" y="3933825"/>
            <a:ext cx="1217613" cy="369888"/>
          </a:xfrm>
          <a:prstGeom prst="rect">
            <a:avLst/>
          </a:prstGeom>
          <a:noFill/>
        </p:spPr>
        <p:txBody>
          <a:bodyPr>
            <a:spAutoFit/>
          </a:bodyPr>
          <a:lstStyle/>
          <a:p>
            <a:pPr eaLnBrk="1" fontAlgn="auto" hangingPunct="1">
              <a:spcBef>
                <a:spcPts val="0"/>
              </a:spcBef>
              <a:spcAft>
                <a:spcPts val="0"/>
              </a:spcAft>
              <a:defRPr/>
            </a:pPr>
            <a:r>
              <a:rPr lang="ja-JP" altLang="en-US" dirty="0">
                <a:solidFill>
                  <a:schemeClr val="bg1"/>
                </a:solidFill>
                <a:latin typeface="+mn-ea"/>
                <a:ea typeface="+mn-ea"/>
              </a:rPr>
              <a:t>貸します</a:t>
            </a:r>
          </a:p>
        </p:txBody>
      </p:sp>
      <p:pic>
        <p:nvPicPr>
          <p:cNvPr id="54287" name="図 2">
            <a:extLst>
              <a:ext uri="{FF2B5EF4-FFF2-40B4-BE49-F238E27FC236}">
                <a16:creationId xmlns:a16="http://schemas.microsoft.com/office/drawing/2014/main" id="{A99FF60F-C9B6-49DA-91E5-331B022E4E5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22625" y="3149600"/>
            <a:ext cx="16891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8" name="テキスト ボックス 18">
            <a:extLst>
              <a:ext uri="{FF2B5EF4-FFF2-40B4-BE49-F238E27FC236}">
                <a16:creationId xmlns:a16="http://schemas.microsoft.com/office/drawing/2014/main" id="{B614038D-DA8F-4C5C-A156-78F0FDC9F6D0}"/>
              </a:ext>
            </a:extLst>
          </p:cNvPr>
          <p:cNvSpPr txBox="1">
            <a:spLocks noChangeArrowheads="1"/>
          </p:cNvSpPr>
          <p:nvPr/>
        </p:nvSpPr>
        <p:spPr bwMode="auto">
          <a:xfrm>
            <a:off x="7226300" y="3992563"/>
            <a:ext cx="128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1600" dirty="0">
                <a:latin typeface="HGP創英角ｺﾞｼｯｸUB" panose="020B0900000000000000" pitchFamily="50" charset="-128"/>
                <a:ea typeface="HGP創英角ｺﾞｼｯｸUB" panose="020B0900000000000000" pitchFamily="50" charset="-128"/>
              </a:rPr>
              <a:t>マナブ</a:t>
            </a:r>
            <a:r>
              <a:rPr lang="ja-JP" altLang="en-US" sz="1050" dirty="0">
                <a:latin typeface="HGP創英角ｺﾞｼｯｸUB" panose="020B0900000000000000" pitchFamily="50" charset="-128"/>
                <a:ea typeface="HGP創英角ｺﾞｼｯｸUB" panose="020B0900000000000000" pitchFamily="50" charset="-128"/>
              </a:rPr>
              <a:t>さん</a:t>
            </a:r>
            <a:endParaRPr lang="en-US" altLang="ja-JP" sz="1600" dirty="0">
              <a:latin typeface="HGP創英角ｺﾞｼｯｸUB" panose="020B0900000000000000" pitchFamily="50" charset="-128"/>
              <a:ea typeface="HGP創英角ｺﾞｼｯｸUB" panose="020B0900000000000000" pitchFamily="50" charset="-128"/>
            </a:endParaRPr>
          </a:p>
          <a:p>
            <a:pPr eaLnBrk="1" hangingPunct="1">
              <a:defRPr/>
            </a:pPr>
            <a:r>
              <a:rPr lang="en-US" altLang="ja-JP" sz="2400" dirty="0">
                <a:latin typeface="HGP創英角ｺﾞｼｯｸUB" panose="020B0900000000000000" pitchFamily="50" charset="-128"/>
                <a:ea typeface="HGP創英角ｺﾞｼｯｸUB" panose="020B0900000000000000" pitchFamily="50" charset="-128"/>
              </a:rPr>
              <a:t>30</a:t>
            </a:r>
            <a:r>
              <a:rPr lang="ja-JP" altLang="en-US" sz="2400" dirty="0">
                <a:latin typeface="HGP創英角ｺﾞｼｯｸUB" panose="020B0900000000000000" pitchFamily="50" charset="-128"/>
                <a:ea typeface="HGP創英角ｺﾞｼｯｸUB" panose="020B0900000000000000" pitchFamily="50" charset="-128"/>
              </a:rPr>
              <a:t>歳</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テキスト ボックス 44">
            <a:extLst>
              <a:ext uri="{FF2B5EF4-FFF2-40B4-BE49-F238E27FC236}">
                <a16:creationId xmlns:a16="http://schemas.microsoft.com/office/drawing/2014/main" id="{71FE5361-2F1D-43C3-AE1A-7FD417FC0D27}"/>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「借入」の注意点</a:t>
            </a:r>
          </a:p>
        </p:txBody>
      </p:sp>
      <p:sp>
        <p:nvSpPr>
          <p:cNvPr id="15" name="テキスト ボックス 14">
            <a:extLst>
              <a:ext uri="{FF2B5EF4-FFF2-40B4-BE49-F238E27FC236}">
                <a16:creationId xmlns:a16="http://schemas.microsoft.com/office/drawing/2014/main" id="{6E8701A4-51CF-42D6-9FD3-8913B374F609}"/>
              </a:ext>
            </a:extLst>
          </p:cNvPr>
          <p:cNvSpPr txBox="1"/>
          <p:nvPr/>
        </p:nvSpPr>
        <p:spPr>
          <a:xfrm>
            <a:off x="1322388" y="1679575"/>
            <a:ext cx="6530975" cy="954088"/>
          </a:xfrm>
          <a:prstGeom prst="rect">
            <a:avLst/>
          </a:prstGeom>
          <a:noFill/>
        </p:spPr>
        <p:txBody>
          <a:bodyPr>
            <a:spAutoFit/>
          </a:bodyPr>
          <a:lstStyle/>
          <a:p>
            <a:pPr algn="ctr" eaLnBrk="1" fontAlgn="auto" hangingPunct="1">
              <a:spcBef>
                <a:spcPts val="0"/>
              </a:spcBef>
              <a:spcAft>
                <a:spcPts val="0"/>
              </a:spcAft>
              <a:defRPr/>
            </a:pPr>
            <a:r>
              <a:rPr lang="ja-JP" altLang="en-US" sz="2800" dirty="0">
                <a:latin typeface="+mn-ea"/>
                <a:ea typeface="+mn-ea"/>
              </a:rPr>
              <a:t>ローンでお金を借り入れて買い物をすると</a:t>
            </a:r>
            <a:endParaRPr lang="en-US" altLang="ja-JP" sz="2800" dirty="0">
              <a:latin typeface="+mn-ea"/>
              <a:ea typeface="+mn-ea"/>
            </a:endParaRPr>
          </a:p>
          <a:p>
            <a:pPr algn="ctr" eaLnBrk="1" fontAlgn="auto" hangingPunct="1">
              <a:spcBef>
                <a:spcPts val="0"/>
              </a:spcBef>
              <a:spcAft>
                <a:spcPts val="0"/>
              </a:spcAft>
              <a:defRPr/>
            </a:pPr>
            <a:r>
              <a:rPr lang="ja-JP" altLang="en-US" sz="2800" dirty="0">
                <a:latin typeface="+mn-ea"/>
                <a:ea typeface="+mn-ea"/>
              </a:rPr>
              <a:t>借りたお金とは別に「金利」が発生します。</a:t>
            </a:r>
          </a:p>
        </p:txBody>
      </p:sp>
      <p:sp>
        <p:nvSpPr>
          <p:cNvPr id="54278" name="テキスト ボックス 21">
            <a:extLst>
              <a:ext uri="{FF2B5EF4-FFF2-40B4-BE49-F238E27FC236}">
                <a16:creationId xmlns:a16="http://schemas.microsoft.com/office/drawing/2014/main" id="{0D92A5A9-1380-4297-A80F-CDCE081735C0}"/>
              </a:ext>
            </a:extLst>
          </p:cNvPr>
          <p:cNvSpPr txBox="1">
            <a:spLocks noChangeArrowheads="1"/>
          </p:cNvSpPr>
          <p:nvPr/>
        </p:nvSpPr>
        <p:spPr bwMode="auto">
          <a:xfrm>
            <a:off x="839788" y="5553075"/>
            <a:ext cx="7453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2800" dirty="0">
                <a:solidFill>
                  <a:srgbClr val="000000"/>
                </a:solidFill>
                <a:latin typeface="+mn-ea"/>
                <a:ea typeface="+mn-ea"/>
              </a:rPr>
              <a:t>金利とは、いわばお金の使用料のことで、</a:t>
            </a:r>
            <a:endParaRPr lang="en-US" altLang="ja-JP" sz="2800" dirty="0">
              <a:solidFill>
                <a:srgbClr val="000000"/>
              </a:solidFill>
              <a:latin typeface="+mn-ea"/>
              <a:ea typeface="+mn-ea"/>
            </a:endParaRPr>
          </a:p>
          <a:p>
            <a:pPr algn="ctr" eaLnBrk="1" hangingPunct="1">
              <a:defRPr/>
            </a:pPr>
            <a:r>
              <a:rPr lang="ja-JP" altLang="en-US" sz="2800" dirty="0">
                <a:solidFill>
                  <a:srgbClr val="000000"/>
                </a:solidFill>
                <a:latin typeface="+mn-ea"/>
                <a:ea typeface="+mn-ea"/>
              </a:rPr>
              <a:t>返済金額に上乗せして支払います。</a:t>
            </a:r>
            <a:endParaRPr lang="en-US" altLang="ja-JP" sz="2800" dirty="0">
              <a:solidFill>
                <a:srgbClr val="000000"/>
              </a:solidFill>
              <a:latin typeface="+mn-ea"/>
              <a:ea typeface="+mn-ea"/>
            </a:endParaRPr>
          </a:p>
        </p:txBody>
      </p:sp>
      <p:sp>
        <p:nvSpPr>
          <p:cNvPr id="2" name="加算記号 1">
            <a:extLst>
              <a:ext uri="{FF2B5EF4-FFF2-40B4-BE49-F238E27FC236}">
                <a16:creationId xmlns:a16="http://schemas.microsoft.com/office/drawing/2014/main" id="{8FB74453-5D82-439F-BA62-CB691799D78B}"/>
              </a:ext>
            </a:extLst>
          </p:cNvPr>
          <p:cNvSpPr/>
          <p:nvPr/>
        </p:nvSpPr>
        <p:spPr>
          <a:xfrm>
            <a:off x="4138613" y="3497263"/>
            <a:ext cx="866775" cy="868362"/>
          </a:xfrm>
          <a:prstGeom prst="mathPlus">
            <a:avLst>
              <a:gd name="adj1" fmla="val 1685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テキスト ボックス 9">
            <a:extLst>
              <a:ext uri="{FF2B5EF4-FFF2-40B4-BE49-F238E27FC236}">
                <a16:creationId xmlns:a16="http://schemas.microsoft.com/office/drawing/2014/main" id="{37406AA5-C4CA-40D6-AC63-BF778588309C}"/>
              </a:ext>
            </a:extLst>
          </p:cNvPr>
          <p:cNvSpPr txBox="1"/>
          <p:nvPr/>
        </p:nvSpPr>
        <p:spPr>
          <a:xfrm>
            <a:off x="1169988" y="4605338"/>
            <a:ext cx="3103562"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ea"/>
                <a:ea typeface="+mn-ea"/>
              </a:rPr>
              <a:t>借りたお金</a:t>
            </a:r>
          </a:p>
        </p:txBody>
      </p:sp>
      <p:sp>
        <p:nvSpPr>
          <p:cNvPr id="12" name="テキスト ボックス 11">
            <a:extLst>
              <a:ext uri="{FF2B5EF4-FFF2-40B4-BE49-F238E27FC236}">
                <a16:creationId xmlns:a16="http://schemas.microsoft.com/office/drawing/2014/main" id="{A66134DF-75BC-4E07-81B1-2DC18FA2ED33}"/>
              </a:ext>
            </a:extLst>
          </p:cNvPr>
          <p:cNvSpPr txBox="1"/>
          <p:nvPr/>
        </p:nvSpPr>
        <p:spPr>
          <a:xfrm>
            <a:off x="5278438" y="4605338"/>
            <a:ext cx="1878012"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ea"/>
                <a:ea typeface="+mn-ea"/>
              </a:rPr>
              <a:t>金利</a:t>
            </a:r>
          </a:p>
        </p:txBody>
      </p:sp>
      <p:pic>
        <p:nvPicPr>
          <p:cNvPr id="56328" name="図 20">
            <a:extLst>
              <a:ext uri="{FF2B5EF4-FFF2-40B4-BE49-F238E27FC236}">
                <a16:creationId xmlns:a16="http://schemas.microsoft.com/office/drawing/2014/main" id="{CA20BD0C-F07B-4482-A573-DD5E43B74F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2728913"/>
            <a:ext cx="24955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図 2">
            <a:extLst>
              <a:ext uri="{FF2B5EF4-FFF2-40B4-BE49-F238E27FC236}">
                <a16:creationId xmlns:a16="http://schemas.microsoft.com/office/drawing/2014/main" id="{880BB288-634C-4D74-A94F-78C2B8E1657A}"/>
              </a:ext>
            </a:extLst>
          </p:cNvPr>
          <p:cNvPicPr>
            <a:picLocks noChangeAspect="1"/>
          </p:cNvPicPr>
          <p:nvPr/>
        </p:nvPicPr>
        <p:blipFill>
          <a:blip r:embed="rId4">
            <a:extLst>
              <a:ext uri="{28A0092B-C50C-407E-A947-70E740481C1C}">
                <a14:useLocalDpi xmlns:a14="http://schemas.microsoft.com/office/drawing/2010/main" val="0"/>
              </a:ext>
            </a:extLst>
          </a:blip>
          <a:srcRect l="13297" t="10756" r="14462" b="14232"/>
          <a:stretch>
            <a:fillRect/>
          </a:stretch>
        </p:blipFill>
        <p:spPr bwMode="auto">
          <a:xfrm>
            <a:off x="5500688" y="2951163"/>
            <a:ext cx="146843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図 10">
            <a:extLst>
              <a:ext uri="{FF2B5EF4-FFF2-40B4-BE49-F238E27FC236}">
                <a16:creationId xmlns:a16="http://schemas.microsoft.com/office/drawing/2014/main" id="{3F9C2856-A231-4EE1-BC53-E6492FD58043}"/>
              </a:ext>
            </a:extLst>
          </p:cNvPr>
          <p:cNvPicPr>
            <a:picLocks noChangeAspect="1"/>
          </p:cNvPicPr>
          <p:nvPr/>
        </p:nvPicPr>
        <p:blipFill>
          <a:blip r:embed="rId3">
            <a:extLst>
              <a:ext uri="{28A0092B-C50C-407E-A947-70E740481C1C}">
                <a14:useLocalDpi xmlns:a14="http://schemas.microsoft.com/office/drawing/2010/main" val="0"/>
              </a:ext>
            </a:extLst>
          </a:blip>
          <a:srcRect t="7675" b="6725"/>
          <a:stretch>
            <a:fillRect/>
          </a:stretch>
        </p:blipFill>
        <p:spPr bwMode="auto">
          <a:xfrm>
            <a:off x="928688" y="2230438"/>
            <a:ext cx="7129462"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テキスト ボックス 44">
            <a:extLst>
              <a:ext uri="{FF2B5EF4-FFF2-40B4-BE49-F238E27FC236}">
                <a16:creationId xmlns:a16="http://schemas.microsoft.com/office/drawing/2014/main" id="{7EC20737-721B-433F-861B-6D4DD53DB708}"/>
              </a:ext>
            </a:extLst>
          </p:cNvPr>
          <p:cNvSpPr txBox="1">
            <a:spLocks noChangeArrowheads="1"/>
          </p:cNvSpPr>
          <p:nvPr/>
        </p:nvSpPr>
        <p:spPr bwMode="auto">
          <a:xfrm>
            <a:off x="539750" y="620713"/>
            <a:ext cx="496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a:solidFill>
                  <a:schemeClr val="bg1"/>
                </a:solidFill>
              </a:rPr>
              <a:t>「借入」の注意点</a:t>
            </a:r>
          </a:p>
        </p:txBody>
      </p:sp>
      <p:sp>
        <p:nvSpPr>
          <p:cNvPr id="54278" name="テキスト ボックス 21">
            <a:extLst>
              <a:ext uri="{FF2B5EF4-FFF2-40B4-BE49-F238E27FC236}">
                <a16:creationId xmlns:a16="http://schemas.microsoft.com/office/drawing/2014/main" id="{4A532A59-473A-432A-BEA6-666FFB960548}"/>
              </a:ext>
            </a:extLst>
          </p:cNvPr>
          <p:cNvSpPr txBox="1">
            <a:spLocks noChangeArrowheads="1"/>
          </p:cNvSpPr>
          <p:nvPr/>
        </p:nvSpPr>
        <p:spPr bwMode="auto">
          <a:xfrm>
            <a:off x="169863" y="5918200"/>
            <a:ext cx="8804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2600" dirty="0">
                <a:solidFill>
                  <a:srgbClr val="000000"/>
                </a:solidFill>
                <a:latin typeface="+mn-ea"/>
                <a:ea typeface="+mn-ea"/>
              </a:rPr>
              <a:t>貯蓄よりも、ローンで買う方が支払額は多くなります。</a:t>
            </a:r>
            <a:endParaRPr lang="en-US" altLang="ja-JP" sz="2600" dirty="0">
              <a:solidFill>
                <a:srgbClr val="000000"/>
              </a:solidFill>
              <a:latin typeface="+mn-ea"/>
              <a:ea typeface="+mn-ea"/>
            </a:endParaRPr>
          </a:p>
        </p:txBody>
      </p:sp>
      <p:sp>
        <p:nvSpPr>
          <p:cNvPr id="10" name="テキスト ボックス 9">
            <a:extLst>
              <a:ext uri="{FF2B5EF4-FFF2-40B4-BE49-F238E27FC236}">
                <a16:creationId xmlns:a16="http://schemas.microsoft.com/office/drawing/2014/main" id="{0AFD6925-E7B7-4E49-82CD-7D33959AA209}"/>
              </a:ext>
            </a:extLst>
          </p:cNvPr>
          <p:cNvSpPr txBox="1"/>
          <p:nvPr/>
        </p:nvSpPr>
        <p:spPr>
          <a:xfrm>
            <a:off x="1041400" y="1651000"/>
            <a:ext cx="3105150"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ea"/>
                <a:ea typeface="+mn-ea"/>
              </a:rPr>
              <a:t>貯蓄で買う</a:t>
            </a:r>
          </a:p>
        </p:txBody>
      </p:sp>
      <p:sp>
        <p:nvSpPr>
          <p:cNvPr id="24" name="テキスト ボックス 23">
            <a:extLst>
              <a:ext uri="{FF2B5EF4-FFF2-40B4-BE49-F238E27FC236}">
                <a16:creationId xmlns:a16="http://schemas.microsoft.com/office/drawing/2014/main" id="{4186609C-5336-4B71-AD6D-E566C0EEBC3F}"/>
              </a:ext>
            </a:extLst>
          </p:cNvPr>
          <p:cNvSpPr txBox="1"/>
          <p:nvPr/>
        </p:nvSpPr>
        <p:spPr>
          <a:xfrm>
            <a:off x="4813300" y="1614488"/>
            <a:ext cx="3103563" cy="708025"/>
          </a:xfrm>
          <a:prstGeom prst="rect">
            <a:avLst/>
          </a:prstGeom>
          <a:noFill/>
        </p:spPr>
        <p:txBody>
          <a:bodyPr>
            <a:spAutoFit/>
          </a:bodyPr>
          <a:lstStyle/>
          <a:p>
            <a:pPr algn="ctr" eaLnBrk="1" fontAlgn="auto" hangingPunct="1">
              <a:spcBef>
                <a:spcPts val="0"/>
              </a:spcBef>
              <a:spcAft>
                <a:spcPts val="0"/>
              </a:spcAft>
              <a:defRPr/>
            </a:pPr>
            <a:r>
              <a:rPr lang="ja-JP" altLang="en-US" sz="4000" dirty="0">
                <a:latin typeface="+mn-ea"/>
                <a:ea typeface="+mn-ea"/>
              </a:rPr>
              <a:t>ローンで買う</a:t>
            </a:r>
          </a:p>
        </p:txBody>
      </p:sp>
      <p:sp>
        <p:nvSpPr>
          <p:cNvPr id="25" name="テキスト ボックス 21">
            <a:extLst>
              <a:ext uri="{FF2B5EF4-FFF2-40B4-BE49-F238E27FC236}">
                <a16:creationId xmlns:a16="http://schemas.microsoft.com/office/drawing/2014/main" id="{5FA3F348-A50E-42E7-9B8E-242064BDDF55}"/>
              </a:ext>
            </a:extLst>
          </p:cNvPr>
          <p:cNvSpPr txBox="1">
            <a:spLocks noChangeArrowheads="1"/>
          </p:cNvSpPr>
          <p:nvPr/>
        </p:nvSpPr>
        <p:spPr bwMode="auto">
          <a:xfrm>
            <a:off x="4244975" y="2805113"/>
            <a:ext cx="1255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defRPr/>
            </a:pPr>
            <a:r>
              <a:rPr lang="ja-JP" altLang="en-US" sz="2000" dirty="0">
                <a:solidFill>
                  <a:srgbClr val="000000"/>
                </a:solidFill>
                <a:latin typeface="+mn-ea"/>
                <a:ea typeface="+mn-ea"/>
              </a:rPr>
              <a:t>金利も</a:t>
            </a:r>
            <a:br>
              <a:rPr lang="en-US" altLang="ja-JP" sz="2000" dirty="0">
                <a:solidFill>
                  <a:srgbClr val="000000"/>
                </a:solidFill>
                <a:latin typeface="+mn-ea"/>
                <a:ea typeface="+mn-ea"/>
              </a:rPr>
            </a:br>
            <a:r>
              <a:rPr lang="ja-JP" altLang="en-US" sz="2000" dirty="0">
                <a:solidFill>
                  <a:srgbClr val="000000"/>
                </a:solidFill>
                <a:latin typeface="+mn-ea"/>
                <a:ea typeface="+mn-ea"/>
              </a:rPr>
              <a:t>かかる！</a:t>
            </a:r>
            <a:endParaRPr lang="en-US" altLang="ja-JP" sz="2000" dirty="0">
              <a:solidFill>
                <a:srgbClr val="000000"/>
              </a:solidFill>
              <a:latin typeface="+mn-ea"/>
              <a:ea typeface="+mn-ea"/>
            </a:endParaRPr>
          </a:p>
        </p:txBody>
      </p:sp>
    </p:spTree>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A3F96E03010CB43A87E62425EE861C2" ma:contentTypeVersion="14" ma:contentTypeDescription="新しいドキュメントを作成します。" ma:contentTypeScope="" ma:versionID="a1b9892835793e5cd2f19a5561b0f3e2">
  <xsd:schema xmlns:xsd="http://www.w3.org/2001/XMLSchema" xmlns:xs="http://www.w3.org/2001/XMLSchema" xmlns:p="http://schemas.microsoft.com/office/2006/metadata/properties" xmlns:ns2="9a6454e5-418b-4844-a74d-e55630c4d592" xmlns:ns3="67e06d9b-ce42-4fa8-b284-302ef28cc775" targetNamespace="http://schemas.microsoft.com/office/2006/metadata/properties" ma:root="true" ma:fieldsID="cd7305b9d632c5acfc1d484554d7e205" ns2:_="" ns3:_="">
    <xsd:import namespace="9a6454e5-418b-4844-a74d-e55630c4d592"/>
    <xsd:import namespace="67e06d9b-ce42-4fa8-b284-302ef28cc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4e5-418b-4844-a74d-e55630c4d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14ab214-fa64-4fae-99b8-b7f9cb5589d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06d9b-ce42-4fa8-b284-302ef28cc77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9e06a-42e6-4b23-ba36-aeb9d287abc0}" ma:internalName="TaxCatchAll" ma:showField="CatchAllData" ma:web="67e06d9b-ce42-4fa8-b284-302ef28cc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6454e5-418b-4844-a74d-e55630c4d592">
      <Terms xmlns="http://schemas.microsoft.com/office/infopath/2007/PartnerControls"/>
    </lcf76f155ced4ddcb4097134ff3c332f>
    <TaxCatchAll xmlns="67e06d9b-ce42-4fa8-b284-302ef28cc775" xsi:nil="true"/>
  </documentManagement>
</p:properties>
</file>

<file path=customXml/itemProps1.xml><?xml version="1.0" encoding="utf-8"?>
<ds:datastoreItem xmlns:ds="http://schemas.openxmlformats.org/officeDocument/2006/customXml" ds:itemID="{6AE23F81-BA2F-4D2B-B985-6EC8AFBD71B1}"/>
</file>

<file path=customXml/itemProps2.xml><?xml version="1.0" encoding="utf-8"?>
<ds:datastoreItem xmlns:ds="http://schemas.openxmlformats.org/officeDocument/2006/customXml" ds:itemID="{2637C8D8-4493-4368-8851-750EBBF339E7}"/>
</file>

<file path=customXml/itemProps3.xml><?xml version="1.0" encoding="utf-8"?>
<ds:datastoreItem xmlns:ds="http://schemas.openxmlformats.org/officeDocument/2006/customXml" ds:itemID="{516943CE-87A5-4E91-A6A5-3F54045B0BF1}"/>
</file>

<file path=docProps/app.xml><?xml version="1.0" encoding="utf-8"?>
<Properties xmlns="http://schemas.openxmlformats.org/officeDocument/2006/extended-properties" xmlns:vt="http://schemas.openxmlformats.org/officeDocument/2006/docPropsVTypes">
  <Template/>
  <TotalTime>13906</TotalTime>
  <Words>1814</Words>
  <Application>Microsoft Office PowerPoint</Application>
  <PresentationFormat>画面に合わせる (4:3)</PresentationFormat>
  <Paragraphs>234</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20</vt:i4>
      </vt:variant>
    </vt:vector>
  </HeadingPairs>
  <TitlesOfParts>
    <vt:vector size="29" baseType="lpstr">
      <vt:lpstr>Calibri</vt:lpstr>
      <vt:lpstr>ＭＳ Ｐゴシック</vt:lpstr>
      <vt:lpstr>Arial</vt:lpstr>
      <vt:lpstr>Calibri Light</vt:lpstr>
      <vt:lpstr>HGP創英角ｺﾞｼｯｸUB</vt:lpstr>
      <vt:lpstr>メイリオ</vt:lpstr>
      <vt:lpstr>デザインの設定</vt:lpstr>
      <vt:lpstr>1_デザインの設定</vt:lpstr>
      <vt:lpstr>2_デザインの設定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全銀協</dc:creator>
  <cp:lastModifiedBy>大島 渉</cp:lastModifiedBy>
  <cp:revision>757</cp:revision>
  <cp:lastPrinted>2018-03-01T03:02:15Z</cp:lastPrinted>
  <dcterms:created xsi:type="dcterms:W3CDTF">2015-11-26T08:00:25Z</dcterms:created>
  <dcterms:modified xsi:type="dcterms:W3CDTF">2021-09-29T12:40:37Z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0x01010075EE45E0F85D7A4688E6B308999303AA</vt:lpwstr>
  </property>
</Properties>
</file>