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0"/>
  </p:notesMasterIdLst>
  <p:handoutMasterIdLst>
    <p:handoutMasterId r:id="rId11"/>
  </p:handoutMasterIdLst>
  <p:sldIdLst>
    <p:sldId id="256" r:id="rId2"/>
    <p:sldId id="641" r:id="rId3"/>
    <p:sldId id="649" r:id="rId4"/>
    <p:sldId id="650" r:id="rId5"/>
    <p:sldId id="658" r:id="rId6"/>
    <p:sldId id="659" r:id="rId7"/>
    <p:sldId id="660" r:id="rId8"/>
    <p:sldId id="661" r:id="rId9"/>
  </p:sldIdLst>
  <p:sldSz cx="9144000" cy="6858000" type="screen4x3"/>
  <p:notesSz cx="9934575" cy="6802438"/>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scaleToFitPaper="1" frameSlides="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DEA"/>
    <a:srgbClr val="E3EEF9"/>
    <a:srgbClr val="00ACC8"/>
    <a:srgbClr val="605F5F"/>
    <a:srgbClr val="A2A0A1"/>
    <a:srgbClr val="F664A6"/>
    <a:srgbClr val="4F86C6"/>
    <a:srgbClr val="2F5597"/>
    <a:srgbClr val="FFF2CC"/>
    <a:srgbClr val="EA51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77618" autoAdjust="0"/>
  </p:normalViewPr>
  <p:slideViewPr>
    <p:cSldViewPr snapToGrid="0" showGuides="1">
      <p:cViewPr varScale="1">
        <p:scale>
          <a:sx n="78" d="100"/>
          <a:sy n="78" d="100"/>
        </p:scale>
        <p:origin x="1620" y="90"/>
      </p:cViewPr>
      <p:guideLst/>
    </p:cSldViewPr>
  </p:slideViewPr>
  <p:notesTextViewPr>
    <p:cViewPr>
      <p:scale>
        <a:sx n="100" d="100"/>
        <a:sy n="100" d="100"/>
      </p:scale>
      <p:origin x="0" y="0"/>
    </p:cViewPr>
  </p:notesTextViewPr>
  <p:sorterViewPr>
    <p:cViewPr>
      <p:scale>
        <a:sx n="50" d="100"/>
        <a:sy n="50" d="100"/>
      </p:scale>
      <p:origin x="0" y="-180"/>
    </p:cViewPr>
  </p:sorterViewPr>
  <p:notesViewPr>
    <p:cSldViewPr snapToGrid="0" showGuides="1">
      <p:cViewPr varScale="1">
        <p:scale>
          <a:sx n="87" d="100"/>
          <a:sy n="87" d="100"/>
        </p:scale>
        <p:origin x="360" y="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D6B1C722-5C23-4144-8FFF-C39AB31B3430}"/>
              </a:ext>
            </a:extLst>
          </p:cNvPr>
          <p:cNvSpPr>
            <a:spLocks noGrp="1"/>
          </p:cNvSpPr>
          <p:nvPr>
            <p:ph type="hdr" sz="quarter"/>
          </p:nvPr>
        </p:nvSpPr>
        <p:spPr>
          <a:xfrm>
            <a:off x="0" y="0"/>
            <a:ext cx="4306888" cy="339725"/>
          </a:xfrm>
          <a:prstGeom prst="rect">
            <a:avLst/>
          </a:prstGeom>
        </p:spPr>
        <p:txBody>
          <a:bodyPr vert="horz" lIns="92125" tIns="46064" rIns="92125" bIns="46064" rtlCol="0"/>
          <a:lstStyle>
            <a:lvl1pPr algn="l">
              <a:defRPr sz="1200">
                <a:latin typeface="Calibri" panose="020F0502020204030204" pitchFamily="34" charset="0"/>
                <a:ea typeface="ＭＳ Ｐゴシック" panose="020B0600070205080204" pitchFamily="50" charset="-128"/>
              </a:defRPr>
            </a:lvl1pPr>
          </a:lstStyle>
          <a:p>
            <a:pPr>
              <a:defRPr/>
            </a:pPr>
            <a:endParaRPr lang="ja-JP" altLang="en-US"/>
          </a:p>
        </p:txBody>
      </p:sp>
      <p:sp>
        <p:nvSpPr>
          <p:cNvPr id="3" name="日付プレースホルダー 2">
            <a:extLst>
              <a:ext uri="{FF2B5EF4-FFF2-40B4-BE49-F238E27FC236}">
                <a16:creationId xmlns:a16="http://schemas.microsoft.com/office/drawing/2014/main" id="{764C8704-D342-4C45-9B76-A2A80AD56E0D}"/>
              </a:ext>
            </a:extLst>
          </p:cNvPr>
          <p:cNvSpPr>
            <a:spLocks noGrp="1"/>
          </p:cNvSpPr>
          <p:nvPr>
            <p:ph type="dt" sz="quarter" idx="1"/>
          </p:nvPr>
        </p:nvSpPr>
        <p:spPr>
          <a:xfrm>
            <a:off x="5624513" y="0"/>
            <a:ext cx="4308475" cy="339725"/>
          </a:xfrm>
          <a:prstGeom prst="rect">
            <a:avLst/>
          </a:prstGeom>
        </p:spPr>
        <p:txBody>
          <a:bodyPr vert="horz" lIns="92125" tIns="46064" rIns="92125" bIns="46064" rtlCol="0"/>
          <a:lstStyle>
            <a:lvl1pPr algn="r">
              <a:defRPr sz="1200">
                <a:latin typeface="Calibri" panose="020F0502020204030204" pitchFamily="34" charset="0"/>
                <a:ea typeface="ＭＳ Ｐゴシック" panose="020B0600070205080204" pitchFamily="50" charset="-128"/>
              </a:defRPr>
            </a:lvl1pPr>
          </a:lstStyle>
          <a:p>
            <a:pPr>
              <a:defRPr/>
            </a:pPr>
            <a:fld id="{28CF090D-A29D-40B6-95C0-2D38D2A4EF89}" type="datetimeFigureOut">
              <a:rPr lang="ja-JP" altLang="en-US"/>
              <a:pPr>
                <a:defRPr/>
              </a:pPr>
              <a:t>2022/2/17</a:t>
            </a:fld>
            <a:endParaRPr lang="ja-JP" altLang="en-US"/>
          </a:p>
        </p:txBody>
      </p:sp>
      <p:sp>
        <p:nvSpPr>
          <p:cNvPr id="4" name="フッター プレースホルダー 3">
            <a:extLst>
              <a:ext uri="{FF2B5EF4-FFF2-40B4-BE49-F238E27FC236}">
                <a16:creationId xmlns:a16="http://schemas.microsoft.com/office/drawing/2014/main" id="{0BB65DEC-5F50-44B1-BB8B-533EA52B8E16}"/>
              </a:ext>
            </a:extLst>
          </p:cNvPr>
          <p:cNvSpPr>
            <a:spLocks noGrp="1"/>
          </p:cNvSpPr>
          <p:nvPr>
            <p:ph type="ftr" sz="quarter" idx="2"/>
          </p:nvPr>
        </p:nvSpPr>
        <p:spPr>
          <a:xfrm>
            <a:off x="0" y="6461125"/>
            <a:ext cx="4306888" cy="339725"/>
          </a:xfrm>
          <a:prstGeom prst="rect">
            <a:avLst/>
          </a:prstGeom>
        </p:spPr>
        <p:txBody>
          <a:bodyPr vert="horz" lIns="92125" tIns="46064" rIns="92125" bIns="46064" rtlCol="0" anchor="b"/>
          <a:lstStyle>
            <a:lvl1pPr algn="l">
              <a:defRPr sz="1200">
                <a:latin typeface="Calibri" panose="020F0502020204030204" pitchFamily="34" charset="0"/>
                <a:ea typeface="ＭＳ Ｐゴシック" panose="020B0600070205080204" pitchFamily="50" charset="-128"/>
              </a:defRPr>
            </a:lvl1pPr>
          </a:lstStyle>
          <a:p>
            <a:pPr>
              <a:defRPr/>
            </a:pPr>
            <a:endParaRPr lang="ja-JP" altLang="en-US"/>
          </a:p>
        </p:txBody>
      </p:sp>
      <p:sp>
        <p:nvSpPr>
          <p:cNvPr id="5" name="スライド番号プレースホルダー 4">
            <a:extLst>
              <a:ext uri="{FF2B5EF4-FFF2-40B4-BE49-F238E27FC236}">
                <a16:creationId xmlns:a16="http://schemas.microsoft.com/office/drawing/2014/main" id="{CCB3232E-C145-4D7E-9626-A7DD81B08D89}"/>
              </a:ext>
            </a:extLst>
          </p:cNvPr>
          <p:cNvSpPr>
            <a:spLocks noGrp="1"/>
          </p:cNvSpPr>
          <p:nvPr>
            <p:ph type="sldNum" sz="quarter" idx="3"/>
          </p:nvPr>
        </p:nvSpPr>
        <p:spPr>
          <a:xfrm>
            <a:off x="5624513" y="6461125"/>
            <a:ext cx="4308475" cy="339725"/>
          </a:xfrm>
          <a:prstGeom prst="rect">
            <a:avLst/>
          </a:prstGeom>
        </p:spPr>
        <p:txBody>
          <a:bodyPr vert="horz" wrap="square" lIns="92125" tIns="46064" rIns="92125" bIns="46064" numCol="1" anchor="b" anchorCtr="0" compatLnSpc="1">
            <a:prstTxWarp prst="textNoShape">
              <a:avLst/>
            </a:prstTxWarp>
          </a:bodyPr>
          <a:lstStyle>
            <a:lvl1pPr algn="r">
              <a:defRPr sz="1200"/>
            </a:lvl1pPr>
          </a:lstStyle>
          <a:p>
            <a:pPr>
              <a:defRPr/>
            </a:pPr>
            <a:fld id="{119604CC-7444-4131-AA98-8122E8685A3C}"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634A0C9-C25C-4527-8428-3FC37A681C49}"/>
              </a:ext>
            </a:extLst>
          </p:cNvPr>
          <p:cNvSpPr>
            <a:spLocks noGrp="1"/>
          </p:cNvSpPr>
          <p:nvPr>
            <p:ph type="hdr" sz="quarter"/>
          </p:nvPr>
        </p:nvSpPr>
        <p:spPr>
          <a:xfrm>
            <a:off x="0" y="0"/>
            <a:ext cx="4306888" cy="339725"/>
          </a:xfrm>
          <a:prstGeom prst="rect">
            <a:avLst/>
          </a:prstGeom>
        </p:spPr>
        <p:txBody>
          <a:bodyPr vert="horz" lIns="92125" tIns="46064" rIns="92125" bIns="46064" rtlCol="0"/>
          <a:lstStyle>
            <a:lvl1pPr algn="l">
              <a:defRPr sz="1200">
                <a:latin typeface="Calibri" panose="020F0502020204030204" pitchFamily="34" charset="0"/>
                <a:ea typeface="ＭＳ Ｐゴシック" panose="020B0600070205080204" pitchFamily="50" charset="-128"/>
              </a:defRPr>
            </a:lvl1pPr>
          </a:lstStyle>
          <a:p>
            <a:pPr>
              <a:defRPr/>
            </a:pPr>
            <a:endParaRPr lang="ja-JP" altLang="en-US"/>
          </a:p>
        </p:txBody>
      </p:sp>
      <p:sp>
        <p:nvSpPr>
          <p:cNvPr id="3" name="日付プレースホルダー 2">
            <a:extLst>
              <a:ext uri="{FF2B5EF4-FFF2-40B4-BE49-F238E27FC236}">
                <a16:creationId xmlns:a16="http://schemas.microsoft.com/office/drawing/2014/main" id="{43E8BFD8-D482-45C5-BE06-8E1A8E436ECF}"/>
              </a:ext>
            </a:extLst>
          </p:cNvPr>
          <p:cNvSpPr>
            <a:spLocks noGrp="1"/>
          </p:cNvSpPr>
          <p:nvPr>
            <p:ph type="dt" idx="1"/>
          </p:nvPr>
        </p:nvSpPr>
        <p:spPr>
          <a:xfrm>
            <a:off x="5624513" y="0"/>
            <a:ext cx="4308475" cy="339725"/>
          </a:xfrm>
          <a:prstGeom prst="rect">
            <a:avLst/>
          </a:prstGeom>
        </p:spPr>
        <p:txBody>
          <a:bodyPr vert="horz" lIns="92125" tIns="46064" rIns="92125" bIns="46064" rtlCol="0"/>
          <a:lstStyle>
            <a:lvl1pPr algn="r">
              <a:defRPr sz="1200">
                <a:latin typeface="Calibri" panose="020F0502020204030204" pitchFamily="34" charset="0"/>
                <a:ea typeface="ＭＳ Ｐゴシック" panose="020B0600070205080204" pitchFamily="50" charset="-128"/>
              </a:defRPr>
            </a:lvl1pPr>
          </a:lstStyle>
          <a:p>
            <a:pPr>
              <a:defRPr/>
            </a:pPr>
            <a:fld id="{FDFB6779-B0CF-48AA-83A3-7D334BA81D08}" type="datetimeFigureOut">
              <a:rPr lang="ja-JP" altLang="en-US"/>
              <a:pPr>
                <a:defRPr/>
              </a:pPr>
              <a:t>2022/2/17</a:t>
            </a:fld>
            <a:endParaRPr lang="ja-JP" altLang="en-US"/>
          </a:p>
        </p:txBody>
      </p:sp>
      <p:sp>
        <p:nvSpPr>
          <p:cNvPr id="4" name="スライド イメージ プレースホルダー 3">
            <a:extLst>
              <a:ext uri="{FF2B5EF4-FFF2-40B4-BE49-F238E27FC236}">
                <a16:creationId xmlns:a16="http://schemas.microsoft.com/office/drawing/2014/main" id="{04B1B8A5-57F8-44A9-9DAC-C699F12BA4CE}"/>
              </a:ext>
            </a:extLst>
          </p:cNvPr>
          <p:cNvSpPr>
            <a:spLocks noGrp="1" noRot="1" noChangeAspect="1"/>
          </p:cNvSpPr>
          <p:nvPr>
            <p:ph type="sldImg" idx="2"/>
          </p:nvPr>
        </p:nvSpPr>
        <p:spPr>
          <a:xfrm>
            <a:off x="2505075" y="508000"/>
            <a:ext cx="4924425" cy="3692525"/>
          </a:xfrm>
          <a:prstGeom prst="rect">
            <a:avLst/>
          </a:prstGeom>
          <a:noFill/>
          <a:ln w="12700">
            <a:solidFill>
              <a:prstClr val="black"/>
            </a:solidFill>
          </a:ln>
        </p:spPr>
        <p:txBody>
          <a:bodyPr vert="horz" lIns="92125" tIns="46064" rIns="92125" bIns="46064"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795845FC-C6AC-4D0E-8D57-880EB8C790A4}"/>
              </a:ext>
            </a:extLst>
          </p:cNvPr>
          <p:cNvSpPr>
            <a:spLocks noGrp="1"/>
          </p:cNvSpPr>
          <p:nvPr>
            <p:ph type="body" sz="quarter" idx="3"/>
          </p:nvPr>
        </p:nvSpPr>
        <p:spPr>
          <a:xfrm>
            <a:off x="992188" y="4368800"/>
            <a:ext cx="7950200" cy="1924050"/>
          </a:xfrm>
          <a:prstGeom prst="rect">
            <a:avLst/>
          </a:prstGeom>
        </p:spPr>
        <p:txBody>
          <a:bodyPr vert="horz" lIns="92125" tIns="46064" rIns="92125" bIns="46064"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14BCC374-28F4-4C21-97E4-C6DE9339B9BD}"/>
              </a:ext>
            </a:extLst>
          </p:cNvPr>
          <p:cNvSpPr>
            <a:spLocks noGrp="1"/>
          </p:cNvSpPr>
          <p:nvPr>
            <p:ph type="ftr" sz="quarter" idx="4"/>
          </p:nvPr>
        </p:nvSpPr>
        <p:spPr>
          <a:xfrm>
            <a:off x="0" y="6461125"/>
            <a:ext cx="4306888" cy="339725"/>
          </a:xfrm>
          <a:prstGeom prst="rect">
            <a:avLst/>
          </a:prstGeom>
        </p:spPr>
        <p:txBody>
          <a:bodyPr vert="horz" lIns="92125" tIns="46064" rIns="92125" bIns="46064" rtlCol="0" anchor="b"/>
          <a:lstStyle>
            <a:lvl1pPr algn="l">
              <a:defRPr sz="1200">
                <a:latin typeface="Calibri" panose="020F0502020204030204" pitchFamily="34" charset="0"/>
                <a:ea typeface="ＭＳ Ｐゴシック" panose="020B0600070205080204" pitchFamily="50" charset="-128"/>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CEDAB254-BFC9-4CD7-AC58-DA6C8906D80B}"/>
              </a:ext>
            </a:extLst>
          </p:cNvPr>
          <p:cNvSpPr>
            <a:spLocks noGrp="1"/>
          </p:cNvSpPr>
          <p:nvPr>
            <p:ph type="sldNum" sz="quarter" idx="5"/>
          </p:nvPr>
        </p:nvSpPr>
        <p:spPr>
          <a:xfrm>
            <a:off x="5624513" y="6461125"/>
            <a:ext cx="4308475" cy="339725"/>
          </a:xfrm>
          <a:prstGeom prst="rect">
            <a:avLst/>
          </a:prstGeom>
        </p:spPr>
        <p:txBody>
          <a:bodyPr vert="horz" wrap="square" lIns="92125" tIns="46064" rIns="92125" bIns="46064" numCol="1" anchor="b" anchorCtr="0" compatLnSpc="1">
            <a:prstTxWarp prst="textNoShape">
              <a:avLst/>
            </a:prstTxWarp>
          </a:bodyPr>
          <a:lstStyle>
            <a:lvl1pPr algn="r">
              <a:defRPr sz="1200"/>
            </a:lvl1pPr>
          </a:lstStyle>
          <a:p>
            <a:pPr>
              <a:defRPr/>
            </a:pPr>
            <a:fld id="{E8EA0831-79D9-49A5-B274-05CD71DBFCB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kumimoji="1"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kumimoji="1"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kumimoji="1"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kumimoji="1"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a:extLst>
              <a:ext uri="{FF2B5EF4-FFF2-40B4-BE49-F238E27FC236}">
                <a16:creationId xmlns:a16="http://schemas.microsoft.com/office/drawing/2014/main" id="{38D28D94-03C5-4329-9FF3-699ABF7AFB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ー 2">
            <a:extLst>
              <a:ext uri="{FF2B5EF4-FFF2-40B4-BE49-F238E27FC236}">
                <a16:creationId xmlns:a16="http://schemas.microsoft.com/office/drawing/2014/main" id="{F7CFE3F5-4300-4EC3-B4CF-B154F34A5E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7412" name="スライド番号プレースホルダー 3">
            <a:extLst>
              <a:ext uri="{FF2B5EF4-FFF2-40B4-BE49-F238E27FC236}">
                <a16:creationId xmlns:a16="http://schemas.microsoft.com/office/drawing/2014/main" id="{8B4B2D6F-B720-45E2-A7D4-7F45AD3B608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39775" indent="-277813">
              <a:defRPr kumimoji="1">
                <a:solidFill>
                  <a:schemeClr val="tx1"/>
                </a:solidFill>
                <a:latin typeface="Calibri" panose="020F0502020204030204" pitchFamily="34" charset="0"/>
                <a:ea typeface="ＭＳ Ｐゴシック" panose="020B0600070205080204" pitchFamily="50" charset="-128"/>
              </a:defRPr>
            </a:lvl2pPr>
            <a:lvl3pPr marL="1143000" indent="-220663">
              <a:defRPr kumimoji="1">
                <a:solidFill>
                  <a:schemeClr val="tx1"/>
                </a:solidFill>
                <a:latin typeface="Calibri" panose="020F0502020204030204" pitchFamily="34" charset="0"/>
                <a:ea typeface="ＭＳ Ｐゴシック" panose="020B0600070205080204" pitchFamily="50" charset="-128"/>
              </a:defRPr>
            </a:lvl3pPr>
            <a:lvl4pPr marL="1603375" indent="-220663">
              <a:defRPr kumimoji="1">
                <a:solidFill>
                  <a:schemeClr val="tx1"/>
                </a:solidFill>
                <a:latin typeface="Calibri" panose="020F0502020204030204" pitchFamily="34" charset="0"/>
                <a:ea typeface="ＭＳ Ｐゴシック" panose="020B0600070205080204" pitchFamily="50" charset="-128"/>
              </a:defRPr>
            </a:lvl4pPr>
            <a:lvl5pPr marL="2065338" indent="-220663">
              <a:defRPr kumimoji="1">
                <a:solidFill>
                  <a:schemeClr val="tx1"/>
                </a:solidFill>
                <a:latin typeface="Calibri" panose="020F0502020204030204" pitchFamily="34" charset="0"/>
                <a:ea typeface="ＭＳ Ｐゴシック" panose="020B0600070205080204" pitchFamily="50" charset="-128"/>
              </a:defRPr>
            </a:lvl5pPr>
            <a:lvl6pPr marL="2522538" indent="-22066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9738" indent="-22066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36938" indent="-22066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94138" indent="-22066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A30ED20A-8D8E-48A6-A30B-C4B259CD93E1}" type="slidenum">
              <a:rPr lang="ja-JP" altLang="en-US" smtClean="0"/>
              <a:pPr/>
              <a:t>0</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a:extLst>
              <a:ext uri="{FF2B5EF4-FFF2-40B4-BE49-F238E27FC236}">
                <a16:creationId xmlns:a16="http://schemas.microsoft.com/office/drawing/2014/main" id="{15DD4479-2A2C-4F7C-B1A2-2AE79597893A}"/>
              </a:ext>
            </a:extLst>
          </p:cNvPr>
          <p:cNvSpPr>
            <a:spLocks noGrp="1" noRot="1" noChangeAspect="1" noTextEdit="1"/>
          </p:cNvSpPr>
          <p:nvPr>
            <p:ph type="sldImg"/>
          </p:nvPr>
        </p:nvSpPr>
        <p:spPr bwMode="auto">
          <a:xfrm>
            <a:off x="1246188" y="1279525"/>
            <a:ext cx="4606925" cy="3454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ー 2">
            <a:extLst>
              <a:ext uri="{FF2B5EF4-FFF2-40B4-BE49-F238E27FC236}">
                <a16:creationId xmlns:a16="http://schemas.microsoft.com/office/drawing/2014/main" id="{B93F706E-59FC-407C-A419-E6C7FB06757F}"/>
              </a:ext>
            </a:extLst>
          </p:cNvPr>
          <p:cNvSpPr>
            <a:spLocks noGrp="1" noChangeArrowheads="1"/>
          </p:cNvSpPr>
          <p:nvPr>
            <p:ph type="body" idx="1"/>
          </p:nvPr>
        </p:nvSpPr>
        <p:spPr bwMode="auto">
          <a:xfrm>
            <a:off x="709613" y="4926013"/>
            <a:ext cx="5680075" cy="402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ja-JP" altLang="en-US">
                <a:latin typeface="メイリオ" panose="020B0604030504040204" pitchFamily="50" charset="-128"/>
                <a:ea typeface="メイリオ" panose="020B0604030504040204" pitchFamily="50" charset="-128"/>
              </a:rPr>
              <a:t>ワークを始める前に、</a:t>
            </a:r>
            <a:r>
              <a:rPr lang="en-US" altLang="ja-JP">
                <a:latin typeface="メイリオ" panose="020B0604030504040204" pitchFamily="50" charset="-128"/>
                <a:ea typeface="メイリオ" panose="020B0604030504040204" pitchFamily="50" charset="-128"/>
              </a:rPr>
              <a:t>ESG</a:t>
            </a:r>
            <a:r>
              <a:rPr lang="ja-JP" altLang="en-US">
                <a:latin typeface="メイリオ" panose="020B0604030504040204" pitchFamily="50" charset="-128"/>
                <a:ea typeface="メイリオ" panose="020B0604030504040204" pitchFamily="50" charset="-128"/>
              </a:rPr>
              <a:t>課題の内容を振り返ってみましょう。</a:t>
            </a:r>
            <a:endParaRPr lang="en-US" altLang="ja-JP">
              <a:latin typeface="メイリオ" panose="020B0604030504040204" pitchFamily="50" charset="-128"/>
              <a:ea typeface="メイリオ" panose="020B0604030504040204" pitchFamily="50" charset="-128"/>
            </a:endParaRPr>
          </a:p>
          <a:p>
            <a:endParaRPr lang="ja-JP" altLang="en-US"/>
          </a:p>
        </p:txBody>
      </p:sp>
      <p:sp>
        <p:nvSpPr>
          <p:cNvPr id="19460" name="スライド番号プレースホルダー 3">
            <a:extLst>
              <a:ext uri="{FF2B5EF4-FFF2-40B4-BE49-F238E27FC236}">
                <a16:creationId xmlns:a16="http://schemas.microsoft.com/office/drawing/2014/main" id="{9777E5DA-2161-4F1E-AD3C-CA0149056EB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kumimoji="1">
                <a:solidFill>
                  <a:schemeClr val="tx1"/>
                </a:solidFill>
                <a:latin typeface="Calibri" panose="020F0502020204030204" pitchFamily="34" charset="0"/>
                <a:ea typeface="ＭＳ Ｐゴシック" panose="020B0600070205080204" pitchFamily="50" charset="-128"/>
              </a:defRPr>
            </a:lvl1pPr>
            <a:lvl2pPr marL="742950" indent="-285750" defTabSz="949325">
              <a:defRPr kumimoji="1">
                <a:solidFill>
                  <a:schemeClr val="tx1"/>
                </a:solidFill>
                <a:latin typeface="Calibri" panose="020F0502020204030204" pitchFamily="34" charset="0"/>
                <a:ea typeface="ＭＳ Ｐゴシック" panose="020B0600070205080204" pitchFamily="50" charset="-128"/>
              </a:defRPr>
            </a:lvl2pPr>
            <a:lvl3pPr marL="1143000" indent="-228600" defTabSz="949325">
              <a:defRPr kumimoji="1">
                <a:solidFill>
                  <a:schemeClr val="tx1"/>
                </a:solidFill>
                <a:latin typeface="Calibri" panose="020F0502020204030204" pitchFamily="34" charset="0"/>
                <a:ea typeface="ＭＳ Ｐゴシック" panose="020B0600070205080204" pitchFamily="50" charset="-128"/>
              </a:defRPr>
            </a:lvl3pPr>
            <a:lvl4pPr marL="1600200" indent="-228600" defTabSz="949325">
              <a:defRPr kumimoji="1">
                <a:solidFill>
                  <a:schemeClr val="tx1"/>
                </a:solidFill>
                <a:latin typeface="Calibri" panose="020F0502020204030204" pitchFamily="34" charset="0"/>
                <a:ea typeface="ＭＳ Ｐゴシック" panose="020B0600070205080204" pitchFamily="50" charset="-128"/>
              </a:defRPr>
            </a:lvl4pPr>
            <a:lvl5pPr marL="2057400" indent="-228600" defTabSz="949325">
              <a:defRPr kumimoji="1">
                <a:solidFill>
                  <a:schemeClr val="tx1"/>
                </a:solidFill>
                <a:latin typeface="Calibri" panose="020F0502020204030204" pitchFamily="34" charset="0"/>
                <a:ea typeface="ＭＳ Ｐゴシック" panose="020B0600070205080204" pitchFamily="50" charset="-128"/>
              </a:defRPr>
            </a:lvl5pPr>
            <a:lvl6pPr marL="25146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EDC4605A-2E8A-4CFD-A836-CC3FEE10CA8D}" type="slidenum">
              <a:rPr lang="en-US" altLang="ja-JP" sz="1300" smtClean="0">
                <a:latin typeface="ＭＳ Ｐゴシック" panose="020B0600070205080204" pitchFamily="50" charset="-128"/>
              </a:rPr>
              <a:pPr/>
              <a:t>1</a:t>
            </a:fld>
            <a:endParaRPr lang="en-US" altLang="ja-JP" sz="1300">
              <a:latin typeface="ＭＳ Ｐゴシック" panose="020B0600070205080204"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34E5CDDE-E515-45D3-AF1F-84AB6EFA3694}"/>
              </a:ext>
            </a:extLst>
          </p:cNvPr>
          <p:cNvSpPr>
            <a:spLocks noGrp="1" noRot="1" noChangeAspect="1" noTextEdit="1"/>
          </p:cNvSpPr>
          <p:nvPr>
            <p:ph type="sldImg"/>
          </p:nvPr>
        </p:nvSpPr>
        <p:spPr bwMode="auto">
          <a:xfrm>
            <a:off x="1246188" y="1279525"/>
            <a:ext cx="4606925" cy="3454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ノート プレースホルダー 2">
            <a:extLst>
              <a:ext uri="{FF2B5EF4-FFF2-40B4-BE49-F238E27FC236}">
                <a16:creationId xmlns:a16="http://schemas.microsoft.com/office/drawing/2014/main" id="{FC136A95-5D6A-4553-9C6E-55DF1C3665E5}"/>
              </a:ext>
            </a:extLst>
          </p:cNvPr>
          <p:cNvSpPr>
            <a:spLocks noGrp="1"/>
          </p:cNvSpPr>
          <p:nvPr>
            <p:ph type="body" idx="1"/>
          </p:nvPr>
        </p:nvSpPr>
        <p:spPr>
          <a:xfrm>
            <a:off x="709613" y="4926013"/>
            <a:ext cx="5680075" cy="4029075"/>
          </a:xfrm>
        </p:spPr>
        <p:txBody>
          <a:bodyPr/>
          <a:lstStyle/>
          <a:p>
            <a:pPr>
              <a:spcBef>
                <a:spcPts val="488"/>
              </a:spcBef>
              <a:defRPr/>
            </a:pPr>
            <a:r>
              <a:rPr lang="ja-JP" altLang="en-US" dirty="0">
                <a:latin typeface="+mn-ea"/>
              </a:rPr>
              <a:t>では、２つの企業の情報を</a:t>
            </a:r>
            <a:r>
              <a:rPr lang="en-US" altLang="ja-JP" dirty="0">
                <a:latin typeface="+mn-ea"/>
              </a:rPr>
              <a:t>ESG</a:t>
            </a:r>
            <a:r>
              <a:rPr lang="ja-JP" altLang="en-US" dirty="0">
                <a:latin typeface="+mn-ea"/>
              </a:rPr>
              <a:t>の観点から分析して</a:t>
            </a:r>
            <a:br>
              <a:rPr lang="en-US" altLang="ja-JP" dirty="0">
                <a:latin typeface="+mn-ea"/>
              </a:rPr>
            </a:br>
            <a:r>
              <a:rPr lang="ja-JP" altLang="en-US" dirty="0">
                <a:latin typeface="+mn-ea"/>
              </a:rPr>
              <a:t>どちらの企業に投資するかを決め、ディスカッションをしてみましょう。</a:t>
            </a:r>
          </a:p>
          <a:p>
            <a:pPr>
              <a:defRPr/>
            </a:pPr>
            <a:endParaRPr lang="ja-JP" altLang="en-US" dirty="0"/>
          </a:p>
        </p:txBody>
      </p:sp>
      <p:sp>
        <p:nvSpPr>
          <p:cNvPr id="21508" name="スライド番号プレースホルダー 3">
            <a:extLst>
              <a:ext uri="{FF2B5EF4-FFF2-40B4-BE49-F238E27FC236}">
                <a16:creationId xmlns:a16="http://schemas.microsoft.com/office/drawing/2014/main" id="{0295E0FA-222B-4A8D-BF03-75D83A3C2D5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kumimoji="1">
                <a:solidFill>
                  <a:schemeClr val="tx1"/>
                </a:solidFill>
                <a:latin typeface="Calibri" panose="020F0502020204030204" pitchFamily="34" charset="0"/>
                <a:ea typeface="ＭＳ Ｐゴシック" panose="020B0600070205080204" pitchFamily="50" charset="-128"/>
              </a:defRPr>
            </a:lvl1pPr>
            <a:lvl2pPr marL="742950" indent="-285750" defTabSz="949325">
              <a:defRPr kumimoji="1">
                <a:solidFill>
                  <a:schemeClr val="tx1"/>
                </a:solidFill>
                <a:latin typeface="Calibri" panose="020F0502020204030204" pitchFamily="34" charset="0"/>
                <a:ea typeface="ＭＳ Ｐゴシック" panose="020B0600070205080204" pitchFamily="50" charset="-128"/>
              </a:defRPr>
            </a:lvl2pPr>
            <a:lvl3pPr marL="1143000" indent="-228600" defTabSz="949325">
              <a:defRPr kumimoji="1">
                <a:solidFill>
                  <a:schemeClr val="tx1"/>
                </a:solidFill>
                <a:latin typeface="Calibri" panose="020F0502020204030204" pitchFamily="34" charset="0"/>
                <a:ea typeface="ＭＳ Ｐゴシック" panose="020B0600070205080204" pitchFamily="50" charset="-128"/>
              </a:defRPr>
            </a:lvl3pPr>
            <a:lvl4pPr marL="1600200" indent="-228600" defTabSz="949325">
              <a:defRPr kumimoji="1">
                <a:solidFill>
                  <a:schemeClr val="tx1"/>
                </a:solidFill>
                <a:latin typeface="Calibri" panose="020F0502020204030204" pitchFamily="34" charset="0"/>
                <a:ea typeface="ＭＳ Ｐゴシック" panose="020B0600070205080204" pitchFamily="50" charset="-128"/>
              </a:defRPr>
            </a:lvl4pPr>
            <a:lvl5pPr marL="2057400" indent="-228600" defTabSz="949325">
              <a:defRPr kumimoji="1">
                <a:solidFill>
                  <a:schemeClr val="tx1"/>
                </a:solidFill>
                <a:latin typeface="Calibri" panose="020F0502020204030204" pitchFamily="34" charset="0"/>
                <a:ea typeface="ＭＳ Ｐゴシック" panose="020B0600070205080204" pitchFamily="50" charset="-128"/>
              </a:defRPr>
            </a:lvl5pPr>
            <a:lvl6pPr marL="25146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D424C6B-3876-422E-B1BE-40CCC391C50A}" type="slidenum">
              <a:rPr lang="en-US" altLang="ja-JP" sz="1300" smtClean="0">
                <a:latin typeface="ＭＳ Ｐゴシック" panose="020B0600070205080204" pitchFamily="50" charset="-128"/>
              </a:rPr>
              <a:pPr/>
              <a:t>2</a:t>
            </a:fld>
            <a:endParaRPr lang="en-US" altLang="ja-JP" sz="1300">
              <a:latin typeface="ＭＳ Ｐゴシック" panose="020B0600070205080204" pitchFamily="50"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ー 1">
            <a:extLst>
              <a:ext uri="{FF2B5EF4-FFF2-40B4-BE49-F238E27FC236}">
                <a16:creationId xmlns:a16="http://schemas.microsoft.com/office/drawing/2014/main" id="{0B70F3AA-BB4E-41A7-90F4-DB7DA5FB580D}"/>
              </a:ext>
            </a:extLst>
          </p:cNvPr>
          <p:cNvSpPr>
            <a:spLocks noGrp="1" noRot="1" noChangeAspect="1" noTextEdit="1"/>
          </p:cNvSpPr>
          <p:nvPr>
            <p:ph type="sldImg"/>
          </p:nvPr>
        </p:nvSpPr>
        <p:spPr bwMode="auto">
          <a:xfrm>
            <a:off x="1246188" y="1279525"/>
            <a:ext cx="4606925" cy="3454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ノート プレースホルダー 2">
            <a:extLst>
              <a:ext uri="{FF2B5EF4-FFF2-40B4-BE49-F238E27FC236}">
                <a16:creationId xmlns:a16="http://schemas.microsoft.com/office/drawing/2014/main" id="{410281A9-889F-4850-AAA4-360C2FD10630}"/>
              </a:ext>
            </a:extLst>
          </p:cNvPr>
          <p:cNvSpPr>
            <a:spLocks noGrp="1"/>
          </p:cNvSpPr>
          <p:nvPr>
            <p:ph type="body" idx="1"/>
          </p:nvPr>
        </p:nvSpPr>
        <p:spPr>
          <a:xfrm>
            <a:off x="709613" y="4926013"/>
            <a:ext cx="5680075" cy="4029075"/>
          </a:xfrm>
        </p:spPr>
        <p:txBody>
          <a:bodyPr/>
          <a:lstStyle/>
          <a:p>
            <a:pPr eaLnBrk="1" hangingPunct="1">
              <a:defRPr/>
            </a:pPr>
            <a:r>
              <a:rPr lang="ja-JP" altLang="en-US" dirty="0"/>
              <a:t>企業情報を見る、３つのポイントを紹介します。</a:t>
            </a:r>
            <a:endParaRPr lang="en-US" altLang="ja-JP" dirty="0"/>
          </a:p>
          <a:p>
            <a:pPr eaLnBrk="1" hangingPunct="1">
              <a:defRPr/>
            </a:pPr>
            <a:endParaRPr lang="en-US" altLang="ja-JP" dirty="0"/>
          </a:p>
          <a:p>
            <a:pPr>
              <a:spcBef>
                <a:spcPts val="488"/>
              </a:spcBef>
              <a:defRPr/>
            </a:pPr>
            <a:r>
              <a:rPr lang="ja-JP" altLang="en-US" dirty="0">
                <a:latin typeface="+mn-ea"/>
              </a:rPr>
              <a:t>①具体的な目標を掲げているかをチェックしましょう。</a:t>
            </a:r>
            <a:endParaRPr lang="en-US" altLang="ja-JP" dirty="0">
              <a:latin typeface="+mn-ea"/>
            </a:endParaRPr>
          </a:p>
          <a:p>
            <a:pPr>
              <a:spcBef>
                <a:spcPts val="488"/>
              </a:spcBef>
              <a:defRPr/>
            </a:pPr>
            <a:r>
              <a:rPr lang="en-US" altLang="ja-JP" dirty="0">
                <a:latin typeface="メイリオ" panose="020B0604030504040204" pitchFamily="50" charset="-128"/>
                <a:ea typeface="メイリオ" panose="020B0604030504040204" pitchFamily="50" charset="-128"/>
              </a:rPr>
              <a:t>ESG</a:t>
            </a:r>
            <a:r>
              <a:rPr lang="ja-JP" altLang="en-US" dirty="0">
                <a:latin typeface="メイリオ" panose="020B0604030504040204" pitchFamily="50" charset="-128"/>
                <a:ea typeface="メイリオ" panose="020B0604030504040204" pitchFamily="50" charset="-128"/>
              </a:rPr>
              <a:t>課題に取り組む上で、企業の行動を前進させるのが目標です。数値などが具体的に設定されているか、達成までの道筋が見えているかを確認しましょう。</a:t>
            </a:r>
            <a:endParaRPr lang="en-US" altLang="ja-JP" dirty="0">
              <a:latin typeface="メイリオ" panose="020B0604030504040204" pitchFamily="50" charset="-128"/>
              <a:ea typeface="メイリオ" panose="020B0604030504040204" pitchFamily="50" charset="-128"/>
            </a:endParaRPr>
          </a:p>
          <a:p>
            <a:pPr>
              <a:spcBef>
                <a:spcPts val="488"/>
              </a:spcBef>
              <a:defRPr/>
            </a:pPr>
            <a:endParaRPr lang="en-US" altLang="ja-JP" dirty="0">
              <a:latin typeface="メイリオ" panose="020B0604030504040204" pitchFamily="50" charset="-128"/>
              <a:ea typeface="メイリオ" panose="020B0604030504040204" pitchFamily="50" charset="-128"/>
            </a:endParaRPr>
          </a:p>
          <a:p>
            <a:pPr>
              <a:spcBef>
                <a:spcPts val="488"/>
              </a:spcBef>
              <a:defRPr/>
            </a:pPr>
            <a:r>
              <a:rPr lang="ja-JP" altLang="en-US" dirty="0">
                <a:latin typeface="+mn-ea"/>
              </a:rPr>
              <a:t>②社長のメッセージで、会社の姿勢をチェックしましょう。</a:t>
            </a:r>
            <a:endParaRPr lang="en-US" altLang="ja-JP" dirty="0">
              <a:latin typeface="+mn-ea"/>
            </a:endParaRPr>
          </a:p>
          <a:p>
            <a:pPr>
              <a:spcBef>
                <a:spcPts val="488"/>
              </a:spcBef>
              <a:defRPr/>
            </a:pPr>
            <a:r>
              <a:rPr lang="ja-JP" altLang="en-US" dirty="0">
                <a:latin typeface="メイリオ" panose="020B0604030504040204" pitchFamily="50" charset="-128"/>
                <a:ea typeface="メイリオ" panose="020B0604030504040204" pitchFamily="50" charset="-128"/>
              </a:rPr>
              <a:t>企業のトップの</a:t>
            </a:r>
            <a:r>
              <a:rPr lang="en-US" altLang="ja-JP" dirty="0">
                <a:latin typeface="メイリオ" panose="020B0604030504040204" pitchFamily="50" charset="-128"/>
                <a:ea typeface="メイリオ" panose="020B0604030504040204" pitchFamily="50" charset="-128"/>
              </a:rPr>
              <a:t>ESG</a:t>
            </a:r>
            <a:r>
              <a:rPr lang="ja-JP" altLang="en-US" dirty="0">
                <a:latin typeface="メイリオ" panose="020B0604030504040204" pitchFamily="50" charset="-128"/>
                <a:ea typeface="メイリオ" panose="020B0604030504040204" pitchFamily="50" charset="-128"/>
              </a:rPr>
              <a:t>課題を解決するという本気度を感じられるパートです。また、社員</a:t>
            </a:r>
            <a:r>
              <a:rPr lang="en-US" altLang="ja-JP" dirty="0">
                <a:latin typeface="メイリオ" panose="020B0604030504040204" pitchFamily="50" charset="-128"/>
                <a:ea typeface="メイリオ" panose="020B0604030504040204" pitchFamily="50" charset="-128"/>
              </a:rPr>
              <a:t>1</a:t>
            </a:r>
            <a:r>
              <a:rPr lang="ja-JP" altLang="en-US" dirty="0">
                <a:latin typeface="メイリオ" panose="020B0604030504040204" pitchFamily="50" charset="-128"/>
                <a:ea typeface="メイリオ" panose="020B0604030504040204" pitchFamily="50" charset="-128"/>
              </a:rPr>
              <a:t>人ひとりが自身の仕事にどう</a:t>
            </a:r>
            <a:r>
              <a:rPr lang="en-US" altLang="ja-JP" dirty="0">
                <a:latin typeface="メイリオ" panose="020B0604030504040204" pitchFamily="50" charset="-128"/>
                <a:ea typeface="メイリオ" panose="020B0604030504040204" pitchFamily="50" charset="-128"/>
              </a:rPr>
              <a:t>ESG</a:t>
            </a:r>
            <a:r>
              <a:rPr lang="ja-JP" altLang="en-US" dirty="0">
                <a:latin typeface="メイリオ" panose="020B0604030504040204" pitchFamily="50" charset="-128"/>
                <a:ea typeface="メイリオ" panose="020B0604030504040204" pitchFamily="50" charset="-128"/>
              </a:rPr>
              <a:t>の視点を取り入れるか、という点も重要です。</a:t>
            </a:r>
            <a:endParaRPr lang="en-US" altLang="ja-JP" dirty="0">
              <a:latin typeface="メイリオ" panose="020B0604030504040204" pitchFamily="50" charset="-128"/>
              <a:ea typeface="メイリオ" panose="020B0604030504040204" pitchFamily="50" charset="-128"/>
            </a:endParaRPr>
          </a:p>
          <a:p>
            <a:pPr>
              <a:spcBef>
                <a:spcPts val="488"/>
              </a:spcBef>
              <a:defRPr/>
            </a:pPr>
            <a:r>
              <a:rPr lang="ja-JP" altLang="en-US" dirty="0">
                <a:latin typeface="メイリオ" panose="020B0604030504040204" pitchFamily="50" charset="-128"/>
                <a:ea typeface="メイリオ" panose="020B0604030504040204" pitchFamily="50" charset="-128"/>
              </a:rPr>
              <a:t>実際に投資の専門家のいる運用会社（機関投資家）は、社長からの説明を直接聞き、対話を行なうことで、課題に向き合う姿勢を確認します。</a:t>
            </a:r>
            <a:endParaRPr lang="en-US" altLang="ja-JP" dirty="0">
              <a:latin typeface="メイリオ" panose="020B0604030504040204" pitchFamily="50" charset="-128"/>
              <a:ea typeface="メイリオ" panose="020B0604030504040204" pitchFamily="50" charset="-128"/>
            </a:endParaRPr>
          </a:p>
          <a:p>
            <a:pPr>
              <a:spcBef>
                <a:spcPts val="488"/>
              </a:spcBef>
              <a:defRPr/>
            </a:pPr>
            <a:endParaRPr lang="en-US" altLang="ja-JP" dirty="0">
              <a:latin typeface="メイリオ" panose="020B0604030504040204" pitchFamily="50" charset="-128"/>
              <a:ea typeface="メイリオ" panose="020B0604030504040204" pitchFamily="50" charset="-128"/>
            </a:endParaRPr>
          </a:p>
          <a:p>
            <a:pPr>
              <a:spcBef>
                <a:spcPts val="488"/>
              </a:spcBef>
              <a:defRPr/>
            </a:pPr>
            <a:r>
              <a:rPr lang="ja-JP" altLang="en-US" dirty="0">
                <a:latin typeface="+mn-ea"/>
              </a:rPr>
              <a:t>③取組みに共感できるポイントをチェックしましょう。</a:t>
            </a:r>
          </a:p>
          <a:p>
            <a:pPr>
              <a:defRPr/>
            </a:pPr>
            <a:r>
              <a:rPr lang="ja-JP" altLang="en-US" dirty="0">
                <a:latin typeface="メイリオ" panose="020B0604030504040204" pitchFamily="50" charset="-128"/>
                <a:ea typeface="メイリオ" panose="020B0604030504040204" pitchFamily="50" charset="-128"/>
              </a:rPr>
              <a:t>投資するかどうかの判断基準は、「企業の持続的な利益成長」が見込めるかどうかです。</a:t>
            </a:r>
            <a:endParaRPr lang="en-US" altLang="ja-JP"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従来は、人口の増加、景気や為替の変化、他社に負けない技術・サービスなどが利益成長の要因でした。</a:t>
            </a:r>
            <a:endParaRPr lang="en-US" altLang="ja-JP"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しかし今は、気温上昇が企業に与える影響、気候変動に対する取組み、社会課題への対処など、利益成長の要因が多く、複雑になっています。</a:t>
            </a:r>
            <a:endParaRPr lang="en-US" altLang="ja-JP"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答えがないからこそ、「この社会課題が特に私にとって大事」という共感できる軸を持ちつつ、</a:t>
            </a:r>
            <a:endParaRPr lang="en-US" altLang="ja-JP"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様々な人の意見を取り入れて、異なる視点で考えることも重要になっています。</a:t>
            </a:r>
            <a:endParaRPr lang="en-US" altLang="ja-JP" dirty="0">
              <a:latin typeface="メイリオ" panose="020B0604030504040204" pitchFamily="50" charset="-128"/>
              <a:ea typeface="メイリオ" panose="020B0604030504040204" pitchFamily="50" charset="-128"/>
            </a:endParaRPr>
          </a:p>
        </p:txBody>
      </p:sp>
      <p:sp>
        <p:nvSpPr>
          <p:cNvPr id="23556" name="スライド番号プレースホルダー 3">
            <a:extLst>
              <a:ext uri="{FF2B5EF4-FFF2-40B4-BE49-F238E27FC236}">
                <a16:creationId xmlns:a16="http://schemas.microsoft.com/office/drawing/2014/main" id="{C9DC9768-B33A-4F4A-9053-6330CDD6C22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kumimoji="1">
                <a:solidFill>
                  <a:schemeClr val="tx1"/>
                </a:solidFill>
                <a:latin typeface="Calibri" panose="020F0502020204030204" pitchFamily="34" charset="0"/>
                <a:ea typeface="ＭＳ Ｐゴシック" panose="020B0600070205080204" pitchFamily="50" charset="-128"/>
              </a:defRPr>
            </a:lvl1pPr>
            <a:lvl2pPr marL="742950" indent="-285750" defTabSz="949325">
              <a:defRPr kumimoji="1">
                <a:solidFill>
                  <a:schemeClr val="tx1"/>
                </a:solidFill>
                <a:latin typeface="Calibri" panose="020F0502020204030204" pitchFamily="34" charset="0"/>
                <a:ea typeface="ＭＳ Ｐゴシック" panose="020B0600070205080204" pitchFamily="50" charset="-128"/>
              </a:defRPr>
            </a:lvl2pPr>
            <a:lvl3pPr marL="1143000" indent="-228600" defTabSz="949325">
              <a:defRPr kumimoji="1">
                <a:solidFill>
                  <a:schemeClr val="tx1"/>
                </a:solidFill>
                <a:latin typeface="Calibri" panose="020F0502020204030204" pitchFamily="34" charset="0"/>
                <a:ea typeface="ＭＳ Ｐゴシック" panose="020B0600070205080204" pitchFamily="50" charset="-128"/>
              </a:defRPr>
            </a:lvl3pPr>
            <a:lvl4pPr marL="1600200" indent="-228600" defTabSz="949325">
              <a:defRPr kumimoji="1">
                <a:solidFill>
                  <a:schemeClr val="tx1"/>
                </a:solidFill>
                <a:latin typeface="Calibri" panose="020F0502020204030204" pitchFamily="34" charset="0"/>
                <a:ea typeface="ＭＳ Ｐゴシック" panose="020B0600070205080204" pitchFamily="50" charset="-128"/>
              </a:defRPr>
            </a:lvl4pPr>
            <a:lvl5pPr marL="2057400" indent="-228600" defTabSz="949325">
              <a:defRPr kumimoji="1">
                <a:solidFill>
                  <a:schemeClr val="tx1"/>
                </a:solidFill>
                <a:latin typeface="Calibri" panose="020F0502020204030204" pitchFamily="34" charset="0"/>
                <a:ea typeface="ＭＳ Ｐゴシック" panose="020B0600070205080204" pitchFamily="50" charset="-128"/>
              </a:defRPr>
            </a:lvl5pPr>
            <a:lvl6pPr marL="25146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A6273424-3D35-482B-A60F-1FDAC63B6E6F}" type="slidenum">
              <a:rPr lang="en-US" altLang="ja-JP" sz="1300" smtClean="0">
                <a:latin typeface="ＭＳ Ｐゴシック" panose="020B0600070205080204" pitchFamily="50" charset="-128"/>
              </a:rPr>
              <a:pPr/>
              <a:t>3</a:t>
            </a:fld>
            <a:endParaRPr lang="en-US" altLang="ja-JP" sz="1300">
              <a:latin typeface="ＭＳ Ｐゴシック" panose="020B0600070205080204" pitchFamily="50"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ー 1">
            <a:extLst>
              <a:ext uri="{FF2B5EF4-FFF2-40B4-BE49-F238E27FC236}">
                <a16:creationId xmlns:a16="http://schemas.microsoft.com/office/drawing/2014/main" id="{02A98BD5-4EA5-4158-8816-66BC71F06440}"/>
              </a:ext>
            </a:extLst>
          </p:cNvPr>
          <p:cNvSpPr>
            <a:spLocks noGrp="1" noRot="1" noChangeAspect="1" noTextEdit="1"/>
          </p:cNvSpPr>
          <p:nvPr>
            <p:ph type="sldImg"/>
          </p:nvPr>
        </p:nvSpPr>
        <p:spPr bwMode="auto">
          <a:xfrm>
            <a:off x="1246188" y="1279525"/>
            <a:ext cx="4606925" cy="3454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a:extLst>
              <a:ext uri="{FF2B5EF4-FFF2-40B4-BE49-F238E27FC236}">
                <a16:creationId xmlns:a16="http://schemas.microsoft.com/office/drawing/2014/main" id="{FFCD5BD0-A0AF-4073-B151-44C78547CF2B}"/>
              </a:ext>
            </a:extLst>
          </p:cNvPr>
          <p:cNvSpPr>
            <a:spLocks noGrp="1" noChangeArrowheads="1"/>
          </p:cNvSpPr>
          <p:nvPr>
            <p:ph type="body" idx="1"/>
          </p:nvPr>
        </p:nvSpPr>
        <p:spPr bwMode="auto">
          <a:xfrm>
            <a:off x="709613" y="4926013"/>
            <a:ext cx="5680075" cy="4029075"/>
          </a:xfrm>
          <a:ln/>
        </p:spPr>
        <p:txBody>
          <a:bodyPr/>
          <a:lstStyle/>
          <a:p>
            <a:pPr eaLnBrk="1" hangingPunct="1">
              <a:defRPr/>
            </a:pPr>
            <a:r>
              <a:rPr lang="ja-JP" altLang="en-US" dirty="0">
                <a:latin typeface="+mn-ea"/>
              </a:rPr>
              <a:t>どちらの企業に投資をすればよいかという正解はありません。</a:t>
            </a:r>
            <a:endParaRPr lang="en-US" altLang="ja-JP" dirty="0">
              <a:latin typeface="+mn-ea"/>
            </a:endParaRPr>
          </a:p>
          <a:p>
            <a:pPr eaLnBrk="1" hangingPunct="1">
              <a:defRPr/>
            </a:pPr>
            <a:r>
              <a:rPr lang="ja-JP" altLang="en-US" dirty="0">
                <a:latin typeface="+mn-ea"/>
              </a:rPr>
              <a:t>ワークで取り上げた２つの企業情報をもとに</a:t>
            </a:r>
            <a:endParaRPr lang="en-US" altLang="ja-JP" dirty="0">
              <a:latin typeface="+mn-ea"/>
            </a:endParaRPr>
          </a:p>
          <a:p>
            <a:pPr eaLnBrk="1" hangingPunct="1">
              <a:defRPr/>
            </a:pPr>
            <a:r>
              <a:rPr lang="en-US" altLang="ja-JP" dirty="0">
                <a:latin typeface="+mn-ea"/>
              </a:rPr>
              <a:t>ESG</a:t>
            </a:r>
            <a:r>
              <a:rPr lang="ja-JP" altLang="en-US" dirty="0">
                <a:latin typeface="+mn-ea"/>
              </a:rPr>
              <a:t>課題への取組みに対する具体的な見方を確認しましょう。</a:t>
            </a:r>
            <a:endParaRPr lang="en-US" altLang="ja-JP" dirty="0">
              <a:latin typeface="+mn-ea"/>
            </a:endParaRPr>
          </a:p>
        </p:txBody>
      </p:sp>
      <p:sp>
        <p:nvSpPr>
          <p:cNvPr id="25604" name="スライド番号プレースホルダー 3">
            <a:extLst>
              <a:ext uri="{FF2B5EF4-FFF2-40B4-BE49-F238E27FC236}">
                <a16:creationId xmlns:a16="http://schemas.microsoft.com/office/drawing/2014/main" id="{AA00E19D-4654-4FBB-AFBB-82DDB684D85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kumimoji="1">
                <a:solidFill>
                  <a:schemeClr val="tx1"/>
                </a:solidFill>
                <a:latin typeface="Calibri" panose="020F0502020204030204" pitchFamily="34" charset="0"/>
                <a:ea typeface="ＭＳ Ｐゴシック" panose="020B0600070205080204" pitchFamily="50" charset="-128"/>
              </a:defRPr>
            </a:lvl1pPr>
            <a:lvl2pPr marL="742950" indent="-285750" defTabSz="949325">
              <a:defRPr kumimoji="1">
                <a:solidFill>
                  <a:schemeClr val="tx1"/>
                </a:solidFill>
                <a:latin typeface="Calibri" panose="020F0502020204030204" pitchFamily="34" charset="0"/>
                <a:ea typeface="ＭＳ Ｐゴシック" panose="020B0600070205080204" pitchFamily="50" charset="-128"/>
              </a:defRPr>
            </a:lvl2pPr>
            <a:lvl3pPr marL="1143000" indent="-228600" defTabSz="949325">
              <a:defRPr kumimoji="1">
                <a:solidFill>
                  <a:schemeClr val="tx1"/>
                </a:solidFill>
                <a:latin typeface="Calibri" panose="020F0502020204030204" pitchFamily="34" charset="0"/>
                <a:ea typeface="ＭＳ Ｐゴシック" panose="020B0600070205080204" pitchFamily="50" charset="-128"/>
              </a:defRPr>
            </a:lvl3pPr>
            <a:lvl4pPr marL="1600200" indent="-228600" defTabSz="949325">
              <a:defRPr kumimoji="1">
                <a:solidFill>
                  <a:schemeClr val="tx1"/>
                </a:solidFill>
                <a:latin typeface="Calibri" panose="020F0502020204030204" pitchFamily="34" charset="0"/>
                <a:ea typeface="ＭＳ Ｐゴシック" panose="020B0600070205080204" pitchFamily="50" charset="-128"/>
              </a:defRPr>
            </a:lvl4pPr>
            <a:lvl5pPr marL="2057400" indent="-228600" defTabSz="949325">
              <a:defRPr kumimoji="1">
                <a:solidFill>
                  <a:schemeClr val="tx1"/>
                </a:solidFill>
                <a:latin typeface="Calibri" panose="020F0502020204030204" pitchFamily="34" charset="0"/>
                <a:ea typeface="ＭＳ Ｐゴシック" panose="020B0600070205080204" pitchFamily="50" charset="-128"/>
              </a:defRPr>
            </a:lvl5pPr>
            <a:lvl6pPr marL="25146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C04DDAC-C8BE-40E5-A2D5-CD4DED83B7D1}" type="slidenum">
              <a:rPr lang="en-US" altLang="ja-JP" sz="1300" smtClean="0">
                <a:latin typeface="ＭＳ Ｐゴシック" panose="020B0600070205080204" pitchFamily="50" charset="-128"/>
              </a:rPr>
              <a:pPr/>
              <a:t>4</a:t>
            </a:fld>
            <a:endParaRPr lang="en-US" altLang="ja-JP" sz="1300">
              <a:latin typeface="ＭＳ Ｐゴシック" panose="020B0600070205080204" pitchFamily="50"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a:extLst>
              <a:ext uri="{FF2B5EF4-FFF2-40B4-BE49-F238E27FC236}">
                <a16:creationId xmlns:a16="http://schemas.microsoft.com/office/drawing/2014/main" id="{68F86F29-3A71-4FFF-B42D-5525C6FD1FFB}"/>
              </a:ext>
            </a:extLst>
          </p:cNvPr>
          <p:cNvSpPr>
            <a:spLocks noGrp="1" noRot="1" noChangeAspect="1" noTextEdit="1"/>
          </p:cNvSpPr>
          <p:nvPr>
            <p:ph type="sldImg"/>
          </p:nvPr>
        </p:nvSpPr>
        <p:spPr bwMode="auto">
          <a:xfrm>
            <a:off x="1246188" y="1279525"/>
            <a:ext cx="4606925" cy="3454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0E1635DE-10BA-4863-B8AF-4C701C6FCFE0}"/>
              </a:ext>
            </a:extLst>
          </p:cNvPr>
          <p:cNvSpPr>
            <a:spLocks noGrp="1" noChangeArrowheads="1"/>
          </p:cNvSpPr>
          <p:nvPr>
            <p:ph type="body" idx="1"/>
          </p:nvPr>
        </p:nvSpPr>
        <p:spPr bwMode="auto">
          <a:xfrm>
            <a:off x="709613" y="4926013"/>
            <a:ext cx="5680075" cy="402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dirty="0"/>
              <a:t>＜環境問題への取組みについて＞</a:t>
            </a:r>
            <a:endParaRPr lang="en-US" altLang="ja-JP" dirty="0"/>
          </a:p>
          <a:p>
            <a:r>
              <a:rPr lang="ja-JP" altLang="en-US" dirty="0"/>
              <a:t>●</a:t>
            </a:r>
            <a:r>
              <a:rPr lang="en-US" altLang="ja-JP" dirty="0"/>
              <a:t>CO2</a:t>
            </a:r>
            <a:r>
              <a:rPr lang="ja-JP" altLang="en-US" dirty="0"/>
              <a:t>など温室効果ガスの削減目標</a:t>
            </a:r>
            <a:endParaRPr lang="en-US" altLang="ja-JP" dirty="0"/>
          </a:p>
          <a:p>
            <a:pPr eaLnBrk="1" hangingPunct="1"/>
            <a:r>
              <a:rPr lang="ja-JP" altLang="en-US" dirty="0">
                <a:latin typeface="メイリオ" panose="020B0604030504040204" pitchFamily="50" charset="-128"/>
                <a:ea typeface="メイリオ" panose="020B0604030504040204" pitchFamily="50" charset="-128"/>
              </a:rPr>
              <a:t>これまでは売上が伸びるほど、</a:t>
            </a:r>
            <a:r>
              <a:rPr lang="en-US" altLang="ja-JP" dirty="0">
                <a:latin typeface="メイリオ" panose="020B0604030504040204" pitchFamily="50" charset="-128"/>
                <a:ea typeface="メイリオ" panose="020B0604030504040204" pitchFamily="50" charset="-128"/>
              </a:rPr>
              <a:t>CO2</a:t>
            </a:r>
            <a:r>
              <a:rPr lang="ja-JP" altLang="en-US" dirty="0">
                <a:latin typeface="メイリオ" panose="020B0604030504040204" pitchFamily="50" charset="-128"/>
                <a:ea typeface="メイリオ" panose="020B0604030504040204" pitchFamily="50" charset="-128"/>
              </a:rPr>
              <a:t>などの排出量は増えるという構造が続いていましたが、売上成長と</a:t>
            </a:r>
            <a:r>
              <a:rPr lang="en-US" altLang="ja-JP" dirty="0">
                <a:latin typeface="メイリオ" panose="020B0604030504040204" pitchFamily="50" charset="-128"/>
                <a:ea typeface="メイリオ" panose="020B0604030504040204" pitchFamily="50" charset="-128"/>
              </a:rPr>
              <a:t>CO2</a:t>
            </a:r>
            <a:r>
              <a:rPr lang="ja-JP" altLang="en-US" dirty="0">
                <a:latin typeface="メイリオ" panose="020B0604030504040204" pitchFamily="50" charset="-128"/>
                <a:ea typeface="メイリオ" panose="020B0604030504040204" pitchFamily="50" charset="-128"/>
              </a:rPr>
              <a:t>などの削減を両立させることを、両社は目指しています。</a:t>
            </a:r>
            <a:endParaRPr lang="en-US" altLang="ja-JP" dirty="0">
              <a:latin typeface="メイリオ" panose="020B0604030504040204" pitchFamily="50" charset="-128"/>
              <a:ea typeface="メイリオ" panose="020B0604030504040204" pitchFamily="50" charset="-128"/>
            </a:endParaRPr>
          </a:p>
          <a:p>
            <a:pPr eaLnBrk="1" hangingPunct="1"/>
            <a:r>
              <a:rPr lang="en-US" altLang="ja-JP" dirty="0">
                <a:latin typeface="メイリオ" panose="020B0604030504040204" pitchFamily="50" charset="-128"/>
                <a:ea typeface="メイリオ" panose="020B0604030504040204" pitchFamily="50" charset="-128"/>
              </a:rPr>
              <a:t>CO2</a:t>
            </a:r>
            <a:r>
              <a:rPr lang="ja-JP" altLang="en-US" dirty="0">
                <a:latin typeface="メイリオ" panose="020B0604030504040204" pitchFamily="50" charset="-128"/>
                <a:ea typeface="メイリオ" panose="020B0604030504040204" pitchFamily="50" charset="-128"/>
              </a:rPr>
              <a:t>などの排出削減の範囲は、自社や店舗だけに留まりません。</a:t>
            </a:r>
            <a:endParaRPr lang="en-US" altLang="ja-JP" dirty="0">
              <a:latin typeface="メイリオ" panose="020B0604030504040204" pitchFamily="50" charset="-128"/>
              <a:ea typeface="メイリオ" panose="020B0604030504040204" pitchFamily="50" charset="-128"/>
            </a:endParaRPr>
          </a:p>
          <a:p>
            <a:pPr eaLnBrk="1" hangingPunct="1"/>
            <a:r>
              <a:rPr lang="ja-JP" altLang="en-US" dirty="0">
                <a:latin typeface="メイリオ" panose="020B0604030504040204" pitchFamily="50" charset="-128"/>
                <a:ea typeface="メイリオ" panose="020B0604030504040204" pitchFamily="50" charset="-128"/>
              </a:rPr>
              <a:t>繊維の素材、縫製などに携わる取引先、そして店舗まで運ぶ時の輸送工程にも広がります。</a:t>
            </a:r>
            <a:endParaRPr lang="en-US" altLang="ja-JP" dirty="0">
              <a:latin typeface="メイリオ" panose="020B0604030504040204" pitchFamily="50" charset="-128"/>
              <a:ea typeface="メイリオ" panose="020B0604030504040204" pitchFamily="50" charset="-128"/>
            </a:endParaRPr>
          </a:p>
          <a:p>
            <a:pPr eaLnBrk="1" hangingPunct="1"/>
            <a:r>
              <a:rPr lang="ja-JP" altLang="en-US" dirty="0">
                <a:latin typeface="メイリオ" panose="020B0604030504040204" pitchFamily="50" charset="-128"/>
                <a:ea typeface="メイリオ" panose="020B0604030504040204" pitchFamily="50" charset="-128"/>
              </a:rPr>
              <a:t>そこで、削減目標の中に、取引先を含む全ての工程を対象とした目標が掲げられているか、という点もポイントになります。</a:t>
            </a:r>
            <a:endParaRPr lang="en-US" altLang="ja-JP" dirty="0">
              <a:latin typeface="メイリオ" panose="020B0604030504040204" pitchFamily="50" charset="-128"/>
              <a:ea typeface="メイリオ" panose="020B0604030504040204" pitchFamily="50" charset="-128"/>
            </a:endParaRPr>
          </a:p>
          <a:p>
            <a:pPr eaLnBrk="1" hangingPunct="1"/>
            <a:r>
              <a:rPr lang="ja-JP" altLang="en-US" dirty="0">
                <a:latin typeface="メイリオ" panose="020B0604030504040204" pitchFamily="50" charset="-128"/>
                <a:ea typeface="メイリオ" panose="020B0604030504040204" pitchFamily="50" charset="-128"/>
              </a:rPr>
              <a:t>ここでの</a:t>
            </a:r>
            <a:r>
              <a:rPr lang="en-US" altLang="ja-JP" dirty="0">
                <a:latin typeface="メイリオ" panose="020B0604030504040204" pitchFamily="50" charset="-128"/>
                <a:ea typeface="メイリオ" panose="020B0604030504040204" pitchFamily="50" charset="-128"/>
              </a:rPr>
              <a:t>A</a:t>
            </a:r>
            <a:r>
              <a:rPr lang="ja-JP" altLang="en-US" dirty="0">
                <a:latin typeface="メイリオ" panose="020B0604030504040204" pitchFamily="50" charset="-128"/>
                <a:ea typeface="メイリオ" panose="020B0604030504040204" pitchFamily="50" charset="-128"/>
              </a:rPr>
              <a:t>社は自社と取引先を分け、</a:t>
            </a:r>
            <a:r>
              <a:rPr lang="en-US" altLang="ja-JP" dirty="0">
                <a:latin typeface="メイリオ" panose="020B0604030504040204" pitchFamily="50" charset="-128"/>
                <a:ea typeface="メイリオ" panose="020B0604030504040204" pitchFamily="50" charset="-128"/>
              </a:rPr>
              <a:t>B</a:t>
            </a:r>
            <a:r>
              <a:rPr lang="ja-JP" altLang="en-US" dirty="0">
                <a:latin typeface="メイリオ" panose="020B0604030504040204" pitchFamily="50" charset="-128"/>
                <a:ea typeface="メイリオ" panose="020B0604030504040204" pitchFamily="50" charset="-128"/>
              </a:rPr>
              <a:t>社は取引先も含んだ数値を掲げ、数値の示し方は異なりますが、</a:t>
            </a:r>
            <a:endParaRPr lang="en-US" altLang="ja-JP" dirty="0">
              <a:latin typeface="メイリオ" panose="020B0604030504040204" pitchFamily="50" charset="-128"/>
              <a:ea typeface="メイリオ" panose="020B0604030504040204" pitchFamily="50" charset="-128"/>
            </a:endParaRPr>
          </a:p>
          <a:p>
            <a:pPr eaLnBrk="1" hangingPunct="1"/>
            <a:r>
              <a:rPr lang="ja-JP" altLang="en-US" dirty="0">
                <a:latin typeface="メイリオ" panose="020B0604030504040204" pitchFamily="50" charset="-128"/>
                <a:ea typeface="メイリオ" panose="020B0604030504040204" pitchFamily="50" charset="-128"/>
              </a:rPr>
              <a:t>いずれも取引先も含んだ目標を公表している点が評価されます。</a:t>
            </a:r>
            <a:endParaRPr lang="en-US" altLang="ja-JP" dirty="0">
              <a:latin typeface="メイリオ" panose="020B0604030504040204" pitchFamily="50" charset="-128"/>
              <a:ea typeface="メイリオ" panose="020B0604030504040204" pitchFamily="50" charset="-128"/>
            </a:endParaRPr>
          </a:p>
          <a:p>
            <a:pPr eaLnBrk="1" hangingPunct="1"/>
            <a:endParaRPr lang="en-US" altLang="ja-JP" dirty="0">
              <a:latin typeface="メイリオ" panose="020B0604030504040204" pitchFamily="50" charset="-128"/>
              <a:ea typeface="メイリオ" panose="020B0604030504040204" pitchFamily="50" charset="-128"/>
            </a:endParaRPr>
          </a:p>
          <a:p>
            <a:pPr eaLnBrk="1" hangingPunct="1"/>
            <a:r>
              <a:rPr lang="ja-JP" altLang="en-US" dirty="0">
                <a:latin typeface="メイリオ" panose="020B0604030504040204" pitchFamily="50" charset="-128"/>
                <a:ea typeface="メイリオ" panose="020B0604030504040204" pitchFamily="50" charset="-128"/>
              </a:rPr>
              <a:t>●気候変動以外の環境問題</a:t>
            </a:r>
            <a:endParaRPr lang="en-US" altLang="ja-JP" dirty="0">
              <a:latin typeface="メイリオ" panose="020B0604030504040204" pitchFamily="50" charset="-128"/>
              <a:ea typeface="メイリオ" panose="020B0604030504040204" pitchFamily="50" charset="-128"/>
            </a:endParaRPr>
          </a:p>
          <a:p>
            <a:pPr eaLnBrk="1" hangingPunct="1"/>
            <a:r>
              <a:rPr lang="en-US" altLang="ja-JP" dirty="0">
                <a:latin typeface="メイリオ" panose="020B0604030504040204" pitchFamily="50" charset="-128"/>
                <a:ea typeface="メイリオ" panose="020B0604030504040204" pitchFamily="50" charset="-128"/>
              </a:rPr>
              <a:t>A</a:t>
            </a:r>
            <a:r>
              <a:rPr lang="ja-JP" altLang="en-US" dirty="0">
                <a:latin typeface="メイリオ" panose="020B0604030504040204" pitchFamily="50" charset="-128"/>
                <a:ea typeface="メイリオ" panose="020B0604030504040204" pitchFamily="50" charset="-128"/>
              </a:rPr>
              <a:t>社は、水の有効活用、着られなくなった洋服の回収や資源の循環に注力している姿勢が分かります。</a:t>
            </a:r>
            <a:endParaRPr lang="en-US" altLang="ja-JP" dirty="0">
              <a:latin typeface="メイリオ" panose="020B0604030504040204" pitchFamily="50" charset="-128"/>
              <a:ea typeface="メイリオ" panose="020B0604030504040204" pitchFamily="50" charset="-128"/>
            </a:endParaRPr>
          </a:p>
          <a:p>
            <a:pPr eaLnBrk="1" hangingPunct="1"/>
            <a:r>
              <a:rPr lang="ja-JP" altLang="en-US" dirty="0">
                <a:latin typeface="メイリオ" panose="020B0604030504040204" pitchFamily="50" charset="-128"/>
                <a:ea typeface="メイリオ" panose="020B0604030504040204" pitchFamily="50" charset="-128"/>
              </a:rPr>
              <a:t>洋服</a:t>
            </a:r>
            <a:r>
              <a:rPr lang="en-US" altLang="ja-JP" dirty="0">
                <a:latin typeface="メイリオ" panose="020B0604030504040204" pitchFamily="50" charset="-128"/>
                <a:ea typeface="メイリオ" panose="020B0604030504040204" pitchFamily="50" charset="-128"/>
              </a:rPr>
              <a:t>1</a:t>
            </a:r>
            <a:r>
              <a:rPr lang="ja-JP" altLang="en-US" dirty="0">
                <a:latin typeface="メイリオ" panose="020B0604030504040204" pitchFamily="50" charset="-128"/>
                <a:ea typeface="メイリオ" panose="020B0604030504040204" pitchFamily="50" charset="-128"/>
              </a:rPr>
              <a:t>着を作るのにお風呂</a:t>
            </a:r>
            <a:r>
              <a:rPr lang="en-US" altLang="ja-JP" dirty="0">
                <a:latin typeface="メイリオ" panose="020B0604030504040204" pitchFamily="50" charset="-128"/>
                <a:ea typeface="メイリオ" panose="020B0604030504040204" pitchFamily="50" charset="-128"/>
              </a:rPr>
              <a:t>11</a:t>
            </a:r>
            <a:r>
              <a:rPr lang="ja-JP" altLang="en-US" dirty="0">
                <a:latin typeface="メイリオ" panose="020B0604030504040204" pitchFamily="50" charset="-128"/>
                <a:ea typeface="メイリオ" panose="020B0604030504040204" pitchFamily="50" charset="-128"/>
              </a:rPr>
              <a:t>杯分の水が必要とも言われており、ジーンズはさらに大量の水が使われます。</a:t>
            </a:r>
            <a:br>
              <a:rPr lang="en-US" altLang="ja-JP" dirty="0">
                <a:latin typeface="メイリオ" panose="020B0604030504040204" pitchFamily="50" charset="-128"/>
                <a:ea typeface="メイリオ" panose="020B0604030504040204" pitchFamily="50" charset="-128"/>
              </a:rPr>
            </a:br>
            <a:r>
              <a:rPr lang="ja-JP" altLang="en-US" dirty="0">
                <a:latin typeface="メイリオ" panose="020B0604030504040204" pitchFamily="50" charset="-128"/>
                <a:ea typeface="メイリオ" panose="020B0604030504040204" pitchFamily="50" charset="-128"/>
              </a:rPr>
              <a:t>一方で</a:t>
            </a:r>
            <a:r>
              <a:rPr lang="en-US" altLang="ja-JP" dirty="0">
                <a:latin typeface="メイリオ" panose="020B0604030504040204" pitchFamily="50" charset="-128"/>
                <a:ea typeface="メイリオ" panose="020B0604030504040204" pitchFamily="50" charset="-128"/>
              </a:rPr>
              <a:t>B</a:t>
            </a:r>
            <a:r>
              <a:rPr lang="ja-JP" altLang="en-US" dirty="0">
                <a:latin typeface="メイリオ" panose="020B0604030504040204" pitchFamily="50" charset="-128"/>
                <a:ea typeface="メイリオ" panose="020B0604030504040204" pitchFamily="50" charset="-128"/>
              </a:rPr>
              <a:t>社は、枯葉剤や農薬によるコットン農家の健康被害が課題となる綿の調達や、</a:t>
            </a:r>
            <a:endParaRPr lang="en-US" altLang="ja-JP" dirty="0">
              <a:latin typeface="メイリオ" panose="020B0604030504040204" pitchFamily="50" charset="-128"/>
              <a:ea typeface="メイリオ" panose="020B0604030504040204" pitchFamily="50" charset="-128"/>
            </a:endParaRPr>
          </a:p>
          <a:p>
            <a:pPr eaLnBrk="1" hangingPunct="1"/>
            <a:r>
              <a:rPr lang="ja-JP" altLang="en-US" dirty="0">
                <a:latin typeface="メイリオ" panose="020B0604030504040204" pitchFamily="50" charset="-128"/>
                <a:ea typeface="メイリオ" panose="020B0604030504040204" pitchFamily="50" charset="-128"/>
              </a:rPr>
              <a:t>綿以外の素材からできた洋服がもたらす海洋プラスチック問題も課題と捉え、取り組んでいることを公表しています。</a:t>
            </a:r>
            <a:endParaRPr lang="en-US" altLang="ja-JP" dirty="0">
              <a:latin typeface="メイリオ" panose="020B0604030504040204" pitchFamily="50" charset="-128"/>
              <a:ea typeface="メイリオ" panose="020B0604030504040204" pitchFamily="50" charset="-128"/>
            </a:endParaRPr>
          </a:p>
          <a:p>
            <a:pPr eaLnBrk="1" hangingPunct="1"/>
            <a:endParaRPr lang="en-US" altLang="ja-JP" dirty="0">
              <a:latin typeface="メイリオ" panose="020B0604030504040204" pitchFamily="50" charset="-128"/>
              <a:ea typeface="メイリオ" panose="020B0604030504040204" pitchFamily="50" charset="-128"/>
            </a:endParaRPr>
          </a:p>
          <a:p>
            <a:pPr eaLnBrk="1" hangingPunct="1"/>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各企業の削減目標の基準年は統一されていないため、削減割合だけを単純に比較することができない点は注意が必要です。</a:t>
            </a:r>
          </a:p>
          <a:p>
            <a:pPr eaLnBrk="1" hangingPunct="1"/>
            <a:endParaRPr lang="en-US" altLang="ja-JP" dirty="0">
              <a:latin typeface="メイリオ" panose="020B0604030504040204" pitchFamily="50" charset="-128"/>
              <a:ea typeface="メイリオ" panose="020B0604030504040204" pitchFamily="50" charset="-128"/>
            </a:endParaRPr>
          </a:p>
        </p:txBody>
      </p:sp>
      <p:sp>
        <p:nvSpPr>
          <p:cNvPr id="27652" name="スライド番号プレースホルダー 3">
            <a:extLst>
              <a:ext uri="{FF2B5EF4-FFF2-40B4-BE49-F238E27FC236}">
                <a16:creationId xmlns:a16="http://schemas.microsoft.com/office/drawing/2014/main" id="{959AAE67-2A33-4284-8C1C-968C32C4FF5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kumimoji="1">
                <a:solidFill>
                  <a:schemeClr val="tx1"/>
                </a:solidFill>
                <a:latin typeface="Calibri" panose="020F0502020204030204" pitchFamily="34" charset="0"/>
                <a:ea typeface="ＭＳ Ｐゴシック" panose="020B0600070205080204" pitchFamily="50" charset="-128"/>
              </a:defRPr>
            </a:lvl1pPr>
            <a:lvl2pPr marL="742950" indent="-285750" defTabSz="949325">
              <a:defRPr kumimoji="1">
                <a:solidFill>
                  <a:schemeClr val="tx1"/>
                </a:solidFill>
                <a:latin typeface="Calibri" panose="020F0502020204030204" pitchFamily="34" charset="0"/>
                <a:ea typeface="ＭＳ Ｐゴシック" panose="020B0600070205080204" pitchFamily="50" charset="-128"/>
              </a:defRPr>
            </a:lvl2pPr>
            <a:lvl3pPr marL="1143000" indent="-228600" defTabSz="949325">
              <a:defRPr kumimoji="1">
                <a:solidFill>
                  <a:schemeClr val="tx1"/>
                </a:solidFill>
                <a:latin typeface="Calibri" panose="020F0502020204030204" pitchFamily="34" charset="0"/>
                <a:ea typeface="ＭＳ Ｐゴシック" panose="020B0600070205080204" pitchFamily="50" charset="-128"/>
              </a:defRPr>
            </a:lvl3pPr>
            <a:lvl4pPr marL="1600200" indent="-228600" defTabSz="949325">
              <a:defRPr kumimoji="1">
                <a:solidFill>
                  <a:schemeClr val="tx1"/>
                </a:solidFill>
                <a:latin typeface="Calibri" panose="020F0502020204030204" pitchFamily="34" charset="0"/>
                <a:ea typeface="ＭＳ Ｐゴシック" panose="020B0600070205080204" pitchFamily="50" charset="-128"/>
              </a:defRPr>
            </a:lvl4pPr>
            <a:lvl5pPr marL="2057400" indent="-228600" defTabSz="949325">
              <a:defRPr kumimoji="1">
                <a:solidFill>
                  <a:schemeClr val="tx1"/>
                </a:solidFill>
                <a:latin typeface="Calibri" panose="020F0502020204030204" pitchFamily="34" charset="0"/>
                <a:ea typeface="ＭＳ Ｐゴシック" panose="020B0600070205080204" pitchFamily="50" charset="-128"/>
              </a:defRPr>
            </a:lvl5pPr>
            <a:lvl6pPr marL="25146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D743026A-B91A-40AF-83F2-4260C66D6519}" type="slidenum">
              <a:rPr lang="en-US" altLang="ja-JP" sz="1300" smtClean="0">
                <a:latin typeface="ＭＳ Ｐゴシック" panose="020B0600070205080204" pitchFamily="50" charset="-128"/>
              </a:rPr>
              <a:pPr/>
              <a:t>5</a:t>
            </a:fld>
            <a:endParaRPr lang="en-US" altLang="ja-JP" sz="1300">
              <a:latin typeface="ＭＳ Ｐゴシック" panose="020B0600070205080204"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a:extLst>
              <a:ext uri="{FF2B5EF4-FFF2-40B4-BE49-F238E27FC236}">
                <a16:creationId xmlns:a16="http://schemas.microsoft.com/office/drawing/2014/main" id="{06812D59-0EC2-4C28-A4AB-5B02C2B41FBC}"/>
              </a:ext>
            </a:extLst>
          </p:cNvPr>
          <p:cNvSpPr>
            <a:spLocks noGrp="1" noRot="1" noChangeAspect="1" noTextEdit="1"/>
          </p:cNvSpPr>
          <p:nvPr>
            <p:ph type="sldImg"/>
          </p:nvPr>
        </p:nvSpPr>
        <p:spPr bwMode="auto">
          <a:xfrm>
            <a:off x="1246188" y="1279525"/>
            <a:ext cx="4606925" cy="3454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ノート プレースホルダー 2">
            <a:extLst>
              <a:ext uri="{FF2B5EF4-FFF2-40B4-BE49-F238E27FC236}">
                <a16:creationId xmlns:a16="http://schemas.microsoft.com/office/drawing/2014/main" id="{2B6AA916-85FE-42E6-B0F9-E1AFCF6BE498}"/>
              </a:ext>
            </a:extLst>
          </p:cNvPr>
          <p:cNvSpPr>
            <a:spLocks noGrp="1" noChangeArrowheads="1"/>
          </p:cNvSpPr>
          <p:nvPr>
            <p:ph type="body" idx="1"/>
          </p:nvPr>
        </p:nvSpPr>
        <p:spPr bwMode="auto">
          <a:xfrm>
            <a:off x="709613" y="4926013"/>
            <a:ext cx="5680075" cy="4029075"/>
          </a:xfrm>
          <a:ln/>
        </p:spPr>
        <p:txBody>
          <a:bodyPr/>
          <a:lstStyle/>
          <a:p>
            <a:pPr>
              <a:defRPr/>
            </a:pPr>
            <a:r>
              <a:rPr lang="ja-JP" altLang="en-US" dirty="0">
                <a:latin typeface="+mn-ea"/>
              </a:rPr>
              <a:t>＜社会問題（</a:t>
            </a:r>
            <a:r>
              <a:rPr lang="en-US" altLang="ja-JP" dirty="0">
                <a:latin typeface="+mn-ea"/>
              </a:rPr>
              <a:t>Social</a:t>
            </a:r>
            <a:r>
              <a:rPr lang="ja-JP" altLang="en-US" dirty="0">
                <a:latin typeface="+mn-ea"/>
              </a:rPr>
              <a:t>）／ガバナンス（</a:t>
            </a:r>
            <a:r>
              <a:rPr lang="en-US" altLang="ja-JP" dirty="0">
                <a:latin typeface="+mn-ea"/>
              </a:rPr>
              <a:t>Governance</a:t>
            </a:r>
            <a:r>
              <a:rPr lang="ja-JP" altLang="en-US" dirty="0">
                <a:latin typeface="+mn-ea"/>
              </a:rPr>
              <a:t>）＞</a:t>
            </a:r>
            <a:endParaRPr lang="en-US" altLang="ja-JP" dirty="0">
              <a:latin typeface="+mn-ea"/>
            </a:endParaRPr>
          </a:p>
          <a:p>
            <a:pPr>
              <a:defRPr/>
            </a:pPr>
            <a:r>
              <a:rPr lang="ja-JP" altLang="en-US" dirty="0">
                <a:latin typeface="メイリオ" panose="020B0604030504040204" pitchFamily="50" charset="-128"/>
                <a:ea typeface="メイリオ" panose="020B0604030504040204" pitchFamily="50" charset="-128"/>
              </a:rPr>
              <a:t>社会課題の中でアパレルメーカーが注力するのは、取引先の工場を含めた人権問題です。</a:t>
            </a:r>
            <a:endParaRPr lang="en-US" altLang="ja-JP"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洋服の低価格化の加速と共に、安く洋服を作ることができる新興国・途上国での生産が増えています。</a:t>
            </a:r>
            <a:endParaRPr lang="en-US" altLang="ja-JP"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低コストの中でも、安全に働ける職場か、生活できる水準の賃金が払われているか、</a:t>
            </a:r>
            <a:endParaRPr lang="en-US" altLang="ja-JP"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児童労働は行なわれていないか、など自社の工場ではなくても、アパレルメーカーが責任を持つことが求められています。</a:t>
            </a:r>
            <a:endParaRPr lang="en-US" altLang="ja-JP"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そのため、人権を守るためのポリシーがあるか、監査を行なっているかどうか、という点が注目されます。</a:t>
            </a:r>
            <a:endParaRPr lang="en-US" altLang="ja-JP"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人権の課題は、アパレルに限らず、食品や</a:t>
            </a:r>
            <a:r>
              <a:rPr lang="en-US" altLang="ja-JP" dirty="0">
                <a:latin typeface="メイリオ" panose="020B0604030504040204" pitchFamily="50" charset="-128"/>
                <a:ea typeface="メイリオ" panose="020B0604030504040204" pitchFamily="50" charset="-128"/>
              </a:rPr>
              <a:t>IT</a:t>
            </a:r>
            <a:r>
              <a:rPr lang="ja-JP" altLang="en-US" dirty="0">
                <a:latin typeface="メイリオ" panose="020B0604030504040204" pitchFamily="50" charset="-128"/>
                <a:ea typeface="メイリオ" panose="020B0604030504040204" pitchFamily="50" charset="-128"/>
              </a:rPr>
              <a:t>・電子機器など、部品や素材が世界から調達する全ての企業が関わるものです。</a:t>
            </a:r>
            <a:endParaRPr lang="en-US" altLang="ja-JP" dirty="0">
              <a:latin typeface="メイリオ" panose="020B0604030504040204" pitchFamily="50" charset="-128"/>
              <a:ea typeface="メイリオ" panose="020B0604030504040204" pitchFamily="50" charset="-128"/>
            </a:endParaRPr>
          </a:p>
          <a:p>
            <a:pPr>
              <a:defRPr/>
            </a:pPr>
            <a:endParaRPr lang="ja-JP" altLang="en-US" dirty="0">
              <a:latin typeface="メイリオ" panose="020B0604030504040204" pitchFamily="50" charset="-128"/>
              <a:ea typeface="メイリオ" panose="020B0604030504040204" pitchFamily="50" charset="-128"/>
            </a:endParaRPr>
          </a:p>
          <a:p>
            <a:pPr eaLnBrk="1" hangingPunct="1">
              <a:defRPr/>
            </a:pPr>
            <a:r>
              <a:rPr lang="en-US" altLang="ja-JP" dirty="0">
                <a:latin typeface="メイリオ" panose="020B0604030504040204" pitchFamily="50" charset="-128"/>
                <a:ea typeface="メイリオ" panose="020B0604030504040204" pitchFamily="50" charset="-128"/>
              </a:rPr>
              <a:t>A</a:t>
            </a:r>
            <a:r>
              <a:rPr lang="ja-JP" altLang="en-US" dirty="0">
                <a:latin typeface="メイリオ" panose="020B0604030504040204" pitchFamily="50" charset="-128"/>
                <a:ea typeface="メイリオ" panose="020B0604030504040204" pitchFamily="50" charset="-128"/>
              </a:rPr>
              <a:t>社では、洋服を縫う縫製工場や繊維などの素材を作る工場のリストを公開し、</a:t>
            </a:r>
            <a:endParaRPr lang="en-US" altLang="ja-JP" dirty="0">
              <a:latin typeface="メイリオ" panose="020B0604030504040204" pitchFamily="50" charset="-128"/>
              <a:ea typeface="メイリオ" panose="020B0604030504040204" pitchFamily="50" charset="-128"/>
            </a:endParaRPr>
          </a:p>
          <a:p>
            <a:pPr eaLnBrk="1" hangingPunct="1">
              <a:defRPr/>
            </a:pPr>
            <a:r>
              <a:rPr lang="ja-JP" altLang="en-US" dirty="0">
                <a:latin typeface="メイリオ" panose="020B0604030504040204" pitchFamily="50" charset="-128"/>
                <a:ea typeface="メイリオ" panose="020B0604030504040204" pitchFamily="50" charset="-128"/>
              </a:rPr>
              <a:t>人権侵害が行なわれていないかを自社だけでなく、第三者機関も交えて管理しています。</a:t>
            </a:r>
            <a:endParaRPr lang="en-US" altLang="ja-JP" dirty="0">
              <a:latin typeface="メイリオ" panose="020B0604030504040204" pitchFamily="50" charset="-128"/>
              <a:ea typeface="メイリオ" panose="020B0604030504040204" pitchFamily="50" charset="-128"/>
            </a:endParaRPr>
          </a:p>
          <a:p>
            <a:pPr eaLnBrk="1" hangingPunct="1">
              <a:defRPr/>
            </a:pPr>
            <a:r>
              <a:rPr lang="en-US" altLang="ja-JP" dirty="0">
                <a:latin typeface="メイリオ" panose="020B0604030504040204" pitchFamily="50" charset="-128"/>
                <a:ea typeface="メイリオ" panose="020B0604030504040204" pitchFamily="50" charset="-128"/>
              </a:rPr>
              <a:t>B</a:t>
            </a:r>
            <a:r>
              <a:rPr lang="ja-JP" altLang="en-US" dirty="0">
                <a:latin typeface="メイリオ" panose="020B0604030504040204" pitchFamily="50" charset="-128"/>
                <a:ea typeface="メイリオ" panose="020B0604030504040204" pitchFamily="50" charset="-128"/>
              </a:rPr>
              <a:t>社は、取引先の工場からの情報を収集し、環境問題や労働問題の改善のために役立てられる取組みをしています。</a:t>
            </a:r>
            <a:endParaRPr lang="en-US" altLang="ja-JP" dirty="0">
              <a:latin typeface="メイリオ" panose="020B0604030504040204" pitchFamily="50" charset="-128"/>
              <a:ea typeface="メイリオ" panose="020B0604030504040204" pitchFamily="50" charset="-128"/>
            </a:endParaRPr>
          </a:p>
          <a:p>
            <a:pPr eaLnBrk="1" hangingPunct="1">
              <a:defRPr/>
            </a:pPr>
            <a:r>
              <a:rPr lang="en-US" altLang="ja-JP" dirty="0">
                <a:latin typeface="メイリオ" panose="020B0604030504040204" pitchFamily="50" charset="-128"/>
                <a:ea typeface="メイリオ" panose="020B0604030504040204" pitchFamily="50" charset="-128"/>
              </a:rPr>
              <a:t>A</a:t>
            </a:r>
            <a:r>
              <a:rPr lang="ja-JP" altLang="en-US" dirty="0">
                <a:latin typeface="メイリオ" panose="020B0604030504040204" pitchFamily="50" charset="-128"/>
                <a:ea typeface="メイリオ" panose="020B0604030504040204" pitchFamily="50" charset="-128"/>
              </a:rPr>
              <a:t>社と同様に第三者機関の監査も取り入れており、客観的に見ても労働環境に問題がないことを確かめています。</a:t>
            </a:r>
            <a:endParaRPr lang="en-US" altLang="ja-JP" dirty="0">
              <a:latin typeface="メイリオ" panose="020B0604030504040204" pitchFamily="50" charset="-128"/>
              <a:ea typeface="メイリオ" panose="020B0604030504040204" pitchFamily="50" charset="-128"/>
            </a:endParaRPr>
          </a:p>
          <a:p>
            <a:pPr eaLnBrk="1" hangingPunct="1">
              <a:defRPr/>
            </a:pPr>
            <a:endParaRPr lang="en-US" altLang="ja-JP" dirty="0">
              <a:latin typeface="メイリオ" panose="020B0604030504040204" pitchFamily="50" charset="-128"/>
              <a:ea typeface="メイリオ" panose="020B0604030504040204" pitchFamily="50" charset="-128"/>
            </a:endParaRPr>
          </a:p>
          <a:p>
            <a:pPr eaLnBrk="1" hangingPunct="1">
              <a:defRPr/>
            </a:pPr>
            <a:r>
              <a:rPr lang="ja-JP" altLang="en-US" dirty="0">
                <a:latin typeface="メイリオ" panose="020B0604030504040204" pitchFamily="50" charset="-128"/>
                <a:ea typeface="メイリオ" panose="020B0604030504040204" pitchFamily="50" charset="-128"/>
              </a:rPr>
              <a:t>人権問題以外では、両社とも女性の管理職の割合を指標に取り入れています。</a:t>
            </a:r>
            <a:endParaRPr lang="en-US" altLang="ja-JP" dirty="0">
              <a:latin typeface="メイリオ" panose="020B0604030504040204" pitchFamily="50" charset="-128"/>
              <a:ea typeface="メイリオ" panose="020B0604030504040204" pitchFamily="50" charset="-128"/>
            </a:endParaRPr>
          </a:p>
          <a:p>
            <a:pPr eaLnBrk="1" hangingPunct="1">
              <a:defRPr/>
            </a:pPr>
            <a:r>
              <a:rPr lang="ja-JP" altLang="en-US" dirty="0">
                <a:latin typeface="メイリオ" panose="020B0604030504040204" pitchFamily="50" charset="-128"/>
                <a:ea typeface="メイリオ" panose="020B0604030504040204" pitchFamily="50" charset="-128"/>
              </a:rPr>
              <a:t>比率の高さでは、</a:t>
            </a:r>
            <a:r>
              <a:rPr lang="en-US" altLang="ja-JP" dirty="0">
                <a:latin typeface="メイリオ" panose="020B0604030504040204" pitchFamily="50" charset="-128"/>
                <a:ea typeface="メイリオ" panose="020B0604030504040204" pitchFamily="50" charset="-128"/>
              </a:rPr>
              <a:t>B</a:t>
            </a:r>
            <a:r>
              <a:rPr lang="ja-JP" altLang="en-US" dirty="0">
                <a:latin typeface="メイリオ" panose="020B0604030504040204" pitchFamily="50" charset="-128"/>
                <a:ea typeface="メイリオ" panose="020B0604030504040204" pitchFamily="50" charset="-128"/>
              </a:rPr>
              <a:t>社の方が優れていますが、これから企業が変わりそうという点では</a:t>
            </a:r>
            <a:r>
              <a:rPr lang="en-US" altLang="ja-JP" dirty="0">
                <a:latin typeface="メイリオ" panose="020B0604030504040204" pitchFamily="50" charset="-128"/>
                <a:ea typeface="メイリオ" panose="020B0604030504040204" pitchFamily="50" charset="-128"/>
              </a:rPr>
              <a:t>A</a:t>
            </a:r>
            <a:r>
              <a:rPr lang="ja-JP" altLang="en-US" dirty="0">
                <a:latin typeface="メイリオ" panose="020B0604030504040204" pitchFamily="50" charset="-128"/>
                <a:ea typeface="メイリオ" panose="020B0604030504040204" pitchFamily="50" charset="-128"/>
              </a:rPr>
              <a:t>社にも期待が寄せられます。</a:t>
            </a:r>
            <a:endParaRPr lang="en-US" altLang="ja-JP" dirty="0">
              <a:latin typeface="メイリオ" panose="020B0604030504040204" pitchFamily="50" charset="-128"/>
              <a:ea typeface="メイリオ" panose="020B0604030504040204" pitchFamily="50" charset="-128"/>
            </a:endParaRPr>
          </a:p>
          <a:p>
            <a:pPr eaLnBrk="1" hangingPunct="1">
              <a:defRPr/>
            </a:pPr>
            <a:r>
              <a:rPr lang="ja-JP" altLang="en-US" dirty="0">
                <a:latin typeface="メイリオ" panose="020B0604030504040204" pitchFamily="50" charset="-128"/>
                <a:ea typeface="メイリオ" panose="020B0604030504040204" pitchFamily="50" charset="-128"/>
              </a:rPr>
              <a:t>加えて、</a:t>
            </a:r>
            <a:r>
              <a:rPr lang="en-US" altLang="ja-JP" dirty="0">
                <a:latin typeface="メイリオ" panose="020B0604030504040204" pitchFamily="50" charset="-128"/>
                <a:ea typeface="メイリオ" panose="020B0604030504040204" pitchFamily="50" charset="-128"/>
              </a:rPr>
              <a:t>A</a:t>
            </a:r>
            <a:r>
              <a:rPr lang="ja-JP" altLang="en-US" dirty="0">
                <a:latin typeface="メイリオ" panose="020B0604030504040204" pitchFamily="50" charset="-128"/>
                <a:ea typeface="メイリオ" panose="020B0604030504040204" pitchFamily="50" charset="-128"/>
              </a:rPr>
              <a:t>社は難民支援や障がい者雇用、性の多様性など、</a:t>
            </a:r>
            <a:endParaRPr lang="en-US" altLang="ja-JP" dirty="0">
              <a:latin typeface="メイリオ" panose="020B0604030504040204" pitchFamily="50" charset="-128"/>
              <a:ea typeface="メイリオ" panose="020B0604030504040204" pitchFamily="50" charset="-128"/>
            </a:endParaRPr>
          </a:p>
          <a:p>
            <a:pPr eaLnBrk="1" hangingPunct="1">
              <a:defRPr/>
            </a:pPr>
            <a:r>
              <a:rPr lang="ja-JP" altLang="en-US" dirty="0">
                <a:latin typeface="メイリオ" panose="020B0604030504040204" pitchFamily="50" charset="-128"/>
                <a:ea typeface="メイリオ" panose="020B0604030504040204" pitchFamily="50" charset="-128"/>
              </a:rPr>
              <a:t>様々なバックグラウンドを持つ従業員が働きやすい環境、地域に根差した社会貢献も積極的に行なっています。</a:t>
            </a:r>
            <a:endParaRPr lang="en-US" altLang="ja-JP" dirty="0">
              <a:latin typeface="メイリオ" panose="020B0604030504040204" pitchFamily="50" charset="-128"/>
              <a:ea typeface="メイリオ" panose="020B0604030504040204" pitchFamily="50" charset="-128"/>
            </a:endParaRPr>
          </a:p>
        </p:txBody>
      </p:sp>
      <p:sp>
        <p:nvSpPr>
          <p:cNvPr id="29700" name="スライド番号プレースホルダー 3">
            <a:extLst>
              <a:ext uri="{FF2B5EF4-FFF2-40B4-BE49-F238E27FC236}">
                <a16:creationId xmlns:a16="http://schemas.microsoft.com/office/drawing/2014/main" id="{24F98506-EF5C-4D65-B341-5781AFFE189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kumimoji="1">
                <a:solidFill>
                  <a:schemeClr val="tx1"/>
                </a:solidFill>
                <a:latin typeface="Calibri" panose="020F0502020204030204" pitchFamily="34" charset="0"/>
                <a:ea typeface="ＭＳ Ｐゴシック" panose="020B0600070205080204" pitchFamily="50" charset="-128"/>
              </a:defRPr>
            </a:lvl1pPr>
            <a:lvl2pPr marL="742950" indent="-285750" defTabSz="949325">
              <a:defRPr kumimoji="1">
                <a:solidFill>
                  <a:schemeClr val="tx1"/>
                </a:solidFill>
                <a:latin typeface="Calibri" panose="020F0502020204030204" pitchFamily="34" charset="0"/>
                <a:ea typeface="ＭＳ Ｐゴシック" panose="020B0600070205080204" pitchFamily="50" charset="-128"/>
              </a:defRPr>
            </a:lvl2pPr>
            <a:lvl3pPr marL="1143000" indent="-228600" defTabSz="949325">
              <a:defRPr kumimoji="1">
                <a:solidFill>
                  <a:schemeClr val="tx1"/>
                </a:solidFill>
                <a:latin typeface="Calibri" panose="020F0502020204030204" pitchFamily="34" charset="0"/>
                <a:ea typeface="ＭＳ Ｐゴシック" panose="020B0600070205080204" pitchFamily="50" charset="-128"/>
              </a:defRPr>
            </a:lvl3pPr>
            <a:lvl4pPr marL="1600200" indent="-228600" defTabSz="949325">
              <a:defRPr kumimoji="1">
                <a:solidFill>
                  <a:schemeClr val="tx1"/>
                </a:solidFill>
                <a:latin typeface="Calibri" panose="020F0502020204030204" pitchFamily="34" charset="0"/>
                <a:ea typeface="ＭＳ Ｐゴシック" panose="020B0600070205080204" pitchFamily="50" charset="-128"/>
              </a:defRPr>
            </a:lvl4pPr>
            <a:lvl5pPr marL="2057400" indent="-228600" defTabSz="949325">
              <a:defRPr kumimoji="1">
                <a:solidFill>
                  <a:schemeClr val="tx1"/>
                </a:solidFill>
                <a:latin typeface="Calibri" panose="020F0502020204030204" pitchFamily="34" charset="0"/>
                <a:ea typeface="ＭＳ Ｐゴシック" panose="020B0600070205080204" pitchFamily="50" charset="-128"/>
              </a:defRPr>
            </a:lvl5pPr>
            <a:lvl6pPr marL="25146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FA87936-FFD4-45C9-A2C9-3DF23F120264}" type="slidenum">
              <a:rPr lang="en-US" altLang="ja-JP" sz="1300" smtClean="0">
                <a:latin typeface="ＭＳ Ｐゴシック" panose="020B0600070205080204" pitchFamily="50" charset="-128"/>
              </a:rPr>
              <a:pPr/>
              <a:t>6</a:t>
            </a:fld>
            <a:endParaRPr lang="en-US" altLang="ja-JP" sz="1300">
              <a:latin typeface="ＭＳ Ｐゴシック" panose="020B0600070205080204" pitchFamily="50"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a:extLst>
              <a:ext uri="{FF2B5EF4-FFF2-40B4-BE49-F238E27FC236}">
                <a16:creationId xmlns:a16="http://schemas.microsoft.com/office/drawing/2014/main" id="{5B3F9CCB-83CC-42FF-8F94-FEDE92381D1C}"/>
              </a:ext>
            </a:extLst>
          </p:cNvPr>
          <p:cNvSpPr>
            <a:spLocks noGrp="1" noRot="1" noChangeAspect="1" noTextEdit="1"/>
          </p:cNvSpPr>
          <p:nvPr>
            <p:ph type="sldImg"/>
          </p:nvPr>
        </p:nvSpPr>
        <p:spPr bwMode="auto">
          <a:xfrm>
            <a:off x="1246188" y="1279525"/>
            <a:ext cx="4606925" cy="3454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ノート プレースホルダー 2">
            <a:extLst>
              <a:ext uri="{FF2B5EF4-FFF2-40B4-BE49-F238E27FC236}">
                <a16:creationId xmlns:a16="http://schemas.microsoft.com/office/drawing/2014/main" id="{BCE09F2F-83C8-4BA7-8CB3-6F8C47D328C8}"/>
              </a:ext>
            </a:extLst>
          </p:cNvPr>
          <p:cNvSpPr>
            <a:spLocks noGrp="1" noChangeArrowheads="1"/>
          </p:cNvSpPr>
          <p:nvPr>
            <p:ph type="body" idx="1"/>
          </p:nvPr>
        </p:nvSpPr>
        <p:spPr bwMode="auto">
          <a:xfrm>
            <a:off x="709613" y="4926013"/>
            <a:ext cx="5680075" cy="4029075"/>
          </a:xfrm>
          <a:ln/>
        </p:spPr>
        <p:txBody>
          <a:bodyPr/>
          <a:lstStyle/>
          <a:p>
            <a:pPr>
              <a:defRPr/>
            </a:pPr>
            <a:r>
              <a:rPr lang="ja-JP" altLang="en-US" dirty="0">
                <a:latin typeface="+mn-ea"/>
              </a:rPr>
              <a:t>＜まとめ＞</a:t>
            </a:r>
            <a:endParaRPr lang="en-US" altLang="ja-JP" dirty="0">
              <a:latin typeface="+mn-ea"/>
            </a:endParaRPr>
          </a:p>
          <a:p>
            <a:pPr>
              <a:defRPr/>
            </a:pPr>
            <a:r>
              <a:rPr lang="ja-JP" altLang="en-US" dirty="0">
                <a:latin typeface="メイリオ" panose="020B0604030504040204" pitchFamily="50" charset="-128"/>
                <a:ea typeface="メイリオ" panose="020B0604030504040204" pitchFamily="50" charset="-128"/>
              </a:rPr>
              <a:t>今回は、気候変動の課題以外に、効率的な水の使用、化学薬品を使わない綿の栽培、資源の循環、</a:t>
            </a:r>
            <a:endParaRPr lang="en-US" altLang="ja-JP"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海洋プラスチック、女性のキャリア、</a:t>
            </a:r>
            <a:r>
              <a:rPr lang="en-US" altLang="ja-JP" dirty="0">
                <a:latin typeface="メイリオ" panose="020B0604030504040204" pitchFamily="50" charset="-128"/>
                <a:ea typeface="メイリオ" panose="020B0604030504040204" pitchFamily="50" charset="-128"/>
              </a:rPr>
              <a:t>LGBTQ+</a:t>
            </a:r>
            <a:r>
              <a:rPr lang="ja-JP" altLang="en-US" dirty="0">
                <a:latin typeface="メイリオ" panose="020B0604030504040204" pitchFamily="50" charset="-128"/>
                <a:ea typeface="メイリオ" panose="020B0604030504040204" pitchFamily="50" charset="-128"/>
              </a:rPr>
              <a:t>への配慮、障がい者雇用、難民問題、地域コミュニティの形成・・・など</a:t>
            </a:r>
            <a:endParaRPr lang="en-US" altLang="ja-JP"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様々な課題への取組みが載っていました。</a:t>
            </a:r>
            <a:endParaRPr lang="en-US" altLang="ja-JP"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これらの中で、あなた自身が関心を持てる課題はどれでしょうか。</a:t>
            </a:r>
            <a:endParaRPr lang="en-US" altLang="ja-JP"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その課題への取組みを見て、このような商品であれば買いたいと思ったのであれば、</a:t>
            </a:r>
            <a:endParaRPr lang="en-US" altLang="ja-JP"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その企業はお客さんからの支持を得やすい、つまり売上が長期的に成長する可能性があります。</a:t>
            </a:r>
            <a:endParaRPr lang="en-US" altLang="ja-JP" dirty="0">
              <a:latin typeface="メイリオ" panose="020B0604030504040204" pitchFamily="50" charset="-128"/>
              <a:ea typeface="メイリオ" panose="020B0604030504040204" pitchFamily="50" charset="-128"/>
            </a:endParaRPr>
          </a:p>
          <a:p>
            <a:pPr>
              <a:defRPr/>
            </a:pPr>
            <a:endParaRPr lang="en-US" altLang="ja-JP"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また、気候変動をはじめとする環境問題、社会課題の解決に関わる方法は、</a:t>
            </a:r>
            <a:endParaRPr lang="en-US" altLang="ja-JP"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サステナブルファイナンスで紹介した預金や投資、消費以外にもたくさんあります。</a:t>
            </a:r>
            <a:endParaRPr lang="en-US" altLang="ja-JP"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最近</a:t>
            </a:r>
            <a:r>
              <a:rPr lang="ja-JP" altLang="en-US">
                <a:latin typeface="メイリオ" panose="020B0604030504040204" pitchFamily="50" charset="-128"/>
                <a:ea typeface="メイリオ" panose="020B0604030504040204" pitchFamily="50" charset="-128"/>
              </a:rPr>
              <a:t>は環境問題、社会</a:t>
            </a:r>
            <a:r>
              <a:rPr lang="ja-JP" altLang="en-US" dirty="0">
                <a:latin typeface="メイリオ" panose="020B0604030504040204" pitchFamily="50" charset="-128"/>
                <a:ea typeface="メイリオ" panose="020B0604030504040204" pitchFamily="50" charset="-128"/>
              </a:rPr>
              <a:t>課題を解決するビジネスや団体を新しく立ち上げる学生も増えてきています。</a:t>
            </a:r>
            <a:endParaRPr lang="en-US" altLang="ja-JP"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近い将来、起業や就職する会社で様々な課題を解決するビジネスを始めるとき、</a:t>
            </a:r>
            <a:endParaRPr lang="en-US" altLang="ja-JP"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今回ご紹介したサステナブルファイナンスの知識が、助けになるかもしれません。</a:t>
            </a:r>
            <a:endParaRPr lang="en-US" altLang="ja-JP" dirty="0">
              <a:latin typeface="メイリオ" panose="020B0604030504040204" pitchFamily="50" charset="-128"/>
              <a:ea typeface="メイリオ" panose="020B0604030504040204" pitchFamily="50" charset="-128"/>
            </a:endParaRPr>
          </a:p>
        </p:txBody>
      </p:sp>
      <p:sp>
        <p:nvSpPr>
          <p:cNvPr id="31748" name="スライド番号プレースホルダー 3">
            <a:extLst>
              <a:ext uri="{FF2B5EF4-FFF2-40B4-BE49-F238E27FC236}">
                <a16:creationId xmlns:a16="http://schemas.microsoft.com/office/drawing/2014/main" id="{7C428B68-D7FA-47DC-ADB4-44B141A190D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kumimoji="1">
                <a:solidFill>
                  <a:schemeClr val="tx1"/>
                </a:solidFill>
                <a:latin typeface="Calibri" panose="020F0502020204030204" pitchFamily="34" charset="0"/>
                <a:ea typeface="ＭＳ Ｐゴシック" panose="020B0600070205080204" pitchFamily="50" charset="-128"/>
              </a:defRPr>
            </a:lvl1pPr>
            <a:lvl2pPr marL="742950" indent="-285750" defTabSz="949325">
              <a:defRPr kumimoji="1">
                <a:solidFill>
                  <a:schemeClr val="tx1"/>
                </a:solidFill>
                <a:latin typeface="Calibri" panose="020F0502020204030204" pitchFamily="34" charset="0"/>
                <a:ea typeface="ＭＳ Ｐゴシック" panose="020B0600070205080204" pitchFamily="50" charset="-128"/>
              </a:defRPr>
            </a:lvl2pPr>
            <a:lvl3pPr marL="1143000" indent="-228600" defTabSz="949325">
              <a:defRPr kumimoji="1">
                <a:solidFill>
                  <a:schemeClr val="tx1"/>
                </a:solidFill>
                <a:latin typeface="Calibri" panose="020F0502020204030204" pitchFamily="34" charset="0"/>
                <a:ea typeface="ＭＳ Ｐゴシック" panose="020B0600070205080204" pitchFamily="50" charset="-128"/>
              </a:defRPr>
            </a:lvl3pPr>
            <a:lvl4pPr marL="1600200" indent="-228600" defTabSz="949325">
              <a:defRPr kumimoji="1">
                <a:solidFill>
                  <a:schemeClr val="tx1"/>
                </a:solidFill>
                <a:latin typeface="Calibri" panose="020F0502020204030204" pitchFamily="34" charset="0"/>
                <a:ea typeface="ＭＳ Ｐゴシック" panose="020B0600070205080204" pitchFamily="50" charset="-128"/>
              </a:defRPr>
            </a:lvl4pPr>
            <a:lvl5pPr marL="2057400" indent="-228600" defTabSz="949325">
              <a:defRPr kumimoji="1">
                <a:solidFill>
                  <a:schemeClr val="tx1"/>
                </a:solidFill>
                <a:latin typeface="Calibri" panose="020F0502020204030204" pitchFamily="34" charset="0"/>
                <a:ea typeface="ＭＳ Ｐゴシック" panose="020B0600070205080204" pitchFamily="50" charset="-128"/>
              </a:defRPr>
            </a:lvl5pPr>
            <a:lvl6pPr marL="25146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94932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03416ECC-6D2D-4645-8A71-5237709F9658}" type="slidenum">
              <a:rPr lang="en-US" altLang="ja-JP" sz="1300" smtClean="0">
                <a:latin typeface="ＭＳ Ｐゴシック" panose="020B0600070205080204" pitchFamily="50" charset="-128"/>
              </a:rPr>
              <a:pPr/>
              <a:t>7</a:t>
            </a:fld>
            <a:endParaRPr lang="en-US" altLang="ja-JP" sz="1300">
              <a:latin typeface="ＭＳ Ｐゴシック" panose="020B0600070205080204"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2E84BF6E-C023-42E3-BA74-BDECE01DEE43}"/>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CD2E5FFA-CF9C-4181-B006-52BD00714DF6}" type="datetimeFigureOut">
              <a:rPr lang="ja-JP" altLang="en-US"/>
              <a:pPr>
                <a:defRPr/>
              </a:pPr>
              <a:t>2022/2/17</a:t>
            </a:fld>
            <a:endParaRPr lang="ja-JP" altLang="en-US"/>
          </a:p>
        </p:txBody>
      </p:sp>
      <p:sp>
        <p:nvSpPr>
          <p:cNvPr id="5" name="フッター プレースホルダー 4">
            <a:extLst>
              <a:ext uri="{FF2B5EF4-FFF2-40B4-BE49-F238E27FC236}">
                <a16:creationId xmlns:a16="http://schemas.microsoft.com/office/drawing/2014/main" id="{EE084D06-1D6E-4870-8C11-B88B4E3F4392}"/>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D1EE613E-A988-4C1E-B486-AE2BFC0CDFB2}"/>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F92D706-3B58-438D-A99C-9C81975B9BBB}" type="slidenum">
              <a:rPr lang="ja-JP" altLang="en-US"/>
              <a:pPr>
                <a:defRPr/>
              </a:pPr>
              <a:t>‹#›</a:t>
            </a:fld>
            <a:endParaRPr lang="ja-JP" altLang="en-US"/>
          </a:p>
        </p:txBody>
      </p:sp>
    </p:spTree>
    <p:extLst>
      <p:ext uri="{BB962C8B-B14F-4D97-AF65-F5344CB8AC3E}">
        <p14:creationId xmlns:p14="http://schemas.microsoft.com/office/powerpoint/2010/main" val="3471044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5"/>
            <a:ext cx="7886700" cy="1325563"/>
          </a:xfrm>
          <a:prstGeom prst="rect">
            <a:avLst/>
          </a:prstGeom>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28650" y="1825625"/>
            <a:ext cx="7886700" cy="43513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D91E7A7C-FA84-48FC-85D1-9EF401878C46}"/>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F537805E-7213-4925-A03A-0370C83CFC33}" type="datetimeFigureOut">
              <a:rPr lang="ja-JP" altLang="en-US"/>
              <a:pPr>
                <a:defRPr/>
              </a:pPr>
              <a:t>2022/2/17</a:t>
            </a:fld>
            <a:endParaRPr lang="ja-JP" altLang="en-US"/>
          </a:p>
        </p:txBody>
      </p:sp>
      <p:sp>
        <p:nvSpPr>
          <p:cNvPr id="5" name="フッター プレースホルダー 4">
            <a:extLst>
              <a:ext uri="{FF2B5EF4-FFF2-40B4-BE49-F238E27FC236}">
                <a16:creationId xmlns:a16="http://schemas.microsoft.com/office/drawing/2014/main" id="{F91669E0-5A31-4E51-90C5-299E63C30775}"/>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463C8BC5-EC82-46D3-BD17-4E5678A502B9}"/>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FEC7D2DA-0E22-405F-B789-2501299016D1}" type="slidenum">
              <a:rPr lang="ja-JP" altLang="en-US"/>
              <a:pPr>
                <a:defRPr/>
              </a:pPr>
              <a:t>‹#›</a:t>
            </a:fld>
            <a:endParaRPr lang="ja-JP" altLang="en-US"/>
          </a:p>
        </p:txBody>
      </p:sp>
    </p:spTree>
    <p:extLst>
      <p:ext uri="{BB962C8B-B14F-4D97-AF65-F5344CB8AC3E}">
        <p14:creationId xmlns:p14="http://schemas.microsoft.com/office/powerpoint/2010/main" val="653933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762625" cy="58118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A4894B51-C912-4002-9B05-2C02E066DC7C}"/>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422540B9-CE0D-4E74-96C1-BB67E790EA99}" type="datetimeFigureOut">
              <a:rPr lang="ja-JP" altLang="en-US"/>
              <a:pPr>
                <a:defRPr/>
              </a:pPr>
              <a:t>2022/2/17</a:t>
            </a:fld>
            <a:endParaRPr lang="ja-JP" altLang="en-US"/>
          </a:p>
        </p:txBody>
      </p:sp>
      <p:sp>
        <p:nvSpPr>
          <p:cNvPr id="5" name="フッター プレースホルダー 4">
            <a:extLst>
              <a:ext uri="{FF2B5EF4-FFF2-40B4-BE49-F238E27FC236}">
                <a16:creationId xmlns:a16="http://schemas.microsoft.com/office/drawing/2014/main" id="{43FE6868-9246-436F-BA26-055EBCDD9666}"/>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86EDD797-86B4-45FC-9967-7B69929E1F98}"/>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46CCF3E-65C4-46C9-A925-30547B9F59AF}" type="slidenum">
              <a:rPr lang="ja-JP" altLang="en-US"/>
              <a:pPr>
                <a:defRPr/>
              </a:pPr>
              <a:t>‹#›</a:t>
            </a:fld>
            <a:endParaRPr lang="ja-JP" altLang="en-US"/>
          </a:p>
        </p:txBody>
      </p:sp>
    </p:spTree>
    <p:extLst>
      <p:ext uri="{BB962C8B-B14F-4D97-AF65-F5344CB8AC3E}">
        <p14:creationId xmlns:p14="http://schemas.microsoft.com/office/powerpoint/2010/main" val="2368285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50" y="1825625"/>
            <a:ext cx="7886700" cy="4351338"/>
          </a:xfrm>
          <a:prstGeom prst="rect">
            <a:avLst/>
          </a:prstGeo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7" name="タイトル 1"/>
          <p:cNvSpPr>
            <a:spLocks noGrp="1"/>
          </p:cNvSpPr>
          <p:nvPr>
            <p:ph type="ctrTitle"/>
          </p:nvPr>
        </p:nvSpPr>
        <p:spPr>
          <a:xfrm>
            <a:off x="323528" y="620689"/>
            <a:ext cx="6480720" cy="432048"/>
          </a:xfrm>
          <a:prstGeom prst="rect">
            <a:avLst/>
          </a:prstGeom>
        </p:spPr>
        <p:txBody>
          <a:bodyPr>
            <a:noAutofit/>
          </a:bodyPr>
          <a:lstStyle>
            <a:lvl1pPr algn="l">
              <a:defRPr sz="2800">
                <a:solidFill>
                  <a:schemeClr val="bg1"/>
                </a:solidFill>
              </a:defRPr>
            </a:lvl1pPr>
          </a:lstStyle>
          <a:p>
            <a:r>
              <a:rPr lang="ja-JP" altLang="en-US" dirty="0"/>
              <a:t>マスター タイトルの書式設定</a:t>
            </a:r>
          </a:p>
        </p:txBody>
      </p:sp>
      <p:sp>
        <p:nvSpPr>
          <p:cNvPr id="4" name="日付プレースホルダー 3">
            <a:extLst>
              <a:ext uri="{FF2B5EF4-FFF2-40B4-BE49-F238E27FC236}">
                <a16:creationId xmlns:a16="http://schemas.microsoft.com/office/drawing/2014/main" id="{F1014B4F-7C2D-4D9C-BCED-A86103E35747}"/>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C031D4D5-81CD-4591-8C42-ECC11FE1F433}" type="datetime1">
              <a:rPr lang="ja-JP" altLang="en-US"/>
              <a:pPr>
                <a:defRPr/>
              </a:pPr>
              <a:t>2022/2/17</a:t>
            </a:fld>
            <a:endParaRPr lang="ja-JP" altLang="en-US"/>
          </a:p>
        </p:txBody>
      </p:sp>
      <p:sp>
        <p:nvSpPr>
          <p:cNvPr id="5" name="フッター プレースホルダー 4">
            <a:extLst>
              <a:ext uri="{FF2B5EF4-FFF2-40B4-BE49-F238E27FC236}">
                <a16:creationId xmlns:a16="http://schemas.microsoft.com/office/drawing/2014/main" id="{041A3869-0A11-4C69-8641-56FA81A1A622}"/>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2E1EF73E-68F3-40AF-8271-7DA75AA2E73D}"/>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6B44889-26C5-45F5-8BEC-3F0676CB9D81}" type="slidenum">
              <a:rPr lang="ja-JP" altLang="en-US"/>
              <a:pPr>
                <a:defRPr/>
              </a:pPr>
              <a:t>‹#›</a:t>
            </a:fld>
            <a:endParaRPr lang="ja-JP" altLang="en-US"/>
          </a:p>
        </p:txBody>
      </p:sp>
    </p:spTree>
    <p:extLst>
      <p:ext uri="{BB962C8B-B14F-4D97-AF65-F5344CB8AC3E}">
        <p14:creationId xmlns:p14="http://schemas.microsoft.com/office/powerpoint/2010/main" val="2953010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5"/>
            <a:ext cx="7886700" cy="1325563"/>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628650" y="1825625"/>
            <a:ext cx="78867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21856153-BF48-48A1-8418-08164073E8B0}"/>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DF6411C1-DFB4-44D8-A833-AB856BB98608}" type="datetimeFigureOut">
              <a:rPr lang="ja-JP" altLang="en-US"/>
              <a:pPr>
                <a:defRPr/>
              </a:pPr>
              <a:t>2022/2/17</a:t>
            </a:fld>
            <a:endParaRPr lang="ja-JP" altLang="en-US"/>
          </a:p>
        </p:txBody>
      </p:sp>
      <p:sp>
        <p:nvSpPr>
          <p:cNvPr id="5" name="フッター プレースホルダー 4">
            <a:extLst>
              <a:ext uri="{FF2B5EF4-FFF2-40B4-BE49-F238E27FC236}">
                <a16:creationId xmlns:a16="http://schemas.microsoft.com/office/drawing/2014/main" id="{CB0A2069-7378-44CD-AC67-9913A01A43F9}"/>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E77BCEDB-4726-45C5-A883-B05C06EADF31}"/>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7EC78C4-7FBF-4063-8177-E532A161E730}" type="slidenum">
              <a:rPr lang="ja-JP" altLang="en-US"/>
              <a:pPr>
                <a:defRPr/>
              </a:pPr>
              <a:t>‹#›</a:t>
            </a:fld>
            <a:endParaRPr lang="ja-JP" altLang="en-US"/>
          </a:p>
        </p:txBody>
      </p:sp>
    </p:spTree>
    <p:extLst>
      <p:ext uri="{BB962C8B-B14F-4D97-AF65-F5344CB8AC3E}">
        <p14:creationId xmlns:p14="http://schemas.microsoft.com/office/powerpoint/2010/main" val="1991525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a:prstGeom prst="rect">
            <a:avLst/>
          </a:prstGeo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8E9B6565-E86B-4004-9D96-4054AC994F90}"/>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63A1DE87-4FF9-48D9-A6B6-C1B50A7E219E}" type="datetimeFigureOut">
              <a:rPr lang="ja-JP" altLang="en-US"/>
              <a:pPr>
                <a:defRPr/>
              </a:pPr>
              <a:t>2022/2/17</a:t>
            </a:fld>
            <a:endParaRPr lang="ja-JP" altLang="en-US"/>
          </a:p>
        </p:txBody>
      </p:sp>
      <p:sp>
        <p:nvSpPr>
          <p:cNvPr id="5" name="フッター プレースホルダー 4">
            <a:extLst>
              <a:ext uri="{FF2B5EF4-FFF2-40B4-BE49-F238E27FC236}">
                <a16:creationId xmlns:a16="http://schemas.microsoft.com/office/drawing/2014/main" id="{8DDB58C1-2B87-4D07-97BD-F9FEB3318544}"/>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81D82C93-0952-4551-866A-D72B798F30DB}"/>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33C7E8B-9634-4E13-B373-C0E5AA187593}" type="slidenum">
              <a:rPr lang="ja-JP" altLang="en-US"/>
              <a:pPr>
                <a:defRPr/>
              </a:pPr>
              <a:t>‹#›</a:t>
            </a:fld>
            <a:endParaRPr lang="ja-JP" altLang="en-US"/>
          </a:p>
        </p:txBody>
      </p:sp>
    </p:spTree>
    <p:extLst>
      <p:ext uri="{BB962C8B-B14F-4D97-AF65-F5344CB8AC3E}">
        <p14:creationId xmlns:p14="http://schemas.microsoft.com/office/powerpoint/2010/main" val="3554931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5"/>
            <a:ext cx="7886700" cy="1325563"/>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28650" y="1825625"/>
            <a:ext cx="386715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825625"/>
            <a:ext cx="386715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a16="http://schemas.microsoft.com/office/drawing/2014/main" id="{C47BEDC7-408D-41BC-AF4F-0D2FA60058F7}"/>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3DF0A927-1367-4106-BE32-4CEEE2054589}" type="datetimeFigureOut">
              <a:rPr lang="ja-JP" altLang="en-US"/>
              <a:pPr>
                <a:defRPr/>
              </a:pPr>
              <a:t>2022/2/17</a:t>
            </a:fld>
            <a:endParaRPr lang="ja-JP" altLang="en-US"/>
          </a:p>
        </p:txBody>
      </p:sp>
      <p:sp>
        <p:nvSpPr>
          <p:cNvPr id="6" name="フッター プレースホルダー 4">
            <a:extLst>
              <a:ext uri="{FF2B5EF4-FFF2-40B4-BE49-F238E27FC236}">
                <a16:creationId xmlns:a16="http://schemas.microsoft.com/office/drawing/2014/main" id="{B9175B96-88F4-44B6-8F42-E41417A1CC12}"/>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50E285BE-CB1C-465B-850E-C45DE9EDF950}"/>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C5CB5B6-1289-4B62-AD62-1B2929CA2D22}" type="slidenum">
              <a:rPr lang="ja-JP" altLang="en-US"/>
              <a:pPr>
                <a:defRPr/>
              </a:pPr>
              <a:t>‹#›</a:t>
            </a:fld>
            <a:endParaRPr lang="ja-JP" altLang="en-US"/>
          </a:p>
        </p:txBody>
      </p:sp>
    </p:spTree>
    <p:extLst>
      <p:ext uri="{BB962C8B-B14F-4D97-AF65-F5344CB8AC3E}">
        <p14:creationId xmlns:p14="http://schemas.microsoft.com/office/powerpoint/2010/main" val="2040800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a:prstGeom prst="rect">
            <a:avLst/>
          </a:prstGeo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a:ext uri="{FF2B5EF4-FFF2-40B4-BE49-F238E27FC236}">
                <a16:creationId xmlns:a16="http://schemas.microsoft.com/office/drawing/2014/main" id="{B8CA1152-25C7-4261-96A0-D2865C2BFD07}"/>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E934A7A3-C359-4468-A857-86513EF82F16}" type="datetimeFigureOut">
              <a:rPr lang="ja-JP" altLang="en-US"/>
              <a:pPr>
                <a:defRPr/>
              </a:pPr>
              <a:t>2022/2/17</a:t>
            </a:fld>
            <a:endParaRPr lang="ja-JP" altLang="en-US"/>
          </a:p>
        </p:txBody>
      </p:sp>
      <p:sp>
        <p:nvSpPr>
          <p:cNvPr id="8" name="フッター プレースホルダー 4">
            <a:extLst>
              <a:ext uri="{FF2B5EF4-FFF2-40B4-BE49-F238E27FC236}">
                <a16:creationId xmlns:a16="http://schemas.microsoft.com/office/drawing/2014/main" id="{BDED6783-E456-4041-87FD-329BCF872FF8}"/>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9" name="スライド番号プレースホルダー 5">
            <a:extLst>
              <a:ext uri="{FF2B5EF4-FFF2-40B4-BE49-F238E27FC236}">
                <a16:creationId xmlns:a16="http://schemas.microsoft.com/office/drawing/2014/main" id="{1DF7018C-7A30-4E0F-9E4C-66CA1B220DAF}"/>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2DB121A-3D90-45B8-96AD-3B5452F179F1}" type="slidenum">
              <a:rPr lang="ja-JP" altLang="en-US"/>
              <a:pPr>
                <a:defRPr/>
              </a:pPr>
              <a:t>‹#›</a:t>
            </a:fld>
            <a:endParaRPr lang="ja-JP" altLang="en-US"/>
          </a:p>
        </p:txBody>
      </p:sp>
    </p:spTree>
    <p:extLst>
      <p:ext uri="{BB962C8B-B14F-4D97-AF65-F5344CB8AC3E}">
        <p14:creationId xmlns:p14="http://schemas.microsoft.com/office/powerpoint/2010/main" val="3875578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5"/>
            <a:ext cx="7886700" cy="1325563"/>
          </a:xfrm>
          <a:prstGeom prst="rect">
            <a:avLst/>
          </a:prstGeom>
        </p:spPr>
        <p:txBody>
          <a:bodyPr/>
          <a:lstStyle/>
          <a:p>
            <a:r>
              <a:rPr lang="ja-JP" altLang="en-US"/>
              <a:t>マスター タイトルの書式設定</a:t>
            </a:r>
          </a:p>
        </p:txBody>
      </p:sp>
      <p:sp>
        <p:nvSpPr>
          <p:cNvPr id="3" name="日付プレースホルダー 3">
            <a:extLst>
              <a:ext uri="{FF2B5EF4-FFF2-40B4-BE49-F238E27FC236}">
                <a16:creationId xmlns:a16="http://schemas.microsoft.com/office/drawing/2014/main" id="{258C0D5A-2354-407D-BF7F-2F439E68B211}"/>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7AEF1EB5-A824-4938-A7F9-4B5D1D9224D2}" type="datetimeFigureOut">
              <a:rPr lang="ja-JP" altLang="en-US"/>
              <a:pPr>
                <a:defRPr/>
              </a:pPr>
              <a:t>2022/2/17</a:t>
            </a:fld>
            <a:endParaRPr lang="ja-JP" altLang="en-US"/>
          </a:p>
        </p:txBody>
      </p:sp>
      <p:sp>
        <p:nvSpPr>
          <p:cNvPr id="4" name="フッター プレースホルダー 4">
            <a:extLst>
              <a:ext uri="{FF2B5EF4-FFF2-40B4-BE49-F238E27FC236}">
                <a16:creationId xmlns:a16="http://schemas.microsoft.com/office/drawing/2014/main" id="{C143B398-9A14-456B-9DDD-662103530B3C}"/>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5" name="スライド番号プレースホルダー 5">
            <a:extLst>
              <a:ext uri="{FF2B5EF4-FFF2-40B4-BE49-F238E27FC236}">
                <a16:creationId xmlns:a16="http://schemas.microsoft.com/office/drawing/2014/main" id="{F38DCADC-7E91-4B53-A1C4-C707551A8BFF}"/>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E8246B2-EC2F-4046-A927-B5C543A34C66}" type="slidenum">
              <a:rPr lang="ja-JP" altLang="en-US"/>
              <a:pPr>
                <a:defRPr/>
              </a:pPr>
              <a:t>‹#›</a:t>
            </a:fld>
            <a:endParaRPr lang="ja-JP" altLang="en-US"/>
          </a:p>
        </p:txBody>
      </p:sp>
    </p:spTree>
    <p:extLst>
      <p:ext uri="{BB962C8B-B14F-4D97-AF65-F5344CB8AC3E}">
        <p14:creationId xmlns:p14="http://schemas.microsoft.com/office/powerpoint/2010/main" val="767538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835EB3F9-3FD6-48EF-BF54-9634D62DEC9A}"/>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D09EC125-8E6D-4D31-B270-BB83B4988D40}" type="datetimeFigureOut">
              <a:rPr lang="ja-JP" altLang="en-US"/>
              <a:pPr>
                <a:defRPr/>
              </a:pPr>
              <a:t>2022/2/17</a:t>
            </a:fld>
            <a:endParaRPr lang="ja-JP" altLang="en-US"/>
          </a:p>
        </p:txBody>
      </p:sp>
      <p:sp>
        <p:nvSpPr>
          <p:cNvPr id="3" name="フッター プレースホルダー 4">
            <a:extLst>
              <a:ext uri="{FF2B5EF4-FFF2-40B4-BE49-F238E27FC236}">
                <a16:creationId xmlns:a16="http://schemas.microsoft.com/office/drawing/2014/main" id="{ACF62B98-38FC-4592-8F80-6D703338B9A8}"/>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4" name="スライド番号プレースホルダー 5">
            <a:extLst>
              <a:ext uri="{FF2B5EF4-FFF2-40B4-BE49-F238E27FC236}">
                <a16:creationId xmlns:a16="http://schemas.microsoft.com/office/drawing/2014/main" id="{54DFF399-7351-4A02-856E-A7FD0DED3F5B}"/>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27996FC-0E71-4B9B-9906-70F7A4D283BD}" type="slidenum">
              <a:rPr lang="ja-JP" altLang="en-US"/>
              <a:pPr>
                <a:defRPr/>
              </a:pPr>
              <a:t>‹#›</a:t>
            </a:fld>
            <a:endParaRPr lang="ja-JP" altLang="en-US"/>
          </a:p>
        </p:txBody>
      </p:sp>
    </p:spTree>
    <p:extLst>
      <p:ext uri="{BB962C8B-B14F-4D97-AF65-F5344CB8AC3E}">
        <p14:creationId xmlns:p14="http://schemas.microsoft.com/office/powerpoint/2010/main" val="97865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a:prstGeom prst="rect">
            <a:avLst/>
          </a:prstGeo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90D29E92-3650-4D9C-B6E7-9CFE5FC7FC63}"/>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6D7277A8-F201-4BC6-BB4C-F8E80116ED57}" type="datetimeFigureOut">
              <a:rPr lang="ja-JP" altLang="en-US"/>
              <a:pPr>
                <a:defRPr/>
              </a:pPr>
              <a:t>2022/2/17</a:t>
            </a:fld>
            <a:endParaRPr lang="ja-JP" altLang="en-US"/>
          </a:p>
        </p:txBody>
      </p:sp>
      <p:sp>
        <p:nvSpPr>
          <p:cNvPr id="6" name="フッター プレースホルダー 4">
            <a:extLst>
              <a:ext uri="{FF2B5EF4-FFF2-40B4-BE49-F238E27FC236}">
                <a16:creationId xmlns:a16="http://schemas.microsoft.com/office/drawing/2014/main" id="{2A861CCF-D897-4095-B8D5-B35BD551B485}"/>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C5230D66-5C0B-4D1F-B88A-00151D07C71C}"/>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C605332-B6BC-486A-B894-C77F8EF317E4}" type="slidenum">
              <a:rPr lang="ja-JP" altLang="en-US"/>
              <a:pPr>
                <a:defRPr/>
              </a:pPr>
              <a:t>‹#›</a:t>
            </a:fld>
            <a:endParaRPr lang="ja-JP" altLang="en-US"/>
          </a:p>
        </p:txBody>
      </p:sp>
    </p:spTree>
    <p:extLst>
      <p:ext uri="{BB962C8B-B14F-4D97-AF65-F5344CB8AC3E}">
        <p14:creationId xmlns:p14="http://schemas.microsoft.com/office/powerpoint/2010/main" val="3066029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a:prstGeom prst="rect">
            <a:avLst/>
          </a:prstGeo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F2395C28-E9F5-4BF8-BD66-F1B340A3A256}"/>
              </a:ext>
            </a:extLst>
          </p:cNvPr>
          <p:cNvSpPr>
            <a:spLocks noGrp="1"/>
          </p:cNvSpPr>
          <p:nvPr>
            <p:ph type="dt" sz="half" idx="10"/>
          </p:nvPr>
        </p:nvSpPr>
        <p:spPr>
          <a:xfrm>
            <a:off x="628650" y="6356350"/>
            <a:ext cx="20574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fld id="{643A20C6-E361-415A-87C9-5757FFA50B89}" type="datetimeFigureOut">
              <a:rPr lang="ja-JP" altLang="en-US"/>
              <a:pPr>
                <a:defRPr/>
              </a:pPr>
              <a:t>2022/2/17</a:t>
            </a:fld>
            <a:endParaRPr lang="ja-JP" altLang="en-US"/>
          </a:p>
        </p:txBody>
      </p:sp>
      <p:sp>
        <p:nvSpPr>
          <p:cNvPr id="6" name="フッター プレースホルダー 4">
            <a:extLst>
              <a:ext uri="{FF2B5EF4-FFF2-40B4-BE49-F238E27FC236}">
                <a16:creationId xmlns:a16="http://schemas.microsoft.com/office/drawing/2014/main" id="{89FCBA67-A8DF-47FD-BC8B-80C8970C3B29}"/>
              </a:ext>
            </a:extLst>
          </p:cNvPr>
          <p:cNvSpPr>
            <a:spLocks noGrp="1"/>
          </p:cNvSpPr>
          <p:nvPr>
            <p:ph type="ftr" sz="quarter" idx="11"/>
          </p:nvPr>
        </p:nvSpPr>
        <p:spPr>
          <a:xfrm>
            <a:off x="3028950" y="6356350"/>
            <a:ext cx="3086100" cy="365125"/>
          </a:xfrm>
          <a:prstGeom prst="rect">
            <a:avLst/>
          </a:prstGeom>
        </p:spPr>
        <p:txBody>
          <a:bodyPr/>
          <a:lstStyle>
            <a:lvl1pPr>
              <a:defRPr>
                <a:latin typeface="Calibri" panose="020F0502020204030204" pitchFamily="34" charset="0"/>
                <a:ea typeface="ＭＳ Ｐゴシック" panose="020B0600070205080204" pitchFamily="50" charset="-128"/>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57992C39-6191-4535-A1D0-397F8EDAE1A1}"/>
              </a:ext>
            </a:extLst>
          </p:cNvPr>
          <p:cNvSpPr>
            <a:spLocks noGrp="1"/>
          </p:cNvSpPr>
          <p:nvPr>
            <p:ph type="sldNum" sz="quarter" idx="12"/>
          </p:nvPr>
        </p:nvSpPr>
        <p:spPr>
          <a:xfrm>
            <a:off x="6457950" y="6356350"/>
            <a:ext cx="20574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53625B6-771B-4A15-9811-4DDDD7CB4F90}" type="slidenum">
              <a:rPr lang="ja-JP" altLang="en-US"/>
              <a:pPr>
                <a:defRPr/>
              </a:pPr>
              <a:t>‹#›</a:t>
            </a:fld>
            <a:endParaRPr lang="ja-JP" altLang="en-US"/>
          </a:p>
        </p:txBody>
      </p:sp>
    </p:spTree>
    <p:extLst>
      <p:ext uri="{BB962C8B-B14F-4D97-AF65-F5344CB8AC3E}">
        <p14:creationId xmlns:p14="http://schemas.microsoft.com/office/powerpoint/2010/main" val="3980141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502DB823-A468-4831-8A21-09CAE92ACE8D}"/>
              </a:ext>
            </a:extLst>
          </p:cNvPr>
          <p:cNvSpPr/>
          <p:nvPr userDrawn="1"/>
        </p:nvSpPr>
        <p:spPr>
          <a:xfrm>
            <a:off x="0" y="0"/>
            <a:ext cx="9144000" cy="6858000"/>
          </a:xfrm>
          <a:prstGeom prst="rect">
            <a:avLst/>
          </a:prstGeom>
          <a:solidFill>
            <a:srgbClr val="00ACC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 name="四角形: 角を丸くする 2">
            <a:extLst>
              <a:ext uri="{FF2B5EF4-FFF2-40B4-BE49-F238E27FC236}">
                <a16:creationId xmlns:a16="http://schemas.microsoft.com/office/drawing/2014/main" id="{76235CFE-D78B-45C1-BBE3-1CC8959B4F7A}"/>
              </a:ext>
            </a:extLst>
          </p:cNvPr>
          <p:cNvSpPr/>
          <p:nvPr userDrawn="1"/>
        </p:nvSpPr>
        <p:spPr>
          <a:xfrm>
            <a:off x="160338" y="141288"/>
            <a:ext cx="8793162" cy="6551612"/>
          </a:xfrm>
          <a:prstGeom prst="roundRect">
            <a:avLst>
              <a:gd name="adj" fmla="val 169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 bg1="lt1" tx1="dk1" bg2="lt2" tx2="dk2" accent1="accent1" accent2="accent2" accent3="accent3" accent4="accent4" accent5="accent5" accent6="accent6" hlink="hlink" folHlink="folHlink"/>
  <p:sldLayoutIdLst>
    <p:sldLayoutId id="2147489557" r:id="rId1"/>
    <p:sldLayoutId id="2147489558" r:id="rId2"/>
    <p:sldLayoutId id="2147489559" r:id="rId3"/>
    <p:sldLayoutId id="2147489560" r:id="rId4"/>
    <p:sldLayoutId id="2147489561" r:id="rId5"/>
    <p:sldLayoutId id="2147489562" r:id="rId6"/>
    <p:sldLayoutId id="2147489563" r:id="rId7"/>
    <p:sldLayoutId id="2147489564" r:id="rId8"/>
    <p:sldLayoutId id="2147489565" r:id="rId9"/>
    <p:sldLayoutId id="2147489566" r:id="rId10"/>
    <p:sldLayoutId id="2147489567" r:id="rId11"/>
    <p:sldLayoutId id="2147489568" r:id="rId12"/>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図 3">
            <a:extLst>
              <a:ext uri="{FF2B5EF4-FFF2-40B4-BE49-F238E27FC236}">
                <a16:creationId xmlns:a16="http://schemas.microsoft.com/office/drawing/2014/main" id="{CF561C5A-0CF7-494B-AD9F-0AD4A17A6DA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51275" y="5876925"/>
            <a:ext cx="1557338"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5">
            <a:extLst>
              <a:ext uri="{FF2B5EF4-FFF2-40B4-BE49-F238E27FC236}">
                <a16:creationId xmlns:a16="http://schemas.microsoft.com/office/drawing/2014/main" id="{30CC7A4F-0104-4A41-8A8B-96C209322A0D}"/>
              </a:ext>
            </a:extLst>
          </p:cNvPr>
          <p:cNvSpPr txBox="1"/>
          <p:nvPr/>
        </p:nvSpPr>
        <p:spPr>
          <a:xfrm>
            <a:off x="215900" y="3257550"/>
            <a:ext cx="8712200" cy="1323975"/>
          </a:xfrm>
          <a:prstGeom prst="rect">
            <a:avLst/>
          </a:prstGeom>
          <a:noFill/>
        </p:spPr>
        <p:txBody>
          <a:bodyPr>
            <a:spAutoFit/>
          </a:bodyPr>
          <a:lstStyle/>
          <a:p>
            <a:pPr algn="ctr" eaLnBrk="1" fontAlgn="auto" hangingPunct="1">
              <a:spcBef>
                <a:spcPts val="0"/>
              </a:spcBef>
              <a:spcAft>
                <a:spcPts val="0"/>
              </a:spcAft>
              <a:defRPr/>
            </a:pPr>
            <a:r>
              <a:rPr lang="ja-JP" altLang="en-US" sz="4000" b="1" dirty="0">
                <a:latin typeface="+mn-ea"/>
                <a:ea typeface="+mn-ea"/>
              </a:rPr>
              <a:t>対話型ワーク教材②</a:t>
            </a:r>
          </a:p>
          <a:p>
            <a:pPr algn="ctr" eaLnBrk="1" fontAlgn="auto" hangingPunct="1">
              <a:spcBef>
                <a:spcPts val="0"/>
              </a:spcBef>
              <a:spcAft>
                <a:spcPts val="0"/>
              </a:spcAft>
              <a:defRPr/>
            </a:pPr>
            <a:r>
              <a:rPr lang="ja-JP" altLang="en-US" sz="4000" b="1" dirty="0">
                <a:latin typeface="+mn-ea"/>
                <a:ea typeface="+mn-ea"/>
              </a:rPr>
              <a:t>「</a:t>
            </a:r>
            <a:r>
              <a:rPr lang="en-US" altLang="ja-JP" sz="4000" b="1" dirty="0">
                <a:latin typeface="+mn-ea"/>
                <a:ea typeface="+mn-ea"/>
              </a:rPr>
              <a:t>ESG</a:t>
            </a:r>
            <a:r>
              <a:rPr lang="ja-JP" altLang="en-US" sz="4000" b="1" dirty="0">
                <a:latin typeface="+mn-ea"/>
                <a:ea typeface="+mn-ea"/>
              </a:rPr>
              <a:t>の観点で投資を体験してみよう」</a:t>
            </a:r>
          </a:p>
        </p:txBody>
      </p:sp>
      <p:pic>
        <p:nvPicPr>
          <p:cNvPr id="7" name="図 6" descr="テキスト&#10;&#10;自動的に生成された説明">
            <a:extLst>
              <a:ext uri="{FF2B5EF4-FFF2-40B4-BE49-F238E27FC236}">
                <a16:creationId xmlns:a16="http://schemas.microsoft.com/office/drawing/2014/main" id="{177F560F-05E5-48CC-9DB3-9C71112709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16099" y="1227576"/>
            <a:ext cx="3111802" cy="180275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F1A7E30-39FB-483D-BA43-7AE87B347172}"/>
              </a:ext>
            </a:extLst>
          </p:cNvPr>
          <p:cNvSpPr/>
          <p:nvPr/>
        </p:nvSpPr>
        <p:spPr>
          <a:xfrm>
            <a:off x="534988" y="758825"/>
            <a:ext cx="8361362" cy="569913"/>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ja-JP" altLang="en-US" sz="2800" b="1" dirty="0">
                <a:solidFill>
                  <a:schemeClr val="tx1"/>
                </a:solidFill>
                <a:latin typeface="+mn-ea"/>
              </a:rPr>
              <a:t>まず、</a:t>
            </a:r>
            <a:r>
              <a:rPr lang="en-US" altLang="ja-JP" sz="2800" b="1" dirty="0">
                <a:solidFill>
                  <a:schemeClr val="tx1"/>
                </a:solidFill>
                <a:latin typeface="+mn-ea"/>
              </a:rPr>
              <a:t>ESG</a:t>
            </a:r>
            <a:r>
              <a:rPr lang="ja-JP" altLang="en-US" sz="2800" b="1" dirty="0">
                <a:solidFill>
                  <a:schemeClr val="tx1"/>
                </a:solidFill>
                <a:latin typeface="+mn-ea"/>
              </a:rPr>
              <a:t>課題の内容について振り返ってみましょう。</a:t>
            </a:r>
          </a:p>
        </p:txBody>
      </p:sp>
      <p:pic>
        <p:nvPicPr>
          <p:cNvPr id="18435" name="図 2">
            <a:extLst>
              <a:ext uri="{FF2B5EF4-FFF2-40B4-BE49-F238E27FC236}">
                <a16:creationId xmlns:a16="http://schemas.microsoft.com/office/drawing/2014/main" id="{7E6EFD12-CC48-463A-90FD-1CBE5167EE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9963" y="1428750"/>
            <a:ext cx="6646862" cy="334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6" name="図 26">
            <a:extLst>
              <a:ext uri="{FF2B5EF4-FFF2-40B4-BE49-F238E27FC236}">
                <a16:creationId xmlns:a16="http://schemas.microsoft.com/office/drawing/2014/main" id="{653816D9-CD6B-47B5-9A5F-39897176FA8D}"/>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b="16228"/>
          <a:stretch>
            <a:fillRect/>
          </a:stretch>
        </p:blipFill>
        <p:spPr bwMode="auto">
          <a:xfrm>
            <a:off x="400050" y="4676775"/>
            <a:ext cx="2632075" cy="201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439676E3-4922-40E1-8D14-BDA49712882A}"/>
              </a:ext>
            </a:extLst>
          </p:cNvPr>
          <p:cNvSpPr/>
          <p:nvPr/>
        </p:nvSpPr>
        <p:spPr>
          <a:xfrm>
            <a:off x="534988" y="1060450"/>
            <a:ext cx="7864475" cy="144303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ja-JP" altLang="en-US" sz="2800" dirty="0">
                <a:solidFill>
                  <a:schemeClr val="tx1"/>
                </a:solidFill>
                <a:latin typeface="+mn-ea"/>
              </a:rPr>
              <a:t>２つの企業の情報を</a:t>
            </a:r>
            <a:r>
              <a:rPr lang="en-US" altLang="ja-JP" sz="2800" dirty="0">
                <a:solidFill>
                  <a:schemeClr val="tx1"/>
                </a:solidFill>
                <a:latin typeface="+mn-ea"/>
              </a:rPr>
              <a:t>ESG</a:t>
            </a:r>
            <a:r>
              <a:rPr lang="ja-JP" altLang="en-US" sz="2800" dirty="0">
                <a:solidFill>
                  <a:schemeClr val="tx1"/>
                </a:solidFill>
                <a:latin typeface="+mn-ea"/>
              </a:rPr>
              <a:t>の観点から分析して</a:t>
            </a:r>
            <a:br>
              <a:rPr lang="en-US" altLang="ja-JP" sz="2800" dirty="0">
                <a:solidFill>
                  <a:schemeClr val="tx1"/>
                </a:solidFill>
                <a:latin typeface="+mn-ea"/>
              </a:rPr>
            </a:br>
            <a:r>
              <a:rPr lang="ja-JP" altLang="en-US" sz="2800" dirty="0">
                <a:solidFill>
                  <a:schemeClr val="tx1"/>
                </a:solidFill>
                <a:latin typeface="+mn-ea"/>
              </a:rPr>
              <a:t>どちらの企業に投資するかを決め、</a:t>
            </a:r>
            <a:br>
              <a:rPr lang="en-US" altLang="ja-JP" sz="2800" dirty="0">
                <a:solidFill>
                  <a:schemeClr val="tx1"/>
                </a:solidFill>
                <a:latin typeface="+mn-ea"/>
              </a:rPr>
            </a:br>
            <a:r>
              <a:rPr lang="ja-JP" altLang="en-US" sz="2800" dirty="0">
                <a:solidFill>
                  <a:schemeClr val="tx1"/>
                </a:solidFill>
                <a:latin typeface="+mn-ea"/>
              </a:rPr>
              <a:t>ディスカッションをしてみましょう。</a:t>
            </a:r>
          </a:p>
        </p:txBody>
      </p:sp>
      <p:sp>
        <p:nvSpPr>
          <p:cNvPr id="15" name="楕円 14">
            <a:extLst>
              <a:ext uri="{FF2B5EF4-FFF2-40B4-BE49-F238E27FC236}">
                <a16:creationId xmlns:a16="http://schemas.microsoft.com/office/drawing/2014/main" id="{9613AC95-FA4A-4086-9B8A-D97D9CB449E7}"/>
              </a:ext>
            </a:extLst>
          </p:cNvPr>
          <p:cNvSpPr/>
          <p:nvPr/>
        </p:nvSpPr>
        <p:spPr>
          <a:xfrm>
            <a:off x="1503363" y="3036888"/>
            <a:ext cx="1946275" cy="1944687"/>
          </a:xfrm>
          <a:prstGeom prst="ellipse">
            <a:avLst/>
          </a:prstGeom>
          <a:solidFill>
            <a:srgbClr val="E3EE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 name="楕円 15">
            <a:extLst>
              <a:ext uri="{FF2B5EF4-FFF2-40B4-BE49-F238E27FC236}">
                <a16:creationId xmlns:a16="http://schemas.microsoft.com/office/drawing/2014/main" id="{60701A5B-76B0-418A-A6DF-2731B93AB0B0}"/>
              </a:ext>
            </a:extLst>
          </p:cNvPr>
          <p:cNvSpPr/>
          <p:nvPr/>
        </p:nvSpPr>
        <p:spPr>
          <a:xfrm>
            <a:off x="5300663" y="3036888"/>
            <a:ext cx="1946275" cy="1944687"/>
          </a:xfrm>
          <a:prstGeom prst="ellipse">
            <a:avLst/>
          </a:prstGeom>
          <a:solidFill>
            <a:srgbClr val="FDEDE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 name="Text Box 1085">
            <a:extLst>
              <a:ext uri="{FF2B5EF4-FFF2-40B4-BE49-F238E27FC236}">
                <a16:creationId xmlns:a16="http://schemas.microsoft.com/office/drawing/2014/main" id="{A3F9A938-3848-4AAE-AEB6-532EEB564A90}"/>
              </a:ext>
            </a:extLst>
          </p:cNvPr>
          <p:cNvSpPr txBox="1">
            <a:spLocks noChangeArrowheads="1"/>
          </p:cNvSpPr>
          <p:nvPr/>
        </p:nvSpPr>
        <p:spPr bwMode="auto">
          <a:xfrm>
            <a:off x="841375" y="2795588"/>
            <a:ext cx="3221038" cy="1200150"/>
          </a:xfrm>
          <a:prstGeom prst="rect">
            <a:avLst/>
          </a:prstGeom>
          <a:noFill/>
          <a:ln>
            <a:noFill/>
          </a:ln>
          <a:effec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eaLnBrk="1" hangingPunct="1">
              <a:defRPr/>
            </a:pPr>
            <a:r>
              <a:rPr lang="ja-JP" altLang="en-US" sz="2800" b="1" dirty="0">
                <a:solidFill>
                  <a:srgbClr val="0D0D0D"/>
                </a:solidFill>
                <a:latin typeface="+mn-ea"/>
                <a:ea typeface="+mn-ea"/>
              </a:rPr>
              <a:t>アパレル企業</a:t>
            </a:r>
            <a:br>
              <a:rPr lang="en-US" altLang="ja-JP" sz="2800" b="1" dirty="0">
                <a:solidFill>
                  <a:srgbClr val="0D0D0D"/>
                </a:solidFill>
                <a:latin typeface="+mn-ea"/>
                <a:ea typeface="+mn-ea"/>
              </a:rPr>
            </a:br>
            <a:r>
              <a:rPr lang="en-US" altLang="ja-JP" sz="4400" b="1" dirty="0">
                <a:solidFill>
                  <a:srgbClr val="0D0D0D"/>
                </a:solidFill>
                <a:latin typeface="+mn-ea"/>
                <a:ea typeface="+mn-ea"/>
              </a:rPr>
              <a:t>A</a:t>
            </a:r>
            <a:r>
              <a:rPr lang="ja-JP" altLang="en-US" sz="2800" b="1" dirty="0">
                <a:solidFill>
                  <a:srgbClr val="0D0D0D"/>
                </a:solidFill>
                <a:latin typeface="+mn-ea"/>
                <a:ea typeface="+mn-ea"/>
              </a:rPr>
              <a:t>社</a:t>
            </a:r>
            <a:endParaRPr lang="en-US" altLang="ja-JP" sz="2800" b="1" dirty="0">
              <a:solidFill>
                <a:srgbClr val="0D0D0D"/>
              </a:solidFill>
              <a:latin typeface="+mn-ea"/>
              <a:ea typeface="+mn-ea"/>
            </a:endParaRPr>
          </a:p>
        </p:txBody>
      </p:sp>
      <p:sp>
        <p:nvSpPr>
          <p:cNvPr id="18" name="Text Box 1085">
            <a:extLst>
              <a:ext uri="{FF2B5EF4-FFF2-40B4-BE49-F238E27FC236}">
                <a16:creationId xmlns:a16="http://schemas.microsoft.com/office/drawing/2014/main" id="{AC66A635-DBCC-4821-AC11-1D7402C3DCE9}"/>
              </a:ext>
            </a:extLst>
          </p:cNvPr>
          <p:cNvSpPr txBox="1">
            <a:spLocks noChangeArrowheads="1"/>
          </p:cNvSpPr>
          <p:nvPr/>
        </p:nvSpPr>
        <p:spPr bwMode="auto">
          <a:xfrm>
            <a:off x="4662488" y="2733675"/>
            <a:ext cx="3221037" cy="1200150"/>
          </a:xfrm>
          <a:prstGeom prst="rect">
            <a:avLst/>
          </a:prstGeom>
          <a:noFill/>
          <a:ln>
            <a:noFill/>
          </a:ln>
          <a:effec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eaLnBrk="1" hangingPunct="1">
              <a:defRPr/>
            </a:pPr>
            <a:r>
              <a:rPr lang="ja-JP" altLang="en-US" sz="2800" b="1">
                <a:solidFill>
                  <a:srgbClr val="0D0D0D"/>
                </a:solidFill>
                <a:latin typeface="+mn-ea"/>
                <a:ea typeface="+mn-ea"/>
              </a:rPr>
              <a:t>アパレル企業</a:t>
            </a:r>
            <a:br>
              <a:rPr lang="en-US" altLang="ja-JP" sz="2800" b="1">
                <a:solidFill>
                  <a:srgbClr val="0D0D0D"/>
                </a:solidFill>
                <a:latin typeface="+mn-ea"/>
                <a:ea typeface="+mn-ea"/>
              </a:rPr>
            </a:br>
            <a:r>
              <a:rPr lang="en-US" altLang="ja-JP" sz="4400" b="1">
                <a:solidFill>
                  <a:srgbClr val="0D0D0D"/>
                </a:solidFill>
                <a:latin typeface="+mn-ea"/>
                <a:ea typeface="+mn-ea"/>
              </a:rPr>
              <a:t>B</a:t>
            </a:r>
            <a:r>
              <a:rPr lang="ja-JP" altLang="en-US" sz="2800" b="1">
                <a:solidFill>
                  <a:srgbClr val="0D0D0D"/>
                </a:solidFill>
                <a:latin typeface="+mn-ea"/>
                <a:ea typeface="+mn-ea"/>
              </a:rPr>
              <a:t>社</a:t>
            </a:r>
            <a:endParaRPr lang="en-US" altLang="ja-JP" sz="2800" b="1">
              <a:solidFill>
                <a:srgbClr val="0D0D0D"/>
              </a:solidFill>
              <a:latin typeface="+mn-ea"/>
              <a:ea typeface="+mn-ea"/>
            </a:endParaRPr>
          </a:p>
        </p:txBody>
      </p:sp>
      <p:pic>
        <p:nvPicPr>
          <p:cNvPr id="20487" name="図 3">
            <a:extLst>
              <a:ext uri="{FF2B5EF4-FFF2-40B4-BE49-F238E27FC236}">
                <a16:creationId xmlns:a16="http://schemas.microsoft.com/office/drawing/2014/main" id="{5DBD65EF-AC5A-46E3-A224-2FD3EB7E25E3}"/>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71625" y="3873500"/>
            <a:ext cx="1841500" cy="166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8" name="図 6">
            <a:extLst>
              <a:ext uri="{FF2B5EF4-FFF2-40B4-BE49-F238E27FC236}">
                <a16:creationId xmlns:a16="http://schemas.microsoft.com/office/drawing/2014/main" id="{11AB2B2D-1DC1-455C-AA18-83C1FB3B85F6}"/>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56275" y="3817938"/>
            <a:ext cx="1169988" cy="167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9" name="図 9">
            <a:extLst>
              <a:ext uri="{FF2B5EF4-FFF2-40B4-BE49-F238E27FC236}">
                <a16:creationId xmlns:a16="http://schemas.microsoft.com/office/drawing/2014/main" id="{81EC8E59-90B5-4AC7-AAF2-E3DD5F0AF358}"/>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b="35748"/>
          <a:stretch>
            <a:fillRect/>
          </a:stretch>
        </p:blipFill>
        <p:spPr bwMode="auto">
          <a:xfrm>
            <a:off x="4308475" y="5023402"/>
            <a:ext cx="1476375"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0" name="図 20">
            <a:extLst>
              <a:ext uri="{FF2B5EF4-FFF2-40B4-BE49-F238E27FC236}">
                <a16:creationId xmlns:a16="http://schemas.microsoft.com/office/drawing/2014/main" id="{4C5D1659-EC64-4FE6-8F76-EE28F7F01D00}"/>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b="31094"/>
          <a:stretch>
            <a:fillRect/>
          </a:stretch>
        </p:blipFill>
        <p:spPr bwMode="auto">
          <a:xfrm>
            <a:off x="3203575" y="4805363"/>
            <a:ext cx="1252538" cy="188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テキスト ボックス 13">
            <a:extLst>
              <a:ext uri="{FF2B5EF4-FFF2-40B4-BE49-F238E27FC236}">
                <a16:creationId xmlns:a16="http://schemas.microsoft.com/office/drawing/2014/main" id="{0077AD6E-ADAF-49A1-B146-674F88060CBF}"/>
              </a:ext>
            </a:extLst>
          </p:cNvPr>
          <p:cNvSpPr txBox="1"/>
          <p:nvPr/>
        </p:nvSpPr>
        <p:spPr>
          <a:xfrm>
            <a:off x="0" y="419100"/>
            <a:ext cx="3413125" cy="523875"/>
          </a:xfrm>
          <a:prstGeom prst="rect">
            <a:avLst/>
          </a:prstGeom>
          <a:solidFill>
            <a:srgbClr val="00ACC8"/>
          </a:solidFill>
        </p:spPr>
        <p:txBody>
          <a:bodyPr>
            <a:spAutoFit/>
          </a:bodyPr>
          <a:lstStyle/>
          <a:p>
            <a:pPr>
              <a:spcBef>
                <a:spcPts val="450"/>
              </a:spcBef>
              <a:defRPr/>
            </a:pPr>
            <a:r>
              <a:rPr lang="ja-JP" altLang="en-US" sz="2800" b="1" dirty="0">
                <a:solidFill>
                  <a:schemeClr val="bg1"/>
                </a:solidFill>
                <a:latin typeface="+mn-ea"/>
                <a:ea typeface="+mn-ea"/>
              </a:rPr>
              <a:t>　　ディスカッション</a:t>
            </a:r>
            <a:endParaRPr lang="en-US" altLang="ja-JP" sz="2800" b="1" dirty="0">
              <a:solidFill>
                <a:schemeClr val="bg1"/>
              </a:solidFill>
              <a:latin typeface="+mn-ea"/>
              <a:ea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9DFB0DBC-9F4D-4E1F-86DC-6270E73761C1}"/>
              </a:ext>
            </a:extLst>
          </p:cNvPr>
          <p:cNvSpPr/>
          <p:nvPr/>
        </p:nvSpPr>
        <p:spPr>
          <a:xfrm>
            <a:off x="534988" y="1630363"/>
            <a:ext cx="8256587" cy="5715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ja-JP" altLang="en-US" sz="3200" b="1" dirty="0">
                <a:solidFill>
                  <a:schemeClr val="tx1"/>
                </a:solidFill>
                <a:latin typeface="+mn-ea"/>
              </a:rPr>
              <a:t>①</a:t>
            </a:r>
            <a:r>
              <a:rPr lang="ja-JP" altLang="en-US" sz="3200" b="1" u="sng" dirty="0">
                <a:solidFill>
                  <a:schemeClr val="tx1"/>
                </a:solidFill>
                <a:latin typeface="+mn-ea"/>
              </a:rPr>
              <a:t>具体的な目標を掲げているか</a:t>
            </a:r>
            <a:r>
              <a:rPr lang="ja-JP" altLang="en-US" sz="3200" b="1" dirty="0">
                <a:solidFill>
                  <a:schemeClr val="tx1"/>
                </a:solidFill>
                <a:latin typeface="+mn-ea"/>
              </a:rPr>
              <a:t>をチェック</a:t>
            </a:r>
          </a:p>
        </p:txBody>
      </p:sp>
      <p:sp>
        <p:nvSpPr>
          <p:cNvPr id="8" name="正方形/長方形 7">
            <a:extLst>
              <a:ext uri="{FF2B5EF4-FFF2-40B4-BE49-F238E27FC236}">
                <a16:creationId xmlns:a16="http://schemas.microsoft.com/office/drawing/2014/main" id="{5E475DC0-BC84-4EDA-8E53-6E4B08BE9BA9}"/>
              </a:ext>
            </a:extLst>
          </p:cNvPr>
          <p:cNvSpPr/>
          <p:nvPr/>
        </p:nvSpPr>
        <p:spPr>
          <a:xfrm>
            <a:off x="534988" y="2673350"/>
            <a:ext cx="8256587" cy="71437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ja-JP" altLang="en-US" sz="3200" b="1" dirty="0">
                <a:solidFill>
                  <a:schemeClr val="tx1"/>
                </a:solidFill>
                <a:latin typeface="+mn-ea"/>
              </a:rPr>
              <a:t>②</a:t>
            </a:r>
            <a:r>
              <a:rPr lang="ja-JP" altLang="en-US" sz="3200" b="1" u="sng" dirty="0">
                <a:solidFill>
                  <a:schemeClr val="tx1"/>
                </a:solidFill>
                <a:latin typeface="+mn-ea"/>
              </a:rPr>
              <a:t>社長のメッセージで、会社の姿勢</a:t>
            </a:r>
            <a:r>
              <a:rPr lang="ja-JP" altLang="en-US" sz="3200" b="1" dirty="0">
                <a:solidFill>
                  <a:schemeClr val="tx1"/>
                </a:solidFill>
                <a:latin typeface="+mn-ea"/>
              </a:rPr>
              <a:t>をチェック</a:t>
            </a:r>
          </a:p>
        </p:txBody>
      </p:sp>
      <p:sp>
        <p:nvSpPr>
          <p:cNvPr id="9" name="正方形/長方形 8">
            <a:extLst>
              <a:ext uri="{FF2B5EF4-FFF2-40B4-BE49-F238E27FC236}">
                <a16:creationId xmlns:a16="http://schemas.microsoft.com/office/drawing/2014/main" id="{6A56B89C-8B7F-4750-AE72-E128B4D4DDEC}"/>
              </a:ext>
            </a:extLst>
          </p:cNvPr>
          <p:cNvSpPr/>
          <p:nvPr/>
        </p:nvSpPr>
        <p:spPr>
          <a:xfrm>
            <a:off x="534988" y="3729038"/>
            <a:ext cx="8256587" cy="71437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450"/>
              </a:spcBef>
              <a:defRPr/>
            </a:pPr>
            <a:r>
              <a:rPr lang="ja-JP" altLang="en-US" sz="3200" b="1" dirty="0">
                <a:solidFill>
                  <a:schemeClr val="tx1"/>
                </a:solidFill>
                <a:latin typeface="+mn-ea"/>
              </a:rPr>
              <a:t>③</a:t>
            </a:r>
            <a:r>
              <a:rPr lang="ja-JP" altLang="en-US" sz="3200" b="1" u="sng" dirty="0">
                <a:solidFill>
                  <a:schemeClr val="tx1"/>
                </a:solidFill>
                <a:latin typeface="+mn-ea"/>
              </a:rPr>
              <a:t>自分にとって共感できる取組みか</a:t>
            </a:r>
            <a:r>
              <a:rPr lang="ja-JP" altLang="en-US" sz="3200" b="1" dirty="0">
                <a:solidFill>
                  <a:schemeClr val="tx1"/>
                </a:solidFill>
                <a:latin typeface="+mn-ea"/>
              </a:rPr>
              <a:t>をチェック</a:t>
            </a:r>
          </a:p>
        </p:txBody>
      </p:sp>
      <p:pic>
        <p:nvPicPr>
          <p:cNvPr id="22533" name="図 9">
            <a:extLst>
              <a:ext uri="{FF2B5EF4-FFF2-40B4-BE49-F238E27FC236}">
                <a16:creationId xmlns:a16="http://schemas.microsoft.com/office/drawing/2014/main" id="{D90ADD1D-15C5-406E-B1C7-CCD1936307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1950" y="4656138"/>
            <a:ext cx="1965325"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9">
            <a:extLst>
              <a:ext uri="{FF2B5EF4-FFF2-40B4-BE49-F238E27FC236}">
                <a16:creationId xmlns:a16="http://schemas.microsoft.com/office/drawing/2014/main" id="{857C85CE-773D-43B1-BFDD-D68A624D5ECB}"/>
              </a:ext>
            </a:extLst>
          </p:cNvPr>
          <p:cNvSpPr txBox="1"/>
          <p:nvPr/>
        </p:nvSpPr>
        <p:spPr>
          <a:xfrm>
            <a:off x="0" y="419100"/>
            <a:ext cx="5878513" cy="522288"/>
          </a:xfrm>
          <a:prstGeom prst="rect">
            <a:avLst/>
          </a:prstGeom>
          <a:solidFill>
            <a:srgbClr val="00ACC8"/>
          </a:solidFill>
        </p:spPr>
        <p:txBody>
          <a:bodyPr>
            <a:spAutoFit/>
          </a:bodyPr>
          <a:lstStyle/>
          <a:p>
            <a:pPr>
              <a:spcBef>
                <a:spcPts val="450"/>
              </a:spcBef>
              <a:defRPr/>
            </a:pPr>
            <a:r>
              <a:rPr lang="ja-JP" altLang="en-US" sz="2800" b="1" dirty="0">
                <a:solidFill>
                  <a:schemeClr val="bg1"/>
                </a:solidFill>
                <a:latin typeface="+mn-ea"/>
                <a:ea typeface="+mn-ea"/>
              </a:rPr>
              <a:t>　　企業の</a:t>
            </a:r>
            <a:r>
              <a:rPr lang="en-US" altLang="ja-JP" sz="2800" b="1" dirty="0">
                <a:solidFill>
                  <a:schemeClr val="bg1"/>
                </a:solidFill>
                <a:latin typeface="+mn-ea"/>
                <a:ea typeface="+mn-ea"/>
              </a:rPr>
              <a:t>ESG</a:t>
            </a:r>
            <a:r>
              <a:rPr lang="ja-JP" altLang="en-US" sz="2800" b="1" dirty="0">
                <a:solidFill>
                  <a:schemeClr val="bg1"/>
                </a:solidFill>
                <a:latin typeface="+mn-ea"/>
                <a:ea typeface="+mn-ea"/>
              </a:rPr>
              <a:t>情報を見るポイント</a:t>
            </a:r>
            <a:endParaRPr lang="en-US" altLang="ja-JP" sz="2800" b="1" dirty="0">
              <a:solidFill>
                <a:schemeClr val="bg1"/>
              </a:solidFill>
              <a:latin typeface="+mn-ea"/>
              <a:ea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D5A8A0C-F5AE-418A-8B12-71980B89C0FF}"/>
              </a:ext>
            </a:extLst>
          </p:cNvPr>
          <p:cNvSpPr/>
          <p:nvPr/>
        </p:nvSpPr>
        <p:spPr>
          <a:xfrm>
            <a:off x="534988" y="1179513"/>
            <a:ext cx="8609012" cy="108902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spcBef>
                <a:spcPct val="30000"/>
              </a:spcBef>
              <a:defRPr/>
            </a:pPr>
            <a:r>
              <a:rPr lang="ja-JP" altLang="en-US" sz="2800" dirty="0">
                <a:solidFill>
                  <a:schemeClr val="tx1"/>
                </a:solidFill>
                <a:latin typeface="+mn-ea"/>
              </a:rPr>
              <a:t>ワークで取り上げた２つの企業情報をもとに</a:t>
            </a:r>
            <a:br>
              <a:rPr lang="en-US" altLang="ja-JP" sz="2800" dirty="0">
                <a:solidFill>
                  <a:schemeClr val="tx1"/>
                </a:solidFill>
                <a:latin typeface="+mn-ea"/>
              </a:rPr>
            </a:br>
            <a:r>
              <a:rPr lang="en-US" altLang="ja-JP" sz="2800" dirty="0">
                <a:solidFill>
                  <a:schemeClr val="tx1"/>
                </a:solidFill>
                <a:latin typeface="+mn-ea"/>
              </a:rPr>
              <a:t>ESG</a:t>
            </a:r>
            <a:r>
              <a:rPr lang="ja-JP" altLang="en-US" sz="2800" dirty="0">
                <a:solidFill>
                  <a:schemeClr val="tx1"/>
                </a:solidFill>
                <a:latin typeface="+mn-ea"/>
              </a:rPr>
              <a:t>課題への取組みに対する見方を確認しましょう。</a:t>
            </a:r>
            <a:endParaRPr lang="en-US" altLang="ja-JP" sz="2800" dirty="0">
              <a:solidFill>
                <a:schemeClr val="tx1"/>
              </a:solidFill>
              <a:latin typeface="+mn-ea"/>
            </a:endParaRPr>
          </a:p>
          <a:p>
            <a:pPr>
              <a:spcBef>
                <a:spcPts val="450"/>
              </a:spcBef>
              <a:defRPr/>
            </a:pPr>
            <a:endParaRPr lang="en-US" altLang="ja-JP" sz="2800" dirty="0">
              <a:solidFill>
                <a:schemeClr val="tx1"/>
              </a:solidFill>
              <a:latin typeface="+mn-ea"/>
            </a:endParaRPr>
          </a:p>
        </p:txBody>
      </p:sp>
      <p:pic>
        <p:nvPicPr>
          <p:cNvPr id="24579" name="図 9">
            <a:extLst>
              <a:ext uri="{FF2B5EF4-FFF2-40B4-BE49-F238E27FC236}">
                <a16:creationId xmlns:a16="http://schemas.microsoft.com/office/drawing/2014/main" id="{262852DA-65E4-49E8-842D-472129D2B9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25943"/>
          <a:stretch>
            <a:fillRect/>
          </a:stretch>
        </p:blipFill>
        <p:spPr bwMode="auto">
          <a:xfrm>
            <a:off x="3379788" y="5026714"/>
            <a:ext cx="2230437" cy="166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テキスト ボックス 13">
            <a:extLst>
              <a:ext uri="{FF2B5EF4-FFF2-40B4-BE49-F238E27FC236}">
                <a16:creationId xmlns:a16="http://schemas.microsoft.com/office/drawing/2014/main" id="{346E1A87-AC32-40F0-AEE8-2F12DEB2303B}"/>
              </a:ext>
            </a:extLst>
          </p:cNvPr>
          <p:cNvSpPr txBox="1"/>
          <p:nvPr/>
        </p:nvSpPr>
        <p:spPr>
          <a:xfrm>
            <a:off x="0" y="419100"/>
            <a:ext cx="2690813" cy="522288"/>
          </a:xfrm>
          <a:prstGeom prst="rect">
            <a:avLst/>
          </a:prstGeom>
          <a:solidFill>
            <a:srgbClr val="00ACC8"/>
          </a:solidFill>
        </p:spPr>
        <p:txBody>
          <a:bodyPr>
            <a:spAutoFit/>
          </a:bodyPr>
          <a:lstStyle/>
          <a:p>
            <a:pPr>
              <a:spcBef>
                <a:spcPts val="450"/>
              </a:spcBef>
              <a:defRPr/>
            </a:pPr>
            <a:r>
              <a:rPr lang="ja-JP" altLang="en-US" sz="2800" b="1" dirty="0">
                <a:solidFill>
                  <a:schemeClr val="bg1"/>
                </a:solidFill>
                <a:latin typeface="+mn-ea"/>
                <a:ea typeface="+mn-ea"/>
              </a:rPr>
              <a:t>　　ふりかえり</a:t>
            </a:r>
            <a:endParaRPr lang="en-US" altLang="ja-JP" sz="2800" b="1" dirty="0">
              <a:solidFill>
                <a:schemeClr val="bg1"/>
              </a:solidFill>
              <a:latin typeface="+mn-ea"/>
              <a:ea typeface="+mn-ea"/>
            </a:endParaRPr>
          </a:p>
        </p:txBody>
      </p:sp>
      <p:sp>
        <p:nvSpPr>
          <p:cNvPr id="11" name="楕円 10">
            <a:extLst>
              <a:ext uri="{FF2B5EF4-FFF2-40B4-BE49-F238E27FC236}">
                <a16:creationId xmlns:a16="http://schemas.microsoft.com/office/drawing/2014/main" id="{B8DCD933-53F8-431A-9B3F-482C05D7413A}"/>
              </a:ext>
            </a:extLst>
          </p:cNvPr>
          <p:cNvSpPr/>
          <p:nvPr/>
        </p:nvSpPr>
        <p:spPr>
          <a:xfrm>
            <a:off x="1503363" y="3036888"/>
            <a:ext cx="1946275" cy="1944687"/>
          </a:xfrm>
          <a:prstGeom prst="ellipse">
            <a:avLst/>
          </a:prstGeom>
          <a:solidFill>
            <a:srgbClr val="E3EE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楕円 14">
            <a:extLst>
              <a:ext uri="{FF2B5EF4-FFF2-40B4-BE49-F238E27FC236}">
                <a16:creationId xmlns:a16="http://schemas.microsoft.com/office/drawing/2014/main" id="{B28C93AD-F797-4F21-9FED-F62A080600AA}"/>
              </a:ext>
            </a:extLst>
          </p:cNvPr>
          <p:cNvSpPr/>
          <p:nvPr/>
        </p:nvSpPr>
        <p:spPr>
          <a:xfrm>
            <a:off x="5300663" y="3036888"/>
            <a:ext cx="1946275" cy="1944687"/>
          </a:xfrm>
          <a:prstGeom prst="ellipse">
            <a:avLst/>
          </a:prstGeom>
          <a:solidFill>
            <a:srgbClr val="FDEDE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 name="Text Box 1085">
            <a:extLst>
              <a:ext uri="{FF2B5EF4-FFF2-40B4-BE49-F238E27FC236}">
                <a16:creationId xmlns:a16="http://schemas.microsoft.com/office/drawing/2014/main" id="{0A92063F-808B-4A68-B4DC-1C9231A9EE48}"/>
              </a:ext>
            </a:extLst>
          </p:cNvPr>
          <p:cNvSpPr txBox="1">
            <a:spLocks noChangeArrowheads="1"/>
          </p:cNvSpPr>
          <p:nvPr/>
        </p:nvSpPr>
        <p:spPr bwMode="auto">
          <a:xfrm>
            <a:off x="841375" y="2795588"/>
            <a:ext cx="3221038" cy="1200150"/>
          </a:xfrm>
          <a:prstGeom prst="rect">
            <a:avLst/>
          </a:prstGeom>
          <a:noFill/>
          <a:ln>
            <a:noFill/>
          </a:ln>
          <a:effec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eaLnBrk="1" hangingPunct="1">
              <a:defRPr/>
            </a:pPr>
            <a:r>
              <a:rPr lang="ja-JP" altLang="en-US" sz="2800" b="1" dirty="0">
                <a:solidFill>
                  <a:srgbClr val="0D0D0D"/>
                </a:solidFill>
                <a:latin typeface="+mn-ea"/>
                <a:ea typeface="+mn-ea"/>
              </a:rPr>
              <a:t>アパレル企業</a:t>
            </a:r>
            <a:br>
              <a:rPr lang="en-US" altLang="ja-JP" sz="2800" b="1" dirty="0">
                <a:solidFill>
                  <a:srgbClr val="0D0D0D"/>
                </a:solidFill>
                <a:latin typeface="+mn-ea"/>
                <a:ea typeface="+mn-ea"/>
              </a:rPr>
            </a:br>
            <a:r>
              <a:rPr lang="en-US" altLang="ja-JP" sz="4400" b="1" dirty="0">
                <a:solidFill>
                  <a:srgbClr val="0D0D0D"/>
                </a:solidFill>
                <a:latin typeface="+mn-ea"/>
                <a:ea typeface="+mn-ea"/>
              </a:rPr>
              <a:t>A</a:t>
            </a:r>
            <a:r>
              <a:rPr lang="ja-JP" altLang="en-US" sz="2800" b="1" dirty="0">
                <a:solidFill>
                  <a:srgbClr val="0D0D0D"/>
                </a:solidFill>
                <a:latin typeface="+mn-ea"/>
                <a:ea typeface="+mn-ea"/>
              </a:rPr>
              <a:t>社</a:t>
            </a:r>
            <a:endParaRPr lang="en-US" altLang="ja-JP" sz="2800" b="1" dirty="0">
              <a:solidFill>
                <a:srgbClr val="0D0D0D"/>
              </a:solidFill>
              <a:latin typeface="+mn-ea"/>
              <a:ea typeface="+mn-ea"/>
            </a:endParaRPr>
          </a:p>
        </p:txBody>
      </p:sp>
      <p:sp>
        <p:nvSpPr>
          <p:cNvPr id="17" name="Text Box 1085">
            <a:extLst>
              <a:ext uri="{FF2B5EF4-FFF2-40B4-BE49-F238E27FC236}">
                <a16:creationId xmlns:a16="http://schemas.microsoft.com/office/drawing/2014/main" id="{DD7B0669-D0DD-4B55-A9D9-4B98C5F7A86D}"/>
              </a:ext>
            </a:extLst>
          </p:cNvPr>
          <p:cNvSpPr txBox="1">
            <a:spLocks noChangeArrowheads="1"/>
          </p:cNvSpPr>
          <p:nvPr/>
        </p:nvSpPr>
        <p:spPr bwMode="auto">
          <a:xfrm>
            <a:off x="4662488" y="2733675"/>
            <a:ext cx="3221037" cy="1200150"/>
          </a:xfrm>
          <a:prstGeom prst="rect">
            <a:avLst/>
          </a:prstGeom>
          <a:noFill/>
          <a:ln>
            <a:noFill/>
          </a:ln>
          <a:effec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eaLnBrk="1" hangingPunct="1">
              <a:defRPr/>
            </a:pPr>
            <a:r>
              <a:rPr lang="ja-JP" altLang="en-US" sz="2800" b="1">
                <a:solidFill>
                  <a:srgbClr val="0D0D0D"/>
                </a:solidFill>
                <a:latin typeface="+mn-ea"/>
                <a:ea typeface="+mn-ea"/>
              </a:rPr>
              <a:t>アパレル企業</a:t>
            </a:r>
            <a:br>
              <a:rPr lang="en-US" altLang="ja-JP" sz="2800" b="1">
                <a:solidFill>
                  <a:srgbClr val="0D0D0D"/>
                </a:solidFill>
                <a:latin typeface="+mn-ea"/>
                <a:ea typeface="+mn-ea"/>
              </a:rPr>
            </a:br>
            <a:r>
              <a:rPr lang="en-US" altLang="ja-JP" sz="4400" b="1">
                <a:solidFill>
                  <a:srgbClr val="0D0D0D"/>
                </a:solidFill>
                <a:latin typeface="+mn-ea"/>
                <a:ea typeface="+mn-ea"/>
              </a:rPr>
              <a:t>B</a:t>
            </a:r>
            <a:r>
              <a:rPr lang="ja-JP" altLang="en-US" sz="2800" b="1">
                <a:solidFill>
                  <a:srgbClr val="0D0D0D"/>
                </a:solidFill>
                <a:latin typeface="+mn-ea"/>
                <a:ea typeface="+mn-ea"/>
              </a:rPr>
              <a:t>社</a:t>
            </a:r>
            <a:endParaRPr lang="en-US" altLang="ja-JP" sz="2800" b="1">
              <a:solidFill>
                <a:srgbClr val="0D0D0D"/>
              </a:solidFill>
              <a:latin typeface="+mn-ea"/>
              <a:ea typeface="+mn-ea"/>
            </a:endParaRPr>
          </a:p>
        </p:txBody>
      </p:sp>
      <p:pic>
        <p:nvPicPr>
          <p:cNvPr id="24585" name="図 3">
            <a:extLst>
              <a:ext uri="{FF2B5EF4-FFF2-40B4-BE49-F238E27FC236}">
                <a16:creationId xmlns:a16="http://schemas.microsoft.com/office/drawing/2014/main" id="{A7CE2552-9B9B-403F-B8F7-D8EE6EF83DC2}"/>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71625" y="3873500"/>
            <a:ext cx="1841500" cy="166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6" name="図 6">
            <a:extLst>
              <a:ext uri="{FF2B5EF4-FFF2-40B4-BE49-F238E27FC236}">
                <a16:creationId xmlns:a16="http://schemas.microsoft.com/office/drawing/2014/main" id="{48A543E5-4980-469A-9D8A-CD158781F0AC}"/>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56275" y="3817938"/>
            <a:ext cx="1169988" cy="167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テキスト ボックス 1">
            <a:extLst>
              <a:ext uri="{FF2B5EF4-FFF2-40B4-BE49-F238E27FC236}">
                <a16:creationId xmlns:a16="http://schemas.microsoft.com/office/drawing/2014/main" id="{EEE72277-5047-4BA8-8E53-A33EEE7A399B}"/>
              </a:ext>
            </a:extLst>
          </p:cNvPr>
          <p:cNvSpPr txBox="1">
            <a:spLocks noChangeArrowheads="1"/>
          </p:cNvSpPr>
          <p:nvPr/>
        </p:nvSpPr>
        <p:spPr bwMode="auto">
          <a:xfrm>
            <a:off x="525463" y="1231900"/>
            <a:ext cx="73691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400">
                <a:latin typeface="HGPｺﾞｼｯｸE" panose="020B0900000000000000" pitchFamily="50" charset="-128"/>
              </a:rPr>
              <a:t>●気候変動の目標は、具体的な数値を掲げていること、</a:t>
            </a:r>
            <a:endParaRPr lang="en-US" altLang="ja-JP" sz="2400">
              <a:latin typeface="HGPｺﾞｼｯｸE" panose="020B0900000000000000" pitchFamily="50" charset="-128"/>
            </a:endParaRPr>
          </a:p>
          <a:p>
            <a:r>
              <a:rPr lang="ja-JP" altLang="en-US" sz="2400">
                <a:latin typeface="HGPｺﾞｼｯｸE" panose="020B0900000000000000" pitchFamily="50" charset="-128"/>
              </a:rPr>
              <a:t>　 自社だけではなく取引先も含んだ</a:t>
            </a:r>
            <a:br>
              <a:rPr lang="en-US" altLang="ja-JP" sz="2400">
                <a:latin typeface="HGPｺﾞｼｯｸE" panose="020B0900000000000000" pitchFamily="50" charset="-128"/>
              </a:rPr>
            </a:br>
            <a:r>
              <a:rPr lang="ja-JP" altLang="en-US" sz="2400">
                <a:latin typeface="HGPｺﾞｼｯｸE" panose="020B0900000000000000" pitchFamily="50" charset="-128"/>
              </a:rPr>
              <a:t>   目標にしていることが重要です。</a:t>
            </a:r>
          </a:p>
        </p:txBody>
      </p:sp>
      <p:sp>
        <p:nvSpPr>
          <p:cNvPr id="26627" name="テキスト ボックス 15">
            <a:extLst>
              <a:ext uri="{FF2B5EF4-FFF2-40B4-BE49-F238E27FC236}">
                <a16:creationId xmlns:a16="http://schemas.microsoft.com/office/drawing/2014/main" id="{AAA1BCDA-36C7-4189-B4E7-8AB38A2090D9}"/>
              </a:ext>
            </a:extLst>
          </p:cNvPr>
          <p:cNvSpPr txBox="1">
            <a:spLocks noChangeArrowheads="1"/>
          </p:cNvSpPr>
          <p:nvPr/>
        </p:nvSpPr>
        <p:spPr bwMode="auto">
          <a:xfrm>
            <a:off x="525463" y="2432050"/>
            <a:ext cx="72294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400">
                <a:latin typeface="HGPｺﾞｼｯｸE" panose="020B0900000000000000" pitchFamily="50" charset="-128"/>
              </a:rPr>
              <a:t>●気候変動以外にも、解決すべき環境問題は山積み。</a:t>
            </a:r>
            <a:endParaRPr lang="en-US" altLang="ja-JP" sz="2400">
              <a:latin typeface="HGPｺﾞｼｯｸE" panose="020B0900000000000000" pitchFamily="50" charset="-128"/>
            </a:endParaRPr>
          </a:p>
          <a:p>
            <a:r>
              <a:rPr lang="ja-JP" altLang="en-US" sz="2400">
                <a:latin typeface="HGPｺﾞｼｯｸE" panose="020B0900000000000000" pitchFamily="50" charset="-128"/>
              </a:rPr>
              <a:t>　 各社優先順位をつけて取り組んでいます。</a:t>
            </a:r>
          </a:p>
        </p:txBody>
      </p:sp>
      <p:sp>
        <p:nvSpPr>
          <p:cNvPr id="26628" name="Text Box 1085">
            <a:extLst>
              <a:ext uri="{FF2B5EF4-FFF2-40B4-BE49-F238E27FC236}">
                <a16:creationId xmlns:a16="http://schemas.microsoft.com/office/drawing/2014/main" id="{47EED36A-F806-407E-927D-BAE9EFC9BC5A}"/>
              </a:ext>
            </a:extLst>
          </p:cNvPr>
          <p:cNvSpPr txBox="1">
            <a:spLocks noChangeArrowheads="1"/>
          </p:cNvSpPr>
          <p:nvPr/>
        </p:nvSpPr>
        <p:spPr bwMode="auto">
          <a:xfrm>
            <a:off x="733425" y="4243388"/>
            <a:ext cx="13684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en-US" altLang="ja-JP" sz="4400">
                <a:solidFill>
                  <a:srgbClr val="0D0D0D"/>
                </a:solidFill>
                <a:latin typeface="ＭＳ Ｐゴシック" panose="020B0600070205080204" pitchFamily="50" charset="-128"/>
                <a:ea typeface="メイリオ" panose="020B0604030504040204" pitchFamily="50" charset="-128"/>
              </a:rPr>
              <a:t>A</a:t>
            </a:r>
            <a:r>
              <a:rPr lang="ja-JP" altLang="en-US" sz="2800">
                <a:solidFill>
                  <a:srgbClr val="0D0D0D"/>
                </a:solidFill>
                <a:latin typeface="ＭＳ Ｐゴシック" panose="020B0600070205080204" pitchFamily="50" charset="-128"/>
                <a:ea typeface="メイリオ" panose="020B0604030504040204" pitchFamily="50" charset="-128"/>
              </a:rPr>
              <a:t>社</a:t>
            </a:r>
            <a:endParaRPr lang="en-US" altLang="ja-JP" sz="2800">
              <a:solidFill>
                <a:srgbClr val="0D0D0D"/>
              </a:solidFill>
              <a:latin typeface="ＭＳ Ｐゴシック" panose="020B0600070205080204" pitchFamily="50" charset="-128"/>
              <a:ea typeface="メイリオ" panose="020B0604030504040204" pitchFamily="50" charset="-128"/>
            </a:endParaRPr>
          </a:p>
        </p:txBody>
      </p:sp>
      <p:sp>
        <p:nvSpPr>
          <p:cNvPr id="26629" name="Text Box 1085">
            <a:extLst>
              <a:ext uri="{FF2B5EF4-FFF2-40B4-BE49-F238E27FC236}">
                <a16:creationId xmlns:a16="http://schemas.microsoft.com/office/drawing/2014/main" id="{D21B54EF-BCC7-44B9-B8D5-9424F89E8778}"/>
              </a:ext>
            </a:extLst>
          </p:cNvPr>
          <p:cNvSpPr txBox="1">
            <a:spLocks noChangeArrowheads="1"/>
          </p:cNvSpPr>
          <p:nvPr/>
        </p:nvSpPr>
        <p:spPr bwMode="auto">
          <a:xfrm>
            <a:off x="733425" y="5324475"/>
            <a:ext cx="13684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en-US" altLang="ja-JP" sz="4400">
                <a:solidFill>
                  <a:srgbClr val="0D0D0D"/>
                </a:solidFill>
                <a:latin typeface="ＭＳ Ｐゴシック" panose="020B0600070205080204" pitchFamily="50" charset="-128"/>
                <a:ea typeface="メイリオ" panose="020B0604030504040204" pitchFamily="50" charset="-128"/>
              </a:rPr>
              <a:t>B</a:t>
            </a:r>
            <a:r>
              <a:rPr lang="ja-JP" altLang="en-US" sz="2800">
                <a:solidFill>
                  <a:srgbClr val="0D0D0D"/>
                </a:solidFill>
                <a:latin typeface="ＭＳ Ｐゴシック" panose="020B0600070205080204" pitchFamily="50" charset="-128"/>
                <a:ea typeface="メイリオ" panose="020B0604030504040204" pitchFamily="50" charset="-128"/>
              </a:rPr>
              <a:t>社</a:t>
            </a:r>
            <a:endParaRPr lang="en-US" altLang="ja-JP" sz="2800">
              <a:solidFill>
                <a:srgbClr val="0D0D0D"/>
              </a:solidFill>
              <a:latin typeface="ＭＳ Ｐゴシック" panose="020B0600070205080204" pitchFamily="50" charset="-128"/>
              <a:ea typeface="メイリオ" panose="020B0604030504040204" pitchFamily="50" charset="-128"/>
            </a:endParaRPr>
          </a:p>
        </p:txBody>
      </p:sp>
      <p:pic>
        <p:nvPicPr>
          <p:cNvPr id="26630" name="図 13">
            <a:extLst>
              <a:ext uri="{FF2B5EF4-FFF2-40B4-BE49-F238E27FC236}">
                <a16:creationId xmlns:a16="http://schemas.microsoft.com/office/drawing/2014/main" id="{D6726B7E-9479-4B3E-A173-14AC42D92488}"/>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41488" y="4171950"/>
            <a:ext cx="86201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図 14">
            <a:extLst>
              <a:ext uri="{FF2B5EF4-FFF2-40B4-BE49-F238E27FC236}">
                <a16:creationId xmlns:a16="http://schemas.microsoft.com/office/drawing/2014/main" id="{A815AC6C-4E32-40F0-83E9-A8C3C7FCCAC9}"/>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4363" y="5238750"/>
            <a:ext cx="547687"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2" name="テキスト ボックス 15">
            <a:extLst>
              <a:ext uri="{FF2B5EF4-FFF2-40B4-BE49-F238E27FC236}">
                <a16:creationId xmlns:a16="http://schemas.microsoft.com/office/drawing/2014/main" id="{5E92C44D-528D-4274-B3C4-7C1353D06585}"/>
              </a:ext>
            </a:extLst>
          </p:cNvPr>
          <p:cNvSpPr txBox="1">
            <a:spLocks noChangeArrowheads="1"/>
          </p:cNvSpPr>
          <p:nvPr/>
        </p:nvSpPr>
        <p:spPr bwMode="auto">
          <a:xfrm>
            <a:off x="2841625" y="4273550"/>
            <a:ext cx="598646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400">
                <a:latin typeface="HGPｺﾞｼｯｸE" panose="020B0900000000000000" pitchFamily="50" charset="-128"/>
              </a:rPr>
              <a:t>水の有効活用、着られなくなった</a:t>
            </a:r>
            <a:br>
              <a:rPr lang="en-US" altLang="ja-JP" sz="2400">
                <a:latin typeface="HGPｺﾞｼｯｸE" panose="020B0900000000000000" pitchFamily="50" charset="-128"/>
              </a:rPr>
            </a:br>
            <a:r>
              <a:rPr lang="ja-JP" altLang="en-US" sz="2400">
                <a:latin typeface="HGPｺﾞｼｯｸE" panose="020B0900000000000000" pitchFamily="50" charset="-128"/>
              </a:rPr>
              <a:t>洋服の回収や資源の循環に注力している。</a:t>
            </a:r>
          </a:p>
        </p:txBody>
      </p:sp>
      <p:sp>
        <p:nvSpPr>
          <p:cNvPr id="26633" name="テキスト ボックス 15">
            <a:extLst>
              <a:ext uri="{FF2B5EF4-FFF2-40B4-BE49-F238E27FC236}">
                <a16:creationId xmlns:a16="http://schemas.microsoft.com/office/drawing/2014/main" id="{0D05BAF5-B8A6-46DD-ADC7-25BD7DD644B8}"/>
              </a:ext>
            </a:extLst>
          </p:cNvPr>
          <p:cNvSpPr txBox="1">
            <a:spLocks noChangeArrowheads="1"/>
          </p:cNvSpPr>
          <p:nvPr/>
        </p:nvSpPr>
        <p:spPr bwMode="auto">
          <a:xfrm>
            <a:off x="2836863" y="5321300"/>
            <a:ext cx="59848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400">
                <a:latin typeface="HGPｺﾞｼｯｸE" panose="020B0900000000000000" pitchFamily="50" charset="-128"/>
              </a:rPr>
              <a:t>綿の調達に伴う農家の健康被害や、</a:t>
            </a:r>
            <a:endParaRPr lang="en-US" altLang="ja-JP" sz="2400">
              <a:latin typeface="HGPｺﾞｼｯｸE" panose="020B0900000000000000" pitchFamily="50" charset="-128"/>
            </a:endParaRPr>
          </a:p>
          <a:p>
            <a:r>
              <a:rPr lang="ja-JP" altLang="en-US" sz="2400">
                <a:latin typeface="HGPｺﾞｼｯｸE" panose="020B0900000000000000" pitchFamily="50" charset="-128"/>
              </a:rPr>
              <a:t>海洋プラスチック問題に取り組んでいる。</a:t>
            </a:r>
          </a:p>
        </p:txBody>
      </p:sp>
      <p:sp>
        <p:nvSpPr>
          <p:cNvPr id="23564" name="テキスト ボックス 15">
            <a:extLst>
              <a:ext uri="{FF2B5EF4-FFF2-40B4-BE49-F238E27FC236}">
                <a16:creationId xmlns:a16="http://schemas.microsoft.com/office/drawing/2014/main" id="{D6851CF9-2A43-407F-A7D9-F7EE85E1C512}"/>
              </a:ext>
            </a:extLst>
          </p:cNvPr>
          <p:cNvSpPr txBox="1">
            <a:spLocks noChangeArrowheads="1"/>
          </p:cNvSpPr>
          <p:nvPr/>
        </p:nvSpPr>
        <p:spPr bwMode="auto">
          <a:xfrm>
            <a:off x="704850" y="3752850"/>
            <a:ext cx="950913" cy="347663"/>
          </a:xfrm>
          <a:prstGeom prst="rect">
            <a:avLst/>
          </a:prstGeom>
          <a:noFill/>
          <a:ln>
            <a:noFill/>
          </a:ln>
        </p:spPr>
        <p:txBody>
          <a:bodyPr wrap="none">
            <a:spAutoFit/>
          </a:bodyPr>
          <a:lstStyle>
            <a:lvl1pPr>
              <a:spcBef>
                <a:spcPct val="20000"/>
              </a:spcBef>
              <a:buClr>
                <a:srgbClr val="005EAD"/>
              </a:buClr>
              <a:buFont typeface="Wingdings" panose="05000000000000000000" pitchFamily="2" charset="2"/>
              <a:defRPr kumimoji="1">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Clr>
                <a:srgbClr val="005EAD"/>
              </a:buClr>
              <a:defRPr kumimoji="1" sz="16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Clr>
                <a:srgbClr val="005EAD"/>
              </a:buClr>
              <a:defRPr kumimoji="1" sz="1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Clr>
                <a:srgbClr val="005EAD"/>
              </a:buClr>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Clr>
                <a:srgbClr val="005EAD"/>
              </a:buClr>
              <a:defRPr kumimoji="1" sz="1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Clr>
                <a:srgbClr val="005EAD"/>
              </a:buClr>
              <a:defRPr kumimoji="1" sz="1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Clr>
                <a:srgbClr val="005EAD"/>
              </a:buClr>
              <a:defRPr kumimoji="1" sz="1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Clr>
                <a:srgbClr val="005EAD"/>
              </a:buClr>
              <a:defRPr kumimoji="1" sz="1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Clr>
                <a:srgbClr val="005EAD"/>
              </a:buClr>
              <a:defRPr kumimoji="1" sz="1000">
                <a:solidFill>
                  <a:schemeClr val="tx1"/>
                </a:solidFill>
                <a:latin typeface="Calibri" panose="020F0502020204030204" pitchFamily="34" charset="0"/>
                <a:ea typeface="ＭＳ Ｐゴシック" panose="020B0600070205080204" pitchFamily="50" charset="-128"/>
              </a:defRPr>
            </a:lvl9pPr>
          </a:lstStyle>
          <a:p>
            <a:pPr>
              <a:spcBef>
                <a:spcPct val="0"/>
              </a:spcBef>
              <a:buClrTx/>
              <a:buFontTx/>
              <a:buNone/>
              <a:defRPr/>
            </a:pPr>
            <a:r>
              <a:rPr lang="ja-JP" altLang="en-US" sz="1662" dirty="0">
                <a:latin typeface="HGPｺﾞｼｯｸE" panose="020B0900000000000000" pitchFamily="50" charset="-128"/>
              </a:rPr>
              <a:t>たとえば</a:t>
            </a:r>
          </a:p>
        </p:txBody>
      </p:sp>
      <p:pic>
        <p:nvPicPr>
          <p:cNvPr id="26635" name="図 26">
            <a:extLst>
              <a:ext uri="{FF2B5EF4-FFF2-40B4-BE49-F238E27FC236}">
                <a16:creationId xmlns:a16="http://schemas.microsoft.com/office/drawing/2014/main" id="{64E6D5C6-95FA-4714-B280-58907310493C}"/>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t="2" b="-5521"/>
          <a:stretch>
            <a:fillRect/>
          </a:stretch>
        </p:blipFill>
        <p:spPr bwMode="auto">
          <a:xfrm>
            <a:off x="7223125" y="2617788"/>
            <a:ext cx="1598613" cy="162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テキスト ボックス 13">
            <a:extLst>
              <a:ext uri="{FF2B5EF4-FFF2-40B4-BE49-F238E27FC236}">
                <a16:creationId xmlns:a16="http://schemas.microsoft.com/office/drawing/2014/main" id="{EA72C9BA-C9B8-46D0-9339-75F43BE9DDC3}"/>
              </a:ext>
            </a:extLst>
          </p:cNvPr>
          <p:cNvSpPr txBox="1"/>
          <p:nvPr/>
        </p:nvSpPr>
        <p:spPr>
          <a:xfrm>
            <a:off x="0" y="419100"/>
            <a:ext cx="4572000" cy="523875"/>
          </a:xfrm>
          <a:prstGeom prst="rect">
            <a:avLst/>
          </a:prstGeom>
          <a:solidFill>
            <a:srgbClr val="00ACC8"/>
          </a:solidFill>
        </p:spPr>
        <p:txBody>
          <a:bodyPr>
            <a:spAutoFit/>
          </a:bodyPr>
          <a:lstStyle/>
          <a:p>
            <a:pPr>
              <a:spcBef>
                <a:spcPts val="450"/>
              </a:spcBef>
              <a:defRPr/>
            </a:pPr>
            <a:r>
              <a:rPr lang="ja-JP" altLang="en-US" sz="2800" b="1" dirty="0">
                <a:solidFill>
                  <a:schemeClr val="bg1"/>
                </a:solidFill>
                <a:latin typeface="+mn-ea"/>
                <a:ea typeface="+mn-ea"/>
              </a:rPr>
              <a:t>　　環境問題（</a:t>
            </a:r>
            <a:r>
              <a:rPr lang="en-US" altLang="ja-JP" sz="2800" b="1" dirty="0">
                <a:solidFill>
                  <a:schemeClr val="bg1"/>
                </a:solidFill>
                <a:latin typeface="+mn-ea"/>
                <a:ea typeface="+mn-ea"/>
              </a:rPr>
              <a:t>Environment</a:t>
            </a:r>
            <a:r>
              <a:rPr lang="ja-JP" altLang="en-US" sz="2800" b="1" dirty="0">
                <a:solidFill>
                  <a:schemeClr val="bg1"/>
                </a:solidFill>
                <a:latin typeface="+mn-ea"/>
                <a:ea typeface="+mn-ea"/>
              </a:rPr>
              <a:t>）</a:t>
            </a:r>
            <a:endParaRPr lang="en-US" altLang="ja-JP" sz="2800" b="1" dirty="0">
              <a:solidFill>
                <a:schemeClr val="bg1"/>
              </a:solidFill>
              <a:latin typeface="+mn-ea"/>
              <a:ea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図 13">
            <a:extLst>
              <a:ext uri="{FF2B5EF4-FFF2-40B4-BE49-F238E27FC236}">
                <a16:creationId xmlns:a16="http://schemas.microsoft.com/office/drawing/2014/main" id="{751F030A-FF21-4053-85D8-40CF6E5ED952}"/>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97050" y="3552825"/>
            <a:ext cx="862013"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5" name="図 14">
            <a:extLst>
              <a:ext uri="{FF2B5EF4-FFF2-40B4-BE49-F238E27FC236}">
                <a16:creationId xmlns:a16="http://schemas.microsoft.com/office/drawing/2014/main" id="{F642918E-AD28-4000-9EBD-440F62FE39A4}"/>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39925" y="5132388"/>
            <a:ext cx="5476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6" name="テキスト ボックス 15">
            <a:extLst>
              <a:ext uri="{FF2B5EF4-FFF2-40B4-BE49-F238E27FC236}">
                <a16:creationId xmlns:a16="http://schemas.microsoft.com/office/drawing/2014/main" id="{1C79B112-4C81-4C85-A41B-CA4ECD1E0FEA}"/>
              </a:ext>
            </a:extLst>
          </p:cNvPr>
          <p:cNvSpPr txBox="1">
            <a:spLocks noChangeArrowheads="1"/>
          </p:cNvSpPr>
          <p:nvPr/>
        </p:nvSpPr>
        <p:spPr bwMode="auto">
          <a:xfrm>
            <a:off x="2830513" y="5081588"/>
            <a:ext cx="58054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400">
                <a:latin typeface="HGPｺﾞｼｯｸE" panose="020B0900000000000000" pitchFamily="50" charset="-128"/>
              </a:rPr>
              <a:t>取引先の工場からの情報を収集し、</a:t>
            </a:r>
            <a:br>
              <a:rPr lang="en-US" altLang="ja-JP" sz="2400">
                <a:latin typeface="HGPｺﾞｼｯｸE" panose="020B0900000000000000" pitchFamily="50" charset="-128"/>
              </a:rPr>
            </a:br>
            <a:r>
              <a:rPr lang="ja-JP" altLang="en-US" sz="2400">
                <a:latin typeface="HGPｺﾞｼｯｸE" panose="020B0900000000000000" pitchFamily="50" charset="-128"/>
              </a:rPr>
              <a:t>環境問題や労働問題の改善のために</a:t>
            </a:r>
            <a:endParaRPr lang="en-US" altLang="ja-JP" sz="2400">
              <a:latin typeface="HGPｺﾞｼｯｸE" panose="020B0900000000000000" pitchFamily="50" charset="-128"/>
            </a:endParaRPr>
          </a:p>
          <a:p>
            <a:r>
              <a:rPr lang="ja-JP" altLang="en-US" sz="2400">
                <a:latin typeface="HGPｺﾞｼｯｸE" panose="020B0900000000000000" pitchFamily="50" charset="-128"/>
              </a:rPr>
              <a:t>役立てられる取組みを行っている。</a:t>
            </a:r>
          </a:p>
        </p:txBody>
      </p:sp>
      <p:sp>
        <p:nvSpPr>
          <p:cNvPr id="25609" name="テキスト ボックス 15">
            <a:extLst>
              <a:ext uri="{FF2B5EF4-FFF2-40B4-BE49-F238E27FC236}">
                <a16:creationId xmlns:a16="http://schemas.microsoft.com/office/drawing/2014/main" id="{FFE0C173-047D-4E73-96C8-607330940934}"/>
              </a:ext>
            </a:extLst>
          </p:cNvPr>
          <p:cNvSpPr txBox="1">
            <a:spLocks noChangeArrowheads="1"/>
          </p:cNvSpPr>
          <p:nvPr/>
        </p:nvSpPr>
        <p:spPr bwMode="auto">
          <a:xfrm>
            <a:off x="760413" y="3133725"/>
            <a:ext cx="950912" cy="349250"/>
          </a:xfrm>
          <a:prstGeom prst="rect">
            <a:avLst/>
          </a:prstGeom>
          <a:noFill/>
          <a:ln>
            <a:noFill/>
          </a:ln>
        </p:spPr>
        <p:txBody>
          <a:bodyPr wrap="none">
            <a:spAutoFit/>
          </a:bodyPr>
          <a:lstStyle>
            <a:lvl1pPr>
              <a:spcBef>
                <a:spcPct val="20000"/>
              </a:spcBef>
              <a:buClr>
                <a:srgbClr val="005EAD"/>
              </a:buClr>
              <a:buFont typeface="Wingdings" panose="05000000000000000000" pitchFamily="2" charset="2"/>
              <a:defRPr kumimoji="1">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Clr>
                <a:srgbClr val="005EAD"/>
              </a:buClr>
              <a:defRPr kumimoji="1" sz="16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Clr>
                <a:srgbClr val="005EAD"/>
              </a:buClr>
              <a:defRPr kumimoji="1" sz="1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Clr>
                <a:srgbClr val="005EAD"/>
              </a:buClr>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Clr>
                <a:srgbClr val="005EAD"/>
              </a:buClr>
              <a:defRPr kumimoji="1" sz="1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Clr>
                <a:srgbClr val="005EAD"/>
              </a:buClr>
              <a:defRPr kumimoji="1" sz="1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Clr>
                <a:srgbClr val="005EAD"/>
              </a:buClr>
              <a:defRPr kumimoji="1" sz="1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Clr>
                <a:srgbClr val="005EAD"/>
              </a:buClr>
              <a:defRPr kumimoji="1" sz="1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Clr>
                <a:srgbClr val="005EAD"/>
              </a:buClr>
              <a:defRPr kumimoji="1" sz="1000">
                <a:solidFill>
                  <a:schemeClr val="tx1"/>
                </a:solidFill>
                <a:latin typeface="Calibri" panose="020F0502020204030204" pitchFamily="34" charset="0"/>
                <a:ea typeface="ＭＳ Ｐゴシック" panose="020B0600070205080204" pitchFamily="50" charset="-128"/>
              </a:defRPr>
            </a:lvl9pPr>
          </a:lstStyle>
          <a:p>
            <a:pPr>
              <a:spcBef>
                <a:spcPct val="0"/>
              </a:spcBef>
              <a:buClrTx/>
              <a:buFontTx/>
              <a:buNone/>
              <a:defRPr/>
            </a:pPr>
            <a:r>
              <a:rPr lang="ja-JP" altLang="en-US" sz="1662" dirty="0">
                <a:latin typeface="HGPｺﾞｼｯｸE" panose="020B0900000000000000" pitchFamily="50" charset="-128"/>
              </a:rPr>
              <a:t>たとえば</a:t>
            </a:r>
          </a:p>
        </p:txBody>
      </p:sp>
      <p:pic>
        <p:nvPicPr>
          <p:cNvPr id="28678" name="図 26">
            <a:extLst>
              <a:ext uri="{FF2B5EF4-FFF2-40B4-BE49-F238E27FC236}">
                <a16:creationId xmlns:a16="http://schemas.microsoft.com/office/drawing/2014/main" id="{D409E153-37DB-42E9-A98B-F67C084C9444}"/>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t="2" b="-5521"/>
          <a:stretch>
            <a:fillRect/>
          </a:stretch>
        </p:blipFill>
        <p:spPr bwMode="auto">
          <a:xfrm>
            <a:off x="7167563" y="1833563"/>
            <a:ext cx="1598612" cy="162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11" name="テキスト ボックス 1">
            <a:extLst>
              <a:ext uri="{FF2B5EF4-FFF2-40B4-BE49-F238E27FC236}">
                <a16:creationId xmlns:a16="http://schemas.microsoft.com/office/drawing/2014/main" id="{3C2BBFAE-0A14-4870-BA43-1512C322CC46}"/>
              </a:ext>
            </a:extLst>
          </p:cNvPr>
          <p:cNvSpPr txBox="1">
            <a:spLocks noChangeArrowheads="1"/>
          </p:cNvSpPr>
          <p:nvPr/>
        </p:nvSpPr>
        <p:spPr bwMode="auto">
          <a:xfrm>
            <a:off x="525463" y="1216025"/>
            <a:ext cx="6642100" cy="1200150"/>
          </a:xfrm>
          <a:prstGeom prst="rect">
            <a:avLst/>
          </a:prstGeom>
          <a:noFill/>
          <a:ln>
            <a:noFill/>
          </a:ln>
        </p:spPr>
        <p:txBody>
          <a:bodyPr wrap="none">
            <a:spAutoFit/>
          </a:bodyPr>
          <a:lstStyle>
            <a:lvl1pPr>
              <a:spcBef>
                <a:spcPct val="20000"/>
              </a:spcBef>
              <a:buClr>
                <a:srgbClr val="005EAD"/>
              </a:buClr>
              <a:buFont typeface="Wingdings" panose="05000000000000000000" pitchFamily="2" charset="2"/>
              <a:defRPr kumimoji="1">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Clr>
                <a:srgbClr val="005EAD"/>
              </a:buClr>
              <a:defRPr kumimoji="1" sz="16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Clr>
                <a:srgbClr val="005EAD"/>
              </a:buClr>
              <a:defRPr kumimoji="1" sz="1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Clr>
                <a:srgbClr val="005EAD"/>
              </a:buClr>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Clr>
                <a:srgbClr val="005EAD"/>
              </a:buClr>
              <a:defRPr kumimoji="1" sz="1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Clr>
                <a:srgbClr val="005EAD"/>
              </a:buClr>
              <a:defRPr kumimoji="1" sz="1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Clr>
                <a:srgbClr val="005EAD"/>
              </a:buClr>
              <a:defRPr kumimoji="1" sz="1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Clr>
                <a:srgbClr val="005EAD"/>
              </a:buClr>
              <a:defRPr kumimoji="1" sz="1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Clr>
                <a:srgbClr val="005EAD"/>
              </a:buClr>
              <a:defRPr kumimoji="1" sz="1000">
                <a:solidFill>
                  <a:schemeClr val="tx1"/>
                </a:solidFill>
                <a:latin typeface="Calibri" panose="020F0502020204030204" pitchFamily="34" charset="0"/>
                <a:ea typeface="ＭＳ Ｐゴシック" panose="020B0600070205080204" pitchFamily="50" charset="-128"/>
              </a:defRPr>
            </a:lvl9pPr>
          </a:lstStyle>
          <a:p>
            <a:pPr>
              <a:spcBef>
                <a:spcPct val="0"/>
              </a:spcBef>
              <a:buClrTx/>
              <a:buFontTx/>
              <a:buNone/>
              <a:defRPr/>
            </a:pPr>
            <a:r>
              <a:rPr lang="ja-JP" altLang="en-US" sz="2400" dirty="0">
                <a:latin typeface="+mn-ea"/>
                <a:ea typeface="+mn-ea"/>
              </a:rPr>
              <a:t>●一番大きなテーマは「人」。社員だけでなく、</a:t>
            </a:r>
            <a:endParaRPr lang="en-US" altLang="ja-JP" sz="2400" dirty="0">
              <a:latin typeface="+mn-ea"/>
              <a:ea typeface="+mn-ea"/>
            </a:endParaRPr>
          </a:p>
          <a:p>
            <a:pPr>
              <a:spcBef>
                <a:spcPct val="0"/>
              </a:spcBef>
              <a:buClrTx/>
              <a:buFontTx/>
              <a:buNone/>
              <a:defRPr/>
            </a:pPr>
            <a:r>
              <a:rPr lang="ja-JP" altLang="en-US" sz="2400" dirty="0">
                <a:latin typeface="+mn-ea"/>
                <a:ea typeface="+mn-ea"/>
              </a:rPr>
              <a:t>　 その企業に関係する取引先、地域の人々からも</a:t>
            </a:r>
            <a:endParaRPr lang="en-US" altLang="ja-JP" sz="2400" dirty="0">
              <a:latin typeface="+mn-ea"/>
              <a:ea typeface="+mn-ea"/>
            </a:endParaRPr>
          </a:p>
          <a:p>
            <a:pPr>
              <a:spcBef>
                <a:spcPct val="0"/>
              </a:spcBef>
              <a:buClrTx/>
              <a:buFontTx/>
              <a:buNone/>
              <a:defRPr/>
            </a:pPr>
            <a:r>
              <a:rPr lang="en-US" altLang="ja-JP" sz="2400" dirty="0">
                <a:latin typeface="+mn-ea"/>
                <a:ea typeface="+mn-ea"/>
              </a:rPr>
              <a:t>   </a:t>
            </a:r>
            <a:r>
              <a:rPr lang="ja-JP" altLang="en-US" sz="2400" dirty="0">
                <a:latin typeface="+mn-ea"/>
                <a:ea typeface="+mn-ea"/>
              </a:rPr>
              <a:t>共感される企業になることが求められています。</a:t>
            </a:r>
          </a:p>
        </p:txBody>
      </p:sp>
      <p:sp>
        <p:nvSpPr>
          <p:cNvPr id="28680" name="テキスト ボックス 15">
            <a:extLst>
              <a:ext uri="{FF2B5EF4-FFF2-40B4-BE49-F238E27FC236}">
                <a16:creationId xmlns:a16="http://schemas.microsoft.com/office/drawing/2014/main" id="{44348399-5409-407B-8631-6B5EC2D2B71C}"/>
              </a:ext>
            </a:extLst>
          </p:cNvPr>
          <p:cNvSpPr txBox="1">
            <a:spLocks noChangeArrowheads="1"/>
          </p:cNvSpPr>
          <p:nvPr/>
        </p:nvSpPr>
        <p:spPr bwMode="auto">
          <a:xfrm>
            <a:off x="2835275" y="3457575"/>
            <a:ext cx="614362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400">
                <a:latin typeface="HGPｺﾞｼｯｸE" panose="020B0900000000000000" pitchFamily="50" charset="-128"/>
              </a:rPr>
              <a:t>素材・縫製工場の取引先リストを公開し、</a:t>
            </a:r>
            <a:br>
              <a:rPr lang="en-US" altLang="ja-JP" sz="2400">
                <a:latin typeface="HGPｺﾞｼｯｸE" panose="020B0900000000000000" pitchFamily="50" charset="-128"/>
              </a:rPr>
            </a:br>
            <a:r>
              <a:rPr lang="ja-JP" altLang="en-US" sz="2400">
                <a:latin typeface="HGPｺﾞｼｯｸE" panose="020B0900000000000000" pitchFamily="50" charset="-128"/>
              </a:rPr>
              <a:t>人権侵害の有無を第三者機関を交えて管理。難民支援など地域に根差した社会貢献も実施している。</a:t>
            </a:r>
          </a:p>
        </p:txBody>
      </p:sp>
      <p:sp>
        <p:nvSpPr>
          <p:cNvPr id="28681" name="Text Box 1085">
            <a:extLst>
              <a:ext uri="{FF2B5EF4-FFF2-40B4-BE49-F238E27FC236}">
                <a16:creationId xmlns:a16="http://schemas.microsoft.com/office/drawing/2014/main" id="{0D4C7E4B-1052-4261-9181-43415EF23FE1}"/>
              </a:ext>
            </a:extLst>
          </p:cNvPr>
          <p:cNvSpPr txBox="1">
            <a:spLocks noChangeArrowheads="1"/>
          </p:cNvSpPr>
          <p:nvPr/>
        </p:nvSpPr>
        <p:spPr bwMode="auto">
          <a:xfrm>
            <a:off x="788988" y="3600450"/>
            <a:ext cx="13684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en-US" altLang="ja-JP" sz="4400">
                <a:solidFill>
                  <a:srgbClr val="0D0D0D"/>
                </a:solidFill>
                <a:latin typeface="ＭＳ Ｐゴシック" panose="020B0600070205080204" pitchFamily="50" charset="-128"/>
                <a:ea typeface="メイリオ" panose="020B0604030504040204" pitchFamily="50" charset="-128"/>
              </a:rPr>
              <a:t>A</a:t>
            </a:r>
            <a:r>
              <a:rPr lang="ja-JP" altLang="en-US" sz="2800">
                <a:solidFill>
                  <a:srgbClr val="0D0D0D"/>
                </a:solidFill>
                <a:latin typeface="ＭＳ Ｐゴシック" panose="020B0600070205080204" pitchFamily="50" charset="-128"/>
                <a:ea typeface="メイリオ" panose="020B0604030504040204" pitchFamily="50" charset="-128"/>
              </a:rPr>
              <a:t>社</a:t>
            </a:r>
            <a:endParaRPr lang="en-US" altLang="ja-JP" sz="2800">
              <a:solidFill>
                <a:srgbClr val="0D0D0D"/>
              </a:solidFill>
              <a:latin typeface="ＭＳ Ｐゴシック" panose="020B0600070205080204" pitchFamily="50" charset="-128"/>
              <a:ea typeface="メイリオ" panose="020B0604030504040204" pitchFamily="50" charset="-128"/>
            </a:endParaRPr>
          </a:p>
        </p:txBody>
      </p:sp>
      <p:sp>
        <p:nvSpPr>
          <p:cNvPr id="28682" name="Text Box 1085">
            <a:extLst>
              <a:ext uri="{FF2B5EF4-FFF2-40B4-BE49-F238E27FC236}">
                <a16:creationId xmlns:a16="http://schemas.microsoft.com/office/drawing/2014/main" id="{0AEE6266-95CA-4870-9CCC-65A932CF6674}"/>
              </a:ext>
            </a:extLst>
          </p:cNvPr>
          <p:cNvSpPr txBox="1">
            <a:spLocks noChangeArrowheads="1"/>
          </p:cNvSpPr>
          <p:nvPr/>
        </p:nvSpPr>
        <p:spPr bwMode="auto">
          <a:xfrm>
            <a:off x="815975" y="5157788"/>
            <a:ext cx="136842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en-US" altLang="ja-JP" sz="4400">
                <a:solidFill>
                  <a:srgbClr val="0D0D0D"/>
                </a:solidFill>
                <a:latin typeface="ＭＳ Ｐゴシック" panose="020B0600070205080204" pitchFamily="50" charset="-128"/>
                <a:ea typeface="メイリオ" panose="020B0604030504040204" pitchFamily="50" charset="-128"/>
              </a:rPr>
              <a:t>B</a:t>
            </a:r>
            <a:r>
              <a:rPr lang="ja-JP" altLang="en-US" sz="2800">
                <a:solidFill>
                  <a:srgbClr val="0D0D0D"/>
                </a:solidFill>
                <a:latin typeface="ＭＳ Ｐゴシック" panose="020B0600070205080204" pitchFamily="50" charset="-128"/>
                <a:ea typeface="メイリオ" panose="020B0604030504040204" pitchFamily="50" charset="-128"/>
              </a:rPr>
              <a:t>社</a:t>
            </a:r>
            <a:endParaRPr lang="en-US" altLang="ja-JP" sz="2800">
              <a:solidFill>
                <a:srgbClr val="0D0D0D"/>
              </a:solidFill>
              <a:latin typeface="ＭＳ Ｐゴシック" panose="020B0600070205080204" pitchFamily="50" charset="-128"/>
              <a:ea typeface="メイリオ" panose="020B0604030504040204" pitchFamily="50" charset="-128"/>
            </a:endParaRPr>
          </a:p>
        </p:txBody>
      </p:sp>
      <p:sp>
        <p:nvSpPr>
          <p:cNvPr id="23" name="テキスト ボックス 22">
            <a:extLst>
              <a:ext uri="{FF2B5EF4-FFF2-40B4-BE49-F238E27FC236}">
                <a16:creationId xmlns:a16="http://schemas.microsoft.com/office/drawing/2014/main" id="{E021D45F-3FC8-4746-ABD3-AC2A4F60E588}"/>
              </a:ext>
            </a:extLst>
          </p:cNvPr>
          <p:cNvSpPr txBox="1"/>
          <p:nvPr/>
        </p:nvSpPr>
        <p:spPr>
          <a:xfrm>
            <a:off x="0" y="419100"/>
            <a:ext cx="7794625" cy="523875"/>
          </a:xfrm>
          <a:prstGeom prst="rect">
            <a:avLst/>
          </a:prstGeom>
          <a:solidFill>
            <a:srgbClr val="00ACC8"/>
          </a:solidFill>
        </p:spPr>
        <p:txBody>
          <a:bodyPr>
            <a:spAutoFit/>
          </a:bodyPr>
          <a:lstStyle/>
          <a:p>
            <a:pPr>
              <a:spcBef>
                <a:spcPts val="450"/>
              </a:spcBef>
              <a:defRPr/>
            </a:pPr>
            <a:r>
              <a:rPr lang="ja-JP" altLang="en-US" sz="2800" b="1" dirty="0">
                <a:solidFill>
                  <a:schemeClr val="bg1"/>
                </a:solidFill>
                <a:latin typeface="+mn-ea"/>
                <a:ea typeface="+mn-ea"/>
              </a:rPr>
              <a:t>　　社会問題（</a:t>
            </a:r>
            <a:r>
              <a:rPr lang="en-US" altLang="ja-JP" sz="2800" b="1" dirty="0">
                <a:solidFill>
                  <a:schemeClr val="bg1"/>
                </a:solidFill>
                <a:latin typeface="+mn-ea"/>
                <a:ea typeface="+mn-ea"/>
              </a:rPr>
              <a:t>Social</a:t>
            </a:r>
            <a:r>
              <a:rPr lang="ja-JP" altLang="en-US" sz="2800" b="1" dirty="0">
                <a:solidFill>
                  <a:schemeClr val="bg1"/>
                </a:solidFill>
                <a:latin typeface="+mn-ea"/>
                <a:ea typeface="+mn-ea"/>
              </a:rPr>
              <a:t>）／ガバナンス（</a:t>
            </a:r>
            <a:r>
              <a:rPr lang="en-US" altLang="ja-JP" sz="2800" b="1" dirty="0">
                <a:solidFill>
                  <a:schemeClr val="bg1"/>
                </a:solidFill>
                <a:latin typeface="+mn-ea"/>
                <a:ea typeface="+mn-ea"/>
              </a:rPr>
              <a:t>Governance</a:t>
            </a:r>
            <a:r>
              <a:rPr lang="ja-JP" altLang="en-US" sz="2800" b="1" dirty="0">
                <a:solidFill>
                  <a:schemeClr val="bg1"/>
                </a:solidFill>
                <a:latin typeface="+mn-ea"/>
                <a:ea typeface="+mn-ea"/>
              </a:rPr>
              <a:t>）</a:t>
            </a:r>
            <a:endParaRPr lang="en-US" altLang="ja-JP" sz="2800" b="1" dirty="0">
              <a:solidFill>
                <a:schemeClr val="bg1"/>
              </a:solidFill>
              <a:latin typeface="+mn-ea"/>
              <a:ea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楕円 23">
            <a:extLst>
              <a:ext uri="{FF2B5EF4-FFF2-40B4-BE49-F238E27FC236}">
                <a16:creationId xmlns:a16="http://schemas.microsoft.com/office/drawing/2014/main" id="{9D8FDF37-E87B-4A0F-9517-FBAD6D8EFD05}"/>
              </a:ext>
            </a:extLst>
          </p:cNvPr>
          <p:cNvSpPr/>
          <p:nvPr/>
        </p:nvSpPr>
        <p:spPr>
          <a:xfrm>
            <a:off x="5545138" y="2921000"/>
            <a:ext cx="3192462" cy="3189288"/>
          </a:xfrm>
          <a:prstGeom prst="ellipse">
            <a:avLst/>
          </a:prstGeom>
          <a:solidFill>
            <a:srgbClr val="FDEDE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楕円 8">
            <a:extLst>
              <a:ext uri="{FF2B5EF4-FFF2-40B4-BE49-F238E27FC236}">
                <a16:creationId xmlns:a16="http://schemas.microsoft.com/office/drawing/2014/main" id="{9D38D841-10B0-4F48-A98A-0C3E1F35D537}"/>
              </a:ext>
            </a:extLst>
          </p:cNvPr>
          <p:cNvSpPr/>
          <p:nvPr/>
        </p:nvSpPr>
        <p:spPr>
          <a:xfrm>
            <a:off x="411163" y="2921000"/>
            <a:ext cx="3190875" cy="3189288"/>
          </a:xfrm>
          <a:prstGeom prst="ellipse">
            <a:avLst/>
          </a:prstGeom>
          <a:solidFill>
            <a:srgbClr val="E3EE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724" name="テキスト ボックス 1">
            <a:extLst>
              <a:ext uri="{FF2B5EF4-FFF2-40B4-BE49-F238E27FC236}">
                <a16:creationId xmlns:a16="http://schemas.microsoft.com/office/drawing/2014/main" id="{1D561420-C5AE-4E01-A68D-FA9C2950F51E}"/>
              </a:ext>
            </a:extLst>
          </p:cNvPr>
          <p:cNvSpPr txBox="1">
            <a:spLocks noChangeArrowheads="1"/>
          </p:cNvSpPr>
          <p:nvPr/>
        </p:nvSpPr>
        <p:spPr bwMode="auto">
          <a:xfrm>
            <a:off x="525463" y="1214438"/>
            <a:ext cx="74930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en-US" altLang="ja-JP" sz="2800">
                <a:latin typeface="HGPｺﾞｼｯｸE" panose="020B0900000000000000" pitchFamily="50" charset="-128"/>
              </a:rPr>
              <a:t>ESG</a:t>
            </a:r>
            <a:r>
              <a:rPr lang="ja-JP" altLang="en-US" sz="2800">
                <a:latin typeface="HGPｺﾞｼｯｸE" panose="020B0900000000000000" pitchFamily="50" charset="-128"/>
              </a:rPr>
              <a:t>課題の内容と取組みはさまざまです。</a:t>
            </a:r>
            <a:endParaRPr lang="en-US" altLang="ja-JP" sz="2800">
              <a:latin typeface="HGPｺﾞｼｯｸE" panose="020B0900000000000000" pitchFamily="50" charset="-128"/>
            </a:endParaRPr>
          </a:p>
          <a:p>
            <a:r>
              <a:rPr lang="ja-JP" altLang="en-US" sz="2800">
                <a:latin typeface="HGPｺﾞｼｯｸE" panose="020B0900000000000000" pitchFamily="50" charset="-128"/>
              </a:rPr>
              <a:t>自分にとって関心が高く、</a:t>
            </a:r>
            <a:br>
              <a:rPr lang="en-US" altLang="ja-JP" sz="2800">
                <a:latin typeface="HGPｺﾞｼｯｸE" panose="020B0900000000000000" pitchFamily="50" charset="-128"/>
              </a:rPr>
            </a:br>
            <a:r>
              <a:rPr lang="ja-JP" altLang="en-US" sz="2800">
                <a:latin typeface="HGPｺﾞｼｯｸE" panose="020B0900000000000000" pitchFamily="50" charset="-128"/>
              </a:rPr>
              <a:t>応援できるかという視点を大切に判断しましょう。</a:t>
            </a:r>
          </a:p>
        </p:txBody>
      </p:sp>
      <p:pic>
        <p:nvPicPr>
          <p:cNvPr id="30725" name="図 5">
            <a:extLst>
              <a:ext uri="{FF2B5EF4-FFF2-40B4-BE49-F238E27FC236}">
                <a16:creationId xmlns:a16="http://schemas.microsoft.com/office/drawing/2014/main" id="{2D37FDAB-018F-4D46-A1EE-08A0064E210D}"/>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49750" y="4148138"/>
            <a:ext cx="2181225" cy="223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6" name="図 7">
            <a:extLst>
              <a:ext uri="{FF2B5EF4-FFF2-40B4-BE49-F238E27FC236}">
                <a16:creationId xmlns:a16="http://schemas.microsoft.com/office/drawing/2014/main" id="{3B975896-6213-47EA-BA8C-52A7739A3B09}"/>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754313" y="3937000"/>
            <a:ext cx="1595437" cy="244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7" name="図 13">
            <a:extLst>
              <a:ext uri="{FF2B5EF4-FFF2-40B4-BE49-F238E27FC236}">
                <a16:creationId xmlns:a16="http://schemas.microsoft.com/office/drawing/2014/main" id="{18DC3230-4371-426C-8049-74A9572B40EC}"/>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71675" y="3368675"/>
            <a:ext cx="862013"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8" name="図 14">
            <a:extLst>
              <a:ext uri="{FF2B5EF4-FFF2-40B4-BE49-F238E27FC236}">
                <a16:creationId xmlns:a16="http://schemas.microsoft.com/office/drawing/2014/main" id="{A3FBCF81-DC4F-481B-80B8-FD8BC3B9A4E1}"/>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56475" y="3363913"/>
            <a:ext cx="549275"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9" name="テキスト ボックス 1">
            <a:extLst>
              <a:ext uri="{FF2B5EF4-FFF2-40B4-BE49-F238E27FC236}">
                <a16:creationId xmlns:a16="http://schemas.microsoft.com/office/drawing/2014/main" id="{4685B8AA-2C2A-470D-80EA-B60F1D246888}"/>
              </a:ext>
            </a:extLst>
          </p:cNvPr>
          <p:cNvSpPr txBox="1">
            <a:spLocks noChangeArrowheads="1"/>
          </p:cNvSpPr>
          <p:nvPr/>
        </p:nvSpPr>
        <p:spPr bwMode="auto">
          <a:xfrm>
            <a:off x="6327775" y="4308475"/>
            <a:ext cx="2420938"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b="1">
                <a:latin typeface="HGPｺﾞｼｯｸE" panose="020B0900000000000000" pitchFamily="50" charset="-128"/>
              </a:rPr>
              <a:t>作り手である綿農家の</a:t>
            </a:r>
            <a:endParaRPr lang="en-US" altLang="ja-JP" b="1">
              <a:latin typeface="HGPｺﾞｼｯｸE" panose="020B0900000000000000" pitchFamily="50" charset="-128"/>
            </a:endParaRPr>
          </a:p>
          <a:p>
            <a:r>
              <a:rPr lang="ja-JP" altLang="en-US" b="1">
                <a:latin typeface="HGPｺﾞｼｯｸE" panose="020B0900000000000000" pitchFamily="50" charset="-128"/>
              </a:rPr>
              <a:t>健康についても</a:t>
            </a:r>
            <a:br>
              <a:rPr lang="en-US" altLang="ja-JP" b="1">
                <a:latin typeface="HGPｺﾞｼｯｸE" panose="020B0900000000000000" pitchFamily="50" charset="-128"/>
              </a:rPr>
            </a:br>
            <a:r>
              <a:rPr lang="ja-JP" altLang="en-US" b="1">
                <a:latin typeface="HGPｺﾞｼｯｸE" panose="020B0900000000000000" pitchFamily="50" charset="-128"/>
              </a:rPr>
              <a:t>取り組む姿勢に</a:t>
            </a:r>
            <a:endParaRPr lang="en-US" altLang="ja-JP" b="1">
              <a:latin typeface="HGPｺﾞｼｯｸE" panose="020B0900000000000000" pitchFamily="50" charset="-128"/>
            </a:endParaRPr>
          </a:p>
          <a:p>
            <a:r>
              <a:rPr lang="ja-JP" altLang="en-US" b="1">
                <a:latin typeface="HGPｺﾞｼｯｸE" panose="020B0900000000000000" pitchFamily="50" charset="-128"/>
              </a:rPr>
              <a:t>共感が持てた！</a:t>
            </a:r>
          </a:p>
        </p:txBody>
      </p:sp>
      <p:sp>
        <p:nvSpPr>
          <p:cNvPr id="30730" name="テキスト ボックス 1">
            <a:extLst>
              <a:ext uri="{FF2B5EF4-FFF2-40B4-BE49-F238E27FC236}">
                <a16:creationId xmlns:a16="http://schemas.microsoft.com/office/drawing/2014/main" id="{A5092572-0648-4E84-907C-F1FB30D38F4E}"/>
              </a:ext>
            </a:extLst>
          </p:cNvPr>
          <p:cNvSpPr txBox="1">
            <a:spLocks noChangeArrowheads="1"/>
          </p:cNvSpPr>
          <p:nvPr/>
        </p:nvSpPr>
        <p:spPr bwMode="auto">
          <a:xfrm>
            <a:off x="691781" y="4308475"/>
            <a:ext cx="2308225"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b="1" dirty="0">
                <a:latin typeface="HGPｺﾞｼｯｸE" panose="020B0900000000000000" pitchFamily="50" charset="-128"/>
              </a:rPr>
              <a:t>服を作るだけではなく</a:t>
            </a:r>
            <a:endParaRPr lang="en-US" altLang="ja-JP" b="1" dirty="0">
              <a:latin typeface="HGPｺﾞｼｯｸE" panose="020B0900000000000000" pitchFamily="50" charset="-128"/>
            </a:endParaRPr>
          </a:p>
          <a:p>
            <a:r>
              <a:rPr lang="ja-JP" altLang="en-US" b="1" dirty="0">
                <a:latin typeface="HGPｺﾞｼｯｸE" panose="020B0900000000000000" pitchFamily="50" charset="-128"/>
              </a:rPr>
              <a:t>リサイクル活動にも</a:t>
            </a:r>
            <a:endParaRPr lang="en-US" altLang="ja-JP" b="1" dirty="0">
              <a:latin typeface="HGPｺﾞｼｯｸE" panose="020B0900000000000000" pitchFamily="50" charset="-128"/>
            </a:endParaRPr>
          </a:p>
          <a:p>
            <a:r>
              <a:rPr lang="ja-JP" altLang="en-US" b="1" dirty="0">
                <a:latin typeface="HGPｺﾞｼｯｸE" panose="020B0900000000000000" pitchFamily="50" charset="-128"/>
              </a:rPr>
              <a:t>力を入れている点が</a:t>
            </a:r>
            <a:endParaRPr lang="en-US" altLang="ja-JP" b="1" dirty="0">
              <a:latin typeface="HGPｺﾞｼｯｸE" panose="020B0900000000000000" pitchFamily="50" charset="-128"/>
            </a:endParaRPr>
          </a:p>
          <a:p>
            <a:r>
              <a:rPr lang="ja-JP" altLang="en-US" b="1" dirty="0">
                <a:latin typeface="HGPｺﾞｼｯｸE" panose="020B0900000000000000" pitchFamily="50" charset="-128"/>
              </a:rPr>
              <a:t>よかったな！</a:t>
            </a:r>
            <a:endParaRPr lang="en-US" altLang="ja-JP" b="1" dirty="0">
              <a:latin typeface="HGPｺﾞｼｯｸE" panose="020B0900000000000000" pitchFamily="50" charset="-128"/>
            </a:endParaRPr>
          </a:p>
        </p:txBody>
      </p:sp>
      <p:sp>
        <p:nvSpPr>
          <p:cNvPr id="15" name="Text Box 1085">
            <a:extLst>
              <a:ext uri="{FF2B5EF4-FFF2-40B4-BE49-F238E27FC236}">
                <a16:creationId xmlns:a16="http://schemas.microsoft.com/office/drawing/2014/main" id="{8828A9AC-9DCB-4997-B3A6-CD972D2FD826}"/>
              </a:ext>
            </a:extLst>
          </p:cNvPr>
          <p:cNvSpPr txBox="1">
            <a:spLocks noChangeArrowheads="1"/>
          </p:cNvSpPr>
          <p:nvPr/>
        </p:nvSpPr>
        <p:spPr bwMode="auto">
          <a:xfrm>
            <a:off x="779463" y="3378200"/>
            <a:ext cx="1308100" cy="769938"/>
          </a:xfrm>
          <a:prstGeom prst="rect">
            <a:avLst/>
          </a:prstGeom>
          <a:noFill/>
          <a:ln>
            <a:noFill/>
          </a:ln>
          <a:effec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eaLnBrk="1" hangingPunct="1">
              <a:defRPr/>
            </a:pPr>
            <a:r>
              <a:rPr lang="en-US" altLang="ja-JP" sz="4400" b="1" dirty="0">
                <a:solidFill>
                  <a:srgbClr val="0D0D0D"/>
                </a:solidFill>
                <a:latin typeface="+mn-ea"/>
                <a:ea typeface="+mn-ea"/>
              </a:rPr>
              <a:t>A</a:t>
            </a:r>
            <a:r>
              <a:rPr lang="ja-JP" altLang="en-US" sz="2800" b="1" dirty="0">
                <a:solidFill>
                  <a:srgbClr val="0D0D0D"/>
                </a:solidFill>
                <a:latin typeface="+mn-ea"/>
                <a:ea typeface="+mn-ea"/>
              </a:rPr>
              <a:t>社</a:t>
            </a:r>
            <a:endParaRPr lang="en-US" altLang="ja-JP" sz="2800" b="1" dirty="0">
              <a:solidFill>
                <a:srgbClr val="0D0D0D"/>
              </a:solidFill>
              <a:latin typeface="+mn-ea"/>
              <a:ea typeface="+mn-ea"/>
            </a:endParaRPr>
          </a:p>
        </p:txBody>
      </p:sp>
      <p:sp>
        <p:nvSpPr>
          <p:cNvPr id="16" name="Text Box 1085">
            <a:extLst>
              <a:ext uri="{FF2B5EF4-FFF2-40B4-BE49-F238E27FC236}">
                <a16:creationId xmlns:a16="http://schemas.microsoft.com/office/drawing/2014/main" id="{BA605C18-F0AA-49DC-B479-F73307DF46B2}"/>
              </a:ext>
            </a:extLst>
          </p:cNvPr>
          <p:cNvSpPr txBox="1">
            <a:spLocks noChangeArrowheads="1"/>
          </p:cNvSpPr>
          <p:nvPr/>
        </p:nvSpPr>
        <p:spPr bwMode="auto">
          <a:xfrm>
            <a:off x="6199188" y="3363913"/>
            <a:ext cx="1185862" cy="769937"/>
          </a:xfrm>
          <a:prstGeom prst="rect">
            <a:avLst/>
          </a:prstGeom>
          <a:noFill/>
          <a:ln>
            <a:noFill/>
          </a:ln>
          <a:effec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eaLnBrk="1" hangingPunct="1">
              <a:defRPr/>
            </a:pPr>
            <a:r>
              <a:rPr lang="en-US" altLang="ja-JP" sz="4400" b="1" dirty="0">
                <a:solidFill>
                  <a:srgbClr val="0D0D0D"/>
                </a:solidFill>
                <a:latin typeface="+mn-ea"/>
                <a:ea typeface="+mn-ea"/>
              </a:rPr>
              <a:t>B</a:t>
            </a:r>
            <a:r>
              <a:rPr lang="ja-JP" altLang="en-US" sz="2800" b="1" dirty="0">
                <a:solidFill>
                  <a:srgbClr val="0D0D0D"/>
                </a:solidFill>
                <a:latin typeface="+mn-ea"/>
                <a:ea typeface="+mn-ea"/>
              </a:rPr>
              <a:t>社</a:t>
            </a:r>
            <a:endParaRPr lang="en-US" altLang="ja-JP" sz="2800" b="1" dirty="0">
              <a:solidFill>
                <a:srgbClr val="0D0D0D"/>
              </a:solidFill>
              <a:latin typeface="+mn-ea"/>
              <a:ea typeface="+mn-ea"/>
            </a:endParaRPr>
          </a:p>
        </p:txBody>
      </p:sp>
      <p:sp>
        <p:nvSpPr>
          <p:cNvPr id="17" name="テキスト ボックス 16">
            <a:extLst>
              <a:ext uri="{FF2B5EF4-FFF2-40B4-BE49-F238E27FC236}">
                <a16:creationId xmlns:a16="http://schemas.microsoft.com/office/drawing/2014/main" id="{31C8141E-0623-43B6-8EE6-4226257C714D}"/>
              </a:ext>
            </a:extLst>
          </p:cNvPr>
          <p:cNvSpPr txBox="1"/>
          <p:nvPr/>
        </p:nvSpPr>
        <p:spPr>
          <a:xfrm>
            <a:off x="0" y="419100"/>
            <a:ext cx="2087563" cy="523875"/>
          </a:xfrm>
          <a:prstGeom prst="rect">
            <a:avLst/>
          </a:prstGeom>
          <a:solidFill>
            <a:srgbClr val="00ACC8"/>
          </a:solidFill>
        </p:spPr>
        <p:txBody>
          <a:bodyPr>
            <a:spAutoFit/>
          </a:bodyPr>
          <a:lstStyle/>
          <a:p>
            <a:pPr>
              <a:spcBef>
                <a:spcPts val="450"/>
              </a:spcBef>
              <a:defRPr/>
            </a:pPr>
            <a:r>
              <a:rPr lang="ja-JP" altLang="en-US" sz="2800" b="1" dirty="0">
                <a:solidFill>
                  <a:schemeClr val="bg1"/>
                </a:solidFill>
                <a:latin typeface="+mn-ea"/>
                <a:ea typeface="+mn-ea"/>
              </a:rPr>
              <a:t>　　まとめ</a:t>
            </a:r>
            <a:endParaRPr lang="en-US" altLang="ja-JP" sz="2800" b="1" dirty="0">
              <a:solidFill>
                <a:schemeClr val="bg1"/>
              </a:solidFill>
              <a:latin typeface="+mn-ea"/>
              <a:ea typeface="+mn-ea"/>
            </a:endParaRPr>
          </a:p>
        </p:txBody>
      </p:sp>
    </p:spTree>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Props1.xml><?xml version="1.0" encoding="utf-8"?>
<ds:datastoreItem xmlns:ds="http://schemas.openxmlformats.org/officeDocument/2006/customXml" ds:itemID="{DDAE2188-88A3-4E00-8D6B-8CED073BEC22}"/>
</file>

<file path=customXml/itemProps2.xml><?xml version="1.0" encoding="utf-8"?>
<ds:datastoreItem xmlns:ds="http://schemas.openxmlformats.org/officeDocument/2006/customXml" ds:itemID="{4BCE1663-C4D0-4CCE-A6BF-8976B9F349FA}"/>
</file>

<file path=customXml/itemProps3.xml><?xml version="1.0" encoding="utf-8"?>
<ds:datastoreItem xmlns:ds="http://schemas.openxmlformats.org/officeDocument/2006/customXml" ds:itemID="{F6811CB2-1A57-402B-9D60-D63521673E7A}"/>
</file>

<file path=docProps/app.xml><?xml version="1.0" encoding="utf-8"?>
<Properties xmlns="http://schemas.openxmlformats.org/officeDocument/2006/extended-properties" xmlns:vt="http://schemas.openxmlformats.org/officeDocument/2006/docPropsVTypes">
  <Template/>
  <TotalTime>17974</TotalTime>
  <Words>1727</Words>
  <Application>Microsoft Office PowerPoint</Application>
  <PresentationFormat>画面に合わせる (4:3)</PresentationFormat>
  <Paragraphs>121</Paragraphs>
  <Slides>8</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HGPｺﾞｼｯｸE</vt:lpstr>
      <vt:lpstr>ＭＳ Ｐゴシック</vt:lpstr>
      <vt:lpstr>メイリオ</vt:lpstr>
      <vt:lpstr>Arial</vt:lpstr>
      <vt:lpstr>Calibri</vt:lpstr>
      <vt:lpstr>Calibri Light</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全銀協</dc:creator>
  <cp:lastModifiedBy>大島 渉</cp:lastModifiedBy>
  <cp:revision>714</cp:revision>
  <cp:lastPrinted>2019-06-20T10:53:01Z</cp:lastPrinted>
  <dcterms:created xsi:type="dcterms:W3CDTF">2015-11-26T08:00:25Z</dcterms:created>
  <dcterms:modified xsi:type="dcterms:W3CDTF">2022-02-17T10:13:55Z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0x010100FA3F96E03010CB43A87E62425EE861C2</vt:lpwstr>
  </property>
  <property fmtid="{D5CDD505-2E9C-101B-9397-08002B2CF9AE}" pid="3" name="MediaServiceImageTags">
    <vt:lpwstr/>
  </property>
</Properties>
</file>