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2" r:id="rId5"/>
    <p:sldId id="261" r:id="rId6"/>
    <p:sldId id="263" r:id="rId7"/>
  </p:sldIdLst>
  <p:sldSz cx="9906000" cy="6858000" type="A4"/>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7" autoAdjust="0"/>
    <p:restoredTop sz="94660"/>
  </p:normalViewPr>
  <p:slideViewPr>
    <p:cSldViewPr snapToGrid="0">
      <p:cViewPr varScale="1">
        <p:scale>
          <a:sx n="94" d="100"/>
          <a:sy n="94" d="100"/>
        </p:scale>
        <p:origin x="84" y="966"/>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9F7522D7-F850-4419-9DDA-8DC3EDEA7ECF}"/>
              </a:ext>
            </a:extLst>
          </p:cNvPr>
          <p:cNvSpPr>
            <a:spLocks noGrp="1"/>
          </p:cNvSpPr>
          <p:nvPr>
            <p:ph type="dt" sz="half" idx="10"/>
          </p:nvPr>
        </p:nvSpPr>
        <p:spPr/>
        <p:txBody>
          <a:bodyPr/>
          <a:lstStyle>
            <a:lvl1pPr>
              <a:defRPr/>
            </a:lvl1pPr>
          </a:lstStyle>
          <a:p>
            <a:pPr>
              <a:defRPr/>
            </a:pPr>
            <a:fld id="{E4B154BD-5B18-497B-ABB8-DFCF1E7C7F17}" type="datetimeFigureOut">
              <a:rPr lang="ja-JP" altLang="en-US"/>
              <a:pPr>
                <a:defRPr/>
              </a:pPr>
              <a:t>2021/11/25</a:t>
            </a:fld>
            <a:endParaRPr lang="ja-JP" altLang="en-US"/>
          </a:p>
        </p:txBody>
      </p:sp>
      <p:sp>
        <p:nvSpPr>
          <p:cNvPr id="5" name="Footer Placeholder 4">
            <a:extLst>
              <a:ext uri="{FF2B5EF4-FFF2-40B4-BE49-F238E27FC236}">
                <a16:creationId xmlns:a16="http://schemas.microsoft.com/office/drawing/2014/main" id="{6E3F6BAD-5337-4777-A366-5CEE28C1B7CC}"/>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E10A435-C44C-41CA-9654-368CDFF37A55}"/>
              </a:ext>
            </a:extLst>
          </p:cNvPr>
          <p:cNvSpPr>
            <a:spLocks noGrp="1"/>
          </p:cNvSpPr>
          <p:nvPr>
            <p:ph type="sldNum" sz="quarter" idx="12"/>
          </p:nvPr>
        </p:nvSpPr>
        <p:spPr/>
        <p:txBody>
          <a:bodyPr/>
          <a:lstStyle>
            <a:lvl1pPr>
              <a:defRPr/>
            </a:lvl1pPr>
          </a:lstStyle>
          <a:p>
            <a:fld id="{AFEF242A-3ACA-4EE0-AB28-6FB058A9CAD7}" type="slidenum">
              <a:rPr lang="ja-JP" altLang="en-US"/>
              <a:pPr/>
              <a:t>‹#›</a:t>
            </a:fld>
            <a:endParaRPr lang="ja-JP" altLang="en-US"/>
          </a:p>
        </p:txBody>
      </p:sp>
    </p:spTree>
    <p:extLst>
      <p:ext uri="{BB962C8B-B14F-4D97-AF65-F5344CB8AC3E}">
        <p14:creationId xmlns:p14="http://schemas.microsoft.com/office/powerpoint/2010/main" val="84225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5CB223A1-3010-4D94-AE14-8EDB32DF0731}"/>
              </a:ext>
            </a:extLst>
          </p:cNvPr>
          <p:cNvSpPr>
            <a:spLocks noGrp="1"/>
          </p:cNvSpPr>
          <p:nvPr>
            <p:ph type="dt" sz="half" idx="10"/>
          </p:nvPr>
        </p:nvSpPr>
        <p:spPr/>
        <p:txBody>
          <a:bodyPr/>
          <a:lstStyle>
            <a:lvl1pPr>
              <a:defRPr/>
            </a:lvl1pPr>
          </a:lstStyle>
          <a:p>
            <a:pPr>
              <a:defRPr/>
            </a:pPr>
            <a:fld id="{57CAC186-335D-4855-9A76-543B7739A0F5}" type="datetimeFigureOut">
              <a:rPr lang="ja-JP" altLang="en-US"/>
              <a:pPr>
                <a:defRPr/>
              </a:pPr>
              <a:t>2021/11/25</a:t>
            </a:fld>
            <a:endParaRPr lang="ja-JP" altLang="en-US"/>
          </a:p>
        </p:txBody>
      </p:sp>
      <p:sp>
        <p:nvSpPr>
          <p:cNvPr id="5" name="Footer Placeholder 4">
            <a:extLst>
              <a:ext uri="{FF2B5EF4-FFF2-40B4-BE49-F238E27FC236}">
                <a16:creationId xmlns:a16="http://schemas.microsoft.com/office/drawing/2014/main" id="{821CE310-8C7D-4806-988A-48CAB05A1E94}"/>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85297511-923A-4F87-AED0-0DBB1D39729E}"/>
              </a:ext>
            </a:extLst>
          </p:cNvPr>
          <p:cNvSpPr>
            <a:spLocks noGrp="1"/>
          </p:cNvSpPr>
          <p:nvPr>
            <p:ph type="sldNum" sz="quarter" idx="12"/>
          </p:nvPr>
        </p:nvSpPr>
        <p:spPr/>
        <p:txBody>
          <a:bodyPr/>
          <a:lstStyle>
            <a:lvl1pPr>
              <a:defRPr/>
            </a:lvl1pPr>
          </a:lstStyle>
          <a:p>
            <a:fld id="{9CDE357E-22C5-4A91-B51B-B0FFAF1F81B2}" type="slidenum">
              <a:rPr lang="ja-JP" altLang="en-US"/>
              <a:pPr/>
              <a:t>‹#›</a:t>
            </a:fld>
            <a:endParaRPr lang="ja-JP" altLang="en-US"/>
          </a:p>
        </p:txBody>
      </p:sp>
    </p:spTree>
    <p:extLst>
      <p:ext uri="{BB962C8B-B14F-4D97-AF65-F5344CB8AC3E}">
        <p14:creationId xmlns:p14="http://schemas.microsoft.com/office/powerpoint/2010/main" val="193482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CBB4739-664A-40B1-BB2B-52F319BC5384}"/>
              </a:ext>
            </a:extLst>
          </p:cNvPr>
          <p:cNvSpPr>
            <a:spLocks noGrp="1"/>
          </p:cNvSpPr>
          <p:nvPr>
            <p:ph type="dt" sz="half" idx="10"/>
          </p:nvPr>
        </p:nvSpPr>
        <p:spPr/>
        <p:txBody>
          <a:bodyPr/>
          <a:lstStyle>
            <a:lvl1pPr>
              <a:defRPr/>
            </a:lvl1pPr>
          </a:lstStyle>
          <a:p>
            <a:pPr>
              <a:defRPr/>
            </a:pPr>
            <a:fld id="{8C722483-433E-4CD7-BDEB-B52E3AF0F6A5}" type="datetimeFigureOut">
              <a:rPr lang="ja-JP" altLang="en-US"/>
              <a:pPr>
                <a:defRPr/>
              </a:pPr>
              <a:t>2021/11/25</a:t>
            </a:fld>
            <a:endParaRPr lang="ja-JP" altLang="en-US"/>
          </a:p>
        </p:txBody>
      </p:sp>
      <p:sp>
        <p:nvSpPr>
          <p:cNvPr id="5" name="Footer Placeholder 4">
            <a:extLst>
              <a:ext uri="{FF2B5EF4-FFF2-40B4-BE49-F238E27FC236}">
                <a16:creationId xmlns:a16="http://schemas.microsoft.com/office/drawing/2014/main" id="{13CABDF7-E5ED-4FEC-842E-599F92B07DB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079361B5-2BBF-490C-A0BE-00A3D1973C72}"/>
              </a:ext>
            </a:extLst>
          </p:cNvPr>
          <p:cNvSpPr>
            <a:spLocks noGrp="1"/>
          </p:cNvSpPr>
          <p:nvPr>
            <p:ph type="sldNum" sz="quarter" idx="12"/>
          </p:nvPr>
        </p:nvSpPr>
        <p:spPr/>
        <p:txBody>
          <a:bodyPr/>
          <a:lstStyle>
            <a:lvl1pPr>
              <a:defRPr/>
            </a:lvl1pPr>
          </a:lstStyle>
          <a:p>
            <a:fld id="{3046B754-C119-4710-9C16-1AF78F7FFA32}" type="slidenum">
              <a:rPr lang="ja-JP" altLang="en-US"/>
              <a:pPr/>
              <a:t>‹#›</a:t>
            </a:fld>
            <a:endParaRPr lang="ja-JP" altLang="en-US"/>
          </a:p>
        </p:txBody>
      </p:sp>
    </p:spTree>
    <p:extLst>
      <p:ext uri="{BB962C8B-B14F-4D97-AF65-F5344CB8AC3E}">
        <p14:creationId xmlns:p14="http://schemas.microsoft.com/office/powerpoint/2010/main" val="156875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E7F1E7B7-1099-41A6-9E6C-9441640E9DB9}"/>
              </a:ext>
            </a:extLst>
          </p:cNvPr>
          <p:cNvSpPr>
            <a:spLocks noGrp="1"/>
          </p:cNvSpPr>
          <p:nvPr>
            <p:ph type="dt" sz="half" idx="10"/>
          </p:nvPr>
        </p:nvSpPr>
        <p:spPr/>
        <p:txBody>
          <a:bodyPr/>
          <a:lstStyle>
            <a:lvl1pPr>
              <a:defRPr/>
            </a:lvl1pPr>
          </a:lstStyle>
          <a:p>
            <a:pPr>
              <a:defRPr/>
            </a:pPr>
            <a:fld id="{D31EBDE0-8FD0-4F23-BD52-3B5D35D25A9D}" type="datetimeFigureOut">
              <a:rPr lang="ja-JP" altLang="en-US"/>
              <a:pPr>
                <a:defRPr/>
              </a:pPr>
              <a:t>2021/11/25</a:t>
            </a:fld>
            <a:endParaRPr lang="ja-JP" altLang="en-US"/>
          </a:p>
        </p:txBody>
      </p:sp>
      <p:sp>
        <p:nvSpPr>
          <p:cNvPr id="5" name="Footer Placeholder 4">
            <a:extLst>
              <a:ext uri="{FF2B5EF4-FFF2-40B4-BE49-F238E27FC236}">
                <a16:creationId xmlns:a16="http://schemas.microsoft.com/office/drawing/2014/main" id="{5F115A8B-2451-4ED1-98D8-047046C314D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F6C58FBD-E431-47A1-AAF8-5C359442FAA9}"/>
              </a:ext>
            </a:extLst>
          </p:cNvPr>
          <p:cNvSpPr>
            <a:spLocks noGrp="1"/>
          </p:cNvSpPr>
          <p:nvPr>
            <p:ph type="sldNum" sz="quarter" idx="12"/>
          </p:nvPr>
        </p:nvSpPr>
        <p:spPr/>
        <p:txBody>
          <a:bodyPr/>
          <a:lstStyle>
            <a:lvl1pPr>
              <a:defRPr/>
            </a:lvl1pPr>
          </a:lstStyle>
          <a:p>
            <a:fld id="{86B60B21-D8A8-48A2-9284-D268AE0E48BE}" type="slidenum">
              <a:rPr lang="ja-JP" altLang="en-US"/>
              <a:pPr/>
              <a:t>‹#›</a:t>
            </a:fld>
            <a:endParaRPr lang="ja-JP" altLang="en-US"/>
          </a:p>
        </p:txBody>
      </p:sp>
    </p:spTree>
    <p:extLst>
      <p:ext uri="{BB962C8B-B14F-4D97-AF65-F5344CB8AC3E}">
        <p14:creationId xmlns:p14="http://schemas.microsoft.com/office/powerpoint/2010/main" val="9156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64961FFE-6519-4A1C-B652-4076D82D3014}"/>
              </a:ext>
            </a:extLst>
          </p:cNvPr>
          <p:cNvSpPr>
            <a:spLocks noGrp="1"/>
          </p:cNvSpPr>
          <p:nvPr>
            <p:ph type="dt" sz="half" idx="10"/>
          </p:nvPr>
        </p:nvSpPr>
        <p:spPr/>
        <p:txBody>
          <a:bodyPr/>
          <a:lstStyle>
            <a:lvl1pPr>
              <a:defRPr/>
            </a:lvl1pPr>
          </a:lstStyle>
          <a:p>
            <a:pPr>
              <a:defRPr/>
            </a:pPr>
            <a:fld id="{738BC9FB-4869-4CDB-B9E2-897BD8F4710E}" type="datetimeFigureOut">
              <a:rPr lang="ja-JP" altLang="en-US"/>
              <a:pPr>
                <a:defRPr/>
              </a:pPr>
              <a:t>2021/11/25</a:t>
            </a:fld>
            <a:endParaRPr lang="ja-JP" altLang="en-US"/>
          </a:p>
        </p:txBody>
      </p:sp>
      <p:sp>
        <p:nvSpPr>
          <p:cNvPr id="5" name="Footer Placeholder 4">
            <a:extLst>
              <a:ext uri="{FF2B5EF4-FFF2-40B4-BE49-F238E27FC236}">
                <a16:creationId xmlns:a16="http://schemas.microsoft.com/office/drawing/2014/main" id="{E8EFE570-397A-4977-88A1-3F33436EB65F}"/>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B1B4B869-60F8-4D28-819E-4A33CCF3691F}"/>
              </a:ext>
            </a:extLst>
          </p:cNvPr>
          <p:cNvSpPr>
            <a:spLocks noGrp="1"/>
          </p:cNvSpPr>
          <p:nvPr>
            <p:ph type="sldNum" sz="quarter" idx="12"/>
          </p:nvPr>
        </p:nvSpPr>
        <p:spPr/>
        <p:txBody>
          <a:bodyPr/>
          <a:lstStyle>
            <a:lvl1pPr>
              <a:defRPr/>
            </a:lvl1pPr>
          </a:lstStyle>
          <a:p>
            <a:fld id="{E2B11EA0-0644-4061-8C7C-DD126B86E61E}" type="slidenum">
              <a:rPr lang="ja-JP" altLang="en-US"/>
              <a:pPr/>
              <a:t>‹#›</a:t>
            </a:fld>
            <a:endParaRPr lang="ja-JP" altLang="en-US"/>
          </a:p>
        </p:txBody>
      </p:sp>
    </p:spTree>
    <p:extLst>
      <p:ext uri="{BB962C8B-B14F-4D97-AF65-F5344CB8AC3E}">
        <p14:creationId xmlns:p14="http://schemas.microsoft.com/office/powerpoint/2010/main" val="355020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B08A2C02-3C33-459C-83DD-DC26848F46C8}"/>
              </a:ext>
            </a:extLst>
          </p:cNvPr>
          <p:cNvSpPr>
            <a:spLocks noGrp="1"/>
          </p:cNvSpPr>
          <p:nvPr>
            <p:ph type="dt" sz="half" idx="10"/>
          </p:nvPr>
        </p:nvSpPr>
        <p:spPr/>
        <p:txBody>
          <a:bodyPr/>
          <a:lstStyle>
            <a:lvl1pPr>
              <a:defRPr/>
            </a:lvl1pPr>
          </a:lstStyle>
          <a:p>
            <a:pPr>
              <a:defRPr/>
            </a:pPr>
            <a:fld id="{E06850E9-605A-4826-83D9-27AA26223A6A}" type="datetimeFigureOut">
              <a:rPr lang="ja-JP" altLang="en-US"/>
              <a:pPr>
                <a:defRPr/>
              </a:pPr>
              <a:t>2021/11/25</a:t>
            </a:fld>
            <a:endParaRPr lang="ja-JP" altLang="en-US"/>
          </a:p>
        </p:txBody>
      </p:sp>
      <p:sp>
        <p:nvSpPr>
          <p:cNvPr id="6" name="Footer Placeholder 4">
            <a:extLst>
              <a:ext uri="{FF2B5EF4-FFF2-40B4-BE49-F238E27FC236}">
                <a16:creationId xmlns:a16="http://schemas.microsoft.com/office/drawing/2014/main" id="{985B2964-1D6C-4C11-8737-58392112FEED}"/>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FCD61590-9B6D-407D-83C8-6E9B578FAB52}"/>
              </a:ext>
            </a:extLst>
          </p:cNvPr>
          <p:cNvSpPr>
            <a:spLocks noGrp="1"/>
          </p:cNvSpPr>
          <p:nvPr>
            <p:ph type="sldNum" sz="quarter" idx="12"/>
          </p:nvPr>
        </p:nvSpPr>
        <p:spPr/>
        <p:txBody>
          <a:bodyPr/>
          <a:lstStyle>
            <a:lvl1pPr>
              <a:defRPr/>
            </a:lvl1pPr>
          </a:lstStyle>
          <a:p>
            <a:fld id="{FF9FD4EF-C679-4AC1-A5FF-CE433573B014}" type="slidenum">
              <a:rPr lang="ja-JP" altLang="en-US"/>
              <a:pPr/>
              <a:t>‹#›</a:t>
            </a:fld>
            <a:endParaRPr lang="ja-JP" altLang="en-US"/>
          </a:p>
        </p:txBody>
      </p:sp>
    </p:spTree>
    <p:extLst>
      <p:ext uri="{BB962C8B-B14F-4D97-AF65-F5344CB8AC3E}">
        <p14:creationId xmlns:p14="http://schemas.microsoft.com/office/powerpoint/2010/main" val="19478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4A7171B1-1EB1-4366-AC2F-6E604184A207}"/>
              </a:ext>
            </a:extLst>
          </p:cNvPr>
          <p:cNvSpPr>
            <a:spLocks noGrp="1"/>
          </p:cNvSpPr>
          <p:nvPr>
            <p:ph type="dt" sz="half" idx="10"/>
          </p:nvPr>
        </p:nvSpPr>
        <p:spPr/>
        <p:txBody>
          <a:bodyPr/>
          <a:lstStyle>
            <a:lvl1pPr>
              <a:defRPr/>
            </a:lvl1pPr>
          </a:lstStyle>
          <a:p>
            <a:pPr>
              <a:defRPr/>
            </a:pPr>
            <a:fld id="{A39EE2E9-21B6-4D50-9251-2F93A510534F}" type="datetimeFigureOut">
              <a:rPr lang="ja-JP" altLang="en-US"/>
              <a:pPr>
                <a:defRPr/>
              </a:pPr>
              <a:t>2021/11/25</a:t>
            </a:fld>
            <a:endParaRPr lang="ja-JP" altLang="en-US"/>
          </a:p>
        </p:txBody>
      </p:sp>
      <p:sp>
        <p:nvSpPr>
          <p:cNvPr id="8" name="Footer Placeholder 4">
            <a:extLst>
              <a:ext uri="{FF2B5EF4-FFF2-40B4-BE49-F238E27FC236}">
                <a16:creationId xmlns:a16="http://schemas.microsoft.com/office/drawing/2014/main" id="{AD878B92-D65F-4D5E-A6BC-99FDD2821DA1}"/>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B2E734A3-7FB1-45FD-AEFD-941EC7E1296A}"/>
              </a:ext>
            </a:extLst>
          </p:cNvPr>
          <p:cNvSpPr>
            <a:spLocks noGrp="1"/>
          </p:cNvSpPr>
          <p:nvPr>
            <p:ph type="sldNum" sz="quarter" idx="12"/>
          </p:nvPr>
        </p:nvSpPr>
        <p:spPr/>
        <p:txBody>
          <a:bodyPr/>
          <a:lstStyle>
            <a:lvl1pPr>
              <a:defRPr/>
            </a:lvl1pPr>
          </a:lstStyle>
          <a:p>
            <a:fld id="{C9DA38A5-532B-45E9-9EC5-90FAD79D4CBB}" type="slidenum">
              <a:rPr lang="ja-JP" altLang="en-US"/>
              <a:pPr/>
              <a:t>‹#›</a:t>
            </a:fld>
            <a:endParaRPr lang="ja-JP" altLang="en-US"/>
          </a:p>
        </p:txBody>
      </p:sp>
    </p:spTree>
    <p:extLst>
      <p:ext uri="{BB962C8B-B14F-4D97-AF65-F5344CB8AC3E}">
        <p14:creationId xmlns:p14="http://schemas.microsoft.com/office/powerpoint/2010/main" val="364421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88C95A38-4E64-4DC8-9BFA-B934FC69FDB8}"/>
              </a:ext>
            </a:extLst>
          </p:cNvPr>
          <p:cNvSpPr>
            <a:spLocks noGrp="1"/>
          </p:cNvSpPr>
          <p:nvPr>
            <p:ph type="dt" sz="half" idx="10"/>
          </p:nvPr>
        </p:nvSpPr>
        <p:spPr/>
        <p:txBody>
          <a:bodyPr/>
          <a:lstStyle>
            <a:lvl1pPr>
              <a:defRPr/>
            </a:lvl1pPr>
          </a:lstStyle>
          <a:p>
            <a:pPr>
              <a:defRPr/>
            </a:pPr>
            <a:fld id="{D3442F3F-7CAA-438A-8E91-694AE25BDBED}" type="datetimeFigureOut">
              <a:rPr lang="ja-JP" altLang="en-US"/>
              <a:pPr>
                <a:defRPr/>
              </a:pPr>
              <a:t>2021/11/25</a:t>
            </a:fld>
            <a:endParaRPr lang="ja-JP" altLang="en-US"/>
          </a:p>
        </p:txBody>
      </p:sp>
      <p:sp>
        <p:nvSpPr>
          <p:cNvPr id="4" name="Footer Placeholder 4">
            <a:extLst>
              <a:ext uri="{FF2B5EF4-FFF2-40B4-BE49-F238E27FC236}">
                <a16:creationId xmlns:a16="http://schemas.microsoft.com/office/drawing/2014/main" id="{EC146141-C3CD-402E-B713-C0C18C3EB2D8}"/>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8E6C3178-60BA-4E7B-ABEA-D501CBB404D9}"/>
              </a:ext>
            </a:extLst>
          </p:cNvPr>
          <p:cNvSpPr>
            <a:spLocks noGrp="1"/>
          </p:cNvSpPr>
          <p:nvPr>
            <p:ph type="sldNum" sz="quarter" idx="12"/>
          </p:nvPr>
        </p:nvSpPr>
        <p:spPr/>
        <p:txBody>
          <a:bodyPr/>
          <a:lstStyle>
            <a:lvl1pPr>
              <a:defRPr/>
            </a:lvl1pPr>
          </a:lstStyle>
          <a:p>
            <a:fld id="{FD8F7E20-923E-4CAE-A946-5294BF4D427B}" type="slidenum">
              <a:rPr lang="ja-JP" altLang="en-US"/>
              <a:pPr/>
              <a:t>‹#›</a:t>
            </a:fld>
            <a:endParaRPr lang="ja-JP" altLang="en-US"/>
          </a:p>
        </p:txBody>
      </p:sp>
    </p:spTree>
    <p:extLst>
      <p:ext uri="{BB962C8B-B14F-4D97-AF65-F5344CB8AC3E}">
        <p14:creationId xmlns:p14="http://schemas.microsoft.com/office/powerpoint/2010/main" val="155252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1386B18-58D7-4488-A483-712B7381EA54}"/>
              </a:ext>
            </a:extLst>
          </p:cNvPr>
          <p:cNvSpPr>
            <a:spLocks noGrp="1"/>
          </p:cNvSpPr>
          <p:nvPr>
            <p:ph type="dt" sz="half" idx="10"/>
          </p:nvPr>
        </p:nvSpPr>
        <p:spPr/>
        <p:txBody>
          <a:bodyPr/>
          <a:lstStyle>
            <a:lvl1pPr>
              <a:defRPr/>
            </a:lvl1pPr>
          </a:lstStyle>
          <a:p>
            <a:pPr>
              <a:defRPr/>
            </a:pPr>
            <a:fld id="{1311A634-0860-4679-AD48-6CFF02A085A0}" type="datetimeFigureOut">
              <a:rPr lang="ja-JP" altLang="en-US"/>
              <a:pPr>
                <a:defRPr/>
              </a:pPr>
              <a:t>2021/11/25</a:t>
            </a:fld>
            <a:endParaRPr lang="ja-JP" altLang="en-US"/>
          </a:p>
        </p:txBody>
      </p:sp>
      <p:sp>
        <p:nvSpPr>
          <p:cNvPr id="3" name="Footer Placeholder 4">
            <a:extLst>
              <a:ext uri="{FF2B5EF4-FFF2-40B4-BE49-F238E27FC236}">
                <a16:creationId xmlns:a16="http://schemas.microsoft.com/office/drawing/2014/main" id="{2EA90557-DEC8-41F9-811E-ADE9C7CE816D}"/>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B795DDD0-A749-4920-BD80-67B77F158396}"/>
              </a:ext>
            </a:extLst>
          </p:cNvPr>
          <p:cNvSpPr>
            <a:spLocks noGrp="1"/>
          </p:cNvSpPr>
          <p:nvPr>
            <p:ph type="sldNum" sz="quarter" idx="12"/>
          </p:nvPr>
        </p:nvSpPr>
        <p:spPr/>
        <p:txBody>
          <a:bodyPr/>
          <a:lstStyle>
            <a:lvl1pPr>
              <a:defRPr/>
            </a:lvl1pPr>
          </a:lstStyle>
          <a:p>
            <a:fld id="{F49B2DE3-1237-44DC-AB8A-1A5AFDB662D1}" type="slidenum">
              <a:rPr lang="ja-JP" altLang="en-US"/>
              <a:pPr/>
              <a:t>‹#›</a:t>
            </a:fld>
            <a:endParaRPr lang="ja-JP" altLang="en-US"/>
          </a:p>
        </p:txBody>
      </p:sp>
    </p:spTree>
    <p:extLst>
      <p:ext uri="{BB962C8B-B14F-4D97-AF65-F5344CB8AC3E}">
        <p14:creationId xmlns:p14="http://schemas.microsoft.com/office/powerpoint/2010/main" val="18463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49934DA1-E80E-4DAC-A1E9-FA8830488822}"/>
              </a:ext>
            </a:extLst>
          </p:cNvPr>
          <p:cNvSpPr>
            <a:spLocks noGrp="1"/>
          </p:cNvSpPr>
          <p:nvPr>
            <p:ph type="dt" sz="half" idx="10"/>
          </p:nvPr>
        </p:nvSpPr>
        <p:spPr/>
        <p:txBody>
          <a:bodyPr/>
          <a:lstStyle>
            <a:lvl1pPr>
              <a:defRPr/>
            </a:lvl1pPr>
          </a:lstStyle>
          <a:p>
            <a:pPr>
              <a:defRPr/>
            </a:pPr>
            <a:fld id="{A4D58107-BFE4-4928-B364-AB6665B15650}" type="datetimeFigureOut">
              <a:rPr lang="ja-JP" altLang="en-US"/>
              <a:pPr>
                <a:defRPr/>
              </a:pPr>
              <a:t>2021/11/25</a:t>
            </a:fld>
            <a:endParaRPr lang="ja-JP" altLang="en-US"/>
          </a:p>
        </p:txBody>
      </p:sp>
      <p:sp>
        <p:nvSpPr>
          <p:cNvPr id="6" name="Footer Placeholder 4">
            <a:extLst>
              <a:ext uri="{FF2B5EF4-FFF2-40B4-BE49-F238E27FC236}">
                <a16:creationId xmlns:a16="http://schemas.microsoft.com/office/drawing/2014/main" id="{F6B80C63-45B1-4289-9798-4A132D06A826}"/>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349C22CA-EE6A-4D54-AD78-01C91C09F65F}"/>
              </a:ext>
            </a:extLst>
          </p:cNvPr>
          <p:cNvSpPr>
            <a:spLocks noGrp="1"/>
          </p:cNvSpPr>
          <p:nvPr>
            <p:ph type="sldNum" sz="quarter" idx="12"/>
          </p:nvPr>
        </p:nvSpPr>
        <p:spPr/>
        <p:txBody>
          <a:bodyPr/>
          <a:lstStyle>
            <a:lvl1pPr>
              <a:defRPr/>
            </a:lvl1pPr>
          </a:lstStyle>
          <a:p>
            <a:fld id="{F54AA8A1-B2B1-4AB4-8D0C-4E23453728FB}" type="slidenum">
              <a:rPr lang="ja-JP" altLang="en-US"/>
              <a:pPr/>
              <a:t>‹#›</a:t>
            </a:fld>
            <a:endParaRPr lang="ja-JP" altLang="en-US"/>
          </a:p>
        </p:txBody>
      </p:sp>
    </p:spTree>
    <p:extLst>
      <p:ext uri="{BB962C8B-B14F-4D97-AF65-F5344CB8AC3E}">
        <p14:creationId xmlns:p14="http://schemas.microsoft.com/office/powerpoint/2010/main" val="44963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00D012E8-508A-40D6-B093-F5EE43595A9A}"/>
              </a:ext>
            </a:extLst>
          </p:cNvPr>
          <p:cNvSpPr>
            <a:spLocks noGrp="1"/>
          </p:cNvSpPr>
          <p:nvPr>
            <p:ph type="dt" sz="half" idx="10"/>
          </p:nvPr>
        </p:nvSpPr>
        <p:spPr/>
        <p:txBody>
          <a:bodyPr/>
          <a:lstStyle>
            <a:lvl1pPr>
              <a:defRPr/>
            </a:lvl1pPr>
          </a:lstStyle>
          <a:p>
            <a:pPr>
              <a:defRPr/>
            </a:pPr>
            <a:fld id="{0CA2A05B-5AA5-415D-B22E-D30AB52AF3F0}" type="datetimeFigureOut">
              <a:rPr lang="ja-JP" altLang="en-US"/>
              <a:pPr>
                <a:defRPr/>
              </a:pPr>
              <a:t>2021/11/25</a:t>
            </a:fld>
            <a:endParaRPr lang="ja-JP" altLang="en-US"/>
          </a:p>
        </p:txBody>
      </p:sp>
      <p:sp>
        <p:nvSpPr>
          <p:cNvPr id="6" name="Footer Placeholder 4">
            <a:extLst>
              <a:ext uri="{FF2B5EF4-FFF2-40B4-BE49-F238E27FC236}">
                <a16:creationId xmlns:a16="http://schemas.microsoft.com/office/drawing/2014/main" id="{3D993DA6-5362-4DAB-835D-1259FD5E0EC8}"/>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20D63270-CBCD-420B-B38B-ED26000BA7A6}"/>
              </a:ext>
            </a:extLst>
          </p:cNvPr>
          <p:cNvSpPr>
            <a:spLocks noGrp="1"/>
          </p:cNvSpPr>
          <p:nvPr>
            <p:ph type="sldNum" sz="quarter" idx="12"/>
          </p:nvPr>
        </p:nvSpPr>
        <p:spPr/>
        <p:txBody>
          <a:bodyPr/>
          <a:lstStyle>
            <a:lvl1pPr>
              <a:defRPr/>
            </a:lvl1pPr>
          </a:lstStyle>
          <a:p>
            <a:fld id="{619988C4-D17E-453D-8CA5-D070236E9752}" type="slidenum">
              <a:rPr lang="ja-JP" altLang="en-US"/>
              <a:pPr/>
              <a:t>‹#›</a:t>
            </a:fld>
            <a:endParaRPr lang="ja-JP" altLang="en-US"/>
          </a:p>
        </p:txBody>
      </p:sp>
    </p:spTree>
    <p:extLst>
      <p:ext uri="{BB962C8B-B14F-4D97-AF65-F5344CB8AC3E}">
        <p14:creationId xmlns:p14="http://schemas.microsoft.com/office/powerpoint/2010/main" val="141586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054A150-D749-4A34-B3CB-83CEAAE761E6}"/>
              </a:ext>
            </a:extLst>
          </p:cNvPr>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1027" name="Text Placeholder 2">
            <a:extLst>
              <a:ext uri="{FF2B5EF4-FFF2-40B4-BE49-F238E27FC236}">
                <a16:creationId xmlns:a16="http://schemas.microsoft.com/office/drawing/2014/main" id="{24B88FCC-B8A3-4EF7-BD54-DF63F50A8F3C}"/>
              </a:ext>
            </a:extLst>
          </p:cNvPr>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D30C4229-C397-41D1-9A5C-E094BE708F7C}"/>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2CF1D29F-B825-4F0C-A84E-83A479E28163}" type="datetimeFigureOut">
              <a:rPr lang="ja-JP" altLang="en-US"/>
              <a:pPr>
                <a:defRPr/>
              </a:pPr>
              <a:t>2021/11/25</a:t>
            </a:fld>
            <a:endParaRPr lang="ja-JP" altLang="en-US"/>
          </a:p>
        </p:txBody>
      </p:sp>
      <p:sp>
        <p:nvSpPr>
          <p:cNvPr id="5" name="Footer Placeholder 4">
            <a:extLst>
              <a:ext uri="{FF2B5EF4-FFF2-40B4-BE49-F238E27FC236}">
                <a16:creationId xmlns:a16="http://schemas.microsoft.com/office/drawing/2014/main" id="{300F005A-42F6-4781-A821-6DB8EF350E16}"/>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64774116-293E-4B5A-8023-636F5F48690C}"/>
              </a:ext>
            </a:extLst>
          </p:cNvPr>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CA396DE-85B0-4082-B5AE-107FE57A1182}"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図 8">
            <a:extLst>
              <a:ext uri="{FF2B5EF4-FFF2-40B4-BE49-F238E27FC236}">
                <a16:creationId xmlns:a16="http://schemas.microsoft.com/office/drawing/2014/main" id="{9B4905DF-3085-40EF-8345-43B238D018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テキスト ボックス 4">
            <a:extLst>
              <a:ext uri="{FF2B5EF4-FFF2-40B4-BE49-F238E27FC236}">
                <a16:creationId xmlns:a16="http://schemas.microsoft.com/office/drawing/2014/main" id="{7A61E8CA-3DE8-41E9-94F5-1B1321D6D12F}"/>
              </a:ext>
            </a:extLst>
          </p:cNvPr>
          <p:cNvSpPr txBox="1">
            <a:spLocks noChangeArrowheads="1"/>
          </p:cNvSpPr>
          <p:nvPr/>
        </p:nvSpPr>
        <p:spPr bwMode="auto">
          <a:xfrm>
            <a:off x="1795463" y="2028825"/>
            <a:ext cx="27320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100">
                <a:latin typeface="Meiryo UI" panose="020B0604030504040204" pitchFamily="50" charset="-128"/>
                <a:ea typeface="Meiryo UI" panose="020B0604030504040204" pitchFamily="50" charset="-128"/>
              </a:rPr>
              <a:t>500</a:t>
            </a:r>
            <a:r>
              <a:rPr lang="ja-JP" altLang="en-US" sz="1100">
                <a:latin typeface="Meiryo UI" panose="020B0604030504040204" pitchFamily="50" charset="-128"/>
                <a:ea typeface="Meiryo UI" panose="020B0604030504040204" pitchFamily="50" charset="-128"/>
              </a:rPr>
              <a:t>万円のバイオリンをカードローンを利用して買ったの。オーケストラに入るためには、いい楽器を持つことがどうしても必要だったけど、貯蓄ではとても足りなかったの。だからローンを使えてよかったわ。</a:t>
            </a:r>
          </a:p>
        </p:txBody>
      </p:sp>
      <p:sp>
        <p:nvSpPr>
          <p:cNvPr id="2052" name="テキスト ボックス 5">
            <a:extLst>
              <a:ext uri="{FF2B5EF4-FFF2-40B4-BE49-F238E27FC236}">
                <a16:creationId xmlns:a16="http://schemas.microsoft.com/office/drawing/2014/main" id="{E11F3FF8-BC82-4C9E-8AB1-602A11FF91E3}"/>
              </a:ext>
            </a:extLst>
          </p:cNvPr>
          <p:cNvSpPr txBox="1">
            <a:spLocks noChangeArrowheads="1"/>
          </p:cNvSpPr>
          <p:nvPr/>
        </p:nvSpPr>
        <p:spPr bwMode="auto">
          <a:xfrm>
            <a:off x="6411913" y="2028825"/>
            <a:ext cx="27320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カードローンって何にでも使えて便利だから、つい趣味のダイビング旅行に使っちゃって。年</a:t>
            </a:r>
            <a:r>
              <a:rPr lang="en-US" altLang="ja-JP" sz="1100">
                <a:latin typeface="Meiryo UI" panose="020B0604030504040204" pitchFamily="50" charset="-128"/>
                <a:ea typeface="Meiryo UI" panose="020B0604030504040204" pitchFamily="50" charset="-128"/>
              </a:rPr>
              <a:t>4</a:t>
            </a:r>
            <a:r>
              <a:rPr lang="ja-JP" altLang="en-US" sz="1100">
                <a:latin typeface="Meiryo UI" panose="020B0604030504040204" pitchFamily="50" charset="-128"/>
                <a:ea typeface="Meiryo UI" panose="020B0604030504040204" pitchFamily="50" charset="-128"/>
              </a:rPr>
              <a:t>回も海外でダイビングしたわ。でも気が付いたら、返済が大変で生活費がギリギリ、どうしよう</a:t>
            </a:r>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a:t>
            </a:r>
          </a:p>
        </p:txBody>
      </p:sp>
      <p:sp>
        <p:nvSpPr>
          <p:cNvPr id="2053" name="テキスト ボックス 9">
            <a:extLst>
              <a:ext uri="{FF2B5EF4-FFF2-40B4-BE49-F238E27FC236}">
                <a16:creationId xmlns:a16="http://schemas.microsoft.com/office/drawing/2014/main" id="{3B6D195A-A91C-4C5D-BC8A-B16735C33E23}"/>
              </a:ext>
            </a:extLst>
          </p:cNvPr>
          <p:cNvSpPr txBox="1">
            <a:spLocks noChangeArrowheads="1"/>
          </p:cNvSpPr>
          <p:nvPr/>
        </p:nvSpPr>
        <p:spPr bwMode="auto">
          <a:xfrm>
            <a:off x="1795463" y="3975100"/>
            <a:ext cx="27320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子どもたちも大きくなったし、それぞれに勉強部屋が必要と思って、住宅ローンを使って一戸建てを買ったんだ。子どもたちも大喜びで、勉強にもやる気が出たようだよ。</a:t>
            </a:r>
          </a:p>
        </p:txBody>
      </p:sp>
      <p:sp>
        <p:nvSpPr>
          <p:cNvPr id="2054" name="テキスト ボックス 10">
            <a:extLst>
              <a:ext uri="{FF2B5EF4-FFF2-40B4-BE49-F238E27FC236}">
                <a16:creationId xmlns:a16="http://schemas.microsoft.com/office/drawing/2014/main" id="{49C00668-EB3E-4264-B0CD-499B13794AB3}"/>
              </a:ext>
            </a:extLst>
          </p:cNvPr>
          <p:cNvSpPr txBox="1">
            <a:spLocks noChangeArrowheads="1"/>
          </p:cNvSpPr>
          <p:nvPr/>
        </p:nvSpPr>
        <p:spPr bwMode="auto">
          <a:xfrm>
            <a:off x="6411913" y="3975100"/>
            <a:ext cx="27320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自動車ローンでスポーツカーを買ったんだ。ローンを組めば払えないことはないからって、内装にこだわっていたら、もともとの予算をかなりオーバーしてしまったんだ。もっと安い車にすればよかったのにと、妻に怒られちゃったよ。</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9">
            <a:extLst>
              <a:ext uri="{FF2B5EF4-FFF2-40B4-BE49-F238E27FC236}">
                <a16:creationId xmlns:a16="http://schemas.microsoft.com/office/drawing/2014/main" id="{8848EAFE-7C70-4335-9745-887F8429E1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テキスト ボックス 2">
            <a:extLst>
              <a:ext uri="{FF2B5EF4-FFF2-40B4-BE49-F238E27FC236}">
                <a16:creationId xmlns:a16="http://schemas.microsoft.com/office/drawing/2014/main" id="{D7DCA1A2-FBED-4088-B391-543826F3978E}"/>
              </a:ext>
            </a:extLst>
          </p:cNvPr>
          <p:cNvSpPr txBox="1">
            <a:spLocks noChangeArrowheads="1"/>
          </p:cNvSpPr>
          <p:nvPr/>
        </p:nvSpPr>
        <p:spPr bwMode="auto">
          <a:xfrm>
            <a:off x="1795463" y="2028825"/>
            <a:ext cx="27320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新婚のときにマンションを買ったの。月々</a:t>
            </a:r>
            <a:r>
              <a:rPr lang="en-US" altLang="ja-JP" sz="1100">
                <a:latin typeface="Meiryo UI" panose="020B0604030504040204" pitchFamily="50" charset="-128"/>
                <a:ea typeface="Meiryo UI" panose="020B0604030504040204" pitchFamily="50" charset="-128"/>
              </a:rPr>
              <a:t>10</a:t>
            </a:r>
            <a:r>
              <a:rPr lang="ja-JP" altLang="en-US" sz="1100">
                <a:latin typeface="Meiryo UI" panose="020B0604030504040204" pitchFamily="50" charset="-128"/>
                <a:ea typeface="Meiryo UI" panose="020B0604030504040204" pitchFamily="50" charset="-128"/>
              </a:rPr>
              <a:t>万円を</a:t>
            </a:r>
            <a:r>
              <a:rPr lang="en-US" altLang="ja-JP" sz="1100">
                <a:latin typeface="Meiryo UI" panose="020B0604030504040204" pitchFamily="50" charset="-128"/>
                <a:ea typeface="Meiryo UI" panose="020B0604030504040204" pitchFamily="50" charset="-128"/>
              </a:rPr>
              <a:t>30</a:t>
            </a:r>
            <a:r>
              <a:rPr lang="ja-JP" altLang="en-US" sz="1100">
                <a:latin typeface="Meiryo UI" panose="020B0604030504040204" pitchFamily="50" charset="-128"/>
                <a:ea typeface="Meiryo UI" panose="020B0604030504040204" pitchFamily="50" charset="-128"/>
              </a:rPr>
              <a:t>年で返済完了。夫婦共働きだったので、毎月</a:t>
            </a:r>
            <a:r>
              <a:rPr lang="en-US" altLang="ja-JP" sz="1100">
                <a:latin typeface="Meiryo UI" panose="020B0604030504040204" pitchFamily="50" charset="-128"/>
                <a:ea typeface="Meiryo UI" panose="020B0604030504040204" pitchFamily="50" charset="-128"/>
              </a:rPr>
              <a:t>10</a:t>
            </a:r>
            <a:r>
              <a:rPr lang="ja-JP" altLang="en-US" sz="1100">
                <a:latin typeface="Meiryo UI" panose="020B0604030504040204" pitchFamily="50" charset="-128"/>
                <a:ea typeface="Meiryo UI" panose="020B0604030504040204" pitchFamily="50" charset="-128"/>
              </a:rPr>
              <a:t>万円の支払いは十分余裕があったし、お互い定年もまだ先だから、返済期間も問題なかったわ。</a:t>
            </a:r>
          </a:p>
        </p:txBody>
      </p:sp>
      <p:sp>
        <p:nvSpPr>
          <p:cNvPr id="3076" name="テキスト ボックス 4">
            <a:extLst>
              <a:ext uri="{FF2B5EF4-FFF2-40B4-BE49-F238E27FC236}">
                <a16:creationId xmlns:a16="http://schemas.microsoft.com/office/drawing/2014/main" id="{B4E91A08-C57C-4F49-B766-B00F5186B8D6}"/>
              </a:ext>
            </a:extLst>
          </p:cNvPr>
          <p:cNvSpPr txBox="1">
            <a:spLocks noChangeArrowheads="1"/>
          </p:cNvSpPr>
          <p:nvPr/>
        </p:nvSpPr>
        <p:spPr bwMode="auto">
          <a:xfrm>
            <a:off x="6411913" y="2028825"/>
            <a:ext cx="27320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保育園の送り迎えのために自動車をローンで買いました。早く返そうと、生活費以外をローンの返済にあてていますが、子育ては思わぬときにお金が必要になることもあるので、月々の返済が大変な月もあります。</a:t>
            </a:r>
          </a:p>
        </p:txBody>
      </p:sp>
      <p:sp>
        <p:nvSpPr>
          <p:cNvPr id="3077" name="テキスト ボックス 5">
            <a:extLst>
              <a:ext uri="{FF2B5EF4-FFF2-40B4-BE49-F238E27FC236}">
                <a16:creationId xmlns:a16="http://schemas.microsoft.com/office/drawing/2014/main" id="{9766AF62-A5A5-467C-96F3-237EC85DA559}"/>
              </a:ext>
            </a:extLst>
          </p:cNvPr>
          <p:cNvSpPr txBox="1">
            <a:spLocks noChangeArrowheads="1"/>
          </p:cNvSpPr>
          <p:nvPr/>
        </p:nvSpPr>
        <p:spPr bwMode="auto">
          <a:xfrm>
            <a:off x="1795463" y="3975100"/>
            <a:ext cx="27320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100">
                <a:latin typeface="Meiryo UI" panose="020B0604030504040204" pitchFamily="50" charset="-128"/>
                <a:ea typeface="Meiryo UI" panose="020B0604030504040204" pitchFamily="50" charset="-128"/>
              </a:rPr>
              <a:t>2</a:t>
            </a:r>
            <a:r>
              <a:rPr lang="ja-JP" altLang="en-US" sz="1100">
                <a:latin typeface="Meiryo UI" panose="020B0604030504040204" pitchFamily="50" charset="-128"/>
                <a:ea typeface="Meiryo UI" panose="020B0604030504040204" pitchFamily="50" charset="-128"/>
              </a:rPr>
              <a:t>年前、</a:t>
            </a:r>
            <a:r>
              <a:rPr lang="en-US" altLang="ja-JP" sz="1100">
                <a:latin typeface="Meiryo UI" panose="020B0604030504040204" pitchFamily="50" charset="-128"/>
                <a:ea typeface="Meiryo UI" panose="020B0604030504040204" pitchFamily="50" charset="-128"/>
              </a:rPr>
              <a:t>2</a:t>
            </a:r>
            <a:r>
              <a:rPr lang="ja-JP" altLang="en-US" sz="1100">
                <a:latin typeface="Meiryo UI" panose="020B0604030504040204" pitchFamily="50" charset="-128"/>
                <a:ea typeface="Meiryo UI" panose="020B0604030504040204" pitchFamily="50" charset="-128"/>
              </a:rPr>
              <a:t>人の子どもの高校、大学進学が重なったので、入学金や授業料の不足分</a:t>
            </a:r>
            <a:r>
              <a:rPr lang="en-US" altLang="ja-JP" sz="1100">
                <a:latin typeface="Meiryo UI" panose="020B0604030504040204" pitchFamily="50" charset="-128"/>
                <a:ea typeface="Meiryo UI" panose="020B0604030504040204" pitchFamily="50" charset="-128"/>
              </a:rPr>
              <a:t>100</a:t>
            </a:r>
            <a:r>
              <a:rPr lang="ja-JP" altLang="en-US" sz="1100">
                <a:latin typeface="Meiryo UI" panose="020B0604030504040204" pitchFamily="50" charset="-128"/>
                <a:ea typeface="Meiryo UI" panose="020B0604030504040204" pitchFamily="50" charset="-128"/>
              </a:rPr>
              <a:t>万円を、銀行の教育ローンで借りました。毎月</a:t>
            </a:r>
            <a:r>
              <a:rPr lang="en-US" altLang="ja-JP" sz="1100">
                <a:latin typeface="Meiryo UI" panose="020B0604030504040204" pitchFamily="50" charset="-128"/>
                <a:ea typeface="Meiryo UI" panose="020B0604030504040204" pitchFamily="50" charset="-128"/>
              </a:rPr>
              <a:t>9</a:t>
            </a:r>
            <a:r>
              <a:rPr lang="ja-JP" altLang="en-US" sz="1100">
                <a:latin typeface="Meiryo UI" panose="020B0604030504040204" pitchFamily="50" charset="-128"/>
                <a:ea typeface="Meiryo UI" panose="020B0604030504040204" pitchFamily="50" charset="-128"/>
              </a:rPr>
              <a:t>千円を</a:t>
            </a:r>
            <a:r>
              <a:rPr lang="en-US" altLang="ja-JP" sz="1100">
                <a:latin typeface="Meiryo UI" panose="020B0604030504040204" pitchFamily="50" charset="-128"/>
                <a:ea typeface="Meiryo UI" panose="020B0604030504040204" pitchFamily="50" charset="-128"/>
              </a:rPr>
              <a:t>10</a:t>
            </a:r>
            <a:r>
              <a:rPr lang="ja-JP" altLang="en-US" sz="1100">
                <a:latin typeface="Meiryo UI" panose="020B0604030504040204" pitchFamily="50" charset="-128"/>
                <a:ea typeface="Meiryo UI" panose="020B0604030504040204" pitchFamily="50" charset="-128"/>
              </a:rPr>
              <a:t>年で返済予定です。支払いが終わるのは</a:t>
            </a:r>
            <a:r>
              <a:rPr lang="en-US" altLang="ja-JP" sz="1100">
                <a:latin typeface="Meiryo UI" panose="020B0604030504040204" pitchFamily="50" charset="-128"/>
                <a:ea typeface="Meiryo UI" panose="020B0604030504040204" pitchFamily="50" charset="-128"/>
              </a:rPr>
              <a:t>58</a:t>
            </a:r>
            <a:r>
              <a:rPr lang="ja-JP" altLang="en-US" sz="1100">
                <a:latin typeface="Meiryo UI" panose="020B0604030504040204" pitchFamily="50" charset="-128"/>
                <a:ea typeface="Meiryo UI" panose="020B0604030504040204" pitchFamily="50" charset="-128"/>
              </a:rPr>
              <a:t>歳。定年までに返せそうです。</a:t>
            </a:r>
          </a:p>
        </p:txBody>
      </p:sp>
      <p:sp>
        <p:nvSpPr>
          <p:cNvPr id="3078" name="テキスト ボックス 6">
            <a:extLst>
              <a:ext uri="{FF2B5EF4-FFF2-40B4-BE49-F238E27FC236}">
                <a16:creationId xmlns:a16="http://schemas.microsoft.com/office/drawing/2014/main" id="{15B38914-8B59-4942-9E8C-004EEC6716D3}"/>
              </a:ext>
            </a:extLst>
          </p:cNvPr>
          <p:cNvSpPr txBox="1">
            <a:spLocks noChangeArrowheads="1"/>
          </p:cNvSpPr>
          <p:nvPr/>
        </p:nvSpPr>
        <p:spPr bwMode="auto">
          <a:xfrm>
            <a:off x="6411913" y="3975100"/>
            <a:ext cx="27320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100">
                <a:latin typeface="Meiryo UI" panose="020B0604030504040204" pitchFamily="50" charset="-128"/>
                <a:ea typeface="Meiryo UI" panose="020B0604030504040204" pitchFamily="50" charset="-128"/>
              </a:rPr>
              <a:t>30</a:t>
            </a:r>
            <a:r>
              <a:rPr lang="ja-JP" altLang="en-US" sz="1100">
                <a:latin typeface="Meiryo UI" panose="020B0604030504040204" pitchFamily="50" charset="-128"/>
                <a:ea typeface="Meiryo UI" panose="020B0604030504040204" pitchFamily="50" charset="-128"/>
              </a:rPr>
              <a:t>歳のとき、</a:t>
            </a:r>
            <a:r>
              <a:rPr lang="en-US" altLang="ja-JP" sz="1100">
                <a:latin typeface="Meiryo UI" panose="020B0604030504040204" pitchFamily="50" charset="-128"/>
                <a:ea typeface="Meiryo UI" panose="020B0604030504040204" pitchFamily="50" charset="-128"/>
              </a:rPr>
              <a:t>35</a:t>
            </a:r>
            <a:r>
              <a:rPr lang="ja-JP" altLang="en-US" sz="1100">
                <a:latin typeface="Meiryo UI" panose="020B0604030504040204" pitchFamily="50" charset="-128"/>
                <a:ea typeface="Meiryo UI" panose="020B0604030504040204" pitchFamily="50" charset="-128"/>
              </a:rPr>
              <a:t>年ローンでマンションを買いました。定年の</a:t>
            </a:r>
            <a:r>
              <a:rPr lang="en-US" altLang="ja-JP" sz="1100">
                <a:latin typeface="Meiryo UI" panose="020B0604030504040204" pitchFamily="50" charset="-128"/>
                <a:ea typeface="Meiryo UI" panose="020B0604030504040204" pitchFamily="50" charset="-128"/>
              </a:rPr>
              <a:t>60</a:t>
            </a:r>
            <a:r>
              <a:rPr lang="ja-JP" altLang="en-US" sz="1100">
                <a:latin typeface="Meiryo UI" panose="020B0604030504040204" pitchFamily="50" charset="-128"/>
                <a:ea typeface="Meiryo UI" panose="020B0604030504040204" pitchFamily="50" charset="-128"/>
              </a:rPr>
              <a:t>歳からは、退職金と年金を活用して返済する予定だったのに、年金が</a:t>
            </a:r>
            <a:r>
              <a:rPr lang="en-US" altLang="ja-JP" sz="1100">
                <a:latin typeface="Meiryo UI" panose="020B0604030504040204" pitchFamily="50" charset="-128"/>
                <a:ea typeface="Meiryo UI" panose="020B0604030504040204" pitchFamily="50" charset="-128"/>
              </a:rPr>
              <a:t>65</a:t>
            </a:r>
            <a:r>
              <a:rPr lang="ja-JP" altLang="en-US" sz="1100">
                <a:latin typeface="Meiryo UI" panose="020B0604030504040204" pitchFamily="50" charset="-128"/>
                <a:ea typeface="Meiryo UI" panose="020B0604030504040204" pitchFamily="50" charset="-128"/>
              </a:rPr>
              <a:t>歳からの支給になってしまいました。退職金では足りないので、年金が出るまでの</a:t>
            </a:r>
            <a:r>
              <a:rPr lang="en-US" altLang="ja-JP" sz="1100">
                <a:latin typeface="Meiryo UI" panose="020B0604030504040204" pitchFamily="50" charset="-128"/>
                <a:ea typeface="Meiryo UI" panose="020B0604030504040204" pitchFamily="50" charset="-128"/>
              </a:rPr>
              <a:t>5</a:t>
            </a:r>
            <a:r>
              <a:rPr lang="ja-JP" altLang="en-US" sz="1100">
                <a:latin typeface="Meiryo UI" panose="020B0604030504040204" pitchFamily="50" charset="-128"/>
                <a:ea typeface="Meiryo UI" panose="020B0604030504040204" pitchFamily="50" charset="-128"/>
              </a:rPr>
              <a:t>年間が不安です。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図 2">
            <a:extLst>
              <a:ext uri="{FF2B5EF4-FFF2-40B4-BE49-F238E27FC236}">
                <a16:creationId xmlns:a16="http://schemas.microsoft.com/office/drawing/2014/main" id="{BB4A1E2C-73A5-45C2-9699-2A8E69AF8B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テキスト ボックス 3">
            <a:extLst>
              <a:ext uri="{FF2B5EF4-FFF2-40B4-BE49-F238E27FC236}">
                <a16:creationId xmlns:a16="http://schemas.microsoft.com/office/drawing/2014/main" id="{B17BF1EE-5E88-46CE-B8E9-53141F9EDEE8}"/>
              </a:ext>
            </a:extLst>
          </p:cNvPr>
          <p:cNvSpPr txBox="1">
            <a:spLocks noChangeArrowheads="1"/>
          </p:cNvSpPr>
          <p:nvPr/>
        </p:nvSpPr>
        <p:spPr bwMode="auto">
          <a:xfrm>
            <a:off x="1795463" y="2028825"/>
            <a:ext cx="27320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子どもの大学入学準備に必要なお金を教育ローンで借りました。ローンのことはよくわからなかったので、自分で調べて、自分にとって金利や返済期間が一番有利な条件のところにしました。</a:t>
            </a:r>
          </a:p>
        </p:txBody>
      </p:sp>
      <p:sp>
        <p:nvSpPr>
          <p:cNvPr id="4100" name="テキスト ボックス 4">
            <a:extLst>
              <a:ext uri="{FF2B5EF4-FFF2-40B4-BE49-F238E27FC236}">
                <a16:creationId xmlns:a16="http://schemas.microsoft.com/office/drawing/2014/main" id="{4B533BC3-8E98-40C8-8FE0-8AD1324A061E}"/>
              </a:ext>
            </a:extLst>
          </p:cNvPr>
          <p:cNvSpPr txBox="1">
            <a:spLocks noChangeArrowheads="1"/>
          </p:cNvSpPr>
          <p:nvPr/>
        </p:nvSpPr>
        <p:spPr bwMode="auto">
          <a:xfrm>
            <a:off x="6411913" y="2028825"/>
            <a:ext cx="27320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今月は友達の結婚式が続いて、ご祝儀の出</a:t>
            </a:r>
          </a:p>
          <a:p>
            <a:pPr eaLnBrk="1" hangingPunct="1"/>
            <a:r>
              <a:rPr lang="ja-JP" altLang="en-US" sz="1100">
                <a:latin typeface="Meiryo UI" panose="020B0604030504040204" pitchFamily="50" charset="-128"/>
                <a:ea typeface="Meiryo UI" panose="020B0604030504040204" pitchFamily="50" charset="-128"/>
              </a:rPr>
              <a:t>費で家計がピンチ！ とりあえずカードローンを使ったの。よくテレビ</a:t>
            </a:r>
            <a:r>
              <a:rPr lang="en-US" altLang="ja-JP" sz="1100">
                <a:latin typeface="Meiryo UI" panose="020B0604030504040204" pitchFamily="50" charset="-128"/>
                <a:ea typeface="Meiryo UI" panose="020B0604030504040204" pitchFamily="50" charset="-128"/>
              </a:rPr>
              <a:t>CM</a:t>
            </a:r>
            <a:r>
              <a:rPr lang="ja-JP" altLang="en-US" sz="1100">
                <a:latin typeface="Meiryo UI" panose="020B0604030504040204" pitchFamily="50" charset="-128"/>
                <a:ea typeface="Meiryo UI" panose="020B0604030504040204" pitchFamily="50" charset="-128"/>
              </a:rPr>
              <a:t>で見る有名なカードローンよ。あ、でも名前を知っているというだけで選んだから、金利ってどうなっていたっけ？</a:t>
            </a:r>
          </a:p>
        </p:txBody>
      </p:sp>
      <p:sp>
        <p:nvSpPr>
          <p:cNvPr id="4101" name="テキスト ボックス 5">
            <a:extLst>
              <a:ext uri="{FF2B5EF4-FFF2-40B4-BE49-F238E27FC236}">
                <a16:creationId xmlns:a16="http://schemas.microsoft.com/office/drawing/2014/main" id="{BD777D5C-ACA3-4C81-A044-F3E29848C2D2}"/>
              </a:ext>
            </a:extLst>
          </p:cNvPr>
          <p:cNvSpPr txBox="1">
            <a:spLocks noChangeArrowheads="1"/>
          </p:cNvSpPr>
          <p:nvPr/>
        </p:nvSpPr>
        <p:spPr bwMode="auto">
          <a:xfrm>
            <a:off x="1795463" y="3975100"/>
            <a:ext cx="27320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新しい事務所に入れる事務機器を買うために銀行の事業ローンを使いました。何社か話を聞いて、</a:t>
            </a:r>
            <a:r>
              <a:rPr lang="en-US" altLang="ja-JP" sz="1100">
                <a:latin typeface="Meiryo UI" panose="020B0604030504040204" pitchFamily="50" charset="-128"/>
                <a:ea typeface="Meiryo UI" panose="020B0604030504040204" pitchFamily="50" charset="-128"/>
              </a:rPr>
              <a:t>A</a:t>
            </a:r>
            <a:r>
              <a:rPr lang="ja-JP" altLang="en-US" sz="1100">
                <a:latin typeface="Meiryo UI" panose="020B0604030504040204" pitchFamily="50" charset="-128"/>
                <a:ea typeface="Meiryo UI" panose="020B0604030504040204" pitchFamily="50" charset="-128"/>
              </a:rPr>
              <a:t>社に決めました。金利の低さはもちろん、担当者がその後も相談に乗ってくれるのも魅力です。</a:t>
            </a:r>
          </a:p>
        </p:txBody>
      </p:sp>
      <p:sp>
        <p:nvSpPr>
          <p:cNvPr id="4102" name="テキスト ボックス 6">
            <a:extLst>
              <a:ext uri="{FF2B5EF4-FFF2-40B4-BE49-F238E27FC236}">
                <a16:creationId xmlns:a16="http://schemas.microsoft.com/office/drawing/2014/main" id="{41F864E6-52CE-4441-991E-39549548C48D}"/>
              </a:ext>
            </a:extLst>
          </p:cNvPr>
          <p:cNvSpPr txBox="1">
            <a:spLocks noChangeArrowheads="1"/>
          </p:cNvSpPr>
          <p:nvPr/>
        </p:nvSpPr>
        <p:spPr bwMode="auto">
          <a:xfrm>
            <a:off x="6411913" y="3975100"/>
            <a:ext cx="27320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100">
                <a:latin typeface="Meiryo UI" panose="020B0604030504040204" pitchFamily="50" charset="-128"/>
                <a:ea typeface="Meiryo UI" panose="020B0604030504040204" pitchFamily="50" charset="-128"/>
              </a:rPr>
              <a:t>素敵なマンションを買ったんだ。販売店のすすめる住宅ローンを使ったけれど、ほかのところで金利が</a:t>
            </a:r>
            <a:r>
              <a:rPr lang="en-US" altLang="ja-JP" sz="1100">
                <a:latin typeface="Meiryo UI" panose="020B0604030504040204" pitchFamily="50" charset="-128"/>
                <a:ea typeface="Meiryo UI" panose="020B0604030504040204" pitchFamily="50" charset="-128"/>
              </a:rPr>
              <a:t>0.5%</a:t>
            </a:r>
            <a:r>
              <a:rPr lang="ja-JP" altLang="en-US" sz="1100">
                <a:latin typeface="Meiryo UI" panose="020B0604030504040204" pitchFamily="50" charset="-128"/>
                <a:ea typeface="Meiryo UI" panose="020B0604030504040204" pitchFamily="50" charset="-128"/>
              </a:rPr>
              <a:t>低いものがあって、計算してみたら返済総額でなんと</a:t>
            </a:r>
            <a:r>
              <a:rPr lang="en-US" altLang="ja-JP" sz="1100">
                <a:latin typeface="Meiryo UI" panose="020B0604030504040204" pitchFamily="50" charset="-128"/>
                <a:ea typeface="Meiryo UI" panose="020B0604030504040204" pitchFamily="50" charset="-128"/>
              </a:rPr>
              <a:t>300</a:t>
            </a:r>
            <a:r>
              <a:rPr lang="ja-JP" altLang="en-US" sz="1100">
                <a:latin typeface="Meiryo UI" panose="020B0604030504040204" pitchFamily="50" charset="-128"/>
                <a:ea typeface="Meiryo UI" panose="020B0604030504040204" pitchFamily="50" charset="-128"/>
              </a:rPr>
              <a:t>万円くらいの差になったんだ。しっかりと調べればよかったよ。</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31">
            <a:extLst>
              <a:ext uri="{FF2B5EF4-FFF2-40B4-BE49-F238E27FC236}">
                <a16:creationId xmlns:a16="http://schemas.microsoft.com/office/drawing/2014/main" id="{9846D461-EAA5-4037-BA8C-34D3A8B7F6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テキスト ボックス 4">
            <a:extLst>
              <a:ext uri="{FF2B5EF4-FFF2-40B4-BE49-F238E27FC236}">
                <a16:creationId xmlns:a16="http://schemas.microsoft.com/office/drawing/2014/main" id="{F23882EE-D04C-4A97-9E25-439B16CC5E1F}"/>
              </a:ext>
            </a:extLst>
          </p:cNvPr>
          <p:cNvSpPr txBox="1">
            <a:spLocks noChangeArrowheads="1"/>
          </p:cNvSpPr>
          <p:nvPr/>
        </p:nvSpPr>
        <p:spPr bwMode="auto">
          <a:xfrm>
            <a:off x="668338" y="3952875"/>
            <a:ext cx="2189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約</a:t>
            </a:r>
            <a:r>
              <a:rPr lang="en-US" altLang="ja-JP" sz="1000">
                <a:latin typeface="Meiryo UI" panose="020B0604030504040204" pitchFamily="50" charset="-128"/>
                <a:ea typeface="Meiryo UI" panose="020B0604030504040204" pitchFamily="50" charset="-128"/>
              </a:rPr>
              <a:t>60</a:t>
            </a:r>
            <a:r>
              <a:rPr lang="ja-JP" altLang="en-US" sz="1000">
                <a:latin typeface="Meiryo UI" panose="020B0604030504040204" pitchFamily="50" charset="-128"/>
                <a:ea typeface="Meiryo UI" panose="020B0604030504040204" pitchFamily="50" charset="-128"/>
              </a:rPr>
              <a:t>分（自転車＋電車）</a:t>
            </a:r>
          </a:p>
        </p:txBody>
      </p:sp>
      <p:sp>
        <p:nvSpPr>
          <p:cNvPr id="5124" name="テキスト ボックス 5">
            <a:extLst>
              <a:ext uri="{FF2B5EF4-FFF2-40B4-BE49-F238E27FC236}">
                <a16:creationId xmlns:a16="http://schemas.microsoft.com/office/drawing/2014/main" id="{03BFF0F6-3AB5-4361-8E36-AF31F8B2D1BD}"/>
              </a:ext>
            </a:extLst>
          </p:cNvPr>
          <p:cNvSpPr txBox="1">
            <a:spLocks noChangeArrowheads="1"/>
          </p:cNvSpPr>
          <p:nvPr/>
        </p:nvSpPr>
        <p:spPr bwMode="auto">
          <a:xfrm>
            <a:off x="668338" y="4519613"/>
            <a:ext cx="21891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収入：共働きで手取り</a:t>
            </a:r>
            <a:r>
              <a:rPr lang="en-US" altLang="ja-JP" sz="1000">
                <a:latin typeface="Meiryo UI" panose="020B0604030504040204" pitchFamily="50" charset="-128"/>
                <a:ea typeface="Meiryo UI" panose="020B0604030504040204" pitchFamily="50" charset="-128"/>
              </a:rPr>
              <a:t>40</a:t>
            </a:r>
            <a:r>
              <a:rPr lang="ja-JP" altLang="en-US" sz="1000">
                <a:latin typeface="Meiryo UI" panose="020B0604030504040204" pitchFamily="50" charset="-128"/>
                <a:ea typeface="Meiryo UI" panose="020B0604030504040204" pitchFamily="50" charset="-128"/>
              </a:rPr>
              <a:t>万円</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支出：家賃・・・・・・・・・</a:t>
            </a:r>
            <a:r>
              <a:rPr lang="en-US" altLang="ja-JP" sz="1000">
                <a:latin typeface="Meiryo UI" panose="020B0604030504040204" pitchFamily="50" charset="-128"/>
                <a:ea typeface="Meiryo UI" panose="020B0604030504040204" pitchFamily="50" charset="-128"/>
              </a:rPr>
              <a:t>80,000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食費・・・・・・・・・</a:t>
            </a:r>
            <a:r>
              <a:rPr lang="en-US" altLang="ja-JP" sz="1000">
                <a:latin typeface="Meiryo UI" panose="020B0604030504040204" pitchFamily="50" charset="-128"/>
                <a:ea typeface="Meiryo UI" panose="020B0604030504040204" pitchFamily="50" charset="-128"/>
              </a:rPr>
              <a:t>64,000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通信費・・・・・・・</a:t>
            </a:r>
            <a:r>
              <a:rPr lang="en-US" altLang="ja-JP" sz="1000">
                <a:latin typeface="Meiryo UI" panose="020B0604030504040204" pitchFamily="50" charset="-128"/>
                <a:ea typeface="Meiryo UI" panose="020B0604030504040204" pitchFamily="50" charset="-128"/>
              </a:rPr>
              <a:t>24,000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衣服・日用品・医療費など</a:t>
            </a:r>
            <a:endParaRPr lang="ja-JP" altLang="en-US" sz="8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　　　　　　　　　　 ・・・・・</a:t>
            </a:r>
            <a:r>
              <a:rPr lang="en-US" altLang="ja-JP" sz="1000">
                <a:latin typeface="Meiryo UI" panose="020B0604030504040204" pitchFamily="50" charset="-128"/>
                <a:ea typeface="Meiryo UI" panose="020B0604030504040204" pitchFamily="50" charset="-128"/>
              </a:rPr>
              <a:t>60,000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レジャー費・・・・・</a:t>
            </a:r>
            <a:r>
              <a:rPr lang="en-US" altLang="ja-JP" sz="1000">
                <a:latin typeface="Meiryo UI" panose="020B0604030504040204" pitchFamily="50" charset="-128"/>
                <a:ea typeface="Meiryo UI" panose="020B0604030504040204" pitchFamily="50" charset="-128"/>
              </a:rPr>
              <a:t>30,000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水道光熱費・・・</a:t>
            </a:r>
            <a:r>
              <a:rPr lang="en-US" altLang="ja-JP" sz="1000">
                <a:latin typeface="Meiryo UI" panose="020B0604030504040204" pitchFamily="50" charset="-128"/>
                <a:ea typeface="Meiryo UI" panose="020B0604030504040204" pitchFamily="50" charset="-128"/>
              </a:rPr>
              <a:t>18,000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そのほか・・・・・・ </a:t>
            </a:r>
            <a:r>
              <a:rPr lang="en-US" altLang="ja-JP" sz="1000">
                <a:latin typeface="Meiryo UI" panose="020B0604030504040204" pitchFamily="50" charset="-128"/>
                <a:ea typeface="Meiryo UI" panose="020B0604030504040204" pitchFamily="50" charset="-128"/>
              </a:rPr>
              <a:t>50,000</a:t>
            </a:r>
            <a:r>
              <a:rPr lang="ja-JP" altLang="en-US" sz="1000">
                <a:latin typeface="Meiryo UI" panose="020B0604030504040204" pitchFamily="50" charset="-128"/>
                <a:ea typeface="Meiryo UI" panose="020B0604030504040204" pitchFamily="50" charset="-128"/>
              </a:rPr>
              <a:t>円</a:t>
            </a:r>
            <a:endParaRPr lang="en-US" altLang="ja-JP" sz="1000">
              <a:latin typeface="Meiryo UI" panose="020B0604030504040204" pitchFamily="50" charset="-128"/>
              <a:ea typeface="Meiryo UI" panose="020B0604030504040204" pitchFamily="50" charset="-128"/>
            </a:endParaRPr>
          </a:p>
        </p:txBody>
      </p:sp>
      <p:sp>
        <p:nvSpPr>
          <p:cNvPr id="5125" name="テキスト ボックス 6">
            <a:extLst>
              <a:ext uri="{FF2B5EF4-FFF2-40B4-BE49-F238E27FC236}">
                <a16:creationId xmlns:a16="http://schemas.microsoft.com/office/drawing/2014/main" id="{64DAAA9F-B3AA-46F8-B5F3-16273B5E2BAA}"/>
              </a:ext>
            </a:extLst>
          </p:cNvPr>
          <p:cNvSpPr txBox="1">
            <a:spLocks noChangeArrowheads="1"/>
          </p:cNvSpPr>
          <p:nvPr/>
        </p:nvSpPr>
        <p:spPr bwMode="auto">
          <a:xfrm>
            <a:off x="3000375" y="4265613"/>
            <a:ext cx="1876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自動車代：</a:t>
            </a:r>
            <a:r>
              <a:rPr lang="en-US" altLang="ja-JP" sz="1000">
                <a:latin typeface="Meiryo UI" panose="020B0604030504040204" pitchFamily="50" charset="-128"/>
                <a:ea typeface="Meiryo UI" panose="020B0604030504040204" pitchFamily="50" charset="-128"/>
              </a:rPr>
              <a:t>320</a:t>
            </a:r>
            <a:r>
              <a:rPr lang="ja-JP" altLang="en-US" sz="1000">
                <a:latin typeface="Meiryo UI" panose="020B0604030504040204" pitchFamily="50" charset="-128"/>
                <a:ea typeface="Meiryo UI" panose="020B0604030504040204" pitchFamily="50" charset="-128"/>
              </a:rPr>
              <a:t>万円</a:t>
            </a:r>
          </a:p>
          <a:p>
            <a:pPr eaLnBrk="1" hangingPunct="1"/>
            <a:endParaRPr lang="en-US" altLang="ja-JP" sz="400">
              <a:latin typeface="Meiryo UI" panose="020B0604030504040204" pitchFamily="50" charset="-128"/>
              <a:ea typeface="Meiryo UI" panose="020B0604030504040204" pitchFamily="50" charset="-128"/>
            </a:endParaRPr>
          </a:p>
          <a:p>
            <a:pPr eaLnBrk="1" hangingPunct="1"/>
            <a:r>
              <a:rPr lang="en-US" altLang="ja-JP" sz="1000">
                <a:latin typeface="Meiryo UI" panose="020B0604030504040204" pitchFamily="50" charset="-128"/>
                <a:ea typeface="Meiryo UI" panose="020B0604030504040204" pitchFamily="50" charset="-128"/>
              </a:rPr>
              <a:t>5</a:t>
            </a:r>
            <a:r>
              <a:rPr lang="ja-JP" altLang="en-US" sz="1000">
                <a:latin typeface="Meiryo UI" panose="020B0604030504040204" pitchFamily="50" charset="-128"/>
                <a:ea typeface="Meiryo UI" panose="020B0604030504040204" pitchFamily="50" charset="-128"/>
              </a:rPr>
              <a:t>年ローン／金利</a:t>
            </a:r>
            <a:r>
              <a:rPr lang="en-US" altLang="ja-JP" sz="1000">
                <a:latin typeface="Meiryo UI" panose="020B0604030504040204" pitchFamily="50" charset="-128"/>
                <a:ea typeface="Meiryo UI" panose="020B0604030504040204" pitchFamily="50" charset="-128"/>
              </a:rPr>
              <a:t>4</a:t>
            </a:r>
            <a:r>
              <a:rPr lang="ja-JP" altLang="en-US" sz="1000">
                <a:latin typeface="Meiryo UI" panose="020B0604030504040204" pitchFamily="50" charset="-128"/>
                <a:ea typeface="Meiryo UI" panose="020B0604030504040204" pitchFamily="50" charset="-128"/>
              </a:rPr>
              <a:t>％</a:t>
            </a:r>
          </a:p>
          <a:p>
            <a:pPr eaLnBrk="1" hangingPunct="1"/>
            <a:endParaRPr lang="en-US" altLang="ja-JP" sz="4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毎月の支払い額</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　　　　　　　・・・・・・約</a:t>
            </a:r>
            <a:r>
              <a:rPr lang="en-US" altLang="ja-JP" sz="1000">
                <a:latin typeface="Meiryo UI" panose="020B0604030504040204" pitchFamily="50" charset="-128"/>
                <a:ea typeface="Meiryo UI" panose="020B0604030504040204" pitchFamily="50" charset="-128"/>
              </a:rPr>
              <a:t>59,000</a:t>
            </a:r>
            <a:r>
              <a:rPr lang="ja-JP" altLang="en-US" sz="1000">
                <a:latin typeface="Meiryo UI" panose="020B0604030504040204" pitchFamily="50" charset="-128"/>
                <a:ea typeface="Meiryo UI" panose="020B0604030504040204" pitchFamily="50" charset="-128"/>
              </a:rPr>
              <a:t>円</a:t>
            </a:r>
          </a:p>
          <a:p>
            <a:pPr eaLnBrk="1" hangingPunct="1"/>
            <a:br>
              <a:rPr lang="en-US" altLang="ja-JP" sz="400">
                <a:latin typeface="Meiryo UI" panose="020B0604030504040204" pitchFamily="50" charset="-128"/>
                <a:ea typeface="Meiryo UI" panose="020B0604030504040204" pitchFamily="50" charset="-128"/>
              </a:rPr>
            </a:br>
            <a:r>
              <a:rPr lang="ja-JP" altLang="en-US" sz="1000">
                <a:latin typeface="Meiryo UI" panose="020B0604030504040204" pitchFamily="50" charset="-128"/>
                <a:ea typeface="Meiryo UI" panose="020B0604030504040204" pitchFamily="50" charset="-128"/>
              </a:rPr>
              <a:t>返済までの支払い総額</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　　　　　　　・・・・・・約</a:t>
            </a:r>
            <a:r>
              <a:rPr lang="en-US" altLang="ja-JP" sz="1000">
                <a:latin typeface="Meiryo UI" panose="020B0604030504040204" pitchFamily="50" charset="-128"/>
                <a:ea typeface="Meiryo UI" panose="020B0604030504040204" pitchFamily="50" charset="-128"/>
              </a:rPr>
              <a:t>354</a:t>
            </a:r>
            <a:r>
              <a:rPr lang="ja-JP" altLang="en-US" sz="1000">
                <a:latin typeface="Meiryo UI" panose="020B0604030504040204" pitchFamily="50" charset="-128"/>
                <a:ea typeface="Meiryo UI" panose="020B0604030504040204" pitchFamily="50" charset="-128"/>
              </a:rPr>
              <a:t>万円</a:t>
            </a:r>
            <a:endParaRPr lang="en-US" altLang="ja-JP" sz="1000">
              <a:latin typeface="Meiryo UI" panose="020B0604030504040204" pitchFamily="50" charset="-128"/>
              <a:ea typeface="Meiryo UI" panose="020B0604030504040204" pitchFamily="50" charset="-128"/>
            </a:endParaRPr>
          </a:p>
        </p:txBody>
      </p:sp>
      <p:pic>
        <p:nvPicPr>
          <p:cNvPr id="5126" name="図 2">
            <a:extLst>
              <a:ext uri="{FF2B5EF4-FFF2-40B4-BE49-F238E27FC236}">
                <a16:creationId xmlns:a16="http://schemas.microsoft.com/office/drawing/2014/main" id="{B295B7D8-196A-4A33-8D13-9F2EF38DE9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4725" y="3238500"/>
            <a:ext cx="7493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図 8">
            <a:extLst>
              <a:ext uri="{FF2B5EF4-FFF2-40B4-BE49-F238E27FC236}">
                <a16:creationId xmlns:a16="http://schemas.microsoft.com/office/drawing/2014/main" id="{43E0E133-48F7-4D87-B014-7313CA75CD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4170363"/>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図 9">
            <a:extLst>
              <a:ext uri="{FF2B5EF4-FFF2-40B4-BE49-F238E27FC236}">
                <a16:creationId xmlns:a16="http://schemas.microsoft.com/office/drawing/2014/main" id="{7F47F547-EE68-40CD-971A-D253134422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4725" y="4905375"/>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9" name="グループ化 18">
            <a:extLst>
              <a:ext uri="{FF2B5EF4-FFF2-40B4-BE49-F238E27FC236}">
                <a16:creationId xmlns:a16="http://schemas.microsoft.com/office/drawing/2014/main" id="{6C68794F-ED90-4C53-B6FC-93630CF98865}"/>
              </a:ext>
            </a:extLst>
          </p:cNvPr>
          <p:cNvGrpSpPr>
            <a:grpSpLocks/>
          </p:cNvGrpSpPr>
          <p:nvPr/>
        </p:nvGrpSpPr>
        <p:grpSpPr bwMode="auto">
          <a:xfrm>
            <a:off x="5643563" y="2859088"/>
            <a:ext cx="3094037" cy="990600"/>
            <a:chOff x="5676527" y="2859509"/>
            <a:chExt cx="2956509" cy="1158129"/>
          </a:xfrm>
        </p:grpSpPr>
        <p:sp>
          <p:nvSpPr>
            <p:cNvPr id="13" name="角丸四角形 12">
              <a:extLst>
                <a:ext uri="{FF2B5EF4-FFF2-40B4-BE49-F238E27FC236}">
                  <a16:creationId xmlns:a16="http://schemas.microsoft.com/office/drawing/2014/main" id="{DD5BBAC2-ED0C-41FB-A10B-655A34E44E5D}"/>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4" name="二等辺三角形 13">
              <a:extLst>
                <a:ext uri="{FF2B5EF4-FFF2-40B4-BE49-F238E27FC236}">
                  <a16:creationId xmlns:a16="http://schemas.microsoft.com/office/drawing/2014/main" id="{B89147BB-672E-4A7B-A74B-3542AD7747C2}"/>
                </a:ext>
              </a:extLst>
            </p:cNvPr>
            <p:cNvSpPr/>
            <p:nvPr/>
          </p:nvSpPr>
          <p:spPr>
            <a:xfrm rot="5400000">
              <a:off x="8316687" y="3584362"/>
              <a:ext cx="291388"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5130" name="テキスト ボックス 7">
            <a:extLst>
              <a:ext uri="{FF2B5EF4-FFF2-40B4-BE49-F238E27FC236}">
                <a16:creationId xmlns:a16="http://schemas.microsoft.com/office/drawing/2014/main" id="{78D49C2F-F3BE-41A8-B1DD-ECC0E81BA940}"/>
              </a:ext>
            </a:extLst>
          </p:cNvPr>
          <p:cNvSpPr txBox="1">
            <a:spLocks noChangeArrowheads="1"/>
          </p:cNvSpPr>
          <p:nvPr/>
        </p:nvSpPr>
        <p:spPr bwMode="auto">
          <a:xfrm>
            <a:off x="5699125" y="2895600"/>
            <a:ext cx="2820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今の家は、広くて快適で気に入ってるんだ。でも、通勤は駅まで自転車で</a:t>
            </a:r>
            <a:r>
              <a:rPr lang="en-US" altLang="ja-JP" sz="900">
                <a:latin typeface="Meiryo UI" panose="020B0604030504040204" pitchFamily="50" charset="-128"/>
                <a:ea typeface="Meiryo UI" panose="020B0604030504040204" pitchFamily="50" charset="-128"/>
              </a:rPr>
              <a:t>30</a:t>
            </a:r>
            <a:r>
              <a:rPr lang="ja-JP" altLang="en-US" sz="900">
                <a:latin typeface="Meiryo UI" panose="020B0604030504040204" pitchFamily="50" charset="-128"/>
                <a:ea typeface="Meiryo UI" panose="020B0604030504040204" pitchFamily="50" charset="-128"/>
              </a:rPr>
              <a:t>分、そこからさらに電車で</a:t>
            </a:r>
            <a:r>
              <a:rPr lang="en-US" altLang="ja-JP" sz="900">
                <a:latin typeface="Meiryo UI" panose="020B0604030504040204" pitchFamily="50" charset="-128"/>
                <a:ea typeface="Meiryo UI" panose="020B0604030504040204" pitchFamily="50" charset="-128"/>
              </a:rPr>
              <a:t>30</a:t>
            </a:r>
            <a:r>
              <a:rPr lang="ja-JP" altLang="en-US" sz="900">
                <a:latin typeface="Meiryo UI" panose="020B0604030504040204" pitchFamily="50" charset="-128"/>
                <a:ea typeface="Meiryo UI" panose="020B0604030504040204" pitchFamily="50" charset="-128"/>
              </a:rPr>
              <a:t>分。途中で息子を保育園に送っていかないといけないし大変さ。</a:t>
            </a:r>
            <a:endParaRPr lang="en-US" altLang="ja-JP" sz="900">
              <a:latin typeface="Meiryo UI" panose="020B0604030504040204" pitchFamily="50" charset="-128"/>
              <a:ea typeface="Meiryo UI" panose="020B0604030504040204" pitchFamily="50" charset="-128"/>
            </a:endParaRPr>
          </a:p>
          <a:p>
            <a:pPr eaLnBrk="1" hangingPunct="1"/>
            <a:r>
              <a:rPr lang="ja-JP" altLang="en-US" sz="900">
                <a:latin typeface="Meiryo UI" panose="020B0604030504040204" pitchFamily="50" charset="-128"/>
                <a:ea typeface="Meiryo UI" panose="020B0604030504040204" pitchFamily="50" charset="-128"/>
              </a:rPr>
              <a:t>だから自動車通勤にしようと思うんだ。自動車なら通勤時間が</a:t>
            </a:r>
            <a:r>
              <a:rPr lang="en-US" altLang="ja-JP" sz="900">
                <a:latin typeface="Meiryo UI" panose="020B0604030504040204" pitchFamily="50" charset="-128"/>
                <a:ea typeface="Meiryo UI" panose="020B0604030504040204" pitchFamily="50" charset="-128"/>
              </a:rPr>
              <a:t>1</a:t>
            </a:r>
            <a:r>
              <a:rPr lang="ja-JP" altLang="en-US" sz="900">
                <a:latin typeface="Meiryo UI" panose="020B0604030504040204" pitchFamily="50" charset="-128"/>
                <a:ea typeface="Meiryo UI" panose="020B0604030504040204" pitchFamily="50" charset="-128"/>
              </a:rPr>
              <a:t>時間から</a:t>
            </a:r>
            <a:r>
              <a:rPr lang="en-US" altLang="ja-JP" sz="900">
                <a:latin typeface="Meiryo UI" panose="020B0604030504040204" pitchFamily="50" charset="-128"/>
                <a:ea typeface="Meiryo UI" panose="020B0604030504040204" pitchFamily="50" charset="-128"/>
              </a:rPr>
              <a:t>30</a:t>
            </a:r>
            <a:r>
              <a:rPr lang="ja-JP" altLang="en-US" sz="900">
                <a:latin typeface="Meiryo UI" panose="020B0604030504040204" pitchFamily="50" charset="-128"/>
                <a:ea typeface="Meiryo UI" panose="020B0604030504040204" pitchFamily="50" charset="-128"/>
              </a:rPr>
              <a:t>分に短縮できるんだ。保育園も通勤途中にあるから楽になるよ。</a:t>
            </a:r>
          </a:p>
        </p:txBody>
      </p:sp>
      <p:grpSp>
        <p:nvGrpSpPr>
          <p:cNvPr id="5131" name="グループ化 19">
            <a:extLst>
              <a:ext uri="{FF2B5EF4-FFF2-40B4-BE49-F238E27FC236}">
                <a16:creationId xmlns:a16="http://schemas.microsoft.com/office/drawing/2014/main" id="{1AEBE998-CE6D-463C-AA5E-C2EC928E0118}"/>
              </a:ext>
            </a:extLst>
          </p:cNvPr>
          <p:cNvGrpSpPr>
            <a:grpSpLocks/>
          </p:cNvGrpSpPr>
          <p:nvPr/>
        </p:nvGrpSpPr>
        <p:grpSpPr bwMode="auto">
          <a:xfrm>
            <a:off x="5643563" y="3970338"/>
            <a:ext cx="3094037" cy="827087"/>
            <a:chOff x="5676527" y="2859509"/>
            <a:chExt cx="2956509" cy="1158129"/>
          </a:xfrm>
        </p:grpSpPr>
        <p:sp>
          <p:nvSpPr>
            <p:cNvPr id="21" name="角丸四角形 20">
              <a:extLst>
                <a:ext uri="{FF2B5EF4-FFF2-40B4-BE49-F238E27FC236}">
                  <a16:creationId xmlns:a16="http://schemas.microsoft.com/office/drawing/2014/main" id="{890CC0D1-D40B-4791-B83E-0045D02DE98D}"/>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二等辺三角形 21">
              <a:extLst>
                <a:ext uri="{FF2B5EF4-FFF2-40B4-BE49-F238E27FC236}">
                  <a16:creationId xmlns:a16="http://schemas.microsoft.com/office/drawing/2014/main" id="{B7B8558E-C336-4723-AD8D-80490E1EE25A}"/>
                </a:ext>
              </a:extLst>
            </p:cNvPr>
            <p:cNvSpPr/>
            <p:nvPr/>
          </p:nvSpPr>
          <p:spPr>
            <a:xfrm rot="5400000">
              <a:off x="8316781" y="3583570"/>
              <a:ext cx="291200"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grpSp>
        <p:nvGrpSpPr>
          <p:cNvPr id="5132" name="グループ化 26">
            <a:extLst>
              <a:ext uri="{FF2B5EF4-FFF2-40B4-BE49-F238E27FC236}">
                <a16:creationId xmlns:a16="http://schemas.microsoft.com/office/drawing/2014/main" id="{B11D1EF5-F8E3-49CB-B273-D17C84D64D8D}"/>
              </a:ext>
            </a:extLst>
          </p:cNvPr>
          <p:cNvGrpSpPr>
            <a:grpSpLocks/>
          </p:cNvGrpSpPr>
          <p:nvPr/>
        </p:nvGrpSpPr>
        <p:grpSpPr bwMode="auto">
          <a:xfrm>
            <a:off x="5643563" y="4922838"/>
            <a:ext cx="3094037" cy="661987"/>
            <a:chOff x="5676527" y="2859509"/>
            <a:chExt cx="2956509" cy="1158129"/>
          </a:xfrm>
        </p:grpSpPr>
        <p:sp>
          <p:nvSpPr>
            <p:cNvPr id="28" name="角丸四角形 27">
              <a:extLst>
                <a:ext uri="{FF2B5EF4-FFF2-40B4-BE49-F238E27FC236}">
                  <a16:creationId xmlns:a16="http://schemas.microsoft.com/office/drawing/2014/main" id="{45DBF03E-7AE4-452A-A068-07B5FCD7E421}"/>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9" name="二等辺三角形 28">
              <a:extLst>
                <a:ext uri="{FF2B5EF4-FFF2-40B4-BE49-F238E27FC236}">
                  <a16:creationId xmlns:a16="http://schemas.microsoft.com/office/drawing/2014/main" id="{7C80067E-9CEE-4740-AEFD-357061821DC8}"/>
                </a:ext>
              </a:extLst>
            </p:cNvPr>
            <p:cNvSpPr/>
            <p:nvPr/>
          </p:nvSpPr>
          <p:spPr>
            <a:xfrm rot="5400000">
              <a:off x="8316574" y="3584529"/>
              <a:ext cx="291615"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5133" name="テキスト ボックス 10">
            <a:extLst>
              <a:ext uri="{FF2B5EF4-FFF2-40B4-BE49-F238E27FC236}">
                <a16:creationId xmlns:a16="http://schemas.microsoft.com/office/drawing/2014/main" id="{6D54619B-BEB0-488E-A1C9-7D3050F320E7}"/>
              </a:ext>
            </a:extLst>
          </p:cNvPr>
          <p:cNvSpPr txBox="1">
            <a:spLocks noChangeArrowheads="1"/>
          </p:cNvSpPr>
          <p:nvPr/>
        </p:nvSpPr>
        <p:spPr bwMode="auto">
          <a:xfrm>
            <a:off x="5675313" y="4011613"/>
            <a:ext cx="28225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この前、自動車ディーラー（販売店）で、予算内の</a:t>
            </a:r>
            <a:r>
              <a:rPr lang="en-US" altLang="ja-JP" sz="900">
                <a:latin typeface="Meiryo UI" panose="020B0604030504040204" pitchFamily="50" charset="-128"/>
                <a:ea typeface="Meiryo UI" panose="020B0604030504040204" pitchFamily="50" charset="-128"/>
              </a:rPr>
              <a:t>250</a:t>
            </a:r>
            <a:r>
              <a:rPr lang="ja-JP" altLang="en-US" sz="900">
                <a:latin typeface="Meiryo UI" panose="020B0604030504040204" pitchFamily="50" charset="-128"/>
                <a:ea typeface="Meiryo UI" panose="020B0604030504040204" pitchFamily="50" charset="-128"/>
              </a:rPr>
              <a:t>万円で、いい車を見つけたんだ。ただ、せっかくだからいいオーディオと、かっこいいアルミホイールを追加でつけたら、合計で</a:t>
            </a:r>
            <a:r>
              <a:rPr lang="en-US" altLang="ja-JP" sz="900">
                <a:latin typeface="Meiryo UI" panose="020B0604030504040204" pitchFamily="50" charset="-128"/>
                <a:ea typeface="Meiryo UI" panose="020B0604030504040204" pitchFamily="50" charset="-128"/>
              </a:rPr>
              <a:t>320</a:t>
            </a:r>
            <a:r>
              <a:rPr lang="ja-JP" altLang="en-US" sz="900">
                <a:latin typeface="Meiryo UI" panose="020B0604030504040204" pitchFamily="50" charset="-128"/>
                <a:ea typeface="Meiryo UI" panose="020B0604030504040204" pitchFamily="50" charset="-128"/>
              </a:rPr>
              <a:t>万円に。ちょっと予算オーバーだけど、快適に運転したいからね。</a:t>
            </a:r>
          </a:p>
        </p:txBody>
      </p:sp>
      <p:sp>
        <p:nvSpPr>
          <p:cNvPr id="5134" name="テキスト ボックス 11">
            <a:extLst>
              <a:ext uri="{FF2B5EF4-FFF2-40B4-BE49-F238E27FC236}">
                <a16:creationId xmlns:a16="http://schemas.microsoft.com/office/drawing/2014/main" id="{84E3FA3C-1DDC-4184-939D-E3CEC61F6DA5}"/>
              </a:ext>
            </a:extLst>
          </p:cNvPr>
          <p:cNvSpPr txBox="1">
            <a:spLocks noChangeArrowheads="1"/>
          </p:cNvSpPr>
          <p:nvPr/>
        </p:nvSpPr>
        <p:spPr bwMode="auto">
          <a:xfrm>
            <a:off x="5675313" y="4938713"/>
            <a:ext cx="2822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利用する自動車ローンは金利</a:t>
            </a:r>
            <a:r>
              <a:rPr lang="en-US" altLang="ja-JP" sz="900">
                <a:latin typeface="Meiryo UI" panose="020B0604030504040204" pitchFamily="50" charset="-128"/>
                <a:ea typeface="Meiryo UI" panose="020B0604030504040204" pitchFamily="50" charset="-128"/>
              </a:rPr>
              <a:t>4%</a:t>
            </a:r>
            <a:r>
              <a:rPr lang="ja-JP" altLang="en-US" sz="900">
                <a:latin typeface="Meiryo UI" panose="020B0604030504040204" pitchFamily="50" charset="-128"/>
                <a:ea typeface="Meiryo UI" panose="020B0604030504040204" pitchFamily="50" charset="-128"/>
              </a:rPr>
              <a:t>で、月々約</a:t>
            </a:r>
            <a:r>
              <a:rPr lang="en-US" altLang="ja-JP" sz="900">
                <a:latin typeface="Meiryo UI" panose="020B0604030504040204" pitchFamily="50" charset="-128"/>
                <a:ea typeface="Meiryo UI" panose="020B0604030504040204" pitchFamily="50" charset="-128"/>
              </a:rPr>
              <a:t>59,000</a:t>
            </a:r>
            <a:r>
              <a:rPr lang="ja-JP" altLang="en-US" sz="900">
                <a:latin typeface="Meiryo UI" panose="020B0604030504040204" pitchFamily="50" charset="-128"/>
                <a:ea typeface="Meiryo UI" panose="020B0604030504040204" pitchFamily="50" charset="-128"/>
              </a:rPr>
              <a:t>円ずつ支払って、５年で返済だって。</a:t>
            </a:r>
            <a:br>
              <a:rPr lang="en-US" altLang="ja-JP" sz="900">
                <a:latin typeface="Meiryo UI" panose="020B0604030504040204" pitchFamily="50" charset="-128"/>
                <a:ea typeface="Meiryo UI" panose="020B0604030504040204" pitchFamily="50" charset="-128"/>
              </a:rPr>
            </a:br>
            <a:r>
              <a:rPr lang="ja-JP" altLang="en-US" sz="900">
                <a:latin typeface="Meiryo UI" panose="020B0604030504040204" pitchFamily="50" charset="-128"/>
                <a:ea typeface="Meiryo UI" panose="020B0604030504040204" pitchFamily="50" charset="-128"/>
              </a:rPr>
              <a:t>それくらいなら、毎日の生活費を節約すれば何とかなると思うんだけど</a:t>
            </a:r>
            <a:r>
              <a:rPr lang="en-US" altLang="ja-JP" sz="900">
                <a:latin typeface="Meiryo UI" panose="020B0604030504040204" pitchFamily="50" charset="-128"/>
                <a:ea typeface="Meiryo UI" panose="020B0604030504040204" pitchFamily="50" charset="-128"/>
              </a:rPr>
              <a:t>……</a:t>
            </a:r>
            <a:r>
              <a:rPr lang="ja-JP" altLang="en-US" sz="900">
                <a:latin typeface="Meiryo UI" panose="020B0604030504040204" pitchFamily="50" charset="-128"/>
                <a:ea typeface="Meiryo UI" panose="020B0604030504040204" pitchFamily="50" charset="-128"/>
              </a:rPr>
              <a:t>大丈夫だよね。</a:t>
            </a:r>
          </a:p>
        </p:txBody>
      </p:sp>
      <p:grpSp>
        <p:nvGrpSpPr>
          <p:cNvPr id="5135" name="グループ化 22">
            <a:extLst>
              <a:ext uri="{FF2B5EF4-FFF2-40B4-BE49-F238E27FC236}">
                <a16:creationId xmlns:a16="http://schemas.microsoft.com/office/drawing/2014/main" id="{7D7046D9-E341-486B-A0AE-61BC7D6C30C5}"/>
              </a:ext>
            </a:extLst>
          </p:cNvPr>
          <p:cNvGrpSpPr>
            <a:grpSpLocks/>
          </p:cNvGrpSpPr>
          <p:nvPr/>
        </p:nvGrpSpPr>
        <p:grpSpPr bwMode="auto">
          <a:xfrm>
            <a:off x="5643563" y="5751513"/>
            <a:ext cx="3094037" cy="642937"/>
            <a:chOff x="5676527" y="2859509"/>
            <a:chExt cx="2956509" cy="1158129"/>
          </a:xfrm>
        </p:grpSpPr>
        <p:sp>
          <p:nvSpPr>
            <p:cNvPr id="24" name="角丸四角形 23">
              <a:extLst>
                <a:ext uri="{FF2B5EF4-FFF2-40B4-BE49-F238E27FC236}">
                  <a16:creationId xmlns:a16="http://schemas.microsoft.com/office/drawing/2014/main" id="{83954A5E-E330-471F-9E9B-6CC32F518D0D}"/>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5" name="二等辺三角形 24">
              <a:extLst>
                <a:ext uri="{FF2B5EF4-FFF2-40B4-BE49-F238E27FC236}">
                  <a16:creationId xmlns:a16="http://schemas.microsoft.com/office/drawing/2014/main" id="{A08261DE-6F06-4F1D-BD97-C7A7B0C9CD04}"/>
                </a:ext>
              </a:extLst>
            </p:cNvPr>
            <p:cNvSpPr/>
            <p:nvPr/>
          </p:nvSpPr>
          <p:spPr>
            <a:xfrm rot="5400000">
              <a:off x="8316542" y="3583902"/>
              <a:ext cx="291677"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5136" name="テキスト ボックス 25">
            <a:extLst>
              <a:ext uri="{FF2B5EF4-FFF2-40B4-BE49-F238E27FC236}">
                <a16:creationId xmlns:a16="http://schemas.microsoft.com/office/drawing/2014/main" id="{5C956E24-AF2A-4D4F-87A2-8A6ED8C3DD37}"/>
              </a:ext>
            </a:extLst>
          </p:cNvPr>
          <p:cNvSpPr txBox="1">
            <a:spLocks noChangeArrowheads="1"/>
          </p:cNvSpPr>
          <p:nvPr/>
        </p:nvSpPr>
        <p:spPr bwMode="auto">
          <a:xfrm>
            <a:off x="5675313" y="5751513"/>
            <a:ext cx="2822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ローンってよくわからないから、お店の人がすすめてくれたものにするつもり。</a:t>
            </a:r>
            <a:br>
              <a:rPr lang="en-US" altLang="ja-JP" sz="900">
                <a:latin typeface="Meiryo UI" panose="020B0604030504040204" pitchFamily="50" charset="-128"/>
                <a:ea typeface="Meiryo UI" panose="020B0604030504040204" pitchFamily="50" charset="-128"/>
              </a:rPr>
            </a:br>
            <a:r>
              <a:rPr lang="ja-JP" altLang="en-US" sz="900">
                <a:latin typeface="Meiryo UI" panose="020B0604030504040204" pitchFamily="50" charset="-128"/>
                <a:ea typeface="Meiryo UI" panose="020B0604030504040204" pitchFamily="50" charset="-128"/>
              </a:rPr>
              <a:t>あ、ちなみに、今の家は家賃も安いから、会社のそばに引っ越すっていう方法はダメだよ。</a:t>
            </a:r>
          </a:p>
        </p:txBody>
      </p:sp>
      <p:pic>
        <p:nvPicPr>
          <p:cNvPr id="5137" name="図 29">
            <a:extLst>
              <a:ext uri="{FF2B5EF4-FFF2-40B4-BE49-F238E27FC236}">
                <a16:creationId xmlns:a16="http://schemas.microsoft.com/office/drawing/2014/main" id="{60107C8E-AFDC-4617-B40E-8FC7554D4F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4725" y="5799138"/>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テキスト ボックス 30">
            <a:extLst>
              <a:ext uri="{FF2B5EF4-FFF2-40B4-BE49-F238E27FC236}">
                <a16:creationId xmlns:a16="http://schemas.microsoft.com/office/drawing/2014/main" id="{349E2F1D-609E-44F9-A3FF-5FCF49C08FDF}"/>
              </a:ext>
            </a:extLst>
          </p:cNvPr>
          <p:cNvSpPr txBox="1">
            <a:spLocks noChangeArrowheads="1"/>
          </p:cNvSpPr>
          <p:nvPr/>
        </p:nvSpPr>
        <p:spPr bwMode="auto">
          <a:xfrm>
            <a:off x="657225" y="6010275"/>
            <a:ext cx="218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自由に使えるお金・・・・・</a:t>
            </a:r>
            <a:r>
              <a:rPr lang="en-US" altLang="ja-JP" sz="1000">
                <a:latin typeface="Meiryo UI" panose="020B0604030504040204" pitchFamily="50" charset="-128"/>
                <a:ea typeface="Meiryo UI" panose="020B0604030504040204" pitchFamily="50" charset="-128"/>
              </a:rPr>
              <a:t>74,000</a:t>
            </a:r>
            <a:r>
              <a:rPr lang="ja-JP" altLang="en-US" sz="1000">
                <a:latin typeface="Meiryo UI" panose="020B0604030504040204" pitchFamily="50" charset="-128"/>
                <a:ea typeface="Meiryo UI" panose="020B0604030504040204" pitchFamily="50" charset="-128"/>
              </a:rPr>
              <a:t>円</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（収入ー支出）</a:t>
            </a:r>
            <a:endParaRPr lang="en-US" altLang="ja-JP" sz="1000">
              <a:latin typeface="Meiryo UI" panose="020B0604030504040204" pitchFamily="50" charset="-128"/>
              <a:ea typeface="Meiryo UI" panose="020B0604030504040204" pitchFamily="50" charset="-128"/>
            </a:endParaRPr>
          </a:p>
        </p:txBody>
      </p:sp>
      <p:cxnSp>
        <p:nvCxnSpPr>
          <p:cNvPr id="15" name="直線コネクタ 14">
            <a:extLst>
              <a:ext uri="{FF2B5EF4-FFF2-40B4-BE49-F238E27FC236}">
                <a16:creationId xmlns:a16="http://schemas.microsoft.com/office/drawing/2014/main" id="{9D328F54-1E16-423C-8564-5727491B1C0E}"/>
              </a:ext>
            </a:extLst>
          </p:cNvPr>
          <p:cNvCxnSpPr/>
          <p:nvPr/>
        </p:nvCxnSpPr>
        <p:spPr>
          <a:xfrm>
            <a:off x="668338" y="5983288"/>
            <a:ext cx="2052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図 28">
            <a:extLst>
              <a:ext uri="{FF2B5EF4-FFF2-40B4-BE49-F238E27FC236}">
                <a16:creationId xmlns:a16="http://schemas.microsoft.com/office/drawing/2014/main" id="{C25390FF-D4D9-44A1-B929-775B589141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テキスト ボックス 3">
            <a:extLst>
              <a:ext uri="{FF2B5EF4-FFF2-40B4-BE49-F238E27FC236}">
                <a16:creationId xmlns:a16="http://schemas.microsoft.com/office/drawing/2014/main" id="{64CB217E-67E0-4212-891C-A7587A87F8DB}"/>
              </a:ext>
            </a:extLst>
          </p:cNvPr>
          <p:cNvSpPr txBox="1">
            <a:spLocks noChangeArrowheads="1"/>
          </p:cNvSpPr>
          <p:nvPr/>
        </p:nvSpPr>
        <p:spPr bwMode="auto">
          <a:xfrm>
            <a:off x="668338" y="4017963"/>
            <a:ext cx="2189162"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収入：共働きで手取り</a:t>
            </a:r>
            <a:r>
              <a:rPr lang="en-US" altLang="ja-JP" sz="1000">
                <a:latin typeface="Meiryo UI" panose="020B0604030504040204" pitchFamily="50" charset="-128"/>
                <a:ea typeface="Meiryo UI" panose="020B0604030504040204" pitchFamily="50" charset="-128"/>
              </a:rPr>
              <a:t>40</a:t>
            </a:r>
            <a:r>
              <a:rPr lang="ja-JP" altLang="en-US" sz="1000">
                <a:latin typeface="Meiryo UI" panose="020B0604030504040204" pitchFamily="50" charset="-128"/>
                <a:ea typeface="Meiryo UI" panose="020B0604030504040204" pitchFamily="50" charset="-128"/>
              </a:rPr>
              <a:t>万円</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支出：家賃・・・・・・・・・</a:t>
            </a:r>
            <a:r>
              <a:rPr lang="en-US" altLang="ja-JP" sz="1000">
                <a:latin typeface="Meiryo UI" panose="020B0604030504040204" pitchFamily="50" charset="-128"/>
                <a:ea typeface="Meiryo UI" panose="020B0604030504040204" pitchFamily="50" charset="-128"/>
              </a:rPr>
              <a:t>100,000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食費・・・・・・・・・</a:t>
            </a:r>
            <a:r>
              <a:rPr lang="en-US" altLang="ja-JP" sz="1000">
                <a:latin typeface="Meiryo UI" panose="020B0604030504040204" pitchFamily="50" charset="-128"/>
                <a:ea typeface="Meiryo UI" panose="020B0604030504040204" pitchFamily="50" charset="-128"/>
              </a:rPr>
              <a:t>64,000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通信費・・・・・・・</a:t>
            </a:r>
            <a:r>
              <a:rPr lang="en-US" altLang="ja-JP" sz="1000">
                <a:latin typeface="Meiryo UI" panose="020B0604030504040204" pitchFamily="50" charset="-128"/>
                <a:ea typeface="Meiryo UI" panose="020B0604030504040204" pitchFamily="50" charset="-128"/>
              </a:rPr>
              <a:t>24,000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衣服・日用品・医療費など</a:t>
            </a:r>
            <a:endParaRPr lang="ja-JP" altLang="en-US" sz="8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　　　　　　　　　　 ・・・・・</a:t>
            </a:r>
            <a:r>
              <a:rPr lang="en-US" altLang="ja-JP" sz="1000">
                <a:latin typeface="Meiryo UI" panose="020B0604030504040204" pitchFamily="50" charset="-128"/>
                <a:ea typeface="Meiryo UI" panose="020B0604030504040204" pitchFamily="50" charset="-128"/>
              </a:rPr>
              <a:t>50,000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レジャー費・・・・・</a:t>
            </a:r>
            <a:r>
              <a:rPr lang="en-US" altLang="ja-JP" sz="1000">
                <a:latin typeface="Meiryo UI" panose="020B0604030504040204" pitchFamily="50" charset="-128"/>
                <a:ea typeface="Meiryo UI" panose="020B0604030504040204" pitchFamily="50" charset="-128"/>
              </a:rPr>
              <a:t>30,000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水道光熱費・・・</a:t>
            </a:r>
            <a:r>
              <a:rPr lang="en-US" altLang="ja-JP" sz="1000">
                <a:latin typeface="Meiryo UI" panose="020B0604030504040204" pitchFamily="50" charset="-128"/>
                <a:ea typeface="Meiryo UI" panose="020B0604030504040204" pitchFamily="50" charset="-128"/>
              </a:rPr>
              <a:t>18,000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交通費・・・・・・・</a:t>
            </a:r>
            <a:r>
              <a:rPr lang="en-US" altLang="ja-JP" sz="1000">
                <a:latin typeface="Meiryo UI" panose="020B0604030504040204" pitchFamily="50" charset="-128"/>
                <a:ea typeface="Meiryo UI" panose="020B0604030504040204" pitchFamily="50" charset="-128"/>
              </a:rPr>
              <a:t>20,000</a:t>
            </a:r>
            <a:r>
              <a:rPr lang="ja-JP" altLang="en-US" sz="1000">
                <a:latin typeface="Meiryo UI" panose="020B0604030504040204" pitchFamily="50" charset="-128"/>
                <a:ea typeface="Meiryo UI" panose="020B0604030504040204" pitchFamily="50" charset="-128"/>
              </a:rPr>
              <a:t>円</a:t>
            </a:r>
          </a:p>
          <a:p>
            <a:pPr eaLnBrk="1" hangingPunct="1"/>
            <a:r>
              <a:rPr lang="ja-JP" altLang="en-US" sz="1000">
                <a:latin typeface="Meiryo UI" panose="020B0604030504040204" pitchFamily="50" charset="-128"/>
                <a:ea typeface="Meiryo UI" panose="020B0604030504040204" pitchFamily="50" charset="-128"/>
              </a:rPr>
              <a:t>　　　　 そのほか・・・・・・ </a:t>
            </a:r>
            <a:r>
              <a:rPr lang="en-US" altLang="ja-JP" sz="1000">
                <a:latin typeface="Meiryo UI" panose="020B0604030504040204" pitchFamily="50" charset="-128"/>
                <a:ea typeface="Meiryo UI" panose="020B0604030504040204" pitchFamily="50" charset="-128"/>
              </a:rPr>
              <a:t>50,000</a:t>
            </a:r>
            <a:r>
              <a:rPr lang="ja-JP" altLang="en-US" sz="1000">
                <a:latin typeface="Meiryo UI" panose="020B0604030504040204" pitchFamily="50" charset="-128"/>
                <a:ea typeface="Meiryo UI" panose="020B0604030504040204" pitchFamily="50" charset="-128"/>
              </a:rPr>
              <a:t>円</a:t>
            </a:r>
            <a:endParaRPr lang="en-US" altLang="ja-JP" sz="1000">
              <a:latin typeface="Meiryo UI" panose="020B0604030504040204" pitchFamily="50" charset="-128"/>
              <a:ea typeface="Meiryo UI" panose="020B0604030504040204" pitchFamily="50" charset="-128"/>
            </a:endParaRPr>
          </a:p>
        </p:txBody>
      </p:sp>
      <p:sp>
        <p:nvSpPr>
          <p:cNvPr id="6148" name="テキスト ボックス 4">
            <a:extLst>
              <a:ext uri="{FF2B5EF4-FFF2-40B4-BE49-F238E27FC236}">
                <a16:creationId xmlns:a16="http://schemas.microsoft.com/office/drawing/2014/main" id="{06DF06DA-18B9-464E-92C6-4DC34A3B5BCC}"/>
              </a:ext>
            </a:extLst>
          </p:cNvPr>
          <p:cNvSpPr txBox="1">
            <a:spLocks noChangeArrowheads="1"/>
          </p:cNvSpPr>
          <p:nvPr/>
        </p:nvSpPr>
        <p:spPr bwMode="auto">
          <a:xfrm>
            <a:off x="3000375" y="4265613"/>
            <a:ext cx="19526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物件価格：</a:t>
            </a:r>
            <a:r>
              <a:rPr lang="en-US" altLang="ja-JP" sz="1000">
                <a:latin typeface="Meiryo UI" panose="020B0604030504040204" pitchFamily="50" charset="-128"/>
                <a:ea typeface="Meiryo UI" panose="020B0604030504040204" pitchFamily="50" charset="-128"/>
              </a:rPr>
              <a:t>3,600</a:t>
            </a:r>
            <a:r>
              <a:rPr lang="ja-JP" altLang="en-US" sz="1000">
                <a:latin typeface="Meiryo UI" panose="020B0604030504040204" pitchFamily="50" charset="-128"/>
                <a:ea typeface="Meiryo UI" panose="020B0604030504040204" pitchFamily="50" charset="-128"/>
              </a:rPr>
              <a:t>万円</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頭金：</a:t>
            </a:r>
            <a:r>
              <a:rPr lang="en-US" altLang="ja-JP" sz="1000">
                <a:latin typeface="Meiryo UI" panose="020B0604030504040204" pitchFamily="50" charset="-128"/>
                <a:ea typeface="Meiryo UI" panose="020B0604030504040204" pitchFamily="50" charset="-128"/>
              </a:rPr>
              <a:t>400</a:t>
            </a:r>
            <a:r>
              <a:rPr lang="ja-JP" altLang="en-US" sz="1000">
                <a:latin typeface="Meiryo UI" panose="020B0604030504040204" pitchFamily="50" charset="-128"/>
                <a:ea typeface="Meiryo UI" panose="020B0604030504040204" pitchFamily="50" charset="-128"/>
              </a:rPr>
              <a:t>万円</a:t>
            </a:r>
            <a:endParaRPr lang="en-US" altLang="ja-JP" sz="1000">
              <a:latin typeface="Meiryo UI" panose="020B0604030504040204" pitchFamily="50" charset="-128"/>
              <a:ea typeface="Meiryo UI" panose="020B0604030504040204" pitchFamily="50" charset="-128"/>
            </a:endParaRPr>
          </a:p>
          <a:p>
            <a:pPr eaLnBrk="1" hangingPunct="1"/>
            <a:endParaRPr lang="en-US" altLang="ja-JP" sz="400">
              <a:latin typeface="Meiryo UI" panose="020B0604030504040204" pitchFamily="50" charset="-128"/>
              <a:ea typeface="Meiryo UI" panose="020B0604030504040204" pitchFamily="50" charset="-128"/>
            </a:endParaRPr>
          </a:p>
          <a:p>
            <a:pPr eaLnBrk="1" hangingPunct="1"/>
            <a:r>
              <a:rPr lang="en-US" altLang="ja-JP" sz="1000">
                <a:latin typeface="Meiryo UI" panose="020B0604030504040204" pitchFamily="50" charset="-128"/>
                <a:ea typeface="Meiryo UI" panose="020B0604030504040204" pitchFamily="50" charset="-128"/>
              </a:rPr>
              <a:t>35</a:t>
            </a:r>
            <a:r>
              <a:rPr lang="ja-JP" altLang="en-US" sz="1000">
                <a:latin typeface="Meiryo UI" panose="020B0604030504040204" pitchFamily="50" charset="-128"/>
                <a:ea typeface="Meiryo UI" panose="020B0604030504040204" pitchFamily="50" charset="-128"/>
              </a:rPr>
              <a:t>年ローン／金利</a:t>
            </a:r>
            <a:r>
              <a:rPr lang="en-US" altLang="ja-JP" sz="1000">
                <a:latin typeface="Meiryo UI" panose="020B0604030504040204" pitchFamily="50" charset="-128"/>
                <a:ea typeface="Meiryo UI" panose="020B0604030504040204" pitchFamily="50" charset="-128"/>
              </a:rPr>
              <a:t>1.5</a:t>
            </a:r>
            <a:r>
              <a:rPr lang="ja-JP" altLang="en-US" sz="1000">
                <a:latin typeface="Meiryo UI" panose="020B0604030504040204" pitchFamily="50" charset="-128"/>
                <a:ea typeface="Meiryo UI" panose="020B0604030504040204" pitchFamily="50" charset="-128"/>
              </a:rPr>
              <a:t>％</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（固定金利）</a:t>
            </a:r>
          </a:p>
          <a:p>
            <a:pPr eaLnBrk="1" hangingPunct="1"/>
            <a:endParaRPr lang="en-US" altLang="ja-JP" sz="4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毎月の支払い額</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　　　　　　　・・・・・・約</a:t>
            </a:r>
            <a:r>
              <a:rPr lang="en-US" altLang="ja-JP" sz="1000">
                <a:latin typeface="Meiryo UI" panose="020B0604030504040204" pitchFamily="50" charset="-128"/>
                <a:ea typeface="Meiryo UI" panose="020B0604030504040204" pitchFamily="50" charset="-128"/>
              </a:rPr>
              <a:t>98,000</a:t>
            </a:r>
            <a:r>
              <a:rPr lang="ja-JP" altLang="en-US" sz="1000">
                <a:latin typeface="Meiryo UI" panose="020B0604030504040204" pitchFamily="50" charset="-128"/>
                <a:ea typeface="Meiryo UI" panose="020B0604030504040204" pitchFamily="50" charset="-128"/>
              </a:rPr>
              <a:t>円</a:t>
            </a:r>
          </a:p>
          <a:p>
            <a:pPr eaLnBrk="1" hangingPunct="1"/>
            <a:br>
              <a:rPr lang="en-US" altLang="ja-JP" sz="400">
                <a:latin typeface="Meiryo UI" panose="020B0604030504040204" pitchFamily="50" charset="-128"/>
                <a:ea typeface="Meiryo UI" panose="020B0604030504040204" pitchFamily="50" charset="-128"/>
              </a:rPr>
            </a:br>
            <a:r>
              <a:rPr lang="ja-JP" altLang="en-US" sz="1000">
                <a:latin typeface="Meiryo UI" panose="020B0604030504040204" pitchFamily="50" charset="-128"/>
                <a:ea typeface="Meiryo UI" panose="020B0604030504040204" pitchFamily="50" charset="-128"/>
              </a:rPr>
              <a:t>返済までの支払い総額</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　　　　　　　・・・・・・約</a:t>
            </a:r>
            <a:r>
              <a:rPr lang="en-US" altLang="ja-JP" sz="1000">
                <a:latin typeface="Meiryo UI" panose="020B0604030504040204" pitchFamily="50" charset="-128"/>
                <a:ea typeface="Meiryo UI" panose="020B0604030504040204" pitchFamily="50" charset="-128"/>
              </a:rPr>
              <a:t>4,115</a:t>
            </a:r>
            <a:r>
              <a:rPr lang="ja-JP" altLang="en-US" sz="1000">
                <a:latin typeface="Meiryo UI" panose="020B0604030504040204" pitchFamily="50" charset="-128"/>
                <a:ea typeface="Meiryo UI" panose="020B0604030504040204" pitchFamily="50" charset="-128"/>
              </a:rPr>
              <a:t>万円</a:t>
            </a:r>
            <a:endParaRPr lang="en-US" altLang="ja-JP" sz="1000">
              <a:latin typeface="Meiryo UI" panose="020B0604030504040204" pitchFamily="50" charset="-128"/>
              <a:ea typeface="Meiryo UI" panose="020B0604030504040204" pitchFamily="50" charset="-128"/>
            </a:endParaRPr>
          </a:p>
        </p:txBody>
      </p:sp>
      <p:grpSp>
        <p:nvGrpSpPr>
          <p:cNvPr id="6149" name="グループ化 5">
            <a:extLst>
              <a:ext uri="{FF2B5EF4-FFF2-40B4-BE49-F238E27FC236}">
                <a16:creationId xmlns:a16="http://schemas.microsoft.com/office/drawing/2014/main" id="{15D747FE-9507-48AC-B4E5-738BD9FC2AE6}"/>
              </a:ext>
            </a:extLst>
          </p:cNvPr>
          <p:cNvGrpSpPr>
            <a:grpSpLocks/>
          </p:cNvGrpSpPr>
          <p:nvPr/>
        </p:nvGrpSpPr>
        <p:grpSpPr bwMode="auto">
          <a:xfrm>
            <a:off x="5643563" y="2859088"/>
            <a:ext cx="3094037" cy="714375"/>
            <a:chOff x="5676527" y="2859509"/>
            <a:chExt cx="2956509" cy="1158129"/>
          </a:xfrm>
        </p:grpSpPr>
        <p:sp>
          <p:nvSpPr>
            <p:cNvPr id="7" name="角丸四角形 6">
              <a:extLst>
                <a:ext uri="{FF2B5EF4-FFF2-40B4-BE49-F238E27FC236}">
                  <a16:creationId xmlns:a16="http://schemas.microsoft.com/office/drawing/2014/main" id="{590C16BD-BF89-4BF4-8BFC-9AF89D6B01BF}"/>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 name="二等辺三角形 7">
              <a:extLst>
                <a:ext uri="{FF2B5EF4-FFF2-40B4-BE49-F238E27FC236}">
                  <a16:creationId xmlns:a16="http://schemas.microsoft.com/office/drawing/2014/main" id="{F8B3B5AD-FB46-4665-B4D0-764EBC2D2DFA}"/>
                </a:ext>
              </a:extLst>
            </p:cNvPr>
            <p:cNvSpPr/>
            <p:nvPr/>
          </p:nvSpPr>
          <p:spPr>
            <a:xfrm rot="5400000">
              <a:off x="8316971" y="3583186"/>
              <a:ext cx="290820"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6150" name="テキスト ボックス 8">
            <a:extLst>
              <a:ext uri="{FF2B5EF4-FFF2-40B4-BE49-F238E27FC236}">
                <a16:creationId xmlns:a16="http://schemas.microsoft.com/office/drawing/2014/main" id="{DDDF2DFA-C850-43A8-AFA2-D27DD14FC3F7}"/>
              </a:ext>
            </a:extLst>
          </p:cNvPr>
          <p:cNvSpPr txBox="1">
            <a:spLocks noChangeArrowheads="1"/>
          </p:cNvSpPr>
          <p:nvPr/>
        </p:nvSpPr>
        <p:spPr bwMode="auto">
          <a:xfrm>
            <a:off x="5699125" y="2886075"/>
            <a:ext cx="2820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わたし、マンションを買うことに決めたの！</a:t>
            </a:r>
          </a:p>
          <a:p>
            <a:pPr eaLnBrk="1" hangingPunct="1"/>
            <a:r>
              <a:rPr lang="ja-JP" altLang="en-US" sz="900">
                <a:latin typeface="Meiryo UI" panose="020B0604030504040204" pitchFamily="50" charset="-128"/>
                <a:ea typeface="Meiryo UI" panose="020B0604030504040204" pitchFamily="50" charset="-128"/>
              </a:rPr>
              <a:t>子どもが成長したら今の家では狭くなるし、自分の家を買った方が将来的にいいと思うのよね。</a:t>
            </a:r>
          </a:p>
          <a:p>
            <a:pPr eaLnBrk="1" hangingPunct="1"/>
            <a:r>
              <a:rPr lang="ja-JP" altLang="en-US" sz="900">
                <a:latin typeface="Meiryo UI" panose="020B0604030504040204" pitchFamily="50" charset="-128"/>
                <a:ea typeface="Meiryo UI" panose="020B0604030504040204" pitchFamily="50" charset="-128"/>
              </a:rPr>
              <a:t>そのために、夫と２人で頭金を</a:t>
            </a:r>
            <a:r>
              <a:rPr lang="en-US" altLang="ja-JP" sz="900">
                <a:latin typeface="Meiryo UI" panose="020B0604030504040204" pitchFamily="50" charset="-128"/>
                <a:ea typeface="Meiryo UI" panose="020B0604030504040204" pitchFamily="50" charset="-128"/>
              </a:rPr>
              <a:t>400</a:t>
            </a:r>
            <a:r>
              <a:rPr lang="ja-JP" altLang="en-US" sz="900">
                <a:latin typeface="Meiryo UI" panose="020B0604030504040204" pitchFamily="50" charset="-128"/>
                <a:ea typeface="Meiryo UI" panose="020B0604030504040204" pitchFamily="50" charset="-128"/>
              </a:rPr>
              <a:t>万円貯めたのよ。</a:t>
            </a:r>
          </a:p>
        </p:txBody>
      </p:sp>
      <p:grpSp>
        <p:nvGrpSpPr>
          <p:cNvPr id="6151" name="グループ化 9">
            <a:extLst>
              <a:ext uri="{FF2B5EF4-FFF2-40B4-BE49-F238E27FC236}">
                <a16:creationId xmlns:a16="http://schemas.microsoft.com/office/drawing/2014/main" id="{975F5352-B1BD-42DA-966C-6D642FD11CBE}"/>
              </a:ext>
            </a:extLst>
          </p:cNvPr>
          <p:cNvGrpSpPr>
            <a:grpSpLocks/>
          </p:cNvGrpSpPr>
          <p:nvPr/>
        </p:nvGrpSpPr>
        <p:grpSpPr bwMode="auto">
          <a:xfrm>
            <a:off x="5643563" y="3708400"/>
            <a:ext cx="3094037" cy="965200"/>
            <a:chOff x="5676527" y="2859509"/>
            <a:chExt cx="2956509" cy="1158129"/>
          </a:xfrm>
        </p:grpSpPr>
        <p:sp>
          <p:nvSpPr>
            <p:cNvPr id="11" name="角丸四角形 10">
              <a:extLst>
                <a:ext uri="{FF2B5EF4-FFF2-40B4-BE49-F238E27FC236}">
                  <a16:creationId xmlns:a16="http://schemas.microsoft.com/office/drawing/2014/main" id="{FCCEAD99-FD74-4FD3-B5EC-0B5508922DCF}"/>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二等辺三角形 11">
              <a:extLst>
                <a:ext uri="{FF2B5EF4-FFF2-40B4-BE49-F238E27FC236}">
                  <a16:creationId xmlns:a16="http://schemas.microsoft.com/office/drawing/2014/main" id="{773EEDA1-1E35-4C9C-A0A5-DC4791B9C8DD}"/>
                </a:ext>
              </a:extLst>
            </p:cNvPr>
            <p:cNvSpPr/>
            <p:nvPr/>
          </p:nvSpPr>
          <p:spPr>
            <a:xfrm rot="5400000">
              <a:off x="8315710" y="3584119"/>
              <a:ext cx="293342"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grpSp>
        <p:nvGrpSpPr>
          <p:cNvPr id="6152" name="グループ化 12">
            <a:extLst>
              <a:ext uri="{FF2B5EF4-FFF2-40B4-BE49-F238E27FC236}">
                <a16:creationId xmlns:a16="http://schemas.microsoft.com/office/drawing/2014/main" id="{1726A1EA-0BC9-457B-8AEC-8A0D098D6C46}"/>
              </a:ext>
            </a:extLst>
          </p:cNvPr>
          <p:cNvGrpSpPr>
            <a:grpSpLocks/>
          </p:cNvGrpSpPr>
          <p:nvPr/>
        </p:nvGrpSpPr>
        <p:grpSpPr bwMode="auto">
          <a:xfrm>
            <a:off x="5643563" y="4837113"/>
            <a:ext cx="3094037" cy="617537"/>
            <a:chOff x="5676527" y="2859509"/>
            <a:chExt cx="2956509" cy="1158129"/>
          </a:xfrm>
        </p:grpSpPr>
        <p:sp>
          <p:nvSpPr>
            <p:cNvPr id="14" name="角丸四角形 13">
              <a:extLst>
                <a:ext uri="{FF2B5EF4-FFF2-40B4-BE49-F238E27FC236}">
                  <a16:creationId xmlns:a16="http://schemas.microsoft.com/office/drawing/2014/main" id="{C08F9FD9-C98D-4F0F-B97D-BB2B0F822092}"/>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二等辺三角形 14">
              <a:extLst>
                <a:ext uri="{FF2B5EF4-FFF2-40B4-BE49-F238E27FC236}">
                  <a16:creationId xmlns:a16="http://schemas.microsoft.com/office/drawing/2014/main" id="{B4D17CBF-8D2D-495C-9CC1-37D68A606940}"/>
                </a:ext>
              </a:extLst>
            </p:cNvPr>
            <p:cNvSpPr/>
            <p:nvPr/>
          </p:nvSpPr>
          <p:spPr>
            <a:xfrm rot="5400000">
              <a:off x="8316498" y="3584990"/>
              <a:ext cx="291765"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6153" name="テキスト ボックス 15">
            <a:extLst>
              <a:ext uri="{FF2B5EF4-FFF2-40B4-BE49-F238E27FC236}">
                <a16:creationId xmlns:a16="http://schemas.microsoft.com/office/drawing/2014/main" id="{69286058-DE85-4340-9121-FD57279531EA}"/>
              </a:ext>
            </a:extLst>
          </p:cNvPr>
          <p:cNvSpPr txBox="1">
            <a:spLocks noChangeArrowheads="1"/>
          </p:cNvSpPr>
          <p:nvPr/>
        </p:nvSpPr>
        <p:spPr bwMode="auto">
          <a:xfrm>
            <a:off x="5675313" y="3749675"/>
            <a:ext cx="2822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この前、不動産屋に行って、いろいろ話を聞いてきたわ。</a:t>
            </a:r>
          </a:p>
          <a:p>
            <a:pPr eaLnBrk="1" hangingPunct="1"/>
            <a:r>
              <a:rPr lang="ja-JP" altLang="en-US" sz="900">
                <a:latin typeface="Meiryo UI" panose="020B0604030504040204" pitchFamily="50" charset="-128"/>
                <a:ea typeface="Meiryo UI" panose="020B0604030504040204" pitchFamily="50" charset="-128"/>
              </a:rPr>
              <a:t>もともとは、</a:t>
            </a:r>
            <a:r>
              <a:rPr lang="en-US" altLang="ja-JP" sz="900">
                <a:latin typeface="Meiryo UI" panose="020B0604030504040204" pitchFamily="50" charset="-128"/>
                <a:ea typeface="Meiryo UI" panose="020B0604030504040204" pitchFamily="50" charset="-128"/>
              </a:rPr>
              <a:t>3,000</a:t>
            </a:r>
            <a:r>
              <a:rPr lang="ja-JP" altLang="en-US" sz="900">
                <a:latin typeface="Meiryo UI" panose="020B0604030504040204" pitchFamily="50" charset="-128"/>
                <a:ea typeface="Meiryo UI" panose="020B0604030504040204" pitchFamily="50" charset="-128"/>
              </a:rPr>
              <a:t>万円の中古マンションを考えていたんだけれど、プールやジムなどの設備もついた</a:t>
            </a:r>
            <a:r>
              <a:rPr lang="en-US" altLang="ja-JP" sz="900">
                <a:latin typeface="Meiryo UI" panose="020B0604030504040204" pitchFamily="50" charset="-128"/>
                <a:ea typeface="Meiryo UI" panose="020B0604030504040204" pitchFamily="50" charset="-128"/>
              </a:rPr>
              <a:t>3,600</a:t>
            </a:r>
            <a:r>
              <a:rPr lang="ja-JP" altLang="en-US" sz="900">
                <a:latin typeface="Meiryo UI" panose="020B0604030504040204" pitchFamily="50" charset="-128"/>
                <a:ea typeface="Meiryo UI" panose="020B0604030504040204" pitchFamily="50" charset="-128"/>
              </a:rPr>
              <a:t>万円の新築マンションが気に入ったのよ。どうせなら新しい方がいいものね。予算はかなりオーバーだけど、気に入った家に住むのがいいと思うから、思い切ってここに決めたわ！</a:t>
            </a:r>
          </a:p>
        </p:txBody>
      </p:sp>
      <p:sp>
        <p:nvSpPr>
          <p:cNvPr id="6154" name="テキスト ボックス 16">
            <a:extLst>
              <a:ext uri="{FF2B5EF4-FFF2-40B4-BE49-F238E27FC236}">
                <a16:creationId xmlns:a16="http://schemas.microsoft.com/office/drawing/2014/main" id="{756E5E97-3806-4942-B1D6-16996D35D9BF}"/>
              </a:ext>
            </a:extLst>
          </p:cNvPr>
          <p:cNvSpPr txBox="1">
            <a:spLocks noChangeArrowheads="1"/>
          </p:cNvSpPr>
          <p:nvPr/>
        </p:nvSpPr>
        <p:spPr bwMode="auto">
          <a:xfrm>
            <a:off x="5675313" y="4886325"/>
            <a:ext cx="28225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900">
                <a:latin typeface="Meiryo UI" panose="020B0604030504040204" pitchFamily="50" charset="-128"/>
                <a:ea typeface="Meiryo UI" panose="020B0604030504040204" pitchFamily="50" charset="-128"/>
              </a:rPr>
              <a:t>35</a:t>
            </a:r>
            <a:r>
              <a:rPr lang="ja-JP" altLang="en-US" sz="900">
                <a:latin typeface="Meiryo UI" panose="020B0604030504040204" pitchFamily="50" charset="-128"/>
                <a:ea typeface="Meiryo UI" panose="020B0604030504040204" pitchFamily="50" charset="-128"/>
              </a:rPr>
              <a:t>年ローンで、月々約</a:t>
            </a:r>
            <a:r>
              <a:rPr lang="en-US" altLang="ja-JP" sz="900">
                <a:latin typeface="Meiryo UI" panose="020B0604030504040204" pitchFamily="50" charset="-128"/>
                <a:ea typeface="Meiryo UI" panose="020B0604030504040204" pitchFamily="50" charset="-128"/>
              </a:rPr>
              <a:t>98,000</a:t>
            </a:r>
            <a:r>
              <a:rPr lang="ja-JP" altLang="en-US" sz="900">
                <a:latin typeface="Meiryo UI" panose="020B0604030504040204" pitchFamily="50" charset="-128"/>
                <a:ea typeface="Meiryo UI" panose="020B0604030504040204" pitchFamily="50" charset="-128"/>
              </a:rPr>
              <a:t>円。これに管理費の</a:t>
            </a:r>
            <a:r>
              <a:rPr lang="en-US" altLang="ja-JP" sz="900">
                <a:latin typeface="Meiryo UI" panose="020B0604030504040204" pitchFamily="50" charset="-128"/>
                <a:ea typeface="Meiryo UI" panose="020B0604030504040204" pitchFamily="50" charset="-128"/>
              </a:rPr>
              <a:t>26,000</a:t>
            </a:r>
            <a:r>
              <a:rPr lang="ja-JP" altLang="en-US" sz="900">
                <a:latin typeface="Meiryo UI" panose="020B0604030504040204" pitchFamily="50" charset="-128"/>
                <a:ea typeface="Meiryo UI" panose="020B0604030504040204" pitchFamily="50" charset="-128"/>
              </a:rPr>
              <a:t>円が加わって、毎月の支払い額は</a:t>
            </a:r>
            <a:r>
              <a:rPr lang="en-US" altLang="ja-JP" sz="900">
                <a:latin typeface="Meiryo UI" panose="020B0604030504040204" pitchFamily="50" charset="-128"/>
                <a:ea typeface="Meiryo UI" panose="020B0604030504040204" pitchFamily="50" charset="-128"/>
              </a:rPr>
              <a:t>124,000</a:t>
            </a:r>
            <a:r>
              <a:rPr lang="ja-JP" altLang="en-US" sz="900">
                <a:latin typeface="Meiryo UI" panose="020B0604030504040204" pitchFamily="50" charset="-128"/>
                <a:ea typeface="Meiryo UI" panose="020B0604030504040204" pitchFamily="50" charset="-128"/>
              </a:rPr>
              <a:t>円。今の家賃よりも多いけど、何とかなるかな。</a:t>
            </a:r>
          </a:p>
        </p:txBody>
      </p:sp>
      <p:pic>
        <p:nvPicPr>
          <p:cNvPr id="6155" name="図 17">
            <a:extLst>
              <a:ext uri="{FF2B5EF4-FFF2-40B4-BE49-F238E27FC236}">
                <a16:creationId xmlns:a16="http://schemas.microsoft.com/office/drawing/2014/main" id="{0CA9A95C-6E39-480B-9ADA-ADAF88632C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3613" y="2917825"/>
            <a:ext cx="81915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図 18">
            <a:extLst>
              <a:ext uri="{FF2B5EF4-FFF2-40B4-BE49-F238E27FC236}">
                <a16:creationId xmlns:a16="http://schemas.microsoft.com/office/drawing/2014/main" id="{2C3E9E02-7CF9-4857-9E54-3052152376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0913" y="3981450"/>
            <a:ext cx="8207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図 19">
            <a:extLst>
              <a:ext uri="{FF2B5EF4-FFF2-40B4-BE49-F238E27FC236}">
                <a16:creationId xmlns:a16="http://schemas.microsoft.com/office/drawing/2014/main" id="{8A678852-F142-4907-B012-95C743022D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9488" y="4922838"/>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8" name="グループ化 21">
            <a:extLst>
              <a:ext uri="{FF2B5EF4-FFF2-40B4-BE49-F238E27FC236}">
                <a16:creationId xmlns:a16="http://schemas.microsoft.com/office/drawing/2014/main" id="{026D4674-F38B-4D3A-BF43-754123D23C42}"/>
              </a:ext>
            </a:extLst>
          </p:cNvPr>
          <p:cNvGrpSpPr>
            <a:grpSpLocks/>
          </p:cNvGrpSpPr>
          <p:nvPr/>
        </p:nvGrpSpPr>
        <p:grpSpPr bwMode="auto">
          <a:xfrm>
            <a:off x="5643563" y="5591175"/>
            <a:ext cx="3094037" cy="788988"/>
            <a:chOff x="5676527" y="2859509"/>
            <a:chExt cx="2956509" cy="1158129"/>
          </a:xfrm>
        </p:grpSpPr>
        <p:sp>
          <p:nvSpPr>
            <p:cNvPr id="23" name="角丸四角形 22">
              <a:extLst>
                <a:ext uri="{FF2B5EF4-FFF2-40B4-BE49-F238E27FC236}">
                  <a16:creationId xmlns:a16="http://schemas.microsoft.com/office/drawing/2014/main" id="{14339002-5D66-4C99-857A-3C7FAD741B6C}"/>
                </a:ext>
              </a:extLst>
            </p:cNvPr>
            <p:cNvSpPr/>
            <p:nvPr/>
          </p:nvSpPr>
          <p:spPr>
            <a:xfrm>
              <a:off x="5676527" y="2859509"/>
              <a:ext cx="2798748" cy="1158129"/>
            </a:xfrm>
            <a:prstGeom prst="roundRect">
              <a:avLst>
                <a:gd name="adj" fmla="val 681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4" name="二等辺三角形 23">
              <a:extLst>
                <a:ext uri="{FF2B5EF4-FFF2-40B4-BE49-F238E27FC236}">
                  <a16:creationId xmlns:a16="http://schemas.microsoft.com/office/drawing/2014/main" id="{1E61C772-071C-467F-B6D8-928CE94540AE}"/>
                </a:ext>
              </a:extLst>
            </p:cNvPr>
            <p:cNvSpPr/>
            <p:nvPr/>
          </p:nvSpPr>
          <p:spPr>
            <a:xfrm rot="5400000">
              <a:off x="8316741" y="3584830"/>
              <a:ext cx="291280" cy="34131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pic>
        <p:nvPicPr>
          <p:cNvPr id="6159" name="図 27">
            <a:extLst>
              <a:ext uri="{FF2B5EF4-FFF2-40B4-BE49-F238E27FC236}">
                <a16:creationId xmlns:a16="http://schemas.microsoft.com/office/drawing/2014/main" id="{DB678236-B8DB-4973-A306-F9C516F073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3613" y="5718175"/>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テキスト ボックス 20">
            <a:extLst>
              <a:ext uri="{FF2B5EF4-FFF2-40B4-BE49-F238E27FC236}">
                <a16:creationId xmlns:a16="http://schemas.microsoft.com/office/drawing/2014/main" id="{FB40B21A-95CE-4D5B-8437-148FCA1E0C83}"/>
              </a:ext>
            </a:extLst>
          </p:cNvPr>
          <p:cNvSpPr txBox="1">
            <a:spLocks noChangeArrowheads="1"/>
          </p:cNvSpPr>
          <p:nvPr/>
        </p:nvSpPr>
        <p:spPr bwMode="auto">
          <a:xfrm>
            <a:off x="5675313" y="5672138"/>
            <a:ext cx="2822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900">
                <a:latin typeface="Meiryo UI" panose="020B0604030504040204" pitchFamily="50" charset="-128"/>
                <a:ea typeface="Meiryo UI" panose="020B0604030504040204" pitchFamily="50" charset="-128"/>
              </a:rPr>
              <a:t>不動産屋が紹介するおすすめのマンションローンがあるって聞いたけど、よくわからないから、友達が勤めている銀行のローンにしたの。まあ、友達のところなら安心よね。</a:t>
            </a:r>
            <a:br>
              <a:rPr lang="en-US" altLang="ja-JP" sz="900">
                <a:latin typeface="Meiryo UI" panose="020B0604030504040204" pitchFamily="50" charset="-128"/>
                <a:ea typeface="Meiryo UI" panose="020B0604030504040204" pitchFamily="50" charset="-128"/>
              </a:rPr>
            </a:br>
            <a:r>
              <a:rPr lang="ja-JP" altLang="en-US" sz="900">
                <a:latin typeface="Meiryo UI" panose="020B0604030504040204" pitchFamily="50" charset="-128"/>
                <a:ea typeface="Meiryo UI" panose="020B0604030504040204" pitchFamily="50" charset="-128"/>
              </a:rPr>
              <a:t>ねえ、ローンの使い方、これで大丈夫かな。</a:t>
            </a:r>
          </a:p>
        </p:txBody>
      </p:sp>
      <p:sp>
        <p:nvSpPr>
          <p:cNvPr id="6161" name="テキスト ボックス 29">
            <a:extLst>
              <a:ext uri="{FF2B5EF4-FFF2-40B4-BE49-F238E27FC236}">
                <a16:creationId xmlns:a16="http://schemas.microsoft.com/office/drawing/2014/main" id="{7FD393D6-6727-426D-895E-6138553F194B}"/>
              </a:ext>
            </a:extLst>
          </p:cNvPr>
          <p:cNvSpPr txBox="1">
            <a:spLocks noChangeArrowheads="1"/>
          </p:cNvSpPr>
          <p:nvPr/>
        </p:nvSpPr>
        <p:spPr bwMode="auto">
          <a:xfrm>
            <a:off x="657225" y="5753100"/>
            <a:ext cx="218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1000">
                <a:latin typeface="Meiryo UI" panose="020B0604030504040204" pitchFamily="50" charset="-128"/>
                <a:ea typeface="Meiryo UI" panose="020B0604030504040204" pitchFamily="50" charset="-128"/>
              </a:rPr>
              <a:t>自由に使えるお金・・・・・</a:t>
            </a:r>
            <a:r>
              <a:rPr lang="en-US" altLang="ja-JP" sz="1000">
                <a:latin typeface="Meiryo UI" panose="020B0604030504040204" pitchFamily="50" charset="-128"/>
                <a:ea typeface="Meiryo UI" panose="020B0604030504040204" pitchFamily="50" charset="-128"/>
              </a:rPr>
              <a:t>44,000</a:t>
            </a:r>
            <a:r>
              <a:rPr lang="ja-JP" altLang="en-US" sz="1000">
                <a:latin typeface="Meiryo UI" panose="020B0604030504040204" pitchFamily="50" charset="-128"/>
                <a:ea typeface="Meiryo UI" panose="020B0604030504040204" pitchFamily="50" charset="-128"/>
              </a:rPr>
              <a:t>円</a:t>
            </a:r>
            <a:endParaRPr lang="en-US" altLang="ja-JP" sz="1000">
              <a:latin typeface="Meiryo UI" panose="020B0604030504040204" pitchFamily="50" charset="-128"/>
              <a:ea typeface="Meiryo UI" panose="020B0604030504040204" pitchFamily="50" charset="-128"/>
            </a:endParaRPr>
          </a:p>
          <a:p>
            <a:pPr eaLnBrk="1" hangingPunct="1"/>
            <a:r>
              <a:rPr lang="ja-JP" altLang="en-US" sz="1000">
                <a:latin typeface="Meiryo UI" panose="020B0604030504040204" pitchFamily="50" charset="-128"/>
                <a:ea typeface="Meiryo UI" panose="020B0604030504040204" pitchFamily="50" charset="-128"/>
              </a:rPr>
              <a:t>（収入ー支出）</a:t>
            </a:r>
            <a:endParaRPr lang="en-US" altLang="ja-JP" sz="1000">
              <a:latin typeface="Meiryo UI" panose="020B0604030504040204" pitchFamily="50" charset="-128"/>
              <a:ea typeface="Meiryo UI" panose="020B0604030504040204" pitchFamily="50" charset="-128"/>
            </a:endParaRPr>
          </a:p>
        </p:txBody>
      </p:sp>
      <p:cxnSp>
        <p:nvCxnSpPr>
          <p:cNvPr id="31" name="直線コネクタ 30">
            <a:extLst>
              <a:ext uri="{FF2B5EF4-FFF2-40B4-BE49-F238E27FC236}">
                <a16:creationId xmlns:a16="http://schemas.microsoft.com/office/drawing/2014/main" id="{4BA8AFE6-D131-42C0-925B-210F1ADCC702}"/>
              </a:ext>
            </a:extLst>
          </p:cNvPr>
          <p:cNvCxnSpPr/>
          <p:nvPr/>
        </p:nvCxnSpPr>
        <p:spPr>
          <a:xfrm>
            <a:off x="668338" y="5726113"/>
            <a:ext cx="20526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図 1">
            <a:extLst>
              <a:ext uri="{FF2B5EF4-FFF2-40B4-BE49-F238E27FC236}">
                <a16:creationId xmlns:a16="http://schemas.microsoft.com/office/drawing/2014/main" id="{D969884D-DBF4-4D25-9322-18EAF79216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A3F96E03010CB43A87E62425EE861C2" ma:contentTypeVersion="14" ma:contentTypeDescription="新しいドキュメントを作成します。" ma:contentTypeScope="" ma:versionID="a1b9892835793e5cd2f19a5561b0f3e2">
  <xsd:schema xmlns:xsd="http://www.w3.org/2001/XMLSchema" xmlns:xs="http://www.w3.org/2001/XMLSchema" xmlns:p="http://schemas.microsoft.com/office/2006/metadata/properties" xmlns:ns2="9a6454e5-418b-4844-a74d-e55630c4d592" xmlns:ns3="67e06d9b-ce42-4fa8-b284-302ef28cc775" targetNamespace="http://schemas.microsoft.com/office/2006/metadata/properties" ma:root="true" ma:fieldsID="cd7305b9d632c5acfc1d484554d7e205" ns2:_="" ns3:_="">
    <xsd:import namespace="9a6454e5-418b-4844-a74d-e55630c4d592"/>
    <xsd:import namespace="67e06d9b-ce42-4fa8-b284-302ef28cc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4e5-418b-4844-a74d-e55630c4d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14ab214-fa64-4fae-99b8-b7f9cb5589d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06d9b-ce42-4fa8-b284-302ef28cc77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9e06a-42e6-4b23-ba36-aeb9d287abc0}" ma:internalName="TaxCatchAll" ma:showField="CatchAllData" ma:web="67e06d9b-ce42-4fa8-b284-302ef28cc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6454e5-418b-4844-a74d-e55630c4d592">
      <Terms xmlns="http://schemas.microsoft.com/office/infopath/2007/PartnerControls"/>
    </lcf76f155ced4ddcb4097134ff3c332f>
    <TaxCatchAll xmlns="67e06d9b-ce42-4fa8-b284-302ef28cc775" xsi:nil="true"/>
  </documentManagement>
</p:properties>
</file>

<file path=customXml/itemProps1.xml><?xml version="1.0" encoding="utf-8"?>
<ds:datastoreItem xmlns:ds="http://schemas.openxmlformats.org/officeDocument/2006/customXml" ds:itemID="{88E225EA-902C-471B-9426-24919E01C16F}"/>
</file>

<file path=customXml/itemProps2.xml><?xml version="1.0" encoding="utf-8"?>
<ds:datastoreItem xmlns:ds="http://schemas.openxmlformats.org/officeDocument/2006/customXml" ds:itemID="{4C9C420F-85A5-4CD1-9254-ACB6D49142D9}"/>
</file>

<file path=customXml/itemProps3.xml><?xml version="1.0" encoding="utf-8"?>
<ds:datastoreItem xmlns:ds="http://schemas.openxmlformats.org/officeDocument/2006/customXml" ds:itemID="{81A67D85-43E3-4FB9-AACB-C3B8BE200E41}"/>
</file>

<file path=docProps/app.xml><?xml version="1.0" encoding="utf-8"?>
<Properties xmlns="http://schemas.openxmlformats.org/officeDocument/2006/extended-properties" xmlns:vt="http://schemas.openxmlformats.org/officeDocument/2006/docPropsVTypes">
  <Template>Office Theme</Template>
  <TotalTime>1854</TotalTime>
  <Words>1400</Words>
  <Application>Microsoft Office PowerPoint</Application>
  <PresentationFormat>A4 210 x 297 mm</PresentationFormat>
  <Paragraphs>67</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Calibri</vt:lpstr>
      <vt:lpstr>ＭＳ Ｐゴシック</vt:lpstr>
      <vt:lpstr>Arial</vt:lpstr>
      <vt:lpstr>Calibri Light</vt:lpstr>
      <vt:lpstr>Meiryo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大島渉</dc:creator>
  <cp:lastModifiedBy>tarou tarou</cp:lastModifiedBy>
  <cp:revision>50</cp:revision>
  <cp:lastPrinted>2018-02-28T09:27:42Z</cp:lastPrinted>
  <dcterms:created xsi:type="dcterms:W3CDTF">2018-02-20T02:45:02Z</dcterms:created>
  <dcterms:modified xsi:type="dcterms:W3CDTF">2021-11-24T18:18:47Z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0x01010075EE45E0F85D7A4688E6B308999303AA</vt:lpwstr>
  </property>
</Properties>
</file>